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</p:sldMasterIdLst>
  <p:notesMasterIdLst>
    <p:notesMasterId r:id="rId15"/>
  </p:notesMasterIdLst>
  <p:sldIdLst>
    <p:sldId id="261" r:id="rId2"/>
    <p:sldId id="286" r:id="rId3"/>
    <p:sldId id="282" r:id="rId4"/>
    <p:sldId id="283" r:id="rId5"/>
    <p:sldId id="285" r:id="rId6"/>
    <p:sldId id="284" r:id="rId7"/>
    <p:sldId id="279" r:id="rId8"/>
    <p:sldId id="280" r:id="rId9"/>
    <p:sldId id="266" r:id="rId10"/>
    <p:sldId id="281" r:id="rId11"/>
    <p:sldId id="277" r:id="rId12"/>
    <p:sldId id="278" r:id="rId13"/>
    <p:sldId id="260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29"/>
    <p:restoredTop sz="94654"/>
  </p:normalViewPr>
  <p:slideViewPr>
    <p:cSldViewPr snapToGrid="0">
      <p:cViewPr varScale="1">
        <p:scale>
          <a:sx n="82" d="100"/>
          <a:sy n="82" d="100"/>
        </p:scale>
        <p:origin x="42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10795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465138" y="3708400"/>
            <a:ext cx="577215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38457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99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37037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cdaeb361e7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cdaeb361e7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gcdaeb361e7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41252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1362" lvl="1" indent="-23971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</a:pPr>
            <a:r>
              <a:rPr lang="en-US" sz="1300">
                <a:latin typeface="Arial"/>
                <a:ea typeface="Arial"/>
                <a:cs typeface="Arial"/>
                <a:sym typeface="Arial"/>
              </a:rPr>
              <a:t>GOOS was a member of JCOMM which was a partner in Joint JCOMM-IODE Ocean Data Standards and Practices Project (2012) . Ocean Data Practices Repository was a deliverable of the ODSPP and the JCOMM Catalogue of Practices (163 records) was migrated (2014) to form the foundation collection which is now known from 2018 with a broader all-ocean related  remit,  as OBPS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9001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0355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9533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cdf096bc30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cdf096bc30_1_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cdf096bc30_1_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6059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0661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4414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2248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cdf096bc30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cdf096bc30_1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cdf096bc30_1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5328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/>
          <p:nvPr/>
        </p:nvSpPr>
        <p:spPr>
          <a:xfrm>
            <a:off x="0" y="1857600"/>
            <a:ext cx="12192000" cy="500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1367999" y="2790000"/>
            <a:ext cx="6877011" cy="1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1367999" y="4597200"/>
            <a:ext cx="6877012" cy="928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1" name="Google Shape;21;p2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8000" y="576000"/>
            <a:ext cx="2970000" cy="83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de" type="obj">
  <p:cSld name="OBJEC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body" idx="1"/>
          </p:nvPr>
        </p:nvSpPr>
        <p:spPr>
          <a:xfrm>
            <a:off x="720725" y="1296988"/>
            <a:ext cx="10750549" cy="4616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90000"/>
              </a:lnSpc>
              <a:spcBef>
                <a:spcPts val="0"/>
              </a:spcBef>
              <a:buNone/>
              <a:defRPr/>
            </a:lvl1pPr>
            <a:lvl2pPr marL="0" lvl="1" indent="0" algn="r">
              <a:lnSpc>
                <a:spcPct val="90000"/>
              </a:lnSpc>
              <a:spcBef>
                <a:spcPts val="0"/>
              </a:spcBef>
              <a:buNone/>
              <a:defRPr/>
            </a:lvl2pPr>
            <a:lvl3pPr marL="0" lvl="2" indent="0" algn="r">
              <a:lnSpc>
                <a:spcPct val="90000"/>
              </a:lnSpc>
              <a:spcBef>
                <a:spcPts val="0"/>
              </a:spcBef>
              <a:buNone/>
              <a:defRPr/>
            </a:lvl3pPr>
            <a:lvl4pPr marL="0" lvl="3" indent="0" algn="r">
              <a:lnSpc>
                <a:spcPct val="90000"/>
              </a:lnSpc>
              <a:spcBef>
                <a:spcPts val="0"/>
              </a:spcBef>
              <a:buNone/>
              <a:defRPr/>
            </a:lvl4pPr>
            <a:lvl5pPr marL="0" lvl="4" indent="0" algn="r">
              <a:lnSpc>
                <a:spcPct val="90000"/>
              </a:lnSpc>
              <a:spcBef>
                <a:spcPts val="0"/>
              </a:spcBef>
              <a:buNone/>
              <a:defRPr/>
            </a:lvl5pPr>
            <a:lvl6pPr marL="0" lvl="5" indent="0" algn="r">
              <a:lnSpc>
                <a:spcPct val="90000"/>
              </a:lnSpc>
              <a:spcBef>
                <a:spcPts val="0"/>
              </a:spcBef>
              <a:buNone/>
              <a:defRPr/>
            </a:lvl6pPr>
            <a:lvl7pPr marL="0" lvl="6" indent="0" algn="r">
              <a:lnSpc>
                <a:spcPct val="90000"/>
              </a:lnSpc>
              <a:spcBef>
                <a:spcPts val="0"/>
              </a:spcBef>
              <a:buNone/>
              <a:defRPr/>
            </a:lvl7pPr>
            <a:lvl8pPr marL="0" lvl="7" indent="0" algn="r">
              <a:lnSpc>
                <a:spcPct val="90000"/>
              </a:lnSpc>
              <a:spcBef>
                <a:spcPts val="0"/>
              </a:spcBef>
              <a:buNone/>
              <a:defRPr/>
            </a:lvl8pPr>
            <a:lvl9pPr marL="0" lvl="8" indent="0" algn="r">
              <a:lnSpc>
                <a:spcPct val="9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Image">
  <p:cSld name="Section Header Image"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90000"/>
              </a:lnSpc>
              <a:spcBef>
                <a:spcPts val="0"/>
              </a:spcBef>
              <a:buNone/>
              <a:defRPr/>
            </a:lvl1pPr>
            <a:lvl2pPr marL="0" lvl="1" indent="0" algn="r">
              <a:lnSpc>
                <a:spcPct val="90000"/>
              </a:lnSpc>
              <a:spcBef>
                <a:spcPts val="0"/>
              </a:spcBef>
              <a:buNone/>
              <a:defRPr/>
            </a:lvl2pPr>
            <a:lvl3pPr marL="0" lvl="2" indent="0" algn="r">
              <a:lnSpc>
                <a:spcPct val="90000"/>
              </a:lnSpc>
              <a:spcBef>
                <a:spcPts val="0"/>
              </a:spcBef>
              <a:buNone/>
              <a:defRPr/>
            </a:lvl3pPr>
            <a:lvl4pPr marL="0" lvl="3" indent="0" algn="r">
              <a:lnSpc>
                <a:spcPct val="90000"/>
              </a:lnSpc>
              <a:spcBef>
                <a:spcPts val="0"/>
              </a:spcBef>
              <a:buNone/>
              <a:defRPr/>
            </a:lvl4pPr>
            <a:lvl5pPr marL="0" lvl="4" indent="0" algn="r">
              <a:lnSpc>
                <a:spcPct val="90000"/>
              </a:lnSpc>
              <a:spcBef>
                <a:spcPts val="0"/>
              </a:spcBef>
              <a:buNone/>
              <a:defRPr/>
            </a:lvl5pPr>
            <a:lvl6pPr marL="0" lvl="5" indent="0" algn="r">
              <a:lnSpc>
                <a:spcPct val="90000"/>
              </a:lnSpc>
              <a:spcBef>
                <a:spcPts val="0"/>
              </a:spcBef>
              <a:buNone/>
              <a:defRPr/>
            </a:lvl6pPr>
            <a:lvl7pPr marL="0" lvl="6" indent="0" algn="r">
              <a:lnSpc>
                <a:spcPct val="90000"/>
              </a:lnSpc>
              <a:spcBef>
                <a:spcPts val="0"/>
              </a:spcBef>
              <a:buNone/>
              <a:defRPr/>
            </a:lvl7pPr>
            <a:lvl8pPr marL="0" lvl="7" indent="0" algn="r">
              <a:lnSpc>
                <a:spcPct val="90000"/>
              </a:lnSpc>
              <a:spcBef>
                <a:spcPts val="0"/>
              </a:spcBef>
              <a:buNone/>
              <a:defRPr/>
            </a:lvl8pPr>
            <a:lvl9pPr marL="0" lvl="8" indent="0" algn="r">
              <a:lnSpc>
                <a:spcPct val="9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8" name="Google Shape;98;p13"/>
          <p:cNvSpPr>
            <a:spLocks noGrp="1"/>
          </p:cNvSpPr>
          <p:nvPr>
            <p:ph type="pic" idx="2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99" name="Google Shape;99;p13"/>
          <p:cNvSpPr txBox="1">
            <a:spLocks noGrp="1"/>
          </p:cNvSpPr>
          <p:nvPr>
            <p:ph type="title"/>
          </p:nvPr>
        </p:nvSpPr>
        <p:spPr>
          <a:xfrm>
            <a:off x="720725" y="1296988"/>
            <a:ext cx="4169327" cy="3853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900"/>
              <a:buFont typeface="Arial"/>
              <a:buNone/>
              <a:defRPr sz="49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bg>
      <p:bgPr>
        <a:solidFill>
          <a:schemeClr val="accen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>
            <a:spLocks noGrp="1"/>
          </p:cNvSpPr>
          <p:nvPr>
            <p:ph type="title"/>
          </p:nvPr>
        </p:nvSpPr>
        <p:spPr>
          <a:xfrm>
            <a:off x="720725" y="1296988"/>
            <a:ext cx="6155488" cy="3853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Arial"/>
              <a:buNone/>
              <a:defRPr sz="49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9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9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9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9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9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9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9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9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9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03" name="Google Shape;103;p14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">
  <p:cSld name="Quote Slide">
    <p:bg>
      <p:bgPr>
        <a:solidFill>
          <a:schemeClr val="accent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720725" y="1882800"/>
            <a:ext cx="7740000" cy="2827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9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9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9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9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9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9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9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9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9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1"/>
          </p:nvPr>
        </p:nvSpPr>
        <p:spPr>
          <a:xfrm>
            <a:off x="720725" y="5065200"/>
            <a:ext cx="7740000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10" name="Google Shape;110;p15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 Image">
  <p:cSld name="Closing Slide Imag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>
            <a:spLocks noGrp="1"/>
          </p:cNvSpPr>
          <p:nvPr>
            <p:ph type="ctrTitle"/>
          </p:nvPr>
        </p:nvSpPr>
        <p:spPr>
          <a:xfrm>
            <a:off x="720725" y="2854801"/>
            <a:ext cx="4073912" cy="10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subTitle" idx="1"/>
          </p:nvPr>
        </p:nvSpPr>
        <p:spPr>
          <a:xfrm>
            <a:off x="720725" y="3873600"/>
            <a:ext cx="4073912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0">
                <a:solidFill>
                  <a:schemeClr val="accent2"/>
                </a:solidFill>
              </a:defRPr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1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4" name="Google Shape;114;p16"/>
          <p:cNvSpPr>
            <a:spLocks noGrp="1"/>
          </p:cNvSpPr>
          <p:nvPr>
            <p:ph type="pic" idx="2"/>
          </p:nvPr>
        </p:nvSpPr>
        <p:spPr>
          <a:xfrm>
            <a:off x="5287200" y="0"/>
            <a:ext cx="6858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pic>
        <p:nvPicPr>
          <p:cNvPr id="115" name="Google Shape;115;p16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0725" y="860400"/>
            <a:ext cx="2970000" cy="838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6" name="Google Shape;116;p16"/>
          <p:cNvGrpSpPr/>
          <p:nvPr/>
        </p:nvGrpSpPr>
        <p:grpSpPr>
          <a:xfrm>
            <a:off x="720725" y="5472000"/>
            <a:ext cx="4009268" cy="694945"/>
            <a:chOff x="720725" y="5218493"/>
            <a:chExt cx="4009268" cy="694945"/>
          </a:xfrm>
        </p:grpSpPr>
        <p:pic>
          <p:nvPicPr>
            <p:cNvPr id="117" name="Google Shape;117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32000" y="5325173"/>
              <a:ext cx="697993" cy="5882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1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867282" y="5309933"/>
              <a:ext cx="826010" cy="6035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1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20725" y="5279453"/>
              <a:ext cx="594361" cy="6339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1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53795" y="5218493"/>
              <a:ext cx="874778" cy="69494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7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90000"/>
              </a:lnSpc>
              <a:spcBef>
                <a:spcPts val="0"/>
              </a:spcBef>
              <a:buNone/>
              <a:defRPr/>
            </a:lvl1pPr>
            <a:lvl2pPr marL="0" lvl="1" indent="0" algn="r">
              <a:lnSpc>
                <a:spcPct val="90000"/>
              </a:lnSpc>
              <a:spcBef>
                <a:spcPts val="0"/>
              </a:spcBef>
              <a:buNone/>
              <a:defRPr/>
            </a:lvl2pPr>
            <a:lvl3pPr marL="0" lvl="2" indent="0" algn="r">
              <a:lnSpc>
                <a:spcPct val="90000"/>
              </a:lnSpc>
              <a:spcBef>
                <a:spcPts val="0"/>
              </a:spcBef>
              <a:buNone/>
              <a:defRPr/>
            </a:lvl3pPr>
            <a:lvl4pPr marL="0" lvl="3" indent="0" algn="r">
              <a:lnSpc>
                <a:spcPct val="90000"/>
              </a:lnSpc>
              <a:spcBef>
                <a:spcPts val="0"/>
              </a:spcBef>
              <a:buNone/>
              <a:defRPr/>
            </a:lvl4pPr>
            <a:lvl5pPr marL="0" lvl="4" indent="0" algn="r">
              <a:lnSpc>
                <a:spcPct val="90000"/>
              </a:lnSpc>
              <a:spcBef>
                <a:spcPts val="0"/>
              </a:spcBef>
              <a:buNone/>
              <a:defRPr/>
            </a:lvl5pPr>
            <a:lvl6pPr marL="0" lvl="5" indent="0" algn="r">
              <a:lnSpc>
                <a:spcPct val="90000"/>
              </a:lnSpc>
              <a:spcBef>
                <a:spcPts val="0"/>
              </a:spcBef>
              <a:buNone/>
              <a:defRPr/>
            </a:lvl6pPr>
            <a:lvl7pPr marL="0" lvl="6" indent="0" algn="r">
              <a:lnSpc>
                <a:spcPct val="90000"/>
              </a:lnSpc>
              <a:spcBef>
                <a:spcPts val="0"/>
              </a:spcBef>
              <a:buNone/>
              <a:defRPr/>
            </a:lvl7pPr>
            <a:lvl8pPr marL="0" lvl="7" indent="0" algn="r">
              <a:lnSpc>
                <a:spcPct val="90000"/>
              </a:lnSpc>
              <a:spcBef>
                <a:spcPts val="0"/>
              </a:spcBef>
              <a:buNone/>
              <a:defRPr/>
            </a:lvl8pPr>
            <a:lvl9pPr marL="0" lvl="8" indent="0" algn="r">
              <a:lnSpc>
                <a:spcPct val="9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body" idx="1"/>
          </p:nvPr>
        </p:nvSpPr>
        <p:spPr>
          <a:xfrm>
            <a:off x="720725" y="1296988"/>
            <a:ext cx="66816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8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90000"/>
              </a:lnSpc>
              <a:spcBef>
                <a:spcPts val="0"/>
              </a:spcBef>
              <a:buNone/>
              <a:defRPr/>
            </a:lvl1pPr>
            <a:lvl2pPr marL="0" lvl="1" indent="0" algn="r">
              <a:lnSpc>
                <a:spcPct val="90000"/>
              </a:lnSpc>
              <a:spcBef>
                <a:spcPts val="0"/>
              </a:spcBef>
              <a:buNone/>
              <a:defRPr/>
            </a:lvl2pPr>
            <a:lvl3pPr marL="0" lvl="2" indent="0" algn="r">
              <a:lnSpc>
                <a:spcPct val="90000"/>
              </a:lnSpc>
              <a:spcBef>
                <a:spcPts val="0"/>
              </a:spcBef>
              <a:buNone/>
              <a:defRPr/>
            </a:lvl3pPr>
            <a:lvl4pPr marL="0" lvl="3" indent="0" algn="r">
              <a:lnSpc>
                <a:spcPct val="90000"/>
              </a:lnSpc>
              <a:spcBef>
                <a:spcPts val="0"/>
              </a:spcBef>
              <a:buNone/>
              <a:defRPr/>
            </a:lvl4pPr>
            <a:lvl5pPr marL="0" lvl="4" indent="0" algn="r">
              <a:lnSpc>
                <a:spcPct val="90000"/>
              </a:lnSpc>
              <a:spcBef>
                <a:spcPts val="0"/>
              </a:spcBef>
              <a:buNone/>
              <a:defRPr/>
            </a:lvl5pPr>
            <a:lvl6pPr marL="0" lvl="5" indent="0" algn="r">
              <a:lnSpc>
                <a:spcPct val="90000"/>
              </a:lnSpc>
              <a:spcBef>
                <a:spcPts val="0"/>
              </a:spcBef>
              <a:buNone/>
              <a:defRPr/>
            </a:lvl6pPr>
            <a:lvl7pPr marL="0" lvl="6" indent="0" algn="r">
              <a:lnSpc>
                <a:spcPct val="90000"/>
              </a:lnSpc>
              <a:spcBef>
                <a:spcPts val="0"/>
              </a:spcBef>
              <a:buNone/>
              <a:defRPr/>
            </a:lvl7pPr>
            <a:lvl8pPr marL="0" lvl="7" indent="0" algn="r">
              <a:lnSpc>
                <a:spcPct val="90000"/>
              </a:lnSpc>
              <a:spcBef>
                <a:spcPts val="0"/>
              </a:spcBef>
              <a:buNone/>
              <a:defRPr/>
            </a:lvl8pPr>
            <a:lvl9pPr marL="0" lvl="8" indent="0" algn="r">
              <a:lnSpc>
                <a:spcPct val="9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Image">
  <p:cSld name="Title Slide Imag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>
            <a:off x="1368000" y="2988000"/>
            <a:ext cx="3726761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ial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1368000" y="4982400"/>
            <a:ext cx="3726761" cy="757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5" name="Google Shape;25;p3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8000" y="1202400"/>
            <a:ext cx="2970000" cy="83875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"/>
          <p:cNvSpPr>
            <a:spLocks noGrp="1"/>
          </p:cNvSpPr>
          <p:nvPr>
            <p:ph type="pic" idx="2"/>
          </p:nvPr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Image Left">
  <p:cSld name="Title Slide Image Lef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>
            <a:spLocks noGrp="1"/>
          </p:cNvSpPr>
          <p:nvPr>
            <p:ph type="pic" idx="2"/>
          </p:nvPr>
        </p:nvSpPr>
        <p:spPr>
          <a:xfrm>
            <a:off x="0" y="0"/>
            <a:ext cx="691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9" name="Google Shape;29;p4"/>
          <p:cNvSpPr txBox="1">
            <a:spLocks noGrp="1"/>
          </p:cNvSpPr>
          <p:nvPr>
            <p:ph type="ctrTitle"/>
          </p:nvPr>
        </p:nvSpPr>
        <p:spPr>
          <a:xfrm>
            <a:off x="7560000" y="3160800"/>
            <a:ext cx="3944613" cy="1866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ial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ubTitle" idx="1"/>
          </p:nvPr>
        </p:nvSpPr>
        <p:spPr>
          <a:xfrm>
            <a:off x="7560000" y="5162400"/>
            <a:ext cx="3944613" cy="757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31" name="Google Shape;31;p4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60000" y="720000"/>
            <a:ext cx="2970000" cy="83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720726" y="1296988"/>
            <a:ext cx="8118000" cy="4616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90000"/>
              </a:lnSpc>
              <a:spcBef>
                <a:spcPts val="0"/>
              </a:spcBef>
              <a:buNone/>
              <a:defRPr/>
            </a:lvl1pPr>
            <a:lvl2pPr marL="0" lvl="1" indent="0" algn="r">
              <a:lnSpc>
                <a:spcPct val="90000"/>
              </a:lnSpc>
              <a:spcBef>
                <a:spcPts val="0"/>
              </a:spcBef>
              <a:buNone/>
              <a:defRPr/>
            </a:lvl2pPr>
            <a:lvl3pPr marL="0" lvl="2" indent="0" algn="r">
              <a:lnSpc>
                <a:spcPct val="90000"/>
              </a:lnSpc>
              <a:spcBef>
                <a:spcPts val="0"/>
              </a:spcBef>
              <a:buNone/>
              <a:defRPr/>
            </a:lvl3pPr>
            <a:lvl4pPr marL="0" lvl="3" indent="0" algn="r">
              <a:lnSpc>
                <a:spcPct val="90000"/>
              </a:lnSpc>
              <a:spcBef>
                <a:spcPts val="0"/>
              </a:spcBef>
              <a:buNone/>
              <a:defRPr/>
            </a:lvl4pPr>
            <a:lvl5pPr marL="0" lvl="4" indent="0" algn="r">
              <a:lnSpc>
                <a:spcPct val="90000"/>
              </a:lnSpc>
              <a:spcBef>
                <a:spcPts val="0"/>
              </a:spcBef>
              <a:buNone/>
              <a:defRPr/>
            </a:lvl5pPr>
            <a:lvl6pPr marL="0" lvl="5" indent="0" algn="r">
              <a:lnSpc>
                <a:spcPct val="90000"/>
              </a:lnSpc>
              <a:spcBef>
                <a:spcPts val="0"/>
              </a:spcBef>
              <a:buNone/>
              <a:defRPr/>
            </a:lvl6pPr>
            <a:lvl7pPr marL="0" lvl="6" indent="0" algn="r">
              <a:lnSpc>
                <a:spcPct val="90000"/>
              </a:lnSpc>
              <a:spcBef>
                <a:spcPts val="0"/>
              </a:spcBef>
              <a:buNone/>
              <a:defRPr/>
            </a:lvl7pPr>
            <a:lvl8pPr marL="0" lvl="7" indent="0" algn="r">
              <a:lnSpc>
                <a:spcPct val="90000"/>
              </a:lnSpc>
              <a:spcBef>
                <a:spcPts val="0"/>
              </a:spcBef>
              <a:buNone/>
              <a:defRPr/>
            </a:lvl8pPr>
            <a:lvl9pPr marL="0" lvl="8" indent="0" algn="r">
              <a:lnSpc>
                <a:spcPct val="9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811800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720723" y="1296988"/>
            <a:ext cx="4729162" cy="4616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6096000" y="1296988"/>
            <a:ext cx="4729162" cy="4616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90000"/>
              </a:lnSpc>
              <a:spcBef>
                <a:spcPts val="0"/>
              </a:spcBef>
              <a:buNone/>
              <a:defRPr/>
            </a:lvl1pPr>
            <a:lvl2pPr marL="0" lvl="1" indent="0" algn="r">
              <a:lnSpc>
                <a:spcPct val="90000"/>
              </a:lnSpc>
              <a:spcBef>
                <a:spcPts val="0"/>
              </a:spcBef>
              <a:buNone/>
              <a:defRPr/>
            </a:lvl2pPr>
            <a:lvl3pPr marL="0" lvl="2" indent="0" algn="r">
              <a:lnSpc>
                <a:spcPct val="90000"/>
              </a:lnSpc>
              <a:spcBef>
                <a:spcPts val="0"/>
              </a:spcBef>
              <a:buNone/>
              <a:defRPr/>
            </a:lvl3pPr>
            <a:lvl4pPr marL="0" lvl="3" indent="0" algn="r">
              <a:lnSpc>
                <a:spcPct val="90000"/>
              </a:lnSpc>
              <a:spcBef>
                <a:spcPts val="0"/>
              </a:spcBef>
              <a:buNone/>
              <a:defRPr/>
            </a:lvl4pPr>
            <a:lvl5pPr marL="0" lvl="4" indent="0" algn="r">
              <a:lnSpc>
                <a:spcPct val="90000"/>
              </a:lnSpc>
              <a:spcBef>
                <a:spcPts val="0"/>
              </a:spcBef>
              <a:buNone/>
              <a:defRPr/>
            </a:lvl5pPr>
            <a:lvl6pPr marL="0" lvl="5" indent="0" algn="r">
              <a:lnSpc>
                <a:spcPct val="90000"/>
              </a:lnSpc>
              <a:spcBef>
                <a:spcPts val="0"/>
              </a:spcBef>
              <a:buNone/>
              <a:defRPr/>
            </a:lvl6pPr>
            <a:lvl7pPr marL="0" lvl="6" indent="0" algn="r">
              <a:lnSpc>
                <a:spcPct val="90000"/>
              </a:lnSpc>
              <a:spcBef>
                <a:spcPts val="0"/>
              </a:spcBef>
              <a:buNone/>
              <a:defRPr/>
            </a:lvl7pPr>
            <a:lvl8pPr marL="0" lvl="7" indent="0" algn="r">
              <a:lnSpc>
                <a:spcPct val="90000"/>
              </a:lnSpc>
              <a:spcBef>
                <a:spcPts val="0"/>
              </a:spcBef>
              <a:buNone/>
              <a:defRPr/>
            </a:lvl8pPr>
            <a:lvl9pPr marL="0" lvl="8" indent="0" algn="r">
              <a:lnSpc>
                <a:spcPct val="9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Image">
  <p:cSld name="Content and Imag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90000"/>
              </a:lnSpc>
              <a:spcBef>
                <a:spcPts val="0"/>
              </a:spcBef>
              <a:buNone/>
              <a:defRPr/>
            </a:lvl1pPr>
            <a:lvl2pPr marL="0" lvl="1" indent="0" algn="r">
              <a:lnSpc>
                <a:spcPct val="90000"/>
              </a:lnSpc>
              <a:spcBef>
                <a:spcPts val="0"/>
              </a:spcBef>
              <a:buNone/>
              <a:defRPr/>
            </a:lvl2pPr>
            <a:lvl3pPr marL="0" lvl="2" indent="0" algn="r">
              <a:lnSpc>
                <a:spcPct val="90000"/>
              </a:lnSpc>
              <a:spcBef>
                <a:spcPts val="0"/>
              </a:spcBef>
              <a:buNone/>
              <a:defRPr/>
            </a:lvl3pPr>
            <a:lvl4pPr marL="0" lvl="3" indent="0" algn="r">
              <a:lnSpc>
                <a:spcPct val="90000"/>
              </a:lnSpc>
              <a:spcBef>
                <a:spcPts val="0"/>
              </a:spcBef>
              <a:buNone/>
              <a:defRPr/>
            </a:lvl4pPr>
            <a:lvl5pPr marL="0" lvl="4" indent="0" algn="r">
              <a:lnSpc>
                <a:spcPct val="90000"/>
              </a:lnSpc>
              <a:spcBef>
                <a:spcPts val="0"/>
              </a:spcBef>
              <a:buNone/>
              <a:defRPr/>
            </a:lvl5pPr>
            <a:lvl6pPr marL="0" lvl="5" indent="0" algn="r">
              <a:lnSpc>
                <a:spcPct val="90000"/>
              </a:lnSpc>
              <a:spcBef>
                <a:spcPts val="0"/>
              </a:spcBef>
              <a:buNone/>
              <a:defRPr/>
            </a:lvl6pPr>
            <a:lvl7pPr marL="0" lvl="6" indent="0" algn="r">
              <a:lnSpc>
                <a:spcPct val="90000"/>
              </a:lnSpc>
              <a:spcBef>
                <a:spcPts val="0"/>
              </a:spcBef>
              <a:buNone/>
              <a:defRPr/>
            </a:lvl7pPr>
            <a:lvl8pPr marL="0" lvl="7" indent="0" algn="r">
              <a:lnSpc>
                <a:spcPct val="90000"/>
              </a:lnSpc>
              <a:spcBef>
                <a:spcPts val="0"/>
              </a:spcBef>
              <a:buNone/>
              <a:defRPr/>
            </a:lvl8pPr>
            <a:lvl9pPr marL="0" lvl="8" indent="0" algn="r">
              <a:lnSpc>
                <a:spcPct val="9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720726" y="1296988"/>
            <a:ext cx="5518800" cy="4616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551880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>
            <a:spLocks noGrp="1"/>
          </p:cNvSpPr>
          <p:nvPr>
            <p:ph type="pic" idx="2"/>
          </p:nvPr>
        </p:nvSpPr>
        <p:spPr>
          <a:xfrm>
            <a:off x="6900000" y="0"/>
            <a:ext cx="52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Large Image">
  <p:cSld name="Content and Large Imag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90000"/>
              </a:lnSpc>
              <a:spcBef>
                <a:spcPts val="0"/>
              </a:spcBef>
              <a:buNone/>
              <a:defRPr/>
            </a:lvl1pPr>
            <a:lvl2pPr marL="0" lvl="1" indent="0" algn="r">
              <a:lnSpc>
                <a:spcPct val="90000"/>
              </a:lnSpc>
              <a:spcBef>
                <a:spcPts val="0"/>
              </a:spcBef>
              <a:buNone/>
              <a:defRPr/>
            </a:lvl2pPr>
            <a:lvl3pPr marL="0" lvl="2" indent="0" algn="r">
              <a:lnSpc>
                <a:spcPct val="90000"/>
              </a:lnSpc>
              <a:spcBef>
                <a:spcPts val="0"/>
              </a:spcBef>
              <a:buNone/>
              <a:defRPr/>
            </a:lvl3pPr>
            <a:lvl4pPr marL="0" lvl="3" indent="0" algn="r">
              <a:lnSpc>
                <a:spcPct val="90000"/>
              </a:lnSpc>
              <a:spcBef>
                <a:spcPts val="0"/>
              </a:spcBef>
              <a:buNone/>
              <a:defRPr/>
            </a:lvl4pPr>
            <a:lvl5pPr marL="0" lvl="4" indent="0" algn="r">
              <a:lnSpc>
                <a:spcPct val="90000"/>
              </a:lnSpc>
              <a:spcBef>
                <a:spcPts val="0"/>
              </a:spcBef>
              <a:buNone/>
              <a:defRPr/>
            </a:lvl5pPr>
            <a:lvl6pPr marL="0" lvl="5" indent="0" algn="r">
              <a:lnSpc>
                <a:spcPct val="90000"/>
              </a:lnSpc>
              <a:spcBef>
                <a:spcPts val="0"/>
              </a:spcBef>
              <a:buNone/>
              <a:defRPr/>
            </a:lvl6pPr>
            <a:lvl7pPr marL="0" lvl="6" indent="0" algn="r">
              <a:lnSpc>
                <a:spcPct val="90000"/>
              </a:lnSpc>
              <a:spcBef>
                <a:spcPts val="0"/>
              </a:spcBef>
              <a:buNone/>
              <a:defRPr/>
            </a:lvl7pPr>
            <a:lvl8pPr marL="0" lvl="7" indent="0" algn="r">
              <a:lnSpc>
                <a:spcPct val="90000"/>
              </a:lnSpc>
              <a:spcBef>
                <a:spcPts val="0"/>
              </a:spcBef>
              <a:buNone/>
              <a:defRPr/>
            </a:lvl8pPr>
            <a:lvl9pPr marL="0" lvl="8" indent="0" algn="r">
              <a:lnSpc>
                <a:spcPct val="9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1"/>
          </p:nvPr>
        </p:nvSpPr>
        <p:spPr>
          <a:xfrm>
            <a:off x="720726" y="1296988"/>
            <a:ext cx="3913200" cy="4616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391320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>
            <a:spLocks noGrp="1"/>
          </p:cNvSpPr>
          <p:nvPr>
            <p:ph type="pic" idx="2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with Images">
  <p:cSld name="Two Columns with Image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90000"/>
              </a:lnSpc>
              <a:spcBef>
                <a:spcPts val="0"/>
              </a:spcBef>
              <a:buNone/>
              <a:defRPr/>
            </a:lvl1pPr>
            <a:lvl2pPr marL="0" lvl="1" indent="0" algn="r">
              <a:lnSpc>
                <a:spcPct val="90000"/>
              </a:lnSpc>
              <a:spcBef>
                <a:spcPts val="0"/>
              </a:spcBef>
              <a:buNone/>
              <a:defRPr/>
            </a:lvl2pPr>
            <a:lvl3pPr marL="0" lvl="2" indent="0" algn="r">
              <a:lnSpc>
                <a:spcPct val="90000"/>
              </a:lnSpc>
              <a:spcBef>
                <a:spcPts val="0"/>
              </a:spcBef>
              <a:buNone/>
              <a:defRPr/>
            </a:lvl3pPr>
            <a:lvl4pPr marL="0" lvl="3" indent="0" algn="r">
              <a:lnSpc>
                <a:spcPct val="90000"/>
              </a:lnSpc>
              <a:spcBef>
                <a:spcPts val="0"/>
              </a:spcBef>
              <a:buNone/>
              <a:defRPr/>
            </a:lvl4pPr>
            <a:lvl5pPr marL="0" lvl="4" indent="0" algn="r">
              <a:lnSpc>
                <a:spcPct val="90000"/>
              </a:lnSpc>
              <a:spcBef>
                <a:spcPts val="0"/>
              </a:spcBef>
              <a:buNone/>
              <a:defRPr/>
            </a:lvl5pPr>
            <a:lvl6pPr marL="0" lvl="5" indent="0" algn="r">
              <a:lnSpc>
                <a:spcPct val="90000"/>
              </a:lnSpc>
              <a:spcBef>
                <a:spcPts val="0"/>
              </a:spcBef>
              <a:buNone/>
              <a:defRPr/>
            </a:lvl6pPr>
            <a:lvl7pPr marL="0" lvl="6" indent="0" algn="r">
              <a:lnSpc>
                <a:spcPct val="90000"/>
              </a:lnSpc>
              <a:spcBef>
                <a:spcPts val="0"/>
              </a:spcBef>
              <a:buNone/>
              <a:defRPr/>
            </a:lvl7pPr>
            <a:lvl8pPr marL="0" lvl="7" indent="0" algn="r">
              <a:lnSpc>
                <a:spcPct val="90000"/>
              </a:lnSpc>
              <a:spcBef>
                <a:spcPts val="0"/>
              </a:spcBef>
              <a:buNone/>
              <a:defRPr/>
            </a:lvl8pPr>
            <a:lvl9pPr marL="0" lvl="8" indent="0" algn="r">
              <a:lnSpc>
                <a:spcPct val="9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10"/>
          <p:cNvSpPr>
            <a:spLocks noGrp="1"/>
          </p:cNvSpPr>
          <p:nvPr>
            <p:ph type="pic" idx="2"/>
          </p:nvPr>
        </p:nvSpPr>
        <p:spPr>
          <a:xfrm>
            <a:off x="720725" y="1857600"/>
            <a:ext cx="5302800" cy="201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76" name="Google Shape;76;p10"/>
          <p:cNvSpPr txBox="1">
            <a:spLocks noGrp="1"/>
          </p:cNvSpPr>
          <p:nvPr>
            <p:ph type="body" idx="1"/>
          </p:nvPr>
        </p:nvSpPr>
        <p:spPr>
          <a:xfrm>
            <a:off x="720725" y="3872238"/>
            <a:ext cx="5302800" cy="204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>
            <a:spLocks noGrp="1"/>
          </p:cNvSpPr>
          <p:nvPr>
            <p:ph type="pic" idx="3"/>
          </p:nvPr>
        </p:nvSpPr>
        <p:spPr>
          <a:xfrm>
            <a:off x="6166888" y="1857600"/>
            <a:ext cx="5302800" cy="201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78" name="Google Shape;78;p10"/>
          <p:cNvSpPr txBox="1">
            <a:spLocks noGrp="1"/>
          </p:cNvSpPr>
          <p:nvPr>
            <p:ph type="body" idx="4"/>
          </p:nvPr>
        </p:nvSpPr>
        <p:spPr>
          <a:xfrm>
            <a:off x="6166888" y="3872238"/>
            <a:ext cx="5302800" cy="204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">
  <p:cSld name="Three Column">
    <p:bg>
      <p:bgPr>
        <a:solidFill>
          <a:schemeClr val="accen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/>
          <p:nvPr/>
        </p:nvSpPr>
        <p:spPr>
          <a:xfrm>
            <a:off x="0" y="0"/>
            <a:ext cx="12192000" cy="23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9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9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9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9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9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9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9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9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9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body" idx="1"/>
          </p:nvPr>
        </p:nvSpPr>
        <p:spPr>
          <a:xfrm>
            <a:off x="720725" y="1296988"/>
            <a:ext cx="66816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body" idx="2"/>
          </p:nvPr>
        </p:nvSpPr>
        <p:spPr>
          <a:xfrm>
            <a:off x="720724" y="2728800"/>
            <a:ext cx="3464013" cy="318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body" idx="3"/>
          </p:nvPr>
        </p:nvSpPr>
        <p:spPr>
          <a:xfrm>
            <a:off x="4363199" y="2728800"/>
            <a:ext cx="3464013" cy="318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body" idx="4"/>
          </p:nvPr>
        </p:nvSpPr>
        <p:spPr>
          <a:xfrm>
            <a:off x="8005674" y="2728800"/>
            <a:ext cx="3464013" cy="318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89" name="Google Shape;89;p11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720725" y="1296988"/>
            <a:ext cx="10750549" cy="4616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9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9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9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9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9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9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9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9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5" name="Google Shape;15;p1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6" name="Google Shape;16;p1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720725" y="6195599"/>
            <a:ext cx="899162" cy="33223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54">
          <p15:clr>
            <a:srgbClr val="F26B43"/>
          </p15:clr>
        </p15:guide>
        <p15:guide id="4" pos="6819">
          <p15:clr>
            <a:srgbClr val="F26B43"/>
          </p15:clr>
        </p15:guide>
        <p15:guide id="5" orient="horz" pos="455">
          <p15:clr>
            <a:srgbClr val="F26B43"/>
          </p15:clr>
        </p15:guide>
        <p15:guide id="6" orient="horz" pos="3725">
          <p15:clr>
            <a:srgbClr val="F26B43"/>
          </p15:clr>
        </p15:guide>
        <p15:guide id="7" orient="horz" pos="817">
          <p15:clr>
            <a:srgbClr val="F26B43"/>
          </p15:clr>
        </p15:guide>
        <p15:guide id="8" orient="horz" pos="1293">
          <p15:clr>
            <a:srgbClr val="F26B43"/>
          </p15:clr>
        </p15:guide>
        <p15:guide id="9" pos="72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1828800" y="3757287"/>
            <a:ext cx="8534400" cy="21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i="1" dirty="0"/>
              <a:t>Presenters : SG-OBPS Co-Chairs</a:t>
            </a:r>
            <a:endParaRPr sz="1800" i="1" dirty="0"/>
          </a:p>
          <a:p>
            <a:pPr marL="0" lvl="0" indent="0" algn="ctr">
              <a:spcBef>
                <a:spcPts val="360"/>
              </a:spcBef>
              <a:buClr>
                <a:schemeClr val="dk1"/>
              </a:buClr>
            </a:pPr>
            <a:r>
              <a:rPr lang="en-US" sz="2000" i="1" dirty="0"/>
              <a:t>Jay Pearlman, Johannes Karstensen</a:t>
            </a:r>
            <a:endParaRPr sz="2000" b="1" i="1" dirty="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600" i="1" dirty="0"/>
              <a:t>[IEEE, GEOMAR]</a:t>
            </a:r>
            <a:endParaRPr sz="1600" i="1" dirty="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600" i="1" dirty="0"/>
          </a:p>
          <a:p>
            <a:pPr marL="0" lvl="0" indent="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1" i="1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Contribut</a:t>
            </a:r>
            <a:r>
              <a:rPr lang="en-US" sz="1800" b="1" i="1" dirty="0"/>
              <a:t>ors: Pauline Simpson and Steering Group for OBPS</a:t>
            </a:r>
            <a:endParaRPr sz="1800" b="1" i="1" dirty="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600" i="1" dirty="0"/>
          </a:p>
          <a:p>
            <a:pPr marL="0" lvl="0" indent="0">
              <a:buClr>
                <a:schemeClr val="dk1"/>
              </a:buClr>
              <a:buSzPts val="1100"/>
            </a:pPr>
            <a:r>
              <a:rPr lang="en-GB" sz="1600" dirty="0"/>
              <a:t>GOOS 11th Steering Committee meeting [online], April 2022</a:t>
            </a: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i="1" dirty="0"/>
          </a:p>
        </p:txBody>
      </p:sp>
      <p:sp>
        <p:nvSpPr>
          <p:cNvPr id="91" name="Google Shape;91;p1"/>
          <p:cNvSpPr/>
          <p:nvPr/>
        </p:nvSpPr>
        <p:spPr>
          <a:xfrm>
            <a:off x="6600826" y="333376"/>
            <a:ext cx="3311525" cy="5746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 txBox="1">
            <a:spLocks noGrp="1"/>
          </p:cNvSpPr>
          <p:nvPr>
            <p:ph type="ctrTitle"/>
          </p:nvPr>
        </p:nvSpPr>
        <p:spPr>
          <a:xfrm>
            <a:off x="914400" y="2077376"/>
            <a:ext cx="103632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Reports from GOOS components</a:t>
            </a:r>
            <a:endParaRPr sz="2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dirty="0"/>
            </a:br>
            <a:r>
              <a:rPr lang="en-US" sz="3200" dirty="0"/>
              <a:t>Ocean Best Practices System (OBPS)</a:t>
            </a:r>
            <a:endParaRPr sz="3200" b="1" dirty="0"/>
          </a:p>
        </p:txBody>
      </p:sp>
      <p:pic>
        <p:nvPicPr>
          <p:cNvPr id="96" name="Google Shape;96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10798" y="5342412"/>
            <a:ext cx="2181202" cy="114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37;p19">
            <a:extLst>
              <a:ext uri="{FF2B5EF4-FFF2-40B4-BE49-F238E27FC236}">
                <a16:creationId xmlns:a16="http://schemas.microsoft.com/office/drawing/2014/main" id="{63242C2F-9527-2B4D-B59E-C3D5964C8AD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6000" y="226275"/>
            <a:ext cx="5839476" cy="147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26565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sp>
        <p:nvSpPr>
          <p:cNvPr id="144" name="Google Shape;144;p20"/>
          <p:cNvSpPr txBox="1">
            <a:spLocks noGrp="1"/>
          </p:cNvSpPr>
          <p:nvPr>
            <p:ph type="title"/>
          </p:nvPr>
        </p:nvSpPr>
        <p:spPr>
          <a:xfrm>
            <a:off x="580189" y="260941"/>
            <a:ext cx="5784403" cy="1010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3600"/>
            </a:pPr>
            <a:r>
              <a:rPr lang="en-US" dirty="0"/>
              <a:t>OBPS 2022-23 – continuing our core work </a:t>
            </a:r>
            <a:endParaRPr dirty="0"/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F94151B6-630E-5145-A732-20DB3295C30D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l="11154" r="11154"/>
          <a:stretch>
            <a:fillRect/>
          </a:stretch>
        </p:blipFill>
        <p:spPr>
          <a:xfrm>
            <a:off x="7420749" y="0"/>
            <a:ext cx="4771251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65CF3DD-2B93-7845-A046-F2BDCEDBB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292" y="1882445"/>
            <a:ext cx="6976997" cy="1509272"/>
          </a:xfrm>
        </p:spPr>
        <p:txBody>
          <a:bodyPr/>
          <a:lstStyle/>
          <a:p>
            <a:pPr marL="5715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Expanding work with developing nations, remote regions and Indigenous Peoples</a:t>
            </a:r>
          </a:p>
          <a:p>
            <a:pPr lvl="2">
              <a:spcBef>
                <a:spcPts val="1200"/>
              </a:spcBef>
            </a:pPr>
            <a:r>
              <a:rPr lang="en-US" sz="2000" b="0" dirty="0"/>
              <a:t>Africa, Arctic, South Pacific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B71CD3-6358-8F4B-BD0F-C46B696BE447}"/>
              </a:ext>
            </a:extLst>
          </p:cNvPr>
          <p:cNvSpPr/>
          <p:nvPr/>
        </p:nvSpPr>
        <p:spPr>
          <a:xfrm>
            <a:off x="88292" y="3391717"/>
            <a:ext cx="733245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342900">
              <a:spcBef>
                <a:spcPts val="1200"/>
              </a:spcBef>
              <a:buSzPts val="1800"/>
              <a:buFont typeface="Arial"/>
              <a:buChar char="•"/>
            </a:pPr>
            <a:r>
              <a:rPr lang="en-US" sz="2200" dirty="0"/>
              <a:t>Building out the value chain – modeling, applications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60F8F0-E754-C748-9BE4-540C2FB7D8CE}"/>
              </a:ext>
            </a:extLst>
          </p:cNvPr>
          <p:cNvSpPr/>
          <p:nvPr/>
        </p:nvSpPr>
        <p:spPr>
          <a:xfrm>
            <a:off x="88292" y="3990327"/>
            <a:ext cx="401904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342900">
              <a:spcBef>
                <a:spcPts val="1200"/>
              </a:spcBef>
              <a:buSzPts val="1800"/>
              <a:buFont typeface="Arial"/>
              <a:buChar char="•"/>
            </a:pPr>
            <a:r>
              <a:rPr lang="en-US" sz="2200" dirty="0"/>
              <a:t>Broader inclusion of ECOP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F2F401-F428-C148-84F9-ADFDBAE014E5}"/>
              </a:ext>
            </a:extLst>
          </p:cNvPr>
          <p:cNvSpPr/>
          <p:nvPr/>
        </p:nvSpPr>
        <p:spPr>
          <a:xfrm>
            <a:off x="88292" y="1439578"/>
            <a:ext cx="676819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342900">
              <a:spcBef>
                <a:spcPts val="1200"/>
              </a:spcBef>
              <a:buSzPts val="1800"/>
              <a:buFont typeface="Arial"/>
              <a:buChar char="•"/>
            </a:pPr>
            <a:r>
              <a:rPr lang="en-US" sz="2200" dirty="0"/>
              <a:t>OceanPractices broadly supports Ocean Decade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AC8547-BD1C-AD46-BF20-5642A7BC0B18}"/>
              </a:ext>
            </a:extLst>
          </p:cNvPr>
          <p:cNvSpPr/>
          <p:nvPr/>
        </p:nvSpPr>
        <p:spPr>
          <a:xfrm>
            <a:off x="88292" y="4588937"/>
            <a:ext cx="67906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lvl="1" indent="-342900">
              <a:spcBef>
                <a:spcPts val="1200"/>
              </a:spcBef>
              <a:buSzPts val="1800"/>
              <a:buFont typeface="Arial"/>
              <a:buChar char="–"/>
            </a:pPr>
            <a:r>
              <a:rPr lang="en-US" sz="2000" dirty="0"/>
              <a:t>In OBPS leadership roles, as ambassadors for BP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1227E-C385-6643-A270-7CDF8BA54A72}"/>
              </a:ext>
            </a:extLst>
          </p:cNvPr>
          <p:cNvSpPr/>
          <p:nvPr/>
        </p:nvSpPr>
        <p:spPr>
          <a:xfrm>
            <a:off x="88292" y="5156770"/>
            <a:ext cx="71728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42900">
              <a:spcBef>
                <a:spcPts val="1200"/>
              </a:spcBef>
              <a:buSzPts val="1800"/>
              <a:buFont typeface="Arial"/>
              <a:buChar char="•"/>
            </a:pPr>
            <a:r>
              <a:rPr lang="en-US" sz="2200" dirty="0"/>
              <a:t>Federated Network of methodological management systems</a:t>
            </a:r>
          </a:p>
        </p:txBody>
      </p:sp>
    </p:spTree>
    <p:extLst>
      <p:ext uri="{BB962C8B-B14F-4D97-AF65-F5344CB8AC3E}">
        <p14:creationId xmlns:p14="http://schemas.microsoft.com/office/powerpoint/2010/main" val="36930397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2"/>
          <p:cNvSpPr txBox="1">
            <a:spLocks noGrp="1"/>
          </p:cNvSpPr>
          <p:nvPr>
            <p:ph type="title"/>
          </p:nvPr>
        </p:nvSpPr>
        <p:spPr>
          <a:xfrm>
            <a:off x="914400" y="109675"/>
            <a:ext cx="10987088" cy="11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Opportunities – How can we work more Together</a:t>
            </a:r>
            <a:endParaRPr dirty="0"/>
          </a:p>
        </p:txBody>
      </p:sp>
      <p:sp>
        <p:nvSpPr>
          <p:cNvPr id="297" name="Google Shape;297;p12"/>
          <p:cNvSpPr txBox="1">
            <a:spLocks noGrp="1"/>
          </p:cNvSpPr>
          <p:nvPr>
            <p:ph type="body" idx="1"/>
          </p:nvPr>
        </p:nvSpPr>
        <p:spPr>
          <a:xfrm>
            <a:off x="303174" y="1445913"/>
            <a:ext cx="6997739" cy="44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</a:pPr>
            <a:r>
              <a:rPr lang="en-US" sz="2800" dirty="0"/>
              <a:t>Expand endorsement of Best Practices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</a:pPr>
            <a:r>
              <a:rPr lang="en-US" sz="2800" dirty="0"/>
              <a:t>Coordination with GOOS in outreach</a:t>
            </a:r>
            <a:endParaRPr sz="2800" dirty="0"/>
          </a:p>
          <a:p>
            <a:pPr marL="457200" lvl="0" indent="-34290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</a:pPr>
            <a:r>
              <a:rPr lang="en-US" sz="2800" dirty="0"/>
              <a:t>Co-creation and production of capacity development opportunities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</a:pPr>
            <a:r>
              <a:rPr lang="en-US" sz="2800" dirty="0"/>
              <a:t>Leverage GRAs in OBPS global actions</a:t>
            </a:r>
            <a:endParaRPr sz="2800" dirty="0"/>
          </a:p>
          <a:p>
            <a:pPr marL="341313" lvl="0" indent="-18891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dirty="0"/>
          </a:p>
        </p:txBody>
      </p:sp>
      <p:pic>
        <p:nvPicPr>
          <p:cNvPr id="298" name="Google Shape;29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7700" y="1600200"/>
            <a:ext cx="4491898" cy="3084676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2"/>
          <p:cNvSpPr txBox="1"/>
          <p:nvPr/>
        </p:nvSpPr>
        <p:spPr>
          <a:xfrm>
            <a:off x="9551000" y="4730400"/>
            <a:ext cx="2640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chemeClr val="dk1"/>
                </a:solidFill>
              </a:rPr>
              <a:t>Image credit: GOOS Implementation Plan</a:t>
            </a:r>
            <a:endParaRPr/>
          </a:p>
        </p:txBody>
      </p:sp>
      <p:sp>
        <p:nvSpPr>
          <p:cNvPr id="300" name="Google Shape;300;p12"/>
          <p:cNvSpPr txBox="1"/>
          <p:nvPr/>
        </p:nvSpPr>
        <p:spPr>
          <a:xfrm>
            <a:off x="7547700" y="5303725"/>
            <a:ext cx="4059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1312" lvl="0" indent="-18891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</a:rPr>
              <a:t>Thank you for continuing OBPS Support</a:t>
            </a:r>
            <a:endParaRPr b="1"/>
          </a:p>
        </p:txBody>
      </p:sp>
    </p:spTree>
    <p:extLst>
      <p:ext uri="{BB962C8B-B14F-4D97-AF65-F5344CB8AC3E}">
        <p14:creationId xmlns:p14="http://schemas.microsoft.com/office/powerpoint/2010/main" val="208087333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cdaeb361e7_0_38"/>
          <p:cNvSpPr txBox="1"/>
          <p:nvPr/>
        </p:nvSpPr>
        <p:spPr>
          <a:xfrm>
            <a:off x="2666975" y="1508613"/>
            <a:ext cx="6114300" cy="675300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700" tIns="54825" rIns="109700" bIns="548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8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OBPS Steering Group </a:t>
            </a:r>
            <a:r>
              <a:rPr lang="en-US" sz="2880" b="1" dirty="0"/>
              <a:t>- </a:t>
            </a:r>
            <a:r>
              <a:rPr lang="en-US" sz="288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endParaRPr dirty="0"/>
          </a:p>
        </p:txBody>
      </p:sp>
      <p:sp>
        <p:nvSpPr>
          <p:cNvPr id="307" name="Google Shape;307;gcdaeb361e7_0_38"/>
          <p:cNvSpPr txBox="1"/>
          <p:nvPr/>
        </p:nvSpPr>
        <p:spPr>
          <a:xfrm>
            <a:off x="5806875" y="2202988"/>
            <a:ext cx="2983800" cy="3146400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700" tIns="54825" rIns="109700" bIns="54825" anchor="t" anchorCtr="0">
            <a:noAutofit/>
          </a:bodyPr>
          <a:lstStyle/>
          <a:p>
            <a:pPr marL="20955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Adam Leadbetter 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0955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Frank Muller-Karger</a:t>
            </a:r>
            <a:endParaRPr sz="1600"/>
          </a:p>
          <a:p>
            <a:pPr marL="20955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Cristian Muñoz</a:t>
            </a:r>
            <a:endParaRPr sz="1600"/>
          </a:p>
          <a:p>
            <a:pPr marL="20955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Francoise Pearlman</a:t>
            </a:r>
            <a:endParaRPr sz="1600"/>
          </a:p>
          <a:p>
            <a:pPr marL="20955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Jay Pearlman</a:t>
            </a:r>
            <a:endParaRPr sz="1600"/>
          </a:p>
          <a:p>
            <a:pPr marL="20955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Peter Pissierssens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0955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Rachel Przeslawski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0955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Nick Roden                  Pauline Simpson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0955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Jordan van Stavel</a:t>
            </a:r>
            <a:endParaRPr sz="1600"/>
          </a:p>
        </p:txBody>
      </p:sp>
      <p:sp>
        <p:nvSpPr>
          <p:cNvPr id="308" name="Google Shape;308;gcdaeb361e7_0_38"/>
          <p:cNvSpPr txBox="1"/>
          <p:nvPr/>
        </p:nvSpPr>
        <p:spPr>
          <a:xfrm>
            <a:off x="2666975" y="2202988"/>
            <a:ext cx="3213000" cy="3146400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700" tIns="54825" rIns="109700" bIns="54825" anchor="t" anchorCtr="0">
            <a:noAutofit/>
          </a:bodyPr>
          <a:lstStyle/>
          <a:p>
            <a:pPr marL="20955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Sergey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Belov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0955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dirty="0">
                <a:solidFill>
                  <a:schemeClr val="dk1"/>
                </a:solidFill>
              </a:rPr>
              <a:t>Mark Bushnell</a:t>
            </a:r>
            <a:endParaRPr sz="1600" dirty="0">
              <a:solidFill>
                <a:schemeClr val="dk1"/>
              </a:solidFill>
            </a:endParaRPr>
          </a:p>
          <a:p>
            <a:pPr marL="20955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Pier Luigi Buttigieg</a:t>
            </a:r>
            <a:endParaRPr sz="1600" dirty="0"/>
          </a:p>
          <a:p>
            <a:pPr marL="20955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Claudia Delgado</a:t>
            </a:r>
            <a:endParaRPr sz="1600" dirty="0"/>
          </a:p>
          <a:p>
            <a:pPr marL="20955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Juliet Hermes</a:t>
            </a:r>
            <a:endParaRPr sz="1600" dirty="0"/>
          </a:p>
          <a:p>
            <a:pPr marL="20955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Emma Heslop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0955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Cora </a:t>
            </a:r>
            <a:r>
              <a:rPr lang="en-US" sz="1600" dirty="0" err="1"/>
              <a:t>Horstmann</a:t>
            </a:r>
            <a:b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Kirsten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Isensee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0955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Johannes Karstensen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0955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Arno Lambert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0955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Ana Lara Lopez</a:t>
            </a:r>
            <a:endParaRPr sz="1600" dirty="0"/>
          </a:p>
          <a:p>
            <a:pPr marL="20955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9" name="Google Shape;309;gcdaeb361e7_0_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01238" y="3936424"/>
            <a:ext cx="1565750" cy="78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gcdaeb361e7_0_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98313" y="1588938"/>
            <a:ext cx="117157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gcdaeb361e7_0_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01233" y="2787858"/>
            <a:ext cx="1503125" cy="782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gcdaeb361e7_0_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7900" y="4719300"/>
            <a:ext cx="1503125" cy="85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gcdaeb361e7_0_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41525" y="5511404"/>
            <a:ext cx="1474415" cy="78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gcdaeb361e7_0_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2800" y="3314041"/>
            <a:ext cx="1788500" cy="753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gcdaeb361e7_0_3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84177" y="1588961"/>
            <a:ext cx="1565750" cy="811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gcdaeb361e7_0_3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62559" y="4192479"/>
            <a:ext cx="1808976" cy="526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gcdaeb361e7_0_3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132332" y="5474283"/>
            <a:ext cx="872735" cy="85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gcdaeb361e7_0_3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09050" y="4719300"/>
            <a:ext cx="1315999" cy="78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gcdaeb361e7_0_3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987210" y="5474266"/>
            <a:ext cx="1503125" cy="85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gcdaeb361e7_0_3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02925" y="349380"/>
            <a:ext cx="1808975" cy="633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gcdaeb361e7_0_38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9066323" y="265128"/>
            <a:ext cx="2655994" cy="85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gcdaeb361e7_0_38" descr="IOCUNESCO.jp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540038" y="139763"/>
            <a:ext cx="2368200" cy="134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gcdaeb361e7_0_38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181150" y="2577938"/>
            <a:ext cx="1788500" cy="337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4463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 txBox="1">
            <a:spLocks noGrp="1"/>
          </p:cNvSpPr>
          <p:nvPr>
            <p:ph type="ctrTitle"/>
          </p:nvPr>
        </p:nvSpPr>
        <p:spPr>
          <a:xfrm>
            <a:off x="601456" y="2854801"/>
            <a:ext cx="4073912" cy="10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</a:pPr>
            <a:r>
              <a:rPr lang="en-GB"/>
              <a:t>Thank you</a:t>
            </a:r>
            <a:endParaRPr/>
          </a:p>
        </p:txBody>
      </p:sp>
      <p:sp>
        <p:nvSpPr>
          <p:cNvPr id="171" name="Google Shape;171;p23"/>
          <p:cNvSpPr txBox="1">
            <a:spLocks noGrp="1"/>
          </p:cNvSpPr>
          <p:nvPr>
            <p:ph type="subTitle" idx="1"/>
          </p:nvPr>
        </p:nvSpPr>
        <p:spPr>
          <a:xfrm>
            <a:off x="720725" y="3873600"/>
            <a:ext cx="4073912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</a:pPr>
            <a:r>
              <a:rPr lang="en-GB"/>
              <a:t>goosocean.org</a:t>
            </a:r>
            <a:endParaRPr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AF4B69D-0FBA-DB49-B65B-F2139B1DE26F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l="12500" r="12500"/>
          <a:stretch>
            <a:fillRect/>
          </a:stretch>
        </p:blipFill>
        <p:spPr/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6A9D97-DE73-2042-BA0B-9CBDED221AA8}"/>
              </a:ext>
            </a:extLst>
          </p:cNvPr>
          <p:cNvSpPr txBox="1"/>
          <p:nvPr/>
        </p:nvSpPr>
        <p:spPr>
          <a:xfrm>
            <a:off x="9472613" y="6972300"/>
            <a:ext cx="2710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Photo credit: Tommy </a:t>
            </a:r>
            <a:r>
              <a:rPr lang="en-US" dirty="0" err="1"/>
              <a:t>Bornmnan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10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Ocean Best Practices System - Introduction</a:t>
            </a:r>
            <a:endParaRPr/>
          </a:p>
        </p:txBody>
      </p:sp>
      <p:sp>
        <p:nvSpPr>
          <p:cNvPr id="102" name="Google Shape;102;p4"/>
          <p:cNvSpPr txBox="1">
            <a:spLocks noGrp="1"/>
          </p:cNvSpPr>
          <p:nvPr>
            <p:ph type="body" idx="1"/>
          </p:nvPr>
        </p:nvSpPr>
        <p:spPr>
          <a:xfrm>
            <a:off x="619400" y="930800"/>
            <a:ext cx="9121800" cy="54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b="1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OBPS provides services</a:t>
            </a:r>
            <a:r>
              <a:rPr lang="en-US" sz="220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 to the ocean observation, research, </a:t>
            </a:r>
            <a:r>
              <a:rPr lang="en-US" sz="2200" dirty="0">
                <a:highlight>
                  <a:schemeClr val="lt1"/>
                </a:highlight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data management and applications communities.  </a:t>
            </a:r>
            <a:endParaRPr sz="2200" dirty="0">
              <a:highlight>
                <a:schemeClr val="lt1"/>
              </a:highlight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</a:ext>
              </a:extLst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rgbClr val="0000FF"/>
                </a:solidFill>
              </a:rPr>
              <a:t>OBPS Mission: To develop and sustain an evolving system which fosters collaboration, consensus building, and innovation by providing coordinated and global access to best practices and standards across ocean sciences and applications </a:t>
            </a:r>
            <a:endParaRPr sz="1900" dirty="0"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  <a:p>
            <a:pPr marL="341312" lvl="0" indent="-36671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b="1" dirty="0"/>
              <a:t>OBPS  facilitates the evolution of methods</a:t>
            </a:r>
            <a:r>
              <a:rPr lang="en-US" sz="2200" dirty="0"/>
              <a:t> into best practices through convergence and endorsement.</a:t>
            </a:r>
            <a:endParaRPr sz="2200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rgbClr val="0000FF"/>
                </a:solidFill>
              </a:rPr>
              <a:t>With GOOS, OBPS supports the evolution, convergence, and endorsement of best practices for EOVs</a:t>
            </a:r>
            <a:endParaRPr sz="1900" strike="sngStrike" dirty="0">
              <a:solidFill>
                <a:srgbClr val="0000FF"/>
              </a:solidFill>
            </a:endParaRPr>
          </a:p>
          <a:p>
            <a:pPr marL="741362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  <a:p>
            <a:pPr marL="341312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200" b="1" dirty="0"/>
              <a:t>OBPS is co-sponsored by GOOS and IODE as an IOC  Project</a:t>
            </a:r>
            <a:r>
              <a:rPr lang="en-US" sz="2200" dirty="0"/>
              <a:t> </a:t>
            </a:r>
            <a:endParaRPr sz="2200" dirty="0"/>
          </a:p>
          <a:p>
            <a:pPr marL="341312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rgbClr val="0000FF"/>
                </a:solidFill>
                <a:highlight>
                  <a:schemeClr val="lt1"/>
                </a:highlight>
              </a:rPr>
              <a:t>The advanced OBPS was developed from a collaboration of IODE </a:t>
            </a:r>
            <a:r>
              <a:rPr lang="en-US" sz="1900" dirty="0" err="1">
                <a:solidFill>
                  <a:srgbClr val="0000FF"/>
                </a:solidFill>
                <a:highlight>
                  <a:schemeClr val="lt1"/>
                </a:highlight>
              </a:rPr>
              <a:t>OceanDataPractices</a:t>
            </a:r>
            <a:r>
              <a:rPr lang="en-US" sz="1900" dirty="0">
                <a:solidFill>
                  <a:srgbClr val="0000FF"/>
                </a:solidFill>
                <a:highlight>
                  <a:schemeClr val="lt1"/>
                </a:highlight>
              </a:rPr>
              <a:t>, </a:t>
            </a:r>
            <a:r>
              <a:rPr lang="en-US" sz="1900" dirty="0" err="1">
                <a:solidFill>
                  <a:srgbClr val="0000FF"/>
                </a:solidFill>
                <a:highlight>
                  <a:schemeClr val="lt1"/>
                </a:highlight>
              </a:rPr>
              <a:t>AtlantOS</a:t>
            </a:r>
            <a:r>
              <a:rPr lang="en-US" sz="1900" dirty="0">
                <a:solidFill>
                  <a:srgbClr val="0000FF"/>
                </a:solidFill>
                <a:highlight>
                  <a:schemeClr val="lt1"/>
                </a:highlight>
              </a:rPr>
              <a:t>, ODIP, EuroSea and Ocean </a:t>
            </a:r>
            <a:r>
              <a:rPr lang="en-US" sz="1900" dirty="0" err="1">
                <a:solidFill>
                  <a:srgbClr val="0000FF"/>
                </a:solidFill>
                <a:highlight>
                  <a:schemeClr val="lt1"/>
                </a:highlight>
              </a:rPr>
              <a:t>Obs</a:t>
            </a:r>
            <a:r>
              <a:rPr lang="en-US" sz="1900" dirty="0">
                <a:solidFill>
                  <a:srgbClr val="0000FF"/>
                </a:solidFill>
                <a:highlight>
                  <a:schemeClr val="lt1"/>
                </a:highlight>
              </a:rPr>
              <a:t> RCN, </a:t>
            </a:r>
            <a:r>
              <a:rPr lang="en-US" sz="1900" dirty="0">
                <a:solidFill>
                  <a:srgbClr val="0000F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 OBPS team, IODE and GOOS with guidance from the 'community of users'</a:t>
            </a:r>
            <a:endParaRPr sz="1900" dirty="0">
              <a:solidFill>
                <a:srgbClr val="0000FF"/>
              </a:solidFill>
            </a:endParaRPr>
          </a:p>
          <a:p>
            <a:pPr marL="341312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  <a:p>
            <a:pPr marL="341312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</p:txBody>
      </p:sp>
      <p:pic>
        <p:nvPicPr>
          <p:cNvPr id="103" name="Google Shape;10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03600" y="5997925"/>
            <a:ext cx="667674" cy="667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10000" y="3312825"/>
            <a:ext cx="1877200" cy="1375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19875" y="1230025"/>
            <a:ext cx="2457450" cy="1581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728509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sp>
        <p:nvSpPr>
          <p:cNvPr id="143" name="Google Shape;143;p20"/>
          <p:cNvSpPr txBox="1">
            <a:spLocks noGrp="1"/>
          </p:cNvSpPr>
          <p:nvPr>
            <p:ph type="body" idx="1"/>
          </p:nvPr>
        </p:nvSpPr>
        <p:spPr>
          <a:xfrm>
            <a:off x="577850" y="1624013"/>
            <a:ext cx="5518150" cy="429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2200" dirty="0"/>
              <a:t>Agreeing on best practices enables harmonized collection, analysis, and distribution of marine (meta)data, products </a:t>
            </a:r>
          </a:p>
          <a:p>
            <a:pPr marL="0" lvl="0" indent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sz="2200" dirty="0"/>
          </a:p>
          <a:p>
            <a:pPr marL="0" lvl="0" indent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2200" dirty="0"/>
              <a:t>• Best practices are fundamental to overcome fragmentation and enable global system </a:t>
            </a:r>
            <a:r>
              <a:rPr lang="en-US" sz="2200" dirty="0"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  </a:ext>
                </a:extLst>
              </a:rPr>
              <a:t>interoperability</a:t>
            </a:r>
            <a:r>
              <a:rPr lang="en-US" sz="2200" dirty="0"/>
              <a:t> </a:t>
            </a:r>
          </a:p>
          <a:p>
            <a:pPr marL="0" lvl="0" indent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sz="2200" dirty="0"/>
          </a:p>
          <a:p>
            <a:pPr marL="0" lvl="0" indent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2200" dirty="0"/>
              <a:t>• Best practices are present across communities –  but require a coordination framework to scale</a:t>
            </a:r>
          </a:p>
          <a:p>
            <a:pPr marL="0" lvl="0" indent="0" algn="l" rtl="0">
              <a:lnSpc>
                <a:spcPct val="100000"/>
              </a:lnSpc>
              <a:spcBef>
                <a:spcPts val="1701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endParaRPr dirty="0"/>
          </a:p>
        </p:txBody>
      </p:sp>
      <p:sp>
        <p:nvSpPr>
          <p:cNvPr id="144" name="Google Shape;144;p20"/>
          <p:cNvSpPr txBox="1">
            <a:spLocks noGrp="1"/>
          </p:cNvSpPr>
          <p:nvPr>
            <p:ph type="title"/>
          </p:nvPr>
        </p:nvSpPr>
        <p:spPr>
          <a:xfrm>
            <a:off x="720724" y="722313"/>
            <a:ext cx="5784403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3600"/>
            </a:pPr>
            <a:r>
              <a:rPr lang="en-US" dirty="0">
                <a:solidFill>
                  <a:schemeClr val="dk1"/>
                </a:solidFill>
              </a:rPr>
              <a:t>Why Best Practices (1)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endParaRPr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C63311F-2279-1F43-9CCD-F8466CD2D826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l="20255" r="202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5984046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sp>
        <p:nvSpPr>
          <p:cNvPr id="144" name="Google Shape;144;p20"/>
          <p:cNvSpPr txBox="1">
            <a:spLocks noGrp="1"/>
          </p:cNvSpPr>
          <p:nvPr>
            <p:ph type="title"/>
          </p:nvPr>
        </p:nvSpPr>
        <p:spPr>
          <a:xfrm>
            <a:off x="720724" y="722313"/>
            <a:ext cx="5784403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3600"/>
            </a:pPr>
            <a:r>
              <a:rPr lang="en-US" dirty="0"/>
              <a:t>Why Best Practices (2)</a:t>
            </a:r>
            <a:endParaRPr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E93F444B-C654-0845-8541-6924BB8A3D0D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l="1627" r="1627"/>
          <a:stretch>
            <a:fillRect/>
          </a:stretch>
        </p:blipFill>
        <p:spPr>
          <a:xfrm>
            <a:off x="6899275" y="0"/>
            <a:ext cx="5292725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  <p:sp>
        <p:nvSpPr>
          <p:cNvPr id="8" name="Google Shape;124;p5">
            <a:extLst>
              <a:ext uri="{FF2B5EF4-FFF2-40B4-BE49-F238E27FC236}">
                <a16:creationId xmlns:a16="http://schemas.microsoft.com/office/drawing/2014/main" id="{AF585ACB-5CF5-EB48-AB95-3B5D2B6D1C6B}"/>
              </a:ext>
            </a:extLst>
          </p:cNvPr>
          <p:cNvSpPr/>
          <p:nvPr/>
        </p:nvSpPr>
        <p:spPr>
          <a:xfrm>
            <a:off x="380964" y="1588046"/>
            <a:ext cx="62496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00" tIns="54825" rIns="109700" bIns="54825" anchor="t" anchorCtr="0">
            <a:noAutofit/>
          </a:bodyPr>
          <a:lstStyle/>
          <a:p>
            <a:pPr marL="41148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Quality and consistency of observations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25;p5">
            <a:extLst>
              <a:ext uri="{FF2B5EF4-FFF2-40B4-BE49-F238E27FC236}">
                <a16:creationId xmlns:a16="http://schemas.microsoft.com/office/drawing/2014/main" id="{592436CC-B16F-974E-9AAC-028F62B8F493}"/>
              </a:ext>
            </a:extLst>
          </p:cNvPr>
          <p:cNvSpPr/>
          <p:nvPr/>
        </p:nvSpPr>
        <p:spPr>
          <a:xfrm>
            <a:off x="380964" y="2179164"/>
            <a:ext cx="63936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00" tIns="54825" rIns="109700" bIns="54825" anchor="t" anchorCtr="0">
            <a:noAutofit/>
          </a:bodyPr>
          <a:lstStyle/>
          <a:p>
            <a:pPr marL="41148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Efficiency (don’t re-invent the wheel)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26;p5">
            <a:extLst>
              <a:ext uri="{FF2B5EF4-FFF2-40B4-BE49-F238E27FC236}">
                <a16:creationId xmlns:a16="http://schemas.microsoft.com/office/drawing/2014/main" id="{4E40298E-9302-B74E-9B80-0EAECD2E020C}"/>
              </a:ext>
            </a:extLst>
          </p:cNvPr>
          <p:cNvSpPr/>
          <p:nvPr/>
        </p:nvSpPr>
        <p:spPr>
          <a:xfrm>
            <a:off x="380964" y="2764210"/>
            <a:ext cx="54864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00" tIns="54825" rIns="109700" bIns="54825" anchor="t" anchorCtr="0">
            <a:noAutofit/>
          </a:bodyPr>
          <a:lstStyle/>
          <a:p>
            <a:pPr marL="41148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Transparency - Data traceability, reproducibility and FAIR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27;p5">
            <a:extLst>
              <a:ext uri="{FF2B5EF4-FFF2-40B4-BE49-F238E27FC236}">
                <a16:creationId xmlns:a16="http://schemas.microsoft.com/office/drawing/2014/main" id="{D7398437-2EC3-0D4B-8A44-F2B40FC9E6D9}"/>
              </a:ext>
            </a:extLst>
          </p:cNvPr>
          <p:cNvSpPr/>
          <p:nvPr/>
        </p:nvSpPr>
        <p:spPr>
          <a:xfrm>
            <a:off x="380964" y="4169450"/>
            <a:ext cx="54864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00" tIns="54825" rIns="109700" bIns="54825" anchor="t" anchorCtr="0">
            <a:noAutofit/>
          </a:bodyPr>
          <a:lstStyle/>
          <a:p>
            <a:pPr marL="41148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Seamless linkages between design, data, models and applications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8;p5">
            <a:extLst>
              <a:ext uri="{FF2B5EF4-FFF2-40B4-BE49-F238E27FC236}">
                <a16:creationId xmlns:a16="http://schemas.microsoft.com/office/drawing/2014/main" id="{0FCD2B39-C842-804A-B6CB-3D9B9CC19973}"/>
              </a:ext>
            </a:extLst>
          </p:cNvPr>
          <p:cNvSpPr/>
          <p:nvPr/>
        </p:nvSpPr>
        <p:spPr>
          <a:xfrm>
            <a:off x="380964" y="4962829"/>
            <a:ext cx="5919300" cy="8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00" tIns="54825" rIns="109700" bIns="54825" anchor="t" anchorCtr="0">
            <a:noAutofit/>
          </a:bodyPr>
          <a:lstStyle/>
          <a:p>
            <a:pPr marL="41148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lang="en-US" sz="2400"/>
              <a:t>Trusted r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esource for training and capacity development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2;p5">
            <a:extLst>
              <a:ext uri="{FF2B5EF4-FFF2-40B4-BE49-F238E27FC236}">
                <a16:creationId xmlns:a16="http://schemas.microsoft.com/office/drawing/2014/main" id="{09821423-538D-0B40-A021-981E648AAD72}"/>
              </a:ext>
            </a:extLst>
          </p:cNvPr>
          <p:cNvSpPr/>
          <p:nvPr/>
        </p:nvSpPr>
        <p:spPr>
          <a:xfrm>
            <a:off x="414244" y="3590036"/>
            <a:ext cx="54864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00" tIns="54825" rIns="109700" bIns="54825" anchor="t" anchorCtr="0">
            <a:noAutofit/>
          </a:bodyPr>
          <a:lstStyle/>
          <a:p>
            <a:pPr marL="41148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lang="en-US" sz="2400"/>
              <a:t>Historical data - improved recovery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754131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cdf096bc30_1_34"/>
          <p:cNvSpPr txBox="1">
            <a:spLocks noGrp="1"/>
          </p:cNvSpPr>
          <p:nvPr>
            <p:ph type="title"/>
          </p:nvPr>
        </p:nvSpPr>
        <p:spPr>
          <a:xfrm>
            <a:off x="753625" y="2957550"/>
            <a:ext cx="103632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00"/>
              <a:t>Achievements so far...</a:t>
            </a:r>
            <a:endParaRPr sz="4900"/>
          </a:p>
        </p:txBody>
      </p:sp>
      <p:pic>
        <p:nvPicPr>
          <p:cNvPr id="139" name="Google Shape;139;gcdf096bc30_1_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874874" cy="6537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cdf096bc30_1_34"/>
          <p:cNvSpPr txBox="1"/>
          <p:nvPr/>
        </p:nvSpPr>
        <p:spPr>
          <a:xfrm>
            <a:off x="1069875" y="3619100"/>
            <a:ext cx="7443000" cy="938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900" dirty="0">
                <a:solidFill>
                  <a:schemeClr val="dk1"/>
                </a:solidFill>
              </a:rPr>
              <a:t>Summary 2021-22</a:t>
            </a:r>
            <a:endParaRPr dirty="0"/>
          </a:p>
        </p:txBody>
      </p:sp>
      <p:sp>
        <p:nvSpPr>
          <p:cNvPr id="141" name="Google Shape;141;gcdf096bc30_1_34"/>
          <p:cNvSpPr txBox="1"/>
          <p:nvPr/>
        </p:nvSpPr>
        <p:spPr>
          <a:xfrm>
            <a:off x="309500" y="6309650"/>
            <a:ext cx="2851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</a:t>
            </a:r>
            <a:r>
              <a:rPr lang="en-US" sz="1000"/>
              <a:t>mage credit: GEO Blue Planet</a:t>
            </a: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2755348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sp>
        <p:nvSpPr>
          <p:cNvPr id="144" name="Google Shape;144;p20"/>
          <p:cNvSpPr txBox="1">
            <a:spLocks noGrp="1"/>
          </p:cNvSpPr>
          <p:nvPr>
            <p:ph type="title"/>
          </p:nvPr>
        </p:nvSpPr>
        <p:spPr>
          <a:xfrm>
            <a:off x="765398" y="602584"/>
            <a:ext cx="6335490" cy="897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GB" dirty="0"/>
              <a:t>OBPS – a perspective</a:t>
            </a:r>
            <a:br>
              <a:rPr lang="en-GB" dirty="0"/>
            </a:br>
            <a:r>
              <a:rPr lang="en-GB" sz="2400" dirty="0"/>
              <a:t>repository,  journal, capacity development, community engagement </a:t>
            </a:r>
            <a:endParaRPr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D492356-11CC-5A4B-AF50-3FBB7B3789E4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l="3348" r="3348"/>
          <a:stretch>
            <a:fillRect/>
          </a:stretch>
        </p:blipFill>
        <p:spPr>
          <a:xfrm>
            <a:off x="7429500" y="0"/>
            <a:ext cx="47625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  <p:sp>
        <p:nvSpPr>
          <p:cNvPr id="8" name="Google Shape;183;p7">
            <a:extLst>
              <a:ext uri="{FF2B5EF4-FFF2-40B4-BE49-F238E27FC236}">
                <a16:creationId xmlns:a16="http://schemas.microsoft.com/office/drawing/2014/main" id="{AB12B575-26C4-334B-BC7C-561168E905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2006390"/>
            <a:ext cx="7315200" cy="40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US" sz="2300" dirty="0"/>
              <a:t>Expanding number of  records in the repository </a:t>
            </a:r>
          </a:p>
          <a:p>
            <a:pPr lvl="1" indent="-292100">
              <a:spcBef>
                <a:spcPts val="0"/>
              </a:spcBef>
              <a:buSzPts val="1000"/>
              <a:buChar char="●"/>
            </a:pPr>
            <a:r>
              <a:rPr lang="en-US" dirty="0"/>
              <a:t>(now 1580, an increase of 25% in 2021)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/>
          </a:p>
          <a:p>
            <a:pPr indent="-298450">
              <a:spcBef>
                <a:spcPts val="0"/>
              </a:spcBef>
              <a:buSzPts val="1100"/>
              <a:buChar char="●"/>
            </a:pPr>
            <a:r>
              <a:rPr lang="en-US" sz="2300" dirty="0"/>
              <a:t>Increased use and growth of community collections</a:t>
            </a:r>
            <a:r>
              <a:rPr lang="en-US" dirty="0"/>
              <a:t> </a:t>
            </a:r>
          </a:p>
          <a:p>
            <a:pPr lvl="1" indent="-298450">
              <a:spcBef>
                <a:spcPts val="0"/>
              </a:spcBef>
              <a:buSzPts val="1100"/>
              <a:buChar char="●"/>
            </a:pPr>
            <a:r>
              <a:rPr lang="en-US" dirty="0"/>
              <a:t> (51: Arctic, eDNA, </a:t>
            </a:r>
            <a:r>
              <a:rPr lang="en-US" dirty="0" err="1"/>
              <a:t>SeaDataNet</a:t>
            </a:r>
            <a:r>
              <a:rPr lang="en-US" dirty="0"/>
              <a:t>, MEDIN, SOCIB, </a:t>
            </a:r>
            <a:r>
              <a:rPr lang="en-US" dirty="0" err="1"/>
              <a:t>etc</a:t>
            </a:r>
            <a:r>
              <a:rPr lang="en-US" dirty="0"/>
              <a:t>)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/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US" sz="2300" dirty="0"/>
              <a:t>Growing access to the OBPS </a:t>
            </a:r>
          </a:p>
          <a:p>
            <a:pPr lvl="1" indent="-292100">
              <a:lnSpc>
                <a:spcPct val="115000"/>
              </a:lnSpc>
              <a:spcBef>
                <a:spcPts val="0"/>
              </a:spcBef>
              <a:buSzPts val="1000"/>
              <a:buChar char="●"/>
            </a:pPr>
            <a:r>
              <a:rPr lang="en-US" dirty="0"/>
              <a:t>(e.g. 11300 visits from 164 countries in Dec  2021</a:t>
            </a:r>
            <a:r>
              <a:rPr lang="en-US" sz="1900" dirty="0"/>
              <a:t>)</a:t>
            </a:r>
            <a:endParaRPr sz="1900" dirty="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2300" dirty="0"/>
              <a:t>Global participation in annual BP Workshops </a:t>
            </a:r>
          </a:p>
          <a:p>
            <a:pPr lvl="1" indent="-336550">
              <a:spcBef>
                <a:spcPts val="0"/>
              </a:spcBef>
              <a:buSzPts val="1700"/>
              <a:buChar char="•"/>
            </a:pPr>
            <a:r>
              <a:rPr lang="en-US" dirty="0"/>
              <a:t>(&gt;400 active participants)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2300" dirty="0"/>
              <a:t>Broader involvement through task teams and new volunteers – motivating a generational change</a:t>
            </a:r>
            <a:endParaRPr dirty="0"/>
          </a:p>
          <a:p>
            <a:pPr marL="341312" lvl="0" indent="-18891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dirty="0"/>
          </a:p>
          <a:p>
            <a:pPr marL="341312" lvl="0" indent="-18891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dirty="0"/>
          </a:p>
          <a:p>
            <a:pPr marL="341313" lvl="0" indent="-18891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881273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sp>
        <p:nvSpPr>
          <p:cNvPr id="143" name="Google Shape;143;p20"/>
          <p:cNvSpPr txBox="1">
            <a:spLocks noGrp="1"/>
          </p:cNvSpPr>
          <p:nvPr>
            <p:ph type="body" idx="1"/>
          </p:nvPr>
        </p:nvSpPr>
        <p:spPr>
          <a:xfrm>
            <a:off x="720724" y="2811975"/>
            <a:ext cx="9823450" cy="353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indent="-342900">
              <a:lnSpc>
                <a:spcPct val="115000"/>
              </a:lnSpc>
              <a:spcBef>
                <a:spcPts val="1200"/>
              </a:spcBef>
              <a:buChar char="●"/>
            </a:pPr>
            <a:r>
              <a:rPr lang="en-US" sz="2400" dirty="0"/>
              <a:t>Supporting GOOS in globalizing and socializing methods across communities and organizations </a:t>
            </a:r>
          </a:p>
          <a:p>
            <a:pPr lvl="0" indent="-342900">
              <a:lnSpc>
                <a:spcPct val="115000"/>
              </a:lnSpc>
              <a:spcBef>
                <a:spcPts val="1200"/>
              </a:spcBef>
              <a:buChar char="●"/>
            </a:pPr>
            <a:r>
              <a:rPr lang="en-US" sz="2400" dirty="0"/>
              <a:t>Motivating and focusing a global conversation around best practices </a:t>
            </a:r>
          </a:p>
          <a:p>
            <a:pPr lvl="0" indent="-342900">
              <a:lnSpc>
                <a:spcPct val="115000"/>
              </a:lnSpc>
              <a:spcBef>
                <a:spcPts val="1200"/>
              </a:spcBef>
              <a:buChar char="●"/>
            </a:pPr>
            <a:r>
              <a:rPr lang="en-US" sz="2400" dirty="0"/>
              <a:t>Encouraging</a:t>
            </a:r>
            <a:r>
              <a:rPr lang="en-US" sz="2400" dirty="0"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</a:ext>
                </a:extLst>
              </a:rPr>
              <a:t> experts and </a:t>
            </a:r>
            <a:r>
              <a:rPr lang="en-US" sz="2400" dirty="0" err="1"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</a:ext>
                </a:extLst>
              </a:rPr>
              <a:t>organisations</a:t>
            </a:r>
            <a:r>
              <a:rPr lang="en-US" sz="2400" dirty="0"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</a:ext>
                </a:extLst>
              </a:rPr>
              <a:t> to endorse what “is best”</a:t>
            </a:r>
            <a:endParaRPr lang="en-US" sz="2400" dirty="0"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"/>
                </a:ext>
              </a:extLst>
            </a:endParaRPr>
          </a:p>
          <a:p>
            <a:pPr lvl="0" indent="-342900">
              <a:lnSpc>
                <a:spcPct val="115000"/>
              </a:lnSpc>
              <a:spcBef>
                <a:spcPts val="1200"/>
              </a:spcBef>
              <a:buChar char="●"/>
            </a:pPr>
            <a:r>
              <a:rPr lang="en-US" sz="2400" dirty="0"/>
              <a:t>Harmonizing metadata and structures (FAIR BP)</a:t>
            </a:r>
          </a:p>
          <a:p>
            <a:pPr lvl="0" indent="-342900">
              <a:lnSpc>
                <a:spcPct val="115000"/>
              </a:lnSpc>
              <a:spcBef>
                <a:spcPts val="1200"/>
              </a:spcBef>
              <a:buChar char="●"/>
            </a:pPr>
            <a:r>
              <a:rPr lang="en-US" sz="2400" dirty="0"/>
              <a:t>Synergizing best practices and standards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701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endParaRPr dirty="0"/>
          </a:p>
        </p:txBody>
      </p:sp>
      <p:sp>
        <p:nvSpPr>
          <p:cNvPr id="144" name="Google Shape;144;p20"/>
          <p:cNvSpPr txBox="1">
            <a:spLocks noGrp="1"/>
          </p:cNvSpPr>
          <p:nvPr>
            <p:ph type="title"/>
          </p:nvPr>
        </p:nvSpPr>
        <p:spPr>
          <a:xfrm>
            <a:off x="720724" y="722313"/>
            <a:ext cx="5784403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3600"/>
            </a:pPr>
            <a:r>
              <a:rPr lang="en-US" dirty="0"/>
              <a:t>OBPS Roadmap</a:t>
            </a:r>
            <a:endParaRPr dirty="0"/>
          </a:p>
        </p:txBody>
      </p:sp>
      <p:pic>
        <p:nvPicPr>
          <p:cNvPr id="10" name="Google Shape;149;gcde9096a93_9_9">
            <a:extLst>
              <a:ext uri="{FF2B5EF4-FFF2-40B4-BE49-F238E27FC236}">
                <a16:creationId xmlns:a16="http://schemas.microsoft.com/office/drawing/2014/main" id="{33A795F6-EC40-074C-AD2B-4046E4B7E43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64524" y="506949"/>
            <a:ext cx="3079663" cy="19933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689551-5A30-6240-8EFC-81E99546C444}"/>
              </a:ext>
            </a:extLst>
          </p:cNvPr>
          <p:cNvSpPr txBox="1"/>
          <p:nvPr/>
        </p:nvSpPr>
        <p:spPr>
          <a:xfrm>
            <a:off x="614363" y="1770360"/>
            <a:ext cx="570715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360"/>
              </a:spcBef>
              <a:buSzPts val="1100"/>
            </a:pPr>
            <a:r>
              <a:rPr lang="en-US" sz="2400" b="1" dirty="0">
                <a:solidFill>
                  <a:srgbClr val="0000FF"/>
                </a:solidFill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0"/>
                  </a:ext>
                </a:extLst>
              </a:rPr>
              <a:t>A global, sustained and trusted hub of ocean know-how</a:t>
            </a:r>
            <a:endParaRPr lang="en-US" dirty="0">
              <a:solidFill>
                <a:srgbClr val="0000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8547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sp>
        <p:nvSpPr>
          <p:cNvPr id="144" name="Google Shape;144;p20"/>
          <p:cNvSpPr txBox="1">
            <a:spLocks noGrp="1"/>
          </p:cNvSpPr>
          <p:nvPr>
            <p:ph type="title"/>
          </p:nvPr>
        </p:nvSpPr>
        <p:spPr>
          <a:xfrm>
            <a:off x="698971" y="475072"/>
            <a:ext cx="5784403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3600"/>
            </a:pPr>
            <a:r>
              <a:rPr lang="en-US" dirty="0"/>
              <a:t>OBPS 2021</a:t>
            </a:r>
            <a:endParaRPr dirty="0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3AC4F39A-13D3-624A-99C0-F1EEF9C73641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l="9862" r="9862"/>
          <a:stretch>
            <a:fillRect/>
          </a:stretch>
        </p:blipFill>
        <p:spPr>
          <a:xfrm>
            <a:off x="7032403" y="0"/>
            <a:ext cx="5159597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6C7198-B4A7-4742-AA03-E38711649A5B}"/>
              </a:ext>
            </a:extLst>
          </p:cNvPr>
          <p:cNvSpPr txBox="1"/>
          <p:nvPr/>
        </p:nvSpPr>
        <p:spPr>
          <a:xfrm>
            <a:off x="283440" y="4855777"/>
            <a:ext cx="5768881" cy="44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0" lvl="0">
              <a:lnSpc>
                <a:spcPct val="115000"/>
              </a:lnSpc>
              <a:spcBef>
                <a:spcPts val="1200"/>
              </a:spcBef>
              <a:buSzPts val="2100"/>
            </a:pPr>
            <a:r>
              <a:rPr lang="en-US" sz="2200" dirty="0">
                <a:solidFill>
                  <a:schemeClr val="tx1"/>
                </a:solidFill>
                <a:highlight>
                  <a:srgbClr val="FFFFFF"/>
                </a:highlight>
              </a:rPr>
              <a:t>Peer-reviewed </a:t>
            </a:r>
            <a:r>
              <a:rPr lang="en-US" sz="2200" i="1" dirty="0">
                <a:solidFill>
                  <a:schemeClr val="tx1"/>
                </a:solidFill>
                <a:highlight>
                  <a:srgbClr val="FFFFFF"/>
                </a:highlight>
              </a:rPr>
              <a:t>Frontiers in Marine Science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3A91E8-3C31-8949-B466-FBA680A4D116}"/>
              </a:ext>
            </a:extLst>
          </p:cNvPr>
          <p:cNvSpPr/>
          <p:nvPr/>
        </p:nvSpPr>
        <p:spPr>
          <a:xfrm>
            <a:off x="1498516" y="6433846"/>
            <a:ext cx="55338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C4043"/>
                </a:solidFill>
                <a:highlight>
                  <a:srgbClr val="FFFFFF"/>
                </a:highlight>
              </a:rPr>
              <a:t>*Diversity, eDNA, BP adaptation for DC, Decision trees (tbc), KPIs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22FCB2-CF6C-C14C-969F-EBA593D6D184}"/>
              </a:ext>
            </a:extLst>
          </p:cNvPr>
          <p:cNvSpPr/>
          <p:nvPr/>
        </p:nvSpPr>
        <p:spPr>
          <a:xfrm>
            <a:off x="283440" y="1191877"/>
            <a:ext cx="6497291" cy="4485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5250" lvl="0">
              <a:lnSpc>
                <a:spcPct val="115000"/>
              </a:lnSpc>
              <a:spcBef>
                <a:spcPts val="1200"/>
              </a:spcBef>
              <a:buSzPts val="2100"/>
            </a:pPr>
            <a:r>
              <a:rPr lang="en-US" sz="2200" dirty="0"/>
              <a:t>Endorsement of Ocean Decade “OceanPractices”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463111-0F01-7A48-9304-DDFDB60959A7}"/>
              </a:ext>
            </a:extLst>
          </p:cNvPr>
          <p:cNvSpPr/>
          <p:nvPr/>
        </p:nvSpPr>
        <p:spPr>
          <a:xfrm>
            <a:off x="283440" y="1924657"/>
            <a:ext cx="6748963" cy="4485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5250" lvl="0">
              <a:lnSpc>
                <a:spcPct val="115000"/>
              </a:lnSpc>
              <a:spcBef>
                <a:spcPts val="1200"/>
              </a:spcBef>
              <a:buSzPts val="2100"/>
            </a:pPr>
            <a:r>
              <a:rPr lang="en-US" sz="2200" dirty="0"/>
              <a:t>Multilingual content and growing internationalization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67F279-1E0C-5E4C-B347-A8ADBC518B47}"/>
              </a:ext>
            </a:extLst>
          </p:cNvPr>
          <p:cNvSpPr/>
          <p:nvPr/>
        </p:nvSpPr>
        <p:spPr>
          <a:xfrm>
            <a:off x="247922" y="5588557"/>
            <a:ext cx="6072496" cy="4485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5250" lvl="0">
              <a:lnSpc>
                <a:spcPct val="115000"/>
              </a:lnSpc>
              <a:spcBef>
                <a:spcPts val="1200"/>
              </a:spcBef>
              <a:buSzPts val="2100"/>
            </a:pPr>
            <a:r>
              <a:rPr lang="en-US" sz="2200" dirty="0"/>
              <a:t>Synergy with Ocean Info Hub (IODE Program)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E199CE-0E9B-6645-9EA4-C06DC2947AA5}"/>
              </a:ext>
            </a:extLst>
          </p:cNvPr>
          <p:cNvSpPr/>
          <p:nvPr/>
        </p:nvSpPr>
        <p:spPr>
          <a:xfrm>
            <a:off x="283440" y="2657437"/>
            <a:ext cx="4565673" cy="4485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5250" lvl="0">
              <a:lnSpc>
                <a:spcPct val="115000"/>
              </a:lnSpc>
              <a:spcBef>
                <a:spcPts val="1200"/>
              </a:spcBef>
              <a:buSzPts val="2100"/>
            </a:pPr>
            <a:r>
              <a:rPr lang="en-US" sz="2200" dirty="0">
                <a:solidFill>
                  <a:srgbClr val="3C4043"/>
                </a:solidFill>
                <a:highlight>
                  <a:srgbClr val="FFFFFF"/>
                </a:highlight>
              </a:rPr>
              <a:t>Community support to develop BP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16FC57-361F-2140-9A08-535C59E0B4D4}"/>
              </a:ext>
            </a:extLst>
          </p:cNvPr>
          <p:cNvSpPr/>
          <p:nvPr/>
        </p:nvSpPr>
        <p:spPr>
          <a:xfrm>
            <a:off x="283440" y="3390217"/>
            <a:ext cx="5650906" cy="4485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5250" lvl="0">
              <a:lnSpc>
                <a:spcPct val="115000"/>
              </a:lnSpc>
              <a:spcBef>
                <a:spcPts val="1200"/>
              </a:spcBef>
              <a:buSzPts val="2100"/>
            </a:pPr>
            <a:r>
              <a:rPr lang="en-US" sz="2200" dirty="0">
                <a:solidFill>
                  <a:srgbClr val="3C4043"/>
                </a:solidFill>
                <a:highlight>
                  <a:srgbClr val="FFFFFF"/>
                </a:highlight>
              </a:rPr>
              <a:t>Creation of Stakeholder Community Forum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09DE53-AD45-5F41-A814-6AD62391FD54}"/>
              </a:ext>
            </a:extLst>
          </p:cNvPr>
          <p:cNvSpPr/>
          <p:nvPr/>
        </p:nvSpPr>
        <p:spPr>
          <a:xfrm>
            <a:off x="283440" y="4122997"/>
            <a:ext cx="2023311" cy="4485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5250" lvl="0">
              <a:lnSpc>
                <a:spcPct val="115000"/>
              </a:lnSpc>
              <a:spcBef>
                <a:spcPts val="1200"/>
              </a:spcBef>
              <a:buSzPts val="2100"/>
            </a:pPr>
            <a:r>
              <a:rPr lang="en-US" sz="2200" dirty="0">
                <a:solidFill>
                  <a:srgbClr val="3C4043"/>
                </a:solidFill>
                <a:highlight>
                  <a:srgbClr val="FFFFFF"/>
                </a:highlight>
              </a:rPr>
              <a:t>Task Teams* </a:t>
            </a:r>
          </a:p>
        </p:txBody>
      </p:sp>
    </p:spTree>
    <p:extLst>
      <p:ext uri="{BB962C8B-B14F-4D97-AF65-F5344CB8AC3E}">
        <p14:creationId xmlns:p14="http://schemas.microsoft.com/office/powerpoint/2010/main" val="37780953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gcdf096bc30_1_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869824" cy="6581299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cdf096bc30_1_29"/>
          <p:cNvSpPr txBox="1"/>
          <p:nvPr/>
        </p:nvSpPr>
        <p:spPr>
          <a:xfrm>
            <a:off x="1274600" y="2814850"/>
            <a:ext cx="58929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900">
                <a:solidFill>
                  <a:srgbClr val="FFFFFF"/>
                </a:solidFill>
              </a:rPr>
              <a:t>Future plans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95" name="Google Shape;195;gcdf096bc30_1_29"/>
          <p:cNvSpPr txBox="1"/>
          <p:nvPr/>
        </p:nvSpPr>
        <p:spPr>
          <a:xfrm>
            <a:off x="8205725" y="5680175"/>
            <a:ext cx="30981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FFFFFF"/>
                </a:solidFill>
              </a:rPr>
              <a:t>Each day begins with a plan</a:t>
            </a:r>
            <a:endParaRPr sz="1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460138"/>
      </p:ext>
    </p:extLst>
  </p:cSld>
  <p:clrMapOvr>
    <a:masterClrMapping/>
  </p:clrMapOvr>
</p:sld>
</file>

<file path=ppt/theme/theme1.xml><?xml version="1.0" encoding="utf-8"?>
<a:theme xmlns:a="http://schemas.openxmlformats.org/drawingml/2006/main" name="GOOS PPT Theme">
  <a:themeElements>
    <a:clrScheme name="GOOS Corporate colour theme">
      <a:dk1>
        <a:srgbClr val="000000"/>
      </a:dk1>
      <a:lt1>
        <a:srgbClr val="FFFFFF"/>
      </a:lt1>
      <a:dk2>
        <a:srgbClr val="333333"/>
      </a:dk2>
      <a:lt2>
        <a:srgbClr val="F0F0F0"/>
      </a:lt2>
      <a:accent1>
        <a:srgbClr val="184596"/>
      </a:accent1>
      <a:accent2>
        <a:srgbClr val="F38417"/>
      </a:accent2>
      <a:accent3>
        <a:srgbClr val="147ED2"/>
      </a:accent3>
      <a:accent4>
        <a:srgbClr val="5C5C5C"/>
      </a:accent4>
      <a:accent5>
        <a:srgbClr val="E1504D"/>
      </a:accent5>
      <a:accent6>
        <a:srgbClr val="2BABE3"/>
      </a:accent6>
      <a:hlink>
        <a:srgbClr val="184596"/>
      </a:hlink>
      <a:folHlink>
        <a:srgbClr val="F3841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755</Words>
  <Application>Microsoft Office PowerPoint</Application>
  <PresentationFormat>Widescreen</PresentationFormat>
  <Paragraphs>116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Noto Sans Symbols</vt:lpstr>
      <vt:lpstr>Arial</vt:lpstr>
      <vt:lpstr>Calibri</vt:lpstr>
      <vt:lpstr>Roboto</vt:lpstr>
      <vt:lpstr>GOOS PPT Theme</vt:lpstr>
      <vt:lpstr>Reports from GOOS components  Ocean Best Practices System (OBPS)</vt:lpstr>
      <vt:lpstr>Ocean Best Practices System - Introduction</vt:lpstr>
      <vt:lpstr>Why Best Practices (1) </vt:lpstr>
      <vt:lpstr>Why Best Practices (2)</vt:lpstr>
      <vt:lpstr>Achievements so far...</vt:lpstr>
      <vt:lpstr>OBPS – a perspective repository,  journal, capacity development, community engagement </vt:lpstr>
      <vt:lpstr>OBPS Roadmap</vt:lpstr>
      <vt:lpstr>OBPS 2021</vt:lpstr>
      <vt:lpstr>PowerPoint Presentation</vt:lpstr>
      <vt:lpstr>OBPS 2022-23 – continuing our core work </vt:lpstr>
      <vt:lpstr>Opportunities – How can we work more Together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Reports from GOOS components  [your component]</dc:title>
  <dc:creator>김셀빈</dc:creator>
  <cp:lastModifiedBy>셀빈 김</cp:lastModifiedBy>
  <cp:revision>14</cp:revision>
  <dcterms:modified xsi:type="dcterms:W3CDTF">2022-04-15T08:22:41Z</dcterms:modified>
</cp:coreProperties>
</file>