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6"/>
  </p:notesMasterIdLst>
  <p:sldIdLst>
    <p:sldId id="256" r:id="rId2"/>
    <p:sldId id="284" r:id="rId3"/>
    <p:sldId id="322" r:id="rId4"/>
    <p:sldId id="292" r:id="rId5"/>
    <p:sldId id="313" r:id="rId6"/>
    <p:sldId id="295" r:id="rId7"/>
    <p:sldId id="304" r:id="rId8"/>
    <p:sldId id="296" r:id="rId9"/>
    <p:sldId id="325" r:id="rId10"/>
    <p:sldId id="319" r:id="rId11"/>
    <p:sldId id="323" r:id="rId12"/>
    <p:sldId id="331" r:id="rId13"/>
    <p:sldId id="332" r:id="rId14"/>
    <p:sldId id="318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00D0"/>
    <a:srgbClr val="20C4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854" autoAdjust="0"/>
    <p:restoredTop sz="94611"/>
  </p:normalViewPr>
  <p:slideViewPr>
    <p:cSldViewPr snapToGrid="0" snapToObjects="1">
      <p:cViewPr varScale="1">
        <p:scale>
          <a:sx n="92" d="100"/>
          <a:sy n="92" d="100"/>
        </p:scale>
        <p:origin x="114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57C617-4B58-8645-BAF1-0B30B7E5327A}" type="datetimeFigureOut">
              <a:rPr lang="en-US" smtClean="0"/>
              <a:pPr/>
              <a:t>4/15/2022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60AD37-2ADF-9D42-BC63-CFACA02556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444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0AD37-2ADF-9D42-BC63-CFACA02556F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4716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FDB918D-87B8-4159-9658-BD9743605D01}" type="slidenum">
              <a:rPr lang="en-GB" altLang="pt-PT"/>
              <a:pPr/>
              <a:t>10</a:t>
            </a:fld>
            <a:endParaRPr lang="en-GB" altLang="pt-PT"/>
          </a:p>
        </p:txBody>
      </p:sp>
      <p:sp>
        <p:nvSpPr>
          <p:cNvPr id="62465" name="Text Box 1"/>
          <p:cNvSpPr txBox="1">
            <a:spLocks noChangeArrowheads="1"/>
          </p:cNvSpPr>
          <p:nvPr/>
        </p:nvSpPr>
        <p:spPr bwMode="auto">
          <a:xfrm>
            <a:off x="3116263" y="509588"/>
            <a:ext cx="3681412" cy="2547937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6246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323975" y="3228975"/>
            <a:ext cx="7253288" cy="30495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3988288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0AD37-2ADF-9D42-BC63-CFACA02556F2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1344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0AD37-2ADF-9D42-BC63-CFACA02556F2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041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0AD37-2ADF-9D42-BC63-CFACA02556F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1933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A608AA9-297E-44E7-A9C6-E86CF1F904CC}" type="slidenum">
              <a:rPr lang="en-GB" altLang="pt-PT"/>
              <a:pPr/>
              <a:t>3</a:t>
            </a:fld>
            <a:endParaRPr lang="en-GB" altLang="pt-PT"/>
          </a:p>
        </p:txBody>
      </p:sp>
      <p:sp>
        <p:nvSpPr>
          <p:cNvPr id="61441" name="Text Box 1"/>
          <p:cNvSpPr txBox="1">
            <a:spLocks noChangeArrowheads="1"/>
          </p:cNvSpPr>
          <p:nvPr/>
        </p:nvSpPr>
        <p:spPr bwMode="auto">
          <a:xfrm>
            <a:off x="3116263" y="509588"/>
            <a:ext cx="3681412" cy="2547937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6144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323975" y="3228975"/>
            <a:ext cx="7253288" cy="30495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14045743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FDB918D-87B8-4159-9658-BD9743605D01}" type="slidenum">
              <a:rPr lang="en-GB" altLang="pt-PT"/>
              <a:pPr/>
              <a:t>4</a:t>
            </a:fld>
            <a:endParaRPr lang="en-GB" altLang="pt-PT"/>
          </a:p>
        </p:txBody>
      </p:sp>
      <p:sp>
        <p:nvSpPr>
          <p:cNvPr id="62465" name="Text Box 1"/>
          <p:cNvSpPr txBox="1">
            <a:spLocks noChangeArrowheads="1"/>
          </p:cNvSpPr>
          <p:nvPr/>
        </p:nvSpPr>
        <p:spPr bwMode="auto">
          <a:xfrm>
            <a:off x="3116263" y="509588"/>
            <a:ext cx="3681412" cy="2547937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6246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323975" y="3228975"/>
            <a:ext cx="7253288" cy="30495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4140668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FDB918D-87B8-4159-9658-BD9743605D01}" type="slidenum">
              <a:rPr lang="en-GB" altLang="pt-PT"/>
              <a:pPr/>
              <a:t>5</a:t>
            </a:fld>
            <a:endParaRPr lang="en-GB" altLang="pt-PT"/>
          </a:p>
        </p:txBody>
      </p:sp>
      <p:sp>
        <p:nvSpPr>
          <p:cNvPr id="62465" name="Text Box 1"/>
          <p:cNvSpPr txBox="1">
            <a:spLocks noChangeArrowheads="1"/>
          </p:cNvSpPr>
          <p:nvPr/>
        </p:nvSpPr>
        <p:spPr bwMode="auto">
          <a:xfrm>
            <a:off x="3116263" y="509588"/>
            <a:ext cx="3681412" cy="2547937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6246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323975" y="3228975"/>
            <a:ext cx="7253288" cy="30495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33255549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FDB918D-87B8-4159-9658-BD9743605D01}" type="slidenum">
              <a:rPr lang="en-GB" altLang="pt-PT"/>
              <a:pPr/>
              <a:t>6</a:t>
            </a:fld>
            <a:endParaRPr lang="en-GB" altLang="pt-PT"/>
          </a:p>
        </p:txBody>
      </p:sp>
      <p:sp>
        <p:nvSpPr>
          <p:cNvPr id="62465" name="Text Box 1"/>
          <p:cNvSpPr txBox="1">
            <a:spLocks noChangeArrowheads="1"/>
          </p:cNvSpPr>
          <p:nvPr/>
        </p:nvSpPr>
        <p:spPr bwMode="auto">
          <a:xfrm>
            <a:off x="3116263" y="509588"/>
            <a:ext cx="3681412" cy="2547937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6246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323975" y="3228975"/>
            <a:ext cx="7253288" cy="30495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11851874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FDB918D-87B8-4159-9658-BD9743605D01}" type="slidenum">
              <a:rPr lang="en-GB" altLang="pt-PT"/>
              <a:pPr/>
              <a:t>7</a:t>
            </a:fld>
            <a:endParaRPr lang="en-GB" altLang="pt-PT"/>
          </a:p>
        </p:txBody>
      </p:sp>
      <p:sp>
        <p:nvSpPr>
          <p:cNvPr id="62465" name="Text Box 1"/>
          <p:cNvSpPr txBox="1">
            <a:spLocks noChangeArrowheads="1"/>
          </p:cNvSpPr>
          <p:nvPr/>
        </p:nvSpPr>
        <p:spPr bwMode="auto">
          <a:xfrm>
            <a:off x="3116263" y="509588"/>
            <a:ext cx="3681412" cy="2547937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6246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323975" y="3228975"/>
            <a:ext cx="7253288" cy="30495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14344193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FDB918D-87B8-4159-9658-BD9743605D01}" type="slidenum">
              <a:rPr lang="en-GB" altLang="pt-PT"/>
              <a:pPr/>
              <a:t>8</a:t>
            </a:fld>
            <a:endParaRPr lang="en-GB" altLang="pt-PT"/>
          </a:p>
        </p:txBody>
      </p:sp>
      <p:sp>
        <p:nvSpPr>
          <p:cNvPr id="62465" name="Text Box 1"/>
          <p:cNvSpPr txBox="1">
            <a:spLocks noChangeArrowheads="1"/>
          </p:cNvSpPr>
          <p:nvPr/>
        </p:nvSpPr>
        <p:spPr bwMode="auto">
          <a:xfrm>
            <a:off x="3116263" y="509588"/>
            <a:ext cx="3681412" cy="2547937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6246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323975" y="3228975"/>
            <a:ext cx="7253288" cy="30495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42814292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FDB918D-87B8-4159-9658-BD9743605D01}" type="slidenum">
              <a:rPr lang="en-GB" altLang="pt-PT"/>
              <a:pPr/>
              <a:t>9</a:t>
            </a:fld>
            <a:endParaRPr lang="en-GB" altLang="pt-PT"/>
          </a:p>
        </p:txBody>
      </p:sp>
      <p:sp>
        <p:nvSpPr>
          <p:cNvPr id="62465" name="Text Box 1"/>
          <p:cNvSpPr txBox="1">
            <a:spLocks noChangeArrowheads="1"/>
          </p:cNvSpPr>
          <p:nvPr/>
        </p:nvSpPr>
        <p:spPr bwMode="auto">
          <a:xfrm>
            <a:off x="3116263" y="509588"/>
            <a:ext cx="3681412" cy="2547937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6246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323975" y="3228975"/>
            <a:ext cx="7253288" cy="30495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318802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356349"/>
            <a:ext cx="2133600" cy="365125"/>
          </a:xfrm>
          <a:prstGeom prst="rect">
            <a:avLst/>
          </a:prstGeom>
        </p:spPr>
        <p:txBody>
          <a:bodyPr/>
          <a:lstStyle/>
          <a:p>
            <a:fld id="{721F03CA-F3BD-F14C-B62A-2E40035D2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F8FFC9-51D8-2F44-B39C-27C978557B34}" type="datetimeFigureOut">
              <a:rPr lang="en-US" smtClean="0"/>
              <a:pPr/>
              <a:t>4/15/2022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796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F8FFC9-51D8-2F44-B39C-27C978557B34}" type="datetimeFigureOut">
              <a:rPr lang="en-US" smtClean="0"/>
              <a:pPr/>
              <a:t>4/15/2022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1F03CA-F3BD-F14C-B62A-2E40035D2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186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F8FFC9-51D8-2F44-B39C-27C978557B34}" type="datetimeFigureOut">
              <a:rPr lang="en-US" smtClean="0"/>
              <a:pPr/>
              <a:t>4/15/2022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1F03CA-F3BD-F14C-B62A-2E40035D2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758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PT" dirty="0" err="1" smtClean="0"/>
              <a:t>Click</a:t>
            </a:r>
            <a:r>
              <a:rPr lang="pt-PT" dirty="0" smtClean="0"/>
              <a:t> to </a:t>
            </a:r>
            <a:r>
              <a:rPr lang="pt-PT" dirty="0" err="1" smtClean="0"/>
              <a:t>edit</a:t>
            </a:r>
            <a:r>
              <a:rPr lang="pt-PT" dirty="0" smtClean="0"/>
              <a:t> Master </a:t>
            </a:r>
            <a:r>
              <a:rPr lang="pt-PT" dirty="0" err="1" smtClean="0"/>
              <a:t>title</a:t>
            </a:r>
            <a:r>
              <a:rPr lang="pt-PT" dirty="0" smtClean="0"/>
              <a:t> </a:t>
            </a:r>
            <a:r>
              <a:rPr lang="pt-PT" dirty="0" err="1" smtClean="0"/>
              <a:t>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F8FFC9-51D8-2F44-B39C-27C978557B34}" type="datetimeFigureOut">
              <a:rPr lang="en-US" smtClean="0"/>
              <a:pPr/>
              <a:t>4/15/2022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1F03CA-F3BD-F14C-B62A-2E40035D2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995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F8FFC9-51D8-2F44-B39C-27C978557B34}" type="datetimeFigureOut">
              <a:rPr lang="en-US" smtClean="0"/>
              <a:pPr/>
              <a:t>4/15/2022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1F03CA-F3BD-F14C-B62A-2E40035D2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433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F8FFC9-51D8-2F44-B39C-27C978557B34}" type="datetimeFigureOut">
              <a:rPr lang="en-US" smtClean="0"/>
              <a:pPr/>
              <a:t>4/15/2022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1F03CA-F3BD-F14C-B62A-2E40035D2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839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F8FFC9-51D8-2F44-B39C-27C978557B34}" type="datetimeFigureOut">
              <a:rPr lang="en-US" smtClean="0"/>
              <a:pPr/>
              <a:t>4/15/2022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1F03CA-F3BD-F14C-B62A-2E40035D2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673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F8FFC9-51D8-2F44-B39C-27C978557B34}" type="datetimeFigureOut">
              <a:rPr lang="en-US" smtClean="0"/>
              <a:pPr/>
              <a:t>4/15/2022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1F03CA-F3BD-F14C-B62A-2E40035D2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925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F8FFC9-51D8-2F44-B39C-27C978557B34}" type="datetimeFigureOut">
              <a:rPr lang="en-US" smtClean="0"/>
              <a:pPr/>
              <a:t>4/15/2022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1F03CA-F3BD-F14C-B62A-2E40035D2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82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F8FFC9-51D8-2F44-B39C-27C978557B34}" type="datetimeFigureOut">
              <a:rPr lang="en-US" smtClean="0"/>
              <a:pPr/>
              <a:t>4/15/2022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1F03CA-F3BD-F14C-B62A-2E40035D2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944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F8FFC9-51D8-2F44-B39C-27C978557B34}" type="datetimeFigureOut">
              <a:rPr lang="en-US" smtClean="0"/>
              <a:pPr/>
              <a:t>4/15/2022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1F03CA-F3BD-F14C-B62A-2E40035D2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995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4706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6656" y="2368214"/>
            <a:ext cx="6248399" cy="1326090"/>
          </a:xfrm>
        </p:spPr>
        <p:txBody>
          <a:bodyPr>
            <a:noAutofit/>
          </a:bodyPr>
          <a:lstStyle/>
          <a:p>
            <a:r>
              <a:rPr lang="pt-PT" sz="3200" b="1" dirty="0" smtClean="0">
                <a:solidFill>
                  <a:schemeClr val="tx2"/>
                </a:solidFill>
              </a:rPr>
              <a:t>IPMA National Tsunami Warning </a:t>
            </a:r>
            <a:r>
              <a:rPr lang="pt-PT" sz="3200" b="1" dirty="0" err="1" smtClean="0">
                <a:solidFill>
                  <a:schemeClr val="tx2"/>
                </a:solidFill>
              </a:rPr>
              <a:t>Center</a:t>
            </a:r>
            <a:r>
              <a:rPr lang="pt-PT" sz="3200" b="1" dirty="0" smtClean="0">
                <a:solidFill>
                  <a:schemeClr val="tx2"/>
                </a:solidFill>
              </a:rPr>
              <a:t> - Status</a:t>
            </a:r>
            <a:endParaRPr lang="en-US" sz="32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1654628" y="4702629"/>
            <a:ext cx="60524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 smtClean="0"/>
              <a:t>Fernando Carrilho</a:t>
            </a:r>
          </a:p>
          <a:p>
            <a:pPr algn="ctr"/>
            <a:endParaRPr lang="pt-PT" sz="1600" dirty="0" smtClean="0"/>
          </a:p>
          <a:p>
            <a:pPr algn="ctr"/>
            <a:r>
              <a:rPr lang="pt-PT" sz="1600" dirty="0" smtClean="0"/>
              <a:t>ICG/NEAMTWS SC meeting</a:t>
            </a:r>
          </a:p>
          <a:p>
            <a:pPr algn="ctr"/>
            <a:r>
              <a:rPr lang="pt-PT" sz="1600" dirty="0" smtClean="0"/>
              <a:t>08-11 </a:t>
            </a:r>
            <a:r>
              <a:rPr lang="pt-PT" sz="1600" dirty="0" err="1" smtClean="0"/>
              <a:t>April</a:t>
            </a:r>
            <a:r>
              <a:rPr lang="pt-PT" sz="1600" dirty="0" smtClean="0"/>
              <a:t> 2022</a:t>
            </a:r>
            <a:endParaRPr lang="pt-PT" sz="1600" dirty="0"/>
          </a:p>
        </p:txBody>
      </p:sp>
    </p:spTree>
    <p:extLst>
      <p:ext uri="{BB962C8B-B14F-4D97-AF65-F5344CB8AC3E}">
        <p14:creationId xmlns:p14="http://schemas.microsoft.com/office/powerpoint/2010/main" val="379004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211308" y="1029810"/>
            <a:ext cx="5287655" cy="4030462"/>
            <a:chOff x="211308" y="1029810"/>
            <a:chExt cx="5287655" cy="4030462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0560" y="1029810"/>
              <a:ext cx="4688403" cy="4030462"/>
            </a:xfrm>
            <a:prstGeom prst="rect">
              <a:avLst/>
            </a:prstGeom>
          </p:spPr>
        </p:pic>
        <p:sp>
          <p:nvSpPr>
            <p:cNvPr id="18" name="Oval 17"/>
            <p:cNvSpPr/>
            <p:nvPr/>
          </p:nvSpPr>
          <p:spPr>
            <a:xfrm>
              <a:off x="744188" y="1187107"/>
              <a:ext cx="1037205" cy="372862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42000"/>
              </a:schemeClr>
            </a:solidFill>
            <a:ln>
              <a:solidFill>
                <a:srgbClr val="FF0000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43969" y="4088550"/>
              <a:ext cx="6125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 smtClean="0">
                  <a:solidFill>
                    <a:srgbClr val="FF0000"/>
                  </a:solidFill>
                </a:rPr>
                <a:t>SMS</a:t>
              </a:r>
              <a:endParaRPr lang="pt-PT" sz="1600" dirty="0">
                <a:solidFill>
                  <a:srgbClr val="FF000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11308" y="2102439"/>
              <a:ext cx="7146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 smtClean="0">
                  <a:solidFill>
                    <a:srgbClr val="FF0000"/>
                  </a:solidFill>
                </a:rPr>
                <a:t>EMAIL</a:t>
              </a:r>
            </a:p>
            <a:p>
              <a:r>
                <a:rPr lang="pt-PT" sz="1600" dirty="0" smtClean="0">
                  <a:solidFill>
                    <a:srgbClr val="FF0000"/>
                  </a:solidFill>
                </a:rPr>
                <a:t>FAX</a:t>
              </a:r>
              <a:endParaRPr lang="pt-PT" sz="16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1232514" y="111901"/>
            <a:ext cx="7549917" cy="1016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r">
              <a:lnSpc>
                <a:spcPct val="70000"/>
              </a:lnSpc>
              <a:buClrTx/>
              <a:buFontTx/>
              <a:buNone/>
            </a:pPr>
            <a:r>
              <a:rPr lang="en-GB" altLang="pt-PT" sz="203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TAAR – Tsunami Analysis And Report</a:t>
            </a:r>
            <a:endParaRPr lang="en-GB" altLang="pt-PT" sz="2030" b="1" dirty="0"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827741" y="1684096"/>
            <a:ext cx="5287655" cy="4362364"/>
            <a:chOff x="3827741" y="1684096"/>
            <a:chExt cx="5287655" cy="436236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27741" y="1684096"/>
              <a:ext cx="5130707" cy="4362364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4735381" y="1963446"/>
              <a:ext cx="1037205" cy="372862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42000"/>
              </a:schemeClr>
            </a:solidFill>
            <a:ln>
              <a:solidFill>
                <a:srgbClr val="FF0000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299938" y="5146472"/>
              <a:ext cx="7537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 smtClean="0">
                  <a:solidFill>
                    <a:srgbClr val="FF0000"/>
                  </a:solidFill>
                </a:rPr>
                <a:t>(SMS)</a:t>
              </a:r>
              <a:endParaRPr lang="pt-PT" sz="1600" dirty="0">
                <a:solidFill>
                  <a:srgbClr val="FF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400736" y="2687214"/>
              <a:ext cx="7146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 smtClean="0">
                  <a:solidFill>
                    <a:srgbClr val="FF0000"/>
                  </a:solidFill>
                </a:rPr>
                <a:t>GTS</a:t>
              </a:r>
            </a:p>
            <a:p>
              <a:r>
                <a:rPr lang="pt-PT" sz="1600" dirty="0" smtClean="0">
                  <a:solidFill>
                    <a:srgbClr val="FF0000"/>
                  </a:solidFill>
                </a:rPr>
                <a:t>EMAIL</a:t>
              </a:r>
            </a:p>
            <a:p>
              <a:r>
                <a:rPr lang="pt-PT" sz="1600" dirty="0" smtClean="0">
                  <a:solidFill>
                    <a:srgbClr val="FF0000"/>
                  </a:solidFill>
                </a:rPr>
                <a:t>FAX</a:t>
              </a:r>
            </a:p>
          </p:txBody>
        </p:sp>
      </p:grpSp>
      <p:sp>
        <p:nvSpPr>
          <p:cNvPr id="3" name="CaixaDeTexto 2"/>
          <p:cNvSpPr txBox="1"/>
          <p:nvPr/>
        </p:nvSpPr>
        <p:spPr>
          <a:xfrm>
            <a:off x="744188" y="5146472"/>
            <a:ext cx="170761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PT" dirty="0" smtClean="0"/>
              <a:t>To </a:t>
            </a:r>
            <a:r>
              <a:rPr lang="pt-PT" dirty="0" err="1" smtClean="0"/>
              <a:t>be</a:t>
            </a:r>
            <a:r>
              <a:rPr lang="pt-PT" dirty="0" smtClean="0"/>
              <a:t> </a:t>
            </a:r>
            <a:r>
              <a:rPr lang="pt-PT" dirty="0" err="1" smtClean="0"/>
              <a:t>improved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3850188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5293" y="993658"/>
            <a:ext cx="4860774" cy="52604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7866" y="259976"/>
            <a:ext cx="8458200" cy="1357159"/>
          </a:xfrm>
        </p:spPr>
        <p:txBody>
          <a:bodyPr>
            <a:normAutofit/>
          </a:bodyPr>
          <a:lstStyle/>
          <a:p>
            <a:pPr algn="r"/>
            <a:r>
              <a:rPr lang="en-GB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Regional level – TSP for NE Atlantic</a:t>
            </a:r>
            <a:endParaRPr lang="en-US" sz="2000" b="1" dirty="0">
              <a:solidFill>
                <a:srgbClr val="20C4F4"/>
              </a:solidFill>
            </a:endParaRPr>
          </a:p>
        </p:txBody>
      </p:sp>
      <p:sp>
        <p:nvSpPr>
          <p:cNvPr id="22" name="TextBox 7"/>
          <p:cNvSpPr txBox="1"/>
          <p:nvPr/>
        </p:nvSpPr>
        <p:spPr>
          <a:xfrm>
            <a:off x="287866" y="1177896"/>
            <a:ext cx="49297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2000" indent="-285750">
              <a:buFont typeface="Arial" panose="020B0604020202020204" pitchFamily="34" charset="0"/>
              <a:buChar char="•"/>
            </a:pPr>
            <a:r>
              <a:rPr lang="pt-PT" sz="1600" dirty="0" err="1" smtClean="0"/>
              <a:t>Operation</a:t>
            </a:r>
            <a:r>
              <a:rPr lang="pt-PT" sz="1600" dirty="0" smtClean="0"/>
              <a:t> </a:t>
            </a:r>
            <a:r>
              <a:rPr lang="pt-PT" sz="1600" dirty="0" err="1" smtClean="0"/>
              <a:t>started</a:t>
            </a:r>
            <a:r>
              <a:rPr lang="pt-PT" sz="1600" dirty="0" smtClean="0"/>
              <a:t> on </a:t>
            </a:r>
            <a:r>
              <a:rPr lang="pt-PT" sz="1600" b="1" dirty="0" err="1" smtClean="0"/>
              <a:t>january</a:t>
            </a:r>
            <a:r>
              <a:rPr lang="pt-PT" sz="1600" b="1" dirty="0" smtClean="0"/>
              <a:t> 2018</a:t>
            </a:r>
          </a:p>
          <a:p>
            <a:pPr marL="252000" indent="-285750">
              <a:buFont typeface="Arial" panose="020B0604020202020204" pitchFamily="34" charset="0"/>
              <a:buChar char="•"/>
            </a:pPr>
            <a:r>
              <a:rPr lang="pt-PT" sz="1600" b="1" dirty="0" err="1" smtClean="0"/>
              <a:t>Accreditation</a:t>
            </a:r>
            <a:r>
              <a:rPr lang="pt-PT" sz="1600" b="1" dirty="0" smtClean="0"/>
              <a:t> </a:t>
            </a:r>
            <a:r>
              <a:rPr lang="pt-PT" sz="1600" b="1" dirty="0" err="1" smtClean="0"/>
              <a:t>on</a:t>
            </a:r>
            <a:r>
              <a:rPr lang="pt-PT" sz="1600" b="1" dirty="0" smtClean="0"/>
              <a:t> 2019</a:t>
            </a:r>
          </a:p>
          <a:p>
            <a:pPr marL="252000" indent="-285750">
              <a:buFont typeface="Arial" panose="020B0604020202020204" pitchFamily="34" charset="0"/>
              <a:buChar char="•"/>
            </a:pPr>
            <a:r>
              <a:rPr lang="pt-PT" sz="1600" dirty="0" smtClean="0"/>
              <a:t>31 </a:t>
            </a:r>
            <a:r>
              <a:rPr lang="pt-PT" sz="1600" dirty="0"/>
              <a:t>Tsunami </a:t>
            </a:r>
            <a:r>
              <a:rPr lang="pt-PT" sz="1600" dirty="0" err="1"/>
              <a:t>messages</a:t>
            </a:r>
            <a:r>
              <a:rPr lang="pt-PT" sz="1600" dirty="0"/>
              <a:t> </a:t>
            </a:r>
            <a:r>
              <a:rPr lang="pt-PT" sz="1600" dirty="0" err="1"/>
              <a:t>issued</a:t>
            </a:r>
            <a:r>
              <a:rPr lang="pt-PT" sz="1600" dirty="0" smtClean="0"/>
              <a:t>:</a:t>
            </a:r>
            <a:endParaRPr lang="pt-PT" sz="1600" dirty="0"/>
          </a:p>
        </p:txBody>
      </p:sp>
      <p:sp>
        <p:nvSpPr>
          <p:cNvPr id="7" name="CaixaDeTexto 6"/>
          <p:cNvSpPr txBox="1"/>
          <p:nvPr/>
        </p:nvSpPr>
        <p:spPr>
          <a:xfrm>
            <a:off x="5657662" y="5656951"/>
            <a:ext cx="1945758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pt-PT" sz="2800" dirty="0" smtClean="0">
                <a:solidFill>
                  <a:schemeClr val="bg1"/>
                </a:solidFill>
              </a:rPr>
              <a:t>31 </a:t>
            </a:r>
            <a:r>
              <a:rPr lang="pt-PT" sz="2800" dirty="0" err="1" smtClean="0">
                <a:solidFill>
                  <a:schemeClr val="bg1"/>
                </a:solidFill>
              </a:rPr>
              <a:t>events</a:t>
            </a:r>
            <a:endParaRPr lang="pt-PT" sz="28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2746" y="2018942"/>
            <a:ext cx="2795335" cy="26930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numCol="2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PT" sz="2000" b="1" dirty="0" err="1" smtClean="0"/>
              <a:t>Subscribers</a:t>
            </a:r>
            <a:r>
              <a:rPr lang="pt-PT" sz="2000" b="1" dirty="0" smtClean="0"/>
              <a:t>:</a:t>
            </a:r>
            <a:r>
              <a:rPr lang="pt-PT" sz="2000" dirty="0" smtClean="0"/>
              <a:t> </a:t>
            </a:r>
          </a:p>
          <a:p>
            <a:pPr>
              <a:spcAft>
                <a:spcPts val="0"/>
              </a:spcAft>
            </a:pPr>
            <a:endParaRPr lang="pt-PT" sz="1400" dirty="0" smtClean="0"/>
          </a:p>
          <a:p>
            <a:pPr>
              <a:spcAft>
                <a:spcPts val="0"/>
              </a:spcAft>
            </a:pPr>
            <a:r>
              <a:rPr lang="pt-PT" sz="1600" dirty="0" smtClean="0"/>
              <a:t>Portugal</a:t>
            </a:r>
          </a:p>
          <a:p>
            <a:pPr>
              <a:spcAft>
                <a:spcPts val="0"/>
              </a:spcAft>
            </a:pPr>
            <a:r>
              <a:rPr lang="pt-PT" sz="1600" dirty="0" err="1" smtClean="0"/>
              <a:t>Spain</a:t>
            </a:r>
            <a:endParaRPr lang="pt-PT" sz="1600" dirty="0" smtClean="0"/>
          </a:p>
          <a:p>
            <a:pPr>
              <a:spcAft>
                <a:spcPts val="0"/>
              </a:spcAft>
            </a:pPr>
            <a:r>
              <a:rPr lang="pt-PT" sz="1600" dirty="0" err="1" smtClean="0"/>
              <a:t>Morocco</a:t>
            </a:r>
            <a:endParaRPr lang="pt-PT" sz="1600" dirty="0" smtClean="0"/>
          </a:p>
          <a:p>
            <a:pPr>
              <a:spcAft>
                <a:spcPts val="0"/>
              </a:spcAft>
            </a:pPr>
            <a:r>
              <a:rPr lang="pt-PT" sz="1600" dirty="0" err="1" smtClean="0"/>
              <a:t>Denmark</a:t>
            </a:r>
            <a:endParaRPr lang="pt-PT" sz="1600" dirty="0" smtClean="0"/>
          </a:p>
          <a:p>
            <a:pPr>
              <a:spcAft>
                <a:spcPts val="0"/>
              </a:spcAft>
            </a:pPr>
            <a:r>
              <a:rPr lang="pt-PT" sz="1600" dirty="0" smtClean="0"/>
              <a:t>France</a:t>
            </a:r>
          </a:p>
          <a:p>
            <a:pPr>
              <a:spcAft>
                <a:spcPts val="0"/>
              </a:spcAft>
            </a:pPr>
            <a:r>
              <a:rPr lang="pt-PT" sz="1600" dirty="0" err="1" smtClean="0"/>
              <a:t>Germany</a:t>
            </a:r>
            <a:endParaRPr lang="pt-PT" sz="1600" dirty="0" smtClean="0"/>
          </a:p>
          <a:p>
            <a:pPr>
              <a:spcAft>
                <a:spcPts val="0"/>
              </a:spcAft>
            </a:pPr>
            <a:endParaRPr lang="pt-PT" sz="1400" dirty="0" smtClean="0"/>
          </a:p>
          <a:p>
            <a:pPr>
              <a:spcAft>
                <a:spcPts val="0"/>
              </a:spcAft>
            </a:pPr>
            <a:endParaRPr lang="pt-PT" sz="1400" dirty="0"/>
          </a:p>
          <a:p>
            <a:pPr>
              <a:spcAft>
                <a:spcPts val="0"/>
              </a:spcAft>
            </a:pPr>
            <a:endParaRPr lang="pt-PT" sz="1400" dirty="0" smtClean="0"/>
          </a:p>
          <a:p>
            <a:pPr>
              <a:spcAft>
                <a:spcPts val="0"/>
              </a:spcAft>
            </a:pPr>
            <a:endParaRPr lang="pt-PT" sz="1400" dirty="0" smtClean="0"/>
          </a:p>
          <a:p>
            <a:pPr>
              <a:spcAft>
                <a:spcPts val="0"/>
              </a:spcAft>
            </a:pPr>
            <a:endParaRPr lang="pt-PT" sz="1400" dirty="0"/>
          </a:p>
          <a:p>
            <a:pPr>
              <a:spcAft>
                <a:spcPts val="0"/>
              </a:spcAft>
            </a:pPr>
            <a:r>
              <a:rPr lang="pt-PT" sz="1600" dirty="0" smtClean="0"/>
              <a:t>UK</a:t>
            </a:r>
          </a:p>
          <a:p>
            <a:pPr>
              <a:spcAft>
                <a:spcPts val="0"/>
              </a:spcAft>
            </a:pPr>
            <a:r>
              <a:rPr lang="pt-PT" sz="1600" dirty="0" err="1" smtClean="0"/>
              <a:t>Turkey</a:t>
            </a:r>
            <a:endParaRPr lang="pt-PT" sz="1600" dirty="0" smtClean="0"/>
          </a:p>
          <a:p>
            <a:pPr>
              <a:spcAft>
                <a:spcPts val="0"/>
              </a:spcAft>
            </a:pPr>
            <a:r>
              <a:rPr lang="pt-PT" sz="1600" dirty="0" err="1" smtClean="0"/>
              <a:t>Greece</a:t>
            </a:r>
            <a:endParaRPr lang="pt-PT" sz="1600" dirty="0" smtClean="0"/>
          </a:p>
          <a:p>
            <a:pPr>
              <a:spcAft>
                <a:spcPts val="0"/>
              </a:spcAft>
            </a:pPr>
            <a:r>
              <a:rPr lang="pt-PT" sz="1600" dirty="0" err="1" smtClean="0"/>
              <a:t>Italy</a:t>
            </a:r>
            <a:endParaRPr lang="pt-PT" sz="1600" dirty="0"/>
          </a:p>
          <a:p>
            <a:pPr>
              <a:spcAft>
                <a:spcPts val="0"/>
              </a:spcAft>
            </a:pPr>
            <a:r>
              <a:rPr lang="pt-PT" sz="1600" dirty="0" smtClean="0"/>
              <a:t>IOC, ERCC </a:t>
            </a:r>
            <a:r>
              <a:rPr lang="pt-PT" sz="1600" dirty="0" err="1" smtClean="0"/>
              <a:t>and</a:t>
            </a:r>
            <a:r>
              <a:rPr lang="pt-PT" sz="1600" dirty="0" smtClean="0"/>
              <a:t> JRC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745" y="4361029"/>
            <a:ext cx="2795335" cy="169509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6198" y="1157065"/>
            <a:ext cx="3380706" cy="444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8111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389835" y="996673"/>
            <a:ext cx="863762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solidFill>
                  <a:srgbClr val="FF0000"/>
                </a:solidFill>
              </a:rPr>
              <a:t>New </a:t>
            </a:r>
            <a:r>
              <a:rPr lang="pt-PT" b="1" dirty="0" err="1">
                <a:solidFill>
                  <a:srgbClr val="FF0000"/>
                </a:solidFill>
              </a:rPr>
              <a:t>Submarine</a:t>
            </a:r>
            <a:r>
              <a:rPr lang="pt-PT" b="1" dirty="0">
                <a:solidFill>
                  <a:srgbClr val="FF0000"/>
                </a:solidFill>
              </a:rPr>
              <a:t> Cable Ring </a:t>
            </a:r>
            <a:r>
              <a:rPr lang="pt-PT" b="1" dirty="0" err="1">
                <a:solidFill>
                  <a:srgbClr val="FF0000"/>
                </a:solidFill>
              </a:rPr>
              <a:t>connecting</a:t>
            </a:r>
            <a:r>
              <a:rPr lang="pt-PT" b="1" dirty="0">
                <a:solidFill>
                  <a:srgbClr val="FF0000"/>
                </a:solidFill>
              </a:rPr>
              <a:t> PT </a:t>
            </a:r>
            <a:r>
              <a:rPr lang="pt-PT" b="1" dirty="0" err="1" smtClean="0">
                <a:solidFill>
                  <a:srgbClr val="FF0000"/>
                </a:solidFill>
              </a:rPr>
              <a:t>Mainland</a:t>
            </a:r>
            <a:r>
              <a:rPr lang="pt-PT" b="1" dirty="0" smtClean="0">
                <a:solidFill>
                  <a:srgbClr val="FF0000"/>
                </a:solidFill>
              </a:rPr>
              <a:t>-</a:t>
            </a:r>
            <a:r>
              <a:rPr lang="pt-PT" b="1" dirty="0" err="1" smtClean="0">
                <a:solidFill>
                  <a:srgbClr val="FF0000"/>
                </a:solidFill>
              </a:rPr>
              <a:t>Azores</a:t>
            </a:r>
            <a:r>
              <a:rPr lang="pt-PT" b="1" dirty="0" smtClean="0">
                <a:solidFill>
                  <a:srgbClr val="FF0000"/>
                </a:solidFill>
              </a:rPr>
              <a:t>-Madeira</a:t>
            </a:r>
            <a:r>
              <a:rPr lang="pt-PT" dirty="0" smtClean="0">
                <a:solidFill>
                  <a:srgbClr val="FF0000"/>
                </a:solidFill>
              </a:rPr>
              <a:t> – </a:t>
            </a:r>
          </a:p>
          <a:p>
            <a:r>
              <a:rPr lang="pt-PT" dirty="0" err="1" smtClean="0">
                <a:solidFill>
                  <a:srgbClr val="FF0000"/>
                </a:solidFill>
              </a:rPr>
              <a:t>opportunity</a:t>
            </a:r>
            <a:r>
              <a:rPr lang="pt-PT" dirty="0" smtClean="0">
                <a:solidFill>
                  <a:srgbClr val="FF0000"/>
                </a:solidFill>
              </a:rPr>
              <a:t> for a </a:t>
            </a:r>
            <a:r>
              <a:rPr lang="pt-PT" sz="2000" b="1" dirty="0" smtClean="0">
                <a:solidFill>
                  <a:srgbClr val="FF0000"/>
                </a:solidFill>
              </a:rPr>
              <a:t>SMART </a:t>
            </a:r>
            <a:r>
              <a:rPr lang="pt-PT" sz="2000" b="1" dirty="0" err="1" smtClean="0">
                <a:solidFill>
                  <a:srgbClr val="FF0000"/>
                </a:solidFill>
              </a:rPr>
              <a:t>system</a:t>
            </a:r>
            <a:r>
              <a:rPr lang="pt-PT" sz="2000" b="1" dirty="0" smtClean="0">
                <a:solidFill>
                  <a:srgbClr val="FF0000"/>
                </a:solidFill>
              </a:rPr>
              <a:t> (SMART CAM)</a:t>
            </a:r>
            <a:endParaRPr lang="pt-PT" b="1" dirty="0" smtClean="0">
              <a:solidFill>
                <a:srgbClr val="FF0000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87866" y="259976"/>
            <a:ext cx="8458200" cy="135715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altLang="pt-PT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Future perspectives #1</a:t>
            </a:r>
            <a:endParaRPr lang="en-US" sz="2000" b="1" dirty="0">
              <a:solidFill>
                <a:srgbClr val="20C4F4"/>
              </a:solidFill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35" y="5688735"/>
            <a:ext cx="3366377" cy="521947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xmlns="" id="{BD612C44-170A-4C16-8164-5DDC8BE170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5959" y="5702783"/>
            <a:ext cx="1067991" cy="38447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882" y="1699650"/>
            <a:ext cx="6557543" cy="3837330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5458012" y="1412781"/>
            <a:ext cx="3685988" cy="47705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600" b="1" u="sng" dirty="0" err="1" smtClean="0">
                <a:solidFill>
                  <a:srgbClr val="0070C0"/>
                </a:solidFill>
              </a:rPr>
              <a:t>December</a:t>
            </a:r>
            <a:r>
              <a:rPr lang="pt-PT" sz="1600" b="1" u="sng" dirty="0" smtClean="0">
                <a:solidFill>
                  <a:srgbClr val="0070C0"/>
                </a:solidFill>
              </a:rPr>
              <a:t> 2019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sz="1600" dirty="0" err="1" smtClean="0">
                <a:solidFill>
                  <a:srgbClr val="0070C0"/>
                </a:solidFill>
              </a:rPr>
              <a:t>Working</a:t>
            </a:r>
            <a:r>
              <a:rPr lang="pt-PT" sz="1600" dirty="0" smtClean="0">
                <a:solidFill>
                  <a:srgbClr val="0070C0"/>
                </a:solidFill>
              </a:rPr>
              <a:t> </a:t>
            </a:r>
            <a:r>
              <a:rPr lang="pt-PT" sz="1600" dirty="0" err="1" smtClean="0">
                <a:solidFill>
                  <a:srgbClr val="0070C0"/>
                </a:solidFill>
              </a:rPr>
              <a:t>group</a:t>
            </a:r>
            <a:r>
              <a:rPr lang="pt-PT" sz="1600" dirty="0" smtClean="0">
                <a:solidFill>
                  <a:srgbClr val="0070C0"/>
                </a:solidFill>
              </a:rPr>
              <a:t> </a:t>
            </a:r>
            <a:r>
              <a:rPr lang="pt-PT" sz="1600" dirty="0" err="1" smtClean="0">
                <a:solidFill>
                  <a:srgbClr val="0070C0"/>
                </a:solidFill>
              </a:rPr>
              <a:t>nominated</a:t>
            </a:r>
            <a:r>
              <a:rPr lang="pt-PT" sz="1600" dirty="0" smtClean="0">
                <a:solidFill>
                  <a:srgbClr val="0070C0"/>
                </a:solidFill>
              </a:rPr>
              <a:t> </a:t>
            </a:r>
            <a:r>
              <a:rPr lang="pt-PT" sz="1600" dirty="0" err="1" smtClean="0">
                <a:solidFill>
                  <a:srgbClr val="0070C0"/>
                </a:solidFill>
              </a:rPr>
              <a:t>by</a:t>
            </a:r>
            <a:r>
              <a:rPr lang="pt-PT" sz="1600" dirty="0" smtClean="0">
                <a:solidFill>
                  <a:srgbClr val="0070C0"/>
                </a:solidFill>
              </a:rPr>
              <a:t> </a:t>
            </a:r>
            <a:r>
              <a:rPr lang="pt-PT" sz="1600" dirty="0" err="1" smtClean="0">
                <a:solidFill>
                  <a:srgbClr val="0070C0"/>
                </a:solidFill>
              </a:rPr>
              <a:t>the</a:t>
            </a:r>
            <a:r>
              <a:rPr lang="pt-PT" sz="1600" dirty="0" smtClean="0">
                <a:solidFill>
                  <a:srgbClr val="0070C0"/>
                </a:solidFill>
              </a:rPr>
              <a:t> </a:t>
            </a:r>
            <a:r>
              <a:rPr lang="pt-PT" sz="1600" dirty="0" err="1" smtClean="0">
                <a:solidFill>
                  <a:srgbClr val="0070C0"/>
                </a:solidFill>
              </a:rPr>
              <a:t>Government</a:t>
            </a:r>
            <a:r>
              <a:rPr lang="pt-PT" sz="1600" dirty="0" smtClean="0">
                <a:solidFill>
                  <a:srgbClr val="0070C0"/>
                </a:solidFill>
              </a:rPr>
              <a:t> </a:t>
            </a:r>
            <a:r>
              <a:rPr lang="pt-PT" sz="1600" dirty="0" err="1" smtClean="0">
                <a:solidFill>
                  <a:srgbClr val="0070C0"/>
                </a:solidFill>
              </a:rPr>
              <a:t>recommended</a:t>
            </a:r>
            <a:r>
              <a:rPr lang="pt-PT" sz="1600" dirty="0" smtClean="0">
                <a:solidFill>
                  <a:srgbClr val="0070C0"/>
                </a:solidFill>
              </a:rPr>
              <a:t> </a:t>
            </a:r>
            <a:r>
              <a:rPr lang="pt-PT" sz="1600" dirty="0" err="1" smtClean="0">
                <a:solidFill>
                  <a:srgbClr val="0070C0"/>
                </a:solidFill>
              </a:rPr>
              <a:t>the</a:t>
            </a:r>
            <a:r>
              <a:rPr lang="pt-PT" sz="1600" dirty="0" smtClean="0">
                <a:solidFill>
                  <a:srgbClr val="0070C0"/>
                </a:solidFill>
              </a:rPr>
              <a:t> </a:t>
            </a:r>
            <a:r>
              <a:rPr lang="pt-PT" sz="1600" dirty="0" err="1" smtClean="0">
                <a:solidFill>
                  <a:srgbClr val="0070C0"/>
                </a:solidFill>
              </a:rPr>
              <a:t>implementation</a:t>
            </a:r>
            <a:r>
              <a:rPr lang="pt-PT" sz="1600" dirty="0" smtClean="0">
                <a:solidFill>
                  <a:srgbClr val="0070C0"/>
                </a:solidFill>
              </a:rPr>
              <a:t> </a:t>
            </a:r>
            <a:r>
              <a:rPr lang="pt-PT" sz="1600" dirty="0" err="1" smtClean="0">
                <a:solidFill>
                  <a:srgbClr val="0070C0"/>
                </a:solidFill>
              </a:rPr>
              <a:t>of</a:t>
            </a:r>
            <a:r>
              <a:rPr lang="pt-PT" sz="1600" dirty="0" smtClean="0">
                <a:solidFill>
                  <a:srgbClr val="0070C0"/>
                </a:solidFill>
              </a:rPr>
              <a:t> “....</a:t>
            </a:r>
            <a:r>
              <a:rPr lang="pt-PT" sz="1600" dirty="0" err="1" smtClean="0">
                <a:solidFill>
                  <a:srgbClr val="0070C0"/>
                </a:solidFill>
              </a:rPr>
              <a:t>Seismic</a:t>
            </a:r>
            <a:r>
              <a:rPr lang="pt-PT" sz="1600" dirty="0" smtClean="0">
                <a:solidFill>
                  <a:srgbClr val="0070C0"/>
                </a:solidFill>
              </a:rPr>
              <a:t> </a:t>
            </a:r>
            <a:r>
              <a:rPr lang="pt-PT" sz="1600" dirty="0" err="1" smtClean="0">
                <a:solidFill>
                  <a:srgbClr val="0070C0"/>
                </a:solidFill>
              </a:rPr>
              <a:t>and</a:t>
            </a:r>
            <a:r>
              <a:rPr lang="pt-PT" sz="1600" dirty="0" smtClean="0">
                <a:solidFill>
                  <a:srgbClr val="0070C0"/>
                </a:solidFill>
              </a:rPr>
              <a:t> </a:t>
            </a:r>
            <a:r>
              <a:rPr lang="pt-PT" sz="1600" dirty="0" err="1" smtClean="0">
                <a:solidFill>
                  <a:srgbClr val="0070C0"/>
                </a:solidFill>
              </a:rPr>
              <a:t>Environmental</a:t>
            </a:r>
            <a:r>
              <a:rPr lang="pt-PT" sz="1600" dirty="0" smtClean="0">
                <a:solidFill>
                  <a:srgbClr val="0070C0"/>
                </a:solidFill>
              </a:rPr>
              <a:t> </a:t>
            </a:r>
            <a:r>
              <a:rPr lang="pt-PT" sz="1600" dirty="0" err="1" smtClean="0">
                <a:solidFill>
                  <a:srgbClr val="0070C0"/>
                </a:solidFill>
              </a:rPr>
              <a:t>Detection</a:t>
            </a:r>
            <a:r>
              <a:rPr lang="pt-PT" sz="1600" dirty="0" smtClean="0">
                <a:solidFill>
                  <a:srgbClr val="0070C0"/>
                </a:solidFill>
              </a:rPr>
              <a:t>”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600" b="1" u="sng" dirty="0" err="1" smtClean="0">
                <a:solidFill>
                  <a:srgbClr val="0070C0"/>
                </a:solidFill>
              </a:rPr>
              <a:t>September</a:t>
            </a:r>
            <a:r>
              <a:rPr lang="pt-PT" sz="1600" b="1" u="sng" dirty="0" smtClean="0">
                <a:solidFill>
                  <a:srgbClr val="0070C0"/>
                </a:solidFill>
              </a:rPr>
              <a:t> 2020</a:t>
            </a:r>
            <a:r>
              <a:rPr lang="pt-PT" sz="1600" b="1" dirty="0" smtClean="0">
                <a:solidFill>
                  <a:srgbClr val="0070C0"/>
                </a:solidFill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sz="1600" dirty="0" err="1" smtClean="0">
                <a:solidFill>
                  <a:srgbClr val="0070C0"/>
                </a:solidFill>
              </a:rPr>
              <a:t>Government</a:t>
            </a:r>
            <a:r>
              <a:rPr lang="pt-PT" sz="1600" dirty="0" smtClean="0">
                <a:solidFill>
                  <a:srgbClr val="0070C0"/>
                </a:solidFill>
              </a:rPr>
              <a:t> </a:t>
            </a:r>
            <a:r>
              <a:rPr lang="pt-PT" sz="1600" dirty="0" err="1" smtClean="0">
                <a:solidFill>
                  <a:srgbClr val="0070C0"/>
                </a:solidFill>
              </a:rPr>
              <a:t>published</a:t>
            </a:r>
            <a:r>
              <a:rPr lang="pt-PT" sz="1600" dirty="0" smtClean="0">
                <a:solidFill>
                  <a:srgbClr val="0070C0"/>
                </a:solidFill>
              </a:rPr>
              <a:t> </a:t>
            </a:r>
            <a:r>
              <a:rPr lang="pt-PT" sz="1600" dirty="0" err="1" smtClean="0">
                <a:solidFill>
                  <a:srgbClr val="0070C0"/>
                </a:solidFill>
              </a:rPr>
              <a:t>the</a:t>
            </a:r>
            <a:r>
              <a:rPr lang="pt-PT" sz="1600" dirty="0" smtClean="0">
                <a:solidFill>
                  <a:srgbClr val="0070C0"/>
                </a:solidFill>
              </a:rPr>
              <a:t> </a:t>
            </a:r>
            <a:r>
              <a:rPr lang="pt-PT" sz="1600" dirty="0" err="1" smtClean="0">
                <a:solidFill>
                  <a:srgbClr val="0070C0"/>
                </a:solidFill>
              </a:rPr>
              <a:t>decision</a:t>
            </a:r>
            <a:r>
              <a:rPr lang="pt-PT" sz="1600" dirty="0" smtClean="0">
                <a:solidFill>
                  <a:srgbClr val="0070C0"/>
                </a:solidFill>
              </a:rPr>
              <a:t> </a:t>
            </a:r>
            <a:r>
              <a:rPr lang="pt-PT" sz="1600" dirty="0" err="1" smtClean="0">
                <a:solidFill>
                  <a:srgbClr val="0070C0"/>
                </a:solidFill>
              </a:rPr>
              <a:t>of</a:t>
            </a:r>
            <a:r>
              <a:rPr lang="pt-PT" sz="1600" dirty="0" smtClean="0">
                <a:solidFill>
                  <a:srgbClr val="0070C0"/>
                </a:solidFill>
              </a:rPr>
              <a:t> </a:t>
            </a:r>
            <a:r>
              <a:rPr lang="pt-PT" sz="1600" dirty="0" err="1" smtClean="0">
                <a:solidFill>
                  <a:srgbClr val="0070C0"/>
                </a:solidFill>
              </a:rPr>
              <a:t>Renew</a:t>
            </a:r>
            <a:r>
              <a:rPr lang="pt-PT" sz="1600" dirty="0" smtClean="0">
                <a:solidFill>
                  <a:srgbClr val="0070C0"/>
                </a:solidFill>
              </a:rPr>
              <a:t> </a:t>
            </a:r>
            <a:r>
              <a:rPr lang="pt-PT" sz="1600" dirty="0" err="1" smtClean="0">
                <a:solidFill>
                  <a:srgbClr val="0070C0"/>
                </a:solidFill>
              </a:rPr>
              <a:t>the</a:t>
            </a:r>
            <a:r>
              <a:rPr lang="pt-PT" sz="1600" dirty="0" smtClean="0">
                <a:solidFill>
                  <a:srgbClr val="0070C0"/>
                </a:solidFill>
              </a:rPr>
              <a:t> CAM ring </a:t>
            </a:r>
            <a:r>
              <a:rPr lang="pt-PT" sz="1600" dirty="0" err="1" smtClean="0">
                <a:solidFill>
                  <a:srgbClr val="0070C0"/>
                </a:solidFill>
              </a:rPr>
              <a:t>including</a:t>
            </a:r>
            <a:r>
              <a:rPr lang="pt-PT" sz="1600" dirty="0" smtClean="0">
                <a:solidFill>
                  <a:srgbClr val="0070C0"/>
                </a:solidFill>
              </a:rPr>
              <a:t> “</a:t>
            </a:r>
            <a:r>
              <a:rPr lang="pt-PT" sz="1600" dirty="0" err="1" smtClean="0">
                <a:solidFill>
                  <a:srgbClr val="0070C0"/>
                </a:solidFill>
              </a:rPr>
              <a:t>Seismic</a:t>
            </a:r>
            <a:r>
              <a:rPr lang="pt-PT" sz="1600" dirty="0" smtClean="0">
                <a:solidFill>
                  <a:srgbClr val="0070C0"/>
                </a:solidFill>
              </a:rPr>
              <a:t> </a:t>
            </a:r>
            <a:r>
              <a:rPr lang="pt-PT" sz="1600" dirty="0" err="1" smtClean="0">
                <a:solidFill>
                  <a:srgbClr val="0070C0"/>
                </a:solidFill>
              </a:rPr>
              <a:t>and</a:t>
            </a:r>
            <a:r>
              <a:rPr lang="pt-PT" sz="1600" dirty="0" smtClean="0">
                <a:solidFill>
                  <a:srgbClr val="0070C0"/>
                </a:solidFill>
              </a:rPr>
              <a:t> </a:t>
            </a:r>
            <a:r>
              <a:rPr lang="pt-PT" sz="1600" dirty="0" err="1" smtClean="0">
                <a:solidFill>
                  <a:srgbClr val="0070C0"/>
                </a:solidFill>
              </a:rPr>
              <a:t>Environement</a:t>
            </a:r>
            <a:r>
              <a:rPr lang="pt-PT" sz="1600" dirty="0" smtClean="0">
                <a:solidFill>
                  <a:srgbClr val="0070C0"/>
                </a:solidFill>
              </a:rPr>
              <a:t> </a:t>
            </a:r>
            <a:r>
              <a:rPr lang="pt-PT" sz="1600" dirty="0" err="1" smtClean="0">
                <a:solidFill>
                  <a:srgbClr val="0070C0"/>
                </a:solidFill>
              </a:rPr>
              <a:t>Detection</a:t>
            </a:r>
            <a:r>
              <a:rPr lang="pt-PT" sz="1600" dirty="0" smtClean="0">
                <a:solidFill>
                  <a:srgbClr val="0070C0"/>
                </a:solidFill>
              </a:rPr>
              <a:t>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sz="1600" dirty="0" err="1" smtClean="0">
                <a:solidFill>
                  <a:srgbClr val="0070C0"/>
                </a:solidFill>
              </a:rPr>
              <a:t>Public</a:t>
            </a:r>
            <a:r>
              <a:rPr lang="pt-PT" sz="1600" dirty="0" smtClean="0">
                <a:solidFill>
                  <a:srgbClr val="0070C0"/>
                </a:solidFill>
              </a:rPr>
              <a:t> </a:t>
            </a:r>
            <a:r>
              <a:rPr lang="pt-PT" sz="1600" dirty="0" err="1" smtClean="0">
                <a:solidFill>
                  <a:srgbClr val="0070C0"/>
                </a:solidFill>
              </a:rPr>
              <a:t>company</a:t>
            </a:r>
            <a:r>
              <a:rPr lang="pt-PT" sz="1600" dirty="0" smtClean="0">
                <a:solidFill>
                  <a:srgbClr val="0070C0"/>
                </a:solidFill>
              </a:rPr>
              <a:t>, IP TELECOM, </a:t>
            </a:r>
            <a:r>
              <a:rPr lang="pt-PT" sz="1600" dirty="0" err="1" smtClean="0">
                <a:solidFill>
                  <a:srgbClr val="0070C0"/>
                </a:solidFill>
              </a:rPr>
              <a:t>designated</a:t>
            </a:r>
            <a:r>
              <a:rPr lang="pt-PT" sz="1600" dirty="0" smtClean="0">
                <a:solidFill>
                  <a:srgbClr val="0070C0"/>
                </a:solidFill>
              </a:rPr>
              <a:t> to </a:t>
            </a:r>
            <a:r>
              <a:rPr lang="pt-PT" sz="1600" dirty="0" err="1" smtClean="0">
                <a:solidFill>
                  <a:srgbClr val="0070C0"/>
                </a:solidFill>
              </a:rPr>
              <a:t>implement</a:t>
            </a:r>
            <a:r>
              <a:rPr lang="pt-PT" sz="1600" dirty="0" smtClean="0">
                <a:solidFill>
                  <a:srgbClr val="0070C0"/>
                </a:solidFill>
              </a:rPr>
              <a:t> </a:t>
            </a:r>
            <a:r>
              <a:rPr lang="pt-PT" sz="1600" dirty="0" err="1" smtClean="0">
                <a:solidFill>
                  <a:srgbClr val="0070C0"/>
                </a:solidFill>
              </a:rPr>
              <a:t>the</a:t>
            </a:r>
            <a:r>
              <a:rPr lang="pt-PT" sz="1600" dirty="0" smtClean="0">
                <a:solidFill>
                  <a:srgbClr val="0070C0"/>
                </a:solidFill>
              </a:rPr>
              <a:t> </a:t>
            </a:r>
            <a:r>
              <a:rPr lang="pt-PT" sz="1600" dirty="0" err="1" smtClean="0">
                <a:solidFill>
                  <a:srgbClr val="0070C0"/>
                </a:solidFill>
              </a:rPr>
              <a:t>project</a:t>
            </a:r>
            <a:endParaRPr lang="pt-PT" sz="1600" dirty="0" smtClean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600" b="1" u="sng" dirty="0" err="1" smtClean="0">
                <a:solidFill>
                  <a:srgbClr val="0070C0"/>
                </a:solidFill>
              </a:rPr>
              <a:t>October</a:t>
            </a:r>
            <a:r>
              <a:rPr lang="pt-PT" sz="1600" b="1" u="sng" dirty="0" smtClean="0">
                <a:solidFill>
                  <a:srgbClr val="0070C0"/>
                </a:solidFill>
              </a:rPr>
              <a:t> 2021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sz="1600" dirty="0" smtClean="0">
                <a:solidFill>
                  <a:srgbClr val="0070C0"/>
                </a:solidFill>
              </a:rPr>
              <a:t>Project </a:t>
            </a:r>
            <a:r>
              <a:rPr lang="pt-PT" sz="1600" dirty="0" err="1" smtClean="0">
                <a:solidFill>
                  <a:srgbClr val="0070C0"/>
                </a:solidFill>
              </a:rPr>
              <a:t>included</a:t>
            </a:r>
            <a:r>
              <a:rPr lang="pt-PT" sz="1600" dirty="0" smtClean="0">
                <a:solidFill>
                  <a:srgbClr val="0070C0"/>
                </a:solidFill>
              </a:rPr>
              <a:t> in </a:t>
            </a:r>
            <a:r>
              <a:rPr lang="pt-PT" sz="1600" dirty="0" err="1" smtClean="0">
                <a:solidFill>
                  <a:srgbClr val="0070C0"/>
                </a:solidFill>
              </a:rPr>
              <a:t>the</a:t>
            </a:r>
            <a:r>
              <a:rPr lang="pt-PT" sz="1600" dirty="0" smtClean="0">
                <a:solidFill>
                  <a:srgbClr val="0070C0"/>
                </a:solidFill>
              </a:rPr>
              <a:t> general budget </a:t>
            </a:r>
            <a:r>
              <a:rPr lang="pt-PT" sz="1600" dirty="0" err="1" smtClean="0">
                <a:solidFill>
                  <a:srgbClr val="0070C0"/>
                </a:solidFill>
              </a:rPr>
              <a:t>of</a:t>
            </a:r>
            <a:r>
              <a:rPr lang="pt-PT" sz="1600" dirty="0" smtClean="0">
                <a:solidFill>
                  <a:srgbClr val="0070C0"/>
                </a:solidFill>
              </a:rPr>
              <a:t> </a:t>
            </a:r>
            <a:r>
              <a:rPr lang="pt-PT" sz="1600" dirty="0" err="1" smtClean="0">
                <a:solidFill>
                  <a:srgbClr val="0070C0"/>
                </a:solidFill>
              </a:rPr>
              <a:t>the</a:t>
            </a:r>
            <a:r>
              <a:rPr lang="pt-PT" sz="1600" dirty="0" smtClean="0">
                <a:solidFill>
                  <a:srgbClr val="0070C0"/>
                </a:solidFill>
              </a:rPr>
              <a:t> </a:t>
            </a:r>
            <a:r>
              <a:rPr lang="pt-PT" sz="1600" dirty="0" err="1" smtClean="0">
                <a:solidFill>
                  <a:srgbClr val="0070C0"/>
                </a:solidFill>
              </a:rPr>
              <a:t>state</a:t>
            </a:r>
            <a:r>
              <a:rPr lang="pt-PT" sz="1600" dirty="0" smtClean="0">
                <a:solidFill>
                  <a:srgbClr val="0070C0"/>
                </a:solidFill>
              </a:rPr>
              <a:t> for 2022 (</a:t>
            </a:r>
            <a:r>
              <a:rPr lang="pt-PT" sz="1600" b="1" dirty="0" smtClean="0">
                <a:solidFill>
                  <a:srgbClr val="0070C0"/>
                </a:solidFill>
              </a:rPr>
              <a:t>~57M€</a:t>
            </a:r>
            <a:r>
              <a:rPr lang="pt-PT" sz="1600" dirty="0" smtClean="0">
                <a:solidFill>
                  <a:srgbClr val="0070C0"/>
                </a:solidFill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sz="1600" b="1" dirty="0" smtClean="0">
                <a:solidFill>
                  <a:srgbClr val="0070C0"/>
                </a:solidFill>
              </a:rPr>
              <a:t>SMART</a:t>
            </a:r>
            <a:r>
              <a:rPr lang="pt-PT" sz="1600" dirty="0" smtClean="0">
                <a:solidFill>
                  <a:srgbClr val="0070C0"/>
                </a:solidFill>
              </a:rPr>
              <a:t> </a:t>
            </a:r>
            <a:r>
              <a:rPr lang="pt-PT" sz="1600" dirty="0" err="1" smtClean="0">
                <a:solidFill>
                  <a:srgbClr val="0070C0"/>
                </a:solidFill>
              </a:rPr>
              <a:t>funcionalities</a:t>
            </a:r>
            <a:r>
              <a:rPr lang="pt-PT" sz="1600" dirty="0" smtClean="0">
                <a:solidFill>
                  <a:srgbClr val="0070C0"/>
                </a:solidFill>
              </a:rPr>
              <a:t> </a:t>
            </a:r>
            <a:r>
              <a:rPr lang="pt-PT" sz="1600" dirty="0" err="1" smtClean="0">
                <a:solidFill>
                  <a:srgbClr val="0070C0"/>
                </a:solidFill>
              </a:rPr>
              <a:t>included</a:t>
            </a:r>
            <a:endParaRPr lang="pt-PT" sz="1600" dirty="0" smtClean="0">
              <a:solidFill>
                <a:srgbClr val="0070C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pt-PT" sz="1600" dirty="0" smtClean="0">
              <a:solidFill>
                <a:srgbClr val="0070C0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75129" y="5065059"/>
            <a:ext cx="16803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200" dirty="0" err="1" smtClean="0"/>
              <a:t>from</a:t>
            </a:r>
            <a:r>
              <a:rPr lang="pt-PT" sz="1200" dirty="0" smtClean="0"/>
              <a:t> Matias </a:t>
            </a:r>
            <a:r>
              <a:rPr lang="pt-PT" sz="1200" dirty="0" err="1" smtClean="0"/>
              <a:t>et</a:t>
            </a:r>
            <a:r>
              <a:rPr lang="pt-PT" sz="1200" dirty="0" smtClean="0"/>
              <a:t> al., 2021</a:t>
            </a:r>
            <a:endParaRPr lang="pt-PT" sz="1200" dirty="0"/>
          </a:p>
        </p:txBody>
      </p:sp>
    </p:spTree>
    <p:extLst>
      <p:ext uri="{BB962C8B-B14F-4D97-AF65-F5344CB8AC3E}">
        <p14:creationId xmlns:p14="http://schemas.microsoft.com/office/powerpoint/2010/main" val="520559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389835" y="996673"/>
            <a:ext cx="863762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solidFill>
                  <a:srgbClr val="FF0000"/>
                </a:solidFill>
              </a:rPr>
              <a:t>A </a:t>
            </a:r>
            <a:r>
              <a:rPr lang="pt-PT" b="1" dirty="0" err="1" smtClean="0">
                <a:solidFill>
                  <a:srgbClr val="FF0000"/>
                </a:solidFill>
              </a:rPr>
              <a:t>new</a:t>
            </a:r>
            <a:r>
              <a:rPr lang="pt-PT" b="1" dirty="0" smtClean="0">
                <a:solidFill>
                  <a:srgbClr val="FF0000"/>
                </a:solidFill>
              </a:rPr>
              <a:t> </a:t>
            </a:r>
            <a:r>
              <a:rPr lang="pt-PT" b="1" dirty="0" err="1" smtClean="0">
                <a:solidFill>
                  <a:srgbClr val="FF0000"/>
                </a:solidFill>
              </a:rPr>
              <a:t>submarine</a:t>
            </a:r>
            <a:r>
              <a:rPr lang="pt-PT" b="1" dirty="0" smtClean="0">
                <a:solidFill>
                  <a:srgbClr val="FF0000"/>
                </a:solidFill>
              </a:rPr>
              <a:t> cable </a:t>
            </a:r>
            <a:r>
              <a:rPr lang="pt-PT" dirty="0" smtClean="0">
                <a:solidFill>
                  <a:srgbClr val="FF0000"/>
                </a:solidFill>
              </a:rPr>
              <a:t>– </a:t>
            </a:r>
            <a:r>
              <a:rPr lang="pt-PT" sz="2000" b="1" dirty="0" smtClean="0">
                <a:solidFill>
                  <a:srgbClr val="FF0000"/>
                </a:solidFill>
              </a:rPr>
              <a:t>MEDUSA</a:t>
            </a:r>
            <a:endParaRPr lang="pt-PT" b="1" dirty="0" smtClean="0">
              <a:solidFill>
                <a:srgbClr val="FF0000"/>
              </a:solidFill>
            </a:endParaRPr>
          </a:p>
          <a:p>
            <a:r>
              <a:rPr lang="pt-PT" dirty="0" err="1" smtClean="0">
                <a:solidFill>
                  <a:srgbClr val="FF0000"/>
                </a:solidFill>
              </a:rPr>
              <a:t>another</a:t>
            </a:r>
            <a:r>
              <a:rPr lang="pt-PT" dirty="0" smtClean="0">
                <a:solidFill>
                  <a:srgbClr val="FF0000"/>
                </a:solidFill>
              </a:rPr>
              <a:t> </a:t>
            </a:r>
            <a:r>
              <a:rPr lang="pt-PT" dirty="0" err="1" smtClean="0">
                <a:solidFill>
                  <a:srgbClr val="FF0000"/>
                </a:solidFill>
              </a:rPr>
              <a:t>opportunity</a:t>
            </a:r>
            <a:r>
              <a:rPr lang="pt-PT" dirty="0" smtClean="0">
                <a:solidFill>
                  <a:srgbClr val="FF0000"/>
                </a:solidFill>
              </a:rPr>
              <a:t> for a SMART </a:t>
            </a:r>
            <a:r>
              <a:rPr lang="pt-PT" dirty="0" err="1" smtClean="0">
                <a:solidFill>
                  <a:srgbClr val="FF0000"/>
                </a:solidFill>
              </a:rPr>
              <a:t>system</a:t>
            </a:r>
            <a:endParaRPr lang="pt-PT" b="1" dirty="0" smtClean="0">
              <a:solidFill>
                <a:srgbClr val="FF0000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87866" y="259976"/>
            <a:ext cx="8458200" cy="135715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altLang="pt-PT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Future perspectives #2</a:t>
            </a:r>
            <a:endParaRPr lang="en-US" sz="2000" b="1" dirty="0">
              <a:solidFill>
                <a:srgbClr val="20C4F4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5162047" y="1327411"/>
            <a:ext cx="3685988" cy="50167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</a:rPr>
              <a:t>Connects Lisbon-Gibraltar-Barcelona-Marseille-Sicily-Crete </a:t>
            </a:r>
            <a:r>
              <a:rPr lang="en-US" sz="1600" dirty="0">
                <a:solidFill>
                  <a:srgbClr val="0070C0"/>
                </a:solidFill>
              </a:rPr>
              <a:t>with branches to North </a:t>
            </a:r>
            <a:r>
              <a:rPr lang="en-US" sz="1600" dirty="0" smtClean="0">
                <a:solidFill>
                  <a:srgbClr val="0070C0"/>
                </a:solidFill>
              </a:rPr>
              <a:t>Africa (9 countries; possible +2, Turkey and </a:t>
            </a:r>
            <a:r>
              <a:rPr lang="en-US" sz="1600" dirty="0" err="1" smtClean="0">
                <a:solidFill>
                  <a:srgbClr val="0070C0"/>
                </a:solidFill>
              </a:rPr>
              <a:t>Lybia</a:t>
            </a:r>
            <a:r>
              <a:rPr lang="en-US" sz="1600" dirty="0" smtClean="0">
                <a:solidFill>
                  <a:srgbClr val="0070C0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 smtClean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</a:rPr>
              <a:t>On service in 2025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 smtClean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</a:rPr>
              <a:t>Private promotor (</a:t>
            </a:r>
            <a:r>
              <a:rPr lang="en-US" sz="1600" dirty="0" err="1" smtClean="0">
                <a:solidFill>
                  <a:srgbClr val="0070C0"/>
                </a:solidFill>
              </a:rPr>
              <a:t>Afr</a:t>
            </a:r>
            <a:r>
              <a:rPr lang="en-US" sz="1600" dirty="0" smtClean="0">
                <a:solidFill>
                  <a:srgbClr val="0070C0"/>
                </a:solidFill>
              </a:rPr>
              <a:t>-IX)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 smtClean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</a:rPr>
              <a:t>Telecom portion already funded (~326M€)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 smtClean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</a:rPr>
              <a:t>Extra </a:t>
            </a:r>
            <a:r>
              <a:rPr lang="en-US" sz="1600" b="1" dirty="0" smtClean="0">
                <a:solidFill>
                  <a:srgbClr val="0070C0"/>
                </a:solidFill>
              </a:rPr>
              <a:t>26M€ </a:t>
            </a:r>
            <a:r>
              <a:rPr lang="en-US" sz="1600" dirty="0" smtClean="0">
                <a:solidFill>
                  <a:srgbClr val="0070C0"/>
                </a:solidFill>
              </a:rPr>
              <a:t>required to become SMART</a:t>
            </a:r>
            <a:r>
              <a:rPr lang="en-US" sz="1600" b="1" dirty="0" smtClean="0">
                <a:solidFill>
                  <a:srgbClr val="0070C0"/>
                </a:solidFill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</a:rPr>
              <a:t>Sponsors for CAPEX ...?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</a:rPr>
              <a:t>Ministries/agencies concerned with early warning, climate and ocean, telecom and finance...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70C0"/>
                </a:solidFill>
              </a:rPr>
              <a:t>aprx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b="1" dirty="0">
                <a:solidFill>
                  <a:srgbClr val="0070C0"/>
                </a:solidFill>
              </a:rPr>
              <a:t>2,1M€/y during 15years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sz="1600" b="1" dirty="0" smtClean="0"/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xmlns="" id="{4448A62A-9FBE-194C-8AC9-381D5896CE3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492" y="1929877"/>
            <a:ext cx="4006719" cy="2301464"/>
          </a:xfrm>
          <a:prstGeom prst="rect">
            <a:avLst/>
          </a:prstGeom>
        </p:spPr>
      </p:pic>
      <p:pic>
        <p:nvPicPr>
          <p:cNvPr id="14" name="Picture 3" descr="Text&#10;&#10;Description automatically generated"/>
          <p:cNvPicPr/>
          <p:nvPr/>
        </p:nvPicPr>
        <p:blipFill>
          <a:blip r:embed="rId3"/>
          <a:stretch>
            <a:fillRect/>
          </a:stretch>
        </p:blipFill>
        <p:spPr>
          <a:xfrm>
            <a:off x="389835" y="5296092"/>
            <a:ext cx="5087600" cy="706586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389835" y="434245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58 repeaters</a:t>
            </a:r>
            <a:r>
              <a:rPr lang="en-US" dirty="0"/>
              <a:t> </a:t>
            </a:r>
            <a:r>
              <a:rPr lang="en-US" sz="1400" dirty="0"/>
              <a:t>(accelerometers, temperature, pressure)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60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287338" y="3167063"/>
            <a:ext cx="8458200" cy="60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b="1" dirty="0" smtClean="0">
                <a:solidFill>
                  <a:srgbClr val="20C4F4"/>
                </a:solidFill>
              </a:rPr>
              <a:t>Thank you !</a:t>
            </a:r>
            <a:endParaRPr lang="en-US" altLang="en-US" sz="3200" b="1" dirty="0">
              <a:solidFill>
                <a:srgbClr val="20C4F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1628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8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535" y="1483940"/>
            <a:ext cx="2689353" cy="158753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7866" y="259976"/>
            <a:ext cx="8458200" cy="1357159"/>
          </a:xfrm>
        </p:spPr>
        <p:txBody>
          <a:bodyPr>
            <a:normAutofit/>
          </a:bodyPr>
          <a:lstStyle/>
          <a:p>
            <a:pPr algn="r"/>
            <a:r>
              <a:rPr lang="en-GB" altLang="pt-PT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Schematic View</a:t>
            </a:r>
            <a:endParaRPr lang="en-US" sz="2000" b="1" dirty="0">
              <a:solidFill>
                <a:srgbClr val="20C4F4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26" y="1428179"/>
            <a:ext cx="3115908" cy="17524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4265" y="1428179"/>
            <a:ext cx="2492476" cy="178764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4012" y="1048794"/>
            <a:ext cx="1912903" cy="338554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pt-PT" sz="1600" b="1" dirty="0" smtClean="0">
                <a:solidFill>
                  <a:srgbClr val="FFFF00"/>
                </a:solidFill>
              </a:rPr>
              <a:t>Seismic network</a:t>
            </a:r>
            <a:endParaRPr lang="pt-PT" sz="1600" b="1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62427" y="1048794"/>
            <a:ext cx="2176152" cy="338554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pt-PT" sz="1600" b="1" dirty="0" smtClean="0">
                <a:solidFill>
                  <a:srgbClr val="FFFF00"/>
                </a:solidFill>
              </a:rPr>
              <a:t>Sea level network</a:t>
            </a:r>
            <a:endParaRPr lang="pt-PT" sz="1600" b="1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90375" y="1057486"/>
            <a:ext cx="1912903" cy="338554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pt-PT" sz="1600" b="1" dirty="0" err="1" smtClean="0">
                <a:solidFill>
                  <a:srgbClr val="FFFF00"/>
                </a:solidFill>
              </a:rPr>
              <a:t>Decision</a:t>
            </a:r>
            <a:r>
              <a:rPr lang="pt-PT" sz="1600" b="1" dirty="0" smtClean="0">
                <a:solidFill>
                  <a:srgbClr val="FFFF00"/>
                </a:solidFill>
              </a:rPr>
              <a:t> </a:t>
            </a:r>
            <a:r>
              <a:rPr lang="pt-PT" sz="1600" b="1" dirty="0" err="1" smtClean="0">
                <a:solidFill>
                  <a:srgbClr val="FFFF00"/>
                </a:solidFill>
              </a:rPr>
              <a:t>Matrix</a:t>
            </a:r>
            <a:endParaRPr lang="pt-PT" sz="1600" b="1" dirty="0">
              <a:solidFill>
                <a:srgbClr val="FFFF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4956" y="3706796"/>
            <a:ext cx="3127053" cy="17658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2357" y="4841542"/>
            <a:ext cx="1154558" cy="7234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0824" y="3706796"/>
            <a:ext cx="2123077" cy="1781457"/>
          </a:xfrm>
          <a:prstGeom prst="rect">
            <a:avLst/>
          </a:prstGeom>
        </p:spPr>
      </p:pic>
      <p:sp>
        <p:nvSpPr>
          <p:cNvPr id="17" name="Right Arrow 16"/>
          <p:cNvSpPr/>
          <p:nvPr/>
        </p:nvSpPr>
        <p:spPr>
          <a:xfrm rot="3948585">
            <a:off x="1311034" y="3293272"/>
            <a:ext cx="907238" cy="13066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8" name="Right Arrow 17"/>
          <p:cNvSpPr/>
          <p:nvPr/>
        </p:nvSpPr>
        <p:spPr>
          <a:xfrm rot="5400000" flipV="1">
            <a:off x="5161491" y="5347269"/>
            <a:ext cx="903454" cy="111368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9" name="TextBox 18"/>
          <p:cNvSpPr txBox="1"/>
          <p:nvPr/>
        </p:nvSpPr>
        <p:spPr>
          <a:xfrm>
            <a:off x="3104909" y="5885506"/>
            <a:ext cx="2872626" cy="33855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pt-PT" sz="1600" b="1" dirty="0" smtClean="0">
                <a:solidFill>
                  <a:srgbClr val="FF0000"/>
                </a:solidFill>
              </a:rPr>
              <a:t>Civil </a:t>
            </a:r>
            <a:r>
              <a:rPr lang="pt-PT" sz="1600" b="1" dirty="0" err="1" smtClean="0">
                <a:solidFill>
                  <a:srgbClr val="FF0000"/>
                </a:solidFill>
              </a:rPr>
              <a:t>Protection</a:t>
            </a:r>
            <a:r>
              <a:rPr lang="pt-PT" sz="1600" b="1" dirty="0" smtClean="0">
                <a:solidFill>
                  <a:srgbClr val="FF0000"/>
                </a:solidFill>
              </a:rPr>
              <a:t> </a:t>
            </a:r>
            <a:r>
              <a:rPr lang="pt-PT" sz="1600" b="1" dirty="0" err="1" smtClean="0">
                <a:solidFill>
                  <a:srgbClr val="FF0000"/>
                </a:solidFill>
              </a:rPr>
              <a:t>System</a:t>
            </a:r>
            <a:endParaRPr lang="pt-PT" sz="1600" b="1" dirty="0">
              <a:solidFill>
                <a:srgbClr val="FF0000"/>
              </a:solidFill>
            </a:endParaRPr>
          </a:p>
        </p:txBody>
      </p:sp>
      <p:sp>
        <p:nvSpPr>
          <p:cNvPr id="20" name="Right Arrow 19"/>
          <p:cNvSpPr/>
          <p:nvPr/>
        </p:nvSpPr>
        <p:spPr>
          <a:xfrm>
            <a:off x="6090375" y="5990942"/>
            <a:ext cx="897751" cy="206224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1" name="TextBox 20"/>
          <p:cNvSpPr txBox="1"/>
          <p:nvPr/>
        </p:nvSpPr>
        <p:spPr>
          <a:xfrm>
            <a:off x="6097376" y="5724722"/>
            <a:ext cx="838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rgbClr val="FF0000"/>
                </a:solidFill>
              </a:rPr>
              <a:t>ALERT!</a:t>
            </a:r>
            <a:endParaRPr lang="pt-PT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38839" y="3871517"/>
            <a:ext cx="3263523" cy="338554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pt-PT" sz="1600" b="1" dirty="0" smtClean="0">
                <a:solidFill>
                  <a:srgbClr val="FFFF00"/>
                </a:solidFill>
              </a:rPr>
              <a:t>Tsunami </a:t>
            </a:r>
            <a:r>
              <a:rPr lang="pt-PT" sz="1600" b="1" dirty="0" err="1" smtClean="0">
                <a:solidFill>
                  <a:srgbClr val="FFFF00"/>
                </a:solidFill>
              </a:rPr>
              <a:t>Analysis</a:t>
            </a:r>
            <a:r>
              <a:rPr lang="pt-PT" sz="1600" b="1" dirty="0" smtClean="0">
                <a:solidFill>
                  <a:srgbClr val="FFFF00"/>
                </a:solidFill>
              </a:rPr>
              <a:t> </a:t>
            </a:r>
            <a:r>
              <a:rPr lang="pt-PT" sz="1600" b="1" dirty="0" err="1" smtClean="0">
                <a:solidFill>
                  <a:srgbClr val="FFFF00"/>
                </a:solidFill>
              </a:rPr>
              <a:t>and</a:t>
            </a:r>
            <a:r>
              <a:rPr lang="pt-PT" sz="1600" b="1" dirty="0" smtClean="0">
                <a:solidFill>
                  <a:srgbClr val="FFFF00"/>
                </a:solidFill>
              </a:rPr>
              <a:t> </a:t>
            </a:r>
            <a:r>
              <a:rPr lang="pt-PT" sz="1600" b="1" dirty="0" err="1" smtClean="0">
                <a:solidFill>
                  <a:srgbClr val="FFFF00"/>
                </a:solidFill>
              </a:rPr>
              <a:t>Report</a:t>
            </a:r>
            <a:endParaRPr lang="pt-PT" sz="1600" b="1" dirty="0">
              <a:solidFill>
                <a:srgbClr val="FFFF00"/>
              </a:solidFill>
            </a:endParaRPr>
          </a:p>
        </p:txBody>
      </p:sp>
      <p:sp>
        <p:nvSpPr>
          <p:cNvPr id="23" name="Right Arrow 22"/>
          <p:cNvSpPr/>
          <p:nvPr/>
        </p:nvSpPr>
        <p:spPr>
          <a:xfrm>
            <a:off x="4420364" y="4682819"/>
            <a:ext cx="1025891" cy="159472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Right Arrow 23"/>
          <p:cNvSpPr/>
          <p:nvPr/>
        </p:nvSpPr>
        <p:spPr>
          <a:xfrm rot="8765511">
            <a:off x="2666672" y="3261482"/>
            <a:ext cx="1500517" cy="13021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Right Arrow 24"/>
          <p:cNvSpPr/>
          <p:nvPr/>
        </p:nvSpPr>
        <p:spPr>
          <a:xfrm rot="9612168">
            <a:off x="3845563" y="3283563"/>
            <a:ext cx="2388561" cy="15074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8337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5580" y="1586810"/>
            <a:ext cx="5558071" cy="31091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764" y="1635157"/>
            <a:ext cx="2509745" cy="2816692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87866" y="259976"/>
            <a:ext cx="8458200" cy="135715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altLang="pt-PT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Sea level network</a:t>
            </a:r>
            <a:endParaRPr lang="en-US" sz="2000" b="1" dirty="0">
              <a:solidFill>
                <a:srgbClr val="20C4F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9062" y="1590501"/>
            <a:ext cx="580748" cy="36163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lnSpc>
                <a:spcPts val="700"/>
              </a:lnSpc>
            </a:pPr>
            <a:r>
              <a:rPr lang="pt-PT" sz="800" b="1" dirty="0"/>
              <a:t>Internet</a:t>
            </a:r>
          </a:p>
          <a:p>
            <a:pPr>
              <a:lnSpc>
                <a:spcPts val="700"/>
              </a:lnSpc>
            </a:pPr>
            <a:r>
              <a:rPr lang="pt-PT" sz="800" b="1" dirty="0" smtClean="0"/>
              <a:t>GTS</a:t>
            </a:r>
          </a:p>
          <a:p>
            <a:pPr>
              <a:lnSpc>
                <a:spcPts val="700"/>
              </a:lnSpc>
            </a:pPr>
            <a:r>
              <a:rPr lang="pt-PT" sz="800" b="1" dirty="0" smtClean="0"/>
              <a:t>MPLS</a:t>
            </a:r>
            <a:endParaRPr lang="pt-PT" sz="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229258" y="1618609"/>
            <a:ext cx="580748" cy="36163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lnSpc>
                <a:spcPts val="700"/>
              </a:lnSpc>
            </a:pPr>
            <a:r>
              <a:rPr lang="pt-PT" sz="800" b="1" dirty="0"/>
              <a:t>Internet</a:t>
            </a:r>
          </a:p>
          <a:p>
            <a:pPr>
              <a:lnSpc>
                <a:spcPts val="700"/>
              </a:lnSpc>
            </a:pPr>
            <a:r>
              <a:rPr lang="pt-PT" sz="800" b="1" dirty="0" smtClean="0"/>
              <a:t>GTS</a:t>
            </a:r>
          </a:p>
          <a:p>
            <a:pPr>
              <a:lnSpc>
                <a:spcPts val="700"/>
              </a:lnSpc>
            </a:pPr>
            <a:r>
              <a:rPr lang="pt-PT" sz="800" b="1" dirty="0" smtClean="0"/>
              <a:t>MPLS</a:t>
            </a:r>
            <a:endParaRPr lang="pt-PT" sz="8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7021252" y="2287696"/>
            <a:ext cx="6731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7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Viana</a:t>
            </a:r>
            <a:endParaRPr lang="pt-PT" sz="7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033964" y="2436643"/>
            <a:ext cx="85911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7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Leixões</a:t>
            </a:r>
            <a:endParaRPr lang="pt-PT" sz="7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075528" y="2095884"/>
            <a:ext cx="46148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7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Vigo</a:t>
            </a:r>
            <a:endParaRPr lang="pt-PT" sz="7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164525" y="1592272"/>
            <a:ext cx="5739239" cy="3081931"/>
            <a:chOff x="3164525" y="1592272"/>
            <a:chExt cx="5739239" cy="3081931"/>
          </a:xfrm>
        </p:grpSpPr>
        <p:sp>
          <p:nvSpPr>
            <p:cNvPr id="5" name="TextBox 4"/>
            <p:cNvSpPr txBox="1"/>
            <p:nvPr/>
          </p:nvSpPr>
          <p:spPr>
            <a:xfrm>
              <a:off x="3164525" y="2699151"/>
              <a:ext cx="710214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7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Flores</a:t>
              </a:r>
              <a:endParaRPr lang="pt-PT" sz="7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423654" y="3208187"/>
              <a:ext cx="48271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7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Horta</a:t>
              </a:r>
              <a:endParaRPr lang="pt-PT" sz="7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161859" y="3025892"/>
              <a:ext cx="710214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7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Angra</a:t>
              </a:r>
              <a:endParaRPr lang="pt-PT" sz="7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161859" y="3733277"/>
              <a:ext cx="113811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7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Santa Maria</a:t>
              </a:r>
              <a:endParaRPr lang="pt-PT" sz="7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-1200000">
              <a:off x="3672377" y="3487017"/>
              <a:ext cx="89038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700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Ponta Delgada</a:t>
              </a:r>
              <a:endParaRPr lang="pt-PT" sz="7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653348" y="4474148"/>
              <a:ext cx="55070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7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Funchal</a:t>
              </a:r>
              <a:endParaRPr lang="pt-PT" sz="7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605579" y="4435203"/>
              <a:ext cx="76348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700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Casablanca</a:t>
              </a:r>
              <a:endParaRPr lang="pt-PT" sz="7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021252" y="2574811"/>
              <a:ext cx="113811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7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Aveiro</a:t>
              </a:r>
              <a:endParaRPr lang="pt-PT" sz="7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650788" y="2716484"/>
              <a:ext cx="113811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7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Figueira da Foz</a:t>
              </a:r>
              <a:endParaRPr lang="pt-PT" sz="7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854116" y="2832562"/>
              <a:ext cx="113811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7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Nazaré</a:t>
              </a:r>
              <a:endParaRPr lang="pt-PT" sz="7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915829" y="2955513"/>
              <a:ext cx="113811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7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Peniche</a:t>
              </a:r>
              <a:endParaRPr lang="pt-PT" sz="7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967958" y="3120860"/>
              <a:ext cx="113811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700" dirty="0" smtClean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Cascais</a:t>
              </a:r>
              <a:endParaRPr lang="pt-PT" sz="7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 rot="-4200000">
              <a:off x="7535401" y="3762324"/>
              <a:ext cx="522784" cy="200055"/>
            </a:xfrm>
            <a:prstGeom prst="rect">
              <a:avLst/>
            </a:prstGeom>
            <a:noFill/>
            <a:effectLst>
              <a:outerShdw blurRad="50800" dist="50800" dir="3600000" algn="ctr" rotWithShape="0">
                <a:srgbClr val="000000">
                  <a:alpha val="43137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pt-PT" sz="700" dirty="0" smtClean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Lagos</a:t>
              </a:r>
              <a:endParaRPr lang="pt-PT" sz="7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 rot="-1200000">
              <a:off x="7245211" y="3397144"/>
              <a:ext cx="67662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7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Sines</a:t>
              </a:r>
              <a:endParaRPr lang="pt-PT" sz="7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 rot="-3000000">
              <a:off x="7724114" y="2763081"/>
              <a:ext cx="72742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7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Lisboa</a:t>
              </a:r>
              <a:endParaRPr lang="pt-PT" sz="7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 rot="-1800000">
              <a:off x="7817170" y="2933711"/>
              <a:ext cx="72742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7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Troia(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 rot="-600000">
              <a:off x="7831949" y="3109574"/>
              <a:ext cx="1071815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700" dirty="0" smtClean="0">
                  <a:solidFill>
                    <a:srgbClr val="92D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Setúbal</a:t>
              </a:r>
              <a:endParaRPr lang="pt-PT" sz="7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 rot="-900000">
              <a:off x="6983049" y="3323713"/>
              <a:ext cx="63378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7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Sesimbra</a:t>
              </a:r>
              <a:endParaRPr lang="pt-PT" sz="7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 rot="-2700000">
              <a:off x="7339683" y="3677469"/>
              <a:ext cx="50115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700" dirty="0" smtClean="0">
                  <a:solidFill>
                    <a:srgbClr val="92D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Sagres</a:t>
              </a:r>
              <a:endParaRPr lang="pt-PT" sz="7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 rot="-5100000">
              <a:off x="7604672" y="3868359"/>
              <a:ext cx="602286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700" dirty="0" smtClean="0">
                  <a:solidFill>
                    <a:srgbClr val="92D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Albufeira</a:t>
              </a:r>
              <a:endParaRPr lang="pt-PT" sz="7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 rot="-5400000">
              <a:off x="7859741" y="3870728"/>
              <a:ext cx="388396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7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Faro</a:t>
              </a:r>
              <a:endParaRPr lang="pt-PT" sz="7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 rot="-3600000">
              <a:off x="8159653" y="3270659"/>
              <a:ext cx="585945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700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Huelva</a:t>
              </a:r>
              <a:endParaRPr lang="pt-PT" sz="7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 rot="-3600000">
              <a:off x="8249583" y="3334214"/>
              <a:ext cx="585945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700" dirty="0" err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Bonanza</a:t>
              </a:r>
              <a:endParaRPr lang="pt-PT" sz="7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 rot="-6000000">
              <a:off x="8185395" y="3935037"/>
              <a:ext cx="53445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700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Tarifa</a:t>
              </a:r>
              <a:endParaRPr lang="pt-PT" sz="7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 rot="-3900000">
              <a:off x="8038488" y="3850316"/>
              <a:ext cx="46293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700" dirty="0" err="1" smtClean="0">
                  <a:solidFill>
                    <a:srgbClr val="92D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Cádiz</a:t>
              </a:r>
              <a:endParaRPr lang="pt-PT" sz="7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 rot="-4800000">
              <a:off x="8331337" y="3486613"/>
              <a:ext cx="585945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700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Algeciras</a:t>
              </a:r>
              <a:endParaRPr lang="pt-PT" sz="7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 rot="-5400000">
              <a:off x="8338013" y="3977312"/>
              <a:ext cx="585945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7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Gibraltar</a:t>
              </a:r>
              <a:endParaRPr lang="pt-PT" sz="7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 rot="600000">
              <a:off x="7075526" y="1982456"/>
              <a:ext cx="461485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700" dirty="0" err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Marin</a:t>
              </a:r>
              <a:endParaRPr lang="pt-PT" sz="7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 rot="1200000">
              <a:off x="6991410" y="1848568"/>
              <a:ext cx="665232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700" dirty="0" err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Vilagarcia</a:t>
              </a:r>
              <a:endParaRPr lang="pt-PT" sz="7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 rot="1380000">
              <a:off x="7206637" y="1715243"/>
              <a:ext cx="665232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700" dirty="0" err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Langosteira</a:t>
              </a:r>
              <a:endParaRPr lang="pt-PT" sz="7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 rot="-2700000">
              <a:off x="7882913" y="1600735"/>
              <a:ext cx="54604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700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Ferrol</a:t>
              </a:r>
              <a:endParaRPr lang="pt-PT" sz="7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8269957" y="1592272"/>
              <a:ext cx="54604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700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Gijon</a:t>
              </a:r>
              <a:endParaRPr lang="pt-PT" sz="7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 rot="-5400000">
              <a:off x="7673591" y="3773975"/>
              <a:ext cx="94566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7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V.R.S. António</a:t>
              </a:r>
              <a:endParaRPr lang="pt-PT" sz="7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3677923" y="5040910"/>
            <a:ext cx="5027331" cy="659588"/>
            <a:chOff x="3311371" y="5016054"/>
            <a:chExt cx="5177362" cy="659588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3311371" y="5140171"/>
              <a:ext cx="353642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3710072" y="5016054"/>
              <a:ext cx="19192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000" dirty="0" smtClean="0">
                  <a:solidFill>
                    <a:schemeClr val="bg1">
                      <a:lumMod val="50000"/>
                    </a:schemeClr>
                  </a:solidFill>
                </a:rPr>
                <a:t>Instituto Hidrográfico</a:t>
              </a:r>
              <a:endParaRPr lang="pt-PT" sz="10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cxnSp>
          <p:nvCxnSpPr>
            <p:cNvPr id="55" name="Straight Connector 54"/>
            <p:cNvCxnSpPr/>
            <p:nvPr/>
          </p:nvCxnSpPr>
          <p:spPr>
            <a:xfrm>
              <a:off x="3311371" y="5325073"/>
              <a:ext cx="353642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3707137" y="5209834"/>
              <a:ext cx="19192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000" dirty="0" smtClean="0">
                  <a:solidFill>
                    <a:schemeClr val="bg1">
                      <a:lumMod val="50000"/>
                    </a:schemeClr>
                  </a:solidFill>
                </a:rPr>
                <a:t>Direção Geral do Território</a:t>
              </a:r>
              <a:endParaRPr lang="pt-PT" sz="10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cxnSp>
          <p:nvCxnSpPr>
            <p:cNvPr id="60" name="Straight Connector 59"/>
            <p:cNvCxnSpPr/>
            <p:nvPr/>
          </p:nvCxnSpPr>
          <p:spPr>
            <a:xfrm>
              <a:off x="3311371" y="5521861"/>
              <a:ext cx="353642" cy="0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3708618" y="5406621"/>
              <a:ext cx="1919248" cy="24622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pt-PT" sz="1000" dirty="0" smtClean="0">
                  <a:solidFill>
                    <a:schemeClr val="bg1">
                      <a:lumMod val="50000"/>
                    </a:schemeClr>
                  </a:solidFill>
                </a:rPr>
                <a:t>JRC </a:t>
              </a:r>
              <a:r>
                <a:rPr lang="pt-PT" sz="800" dirty="0" smtClean="0">
                  <a:solidFill>
                    <a:schemeClr val="bg1">
                      <a:lumMod val="50000"/>
                    </a:schemeClr>
                  </a:solidFill>
                </a:rPr>
                <a:t>(</a:t>
              </a:r>
              <a:r>
                <a:rPr lang="pt-PT" sz="800" dirty="0" err="1" smtClean="0">
                  <a:solidFill>
                    <a:schemeClr val="bg1">
                      <a:lumMod val="50000"/>
                    </a:schemeClr>
                  </a:solidFill>
                </a:rPr>
                <a:t>ipma</a:t>
              </a:r>
              <a:r>
                <a:rPr lang="pt-PT" sz="800" dirty="0" smtClean="0">
                  <a:solidFill>
                    <a:schemeClr val="bg1">
                      <a:lumMod val="50000"/>
                    </a:schemeClr>
                  </a:solidFill>
                </a:rPr>
                <a:t> &amp; </a:t>
              </a:r>
              <a:r>
                <a:rPr lang="pt-PT" sz="800" dirty="0" err="1" smtClean="0">
                  <a:solidFill>
                    <a:schemeClr val="bg1">
                      <a:lumMod val="50000"/>
                    </a:schemeClr>
                  </a:solidFill>
                </a:rPr>
                <a:t>ign</a:t>
              </a:r>
              <a:r>
                <a:rPr lang="pt-PT" sz="800" dirty="0" smtClean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pt-PT" sz="800" dirty="0" err="1" smtClean="0">
                  <a:solidFill>
                    <a:schemeClr val="bg1">
                      <a:lumMod val="50000"/>
                    </a:schemeClr>
                  </a:solidFill>
                </a:rPr>
                <a:t>support</a:t>
              </a:r>
              <a:r>
                <a:rPr lang="pt-PT" sz="800" dirty="0" smtClean="0">
                  <a:solidFill>
                    <a:schemeClr val="bg1">
                      <a:lumMod val="50000"/>
                    </a:schemeClr>
                  </a:solidFill>
                </a:rPr>
                <a:t>)</a:t>
              </a:r>
              <a:endParaRPr lang="pt-PT" sz="8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cxnSp>
          <p:nvCxnSpPr>
            <p:cNvPr id="62" name="Straight Connector 61"/>
            <p:cNvCxnSpPr/>
            <p:nvPr/>
          </p:nvCxnSpPr>
          <p:spPr>
            <a:xfrm>
              <a:off x="5706271" y="5140171"/>
              <a:ext cx="353642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6102037" y="5016054"/>
              <a:ext cx="237289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000" dirty="0" err="1" smtClean="0">
                  <a:solidFill>
                    <a:schemeClr val="bg1">
                      <a:lumMod val="50000"/>
                    </a:schemeClr>
                  </a:solidFill>
                </a:rPr>
                <a:t>Puertos</a:t>
              </a:r>
              <a:r>
                <a:rPr lang="pt-PT" sz="1000" dirty="0" smtClean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pt-PT" sz="1000" dirty="0" err="1" smtClean="0">
                  <a:solidFill>
                    <a:schemeClr val="bg1">
                      <a:lumMod val="50000"/>
                    </a:schemeClr>
                  </a:solidFill>
                </a:rPr>
                <a:t>Del</a:t>
              </a:r>
              <a:r>
                <a:rPr lang="pt-PT" sz="1000" dirty="0" smtClean="0">
                  <a:solidFill>
                    <a:schemeClr val="bg1">
                      <a:lumMod val="50000"/>
                    </a:schemeClr>
                  </a:solidFill>
                </a:rPr>
                <a:t> Estado (via IOC &amp; IGN)</a:t>
              </a:r>
              <a:endParaRPr lang="pt-PT" sz="10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cxnSp>
          <p:nvCxnSpPr>
            <p:cNvPr id="64" name="Straight Connector 63"/>
            <p:cNvCxnSpPr/>
            <p:nvPr/>
          </p:nvCxnSpPr>
          <p:spPr>
            <a:xfrm>
              <a:off x="5706271" y="5342829"/>
              <a:ext cx="353642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6102037" y="5223606"/>
              <a:ext cx="237289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000" dirty="0" smtClean="0">
                  <a:solidFill>
                    <a:schemeClr val="bg1">
                      <a:lumMod val="50000"/>
                    </a:schemeClr>
                  </a:solidFill>
                </a:rPr>
                <a:t>CNRST (via CNRST &amp; JRC)</a:t>
              </a:r>
              <a:endParaRPr lang="pt-PT" sz="10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cxnSp>
          <p:nvCxnSpPr>
            <p:cNvPr id="66" name="Straight Connector 65"/>
            <p:cNvCxnSpPr/>
            <p:nvPr/>
          </p:nvCxnSpPr>
          <p:spPr>
            <a:xfrm>
              <a:off x="5711199" y="5548644"/>
              <a:ext cx="35364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/>
            <p:cNvSpPr txBox="1"/>
            <p:nvPr/>
          </p:nvSpPr>
          <p:spPr>
            <a:xfrm>
              <a:off x="6115843" y="5429421"/>
              <a:ext cx="237289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000" dirty="0" smtClean="0">
                  <a:solidFill>
                    <a:schemeClr val="bg1">
                      <a:lumMod val="50000"/>
                    </a:schemeClr>
                  </a:solidFill>
                </a:rPr>
                <a:t>IOC</a:t>
              </a:r>
              <a:endParaRPr lang="pt-PT" sz="10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318012" y="4426613"/>
            <a:ext cx="1825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64 stations</a:t>
            </a:r>
            <a:endParaRPr lang="pt-PT" dirty="0"/>
          </a:p>
        </p:txBody>
      </p:sp>
      <p:sp>
        <p:nvSpPr>
          <p:cNvPr id="57" name="Rectangle 56"/>
          <p:cNvSpPr/>
          <p:nvPr/>
        </p:nvSpPr>
        <p:spPr>
          <a:xfrm>
            <a:off x="1473693" y="3155568"/>
            <a:ext cx="1003177" cy="628799"/>
          </a:xfrm>
          <a:prstGeom prst="rect">
            <a:avLst/>
          </a:prstGeom>
          <a:solidFill>
            <a:schemeClr val="accent1">
              <a:lumMod val="60000"/>
              <a:lumOff val="40000"/>
              <a:alpha val="27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59" name="Straight Connector 58"/>
          <p:cNvCxnSpPr/>
          <p:nvPr/>
        </p:nvCxnSpPr>
        <p:spPr>
          <a:xfrm flipV="1">
            <a:off x="2476870" y="1617135"/>
            <a:ext cx="645594" cy="1513372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2476870" y="3776557"/>
            <a:ext cx="638710" cy="897646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350396" y="4854866"/>
            <a:ext cx="31429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dirty="0" err="1" smtClean="0"/>
              <a:t>Sources</a:t>
            </a:r>
            <a:r>
              <a:rPr lang="pt-PT" sz="1000" dirty="0" smtClean="0"/>
              <a:t>:</a:t>
            </a:r>
          </a:p>
          <a:p>
            <a:pPr marL="171450" indent="-171450">
              <a:buFontTx/>
              <a:buChar char="-"/>
            </a:pPr>
            <a:r>
              <a:rPr lang="pt-PT" sz="1000" dirty="0" smtClean="0"/>
              <a:t>CENALT, </a:t>
            </a:r>
            <a:r>
              <a:rPr lang="pt-PT" sz="1000" dirty="0" err="1" smtClean="0"/>
              <a:t>seiscomp</a:t>
            </a:r>
            <a:r>
              <a:rPr lang="pt-PT" sz="1000" dirty="0"/>
              <a:t>/</a:t>
            </a:r>
            <a:r>
              <a:rPr lang="pt-PT" sz="1000" dirty="0" smtClean="0"/>
              <a:t>MPLS  (SHAUM stations)</a:t>
            </a:r>
          </a:p>
          <a:p>
            <a:pPr marL="171450" indent="-171450">
              <a:buFontTx/>
              <a:buChar char="-"/>
            </a:pPr>
            <a:r>
              <a:rPr lang="pt-PT" sz="1000" dirty="0" smtClean="0"/>
              <a:t>IH, </a:t>
            </a:r>
            <a:r>
              <a:rPr lang="pt-PT" sz="1000" dirty="0" err="1" smtClean="0"/>
              <a:t>webservice</a:t>
            </a:r>
            <a:r>
              <a:rPr lang="pt-PT" sz="1000" dirty="0" smtClean="0"/>
              <a:t>/internet (Instituto Hidrográfico)</a:t>
            </a:r>
          </a:p>
          <a:p>
            <a:pPr marL="171450" indent="-171450">
              <a:buFontTx/>
              <a:buChar char="-"/>
            </a:pPr>
            <a:r>
              <a:rPr lang="pt-PT" sz="1000" dirty="0" smtClean="0"/>
              <a:t>JRC, </a:t>
            </a:r>
            <a:r>
              <a:rPr lang="pt-PT" sz="1000" dirty="0" err="1" smtClean="0"/>
              <a:t>webservice</a:t>
            </a:r>
            <a:r>
              <a:rPr lang="pt-PT" sz="1000" dirty="0" smtClean="0"/>
              <a:t>/internet</a:t>
            </a:r>
          </a:p>
          <a:p>
            <a:pPr marL="171450" indent="-171450">
              <a:buFontTx/>
              <a:buChar char="-"/>
            </a:pPr>
            <a:r>
              <a:rPr lang="pt-PT" sz="1000" dirty="0" smtClean="0"/>
              <a:t>GTS (IH &amp; Cape Verde)</a:t>
            </a:r>
            <a:endParaRPr lang="pt-PT" sz="1000" dirty="0"/>
          </a:p>
          <a:p>
            <a:pPr marL="171450" indent="-171450">
              <a:buFontTx/>
              <a:buChar char="-"/>
            </a:pPr>
            <a:r>
              <a:rPr lang="pt-PT" sz="1000" dirty="0" smtClean="0"/>
              <a:t>DGT sites, </a:t>
            </a:r>
            <a:r>
              <a:rPr lang="pt-PT" sz="1000" dirty="0" err="1" smtClean="0"/>
              <a:t>webservice</a:t>
            </a:r>
            <a:r>
              <a:rPr lang="pt-PT" sz="1000" dirty="0" smtClean="0"/>
              <a:t>/internet  (Direção geral do Território)</a:t>
            </a:r>
          </a:p>
          <a:p>
            <a:pPr marL="171450" indent="-171450">
              <a:buFontTx/>
              <a:buChar char="-"/>
            </a:pPr>
            <a:r>
              <a:rPr lang="pt-PT" sz="1000" dirty="0" smtClean="0"/>
              <a:t>IGN </a:t>
            </a:r>
            <a:r>
              <a:rPr lang="pt-PT" sz="1000" dirty="0" err="1"/>
              <a:t>seiscomp</a:t>
            </a:r>
            <a:r>
              <a:rPr lang="pt-PT" sz="1000" dirty="0"/>
              <a:t>/internet (</a:t>
            </a:r>
            <a:r>
              <a:rPr lang="pt-PT" sz="1000" dirty="0" err="1"/>
              <a:t>Puertos</a:t>
            </a:r>
            <a:r>
              <a:rPr lang="pt-PT" sz="1000" dirty="0"/>
              <a:t> </a:t>
            </a:r>
            <a:r>
              <a:rPr lang="pt-PT" sz="1000" dirty="0" err="1"/>
              <a:t>del</a:t>
            </a:r>
            <a:r>
              <a:rPr lang="pt-PT" sz="1000" dirty="0"/>
              <a:t> Estado stations</a:t>
            </a:r>
            <a:r>
              <a:rPr lang="pt-PT" sz="1000" dirty="0" smtClean="0"/>
              <a:t>)</a:t>
            </a:r>
            <a:endParaRPr lang="pt-PT" sz="1000" dirty="0"/>
          </a:p>
        </p:txBody>
      </p:sp>
      <p:sp>
        <p:nvSpPr>
          <p:cNvPr id="72" name="Freeform 71"/>
          <p:cNvSpPr/>
          <p:nvPr/>
        </p:nvSpPr>
        <p:spPr>
          <a:xfrm>
            <a:off x="2386965" y="2785110"/>
            <a:ext cx="369570" cy="531495"/>
          </a:xfrm>
          <a:custGeom>
            <a:avLst/>
            <a:gdLst>
              <a:gd name="connsiteX0" fmla="*/ 0 w 369570"/>
              <a:gd name="connsiteY0" fmla="*/ 240030 h 531495"/>
              <a:gd name="connsiteX1" fmla="*/ 148590 w 369570"/>
              <a:gd name="connsiteY1" fmla="*/ 390525 h 531495"/>
              <a:gd name="connsiteX2" fmla="*/ 167640 w 369570"/>
              <a:gd name="connsiteY2" fmla="*/ 531495 h 531495"/>
              <a:gd name="connsiteX3" fmla="*/ 232410 w 369570"/>
              <a:gd name="connsiteY3" fmla="*/ 480060 h 531495"/>
              <a:gd name="connsiteX4" fmla="*/ 369570 w 369570"/>
              <a:gd name="connsiteY4" fmla="*/ 0 h 531495"/>
              <a:gd name="connsiteX5" fmla="*/ 251460 w 369570"/>
              <a:gd name="connsiteY5" fmla="*/ 45720 h 531495"/>
              <a:gd name="connsiteX6" fmla="*/ 226695 w 369570"/>
              <a:gd name="connsiteY6" fmla="*/ 125730 h 531495"/>
              <a:gd name="connsiteX7" fmla="*/ 0 w 369570"/>
              <a:gd name="connsiteY7" fmla="*/ 165735 h 531495"/>
              <a:gd name="connsiteX8" fmla="*/ 0 w 369570"/>
              <a:gd name="connsiteY8" fmla="*/ 240030 h 531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9570" h="531495">
                <a:moveTo>
                  <a:pt x="0" y="240030"/>
                </a:moveTo>
                <a:lnTo>
                  <a:pt x="148590" y="390525"/>
                </a:lnTo>
                <a:lnTo>
                  <a:pt x="167640" y="531495"/>
                </a:lnTo>
                <a:lnTo>
                  <a:pt x="232410" y="480060"/>
                </a:lnTo>
                <a:lnTo>
                  <a:pt x="369570" y="0"/>
                </a:lnTo>
                <a:lnTo>
                  <a:pt x="251460" y="45720"/>
                </a:lnTo>
                <a:lnTo>
                  <a:pt x="226695" y="125730"/>
                </a:lnTo>
                <a:lnTo>
                  <a:pt x="0" y="165735"/>
                </a:lnTo>
                <a:lnTo>
                  <a:pt x="0" y="240030"/>
                </a:lnTo>
                <a:close/>
              </a:path>
            </a:pathLst>
          </a:custGeom>
          <a:solidFill>
            <a:srgbClr val="C00000">
              <a:alpha val="14000"/>
            </a:srgbClr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8" name="TextBox 67"/>
          <p:cNvSpPr txBox="1"/>
          <p:nvPr/>
        </p:nvSpPr>
        <p:spPr>
          <a:xfrm rot="19512551">
            <a:off x="7227839" y="3606880"/>
            <a:ext cx="50115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700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Arrifana</a:t>
            </a:r>
            <a:endParaRPr lang="pt-PT" sz="700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 rot="21443610">
            <a:off x="6384491" y="4328926"/>
            <a:ext cx="67297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700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Porto Santo</a:t>
            </a:r>
            <a:endParaRPr lang="pt-PT" sz="700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741279" y="4071767"/>
            <a:ext cx="364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000" dirty="0" smtClean="0">
                <a:solidFill>
                  <a:srgbClr val="FF0000"/>
                </a:solidFill>
              </a:rPr>
              <a:t>X</a:t>
            </a:r>
            <a:endParaRPr lang="pt-PT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3140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1220934" y="111901"/>
            <a:ext cx="7549917" cy="1016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r">
              <a:lnSpc>
                <a:spcPct val="70000"/>
              </a:lnSpc>
              <a:buClrTx/>
              <a:buFontTx/>
              <a:buNone/>
            </a:pPr>
            <a:r>
              <a:rPr lang="en-GB" altLang="pt-PT" sz="203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Forecast coastal segments</a:t>
            </a:r>
            <a:endParaRPr lang="en-GB" altLang="pt-PT" sz="2030" b="1" dirty="0"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99" y="1128716"/>
            <a:ext cx="3204839" cy="19446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641" y="1704514"/>
            <a:ext cx="2313958" cy="39594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29448" y="2013232"/>
            <a:ext cx="259913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/>
            <a:r>
              <a:rPr lang="pt-PT" sz="1400" u="sng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Mainland</a:t>
            </a:r>
            <a:endParaRPr lang="pt-PT" sz="1400" dirty="0">
              <a:solidFill>
                <a:prstClr val="black"/>
              </a:solidFill>
              <a:latin typeface="Mangal"/>
            </a:endParaRPr>
          </a:p>
          <a:p>
            <a:pPr marR="0"/>
            <a:r>
              <a:rPr lang="pt-PT" sz="1400" dirty="0">
                <a:solidFill>
                  <a:prstClr val="black"/>
                </a:solidFill>
                <a:latin typeface="Arial" panose="020B0604020202020204" pitchFamily="34" charset="0"/>
              </a:rPr>
              <a:t>1. Viana-Braga-Porto</a:t>
            </a:r>
            <a:endParaRPr lang="pt-PT" sz="1400" dirty="0">
              <a:solidFill>
                <a:prstClr val="black"/>
              </a:solidFill>
              <a:latin typeface="Mangal"/>
            </a:endParaRPr>
          </a:p>
          <a:p>
            <a:pPr marR="0"/>
            <a:r>
              <a:rPr lang="pt-PT" sz="1400" dirty="0">
                <a:solidFill>
                  <a:prstClr val="black"/>
                </a:solidFill>
                <a:latin typeface="Arial" panose="020B0604020202020204" pitchFamily="34" charset="0"/>
              </a:rPr>
              <a:t>2. Aveiro-Coimbra</a:t>
            </a:r>
            <a:endParaRPr lang="pt-PT" sz="1400" dirty="0">
              <a:solidFill>
                <a:prstClr val="black"/>
              </a:solidFill>
              <a:latin typeface="Mangal"/>
            </a:endParaRPr>
          </a:p>
          <a:p>
            <a:pPr marR="0"/>
            <a:r>
              <a:rPr lang="pt-PT" sz="1400" dirty="0">
                <a:solidFill>
                  <a:prstClr val="black"/>
                </a:solidFill>
                <a:latin typeface="Arial" panose="020B0604020202020204" pitchFamily="34" charset="0"/>
              </a:rPr>
              <a:t>3. Leiria</a:t>
            </a:r>
            <a:endParaRPr lang="pt-PT" sz="1400" dirty="0">
              <a:solidFill>
                <a:prstClr val="black"/>
              </a:solidFill>
              <a:latin typeface="Mangal"/>
            </a:endParaRPr>
          </a:p>
          <a:p>
            <a:pPr marR="0"/>
            <a:r>
              <a:rPr lang="pt-PT" sz="1400" dirty="0">
                <a:solidFill>
                  <a:prstClr val="black"/>
                </a:solidFill>
                <a:latin typeface="Arial" panose="020B0604020202020204" pitchFamily="34" charset="0"/>
              </a:rPr>
              <a:t>4. Lisboa Atlântico</a:t>
            </a:r>
            <a:endParaRPr lang="pt-PT" sz="1400" dirty="0">
              <a:solidFill>
                <a:prstClr val="black"/>
              </a:solidFill>
              <a:latin typeface="Mangal"/>
            </a:endParaRPr>
          </a:p>
          <a:p>
            <a:pPr marR="0"/>
            <a:r>
              <a:rPr lang="pt-PT" sz="1400" dirty="0">
                <a:solidFill>
                  <a:prstClr val="black"/>
                </a:solidFill>
                <a:latin typeface="Arial" panose="020B0604020202020204" pitchFamily="34" charset="0"/>
              </a:rPr>
              <a:t>5. Estuário Tejo</a:t>
            </a:r>
            <a:endParaRPr lang="pt-PT" sz="1400" dirty="0">
              <a:solidFill>
                <a:prstClr val="black"/>
              </a:solidFill>
              <a:latin typeface="Mangal"/>
            </a:endParaRPr>
          </a:p>
          <a:p>
            <a:pPr marR="0"/>
            <a:r>
              <a:rPr lang="pt-PT" sz="1400" dirty="0">
                <a:solidFill>
                  <a:prstClr val="black"/>
                </a:solidFill>
                <a:latin typeface="Arial" panose="020B0604020202020204" pitchFamily="34" charset="0"/>
              </a:rPr>
              <a:t>6. Setúbal</a:t>
            </a:r>
            <a:endParaRPr lang="pt-PT" sz="1400" dirty="0">
              <a:solidFill>
                <a:prstClr val="black"/>
              </a:solidFill>
              <a:latin typeface="Mangal"/>
            </a:endParaRPr>
          </a:p>
          <a:p>
            <a:pPr marR="0"/>
            <a:r>
              <a:rPr lang="pt-PT" sz="1400" dirty="0">
                <a:solidFill>
                  <a:prstClr val="black"/>
                </a:solidFill>
                <a:latin typeface="Arial" panose="020B0604020202020204" pitchFamily="34" charset="0"/>
              </a:rPr>
              <a:t>7. Beja</a:t>
            </a:r>
            <a:endParaRPr lang="pt-PT" sz="1400" dirty="0">
              <a:solidFill>
                <a:prstClr val="black"/>
              </a:solidFill>
              <a:latin typeface="Mangal"/>
            </a:endParaRPr>
          </a:p>
          <a:p>
            <a:pPr marR="0"/>
            <a:r>
              <a:rPr lang="pt-PT" sz="1400" dirty="0">
                <a:solidFill>
                  <a:prstClr val="black"/>
                </a:solidFill>
                <a:latin typeface="Arial" panose="020B0604020202020204" pitchFamily="34" charset="0"/>
              </a:rPr>
              <a:t>8. Faro Barlavento</a:t>
            </a:r>
            <a:endParaRPr lang="pt-PT" sz="1400" dirty="0">
              <a:solidFill>
                <a:prstClr val="black"/>
              </a:solidFill>
              <a:latin typeface="Mangal"/>
            </a:endParaRPr>
          </a:p>
          <a:p>
            <a:pPr marR="0"/>
            <a:r>
              <a:rPr lang="pt-PT" sz="1400" dirty="0">
                <a:solidFill>
                  <a:prstClr val="black"/>
                </a:solidFill>
                <a:latin typeface="Arial" panose="020B0604020202020204" pitchFamily="34" charset="0"/>
              </a:rPr>
              <a:t>9. Faro Sotavento</a:t>
            </a:r>
            <a:endParaRPr lang="pt-PT" sz="1400" dirty="0">
              <a:solidFill>
                <a:prstClr val="black"/>
              </a:solidFill>
              <a:latin typeface="Mangal"/>
            </a:endParaRPr>
          </a:p>
          <a:p>
            <a:pPr marR="0"/>
            <a:endParaRPr lang="pt-PT" sz="1400" dirty="0">
              <a:solidFill>
                <a:prstClr val="black"/>
              </a:solidFill>
              <a:latin typeface="Mangal"/>
            </a:endParaRPr>
          </a:p>
          <a:p>
            <a:pPr marR="0"/>
            <a:r>
              <a:rPr lang="pt-PT" sz="1400" u="sng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Islands</a:t>
            </a:r>
            <a:endParaRPr lang="pt-PT" sz="1400" dirty="0">
              <a:solidFill>
                <a:prstClr val="black"/>
              </a:solidFill>
              <a:latin typeface="Mangal"/>
            </a:endParaRPr>
          </a:p>
          <a:p>
            <a:pPr marR="0"/>
            <a:r>
              <a:rPr lang="pt-PT" sz="1400" dirty="0">
                <a:solidFill>
                  <a:prstClr val="black"/>
                </a:solidFill>
                <a:latin typeface="Arial" panose="020B0604020202020204" pitchFamily="34" charset="0"/>
              </a:rPr>
              <a:t>10-11. Madeira &amp; Porto </a:t>
            </a:r>
            <a:r>
              <a:rPr lang="pt-PT" sz="1400" dirty="0" smtClean="0">
                <a:solidFill>
                  <a:prstClr val="black"/>
                </a:solidFill>
                <a:latin typeface="Arial" panose="020B0604020202020204" pitchFamily="34" charset="0"/>
              </a:rPr>
              <a:t>Santo</a:t>
            </a:r>
            <a:endParaRPr lang="pt-PT" sz="1400" dirty="0">
              <a:solidFill>
                <a:prstClr val="black"/>
              </a:solidFill>
              <a:latin typeface="Mangal"/>
            </a:endParaRPr>
          </a:p>
          <a:p>
            <a:pPr marR="0"/>
            <a:r>
              <a:rPr lang="pt-PT" sz="1400" dirty="0">
                <a:solidFill>
                  <a:prstClr val="black"/>
                </a:solidFill>
                <a:latin typeface="Arial" panose="020B0604020202020204" pitchFamily="34" charset="0"/>
              </a:rPr>
              <a:t>12-20. </a:t>
            </a:r>
            <a:r>
              <a:rPr lang="pt-PT" sz="14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Azores</a:t>
            </a:r>
            <a:r>
              <a:rPr lang="pt-PT" sz="14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pt-PT" sz="14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islands</a:t>
            </a:r>
            <a:endParaRPr lang="pt-PT" sz="1400" dirty="0">
              <a:solidFill>
                <a:prstClr val="black"/>
              </a:solidFill>
              <a:latin typeface="Mang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43200" y="1340528"/>
            <a:ext cx="479394" cy="967666"/>
          </a:xfrm>
          <a:prstGeom prst="rect">
            <a:avLst/>
          </a:prstGeom>
          <a:solidFill>
            <a:schemeClr val="accent1">
              <a:lumMod val="60000"/>
              <a:lumOff val="40000"/>
              <a:alpha val="42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2" name="Straight Connector 11"/>
          <p:cNvCxnSpPr/>
          <p:nvPr/>
        </p:nvCxnSpPr>
        <p:spPr>
          <a:xfrm>
            <a:off x="3222594" y="1340528"/>
            <a:ext cx="778047" cy="363986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222594" y="2308194"/>
            <a:ext cx="778047" cy="3355760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2705" y="3457022"/>
            <a:ext cx="29301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/>
            <a:r>
              <a:rPr lang="pt-PT" sz="1400" u="sng" dirty="0" err="1">
                <a:solidFill>
                  <a:prstClr val="black"/>
                </a:solidFill>
                <a:latin typeface="Arial" panose="020B0604020202020204" pitchFamily="34" charset="0"/>
              </a:rPr>
              <a:t>Islands</a:t>
            </a:r>
            <a:endParaRPr lang="pt-PT" sz="1400" dirty="0">
              <a:solidFill>
                <a:prstClr val="black"/>
              </a:solidFill>
              <a:latin typeface="Mangal"/>
            </a:endParaRPr>
          </a:p>
          <a:p>
            <a:pPr marR="0"/>
            <a:r>
              <a:rPr lang="pt-PT" sz="1400" dirty="0">
                <a:solidFill>
                  <a:prstClr val="black"/>
                </a:solidFill>
                <a:latin typeface="Arial" panose="020B0604020202020204" pitchFamily="34" charset="0"/>
              </a:rPr>
              <a:t>10-11. Madeira &amp; Porto Santo</a:t>
            </a:r>
            <a:endParaRPr lang="pt-PT" sz="1400" dirty="0">
              <a:solidFill>
                <a:prstClr val="black"/>
              </a:solidFill>
              <a:latin typeface="Mangal"/>
            </a:endParaRPr>
          </a:p>
          <a:p>
            <a:pPr marR="0"/>
            <a:r>
              <a:rPr lang="pt-PT" sz="1400" dirty="0">
                <a:solidFill>
                  <a:prstClr val="black"/>
                </a:solidFill>
                <a:latin typeface="Arial" panose="020B0604020202020204" pitchFamily="34" charset="0"/>
              </a:rPr>
              <a:t>12-20. </a:t>
            </a:r>
            <a:r>
              <a:rPr lang="pt-PT" sz="1400" dirty="0" err="1">
                <a:solidFill>
                  <a:prstClr val="black"/>
                </a:solidFill>
                <a:latin typeface="Arial" panose="020B0604020202020204" pitchFamily="34" charset="0"/>
              </a:rPr>
              <a:t>Azores</a:t>
            </a:r>
            <a:r>
              <a:rPr lang="pt-PT" sz="1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pt-PT" sz="1400" dirty="0" err="1">
                <a:solidFill>
                  <a:prstClr val="black"/>
                </a:solidFill>
                <a:latin typeface="Arial" panose="020B0604020202020204" pitchFamily="34" charset="0"/>
              </a:rPr>
              <a:t>islands</a:t>
            </a:r>
            <a:endParaRPr lang="pt-PT" sz="1400" dirty="0">
              <a:solidFill>
                <a:prstClr val="black"/>
              </a:solidFill>
              <a:latin typeface="Mangal"/>
            </a:endParaRPr>
          </a:p>
          <a:p>
            <a:endParaRPr lang="pt-PT" dirty="0"/>
          </a:p>
        </p:txBody>
      </p:sp>
      <p:cxnSp>
        <p:nvCxnSpPr>
          <p:cNvPr id="24" name="Straight Connector 23"/>
          <p:cNvCxnSpPr/>
          <p:nvPr/>
        </p:nvCxnSpPr>
        <p:spPr>
          <a:xfrm>
            <a:off x="484176" y="2238653"/>
            <a:ext cx="0" cy="1218369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1335350" y="3000237"/>
            <a:ext cx="410936" cy="683997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5"/>
          <p:cNvSpPr txBox="1"/>
          <p:nvPr/>
        </p:nvSpPr>
        <p:spPr>
          <a:xfrm>
            <a:off x="150814" y="4982483"/>
            <a:ext cx="3610130" cy="9233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PT" dirty="0" smtClean="0"/>
              <a:t>For </a:t>
            </a:r>
            <a:r>
              <a:rPr lang="pt-PT" dirty="0" err="1" smtClean="0"/>
              <a:t>each</a:t>
            </a:r>
            <a:r>
              <a:rPr lang="pt-PT" dirty="0" smtClean="0"/>
              <a:t> </a:t>
            </a:r>
            <a:r>
              <a:rPr lang="pt-PT" dirty="0" err="1" smtClean="0"/>
              <a:t>segment</a:t>
            </a:r>
            <a:r>
              <a:rPr lang="pt-PT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b="1" dirty="0" err="1" smtClean="0"/>
              <a:t>Early</a:t>
            </a:r>
            <a:r>
              <a:rPr lang="pt-PT" b="1" dirty="0" smtClean="0"/>
              <a:t> tsunami arrival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b="1" dirty="0" err="1" smtClean="0"/>
              <a:t>Maximum</a:t>
            </a:r>
            <a:r>
              <a:rPr lang="pt-PT" b="1" dirty="0" smtClean="0"/>
              <a:t> </a:t>
            </a:r>
            <a:r>
              <a:rPr lang="pt-PT" b="1" dirty="0" err="1" smtClean="0"/>
              <a:t>alert</a:t>
            </a:r>
            <a:r>
              <a:rPr lang="pt-PT" b="1" dirty="0" smtClean="0"/>
              <a:t> </a:t>
            </a:r>
            <a:r>
              <a:rPr lang="pt-PT" b="1" dirty="0" err="1" smtClean="0"/>
              <a:t>level</a:t>
            </a:r>
            <a:endParaRPr lang="pt-PT" b="1" dirty="0"/>
          </a:p>
        </p:txBody>
      </p:sp>
    </p:spTree>
    <p:extLst>
      <p:ext uri="{BB962C8B-B14F-4D97-AF65-F5344CB8AC3E}">
        <p14:creationId xmlns:p14="http://schemas.microsoft.com/office/powerpoint/2010/main" val="26237345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1220934" y="111901"/>
            <a:ext cx="7549917" cy="1016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r">
              <a:lnSpc>
                <a:spcPct val="70000"/>
              </a:lnSpc>
              <a:buClrTx/>
              <a:buFontTx/>
              <a:buNone/>
            </a:pPr>
            <a:r>
              <a:rPr lang="en-GB" altLang="pt-PT" sz="203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Forecast points – Regional TSP </a:t>
            </a:r>
            <a:endParaRPr lang="en-GB" altLang="pt-PT" sz="2030" b="1" dirty="0"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58" y="1246104"/>
            <a:ext cx="3995626" cy="44256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480" y="1198606"/>
            <a:ext cx="3171078" cy="467085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143897" y="3398108"/>
            <a:ext cx="926757" cy="1309816"/>
          </a:xfrm>
          <a:prstGeom prst="rect">
            <a:avLst/>
          </a:prstGeom>
          <a:solidFill>
            <a:schemeClr val="accent3">
              <a:lumMod val="20000"/>
              <a:lumOff val="80000"/>
              <a:alpha val="4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1" name="Straight Connector 10"/>
          <p:cNvCxnSpPr>
            <a:stCxn id="8" idx="0"/>
          </p:cNvCxnSpPr>
          <p:nvPr/>
        </p:nvCxnSpPr>
        <p:spPr>
          <a:xfrm flipV="1">
            <a:off x="2607276" y="1246104"/>
            <a:ext cx="2250204" cy="215200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8" idx="2"/>
          </p:cNvCxnSpPr>
          <p:nvPr/>
        </p:nvCxnSpPr>
        <p:spPr>
          <a:xfrm>
            <a:off x="2607276" y="4707924"/>
            <a:ext cx="2250204" cy="108121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14095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1232514" y="111901"/>
            <a:ext cx="7549917" cy="1016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r">
              <a:lnSpc>
                <a:spcPct val="70000"/>
              </a:lnSpc>
              <a:buClrTx/>
              <a:buFontTx/>
              <a:buNone/>
            </a:pPr>
            <a:r>
              <a:rPr lang="en-GB" altLang="pt-PT" sz="203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TAAR – Tsunami Analysis And Report</a:t>
            </a:r>
            <a:endParaRPr lang="en-GB" altLang="pt-PT" sz="2030" b="1" dirty="0"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217" y="1303659"/>
            <a:ext cx="5185249" cy="32089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467" y="1515910"/>
            <a:ext cx="3880399" cy="233334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719481" y="1739153"/>
            <a:ext cx="28328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dirty="0" err="1" smtClean="0">
                <a:solidFill>
                  <a:srgbClr val="92D050"/>
                </a:solidFill>
              </a:rPr>
              <a:t>Testing</a:t>
            </a:r>
            <a:r>
              <a:rPr lang="pt-PT" sz="1600" b="1" dirty="0" smtClean="0">
                <a:solidFill>
                  <a:srgbClr val="92D050"/>
                </a:solidFill>
              </a:rPr>
              <a:t> </a:t>
            </a:r>
            <a:r>
              <a:rPr lang="pt-PT" sz="1600" b="1" dirty="0" err="1" smtClean="0">
                <a:solidFill>
                  <a:srgbClr val="92D050"/>
                </a:solidFill>
              </a:rPr>
              <a:t>purposes</a:t>
            </a:r>
            <a:endParaRPr lang="pt-PT" sz="1600" b="1" dirty="0" smtClean="0">
              <a:solidFill>
                <a:srgbClr val="92D050"/>
              </a:solidFill>
            </a:endParaRPr>
          </a:p>
          <a:p>
            <a:r>
              <a:rPr lang="pt-PT" sz="1600" b="1" dirty="0" smtClean="0">
                <a:solidFill>
                  <a:srgbClr val="92D050"/>
                </a:solidFill>
              </a:rPr>
              <a:t>(</a:t>
            </a:r>
            <a:r>
              <a:rPr lang="pt-PT" sz="1600" b="1" dirty="0" err="1" smtClean="0">
                <a:solidFill>
                  <a:srgbClr val="92D050"/>
                </a:solidFill>
              </a:rPr>
              <a:t>include</a:t>
            </a:r>
            <a:r>
              <a:rPr lang="pt-PT" sz="1600" b="1" dirty="0" smtClean="0">
                <a:solidFill>
                  <a:srgbClr val="92D050"/>
                </a:solidFill>
              </a:rPr>
              <a:t> </a:t>
            </a:r>
            <a:r>
              <a:rPr lang="pt-PT" sz="1600" b="1" dirty="0" err="1" smtClean="0">
                <a:solidFill>
                  <a:srgbClr val="92D050"/>
                </a:solidFill>
              </a:rPr>
              <a:t>random</a:t>
            </a:r>
            <a:r>
              <a:rPr lang="pt-PT" sz="1600" b="1" dirty="0" smtClean="0">
                <a:solidFill>
                  <a:srgbClr val="92D050"/>
                </a:solidFill>
              </a:rPr>
              <a:t> </a:t>
            </a:r>
            <a:r>
              <a:rPr lang="pt-PT" sz="1600" b="1" dirty="0" err="1" smtClean="0">
                <a:solidFill>
                  <a:srgbClr val="92D050"/>
                </a:solidFill>
              </a:rPr>
              <a:t>full</a:t>
            </a:r>
            <a:r>
              <a:rPr lang="pt-PT" sz="1600" b="1" dirty="0" smtClean="0">
                <a:solidFill>
                  <a:srgbClr val="92D050"/>
                </a:solidFill>
              </a:rPr>
              <a:t> </a:t>
            </a:r>
            <a:r>
              <a:rPr lang="pt-PT" sz="1600" b="1" dirty="0" err="1" smtClean="0">
                <a:solidFill>
                  <a:srgbClr val="92D050"/>
                </a:solidFill>
              </a:rPr>
              <a:t>scenarios</a:t>
            </a:r>
            <a:r>
              <a:rPr lang="pt-PT" sz="1600" b="1" dirty="0" smtClean="0">
                <a:solidFill>
                  <a:srgbClr val="92D050"/>
                </a:solidFill>
              </a:rPr>
              <a:t>)</a:t>
            </a:r>
            <a:endParaRPr lang="pt-PT" sz="1600" b="1" dirty="0">
              <a:solidFill>
                <a:srgbClr val="92D05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19481" y="2487362"/>
            <a:ext cx="28328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dirty="0" err="1" smtClean="0">
                <a:solidFill>
                  <a:srgbClr val="FFC000"/>
                </a:solidFill>
              </a:rPr>
              <a:t>Exercise</a:t>
            </a:r>
            <a:r>
              <a:rPr lang="pt-PT" sz="1600" b="1" dirty="0" smtClean="0">
                <a:solidFill>
                  <a:srgbClr val="FFC000"/>
                </a:solidFill>
              </a:rPr>
              <a:t> </a:t>
            </a:r>
            <a:r>
              <a:rPr lang="pt-PT" sz="1600" b="1" dirty="0" err="1" smtClean="0">
                <a:solidFill>
                  <a:srgbClr val="FFC000"/>
                </a:solidFill>
              </a:rPr>
              <a:t>Mode</a:t>
            </a:r>
            <a:endParaRPr lang="pt-PT" sz="1600" b="1" dirty="0" smtClean="0">
              <a:solidFill>
                <a:srgbClr val="FFC000"/>
              </a:solidFill>
            </a:endParaRPr>
          </a:p>
          <a:p>
            <a:r>
              <a:rPr lang="pt-PT" sz="1600" b="1" dirty="0" smtClean="0">
                <a:solidFill>
                  <a:srgbClr val="FFC000"/>
                </a:solidFill>
              </a:rPr>
              <a:t>(Neamwave21, </a:t>
            </a:r>
            <a:r>
              <a:rPr lang="pt-PT" sz="1600" b="1" dirty="0" err="1" smtClean="0">
                <a:solidFill>
                  <a:srgbClr val="FFC000"/>
                </a:solidFill>
              </a:rPr>
              <a:t>others</a:t>
            </a:r>
            <a:r>
              <a:rPr lang="pt-PT" sz="1600" b="1" dirty="0" smtClean="0">
                <a:solidFill>
                  <a:srgbClr val="FFC000"/>
                </a:solidFill>
              </a:rPr>
              <a:t>)</a:t>
            </a:r>
            <a:endParaRPr lang="pt-PT" sz="1600" b="1" dirty="0">
              <a:solidFill>
                <a:srgbClr val="FFC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19481" y="3270688"/>
            <a:ext cx="28328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dirty="0" smtClean="0">
                <a:solidFill>
                  <a:srgbClr val="FF0000"/>
                </a:solidFill>
              </a:rPr>
              <a:t>Real </a:t>
            </a:r>
            <a:r>
              <a:rPr lang="pt-PT" sz="1600" b="1" dirty="0" err="1" smtClean="0">
                <a:solidFill>
                  <a:srgbClr val="FF0000"/>
                </a:solidFill>
              </a:rPr>
              <a:t>events</a:t>
            </a:r>
            <a:r>
              <a:rPr lang="pt-PT" sz="1600" b="1" dirty="0">
                <a:solidFill>
                  <a:srgbClr val="FF0000"/>
                </a:solidFill>
              </a:rPr>
              <a:t> </a:t>
            </a:r>
            <a:r>
              <a:rPr lang="pt-PT" sz="1600" b="1" dirty="0" err="1" smtClean="0">
                <a:solidFill>
                  <a:srgbClr val="FF0000"/>
                </a:solidFill>
              </a:rPr>
              <a:t>and</a:t>
            </a:r>
            <a:endParaRPr lang="pt-PT" sz="1600" b="1" dirty="0" smtClean="0">
              <a:solidFill>
                <a:srgbClr val="FF0000"/>
              </a:solidFill>
            </a:endParaRPr>
          </a:p>
          <a:p>
            <a:r>
              <a:rPr lang="pt-PT" sz="1600" b="1" dirty="0" err="1" smtClean="0">
                <a:solidFill>
                  <a:srgbClr val="FF0000"/>
                </a:solidFill>
              </a:rPr>
              <a:t>Communication</a:t>
            </a:r>
            <a:r>
              <a:rPr lang="pt-PT" sz="1600" b="1" dirty="0" smtClean="0">
                <a:solidFill>
                  <a:srgbClr val="FF0000"/>
                </a:solidFill>
              </a:rPr>
              <a:t> </a:t>
            </a:r>
            <a:r>
              <a:rPr lang="pt-PT" sz="1600" b="1" dirty="0" err="1" smtClean="0">
                <a:solidFill>
                  <a:srgbClr val="FF0000"/>
                </a:solidFill>
              </a:rPr>
              <a:t>tests</a:t>
            </a:r>
            <a:endParaRPr lang="pt-PT" sz="1600" b="1" dirty="0">
              <a:solidFill>
                <a:srgbClr val="FF0000"/>
              </a:solidFill>
            </a:endParaRPr>
          </a:p>
        </p:txBody>
      </p:sp>
      <p:cxnSp>
        <p:nvCxnSpPr>
          <p:cNvPr id="22" name="Straight Arrow Connector 21"/>
          <p:cNvCxnSpPr>
            <a:stCxn id="12" idx="1"/>
          </p:cNvCxnSpPr>
          <p:nvPr/>
        </p:nvCxnSpPr>
        <p:spPr>
          <a:xfrm flipH="1">
            <a:off x="4794359" y="2031541"/>
            <a:ext cx="925122" cy="146883"/>
          </a:xfrm>
          <a:prstGeom prst="straightConnector1">
            <a:avLst/>
          </a:prstGeom>
          <a:ln w="66675">
            <a:solidFill>
              <a:srgbClr val="92D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20" idx="1"/>
          </p:cNvCxnSpPr>
          <p:nvPr/>
        </p:nvCxnSpPr>
        <p:spPr>
          <a:xfrm flipH="1" flipV="1">
            <a:off x="4756105" y="2756023"/>
            <a:ext cx="963376" cy="23727"/>
          </a:xfrm>
          <a:prstGeom prst="straightConnector1">
            <a:avLst/>
          </a:prstGeom>
          <a:ln w="66675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21" idx="1"/>
          </p:cNvCxnSpPr>
          <p:nvPr/>
        </p:nvCxnSpPr>
        <p:spPr>
          <a:xfrm flipH="1" flipV="1">
            <a:off x="4794359" y="3380104"/>
            <a:ext cx="925122" cy="182972"/>
          </a:xfrm>
          <a:prstGeom prst="straightConnector1">
            <a:avLst/>
          </a:prstGeom>
          <a:ln w="666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16667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1232514" y="111901"/>
            <a:ext cx="7549917" cy="1016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r">
              <a:lnSpc>
                <a:spcPct val="70000"/>
              </a:lnSpc>
              <a:buClrTx/>
              <a:buFontTx/>
              <a:buNone/>
            </a:pPr>
            <a:r>
              <a:rPr lang="en-GB" altLang="pt-PT" sz="203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TAAR – Tsunami Analysis And Report</a:t>
            </a:r>
            <a:endParaRPr lang="en-GB" altLang="pt-PT" sz="2030" b="1" dirty="0"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221" y="1016787"/>
            <a:ext cx="5185249" cy="3208984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1109707" y="1128715"/>
            <a:ext cx="1037205" cy="260934"/>
          </a:xfrm>
          <a:prstGeom prst="ellipse">
            <a:avLst/>
          </a:prstGeom>
          <a:solidFill>
            <a:schemeClr val="accent1">
              <a:lumMod val="60000"/>
              <a:lumOff val="40000"/>
              <a:alpha val="42000"/>
            </a:schemeClr>
          </a:solidFill>
          <a:ln>
            <a:solidFill>
              <a:srgbClr val="FF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Oval 16"/>
          <p:cNvSpPr/>
          <p:nvPr/>
        </p:nvSpPr>
        <p:spPr>
          <a:xfrm>
            <a:off x="4245005" y="2840358"/>
            <a:ext cx="1341465" cy="260934"/>
          </a:xfrm>
          <a:prstGeom prst="ellipse">
            <a:avLst/>
          </a:prstGeom>
          <a:solidFill>
            <a:schemeClr val="accent1">
              <a:lumMod val="60000"/>
              <a:lumOff val="40000"/>
              <a:alpha val="42000"/>
            </a:schemeClr>
          </a:solidFill>
          <a:ln>
            <a:solidFill>
              <a:srgbClr val="FF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extBox 1"/>
          <p:cNvSpPr txBox="1"/>
          <p:nvPr/>
        </p:nvSpPr>
        <p:spPr>
          <a:xfrm>
            <a:off x="6090494" y="1493497"/>
            <a:ext cx="2691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/>
              <a:t>Run TTT and apply decision matrix</a:t>
            </a:r>
            <a:endParaRPr lang="pt-PT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89474" y="4674335"/>
            <a:ext cx="97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 err="1" smtClean="0"/>
              <a:t>Expected</a:t>
            </a:r>
            <a:endParaRPr lang="pt-PT" sz="1200" dirty="0" smtClean="0"/>
          </a:p>
          <a:p>
            <a:r>
              <a:rPr lang="pt-PT" sz="1200" dirty="0" err="1" smtClean="0"/>
              <a:t>TsuArrTime</a:t>
            </a:r>
            <a:endParaRPr lang="pt-PT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1517077" y="5009711"/>
            <a:ext cx="614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 err="1" smtClean="0"/>
              <a:t>Alert</a:t>
            </a:r>
            <a:endParaRPr lang="pt-PT" sz="1200" dirty="0"/>
          </a:p>
          <a:p>
            <a:r>
              <a:rPr lang="pt-PT" sz="1200" dirty="0" err="1" smtClean="0"/>
              <a:t>Level</a:t>
            </a:r>
            <a:endParaRPr lang="pt-PT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2124832" y="4674335"/>
            <a:ext cx="953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 smtClean="0"/>
              <a:t>Time to tsunami </a:t>
            </a:r>
            <a:r>
              <a:rPr lang="pt-PT" sz="1200" dirty="0" err="1" smtClean="0"/>
              <a:t>arrive</a:t>
            </a:r>
            <a:endParaRPr lang="pt-PT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3711585" y="5482509"/>
            <a:ext cx="2196156" cy="276999"/>
          </a:xfrm>
          <a:prstGeom prst="rect">
            <a:avLst/>
          </a:prstGeom>
          <a:solidFill>
            <a:schemeClr val="accent1">
              <a:lumMod val="60000"/>
              <a:lumOff val="40000"/>
              <a:alpha val="51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pt-PT" dirty="0" err="1"/>
              <a:t>National</a:t>
            </a:r>
            <a:r>
              <a:rPr lang="pt-PT" dirty="0"/>
              <a:t> </a:t>
            </a:r>
            <a:r>
              <a:rPr lang="pt-PT" dirty="0" err="1"/>
              <a:t>coastal</a:t>
            </a:r>
            <a:r>
              <a:rPr lang="pt-PT" dirty="0"/>
              <a:t> </a:t>
            </a:r>
            <a:r>
              <a:rPr lang="pt-PT" dirty="0" err="1" smtClean="0"/>
              <a:t>segments</a:t>
            </a:r>
            <a:endParaRPr lang="pt-PT" dirty="0"/>
          </a:p>
        </p:txBody>
      </p:sp>
      <p:sp>
        <p:nvSpPr>
          <p:cNvPr id="13" name="TextBox 12"/>
          <p:cNvSpPr txBox="1"/>
          <p:nvPr/>
        </p:nvSpPr>
        <p:spPr>
          <a:xfrm>
            <a:off x="2542519" y="1571027"/>
            <a:ext cx="1993622" cy="276999"/>
          </a:xfrm>
          <a:prstGeom prst="rect">
            <a:avLst/>
          </a:prstGeom>
          <a:solidFill>
            <a:schemeClr val="accent1">
              <a:lumMod val="60000"/>
              <a:lumOff val="40000"/>
              <a:alpha val="51000"/>
            </a:schemeClr>
          </a:solidFill>
        </p:spPr>
        <p:txBody>
          <a:bodyPr wrap="square" rtlCol="0">
            <a:spAutoFit/>
          </a:bodyPr>
          <a:lstStyle/>
          <a:p>
            <a:r>
              <a:rPr lang="pt-PT" sz="1200" b="1" dirty="0" smtClean="0">
                <a:solidFill>
                  <a:schemeClr val="bg1"/>
                </a:solidFill>
              </a:rPr>
              <a:t>NEAM </a:t>
            </a:r>
            <a:r>
              <a:rPr lang="pt-PT" sz="1200" b="1" dirty="0" err="1" smtClean="0">
                <a:solidFill>
                  <a:schemeClr val="bg1"/>
                </a:solidFill>
              </a:rPr>
              <a:t>forecast</a:t>
            </a:r>
            <a:r>
              <a:rPr lang="pt-PT" sz="1200" b="1" dirty="0" smtClean="0">
                <a:solidFill>
                  <a:schemeClr val="bg1"/>
                </a:solidFill>
              </a:rPr>
              <a:t> </a:t>
            </a:r>
            <a:r>
              <a:rPr lang="pt-PT" sz="1200" b="1" dirty="0" err="1" smtClean="0">
                <a:solidFill>
                  <a:schemeClr val="bg1"/>
                </a:solidFill>
              </a:rPr>
              <a:t>points</a:t>
            </a:r>
            <a:endParaRPr lang="pt-PT" sz="1200" b="1" dirty="0">
              <a:solidFill>
                <a:schemeClr val="bg1"/>
              </a:solidFill>
            </a:endParaRPr>
          </a:p>
        </p:txBody>
      </p:sp>
      <p:cxnSp>
        <p:nvCxnSpPr>
          <p:cNvPr id="4" name="Straight Arrow Connector 3"/>
          <p:cNvCxnSpPr>
            <a:stCxn id="9" idx="0"/>
          </p:cNvCxnSpPr>
          <p:nvPr/>
        </p:nvCxnSpPr>
        <p:spPr>
          <a:xfrm flipV="1">
            <a:off x="1178234" y="4347882"/>
            <a:ext cx="166472" cy="32645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stCxn id="10" idx="0"/>
          </p:cNvCxnSpPr>
          <p:nvPr/>
        </p:nvCxnSpPr>
        <p:spPr>
          <a:xfrm flipH="1" flipV="1">
            <a:off x="1810871" y="4410635"/>
            <a:ext cx="13314" cy="59907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5645" y="2726888"/>
            <a:ext cx="5238507" cy="3287683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 flipH="1" flipV="1">
            <a:off x="2172309" y="4347882"/>
            <a:ext cx="212303" cy="32645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3973898" y="3408854"/>
            <a:ext cx="4808534" cy="2851976"/>
            <a:chOff x="3973898" y="3408854"/>
            <a:chExt cx="4808534" cy="2851976"/>
          </a:xfrm>
        </p:grpSpPr>
        <p:sp>
          <p:nvSpPr>
            <p:cNvPr id="20" name="TextBox 19"/>
            <p:cNvSpPr txBox="1"/>
            <p:nvPr/>
          </p:nvSpPr>
          <p:spPr>
            <a:xfrm>
              <a:off x="6158754" y="5983831"/>
              <a:ext cx="262367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dirty="0" err="1" smtClean="0"/>
                <a:t>Countdown</a:t>
              </a:r>
              <a:r>
                <a:rPr lang="pt-PT" sz="1200" dirty="0" smtClean="0"/>
                <a:t> Time to </a:t>
              </a:r>
              <a:r>
                <a:rPr lang="pt-PT" sz="1200" dirty="0" err="1" smtClean="0"/>
                <a:t>issue</a:t>
              </a:r>
              <a:r>
                <a:rPr lang="pt-PT" sz="1200" dirty="0" smtClean="0"/>
                <a:t> 1st </a:t>
              </a:r>
              <a:r>
                <a:rPr lang="pt-PT" sz="1200" dirty="0" err="1" smtClean="0"/>
                <a:t>message</a:t>
              </a:r>
              <a:endParaRPr lang="pt-PT" sz="1200" dirty="0"/>
            </a:p>
          </p:txBody>
        </p:sp>
        <p:cxnSp>
          <p:nvCxnSpPr>
            <p:cNvPr id="24" name="Elbow Connector 23"/>
            <p:cNvCxnSpPr/>
            <p:nvPr/>
          </p:nvCxnSpPr>
          <p:spPr>
            <a:xfrm flipV="1">
              <a:off x="7602071" y="5621008"/>
              <a:ext cx="1180360" cy="362824"/>
            </a:xfrm>
            <a:prstGeom prst="bentConnector3">
              <a:avLst>
                <a:gd name="adj1" fmla="val 111519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3973898" y="5452824"/>
              <a:ext cx="9775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dirty="0" err="1" smtClean="0"/>
                <a:t>Expected</a:t>
              </a:r>
              <a:endParaRPr lang="pt-PT" sz="1200" dirty="0" smtClean="0"/>
            </a:p>
            <a:p>
              <a:r>
                <a:rPr lang="pt-PT" sz="1200" dirty="0" err="1" smtClean="0"/>
                <a:t>TsuArrTime</a:t>
              </a:r>
              <a:endParaRPr lang="pt-PT" sz="12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801501" y="5788200"/>
              <a:ext cx="6142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dirty="0" err="1" smtClean="0"/>
                <a:t>Alert</a:t>
              </a:r>
              <a:endParaRPr lang="pt-PT" sz="1200" dirty="0"/>
            </a:p>
            <a:p>
              <a:r>
                <a:rPr lang="pt-PT" sz="1200" dirty="0" err="1" smtClean="0"/>
                <a:t>Level</a:t>
              </a:r>
              <a:endParaRPr lang="pt-PT" sz="12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409256" y="5452824"/>
              <a:ext cx="9530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dirty="0" smtClean="0"/>
                <a:t>Time to tsunami </a:t>
              </a:r>
              <a:r>
                <a:rPr lang="pt-PT" sz="1200" dirty="0" err="1" smtClean="0"/>
                <a:t>arrive</a:t>
              </a:r>
              <a:endParaRPr lang="pt-PT" sz="1200" dirty="0"/>
            </a:p>
          </p:txBody>
        </p:sp>
        <p:cxnSp>
          <p:nvCxnSpPr>
            <p:cNvPr id="25" name="Straight Arrow Connector 24"/>
            <p:cNvCxnSpPr>
              <a:stCxn id="21" idx="0"/>
            </p:cNvCxnSpPr>
            <p:nvPr/>
          </p:nvCxnSpPr>
          <p:spPr>
            <a:xfrm flipV="1">
              <a:off x="4462658" y="5126371"/>
              <a:ext cx="166472" cy="32645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22" idx="0"/>
            </p:cNvCxnSpPr>
            <p:nvPr/>
          </p:nvCxnSpPr>
          <p:spPr>
            <a:xfrm flipH="1" flipV="1">
              <a:off x="5095295" y="5189124"/>
              <a:ext cx="13314" cy="59907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H="1" flipV="1">
              <a:off x="5456733" y="5126371"/>
              <a:ext cx="212303" cy="32645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5758975" y="3408854"/>
              <a:ext cx="2551307" cy="276999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1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200" b="1">
                  <a:solidFill>
                    <a:schemeClr val="bg1"/>
                  </a:solidFill>
                </a:defRPr>
              </a:lvl1pPr>
            </a:lstStyle>
            <a:p>
              <a:r>
                <a:rPr lang="pt-PT" dirty="0" err="1" smtClean="0"/>
                <a:t>National</a:t>
              </a:r>
              <a:r>
                <a:rPr lang="pt-PT" dirty="0" smtClean="0"/>
                <a:t> </a:t>
              </a:r>
              <a:r>
                <a:rPr lang="pt-PT" dirty="0" err="1" smtClean="0"/>
                <a:t>coastal</a:t>
              </a:r>
              <a:r>
                <a:rPr lang="pt-PT" dirty="0" smtClean="0"/>
                <a:t>  </a:t>
              </a:r>
              <a:r>
                <a:rPr lang="pt-PT" dirty="0" err="1" smtClean="0"/>
                <a:t>segments</a:t>
              </a:r>
              <a:r>
                <a:rPr lang="pt-PT" dirty="0" smtClean="0"/>
                <a:t> </a:t>
              </a:r>
              <a:r>
                <a:rPr lang="pt-PT" dirty="0" err="1" smtClean="0"/>
                <a:t>forecast</a:t>
              </a:r>
              <a:endParaRPr lang="pt-PT" dirty="0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6158754" y="1712003"/>
            <a:ext cx="26919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 smtClean="0"/>
              <a:t>                     OR</a:t>
            </a:r>
          </a:p>
          <a:p>
            <a:r>
              <a:rPr lang="pt-PT" sz="2400" b="1" dirty="0" err="1" smtClean="0"/>
              <a:t>Scenario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database</a:t>
            </a:r>
            <a:endParaRPr lang="pt-PT" sz="2400" b="1" dirty="0"/>
          </a:p>
        </p:txBody>
      </p:sp>
    </p:spTree>
    <p:extLst>
      <p:ext uri="{BB962C8B-B14F-4D97-AF65-F5344CB8AC3E}">
        <p14:creationId xmlns:p14="http://schemas.microsoft.com/office/powerpoint/2010/main" val="22599599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1232514" y="111901"/>
            <a:ext cx="7549917" cy="1016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r">
              <a:lnSpc>
                <a:spcPct val="70000"/>
              </a:lnSpc>
              <a:buClrTx/>
              <a:buFontTx/>
              <a:buNone/>
            </a:pPr>
            <a:r>
              <a:rPr lang="en-GB" altLang="pt-PT" sz="203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TAAR – Tsunami Analysis And Report</a:t>
            </a:r>
            <a:endParaRPr lang="en-GB" altLang="pt-PT" sz="2030" b="1" dirty="0"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266" y="1034339"/>
            <a:ext cx="8146326" cy="5073499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1472233" y="1274272"/>
            <a:ext cx="2120283" cy="332586"/>
          </a:xfrm>
          <a:prstGeom prst="ellipse">
            <a:avLst/>
          </a:prstGeom>
          <a:solidFill>
            <a:schemeClr val="accent1">
              <a:lumMod val="60000"/>
              <a:lumOff val="40000"/>
              <a:alpha val="42000"/>
            </a:schemeClr>
          </a:solidFill>
          <a:ln>
            <a:solidFill>
              <a:srgbClr val="FF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987367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3588" y="3628768"/>
            <a:ext cx="2678520" cy="2538931"/>
          </a:xfrm>
          <a:prstGeom prst="rect">
            <a:avLst/>
          </a:prstGeom>
        </p:spPr>
      </p:pic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1209936" y="111901"/>
            <a:ext cx="7549917" cy="1016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r">
              <a:lnSpc>
                <a:spcPct val="70000"/>
              </a:lnSpc>
              <a:buClrTx/>
              <a:buFontTx/>
              <a:buNone/>
            </a:pPr>
            <a:r>
              <a:rPr lang="en-GB" altLang="pt-PT" sz="203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TAAR – Tsunami Analysis And Report</a:t>
            </a:r>
            <a:endParaRPr lang="en-GB" altLang="pt-PT" sz="2030" b="1" dirty="0"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241" y="1033324"/>
            <a:ext cx="4199138" cy="26013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1098" y="3628768"/>
            <a:ext cx="3409025" cy="25448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7650" y="1128715"/>
            <a:ext cx="2179791" cy="2290440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 flipH="1">
            <a:off x="2586473" y="2547891"/>
            <a:ext cx="896645" cy="1251752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4512927" y="5069150"/>
            <a:ext cx="499109" cy="8877"/>
          </a:xfrm>
          <a:prstGeom prst="straightConnector1">
            <a:avLst/>
          </a:prstGeom>
          <a:ln w="50800">
            <a:tailEnd type="triangle"/>
          </a:ln>
          <a:effectLst>
            <a:outerShdw blurRad="40000" dist="127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/>
          <p:cNvCxnSpPr/>
          <p:nvPr/>
        </p:nvCxnSpPr>
        <p:spPr>
          <a:xfrm rot="16200000" flipV="1">
            <a:off x="6656885" y="2596718"/>
            <a:ext cx="2823099" cy="630315"/>
          </a:xfrm>
          <a:prstGeom prst="bentConnector3">
            <a:avLst>
              <a:gd name="adj1" fmla="val 50000"/>
            </a:avLst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aixaDeTexto 7"/>
          <p:cNvSpPr txBox="1"/>
          <p:nvPr/>
        </p:nvSpPr>
        <p:spPr>
          <a:xfrm>
            <a:off x="407596" y="4426507"/>
            <a:ext cx="1161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>
                <a:solidFill>
                  <a:schemeClr val="accent6">
                    <a:lumMod val="50000"/>
                  </a:schemeClr>
                </a:solidFill>
              </a:rPr>
              <a:t>Upgrade</a:t>
            </a:r>
          </a:p>
          <a:p>
            <a:r>
              <a:rPr lang="pt-PT" sz="1400" dirty="0" err="1" smtClean="0">
                <a:solidFill>
                  <a:schemeClr val="accent6">
                    <a:lumMod val="50000"/>
                  </a:schemeClr>
                </a:solidFill>
              </a:rPr>
              <a:t>on</a:t>
            </a:r>
            <a:r>
              <a:rPr lang="pt-PT" sz="1400" dirty="0" smtClean="0">
                <a:solidFill>
                  <a:schemeClr val="accent6">
                    <a:lumMod val="50000"/>
                  </a:schemeClr>
                </a:solidFill>
              </a:rPr>
              <a:t> real-time </a:t>
            </a:r>
            <a:r>
              <a:rPr lang="pt-PT" sz="1400" dirty="0" err="1" smtClean="0">
                <a:solidFill>
                  <a:schemeClr val="accent6">
                    <a:lumMod val="50000"/>
                  </a:schemeClr>
                </a:solidFill>
              </a:rPr>
              <a:t>sealevel</a:t>
            </a:r>
            <a:r>
              <a:rPr lang="pt-PT" sz="1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t-PT" sz="1400" dirty="0" err="1" smtClean="0">
                <a:solidFill>
                  <a:schemeClr val="accent6">
                    <a:lumMod val="50000"/>
                  </a:schemeClr>
                </a:solidFill>
              </a:rPr>
              <a:t>monitoring</a:t>
            </a:r>
            <a:endParaRPr lang="pt-PT" sz="14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1115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7859</TotalTime>
  <Words>589</Words>
  <Application>Microsoft Office PowerPoint</Application>
  <PresentationFormat>On-screen Show (4:3)</PresentationFormat>
  <Paragraphs>196</Paragraphs>
  <Slides>14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Lucida Sans Unicode</vt:lpstr>
      <vt:lpstr>Mangal</vt:lpstr>
      <vt:lpstr>Verdana</vt:lpstr>
      <vt:lpstr>Custom Design</vt:lpstr>
      <vt:lpstr>IPMA National Tsunami Warning Center - Status</vt:lpstr>
      <vt:lpstr>Schematic 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Regional level – TSP for NE Atlantic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Hnxgmnbmbmb gm mgm gf</dc:title>
  <dc:creator>Catarina w</dc:creator>
  <cp:lastModifiedBy>Alejandro Rojas</cp:lastModifiedBy>
  <cp:revision>238</cp:revision>
  <dcterms:created xsi:type="dcterms:W3CDTF">2017-03-20T16:08:01Z</dcterms:created>
  <dcterms:modified xsi:type="dcterms:W3CDTF">2022-04-15T20:05:58Z</dcterms:modified>
</cp:coreProperties>
</file>