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3" r:id="rId6"/>
    <p:sldId id="265" r:id="rId7"/>
    <p:sldId id="260" r:id="rId8"/>
    <p:sldId id="261" r:id="rId9"/>
    <p:sldId id="264" r:id="rId10"/>
    <p:sldId id="267" r:id="rId11"/>
    <p:sldId id="26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DE5C4-50E0-4207-AAFC-A2D7E3770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67F9E62-B6E9-4E81-9B72-F9C1B5C06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37DE37-F548-44E1-A97D-E9112D7D1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B20D-EC7E-4682-B328-9A160CF3336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220C1E-19E2-4C06-858B-C14C6AB40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F90FF4-F755-4A28-8323-299B3F81E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8025-C992-46E6-94C3-D619B1315D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56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AF8CE1-99ED-4336-A762-E15AEA52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89E19A-636D-41E0-8C85-B3DB89622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FF3E18-4731-4FAA-94F6-0DAED96BD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B20D-EC7E-4682-B328-9A160CF3336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B95FE2-B3B8-4AE2-9425-AA70D8EC0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4636CC-0529-4986-BE83-B3DB4A2B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8025-C992-46E6-94C3-D619B1315D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31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8955E8-C893-425C-A246-B63355B71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4F5B37-1585-41CD-AB15-FCDC633DF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796C98-407D-447E-AB96-07B6CFA5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B20D-EC7E-4682-B328-9A160CF3336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EC1BBA-B633-441C-9667-9ABC9286C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A5712F-D2BF-4183-A2BA-665607FF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8025-C992-46E6-94C3-D619B1315D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16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CDAB68-B203-49FE-91BC-D63FEE541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54B86-DBD3-4274-BBCA-22FB14268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B7CEE2-96FA-4D77-AD3F-155349E8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B20D-EC7E-4682-B328-9A160CF3336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3AC0F2-A226-46D0-BABE-157F82BA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6D0D40-D1EC-48A2-BCE0-8A31C59D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8025-C992-46E6-94C3-D619B1315D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7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D85C50-6029-4206-8480-653465A8C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FA4758-96A3-4785-94A0-3D3709272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F77B6B-1F2A-4233-A852-F0FC196A4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B20D-EC7E-4682-B328-9A160CF3336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D28DC3-4473-41ED-9C46-3F0E6E6A0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3F1740-38DD-4DB5-9AA9-0C97BBE4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8025-C992-46E6-94C3-D619B1315D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95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34E14-AEFD-4E93-BAE5-A8B7BD80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069D7A-F433-45F4-904B-907DBD401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A8ED35-5F80-4BFC-A57E-8D2420DC9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AA3DAD-6189-480B-86BE-AEE2C959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B20D-EC7E-4682-B328-9A160CF3336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302B0E-CA8F-4987-BF09-F87482C6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138559-3981-40FB-B4C7-0BBA2F57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8025-C992-46E6-94C3-D619B1315D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09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328F2-2EE6-4667-BA4A-01FFB270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C2613E-092A-498E-B4F3-8AA20AED5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08CD69-1820-405C-8040-E51F090C1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87822EA-7F9D-430F-92A6-6E40FD2B6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2942310-CC35-4856-8EFA-2ED80BBC6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C4ABF65-4E0A-4B72-A987-201A385F4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B20D-EC7E-4682-B328-9A160CF3336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0D3BDF-FC60-4CA5-BDC4-1155235A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D5F10F0-836D-46FD-BC83-AE89D3DB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8025-C992-46E6-94C3-D619B1315D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7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4E2B42-E6E9-4C2A-84FB-4F720B961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A3386D-0E6E-43C1-82D7-F192DA11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B20D-EC7E-4682-B328-9A160CF3336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3010F47-AE3B-45FD-BE0F-246CFD99E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419371D-93FB-477C-890B-E6003CE4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8025-C992-46E6-94C3-D619B1315D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28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51682D-1B8B-44AF-AA8F-CCE0E1536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B20D-EC7E-4682-B328-9A160CF3336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3F70BA6-F58A-4A47-ACB9-7EF13495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5DBD07A-056C-409B-8129-B1E71F24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8025-C992-46E6-94C3-D619B1315D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94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106B42-D41E-4173-91CD-66F60D5AE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8FED31-F8DE-4ABE-A9E4-3DCFA323B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8B8A3A-3038-4E3A-A901-04F885D54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859CF7-7529-4E84-82CF-5CA3E36C2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B20D-EC7E-4682-B328-9A160CF3336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966B4B-3CC3-4AEE-893F-185C4957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B6261E-5408-49D8-8A95-A80D1E2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8025-C992-46E6-94C3-D619B1315D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9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1B9FAC-8547-4852-BDAD-DADC0F735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FE8EAA9-A993-421E-A27E-F2FE8419E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80401C-461F-4F9D-942B-D6B73BF7C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742323-F0D0-4BA9-8E0E-108C72E2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B20D-EC7E-4682-B328-9A160CF3336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38EDD6-A302-482E-8CD7-FC203B014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4B1E53-87BD-4597-B8B4-3305E1AA8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8025-C992-46E6-94C3-D619B1315D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34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2A66437-3887-4717-828D-B1B78F2B0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D1C28C-D510-4715-982B-3BC558109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A2C570-AEDE-4856-AA3D-3C950B5AA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9B20D-EC7E-4682-B328-9A160CF3336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A0A8E3-E72C-4906-A19B-7207837B6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2AE9AF-B91C-4FBD-8A28-2C9F8F032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68025-C992-46E6-94C3-D619B1315D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43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390715-F29D-425B-8A5A-5DBDDA756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7" y="74763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TSUNAMI READY TOOLS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1F0DCA3-85E7-49FB-9256-4FD246CD6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9766" y="3800300"/>
            <a:ext cx="4645250" cy="1838500"/>
          </a:xfrm>
        </p:spPr>
        <p:txBody>
          <a:bodyPr anchor="t">
            <a:normAutofit fontScale="62500" lnSpcReduction="20000"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Task Team on Disaster Management and Preparedness,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Key Discussions and 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Recommendations, 22-22 Feb 2022</a:t>
            </a:r>
          </a:p>
          <a:p>
            <a:pPr algn="l"/>
            <a:endParaRPr lang="en-US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/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Denis Chang Seng, PhD</a:t>
            </a:r>
          </a:p>
          <a:p>
            <a:pPr algn="l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 Specialist 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Tsunami Unit, Technical Secretary (ICG-NEAMTWS)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Global Ocean Observing System (GOOS) &amp; 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IOC Focal point for MHEWS/ IN-MHEWS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Intergovernmental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Oceanographic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Commission of UNESCO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6456DF5-B9B7-4D71-8A6E-D5FAA7A0E1E1}"/>
              </a:ext>
            </a:extLst>
          </p:cNvPr>
          <p:cNvPicPr/>
          <p:nvPr/>
        </p:nvPicPr>
        <p:blipFill rotWithShape="1">
          <a:blip r:embed="rId2"/>
          <a:srcRect l="11353" t="41349" r="55959" b="16519"/>
          <a:stretch/>
        </p:blipFill>
        <p:spPr bwMode="auto">
          <a:xfrm>
            <a:off x="419382" y="1277545"/>
            <a:ext cx="4047843" cy="293473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D223696A-A321-4642-9CD5-B6502AF03F28}"/>
              </a:ext>
            </a:extLst>
          </p:cNvPr>
          <p:cNvSpPr txBox="1">
            <a:spLocks/>
          </p:cNvSpPr>
          <p:nvPr/>
        </p:nvSpPr>
        <p:spPr>
          <a:xfrm>
            <a:off x="6859766" y="0"/>
            <a:ext cx="4645250" cy="800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rgbClr val="FFFF00"/>
                </a:solidFill>
              </a:rPr>
              <a:t>ICG/NEAMTWS SC Meeting</a:t>
            </a:r>
          </a:p>
          <a:p>
            <a:pPr algn="l"/>
            <a:r>
              <a:rPr lang="en-US" sz="2000" dirty="0">
                <a:solidFill>
                  <a:srgbClr val="FFFF00"/>
                </a:solidFill>
              </a:rPr>
              <a:t>8-11 April 2022</a:t>
            </a:r>
            <a:endParaRPr lang="fr-F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6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3CB85B-75FC-4FA0-9564-F4120B27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09DFCD-76A7-48DD-8424-839F09F50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72 Light" panose="020B0303030000000003" pitchFamily="34" charset="0"/>
                <a:ea typeface="DengXian" panose="02010600030101010101" pitchFamily="2" charset="-122"/>
                <a:cs typeface="72 Light" panose="020B0303030000000003" pitchFamily="34" charset="0"/>
              </a:rPr>
              <a:t>To Paris I sent 6 boxes with attention to Bernardo, the 6 boxes are for:</a:t>
            </a:r>
            <a:br>
              <a:rPr lang="en-US" sz="1800" dirty="0">
                <a:effectLst/>
                <a:latin typeface="72 Light" panose="020B0303030000000003" pitchFamily="34" charset="0"/>
                <a:ea typeface="DengXian" panose="02010600030101010101" pitchFamily="2" charset="-122"/>
                <a:cs typeface="72 Light" panose="020B0303030000000003" pitchFamily="34" charset="0"/>
              </a:rPr>
            </a:br>
            <a:endParaRPr lang="fr-FR" sz="1800" dirty="0">
              <a:effectLst/>
              <a:latin typeface="72 Light" panose="020B0303030000000003" pitchFamily="34" charset="0"/>
              <a:ea typeface="DengXian" panose="02010600030101010101" pitchFamily="2" charset="-122"/>
              <a:cs typeface="72 Light" panose="020B0303030000000003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effectLst/>
                <a:latin typeface="72 Light" panose="020B0303030000000003" pitchFamily="34" charset="0"/>
                <a:ea typeface="Times New Roman" panose="02020603050405020304" pitchFamily="18" charset="0"/>
                <a:cs typeface="72 Light" panose="020B0303030000000003" pitchFamily="34" charset="0"/>
              </a:rPr>
              <a:t>Vladimir</a:t>
            </a:r>
            <a:endParaRPr lang="fr-FR" sz="1400" dirty="0">
              <a:effectLst/>
              <a:latin typeface="72 Light" panose="020B0303030000000003" pitchFamily="34" charset="0"/>
              <a:ea typeface="DengXian" panose="02010600030101010101" pitchFamily="2" charset="-122"/>
              <a:cs typeface="72 Light" panose="020B0303030000000003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effectLst/>
                <a:latin typeface="72 Light" panose="020B0303030000000003" pitchFamily="34" charset="0"/>
                <a:ea typeface="Times New Roman" panose="02020603050405020304" pitchFamily="18" charset="0"/>
                <a:cs typeface="72 Light" panose="020B0303030000000003" pitchFamily="34" charset="0"/>
              </a:rPr>
              <a:t>Bernardo</a:t>
            </a:r>
            <a:endParaRPr lang="fr-FR" sz="1400" dirty="0">
              <a:effectLst/>
              <a:latin typeface="72 Light" panose="020B0303030000000003" pitchFamily="34" charset="0"/>
              <a:ea typeface="DengXian" panose="02010600030101010101" pitchFamily="2" charset="-122"/>
              <a:cs typeface="72 Light" panose="020B0303030000000003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effectLst/>
                <a:latin typeface="72 Light" panose="020B0303030000000003" pitchFamily="34" charset="0"/>
                <a:ea typeface="Times New Roman" panose="02020603050405020304" pitchFamily="18" charset="0"/>
                <a:cs typeface="72 Light" panose="020B0303030000000003" pitchFamily="34" charset="0"/>
              </a:rPr>
              <a:t>Denis</a:t>
            </a:r>
            <a:endParaRPr lang="fr-FR" sz="1400" dirty="0">
              <a:effectLst/>
              <a:latin typeface="72 Light" panose="020B0303030000000003" pitchFamily="34" charset="0"/>
              <a:ea typeface="DengXian" panose="02010600030101010101" pitchFamily="2" charset="-122"/>
              <a:cs typeface="72 Light" panose="020B0303030000000003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effectLst/>
                <a:latin typeface="72 Light" panose="020B0303030000000003" pitchFamily="34" charset="0"/>
                <a:ea typeface="Times New Roman" panose="02020603050405020304" pitchFamily="18" charset="0"/>
                <a:cs typeface="72 Light" panose="020B0303030000000003" pitchFamily="34" charset="0"/>
              </a:rPr>
              <a:t>Soichiro Yasukawa</a:t>
            </a:r>
            <a:endParaRPr lang="fr-FR" sz="1400" dirty="0">
              <a:effectLst/>
              <a:latin typeface="72 Light" panose="020B0303030000000003" pitchFamily="34" charset="0"/>
              <a:ea typeface="DengXian" panose="02010600030101010101" pitchFamily="2" charset="-122"/>
              <a:cs typeface="72 Light" panose="020B0303030000000003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effectLst/>
                <a:latin typeface="72 Light" panose="020B0303030000000003" pitchFamily="34" charset="0"/>
                <a:ea typeface="Times New Roman" panose="02020603050405020304" pitchFamily="18" charset="0"/>
                <a:cs typeface="72 Light" panose="020B0303030000000003" pitchFamily="34" charset="0"/>
              </a:rPr>
              <a:t>Vinny</a:t>
            </a:r>
            <a:endParaRPr lang="fr-FR" sz="1400" dirty="0">
              <a:effectLst/>
              <a:latin typeface="72 Light" panose="020B0303030000000003" pitchFamily="34" charset="0"/>
              <a:ea typeface="DengXian" panose="02010600030101010101" pitchFamily="2" charset="-122"/>
              <a:cs typeface="72 Light" panose="020B0303030000000003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effectLst/>
                <a:latin typeface="72 Light" panose="020B0303030000000003" pitchFamily="34" charset="0"/>
                <a:ea typeface="Times New Roman" panose="02020603050405020304" pitchFamily="18" charset="0"/>
                <a:cs typeface="72 Light" panose="020B0303030000000003" pitchFamily="34" charset="0"/>
              </a:rPr>
              <a:t>And one for the UNDOS Secretariat.</a:t>
            </a:r>
            <a:endParaRPr lang="fr-FR" sz="1400" dirty="0">
              <a:effectLst/>
              <a:latin typeface="72 Light" panose="020B0303030000000003" pitchFamily="34" charset="0"/>
              <a:ea typeface="DengXian" panose="02010600030101010101" pitchFamily="2" charset="-122"/>
              <a:cs typeface="72 Light" panose="020B0303030000000003" pitchFamily="34" charset="0"/>
            </a:endParaRPr>
          </a:p>
          <a:p>
            <a:r>
              <a:rPr lang="fr-FR" dirty="0">
                <a:latin typeface="72 Light" panose="020B0303030000000003" pitchFamily="34" charset="0"/>
                <a:cs typeface="72 Light" panose="020B0303030000000003" pitchFamily="34" charset="0"/>
              </a:rPr>
              <a:t>How to </a:t>
            </a:r>
            <a:r>
              <a:rPr lang="fr-FR" dirty="0" err="1">
                <a:latin typeface="72 Light" panose="020B0303030000000003" pitchFamily="34" charset="0"/>
                <a:cs typeface="72 Light" panose="020B0303030000000003" pitchFamily="34" charset="0"/>
              </a:rPr>
              <a:t>share</a:t>
            </a:r>
            <a:r>
              <a:rPr lang="fr-FR" dirty="0">
                <a:latin typeface="72 Light" panose="020B0303030000000003" pitchFamily="34" charset="0"/>
                <a:cs typeface="72 Light" panose="020B0303030000000003" pitchFamily="34" charset="0"/>
              </a:rPr>
              <a:t> </a:t>
            </a:r>
            <a:r>
              <a:rPr lang="fr-FR" dirty="0" err="1">
                <a:latin typeface="72 Light" panose="020B0303030000000003" pitchFamily="34" charset="0"/>
                <a:cs typeface="72 Light" panose="020B0303030000000003" pitchFamily="34" charset="0"/>
              </a:rPr>
              <a:t>our</a:t>
            </a:r>
            <a:r>
              <a:rPr lang="fr-FR" dirty="0">
                <a:latin typeface="72 Light" panose="020B0303030000000003" pitchFamily="34" charset="0"/>
                <a:cs typeface="72 Light" panose="020B0303030000000003" pitchFamily="34" charset="0"/>
              </a:rPr>
              <a:t> six? </a:t>
            </a:r>
          </a:p>
        </p:txBody>
      </p:sp>
    </p:spTree>
    <p:extLst>
      <p:ext uri="{BB962C8B-B14F-4D97-AF65-F5344CB8AC3E}">
        <p14:creationId xmlns:p14="http://schemas.microsoft.com/office/powerpoint/2010/main" val="349232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0288C6B4-AFC3-407F-A595-EFFD38D4CC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CF236821-17FE-429B-8D2C-08E13A64EA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xmlns="" id="{C0BDBCD2-E081-43AB-9119-C55465E59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59B184-4262-4B18-A0E6-38CEF5B7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US" sz="2800" dirty="0"/>
              <a:t>Tsunami Ready Video Series</a:t>
            </a:r>
            <a:endParaRPr lang="fr-FR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8E79BE4-34FE-485A-98A5-92CE8F7C4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B19E78F-1997-2F2A-0F0D-BB1A06AB9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 b="1" dirty="0"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Recommendations to TOWS-WG</a:t>
            </a:r>
            <a:endParaRPr lang="fr-FR" sz="1600" dirty="0">
              <a:effectLst/>
              <a:latin typeface="72 Light" panose="020B0303030000000003" pitchFamily="34" charset="0"/>
              <a:ea typeface="Calibri" panose="020F0502020204030204" pitchFamily="34" charset="0"/>
              <a:cs typeface="72 Light" panose="020B0303030000000003" pitchFamily="34" charset="0"/>
            </a:endParaRP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sz="1600" b="1" dirty="0">
                <a:solidFill>
                  <a:srgbClr val="0070C0"/>
                </a:solidFill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Noted</a:t>
            </a:r>
            <a:r>
              <a:rPr lang="en-US" sz="1600" b="1" dirty="0"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 </a:t>
            </a:r>
            <a:r>
              <a:rPr lang="en-US" sz="1600" dirty="0"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with appreciation the development and production of a new TR Board Game and supporting animation video series prepared by IOTIC, 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sz="1600" b="1" dirty="0">
                <a:solidFill>
                  <a:srgbClr val="0070C0"/>
                </a:solidFill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Noted</a:t>
            </a:r>
            <a:r>
              <a:rPr lang="en-US" sz="1600" dirty="0"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 that additional resources will be required for the production and translation of TR Board Game into several languages.</a:t>
            </a:r>
            <a:endParaRPr lang="fr-FR" sz="1600" dirty="0">
              <a:effectLst/>
              <a:latin typeface="72 Light" panose="020B0303030000000003" pitchFamily="34" charset="0"/>
              <a:ea typeface="Calibri" panose="020F0502020204030204" pitchFamily="34" charset="0"/>
              <a:cs typeface="72 Light" panose="020B0303030000000003" pitchFamily="34" charset="0"/>
            </a:endParaRPr>
          </a:p>
          <a:p>
            <a:endParaRPr lang="en-US" sz="17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3A5F5E4-2DCB-4D5F-AD49-8177F053601D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16224" t="17244" r="17781" b="18480"/>
          <a:stretch/>
        </p:blipFill>
        <p:spPr bwMode="auto">
          <a:xfrm>
            <a:off x="4901184" y="1583188"/>
            <a:ext cx="6922008" cy="379220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088B596-E3BD-485F-A52D-D0259DF228BF}"/>
              </a:ext>
            </a:extLst>
          </p:cNvPr>
          <p:cNvSpPr txBox="1"/>
          <p:nvPr/>
        </p:nvSpPr>
        <p:spPr>
          <a:xfrm>
            <a:off x="8294914" y="6425293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IOTIC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512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xmlns="" id="{4BC99CB9-DDAD-44A2-8A1C-E3AF4E72D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C084DF-2F33-4908-872C-405FADC4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66" y="991261"/>
            <a:ext cx="5754696" cy="1837349"/>
          </a:xfrm>
        </p:spPr>
        <p:txBody>
          <a:bodyPr anchor="b">
            <a:normAutofit/>
          </a:bodyPr>
          <a:lstStyle/>
          <a:p>
            <a:pPr algn="ctr"/>
            <a:endParaRPr lang="fr-FR" sz="3600">
              <a:solidFill>
                <a:schemeClr val="tx2"/>
              </a:solidFill>
            </a:endParaRPr>
          </a:p>
        </p:txBody>
      </p:sp>
      <p:grpSp>
        <p:nvGrpSpPr>
          <p:cNvPr id="25" name="Group 9">
            <a:extLst>
              <a:ext uri="{FF2B5EF4-FFF2-40B4-BE49-F238E27FC236}">
                <a16:creationId xmlns:a16="http://schemas.microsoft.com/office/drawing/2014/main" xmlns="" id="{5C3921CD-DDE5-4B57-8FDF-B37ADE4ED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91219" y="3985"/>
            <a:ext cx="9747620" cy="6858000"/>
            <a:chOff x="1318434" y="36937"/>
            <a:chExt cx="9747620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4CBEDF6-7B5F-471F-AF99-301A237481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:a16="http://schemas.microsoft.com/office/drawing/2014/main" xmlns="" id="{1D43DB10-4F84-47C2-8170-CB9EED8667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xmlns="" id="{9F35C7A0-1526-4D97-BCD8-91B3576E3C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xmlns="" id="{1009574A-38B7-43A8-A925-1FB54C6B1A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14">
              <a:extLst>
                <a:ext uri="{FF2B5EF4-FFF2-40B4-BE49-F238E27FC236}">
                  <a16:creationId xmlns:a16="http://schemas.microsoft.com/office/drawing/2014/main" xmlns="" id="{EA3AAA50-DE22-4E5D-9064-A37786C590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70D619-1115-4E4E-96CF-B326FFA0E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594" y="2979336"/>
            <a:ext cx="6802820" cy="243086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TOWS Task Team on Disaster Management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and Preparedness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Key Discussions and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Recommendations to TOWS-WG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21-22 Feb 2022</a:t>
            </a:r>
          </a:p>
          <a:p>
            <a:endParaRPr lang="fr-F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1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A23CAE-82A2-4644-BBB5-2C6446768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IOC Tsunami Ready Guidelines and Tsunami Ready Logo</a:t>
            </a:r>
            <a:endParaRPr lang="fr-FR" sz="2400" dirty="0"/>
          </a:p>
        </p:txBody>
      </p:sp>
      <p:sp>
        <p:nvSpPr>
          <p:cNvPr id="48" name="Freeform: Shape 36">
            <a:extLst>
              <a:ext uri="{FF2B5EF4-FFF2-40B4-BE49-F238E27FC236}">
                <a16:creationId xmlns:a16="http://schemas.microsoft.com/office/drawing/2014/main" xmlns="" id="{05C7EBC3-4672-4DAB-81C2-58661FAFAE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38">
            <a:extLst>
              <a:ext uri="{FF2B5EF4-FFF2-40B4-BE49-F238E27FC236}">
                <a16:creationId xmlns:a16="http://schemas.microsoft.com/office/drawing/2014/main" xmlns="" id="{40BF962F-4C6F-461E-86F2-C43F56CC9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2E94A4F7-38E4-45EA-8E2E-CE1B5766B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9FFF1C-7A54-4907-8736-9D535189F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76" y="2070546"/>
            <a:ext cx="3877639" cy="3639684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spcBef>
                <a:spcPts val="1200"/>
              </a:spcBef>
              <a:spcAft>
                <a:spcPts val="1000"/>
              </a:spcAft>
              <a:buNone/>
            </a:pPr>
            <a:r>
              <a:rPr lang="en-US" sz="5600" b="1" dirty="0">
                <a:solidFill>
                  <a:srgbClr val="FFFF00"/>
                </a:solidFill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Key Discussions 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sz="5600" dirty="0">
                <a:solidFill>
                  <a:srgbClr val="FFFFFF"/>
                </a:solidFill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T</a:t>
            </a:r>
            <a:r>
              <a:rPr lang="en-US" sz="5600" dirty="0">
                <a:solidFill>
                  <a:srgbClr val="FFFFFF"/>
                </a:solidFill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he MG 74 on Standard Guidelines for the Tsunami Ready Recognition </a:t>
            </a:r>
            <a:r>
              <a:rPr lang="en-US" sz="5600" dirty="0" err="1">
                <a:solidFill>
                  <a:srgbClr val="FFFFFF"/>
                </a:solidFill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Programme</a:t>
            </a:r>
            <a:r>
              <a:rPr lang="en-US" sz="5600" dirty="0">
                <a:solidFill>
                  <a:srgbClr val="FFFFFF"/>
                </a:solidFill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 and Tsunami Ready Logo</a:t>
            </a:r>
            <a:r>
              <a:rPr lang="en-US" sz="5600" dirty="0">
                <a:solidFill>
                  <a:srgbClr val="FFFFFF"/>
                </a:solidFill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 </a:t>
            </a:r>
            <a:r>
              <a:rPr lang="en-US" sz="5600" dirty="0">
                <a:solidFill>
                  <a:srgbClr val="FFFFFF"/>
                </a:solidFill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have gone through a series of revisions and updates. 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sz="5600" dirty="0">
                <a:solidFill>
                  <a:srgbClr val="FFFFFF"/>
                </a:solidFill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M</a:t>
            </a:r>
            <a:r>
              <a:rPr lang="en-US" sz="5600" dirty="0">
                <a:solidFill>
                  <a:srgbClr val="FFFFFF"/>
                </a:solidFill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unicipalities/communities that started the accreditation procedure using the previous scheme of indicators should update it to the new one if they apply for accreditation </a:t>
            </a:r>
            <a:r>
              <a:rPr lang="en-US" sz="5600" dirty="0">
                <a:solidFill>
                  <a:srgbClr val="FF0000"/>
                </a:solidFill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after the approval of the new guidelines.</a:t>
            </a:r>
            <a:endParaRPr lang="fr-FR" sz="5600" dirty="0">
              <a:solidFill>
                <a:srgbClr val="FF0000"/>
              </a:solidFill>
              <a:effectLst/>
              <a:latin typeface="72 Light" panose="020B0303030000000003" pitchFamily="34" charset="0"/>
              <a:ea typeface="Calibri" panose="020F0502020204030204" pitchFamily="34" charset="0"/>
              <a:cs typeface="72 Light" panose="020B0303030000000003" pitchFamily="34" charset="0"/>
            </a:endParaRP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sz="5600" dirty="0">
                <a:solidFill>
                  <a:srgbClr val="FFFFFF"/>
                </a:solidFill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I</a:t>
            </a:r>
            <a:r>
              <a:rPr lang="en-US" sz="5600" dirty="0">
                <a:solidFill>
                  <a:srgbClr val="FFFFFF"/>
                </a:solidFill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mportance of standardizing Tsunami Ready signs in order not to confuse for example visitors </a:t>
            </a:r>
          </a:p>
          <a:p>
            <a:endParaRPr lang="fr-FR" sz="800" dirty="0">
              <a:solidFill>
                <a:srgbClr val="FFFFFF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D43713E-6EE1-4DA7-890B-2997CB0BFF01}"/>
              </a:ext>
            </a:extLst>
          </p:cNvPr>
          <p:cNvPicPr/>
          <p:nvPr/>
        </p:nvPicPr>
        <p:blipFill rotWithShape="1">
          <a:blip r:embed="rId2"/>
          <a:srcRect l="21384" t="23908" r="24493" b="5153"/>
          <a:stretch/>
        </p:blipFill>
        <p:spPr bwMode="auto">
          <a:xfrm>
            <a:off x="6183088" y="2269023"/>
            <a:ext cx="5170711" cy="3812203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582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0288C6B4-AFC3-407F-A595-EFFD38D4CC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xmlns="" id="{CF236821-17FE-429B-8D2C-08E13A64EA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xmlns="" id="{C0BDBCD2-E081-43AB-9119-C55465E59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592B1F-2E78-4105-881F-C58681C4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18" y="1460943"/>
            <a:ext cx="3760719" cy="1239012"/>
          </a:xfrm>
        </p:spPr>
        <p:txBody>
          <a:bodyPr anchor="ctr">
            <a:normAutofit fontScale="90000"/>
          </a:bodyPr>
          <a:lstStyle/>
          <a:p>
            <a:r>
              <a:rPr lang="en-US" sz="28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Recommendations to TOWS</a:t>
            </a:r>
            <a:r>
              <a:rPr lang="en-US" sz="2800" b="1" dirty="0">
                <a:effectLst/>
                <a:ea typeface="Arial" panose="020B0604020202020204" pitchFamily="34" charset="0"/>
              </a:rPr>
              <a:t/>
            </a:r>
            <a:br>
              <a:rPr lang="en-US" sz="2800" b="1" dirty="0">
                <a:effectLst/>
                <a:ea typeface="Arial" panose="020B0604020202020204" pitchFamily="34" charset="0"/>
              </a:rPr>
            </a:br>
            <a:endParaRPr lang="fr-FR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8E79BE4-34FE-485A-98A5-92CE8F7C4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588DDD-1B83-48B5-B854-B7D89F572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91" y="1584960"/>
            <a:ext cx="6084219" cy="5094365"/>
          </a:xfrm>
        </p:spPr>
        <p:txBody>
          <a:bodyPr anchor="t"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Requested</a:t>
            </a:r>
            <a:r>
              <a:rPr lang="en-US" sz="2000" b="1" dirty="0"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 </a:t>
            </a:r>
            <a:r>
              <a:rPr lang="en-US" sz="2000" dirty="0"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that only communities that have </a:t>
            </a:r>
            <a:r>
              <a:rPr lang="en-US" sz="2000" b="1" dirty="0">
                <a:solidFill>
                  <a:srgbClr val="C00000"/>
                </a:solidFill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received recognition</a:t>
            </a:r>
            <a:r>
              <a:rPr lang="en-US" sz="2000" dirty="0">
                <a:solidFill>
                  <a:srgbClr val="C00000"/>
                </a:solidFill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 </a:t>
            </a:r>
            <a:r>
              <a:rPr lang="en-US" sz="2000" dirty="0"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of TR receive </a:t>
            </a:r>
            <a:r>
              <a:rPr lang="en-US" sz="2000" b="1" dirty="0">
                <a:solidFill>
                  <a:srgbClr val="C00000"/>
                </a:solidFill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automatic approval</a:t>
            </a:r>
            <a:r>
              <a:rPr lang="en-US" sz="2000" dirty="0"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 for the usage of the TR logo for the duration of their TR status in its official products and documents, 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Requested</a:t>
            </a:r>
            <a:r>
              <a:rPr lang="en-US" sz="2000" dirty="0"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 that any other entities (including National TR Boards) must </a:t>
            </a:r>
            <a:r>
              <a:rPr lang="en-US" sz="2000" b="1" dirty="0">
                <a:solidFill>
                  <a:srgbClr val="C00000"/>
                </a:solidFill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request approval </a:t>
            </a:r>
            <a:r>
              <a:rPr lang="en-US" sz="2000" dirty="0"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from UNESCO/IOC Secretariat to use the Tsunami Ready logo.</a:t>
            </a:r>
            <a:endParaRPr lang="fr-FR" sz="2000" dirty="0">
              <a:effectLst/>
              <a:latin typeface="72 Light" panose="020B0303030000000003" pitchFamily="34" charset="0"/>
              <a:ea typeface="Calibri" panose="020F0502020204030204" pitchFamily="34" charset="0"/>
              <a:cs typeface="72 Light" panose="020B0303030000000003" pitchFamily="34" charset="0"/>
            </a:endParaRP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Further requested</a:t>
            </a:r>
            <a:r>
              <a:rPr lang="en-US" sz="2000" dirty="0">
                <a:solidFill>
                  <a:srgbClr val="0070C0"/>
                </a:solidFill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 </a:t>
            </a:r>
            <a:r>
              <a:rPr lang="en-US" sz="2000" dirty="0"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that the automatic approval for the usage of the logo by Tsunami Ready communities </a:t>
            </a:r>
            <a:r>
              <a:rPr lang="en-US" sz="2000" b="1" dirty="0">
                <a:solidFill>
                  <a:srgbClr val="C00000"/>
                </a:solidFill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be informed</a:t>
            </a:r>
            <a:r>
              <a:rPr lang="en-US" sz="2000" dirty="0">
                <a:effectLst/>
                <a:latin typeface="72 Light" panose="020B0303030000000003" pitchFamily="34" charset="0"/>
                <a:ea typeface="Arial" panose="020B0604020202020204" pitchFamily="34" charset="0"/>
                <a:cs typeface="72 Light" panose="020B0303030000000003" pitchFamily="34" charset="0"/>
              </a:rPr>
              <a:t> by the IOC Secretariat in the Tsunami Ready designation letter with regards to MG 74.</a:t>
            </a:r>
            <a:endParaRPr lang="fr-FR" sz="2000" dirty="0">
              <a:effectLst/>
              <a:latin typeface="72 Light" panose="020B0303030000000003" pitchFamily="34" charset="0"/>
              <a:ea typeface="Calibri" panose="020F0502020204030204" pitchFamily="34" charset="0"/>
              <a:cs typeface="72 Light" panose="020B0303030000000003" pitchFamily="34" charset="0"/>
            </a:endParaRPr>
          </a:p>
          <a:p>
            <a:endParaRPr lang="fr-FR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B54858-9A3E-47A7-99FD-2AB11A378E6F}"/>
              </a:ext>
            </a:extLst>
          </p:cNvPr>
          <p:cNvPicPr/>
          <p:nvPr/>
        </p:nvPicPr>
        <p:blipFill rotWithShape="1">
          <a:blip r:embed="rId2"/>
          <a:srcRect l="11353" t="41349" r="55959" b="16519"/>
          <a:stretch/>
        </p:blipFill>
        <p:spPr bwMode="auto">
          <a:xfrm>
            <a:off x="291018" y="2853923"/>
            <a:ext cx="2538245" cy="165713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3D0C229-C6F7-48FE-AB12-BD94EC2AE0B7}"/>
              </a:ext>
            </a:extLst>
          </p:cNvPr>
          <p:cNvPicPr/>
          <p:nvPr/>
        </p:nvPicPr>
        <p:blipFill rotWithShape="1">
          <a:blip r:embed="rId2"/>
          <a:srcRect l="48303" t="41349" r="14683" b="16519"/>
          <a:stretch/>
        </p:blipFill>
        <p:spPr bwMode="auto">
          <a:xfrm>
            <a:off x="291019" y="4541691"/>
            <a:ext cx="2874115" cy="165713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9883209-C1B4-47FF-84C9-160569171437}"/>
              </a:ext>
            </a:extLst>
          </p:cNvPr>
          <p:cNvSpPr txBox="1">
            <a:spLocks/>
          </p:cNvSpPr>
          <p:nvPr/>
        </p:nvSpPr>
        <p:spPr>
          <a:xfrm>
            <a:off x="368461" y="178675"/>
            <a:ext cx="3257607" cy="1146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</a:rPr>
              <a:t>Tsunami Ready Logo</a:t>
            </a:r>
            <a:endParaRPr lang="fr-FR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7818C7-49E6-4718-B54F-DFCA979FF5C0}"/>
              </a:ext>
            </a:extLst>
          </p:cNvPr>
          <p:cNvSpPr txBox="1"/>
          <p:nvPr/>
        </p:nvSpPr>
        <p:spPr>
          <a:xfrm>
            <a:off x="10830911" y="3244334"/>
            <a:ext cx="125149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NEAMTWS</a:t>
            </a:r>
            <a:endParaRPr lang="fr-F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9F1D351-4EFD-435B-A8B0-ACCC2BC792B2}"/>
              </a:ext>
            </a:extLst>
          </p:cNvPr>
          <p:cNvSpPr txBox="1"/>
          <p:nvPr/>
        </p:nvSpPr>
        <p:spPr>
          <a:xfrm>
            <a:off x="10830910" y="4681835"/>
            <a:ext cx="125149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NEAMTWS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573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11992E-1AD8-43E3-8204-38394460421D}"/>
              </a:ext>
            </a:extLst>
          </p:cNvPr>
          <p:cNvPicPr/>
          <p:nvPr/>
        </p:nvPicPr>
        <p:blipFill rotWithShape="1">
          <a:blip r:embed="rId2"/>
          <a:srcRect l="3574" r="38930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5FDF4720-5445-47BE-89FE-E40D1AE6F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xmlns="" id="{AC8710B4-A815-4082-9E4F-F13A000709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5FBDEA-4457-4D8C-846A-0AC89EB68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79" y="513420"/>
            <a:ext cx="4782458" cy="1325563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Tsunami Ready Interactive Map Viewer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7DFF8B-8A50-48F6-9AA7-B148A91A0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49517"/>
            <a:ext cx="4782458" cy="4615443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6400" b="1" dirty="0">
                <a:solidFill>
                  <a:srgbClr val="FFFF00"/>
                </a:solidFill>
                <a:effectLst/>
                <a:ea typeface="Arial" panose="020B0604020202020204" pitchFamily="34" charset="0"/>
              </a:rPr>
              <a:t>Key Discussions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6400" dirty="0">
                <a:effectLst/>
                <a:ea typeface="Arial" panose="020B0604020202020204" pitchFamily="34" charset="0"/>
              </a:rPr>
              <a:t>Currently 30  TR recognized communities.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6400" dirty="0">
                <a:effectLst/>
                <a:ea typeface="Arial" panose="020B0604020202020204" pitchFamily="34" charset="0"/>
              </a:rPr>
              <a:t>The interactive map is driven by an Excel data spreadsheet which will be populated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6400" dirty="0">
                <a:effectLst/>
                <a:ea typeface="Arial" panose="020B0604020202020204" pitchFamily="34" charset="0"/>
              </a:rPr>
              <a:t>The TR Map Viewer is completed in accordance with the UN political border requirements, disclaimer and use rights. </a:t>
            </a:r>
            <a:endParaRPr lang="fr-FR" sz="6400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6400" dirty="0">
                <a:effectLst/>
                <a:ea typeface="Arial" panose="020B0604020202020204" pitchFamily="34" charset="0"/>
              </a:rPr>
              <a:t>The TR website hosted* by ITIC: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6000" dirty="0">
                <a:effectLst/>
                <a:ea typeface="Arial" panose="020B0604020202020204" pitchFamily="34" charset="0"/>
              </a:rPr>
              <a:t> contains information about the </a:t>
            </a:r>
            <a:r>
              <a:rPr lang="en-US" sz="6000" dirty="0" err="1">
                <a:effectLst/>
                <a:ea typeface="Arial" panose="020B0604020202020204" pitchFamily="34" charset="0"/>
              </a:rPr>
              <a:t>Programme</a:t>
            </a:r>
            <a:r>
              <a:rPr lang="en-US" sz="6000" dirty="0">
                <a:effectLst/>
                <a:ea typeface="Arial" panose="020B0604020202020204" pitchFamily="34" charset="0"/>
              </a:rPr>
              <a:t>,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6000" dirty="0">
                <a:ea typeface="Arial" panose="020B0604020202020204" pitchFamily="34" charset="0"/>
              </a:rPr>
              <a:t>E</a:t>
            </a:r>
            <a:r>
              <a:rPr lang="en-US" sz="6000" dirty="0">
                <a:effectLst/>
                <a:ea typeface="Arial" panose="020B0604020202020204" pitchFamily="34" charset="0"/>
              </a:rPr>
              <a:t>asy links to the TR Map Viewer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6000" dirty="0">
                <a:ea typeface="Arial" panose="020B0604020202020204" pitchFamily="34" charset="0"/>
              </a:rPr>
              <a:t>I</a:t>
            </a:r>
            <a:r>
              <a:rPr lang="en-US" sz="6000" dirty="0">
                <a:effectLst/>
                <a:ea typeface="Arial" panose="020B0604020202020204" pitchFamily="34" charset="0"/>
              </a:rPr>
              <a:t>nformation page on each community that has been recognized as UNESCO IOC Tsunami Ready.  </a:t>
            </a:r>
            <a:endParaRPr lang="fr-FR" sz="6000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6400" dirty="0">
                <a:effectLst/>
                <a:ea typeface="Arial" panose="020B0604020202020204" pitchFamily="34" charset="0"/>
              </a:rPr>
              <a:t>Secretariat developing internal procedures and workflows between the TR Boards, TICs and the Secretariat to manage the TR recognition process.   </a:t>
            </a:r>
            <a:endParaRPr lang="fr-FR" sz="6400" dirty="0">
              <a:effectLst/>
              <a:ea typeface="Calibri" panose="020F0502020204030204" pitchFamily="34" charset="0"/>
            </a:endParaRPr>
          </a:p>
          <a:p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58846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C49D0-B172-42C1-A42E-4DA9F1964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Tsunami Ready Interactive Map Viewer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61E536-2136-4D91-8762-915583090EF9}"/>
              </a:ext>
            </a:extLst>
          </p:cNvPr>
          <p:cNvPicPr/>
          <p:nvPr/>
        </p:nvPicPr>
        <p:blipFill rotWithShape="1">
          <a:blip r:embed="rId2"/>
          <a:srcRect t="10190" b="14168"/>
          <a:stretch/>
        </p:blipFill>
        <p:spPr bwMode="auto">
          <a:xfrm>
            <a:off x="0" y="1584252"/>
            <a:ext cx="12192000" cy="4664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2690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264D464-898B-4908-88FD-33A83D6ED6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1B661C-F2DB-43BE-8B0E-29DD2122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Tsunami Ready Resource Documents </a:t>
            </a:r>
            <a:br>
              <a:rPr lang="en-US" sz="4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&amp; </a:t>
            </a:r>
            <a:r>
              <a:rPr lang="en-US" sz="4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Tools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0BC1D9E-4401-4EC0-88FD-ED103CB570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="" id="{B0AAF7C9-094E-400C-A428-F6C2262F6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848DA-C948-460C-8336-D37C8870A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000"/>
              </a:spcAft>
              <a:buNone/>
            </a:pPr>
            <a:r>
              <a:rPr lang="en-US" sz="15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Recommendations to TOWS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sz="15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Noted</a:t>
            </a:r>
            <a:r>
              <a:rPr lang="en-US" sz="15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 appreciation the hosting of the TR web site by ITIC, 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5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Further noted </a:t>
            </a:r>
            <a:r>
              <a:rPr lang="en-US" sz="15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importance to have TR resource documents available in local languages,</a:t>
            </a:r>
            <a:b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15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Requested</a:t>
            </a:r>
            <a:r>
              <a:rPr lang="en-US" sz="15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ICGs and the IOC Tsunami </a:t>
            </a:r>
            <a:r>
              <a:rPr lang="en-US" sz="15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Programme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Secretariat to advise</a:t>
            </a:r>
            <a:r>
              <a:rPr lang="en-US" sz="15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countries that are currently in the process of implementing TR , to </a:t>
            </a:r>
            <a:r>
              <a:rPr lang="en-US" sz="15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now follow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MG74 when submitting/applying for Tsunami Recognition, and that </a:t>
            </a:r>
            <a:r>
              <a:rPr lang="en-US" sz="15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MG74 will apply for all future applications. </a:t>
            </a:r>
            <a:endParaRPr lang="fr-FR" sz="15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5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Noted</a:t>
            </a:r>
            <a:r>
              <a:rPr lang="en-US" sz="15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that there are Member States that have their own tsunami preparedness </a:t>
            </a:r>
            <a:r>
              <a:rPr lang="en-US" sz="15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programmes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that align closely with the UNESCO/IOC </a:t>
            </a:r>
            <a:r>
              <a:rPr lang="en-US" sz="15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Programme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and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5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Requested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the TT-DMP to consider a mechanism to equate those </a:t>
            </a:r>
            <a:r>
              <a:rPr lang="en-US" sz="15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programmes</a:t>
            </a:r>
            <a:r>
              <a:rPr lang="en-US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Tsunami Ready.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5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6200B311-3585-4069-AAC6-CD443FA5B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5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288C6B4-AFC3-407F-A595-EFFD38D4CC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xmlns="" id="{CF236821-17FE-429B-8D2C-08E13A64EA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C0BDBCD2-E081-43AB-9119-C55465E59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0CDB59-BD00-4273-B3A7-122287084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US" sz="26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Tsunami Ready Communication Tools</a:t>
            </a:r>
            <a:endParaRPr lang="fr-FR" sz="2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8E79BE4-34FE-485A-98A5-92CE8F7C4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A80A8A-0573-45B8-9532-8350A23BF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461768"/>
            <a:ext cx="3865626" cy="3463544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1300" b="1" dirty="0"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Key Discussions</a:t>
            </a:r>
            <a:br>
              <a:rPr lang="en-US" sz="1300" b="1" dirty="0"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sz="1300" b="1" dirty="0"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300" dirty="0"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sz="13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ew TR Board Game and Animation Video Series as part of the Tsunami Ready Communication Tools.</a:t>
            </a:r>
          </a:p>
          <a:p>
            <a:r>
              <a:rPr lang="en-US" sz="13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Printing the board game costs 60 USD. IOTIC has delivered 200 board games in </a:t>
            </a:r>
            <a:r>
              <a:rPr lang="en-US" sz="1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Indonesian and English.</a:t>
            </a:r>
            <a:r>
              <a:rPr lang="en-US" sz="13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r>
              <a:rPr lang="en-US" sz="1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future, the board game can be translated into different languages, however, the shipping cost is high compared to the actual cost of production. </a:t>
            </a:r>
          </a:p>
          <a:p>
            <a:r>
              <a:rPr lang="en-US" sz="1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IOTIC is happy to share all files with respective ICGs for their own production.</a:t>
            </a:r>
          </a:p>
          <a:p>
            <a:r>
              <a:rPr lang="en-US" sz="1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Additional funding is needed to continue the development of communication tools.</a:t>
            </a:r>
          </a:p>
          <a:p>
            <a:r>
              <a:rPr lang="en-US" sz="1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The meeting was interested in possible marketing strategies to make the game more available to the public. </a:t>
            </a:r>
            <a:endParaRPr lang="fr-FR" sz="1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9FEA44-587D-4903-8A0C-581D4410E83F}"/>
              </a:ext>
            </a:extLst>
          </p:cNvPr>
          <p:cNvPicPr/>
          <p:nvPr/>
        </p:nvPicPr>
        <p:blipFill rotWithShape="1">
          <a:blip r:embed="rId2"/>
          <a:srcRect l="22377" t="21164" r="38823" b="18087"/>
          <a:stretch/>
        </p:blipFill>
        <p:spPr bwMode="auto">
          <a:xfrm>
            <a:off x="5336324" y="790956"/>
            <a:ext cx="5990768" cy="527608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74B5C5-8403-4DC5-8207-B85154CB611C}"/>
              </a:ext>
            </a:extLst>
          </p:cNvPr>
          <p:cNvSpPr txBox="1"/>
          <p:nvPr/>
        </p:nvSpPr>
        <p:spPr>
          <a:xfrm>
            <a:off x="8294914" y="6425293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IOTIC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5077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3">
            <a:extLst>
              <a:ext uri="{FF2B5EF4-FFF2-40B4-BE49-F238E27FC236}">
                <a16:creationId xmlns:a16="http://schemas.microsoft.com/office/drawing/2014/main" xmlns="" id="{305265DC-CF6B-4AE8-B3F3-2A7A16374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D7C96B-0178-40F4-8129-53FFFEF85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0804"/>
            <a:ext cx="4391024" cy="190788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Tsunami Ready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 Board Game</a:t>
            </a:r>
            <a:endParaRPr lang="fr-FR" sz="40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A825520-9958-48BC-BE58-C7729B516A8D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27592" b="22556"/>
          <a:stretch/>
        </p:blipFill>
        <p:spPr bwMode="auto">
          <a:xfrm>
            <a:off x="20" y="2"/>
            <a:ext cx="12191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37EA779C-87BF-454F-919D-A3DA98FD8A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2959818"/>
            <a:ext cx="12192000" cy="757168"/>
            <a:chOff x="0" y="2959818"/>
            <a:chExt cx="12192000" cy="75716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D8C2E702-9A3E-420B-81FC-693685CAF6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6AA40418-2F7D-4A2A-84C0-1A72B0307C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69FEF8D5-E52B-4E87-8204-FCB638804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7212" y="4226460"/>
            <a:ext cx="5692774" cy="2450341"/>
          </a:xfrm>
        </p:spPr>
        <p:txBody>
          <a:bodyPr>
            <a:normAutofit lnSpcReduction="10000"/>
          </a:bodyPr>
          <a:lstStyle/>
          <a:p>
            <a:r>
              <a:rPr lang="en-US" sz="1900" dirty="0">
                <a:solidFill>
                  <a:schemeClr val="bg1"/>
                </a:solidFill>
                <a:effectLst/>
                <a:latin typeface="72 Light" panose="020B0303030000000003" pitchFamily="34" charset="0"/>
                <a:ea typeface="DengXian" panose="02010600030101010101" pitchFamily="2" charset="-122"/>
                <a:cs typeface="72 Light" panose="020B0303030000000003" pitchFamily="34" charset="0"/>
              </a:rPr>
              <a:t>IOTIC sent 6 TR Board Game to Paris</a:t>
            </a:r>
            <a:br>
              <a:rPr lang="en-US" sz="1900" dirty="0">
                <a:solidFill>
                  <a:schemeClr val="bg1"/>
                </a:solidFill>
                <a:effectLst/>
                <a:latin typeface="72 Light" panose="020B0303030000000003" pitchFamily="34" charset="0"/>
                <a:ea typeface="DengXian" panose="02010600030101010101" pitchFamily="2" charset="-122"/>
                <a:cs typeface="72 Light" panose="020B0303030000000003" pitchFamily="34" charset="0"/>
              </a:rPr>
            </a:br>
            <a:endParaRPr lang="fr-FR" sz="1900" dirty="0">
              <a:solidFill>
                <a:schemeClr val="bg1"/>
              </a:solidFill>
              <a:effectLst/>
              <a:latin typeface="72 Light" panose="020B0303030000000003" pitchFamily="34" charset="0"/>
              <a:ea typeface="DengXian" panose="02010600030101010101" pitchFamily="2" charset="-122"/>
              <a:cs typeface="72 Light" panose="020B0303030000000003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  <a:effectLst/>
                <a:latin typeface="72 Light" panose="020B0303030000000003" pitchFamily="34" charset="0"/>
                <a:ea typeface="Times New Roman" panose="02020603050405020304" pitchFamily="18" charset="0"/>
                <a:cs typeface="72 Light" panose="020B0303030000000003" pitchFamily="34" charset="0"/>
              </a:rPr>
              <a:t>Vladimir</a:t>
            </a:r>
            <a:endParaRPr lang="fr-FR" sz="1900" dirty="0">
              <a:solidFill>
                <a:schemeClr val="bg1"/>
              </a:solidFill>
              <a:effectLst/>
              <a:latin typeface="72 Light" panose="020B0303030000000003" pitchFamily="34" charset="0"/>
              <a:ea typeface="DengXian" panose="02010600030101010101" pitchFamily="2" charset="-122"/>
              <a:cs typeface="72 Light" panose="020B0303030000000003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  <a:effectLst/>
                <a:latin typeface="72 Light" panose="020B0303030000000003" pitchFamily="34" charset="0"/>
                <a:ea typeface="Times New Roman" panose="02020603050405020304" pitchFamily="18" charset="0"/>
                <a:cs typeface="72 Light" panose="020B0303030000000003" pitchFamily="34" charset="0"/>
              </a:rPr>
              <a:t>Bernardo</a:t>
            </a:r>
            <a:endParaRPr lang="fr-FR" sz="1900" dirty="0">
              <a:solidFill>
                <a:schemeClr val="bg1"/>
              </a:solidFill>
              <a:effectLst/>
              <a:latin typeface="72 Light" panose="020B0303030000000003" pitchFamily="34" charset="0"/>
              <a:ea typeface="DengXian" panose="02010600030101010101" pitchFamily="2" charset="-122"/>
              <a:cs typeface="72 Light" panose="020B0303030000000003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900" dirty="0">
                <a:solidFill>
                  <a:srgbClr val="FFFF00"/>
                </a:solidFill>
                <a:effectLst/>
                <a:latin typeface="72 Light" panose="020B0303030000000003" pitchFamily="34" charset="0"/>
                <a:ea typeface="Times New Roman" panose="02020603050405020304" pitchFamily="18" charset="0"/>
                <a:cs typeface="72 Light" panose="020B0303030000000003" pitchFamily="34" charset="0"/>
              </a:rPr>
              <a:t>Denis</a:t>
            </a:r>
            <a:endParaRPr lang="fr-FR" sz="1900" dirty="0">
              <a:solidFill>
                <a:srgbClr val="FFFF00"/>
              </a:solidFill>
              <a:effectLst/>
              <a:latin typeface="72 Light" panose="020B0303030000000003" pitchFamily="34" charset="0"/>
              <a:ea typeface="DengXian" panose="02010600030101010101" pitchFamily="2" charset="-122"/>
              <a:cs typeface="72 Light" panose="020B0303030000000003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  <a:effectLst/>
                <a:latin typeface="72 Light" panose="020B0303030000000003" pitchFamily="34" charset="0"/>
                <a:ea typeface="Times New Roman" panose="02020603050405020304" pitchFamily="18" charset="0"/>
                <a:cs typeface="72 Light" panose="020B0303030000000003" pitchFamily="34" charset="0"/>
              </a:rPr>
              <a:t>Soichiro Yasukawa</a:t>
            </a:r>
            <a:endParaRPr lang="fr-FR" sz="1900" dirty="0">
              <a:solidFill>
                <a:schemeClr val="bg1"/>
              </a:solidFill>
              <a:effectLst/>
              <a:latin typeface="72 Light" panose="020B0303030000000003" pitchFamily="34" charset="0"/>
              <a:ea typeface="DengXian" panose="02010600030101010101" pitchFamily="2" charset="-122"/>
              <a:cs typeface="72 Light" panose="020B0303030000000003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  <a:effectLst/>
                <a:latin typeface="72 Light" panose="020B0303030000000003" pitchFamily="34" charset="0"/>
                <a:ea typeface="Times New Roman" panose="02020603050405020304" pitchFamily="18" charset="0"/>
                <a:cs typeface="72 Light" panose="020B0303030000000003" pitchFamily="34" charset="0"/>
              </a:rPr>
              <a:t>Vinny</a:t>
            </a:r>
            <a:endParaRPr lang="fr-FR" sz="1900" dirty="0">
              <a:solidFill>
                <a:schemeClr val="bg1"/>
              </a:solidFill>
              <a:effectLst/>
              <a:latin typeface="72 Light" panose="020B0303030000000003" pitchFamily="34" charset="0"/>
              <a:ea typeface="DengXian" panose="02010600030101010101" pitchFamily="2" charset="-122"/>
              <a:cs typeface="72 Light" panose="020B0303030000000003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  <a:effectLst/>
                <a:latin typeface="72 Light" panose="020B0303030000000003" pitchFamily="34" charset="0"/>
                <a:ea typeface="Times New Roman" panose="02020603050405020304" pitchFamily="18" charset="0"/>
                <a:cs typeface="72 Light" panose="020B0303030000000003" pitchFamily="34" charset="0"/>
              </a:rPr>
              <a:t>And one for the UNDOS Secretariat.</a:t>
            </a:r>
          </a:p>
          <a:p>
            <a:pPr marL="800100" lvl="1" indent="-342900">
              <a:buFont typeface="+mj-lt"/>
              <a:buAutoNum type="arabicPeriod"/>
            </a:pPr>
            <a:endParaRPr lang="fr-FR" sz="1900" dirty="0">
              <a:solidFill>
                <a:schemeClr val="bg1"/>
              </a:solidFill>
              <a:effectLst/>
              <a:latin typeface="72 Light" panose="020B0303030000000003" pitchFamily="34" charset="0"/>
              <a:ea typeface="DengXian" panose="02010600030101010101" pitchFamily="2" charset="-122"/>
              <a:cs typeface="72 Light" panose="020B0303030000000003" pitchFamily="34" charset="0"/>
            </a:endParaRPr>
          </a:p>
          <a:p>
            <a:endParaRPr lang="fr-FR" dirty="0">
              <a:solidFill>
                <a:schemeClr val="bg1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  <a:p>
            <a:endParaRPr lang="fr-FR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6D43910-2E1A-4739-9E6F-DD0F6A97D015}"/>
              </a:ext>
            </a:extLst>
          </p:cNvPr>
          <p:cNvSpPr txBox="1"/>
          <p:nvPr/>
        </p:nvSpPr>
        <p:spPr>
          <a:xfrm>
            <a:off x="4800600" y="3658845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Source: IOTIC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57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467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72 Light</vt:lpstr>
      <vt:lpstr>Arial</vt:lpstr>
      <vt:lpstr>Calibri</vt:lpstr>
      <vt:lpstr>Calibri Light</vt:lpstr>
      <vt:lpstr>DengXian</vt:lpstr>
      <vt:lpstr>Times New Roman</vt:lpstr>
      <vt:lpstr>Office Theme</vt:lpstr>
      <vt:lpstr>TSUNAMI READY TOOLS</vt:lpstr>
      <vt:lpstr>PowerPoint Presentation</vt:lpstr>
      <vt:lpstr>IOC Tsunami Ready Guidelines and Tsunami Ready Logo</vt:lpstr>
      <vt:lpstr>Recommendations to TOWS </vt:lpstr>
      <vt:lpstr>Tsunami Ready Interactive Map Viewer</vt:lpstr>
      <vt:lpstr>Tsunami Ready Interactive Map Viewer</vt:lpstr>
      <vt:lpstr>Tsunami Ready Resource Documents  &amp; Tools </vt:lpstr>
      <vt:lpstr>Tsunami Ready Communication Tools</vt:lpstr>
      <vt:lpstr>Tsunami Ready  Board Game</vt:lpstr>
      <vt:lpstr>PowerPoint Presentation</vt:lpstr>
      <vt:lpstr>Tsunami Ready Video Series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TSUNAMI READY TOOLS</dc:title>
  <dc:creator>Chang Seng, Denis</dc:creator>
  <cp:lastModifiedBy>Alejandro Rojas</cp:lastModifiedBy>
  <cp:revision>55</cp:revision>
  <dcterms:created xsi:type="dcterms:W3CDTF">2022-04-04T07:45:20Z</dcterms:created>
  <dcterms:modified xsi:type="dcterms:W3CDTF">2022-04-15T20:08:05Z</dcterms:modified>
</cp:coreProperties>
</file>