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5"/>
  </p:sldMasterIdLst>
  <p:notesMasterIdLst>
    <p:notesMasterId r:id="rId43"/>
  </p:notesMasterIdLst>
  <p:sldIdLst>
    <p:sldId id="256" r:id="rId6"/>
    <p:sldId id="259" r:id="rId7"/>
    <p:sldId id="1464" r:id="rId8"/>
    <p:sldId id="1474" r:id="rId9"/>
    <p:sldId id="1499" r:id="rId10"/>
    <p:sldId id="1500" r:id="rId11"/>
    <p:sldId id="1501" r:id="rId12"/>
    <p:sldId id="1502" r:id="rId13"/>
    <p:sldId id="1493" r:id="rId14"/>
    <p:sldId id="1486" r:id="rId15"/>
    <p:sldId id="1478" r:id="rId16"/>
    <p:sldId id="1481" r:id="rId17"/>
    <p:sldId id="1482" r:id="rId18"/>
    <p:sldId id="1483" r:id="rId19"/>
    <p:sldId id="1498" r:id="rId20"/>
    <p:sldId id="1484" r:id="rId21"/>
    <p:sldId id="1476" r:id="rId22"/>
    <p:sldId id="1487" r:id="rId23"/>
    <p:sldId id="1488" r:id="rId24"/>
    <p:sldId id="1463" r:id="rId25"/>
    <p:sldId id="1477" r:id="rId26"/>
    <p:sldId id="1466" r:id="rId27"/>
    <p:sldId id="1467" r:id="rId28"/>
    <p:sldId id="1503" r:id="rId29"/>
    <p:sldId id="1504" r:id="rId30"/>
    <p:sldId id="1505" r:id="rId31"/>
    <p:sldId id="1506" r:id="rId32"/>
    <p:sldId id="1473" r:id="rId33"/>
    <p:sldId id="271" r:id="rId34"/>
    <p:sldId id="1489" r:id="rId35"/>
    <p:sldId id="1490" r:id="rId36"/>
    <p:sldId id="1491" r:id="rId37"/>
    <p:sldId id="1492" r:id="rId38"/>
    <p:sldId id="1494" r:id="rId39"/>
    <p:sldId id="1495" r:id="rId40"/>
    <p:sldId id="1496" r:id="rId41"/>
    <p:sldId id="1497" r:id="rId42"/>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guide id="3" pos="288" userDrawn="1">
          <p15:clr>
            <a:srgbClr val="A4A3A4"/>
          </p15:clr>
        </p15:guide>
        <p15:guide id="4" orient="horz" pos="1152" userDrawn="1">
          <p15:clr>
            <a:srgbClr val="A4A3A4"/>
          </p15:clr>
        </p15:guide>
        <p15:guide id="5" orient="horz" pos="360" userDrawn="1">
          <p15:clr>
            <a:srgbClr val="A4A3A4"/>
          </p15:clr>
        </p15:guide>
        <p15:guide id="6" orient="horz" pos="984" userDrawn="1">
          <p15:clr>
            <a:srgbClr val="A4A3A4"/>
          </p15:clr>
        </p15:guide>
        <p15:guide id="7" orient="horz" pos="240" userDrawn="1">
          <p15:clr>
            <a:srgbClr val="A4A3A4"/>
          </p15:clr>
        </p15:guide>
        <p15:guide id="8" orient="horz" pos="4464" userDrawn="1">
          <p15:clr>
            <a:srgbClr val="A4A3A4"/>
          </p15:clr>
        </p15:guide>
        <p15:guide id="9" orient="horz" pos="4776" userDrawn="1">
          <p15:clr>
            <a:srgbClr val="A4A3A4"/>
          </p15:clr>
        </p15:guide>
        <p15:guide id="10" pos="57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wles, Dylan" initials="BD" lastIdx="13" clrIdx="0">
    <p:extLst>
      <p:ext uri="{19B8F6BF-5375-455C-9EA6-DF929625EA0E}">
        <p15:presenceInfo xmlns:p15="http://schemas.microsoft.com/office/powerpoint/2012/main" userId="S::dbowles@grenzglier.com::515764d1-1321-49b2-b074-b48534d36a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80B3"/>
    <a:srgbClr val="4E8ABE"/>
    <a:srgbClr val="1776A9"/>
    <a:srgbClr val="0F6498"/>
    <a:srgbClr val="B3CDE3"/>
    <a:srgbClr val="6D9EC9"/>
    <a:srgbClr val="FFFFFF"/>
    <a:srgbClr val="35B1E3"/>
    <a:srgbClr val="1C7EB2"/>
    <a:srgbClr val="4E89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89FEDC-C41F-4F3E-97DA-0E7C5B521D30}" v="2513" dt="2022-04-20T20:31:14.6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30" autoAdjust="0"/>
    <p:restoredTop sz="95850" autoAdjust="0"/>
  </p:normalViewPr>
  <p:slideViewPr>
    <p:cSldViewPr snapToGrid="0" snapToObjects="1">
      <p:cViewPr varScale="1">
        <p:scale>
          <a:sx n="51" d="100"/>
          <a:sy n="51" d="100"/>
        </p:scale>
        <p:origin x="43" y="144"/>
      </p:cViewPr>
      <p:guideLst>
        <p:guide orient="horz" pos="2448"/>
        <p:guide pos="3168"/>
        <p:guide pos="288"/>
        <p:guide orient="horz" pos="1152"/>
        <p:guide orient="horz" pos="360"/>
        <p:guide orient="horz" pos="984"/>
        <p:guide orient="horz" pos="240"/>
        <p:guide orient="horz" pos="4464"/>
        <p:guide orient="horz" pos="4776"/>
        <p:guide pos="57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8826F6-3A84-40A1-97AA-72568FCF2C50}" type="datetimeFigureOut">
              <a:rPr lang="en-US" smtClean="0"/>
              <a:t>4/22/2022</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1D927D-6DA9-4204-9D9D-969DBFD96066}" type="slidenum">
              <a:rPr lang="en-US" smtClean="0"/>
              <a:t>‹#›</a:t>
            </a:fld>
            <a:endParaRPr lang="en-US"/>
          </a:p>
        </p:txBody>
      </p:sp>
    </p:spTree>
    <p:extLst>
      <p:ext uri="{BB962C8B-B14F-4D97-AF65-F5344CB8AC3E}">
        <p14:creationId xmlns:p14="http://schemas.microsoft.com/office/powerpoint/2010/main" val="3891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9F0E0-482D-4CEF-A4C1-A682C0035437}" type="slidenum">
              <a:rPr lang="en-US" smtClean="0"/>
              <a:t>1</a:t>
            </a:fld>
            <a:endParaRPr lang="en-US" dirty="0"/>
          </a:p>
        </p:txBody>
      </p:sp>
    </p:spTree>
    <p:extLst>
      <p:ext uri="{BB962C8B-B14F-4D97-AF65-F5344CB8AC3E}">
        <p14:creationId xmlns:p14="http://schemas.microsoft.com/office/powerpoint/2010/main" val="2960276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dirty="0"/>
              <a:t>Click to edit Master title style</a:t>
            </a:r>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734F83-CF02-0F48-889A-770E73357EA4}"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669283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734F83-CF02-0F48-889A-770E73357EA4}"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3489941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734F83-CF02-0F48-889A-770E73357EA4}"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3297253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p:spTree>
      <p:nvGrpSpPr>
        <p:cNvPr id="1" name=""/>
        <p:cNvGrpSpPr/>
        <p:nvPr/>
      </p:nvGrpSpPr>
      <p:grpSpPr>
        <a:xfrm>
          <a:off x="0" y="0"/>
          <a:ext cx="0" cy="0"/>
          <a:chOff x="0" y="0"/>
          <a:chExt cx="0" cy="0"/>
        </a:xfrm>
      </p:grpSpPr>
      <p:cxnSp>
        <p:nvCxnSpPr>
          <p:cNvPr id="7" name="Straight Connector 6"/>
          <p:cNvCxnSpPr/>
          <p:nvPr userDrawn="1"/>
        </p:nvCxnSpPr>
        <p:spPr>
          <a:xfrm flipH="1">
            <a:off x="331787" y="5590011"/>
            <a:ext cx="9431497" cy="0"/>
          </a:xfrm>
          <a:prstGeom prst="line">
            <a:avLst/>
          </a:prstGeom>
          <a:solidFill>
            <a:srgbClr val="C3D8E7"/>
          </a:solidFill>
          <a:ln w="3175">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Rectangle 10"/>
          <p:cNvSpPr>
            <a:spLocks noChangeArrowheads="1"/>
          </p:cNvSpPr>
          <p:nvPr userDrawn="1"/>
        </p:nvSpPr>
        <p:spPr bwMode="auto">
          <a:xfrm>
            <a:off x="200820" y="5681768"/>
            <a:ext cx="63690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1000" dirty="0">
                <a:solidFill>
                  <a:srgbClr val="898989"/>
                </a:solidFill>
                <a:latin typeface="+mn-lt"/>
                <a:cs typeface="Arial" panose="020B0604020202020204" pitchFamily="34" charset="0"/>
              </a:rPr>
              <a:t>Page </a:t>
            </a:r>
            <a:fld id="{B61DC403-2EEB-41B9-845E-57B8AC7BA289}" type="slidenum">
              <a:rPr lang="en-US" altLang="en-US" sz="1000" smtClean="0">
                <a:solidFill>
                  <a:srgbClr val="898989"/>
                </a:solidFill>
                <a:latin typeface="+mn-lt"/>
                <a:cs typeface="Arial" panose="020B0604020202020204" pitchFamily="34" charset="0"/>
              </a:rPr>
              <a:pPr eaLnBrk="1" hangingPunct="1">
                <a:defRPr/>
              </a:pPr>
              <a:t>‹#›</a:t>
            </a:fld>
            <a:endParaRPr lang="en-US" altLang="en-US" sz="1000" dirty="0">
              <a:solidFill>
                <a:srgbClr val="898989"/>
              </a:solidFill>
              <a:latin typeface="+mn-lt"/>
              <a:cs typeface="Arial" panose="020B0604020202020204" pitchFamily="34" charset="0"/>
            </a:endParaRPr>
          </a:p>
        </p:txBody>
      </p:sp>
      <p:sp>
        <p:nvSpPr>
          <p:cNvPr id="11" name="Rectangle 10"/>
          <p:cNvSpPr/>
          <p:nvPr userDrawn="1"/>
        </p:nvSpPr>
        <p:spPr>
          <a:xfrm>
            <a:off x="0" y="3464763"/>
            <a:ext cx="6668719" cy="2580437"/>
          </a:xfrm>
          <a:prstGeom prst="rect">
            <a:avLst/>
          </a:prstGeom>
          <a:solidFill>
            <a:srgbClr val="1C354C"/>
          </a:soli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US" sz="1800" dirty="0">
              <a:latin typeface="+mn-lt"/>
            </a:endParaRPr>
          </a:p>
        </p:txBody>
      </p:sp>
      <p:sp>
        <p:nvSpPr>
          <p:cNvPr id="12" name="Rectangle 11"/>
          <p:cNvSpPr/>
          <p:nvPr userDrawn="1"/>
        </p:nvSpPr>
        <p:spPr>
          <a:xfrm>
            <a:off x="6789420" y="3464763"/>
            <a:ext cx="3268980" cy="2580437"/>
          </a:xfrm>
          <a:prstGeom prst="rect">
            <a:avLst/>
          </a:prstGeom>
          <a:solidFill>
            <a:srgbClr val="4E8ABE"/>
          </a:soli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US" dirty="0">
              <a:ln>
                <a:noFill/>
              </a:ln>
              <a:solidFill>
                <a:srgbClr val="22405C"/>
              </a:solidFill>
              <a:latin typeface="+mn-lt"/>
            </a:endParaRPr>
          </a:p>
        </p:txBody>
      </p:sp>
      <p:sp>
        <p:nvSpPr>
          <p:cNvPr id="13" name="Rectangle 12"/>
          <p:cNvSpPr/>
          <p:nvPr userDrawn="1"/>
        </p:nvSpPr>
        <p:spPr>
          <a:xfrm>
            <a:off x="6789420" y="1823923"/>
            <a:ext cx="3268980" cy="1544117"/>
          </a:xfrm>
          <a:prstGeom prst="rect">
            <a:avLst/>
          </a:prstGeom>
          <a:solidFill>
            <a:srgbClr val="1C354C"/>
          </a:soli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US" dirty="0">
              <a:latin typeface="+mn-lt"/>
            </a:endParaRPr>
          </a:p>
        </p:txBody>
      </p:sp>
      <p:sp>
        <p:nvSpPr>
          <p:cNvPr id="16" name="Rectangle 15"/>
          <p:cNvSpPr/>
          <p:nvPr userDrawn="1"/>
        </p:nvSpPr>
        <p:spPr>
          <a:xfrm>
            <a:off x="0" y="1839245"/>
            <a:ext cx="6668719" cy="1539590"/>
          </a:xfrm>
          <a:prstGeom prst="rect">
            <a:avLst/>
          </a:prstGeom>
          <a:solidFill>
            <a:srgbClr val="4E8ABE"/>
          </a:soli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r"/>
            <a:endParaRPr lang="en-US" sz="3600" b="1" cap="small" dirty="0">
              <a:latin typeface="+mn-lt"/>
              <a:cs typeface="Arial" panose="020B0604020202020204" pitchFamily="34" charset="0"/>
            </a:endParaRPr>
          </a:p>
        </p:txBody>
      </p:sp>
      <p:sp>
        <p:nvSpPr>
          <p:cNvPr id="15" name="TextBox 14"/>
          <p:cNvSpPr txBox="1"/>
          <p:nvPr userDrawn="1"/>
        </p:nvSpPr>
        <p:spPr>
          <a:xfrm>
            <a:off x="7962900" y="5095240"/>
            <a:ext cx="2082089" cy="941797"/>
          </a:xfrm>
          <a:prstGeom prst="rect">
            <a:avLst/>
          </a:prstGeom>
          <a:noFill/>
        </p:spPr>
        <p:txBody>
          <a:bodyPr wrap="square" lIns="101882" tIns="50941" rIns="101882" bIns="50941" rtlCol="0">
            <a:spAutoFit/>
          </a:bodyPr>
          <a:lstStyle/>
          <a:p>
            <a:pPr algn="r"/>
            <a:r>
              <a:rPr lang="en-US" sz="5300" dirty="0">
                <a:solidFill>
                  <a:schemeClr val="bg1"/>
                </a:solidFill>
                <a:latin typeface="+mn-lt"/>
              </a:rPr>
              <a:t>GG+A</a:t>
            </a:r>
          </a:p>
        </p:txBody>
      </p:sp>
      <p:sp>
        <p:nvSpPr>
          <p:cNvPr id="2" name="Title 1"/>
          <p:cNvSpPr>
            <a:spLocks noGrp="1"/>
          </p:cNvSpPr>
          <p:nvPr>
            <p:ph type="title" hasCustomPrompt="1"/>
          </p:nvPr>
        </p:nvSpPr>
        <p:spPr>
          <a:xfrm>
            <a:off x="0" y="1883927"/>
            <a:ext cx="6668719" cy="1544117"/>
          </a:xfrm>
        </p:spPr>
        <p:txBody>
          <a:bodyPr>
            <a:normAutofit/>
          </a:bodyPr>
          <a:lstStyle>
            <a:lvl1pPr algn="r">
              <a:lnSpc>
                <a:spcPct val="100000"/>
              </a:lnSpc>
              <a:spcAft>
                <a:spcPts val="0"/>
              </a:spcAft>
              <a:defRPr sz="4500" b="1" cap="small" baseline="0">
                <a:solidFill>
                  <a:schemeClr val="bg1"/>
                </a:solidFill>
                <a:latin typeface="+mn-lt"/>
                <a:cs typeface="Arial" pitchFamily="34" charset="0"/>
              </a:defRPr>
            </a:lvl1pPr>
          </a:lstStyle>
          <a:p>
            <a:r>
              <a:rPr lang="en-US" dirty="0"/>
              <a:t>Click to Edit Client Name</a:t>
            </a:r>
          </a:p>
        </p:txBody>
      </p:sp>
      <p:sp>
        <p:nvSpPr>
          <p:cNvPr id="25" name="TextBox 24"/>
          <p:cNvSpPr txBox="1"/>
          <p:nvPr userDrawn="1"/>
        </p:nvSpPr>
        <p:spPr>
          <a:xfrm>
            <a:off x="6873240" y="3620191"/>
            <a:ext cx="2849880" cy="1244537"/>
          </a:xfrm>
          <a:prstGeom prst="rect">
            <a:avLst/>
          </a:prstGeom>
          <a:noFill/>
        </p:spPr>
        <p:txBody>
          <a:bodyPr wrap="square" lIns="101882" tIns="50941" rIns="101882" bIns="50941">
            <a:spAutoFit/>
          </a:bodyPr>
          <a:lstStyle/>
          <a:p>
            <a:pPr>
              <a:lnSpc>
                <a:spcPct val="110000"/>
              </a:lnSpc>
              <a:defRPr/>
            </a:pPr>
            <a:r>
              <a:rPr lang="en-US" sz="1300" b="1" kern="0" cap="none" baseline="0" dirty="0">
                <a:solidFill>
                  <a:schemeClr val="bg1"/>
                </a:solidFill>
                <a:latin typeface="+mn-lt"/>
                <a:cs typeface="Arial" panose="020B0604020202020204" pitchFamily="34" charset="0"/>
              </a:rPr>
              <a:t>Grenzebach Glier and Associates</a:t>
            </a:r>
          </a:p>
          <a:p>
            <a:pPr>
              <a:lnSpc>
                <a:spcPct val="110000"/>
              </a:lnSpc>
              <a:defRPr/>
            </a:pPr>
            <a:r>
              <a:rPr lang="en-US" sz="1300" kern="0" cap="none" baseline="0" dirty="0">
                <a:solidFill>
                  <a:schemeClr val="bg1"/>
                </a:solidFill>
                <a:latin typeface="+mn-lt"/>
                <a:cs typeface="Arial" panose="020B0604020202020204" pitchFamily="34" charset="0"/>
              </a:rPr>
              <a:t>200 S. Michigan Avenue</a:t>
            </a:r>
          </a:p>
          <a:p>
            <a:pPr>
              <a:lnSpc>
                <a:spcPct val="110000"/>
              </a:lnSpc>
              <a:defRPr/>
            </a:pPr>
            <a:r>
              <a:rPr lang="en-US" sz="1300" kern="0" cap="none" baseline="0" dirty="0">
                <a:solidFill>
                  <a:schemeClr val="bg1"/>
                </a:solidFill>
                <a:latin typeface="+mn-lt"/>
                <a:cs typeface="Arial" panose="020B0604020202020204" pitchFamily="34" charset="0"/>
              </a:rPr>
              <a:t>Suite 2100</a:t>
            </a:r>
          </a:p>
          <a:p>
            <a:pPr>
              <a:lnSpc>
                <a:spcPct val="110000"/>
              </a:lnSpc>
              <a:defRPr/>
            </a:pPr>
            <a:r>
              <a:rPr lang="en-US" sz="1300" kern="0" cap="none" baseline="0" dirty="0">
                <a:solidFill>
                  <a:schemeClr val="bg1"/>
                </a:solidFill>
                <a:latin typeface="+mn-lt"/>
                <a:cs typeface="Arial" panose="020B0604020202020204" pitchFamily="34" charset="0"/>
              </a:rPr>
              <a:t>Chicago, Illinois  60604</a:t>
            </a:r>
          </a:p>
          <a:p>
            <a:pPr>
              <a:lnSpc>
                <a:spcPct val="110000"/>
              </a:lnSpc>
              <a:defRPr/>
            </a:pPr>
            <a:r>
              <a:rPr lang="en-US" sz="1300" i="1" kern="0" cap="none" baseline="0" dirty="0">
                <a:solidFill>
                  <a:schemeClr val="bg1"/>
                </a:solidFill>
                <a:latin typeface="+mn-lt"/>
                <a:cs typeface="Arial" panose="020B0604020202020204" pitchFamily="34" charset="0"/>
              </a:rPr>
              <a:t>tel</a:t>
            </a:r>
            <a:r>
              <a:rPr lang="en-US" sz="1300" kern="0" cap="none" baseline="0" dirty="0">
                <a:solidFill>
                  <a:schemeClr val="bg1"/>
                </a:solidFill>
                <a:latin typeface="+mn-lt"/>
                <a:cs typeface="Arial" panose="020B0604020202020204" pitchFamily="34" charset="0"/>
              </a:rPr>
              <a:t> 312.372.4040</a:t>
            </a:r>
          </a:p>
        </p:txBody>
      </p:sp>
      <p:sp>
        <p:nvSpPr>
          <p:cNvPr id="27" name="Title 1"/>
          <p:cNvSpPr txBox="1">
            <a:spLocks/>
          </p:cNvSpPr>
          <p:nvPr userDrawn="1"/>
        </p:nvSpPr>
        <p:spPr>
          <a:xfrm>
            <a:off x="83820" y="1209040"/>
            <a:ext cx="6537960" cy="604520"/>
          </a:xfrm>
          <a:prstGeom prst="rect">
            <a:avLst/>
          </a:prstGeom>
        </p:spPr>
        <p:txBody>
          <a:bodyPr vert="horz" wrap="square" lIns="0" tIns="0" rIns="0" bIns="0" numCol="1" anchor="ctr" anchorCtr="0" compatLnSpc="1">
            <a:prstTxWarp prst="textNoShape">
              <a:avLst/>
            </a:prstTxWarp>
            <a:noAutofit/>
          </a:bodyPr>
          <a:lstStyle>
            <a:lvl1pPr algn="ctr" rtl="0" eaLnBrk="0" fontAlgn="base" hangingPunct="0">
              <a:spcBef>
                <a:spcPct val="0"/>
              </a:spcBef>
              <a:spcAft>
                <a:spcPct val="0"/>
              </a:spcAft>
              <a:defRPr sz="2000" kern="1200" cap="all"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400">
                <a:solidFill>
                  <a:schemeClr val="tx2"/>
                </a:solidFill>
                <a:latin typeface="Arial" charset="0"/>
                <a:cs typeface="Arial" charset="0"/>
              </a:defRPr>
            </a:lvl2pPr>
            <a:lvl3pPr algn="l" rtl="0" eaLnBrk="0" fontAlgn="base" hangingPunct="0">
              <a:spcBef>
                <a:spcPct val="0"/>
              </a:spcBef>
              <a:spcAft>
                <a:spcPct val="0"/>
              </a:spcAft>
              <a:defRPr sz="2400">
                <a:solidFill>
                  <a:schemeClr val="tx2"/>
                </a:solidFill>
                <a:latin typeface="Arial" charset="0"/>
                <a:cs typeface="Arial" charset="0"/>
              </a:defRPr>
            </a:lvl3pPr>
            <a:lvl4pPr algn="l" rtl="0" eaLnBrk="0" fontAlgn="base" hangingPunct="0">
              <a:spcBef>
                <a:spcPct val="0"/>
              </a:spcBef>
              <a:spcAft>
                <a:spcPct val="0"/>
              </a:spcAft>
              <a:defRPr sz="2400">
                <a:solidFill>
                  <a:schemeClr val="tx2"/>
                </a:solidFill>
                <a:latin typeface="Arial" charset="0"/>
                <a:cs typeface="Arial" charset="0"/>
              </a:defRPr>
            </a:lvl4pPr>
            <a:lvl5pPr algn="l" rtl="0" eaLnBrk="0" fontAlgn="base" hangingPunct="0">
              <a:spcBef>
                <a:spcPct val="0"/>
              </a:spcBef>
              <a:spcAft>
                <a:spcPct val="0"/>
              </a:spcAft>
              <a:defRPr sz="2400">
                <a:solidFill>
                  <a:schemeClr val="tx2"/>
                </a:solidFill>
                <a:latin typeface="Arial" charset="0"/>
                <a:cs typeface="Arial" charset="0"/>
              </a:defRPr>
            </a:lvl5pPr>
            <a:lvl6pPr marL="457200" algn="l" rtl="0" fontAlgn="base">
              <a:spcBef>
                <a:spcPct val="0"/>
              </a:spcBef>
              <a:spcAft>
                <a:spcPct val="0"/>
              </a:spcAft>
              <a:defRPr sz="2400">
                <a:solidFill>
                  <a:srgbClr val="D15700"/>
                </a:solidFill>
                <a:latin typeface="Myriad Web Pro" pitchFamily="34" charset="0"/>
              </a:defRPr>
            </a:lvl6pPr>
            <a:lvl7pPr marL="914400" algn="l" rtl="0" fontAlgn="base">
              <a:spcBef>
                <a:spcPct val="0"/>
              </a:spcBef>
              <a:spcAft>
                <a:spcPct val="0"/>
              </a:spcAft>
              <a:defRPr sz="2400">
                <a:solidFill>
                  <a:srgbClr val="D15700"/>
                </a:solidFill>
                <a:latin typeface="Myriad Web Pro" pitchFamily="34" charset="0"/>
              </a:defRPr>
            </a:lvl7pPr>
            <a:lvl8pPr marL="1371600" algn="l" rtl="0" fontAlgn="base">
              <a:spcBef>
                <a:spcPct val="0"/>
              </a:spcBef>
              <a:spcAft>
                <a:spcPct val="0"/>
              </a:spcAft>
              <a:defRPr sz="2400">
                <a:solidFill>
                  <a:srgbClr val="D15700"/>
                </a:solidFill>
                <a:latin typeface="Myriad Web Pro" pitchFamily="34" charset="0"/>
              </a:defRPr>
            </a:lvl8pPr>
            <a:lvl9pPr marL="1828800" algn="l" rtl="0" fontAlgn="base">
              <a:spcBef>
                <a:spcPct val="0"/>
              </a:spcBef>
              <a:spcAft>
                <a:spcPct val="0"/>
              </a:spcAft>
              <a:defRPr sz="2400">
                <a:solidFill>
                  <a:srgbClr val="D15700"/>
                </a:solidFill>
                <a:latin typeface="Myriad Web Pro" pitchFamily="34" charset="0"/>
              </a:defRPr>
            </a:lvl9pPr>
          </a:lstStyle>
          <a:p>
            <a:pPr algn="l"/>
            <a:endParaRPr lang="en-US" sz="1800" i="1" cap="none" baseline="0" dirty="0">
              <a:latin typeface="+mn-lt"/>
            </a:endParaRPr>
          </a:p>
        </p:txBody>
      </p:sp>
      <p:sp>
        <p:nvSpPr>
          <p:cNvPr id="28" name="Title 1"/>
          <p:cNvSpPr txBox="1">
            <a:spLocks/>
          </p:cNvSpPr>
          <p:nvPr userDrawn="1"/>
        </p:nvSpPr>
        <p:spPr>
          <a:xfrm>
            <a:off x="7208520" y="1209040"/>
            <a:ext cx="2766060" cy="604520"/>
          </a:xfrm>
          <a:prstGeom prst="rect">
            <a:avLst/>
          </a:prstGeom>
        </p:spPr>
        <p:txBody>
          <a:bodyPr vert="horz" wrap="square" lIns="0" tIns="0" rIns="0" bIns="0" numCol="1" anchor="ctr" anchorCtr="0" compatLnSpc="1">
            <a:prstTxWarp prst="textNoShape">
              <a:avLst/>
            </a:prstTxWarp>
            <a:noAutofit/>
          </a:bodyPr>
          <a:lstStyle>
            <a:lvl1pPr algn="ctr" rtl="0" eaLnBrk="0" fontAlgn="base" hangingPunct="0">
              <a:spcBef>
                <a:spcPct val="0"/>
              </a:spcBef>
              <a:spcAft>
                <a:spcPct val="0"/>
              </a:spcAft>
              <a:defRPr sz="2000" kern="1200" cap="all"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400">
                <a:solidFill>
                  <a:schemeClr val="tx2"/>
                </a:solidFill>
                <a:latin typeface="Arial" charset="0"/>
                <a:cs typeface="Arial" charset="0"/>
              </a:defRPr>
            </a:lvl2pPr>
            <a:lvl3pPr algn="l" rtl="0" eaLnBrk="0" fontAlgn="base" hangingPunct="0">
              <a:spcBef>
                <a:spcPct val="0"/>
              </a:spcBef>
              <a:spcAft>
                <a:spcPct val="0"/>
              </a:spcAft>
              <a:defRPr sz="2400">
                <a:solidFill>
                  <a:schemeClr val="tx2"/>
                </a:solidFill>
                <a:latin typeface="Arial" charset="0"/>
                <a:cs typeface="Arial" charset="0"/>
              </a:defRPr>
            </a:lvl3pPr>
            <a:lvl4pPr algn="l" rtl="0" eaLnBrk="0" fontAlgn="base" hangingPunct="0">
              <a:spcBef>
                <a:spcPct val="0"/>
              </a:spcBef>
              <a:spcAft>
                <a:spcPct val="0"/>
              </a:spcAft>
              <a:defRPr sz="2400">
                <a:solidFill>
                  <a:schemeClr val="tx2"/>
                </a:solidFill>
                <a:latin typeface="Arial" charset="0"/>
                <a:cs typeface="Arial" charset="0"/>
              </a:defRPr>
            </a:lvl4pPr>
            <a:lvl5pPr algn="l" rtl="0" eaLnBrk="0" fontAlgn="base" hangingPunct="0">
              <a:spcBef>
                <a:spcPct val="0"/>
              </a:spcBef>
              <a:spcAft>
                <a:spcPct val="0"/>
              </a:spcAft>
              <a:defRPr sz="2400">
                <a:solidFill>
                  <a:schemeClr val="tx2"/>
                </a:solidFill>
                <a:latin typeface="Arial" charset="0"/>
                <a:cs typeface="Arial" charset="0"/>
              </a:defRPr>
            </a:lvl5pPr>
            <a:lvl6pPr marL="457200" algn="l" rtl="0" fontAlgn="base">
              <a:spcBef>
                <a:spcPct val="0"/>
              </a:spcBef>
              <a:spcAft>
                <a:spcPct val="0"/>
              </a:spcAft>
              <a:defRPr sz="2400">
                <a:solidFill>
                  <a:srgbClr val="D15700"/>
                </a:solidFill>
                <a:latin typeface="Myriad Web Pro" pitchFamily="34" charset="0"/>
              </a:defRPr>
            </a:lvl6pPr>
            <a:lvl7pPr marL="914400" algn="l" rtl="0" fontAlgn="base">
              <a:spcBef>
                <a:spcPct val="0"/>
              </a:spcBef>
              <a:spcAft>
                <a:spcPct val="0"/>
              </a:spcAft>
              <a:defRPr sz="2400">
                <a:solidFill>
                  <a:srgbClr val="D15700"/>
                </a:solidFill>
                <a:latin typeface="Myriad Web Pro" pitchFamily="34" charset="0"/>
              </a:defRPr>
            </a:lvl7pPr>
            <a:lvl8pPr marL="1371600" algn="l" rtl="0" fontAlgn="base">
              <a:spcBef>
                <a:spcPct val="0"/>
              </a:spcBef>
              <a:spcAft>
                <a:spcPct val="0"/>
              </a:spcAft>
              <a:defRPr sz="2400">
                <a:solidFill>
                  <a:srgbClr val="D15700"/>
                </a:solidFill>
                <a:latin typeface="Myriad Web Pro" pitchFamily="34" charset="0"/>
              </a:defRPr>
            </a:lvl8pPr>
            <a:lvl9pPr marL="1828800" algn="l" rtl="0" fontAlgn="base">
              <a:spcBef>
                <a:spcPct val="0"/>
              </a:spcBef>
              <a:spcAft>
                <a:spcPct val="0"/>
              </a:spcAft>
              <a:defRPr sz="2400">
                <a:solidFill>
                  <a:srgbClr val="D15700"/>
                </a:solidFill>
                <a:latin typeface="Myriad Web Pro" pitchFamily="34" charset="0"/>
              </a:defRPr>
            </a:lvl9pPr>
          </a:lstStyle>
          <a:p>
            <a:pPr algn="r"/>
            <a:endParaRPr lang="en-US" sz="1800" i="1" cap="none" baseline="0" dirty="0">
              <a:latin typeface="+mn-lt"/>
            </a:endParaRPr>
          </a:p>
        </p:txBody>
      </p:sp>
      <p:sp>
        <p:nvSpPr>
          <p:cNvPr id="32" name="Text Placeholder 31"/>
          <p:cNvSpPr>
            <a:spLocks noGrp="1"/>
          </p:cNvSpPr>
          <p:nvPr>
            <p:ph type="body" sz="quarter" idx="11" hasCustomPrompt="1"/>
          </p:nvPr>
        </p:nvSpPr>
        <p:spPr>
          <a:xfrm>
            <a:off x="6789420" y="1353470"/>
            <a:ext cx="3234614" cy="431800"/>
          </a:xfrm>
        </p:spPr>
        <p:txBody>
          <a:bodyPr/>
          <a:lstStyle>
            <a:lvl1pPr marL="0" indent="0" algn="r">
              <a:buNone/>
              <a:defRPr sz="1800" i="1" baseline="0">
                <a:latin typeface="+mn-lt"/>
              </a:defRPr>
            </a:lvl1pPr>
          </a:lstStyle>
          <a:p>
            <a:pPr lvl="0"/>
            <a:r>
              <a:rPr lang="en-US" dirty="0"/>
              <a:t>Click to edit date</a:t>
            </a:r>
          </a:p>
        </p:txBody>
      </p:sp>
      <p:sp>
        <p:nvSpPr>
          <p:cNvPr id="33" name="Text Placeholder 31"/>
          <p:cNvSpPr>
            <a:spLocks noGrp="1"/>
          </p:cNvSpPr>
          <p:nvPr>
            <p:ph type="body" sz="quarter" idx="12" hasCustomPrompt="1"/>
          </p:nvPr>
        </p:nvSpPr>
        <p:spPr>
          <a:xfrm>
            <a:off x="0" y="1381760"/>
            <a:ext cx="6621780" cy="431800"/>
          </a:xfrm>
        </p:spPr>
        <p:txBody>
          <a:bodyPr/>
          <a:lstStyle>
            <a:lvl1pPr marL="0" indent="0" algn="l">
              <a:buNone/>
              <a:defRPr sz="2700" i="1" baseline="0">
                <a:latin typeface="+mn-lt"/>
              </a:defRPr>
            </a:lvl1pPr>
          </a:lstStyle>
          <a:p>
            <a:pPr lvl="0"/>
            <a:r>
              <a:rPr lang="en-US" dirty="0"/>
              <a:t>Click to edit title</a:t>
            </a:r>
          </a:p>
        </p:txBody>
      </p:sp>
      <p:sp>
        <p:nvSpPr>
          <p:cNvPr id="35" name="Text Placeholder 34"/>
          <p:cNvSpPr>
            <a:spLocks noGrp="1"/>
          </p:cNvSpPr>
          <p:nvPr>
            <p:ph type="body" sz="quarter" idx="13" hasCustomPrompt="1"/>
          </p:nvPr>
        </p:nvSpPr>
        <p:spPr>
          <a:xfrm>
            <a:off x="6928939" y="1823923"/>
            <a:ext cx="3129462" cy="1648037"/>
          </a:xfrm>
        </p:spPr>
        <p:txBody>
          <a:bodyPr/>
          <a:lstStyle>
            <a:lvl1pPr marL="0" indent="0" algn="r">
              <a:spcAft>
                <a:spcPts val="669"/>
              </a:spcAft>
              <a:buNone/>
              <a:defRPr sz="1600" b="1" baseline="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Consultant Name</a:t>
            </a:r>
          </a:p>
          <a:p>
            <a:pPr lvl="0"/>
            <a:r>
              <a:rPr lang="en-US" dirty="0"/>
              <a:t>Title</a:t>
            </a:r>
          </a:p>
          <a:p>
            <a:pPr lvl="0"/>
            <a:endParaRPr lang="en-US" dirty="0"/>
          </a:p>
        </p:txBody>
      </p:sp>
    </p:spTree>
    <p:extLst>
      <p:ext uri="{BB962C8B-B14F-4D97-AF65-F5344CB8AC3E}">
        <p14:creationId xmlns:p14="http://schemas.microsoft.com/office/powerpoint/2010/main" val="1315426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734F83-CF02-0F48-889A-770E73357EA4}"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4211400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734F83-CF02-0F48-889A-770E73357EA4}"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4219454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734F83-CF02-0F48-889A-770E73357EA4}" type="datetimeFigureOut">
              <a:rPr lang="en-US" smtClean="0"/>
              <a:t>4/22/2022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440164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734F83-CF02-0F48-889A-770E73357EA4}" type="datetimeFigureOut">
              <a:rPr lang="en-US" smtClean="0"/>
              <a:t>4/22/2022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894966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734F83-CF02-0F48-889A-770E73357EA4}" type="datetimeFigureOut">
              <a:rPr lang="en-US" smtClean="0"/>
              <a:t>4/22/2022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154771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734F83-CF02-0F48-889A-770E73357EA4}" type="datetimeFigureOut">
              <a:rPr lang="en-US" smtClean="0"/>
              <a:t>4/22/2022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2656532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74734F83-CF02-0F48-889A-770E73357EA4}" type="datetimeFigureOut">
              <a:rPr lang="en-US" smtClean="0"/>
              <a:t>4/22/2022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389441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74734F83-CF02-0F48-889A-770E73357EA4}" type="datetimeFigureOut">
              <a:rPr lang="en-US" smtClean="0"/>
              <a:t>4/22/2022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90AAC-B900-124D-B5EA-C37FA87CBC8C}" type="slidenum">
              <a:rPr lang="en-US" smtClean="0"/>
              <a:t>‹#›</a:t>
            </a:fld>
            <a:endParaRPr lang="en-US"/>
          </a:p>
        </p:txBody>
      </p:sp>
    </p:spTree>
    <p:extLst>
      <p:ext uri="{BB962C8B-B14F-4D97-AF65-F5344CB8AC3E}">
        <p14:creationId xmlns:p14="http://schemas.microsoft.com/office/powerpoint/2010/main" val="4089320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74734F83-CF02-0F48-889A-770E73357EA4}" type="datetimeFigureOut">
              <a:rPr lang="en-US" smtClean="0"/>
              <a:t>4/22/2022</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1C390AAC-B900-124D-B5EA-C37FA87CBC8C}" type="slidenum">
              <a:rPr lang="en-US" smtClean="0"/>
              <a:t>‹#›</a:t>
            </a:fld>
            <a:endParaRPr lang="en-US"/>
          </a:p>
        </p:txBody>
      </p:sp>
    </p:spTree>
    <p:extLst>
      <p:ext uri="{BB962C8B-B14F-4D97-AF65-F5344CB8AC3E}">
        <p14:creationId xmlns:p14="http://schemas.microsoft.com/office/powerpoint/2010/main" val="1104418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6" r:id="rId12"/>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1828800"/>
            <a:ext cx="6668719" cy="1528877"/>
          </a:xfrm>
        </p:spPr>
        <p:txBody>
          <a:bodyPr>
            <a:normAutofit/>
          </a:bodyPr>
          <a:lstStyle/>
          <a:p>
            <a:pPr algn="ctr"/>
            <a:r>
              <a:rPr lang="en-US" sz="3200" dirty="0"/>
              <a:t>Global Ocean Observing System</a:t>
            </a:r>
          </a:p>
        </p:txBody>
      </p:sp>
      <p:sp>
        <p:nvSpPr>
          <p:cNvPr id="3" name="Text Placeholder 2">
            <a:extLst>
              <a:ext uri="{FF2B5EF4-FFF2-40B4-BE49-F238E27FC236}">
                <a16:creationId xmlns:a16="http://schemas.microsoft.com/office/drawing/2014/main" id="{E2E44DBE-A539-4DD1-92D6-B173E8166AC7}"/>
              </a:ext>
            </a:extLst>
          </p:cNvPr>
          <p:cNvSpPr>
            <a:spLocks noGrp="1"/>
          </p:cNvSpPr>
          <p:nvPr>
            <p:ph type="body" sz="quarter" idx="11"/>
          </p:nvPr>
        </p:nvSpPr>
        <p:spPr>
          <a:xfrm>
            <a:off x="7010400" y="2154614"/>
            <a:ext cx="3129462" cy="512463"/>
          </a:xfrm>
        </p:spPr>
        <p:txBody>
          <a:bodyPr>
            <a:noAutofit/>
          </a:bodyPr>
          <a:lstStyle/>
          <a:p>
            <a:pPr algn="l">
              <a:lnSpc>
                <a:spcPct val="100000"/>
              </a:lnSpc>
            </a:pPr>
            <a:r>
              <a:rPr lang="en-US" b="1" i="0" dirty="0">
                <a:solidFill>
                  <a:schemeClr val="bg1"/>
                </a:solidFill>
              </a:rPr>
              <a:t>Chris Redgate &amp;</a:t>
            </a:r>
          </a:p>
          <a:p>
            <a:pPr algn="l">
              <a:lnSpc>
                <a:spcPct val="100000"/>
              </a:lnSpc>
            </a:pPr>
            <a:r>
              <a:rPr lang="en-US" b="1" i="0" dirty="0">
                <a:solidFill>
                  <a:schemeClr val="bg1"/>
                </a:solidFill>
              </a:rPr>
              <a:t>Pete Lasher</a:t>
            </a:r>
          </a:p>
        </p:txBody>
      </p:sp>
      <p:sp>
        <p:nvSpPr>
          <p:cNvPr id="7" name="Title 1">
            <a:extLst>
              <a:ext uri="{FF2B5EF4-FFF2-40B4-BE49-F238E27FC236}">
                <a16:creationId xmlns:a16="http://schemas.microsoft.com/office/drawing/2014/main" id="{1BD5D6BB-4763-45BA-ADB6-C6F93CD3CE7D}"/>
              </a:ext>
            </a:extLst>
          </p:cNvPr>
          <p:cNvSpPr txBox="1">
            <a:spLocks/>
          </p:cNvSpPr>
          <p:nvPr/>
        </p:nvSpPr>
        <p:spPr>
          <a:xfrm>
            <a:off x="-45027" y="3885909"/>
            <a:ext cx="6668719" cy="1544117"/>
          </a:xfrm>
          <a:prstGeom prst="rect">
            <a:avLst/>
          </a:prstGeom>
        </p:spPr>
        <p:txBody>
          <a:bodyPr vert="horz" wrap="square" lIns="101882" tIns="50941" rIns="101882" bIns="50941" numCol="1" anchor="ctr" anchorCtr="0" compatLnSpc="1">
            <a:prstTxWarp prst="textNoShape">
              <a:avLst/>
            </a:prstTxWarp>
            <a:normAutofit/>
          </a:bodyPr>
          <a:lstStyle>
            <a:lvl1pPr algn="r" rtl="0" eaLnBrk="0" fontAlgn="base" hangingPunct="0">
              <a:lnSpc>
                <a:spcPct val="100000"/>
              </a:lnSpc>
              <a:spcBef>
                <a:spcPct val="0"/>
              </a:spcBef>
              <a:spcAft>
                <a:spcPts val="0"/>
              </a:spcAft>
              <a:defRPr sz="4500" b="1" kern="1200" cap="small" baseline="0">
                <a:solidFill>
                  <a:schemeClr val="bg1"/>
                </a:solidFill>
                <a:latin typeface="+mn-lt"/>
                <a:ea typeface="+mj-ea"/>
                <a:cs typeface="Arial" pitchFamily="34" charset="0"/>
              </a:defRPr>
            </a:lvl1pPr>
            <a:lvl2pPr algn="l" rtl="0" eaLnBrk="0" fontAlgn="base" hangingPunct="0">
              <a:spcBef>
                <a:spcPct val="0"/>
              </a:spcBef>
              <a:spcAft>
                <a:spcPct val="0"/>
              </a:spcAft>
              <a:defRPr sz="2700">
                <a:solidFill>
                  <a:schemeClr val="tx2"/>
                </a:solidFill>
                <a:latin typeface="Arial" charset="0"/>
                <a:cs typeface="Arial" charset="0"/>
              </a:defRPr>
            </a:lvl2pPr>
            <a:lvl3pPr algn="l" rtl="0" eaLnBrk="0" fontAlgn="base" hangingPunct="0">
              <a:spcBef>
                <a:spcPct val="0"/>
              </a:spcBef>
              <a:spcAft>
                <a:spcPct val="0"/>
              </a:spcAft>
              <a:defRPr sz="2700">
                <a:solidFill>
                  <a:schemeClr val="tx2"/>
                </a:solidFill>
                <a:latin typeface="Arial" charset="0"/>
                <a:cs typeface="Arial" charset="0"/>
              </a:defRPr>
            </a:lvl3pPr>
            <a:lvl4pPr algn="l" rtl="0" eaLnBrk="0" fontAlgn="base" hangingPunct="0">
              <a:spcBef>
                <a:spcPct val="0"/>
              </a:spcBef>
              <a:spcAft>
                <a:spcPct val="0"/>
              </a:spcAft>
              <a:defRPr sz="2700">
                <a:solidFill>
                  <a:schemeClr val="tx2"/>
                </a:solidFill>
                <a:latin typeface="Arial" charset="0"/>
                <a:cs typeface="Arial" charset="0"/>
              </a:defRPr>
            </a:lvl4pPr>
            <a:lvl5pPr algn="l" rtl="0" eaLnBrk="0" fontAlgn="base" hangingPunct="0">
              <a:spcBef>
                <a:spcPct val="0"/>
              </a:spcBef>
              <a:spcAft>
                <a:spcPct val="0"/>
              </a:spcAft>
              <a:defRPr sz="2700">
                <a:solidFill>
                  <a:schemeClr val="tx2"/>
                </a:solidFill>
                <a:latin typeface="Arial" charset="0"/>
                <a:cs typeface="Arial" charset="0"/>
              </a:defRPr>
            </a:lvl5pPr>
            <a:lvl6pPr marL="509412" algn="l" rtl="0" fontAlgn="base">
              <a:spcBef>
                <a:spcPct val="0"/>
              </a:spcBef>
              <a:spcAft>
                <a:spcPct val="0"/>
              </a:spcAft>
              <a:defRPr sz="2700">
                <a:solidFill>
                  <a:srgbClr val="D15700"/>
                </a:solidFill>
                <a:latin typeface="Myriad Web Pro" pitchFamily="34" charset="0"/>
              </a:defRPr>
            </a:lvl6pPr>
            <a:lvl7pPr marL="1018824" algn="l" rtl="0" fontAlgn="base">
              <a:spcBef>
                <a:spcPct val="0"/>
              </a:spcBef>
              <a:spcAft>
                <a:spcPct val="0"/>
              </a:spcAft>
              <a:defRPr sz="2700">
                <a:solidFill>
                  <a:srgbClr val="D15700"/>
                </a:solidFill>
                <a:latin typeface="Myriad Web Pro" pitchFamily="34" charset="0"/>
              </a:defRPr>
            </a:lvl7pPr>
            <a:lvl8pPr marL="1528237" algn="l" rtl="0" fontAlgn="base">
              <a:spcBef>
                <a:spcPct val="0"/>
              </a:spcBef>
              <a:spcAft>
                <a:spcPct val="0"/>
              </a:spcAft>
              <a:defRPr sz="2700">
                <a:solidFill>
                  <a:srgbClr val="D15700"/>
                </a:solidFill>
                <a:latin typeface="Myriad Web Pro" pitchFamily="34" charset="0"/>
              </a:defRPr>
            </a:lvl8pPr>
            <a:lvl9pPr marL="2037649" algn="l" rtl="0" fontAlgn="base">
              <a:spcBef>
                <a:spcPct val="0"/>
              </a:spcBef>
              <a:spcAft>
                <a:spcPct val="0"/>
              </a:spcAft>
              <a:defRPr sz="2700">
                <a:solidFill>
                  <a:srgbClr val="D15700"/>
                </a:solidFill>
                <a:latin typeface="Myriad Web Pro" pitchFamily="34" charset="0"/>
              </a:defRPr>
            </a:lvl9pPr>
          </a:lstStyle>
          <a:p>
            <a:pPr defTabSz="914400"/>
            <a:endParaRPr lang="en-US" dirty="0"/>
          </a:p>
        </p:txBody>
      </p:sp>
      <p:sp>
        <p:nvSpPr>
          <p:cNvPr id="8" name="Title 1"/>
          <p:cNvSpPr txBox="1">
            <a:spLocks/>
          </p:cNvSpPr>
          <p:nvPr/>
        </p:nvSpPr>
        <p:spPr>
          <a:xfrm>
            <a:off x="0" y="3733800"/>
            <a:ext cx="6668719" cy="1981200"/>
          </a:xfrm>
          <a:prstGeom prst="rect">
            <a:avLst/>
          </a:prstGeom>
        </p:spPr>
        <p:txBody>
          <a:bodyPr vert="horz" wrap="square" lIns="101882" tIns="50941" rIns="101882" bIns="50941" numCol="1" anchor="ctr" anchorCtr="0" compatLnSpc="1">
            <a:prstTxWarp prst="textNoShape">
              <a:avLst/>
            </a:prstTxWarp>
            <a:normAutofit/>
          </a:bodyPr>
          <a:lstStyle>
            <a:lvl1pPr algn="r" rtl="0" eaLnBrk="0" fontAlgn="base" hangingPunct="0">
              <a:lnSpc>
                <a:spcPct val="100000"/>
              </a:lnSpc>
              <a:spcBef>
                <a:spcPct val="0"/>
              </a:spcBef>
              <a:spcAft>
                <a:spcPts val="0"/>
              </a:spcAft>
              <a:defRPr sz="4500" b="1" kern="1200" cap="small" baseline="0">
                <a:solidFill>
                  <a:schemeClr val="bg1"/>
                </a:solidFill>
                <a:latin typeface="+mn-lt"/>
                <a:ea typeface="+mj-ea"/>
                <a:cs typeface="Arial" pitchFamily="34" charset="0"/>
              </a:defRPr>
            </a:lvl1pPr>
            <a:lvl2pPr algn="l" rtl="0" eaLnBrk="0" fontAlgn="base" hangingPunct="0">
              <a:spcBef>
                <a:spcPct val="0"/>
              </a:spcBef>
              <a:spcAft>
                <a:spcPct val="0"/>
              </a:spcAft>
              <a:defRPr sz="2700">
                <a:solidFill>
                  <a:schemeClr val="tx2"/>
                </a:solidFill>
                <a:latin typeface="Arial" charset="0"/>
                <a:cs typeface="Arial" charset="0"/>
              </a:defRPr>
            </a:lvl2pPr>
            <a:lvl3pPr algn="l" rtl="0" eaLnBrk="0" fontAlgn="base" hangingPunct="0">
              <a:spcBef>
                <a:spcPct val="0"/>
              </a:spcBef>
              <a:spcAft>
                <a:spcPct val="0"/>
              </a:spcAft>
              <a:defRPr sz="2700">
                <a:solidFill>
                  <a:schemeClr val="tx2"/>
                </a:solidFill>
                <a:latin typeface="Arial" charset="0"/>
                <a:cs typeface="Arial" charset="0"/>
              </a:defRPr>
            </a:lvl3pPr>
            <a:lvl4pPr algn="l" rtl="0" eaLnBrk="0" fontAlgn="base" hangingPunct="0">
              <a:spcBef>
                <a:spcPct val="0"/>
              </a:spcBef>
              <a:spcAft>
                <a:spcPct val="0"/>
              </a:spcAft>
              <a:defRPr sz="2700">
                <a:solidFill>
                  <a:schemeClr val="tx2"/>
                </a:solidFill>
                <a:latin typeface="Arial" charset="0"/>
                <a:cs typeface="Arial" charset="0"/>
              </a:defRPr>
            </a:lvl4pPr>
            <a:lvl5pPr algn="l" rtl="0" eaLnBrk="0" fontAlgn="base" hangingPunct="0">
              <a:spcBef>
                <a:spcPct val="0"/>
              </a:spcBef>
              <a:spcAft>
                <a:spcPct val="0"/>
              </a:spcAft>
              <a:defRPr sz="2700">
                <a:solidFill>
                  <a:schemeClr val="tx2"/>
                </a:solidFill>
                <a:latin typeface="Arial" charset="0"/>
                <a:cs typeface="Arial" charset="0"/>
              </a:defRPr>
            </a:lvl5pPr>
            <a:lvl6pPr marL="509412" algn="l" rtl="0" fontAlgn="base">
              <a:spcBef>
                <a:spcPct val="0"/>
              </a:spcBef>
              <a:spcAft>
                <a:spcPct val="0"/>
              </a:spcAft>
              <a:defRPr sz="2700">
                <a:solidFill>
                  <a:srgbClr val="D15700"/>
                </a:solidFill>
                <a:latin typeface="Myriad Web Pro" pitchFamily="34" charset="0"/>
              </a:defRPr>
            </a:lvl6pPr>
            <a:lvl7pPr marL="1018824" algn="l" rtl="0" fontAlgn="base">
              <a:spcBef>
                <a:spcPct val="0"/>
              </a:spcBef>
              <a:spcAft>
                <a:spcPct val="0"/>
              </a:spcAft>
              <a:defRPr sz="2700">
                <a:solidFill>
                  <a:srgbClr val="D15700"/>
                </a:solidFill>
                <a:latin typeface="Myriad Web Pro" pitchFamily="34" charset="0"/>
              </a:defRPr>
            </a:lvl7pPr>
            <a:lvl8pPr marL="1528237" algn="l" rtl="0" fontAlgn="base">
              <a:spcBef>
                <a:spcPct val="0"/>
              </a:spcBef>
              <a:spcAft>
                <a:spcPct val="0"/>
              </a:spcAft>
              <a:defRPr sz="2700">
                <a:solidFill>
                  <a:srgbClr val="D15700"/>
                </a:solidFill>
                <a:latin typeface="Myriad Web Pro" pitchFamily="34" charset="0"/>
              </a:defRPr>
            </a:lvl8pPr>
            <a:lvl9pPr marL="2037649" algn="l" rtl="0" fontAlgn="base">
              <a:spcBef>
                <a:spcPct val="0"/>
              </a:spcBef>
              <a:spcAft>
                <a:spcPct val="0"/>
              </a:spcAft>
              <a:defRPr sz="2700">
                <a:solidFill>
                  <a:srgbClr val="D15700"/>
                </a:solidFill>
                <a:latin typeface="Myriad Web Pro" pitchFamily="34" charset="0"/>
              </a:defRPr>
            </a:lvl9pPr>
          </a:lstStyle>
          <a:p>
            <a:pPr algn="ctr" defTabSz="914400">
              <a:spcAft>
                <a:spcPts val="1200"/>
              </a:spcAft>
            </a:pPr>
            <a:r>
              <a:rPr lang="en-US" sz="3600" dirty="0"/>
              <a:t>Steering Committee</a:t>
            </a:r>
          </a:p>
          <a:p>
            <a:pPr algn="ctr" defTabSz="914400"/>
            <a:r>
              <a:rPr lang="en-US" sz="1800" b="0" dirty="0"/>
              <a:t>28 April 2022</a:t>
            </a:r>
          </a:p>
        </p:txBody>
      </p:sp>
    </p:spTree>
    <p:extLst>
      <p:ext uri="{BB962C8B-B14F-4D97-AF65-F5344CB8AC3E}">
        <p14:creationId xmlns:p14="http://schemas.microsoft.com/office/powerpoint/2010/main" val="2014300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C80B3"/>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76FA6C-9FB6-4F65-A25F-B518DA2D60E2}"/>
              </a:ext>
            </a:extLst>
          </p:cNvPr>
          <p:cNvSpPr txBox="1"/>
          <p:nvPr/>
        </p:nvSpPr>
        <p:spPr>
          <a:xfrm>
            <a:off x="2109650" y="3830108"/>
            <a:ext cx="5839099" cy="646331"/>
          </a:xfrm>
          <a:prstGeom prst="rect">
            <a:avLst/>
          </a:prstGeom>
          <a:noFill/>
        </p:spPr>
        <p:txBody>
          <a:bodyPr wrap="none" rtlCol="0">
            <a:spAutoFit/>
          </a:bodyPr>
          <a:lstStyle/>
          <a:p>
            <a:r>
              <a:rPr lang="en-US" sz="3600" dirty="0">
                <a:solidFill>
                  <a:schemeClr val="bg1">
                    <a:lumMod val="95000"/>
                  </a:schemeClr>
                </a:solidFill>
              </a:rPr>
              <a:t>Key Philanthropic Messages</a:t>
            </a:r>
          </a:p>
        </p:txBody>
      </p:sp>
      <p:grpSp>
        <p:nvGrpSpPr>
          <p:cNvPr id="3" name="Group 2">
            <a:extLst>
              <a:ext uri="{FF2B5EF4-FFF2-40B4-BE49-F238E27FC236}">
                <a16:creationId xmlns:a16="http://schemas.microsoft.com/office/drawing/2014/main" id="{77C1BAE5-1B68-4FEE-BE49-A521B6D43B17}"/>
              </a:ext>
            </a:extLst>
          </p:cNvPr>
          <p:cNvGrpSpPr/>
          <p:nvPr/>
        </p:nvGrpSpPr>
        <p:grpSpPr>
          <a:xfrm>
            <a:off x="0" y="-1"/>
            <a:ext cx="315448" cy="7772401"/>
            <a:chOff x="0" y="496956"/>
            <a:chExt cx="315448" cy="7772401"/>
          </a:xfrm>
        </p:grpSpPr>
        <p:sp>
          <p:nvSpPr>
            <p:cNvPr id="4" name="Rounded Rectangle 3">
              <a:extLst>
                <a:ext uri="{FF2B5EF4-FFF2-40B4-BE49-F238E27FC236}">
                  <a16:creationId xmlns:a16="http://schemas.microsoft.com/office/drawing/2014/main" id="{D12C6DD6-B520-4263-A784-659C46866E35}"/>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608BB3F8-C1C8-4574-9613-A83D5978BA22}"/>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208B3900-4568-4983-8B4F-4E9D0BC084D6}"/>
                </a:ext>
              </a:extLst>
            </p:cNvPr>
            <p:cNvGrpSpPr/>
            <p:nvPr/>
          </p:nvGrpSpPr>
          <p:grpSpPr>
            <a:xfrm>
              <a:off x="0" y="4489086"/>
              <a:ext cx="315448" cy="322384"/>
              <a:chOff x="8465820" y="259080"/>
              <a:chExt cx="1125284" cy="1150027"/>
            </a:xfrm>
          </p:grpSpPr>
          <p:sp>
            <p:nvSpPr>
              <p:cNvPr id="7" name="object 9">
                <a:extLst>
                  <a:ext uri="{FF2B5EF4-FFF2-40B4-BE49-F238E27FC236}">
                    <a16:creationId xmlns:a16="http://schemas.microsoft.com/office/drawing/2014/main" id="{87F2FE08-5F64-45F5-86FF-B83BE74C7644}"/>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8" name="object 10">
                <a:extLst>
                  <a:ext uri="{FF2B5EF4-FFF2-40B4-BE49-F238E27FC236}">
                    <a16:creationId xmlns:a16="http://schemas.microsoft.com/office/drawing/2014/main" id="{19E7F0B2-C15E-4B44-BBB9-63851D399DB7}"/>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Tree>
    <p:extLst>
      <p:ext uri="{BB962C8B-B14F-4D97-AF65-F5344CB8AC3E}">
        <p14:creationId xmlns:p14="http://schemas.microsoft.com/office/powerpoint/2010/main" val="419179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89660" y="2049859"/>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nSpc>
                <a:spcPct val="100000"/>
              </a:lnSpc>
              <a:buNone/>
            </a:pPr>
            <a:r>
              <a:rPr lang="en-US" sz="2400" b="1" dirty="0"/>
              <a:t>Our vision will empower humanity to see, understand, and prepare for our future on this planet. </a:t>
            </a:r>
          </a:p>
          <a:p>
            <a:pPr marL="0" indent="0">
              <a:buNone/>
            </a:pPr>
            <a:endParaRPr lang="en-US" sz="1000" b="1" dirty="0"/>
          </a:p>
          <a:p>
            <a:pPr marL="0" indent="0">
              <a:buNone/>
            </a:pPr>
            <a:endParaRPr lang="en-US" sz="2000" dirty="0"/>
          </a:p>
          <a:p>
            <a:pPr marL="0" indent="0">
              <a:buNone/>
            </a:pPr>
            <a:endParaRPr lang="en-US" sz="2400" dirty="0"/>
          </a:p>
          <a:p>
            <a:pPr marL="0" indent="0">
              <a:buNone/>
            </a:pPr>
            <a:endParaRPr lang="en-US" sz="2400" dirty="0"/>
          </a:p>
          <a:p>
            <a:endParaRPr lang="en-US" dirty="0"/>
          </a:p>
          <a:p>
            <a:pPr marL="0" indent="0">
              <a:buNone/>
            </a:pPr>
            <a:endParaRPr lang="en-US" dirty="0"/>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Overarching Message</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4" name="Content Placeholder 4">
            <a:extLst>
              <a:ext uri="{FF2B5EF4-FFF2-40B4-BE49-F238E27FC236}">
                <a16:creationId xmlns:a16="http://schemas.microsoft.com/office/drawing/2014/main" id="{19553362-0BFA-4156-9CE0-75DCB163AF4C}"/>
              </a:ext>
            </a:extLst>
          </p:cNvPr>
          <p:cNvSpPr>
            <a:spLocks noGrp="1"/>
          </p:cNvSpPr>
          <p:nvPr/>
        </p:nvSpPr>
        <p:spPr>
          <a:xfrm>
            <a:off x="1429753" y="3351948"/>
            <a:ext cx="7281818"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b="1" i="1" dirty="0"/>
              <a:t>Expanded message:</a:t>
            </a:r>
            <a:endParaRPr lang="en-US" dirty="0"/>
          </a:p>
          <a:p>
            <a:pPr marL="0" indent="0">
              <a:lnSpc>
                <a:spcPct val="100000"/>
              </a:lnSpc>
              <a:buNone/>
            </a:pPr>
            <a:r>
              <a:rPr lang="en-US" dirty="0"/>
              <a:t>“The future of all life on our planet is being shaped right now in the ocean. </a:t>
            </a:r>
          </a:p>
          <a:p>
            <a:pPr marL="0" indent="0">
              <a:lnSpc>
                <a:spcPct val="100000"/>
              </a:lnSpc>
              <a:buNone/>
            </a:pPr>
            <a:r>
              <a:rPr lang="en-US" dirty="0"/>
              <a:t>But we cannot see it. </a:t>
            </a:r>
          </a:p>
          <a:p>
            <a:pPr marL="0" indent="0">
              <a:lnSpc>
                <a:spcPct val="100000"/>
              </a:lnSpc>
              <a:buNone/>
            </a:pPr>
            <a:r>
              <a:rPr lang="en-US" dirty="0"/>
              <a:t>Much of the ocean remains a dark mystery – unmapped, unobserved, and unexplored. In this darkness lies the future of our climate, our weather, our food, our health, our livelihoods, our lands, and the very stability of our society. Right now, we are driving into our future in darkness. We want to turn on the headlights. Our vision is to create the international ocean station that will empower humanity to see, understand, and prepare for our future on this planet. </a:t>
            </a:r>
          </a:p>
          <a:p>
            <a:pPr marL="0" indent="0">
              <a:lnSpc>
                <a:spcPct val="100000"/>
              </a:lnSpc>
              <a:buNone/>
            </a:pPr>
            <a:r>
              <a:rPr lang="en-US" dirty="0"/>
              <a:t>This is essential to mitigating climate change. It’s vital to protecting ocean health. And it’s a matter of social justice for the most vulnerable in society worldwide.”</a:t>
            </a:r>
          </a:p>
          <a:p>
            <a:pPr marL="0" indent="0">
              <a:buNone/>
            </a:pPr>
            <a:endParaRPr lang="en-US" dirty="0"/>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19927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up)">
                                      <p:cBhvr>
                                        <p:cTn id="1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89660" y="2049859"/>
            <a:ext cx="8625840"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nSpc>
                <a:spcPct val="100000"/>
              </a:lnSpc>
              <a:buNone/>
            </a:pPr>
            <a:r>
              <a:rPr lang="en-US" sz="2400" b="1" dirty="0"/>
              <a:t>Creating an international ocean station is a bold, urgent, and achievable step that we can take to mitigate climate change. </a:t>
            </a:r>
          </a:p>
          <a:p>
            <a:pPr marL="0" indent="0">
              <a:buNone/>
            </a:pPr>
            <a:endParaRPr lang="en-US" sz="1000" b="1" dirty="0"/>
          </a:p>
          <a:p>
            <a:pPr marL="0" indent="0">
              <a:buNone/>
            </a:pPr>
            <a:endParaRPr lang="en-US" sz="2400" dirty="0"/>
          </a:p>
          <a:p>
            <a:pPr marL="0" indent="0">
              <a:buNone/>
            </a:pPr>
            <a:endParaRPr lang="en-US" sz="2400" dirty="0"/>
          </a:p>
          <a:p>
            <a:endParaRPr lang="en-US" dirty="0"/>
          </a:p>
          <a:p>
            <a:pPr marL="0" indent="0">
              <a:buNone/>
            </a:pPr>
            <a:endParaRPr lang="en-US" dirty="0"/>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Climate Change</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4" name="Content Placeholder 4">
            <a:extLst>
              <a:ext uri="{FF2B5EF4-FFF2-40B4-BE49-F238E27FC236}">
                <a16:creationId xmlns:a16="http://schemas.microsoft.com/office/drawing/2014/main" id="{19553362-0BFA-4156-9CE0-75DCB163AF4C}"/>
              </a:ext>
            </a:extLst>
          </p:cNvPr>
          <p:cNvSpPr>
            <a:spLocks noGrp="1"/>
          </p:cNvSpPr>
          <p:nvPr/>
        </p:nvSpPr>
        <p:spPr>
          <a:xfrm>
            <a:off x="1429753" y="3361394"/>
            <a:ext cx="7281818" cy="2605940"/>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b="1" i="1" dirty="0"/>
              <a:t>Expanded message:</a:t>
            </a:r>
            <a:r>
              <a:rPr lang="en-US" b="1" dirty="0"/>
              <a:t> </a:t>
            </a:r>
            <a:endParaRPr lang="en-US" dirty="0"/>
          </a:p>
          <a:p>
            <a:pPr marL="0" indent="0">
              <a:lnSpc>
                <a:spcPct val="100000"/>
              </a:lnSpc>
              <a:buNone/>
            </a:pPr>
            <a:r>
              <a:rPr lang="en-US" dirty="0"/>
              <a:t>“Creating an international ocean station is a bold, urgent, and achievable step that we can take to mitigating climate change – one that will have immediate impact. This is the only way for us to truly understand whether and for how long the ocean will be able to absorb carbon, and thus protect humanity and the planet from the disastrous effects of climate change.” </a:t>
            </a:r>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4793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up)">
                                      <p:cBhvr>
                                        <p:cTn id="1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89660" y="2049859"/>
            <a:ext cx="8625840"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nSpc>
                <a:spcPct val="100000"/>
              </a:lnSpc>
              <a:buNone/>
            </a:pPr>
            <a:r>
              <a:rPr lang="en-US" sz="2400" b="1" dirty="0"/>
              <a:t>Creating an international ocean station will help to ensure the healthy ocean we need for the future of life on Earth. </a:t>
            </a:r>
            <a:endParaRPr lang="en-US" sz="2000" dirty="0"/>
          </a:p>
          <a:p>
            <a:pPr marL="0" indent="0">
              <a:buNone/>
            </a:pPr>
            <a:endParaRPr lang="en-US" sz="2400" dirty="0"/>
          </a:p>
          <a:p>
            <a:pPr marL="0" indent="0">
              <a:buNone/>
            </a:pPr>
            <a:endParaRPr lang="en-US" sz="2400" dirty="0"/>
          </a:p>
          <a:p>
            <a:endParaRPr lang="en-US" dirty="0"/>
          </a:p>
          <a:p>
            <a:pPr marL="0" indent="0">
              <a:buNone/>
            </a:pPr>
            <a:endParaRPr lang="en-US" dirty="0"/>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Ocean Health</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4" name="Content Placeholder 4">
            <a:extLst>
              <a:ext uri="{FF2B5EF4-FFF2-40B4-BE49-F238E27FC236}">
                <a16:creationId xmlns:a16="http://schemas.microsoft.com/office/drawing/2014/main" id="{19553362-0BFA-4156-9CE0-75DCB163AF4C}"/>
              </a:ext>
            </a:extLst>
          </p:cNvPr>
          <p:cNvSpPr>
            <a:spLocks noGrp="1"/>
          </p:cNvSpPr>
          <p:nvPr/>
        </p:nvSpPr>
        <p:spPr>
          <a:xfrm>
            <a:off x="1429753" y="3351949"/>
            <a:ext cx="7281818" cy="2605940"/>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b="1" i="1" dirty="0"/>
              <a:t>Expanded message:</a:t>
            </a:r>
            <a:endParaRPr lang="en-US" dirty="0"/>
          </a:p>
          <a:p>
            <a:pPr marL="0" indent="0">
              <a:lnSpc>
                <a:spcPct val="100000"/>
              </a:lnSpc>
              <a:buNone/>
            </a:pPr>
            <a:r>
              <a:rPr lang="en-US" dirty="0"/>
              <a:t>“The ocean is essential for the existence of life on Earth. It gives us the oxygen we breathe and the food we eat. It hosts 90 per cent of all trade, a $3 trillion economy, and hundreds of millions of species. We know that heat and carbon are changing the ocean dramatically, and yet the ocean remains critically under-observed. Our vision of creating an international ocean station is an important step that we can take to ensuring the ocean we need for the future of life on Earth.”</a:t>
            </a:r>
          </a:p>
          <a:p>
            <a:pPr marL="0" indent="0">
              <a:buNone/>
            </a:pPr>
            <a:endParaRPr lang="en-US" sz="28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20274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up)">
                                      <p:cBhvr>
                                        <p:cTn id="1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89660" y="2049859"/>
            <a:ext cx="8625840"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nSpc>
                <a:spcPct val="100000"/>
              </a:lnSpc>
              <a:buNone/>
            </a:pPr>
            <a:r>
              <a:rPr lang="en-US" sz="2400" b="1" dirty="0"/>
              <a:t>Our vision is a linchpin for social justice worldwide. The promise of wellbeing, safety, security, and prosperity for hundreds of millions of poor and vulnerable people depends on an ocean that is healthy, vibrant, and observed. </a:t>
            </a:r>
          </a:p>
          <a:p>
            <a:pPr marL="0" indent="0">
              <a:buNone/>
            </a:pPr>
            <a:endParaRPr lang="en-US" sz="1000" b="1" dirty="0"/>
          </a:p>
          <a:p>
            <a:pPr marL="0" indent="0">
              <a:buNone/>
            </a:pPr>
            <a:r>
              <a:rPr lang="en-US" sz="2000" b="1" dirty="0"/>
              <a:t> </a:t>
            </a:r>
            <a:endParaRPr lang="en-US" sz="2000" dirty="0"/>
          </a:p>
          <a:p>
            <a:pPr marL="0" indent="0">
              <a:buNone/>
            </a:pPr>
            <a:endParaRPr lang="en-US" sz="2400" dirty="0"/>
          </a:p>
          <a:p>
            <a:pPr marL="0" indent="0">
              <a:buNone/>
            </a:pPr>
            <a:endParaRPr lang="en-US" sz="2400" dirty="0"/>
          </a:p>
          <a:p>
            <a:endParaRPr lang="en-US" dirty="0"/>
          </a:p>
          <a:p>
            <a:pPr marL="0" indent="0">
              <a:buNone/>
            </a:pPr>
            <a:endParaRPr lang="en-US" dirty="0"/>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Social Justice</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6" name="Content Placeholder 4">
            <a:extLst>
              <a:ext uri="{FF2B5EF4-FFF2-40B4-BE49-F238E27FC236}">
                <a16:creationId xmlns:a16="http://schemas.microsoft.com/office/drawing/2014/main" id="{E9FE0412-2CC9-4342-88B5-777FD6C58278}"/>
              </a:ext>
            </a:extLst>
          </p:cNvPr>
          <p:cNvSpPr>
            <a:spLocks noGrp="1"/>
          </p:cNvSpPr>
          <p:nvPr/>
        </p:nvSpPr>
        <p:spPr>
          <a:xfrm>
            <a:off x="1539449" y="3992129"/>
            <a:ext cx="7281818" cy="2605940"/>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b="1" i="1" dirty="0"/>
              <a:t>Expanded message:</a:t>
            </a:r>
            <a:endParaRPr lang="en-US" dirty="0"/>
          </a:p>
          <a:p>
            <a:pPr marL="0" indent="0">
              <a:lnSpc>
                <a:spcPct val="100000"/>
              </a:lnSpc>
              <a:buNone/>
            </a:pPr>
            <a:r>
              <a:rPr lang="en-US" dirty="0"/>
              <a:t>“Our vision for an international ocean station can be a linchpin for social justice worldwide. That’s because a stable, livable planet sustained by a healthy ocean undergirds progress on all forms of social justice and humanitarian aid, and a warming climate with severe weather threatens them all. The alleviation poverty and hunger. The availability of nutritious food. The provision of clean water. The promotion of health. The transport of essential goods. The safety of refugees and migrants. The warnings of natural disasters. The livelihoods of millions of poor and marginalized people in the developing world. The stability of nations. The progress of human rights. All of these hinge upon an ocean that is healthy, vibrant, and observed.”</a:t>
            </a:r>
            <a:endParaRPr lang="en-US" sz="28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848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up)">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Adapting the Messages</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4" name="Content Placeholder 4">
            <a:extLst>
              <a:ext uri="{FF2B5EF4-FFF2-40B4-BE49-F238E27FC236}">
                <a16:creationId xmlns:a16="http://schemas.microsoft.com/office/drawing/2014/main" id="{C2E0EEBE-7C0E-6B45-8FE3-BBFB48A9FA1E}"/>
              </a:ext>
            </a:extLst>
          </p:cNvPr>
          <p:cNvSpPr>
            <a:spLocks noGrp="1"/>
          </p:cNvSpPr>
          <p:nvPr/>
        </p:nvSpPr>
        <p:spPr>
          <a:xfrm>
            <a:off x="1089660" y="2049860"/>
            <a:ext cx="8501443" cy="516593"/>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nSpc>
                <a:spcPct val="100000"/>
              </a:lnSpc>
              <a:buNone/>
            </a:pPr>
            <a:r>
              <a:rPr lang="en-US" sz="2400" b="1" i="1" dirty="0"/>
              <a:t>With your support, we will…</a:t>
            </a:r>
          </a:p>
          <a:p>
            <a:pPr marL="0" indent="0">
              <a:buNone/>
            </a:pPr>
            <a:endParaRPr lang="en-US" dirty="0"/>
          </a:p>
          <a:p>
            <a:endParaRPr lang="en-US" dirty="0"/>
          </a:p>
          <a:p>
            <a:pPr marL="0" indent="0">
              <a:buNone/>
            </a:pPr>
            <a:endParaRPr lang="en-US" dirty="0"/>
          </a:p>
        </p:txBody>
      </p:sp>
      <p:sp>
        <p:nvSpPr>
          <p:cNvPr id="29" name="Content Placeholder 4">
            <a:extLst>
              <a:ext uri="{FF2B5EF4-FFF2-40B4-BE49-F238E27FC236}">
                <a16:creationId xmlns:a16="http://schemas.microsoft.com/office/drawing/2014/main" id="{4C2D26F6-848F-0A2D-4D88-93A170ACA944}"/>
              </a:ext>
            </a:extLst>
          </p:cNvPr>
          <p:cNvSpPr>
            <a:spLocks noGrp="1"/>
          </p:cNvSpPr>
          <p:nvPr/>
        </p:nvSpPr>
        <p:spPr>
          <a:xfrm>
            <a:off x="1397453" y="2923098"/>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nSpc>
                <a:spcPct val="100000"/>
              </a:lnSpc>
              <a:buNone/>
            </a:pPr>
            <a:r>
              <a:rPr lang="en-US" b="1" dirty="0"/>
              <a:t>…empower humanity to see, understand, and prepare for our future on this planet. </a:t>
            </a:r>
          </a:p>
          <a:p>
            <a:pPr marL="0" indent="0">
              <a:buNone/>
            </a:pPr>
            <a:endParaRPr lang="en-US" sz="1000" b="1" dirty="0"/>
          </a:p>
          <a:p>
            <a:pPr marL="0" indent="0">
              <a:buNone/>
            </a:pPr>
            <a:endParaRPr lang="en-US" sz="2000" dirty="0"/>
          </a:p>
          <a:p>
            <a:pPr marL="0" indent="0">
              <a:buNone/>
            </a:pPr>
            <a:endParaRPr lang="en-US" sz="2400" dirty="0"/>
          </a:p>
          <a:p>
            <a:pPr marL="0" indent="0">
              <a:buNone/>
            </a:pPr>
            <a:endParaRPr lang="en-US" sz="2400" dirty="0"/>
          </a:p>
          <a:p>
            <a:endParaRPr lang="en-US" dirty="0"/>
          </a:p>
          <a:p>
            <a:pPr marL="0" indent="0">
              <a:buNone/>
            </a:pPr>
            <a:endParaRPr lang="en-US" dirty="0"/>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30" name="Content Placeholder 4">
            <a:extLst>
              <a:ext uri="{FF2B5EF4-FFF2-40B4-BE49-F238E27FC236}">
                <a16:creationId xmlns:a16="http://schemas.microsoft.com/office/drawing/2014/main" id="{DECC4C9A-3DBC-AD59-EB4A-DE6E4543009E}"/>
              </a:ext>
            </a:extLst>
          </p:cNvPr>
          <p:cNvSpPr>
            <a:spLocks noGrp="1"/>
          </p:cNvSpPr>
          <p:nvPr/>
        </p:nvSpPr>
        <p:spPr>
          <a:xfrm>
            <a:off x="1398347" y="3538186"/>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nSpc>
                <a:spcPct val="100000"/>
              </a:lnSpc>
              <a:buNone/>
            </a:pPr>
            <a:r>
              <a:rPr lang="en-US" b="1" dirty="0"/>
              <a:t>…take a bold, urgent, and achievable step toward mitigating climate change. </a:t>
            </a:r>
          </a:p>
          <a:p>
            <a:pPr marL="0" indent="0">
              <a:lnSpc>
                <a:spcPct val="100000"/>
              </a:lnSpc>
              <a:buNone/>
            </a:pPr>
            <a:endParaRPr lang="en-US" sz="2400" b="1" dirty="0"/>
          </a:p>
          <a:p>
            <a:pPr marL="0" indent="0">
              <a:buNone/>
            </a:pPr>
            <a:endParaRPr lang="en-US" sz="1000" b="1" dirty="0"/>
          </a:p>
          <a:p>
            <a:pPr marL="0" indent="0">
              <a:buNone/>
            </a:pPr>
            <a:endParaRPr lang="en-US" sz="2000" dirty="0"/>
          </a:p>
          <a:p>
            <a:pPr marL="0" indent="0">
              <a:buNone/>
            </a:pPr>
            <a:endParaRPr lang="en-US" sz="2400" dirty="0"/>
          </a:p>
          <a:p>
            <a:pPr marL="0" indent="0">
              <a:buNone/>
            </a:pPr>
            <a:endParaRPr lang="en-US" sz="2400" dirty="0"/>
          </a:p>
          <a:p>
            <a:endParaRPr lang="en-US" dirty="0"/>
          </a:p>
          <a:p>
            <a:pPr marL="0" indent="0">
              <a:buNone/>
            </a:pPr>
            <a:endParaRPr lang="en-US" dirty="0"/>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31" name="Content Placeholder 4">
            <a:extLst>
              <a:ext uri="{FF2B5EF4-FFF2-40B4-BE49-F238E27FC236}">
                <a16:creationId xmlns:a16="http://schemas.microsoft.com/office/drawing/2014/main" id="{2D12D5EA-4A8D-BD6B-26BB-9CE66F924FE1}"/>
              </a:ext>
            </a:extLst>
          </p:cNvPr>
          <p:cNvSpPr>
            <a:spLocks noGrp="1"/>
          </p:cNvSpPr>
          <p:nvPr/>
        </p:nvSpPr>
        <p:spPr>
          <a:xfrm>
            <a:off x="1399241" y="4153274"/>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nSpc>
                <a:spcPct val="100000"/>
              </a:lnSpc>
              <a:buNone/>
            </a:pPr>
            <a:r>
              <a:rPr lang="en-US" b="1" dirty="0"/>
              <a:t>…will help to ensure the healthy ocean we need for the future of life on Earth. </a:t>
            </a:r>
            <a:endParaRPr lang="en-US" dirty="0"/>
          </a:p>
          <a:p>
            <a:pPr marL="0" indent="0">
              <a:lnSpc>
                <a:spcPct val="100000"/>
              </a:lnSpc>
              <a:buNone/>
            </a:pPr>
            <a:endParaRPr lang="en-US" sz="2400" b="1" dirty="0"/>
          </a:p>
          <a:p>
            <a:pPr marL="0" indent="0">
              <a:buNone/>
            </a:pPr>
            <a:endParaRPr lang="en-US" sz="1000" b="1" dirty="0"/>
          </a:p>
          <a:p>
            <a:pPr marL="0" indent="0">
              <a:buNone/>
            </a:pPr>
            <a:endParaRPr lang="en-US" sz="2000" dirty="0"/>
          </a:p>
          <a:p>
            <a:pPr marL="0" indent="0">
              <a:buNone/>
            </a:pPr>
            <a:endParaRPr lang="en-US" sz="2400" dirty="0"/>
          </a:p>
          <a:p>
            <a:pPr marL="0" indent="0">
              <a:buNone/>
            </a:pPr>
            <a:endParaRPr lang="en-US" sz="2400" dirty="0"/>
          </a:p>
          <a:p>
            <a:endParaRPr lang="en-US" dirty="0"/>
          </a:p>
          <a:p>
            <a:pPr marL="0" indent="0">
              <a:buNone/>
            </a:pPr>
            <a:endParaRPr lang="en-US" dirty="0"/>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34" name="Content Placeholder 4">
            <a:extLst>
              <a:ext uri="{FF2B5EF4-FFF2-40B4-BE49-F238E27FC236}">
                <a16:creationId xmlns:a16="http://schemas.microsoft.com/office/drawing/2014/main" id="{2B4B69F1-9411-9264-AAE3-D1D3165FEB48}"/>
              </a:ext>
            </a:extLst>
          </p:cNvPr>
          <p:cNvSpPr>
            <a:spLocks noGrp="1"/>
          </p:cNvSpPr>
          <p:nvPr/>
        </p:nvSpPr>
        <p:spPr>
          <a:xfrm>
            <a:off x="1399240" y="4747071"/>
            <a:ext cx="7888693" cy="985758"/>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nSpc>
                <a:spcPct val="100000"/>
              </a:lnSpc>
              <a:buNone/>
            </a:pPr>
            <a:r>
              <a:rPr lang="en-US" b="1" dirty="0"/>
              <a:t>…help to advance social justice worldwide. Because the promise of wellbeing, safety, security, and prosperity for the poor and vulnerable depends on an ocean that is healthy, vibrant, and observed.</a:t>
            </a:r>
          </a:p>
          <a:p>
            <a:pPr marL="0" indent="0">
              <a:buNone/>
            </a:pPr>
            <a:endParaRPr lang="en-US" sz="1000" b="1" dirty="0"/>
          </a:p>
          <a:p>
            <a:endParaRPr lang="en-US" dirty="0"/>
          </a:p>
        </p:txBody>
      </p:sp>
      <p:sp>
        <p:nvSpPr>
          <p:cNvPr id="35" name="Content Placeholder 4">
            <a:extLst>
              <a:ext uri="{FF2B5EF4-FFF2-40B4-BE49-F238E27FC236}">
                <a16:creationId xmlns:a16="http://schemas.microsoft.com/office/drawing/2014/main" id="{51D9E8CB-EAC9-03BA-4F3B-3799F701971A}"/>
              </a:ext>
            </a:extLst>
          </p:cNvPr>
          <p:cNvSpPr>
            <a:spLocks noGrp="1"/>
          </p:cNvSpPr>
          <p:nvPr/>
        </p:nvSpPr>
        <p:spPr>
          <a:xfrm>
            <a:off x="1370438" y="5737721"/>
            <a:ext cx="7888693" cy="985758"/>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nSpc>
                <a:spcPct val="100000"/>
              </a:lnSpc>
              <a:buNone/>
            </a:pPr>
            <a:r>
              <a:rPr lang="en-US" b="1" dirty="0"/>
              <a:t>…create the international ocean station, the first step toward establishing a truly global ocean observing system that works for the future of humanity.</a:t>
            </a:r>
          </a:p>
          <a:p>
            <a:pPr marL="0" indent="0">
              <a:buNone/>
            </a:pPr>
            <a:endParaRPr lang="en-US" sz="1000" b="1" dirty="0"/>
          </a:p>
          <a:p>
            <a:endParaRPr lang="en-US" dirty="0"/>
          </a:p>
        </p:txBody>
      </p:sp>
    </p:spTree>
    <p:extLst>
      <p:ext uri="{BB962C8B-B14F-4D97-AF65-F5344CB8AC3E}">
        <p14:creationId xmlns:p14="http://schemas.microsoft.com/office/powerpoint/2010/main" val="288126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up)">
                                      <p:cBhvr>
                                        <p:cTn id="7" dur="125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up)">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wipe(up)">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wipe(up)">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up)">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up)">
                                      <p:cBhvr>
                                        <p:cTn id="3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9" grpId="0"/>
      <p:bldP spid="30" grpId="0"/>
      <p:bldP spid="31" grpId="0"/>
      <p:bldP spid="34" grpId="0"/>
      <p:bldP spid="3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63169" y="1895240"/>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b="1" dirty="0"/>
              <a:t>What is GOOS?</a:t>
            </a:r>
            <a:endParaRPr lang="en-US" dirty="0"/>
          </a:p>
          <a:p>
            <a:pPr marL="0" indent="0">
              <a:lnSpc>
                <a:spcPct val="100000"/>
              </a:lnSpc>
              <a:buNone/>
            </a:pPr>
            <a:r>
              <a:rPr lang="en-US" dirty="0"/>
              <a:t>GOOS is the heart of our understanding of the ocean – an engine that powers the flow of vital ocean data to all corners of the world. </a:t>
            </a:r>
          </a:p>
          <a:p>
            <a:pPr marL="0" indent="0">
              <a:buNone/>
            </a:pPr>
            <a:endParaRPr lang="en-US" dirty="0"/>
          </a:p>
          <a:p>
            <a:pPr marL="0" indent="0">
              <a:buNone/>
            </a:pPr>
            <a:endParaRPr lang="en-US" sz="2000" dirty="0"/>
          </a:p>
          <a:p>
            <a:pPr marL="0" indent="0">
              <a:buNone/>
            </a:pPr>
            <a:endParaRPr lang="en-US" dirty="0"/>
          </a:p>
          <a:p>
            <a:pPr marL="0" indent="0">
              <a:buNone/>
            </a:pPr>
            <a:endParaRPr lang="en-US" sz="2800" dirty="0"/>
          </a:p>
          <a:p>
            <a:endParaRPr lang="en-US" dirty="0"/>
          </a:p>
          <a:p>
            <a:endParaRPr lang="en-US" dirty="0"/>
          </a:p>
          <a:p>
            <a:pPr marL="0" indent="0">
              <a:buNone/>
            </a:pPr>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Supporting Messages</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4" name="Content Placeholder 4">
            <a:extLst>
              <a:ext uri="{FF2B5EF4-FFF2-40B4-BE49-F238E27FC236}">
                <a16:creationId xmlns:a16="http://schemas.microsoft.com/office/drawing/2014/main" id="{2F689F27-C7A0-4813-7FE7-D0A337F1846D}"/>
              </a:ext>
            </a:extLst>
          </p:cNvPr>
          <p:cNvSpPr>
            <a:spLocks noGrp="1"/>
          </p:cNvSpPr>
          <p:nvPr/>
        </p:nvSpPr>
        <p:spPr>
          <a:xfrm>
            <a:off x="1063169" y="3081454"/>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b="1" dirty="0"/>
              <a:t>What is an international ocean station?</a:t>
            </a:r>
            <a:endParaRPr lang="en-US" dirty="0"/>
          </a:p>
          <a:p>
            <a:pPr marL="0" indent="0">
              <a:lnSpc>
                <a:spcPct val="100000"/>
              </a:lnSpc>
              <a:buNone/>
            </a:pPr>
            <a:r>
              <a:rPr lang="en-US" dirty="0"/>
              <a:t>An international ocean station is the ultimate expression of our goal – to create a truly global, linked, and sustainable ocean observing system that works for humanity and all life of Earth. </a:t>
            </a:r>
          </a:p>
        </p:txBody>
      </p:sp>
      <p:sp>
        <p:nvSpPr>
          <p:cNvPr id="26" name="Content Placeholder 4">
            <a:extLst>
              <a:ext uri="{FF2B5EF4-FFF2-40B4-BE49-F238E27FC236}">
                <a16:creationId xmlns:a16="http://schemas.microsoft.com/office/drawing/2014/main" id="{90688E2B-2EED-5BC1-596D-0B5EA4076FD0}"/>
              </a:ext>
            </a:extLst>
          </p:cNvPr>
          <p:cNvSpPr>
            <a:spLocks noGrp="1"/>
          </p:cNvSpPr>
          <p:nvPr/>
        </p:nvSpPr>
        <p:spPr>
          <a:xfrm>
            <a:off x="1063169" y="5545180"/>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b="1" dirty="0"/>
              <a:t>Why should the solution be found in philanthropy?</a:t>
            </a:r>
          </a:p>
          <a:p>
            <a:pPr marL="0" indent="0">
              <a:lnSpc>
                <a:spcPct val="100000"/>
              </a:lnSpc>
              <a:buNone/>
            </a:pPr>
            <a:r>
              <a:rPr lang="en-US" dirty="0"/>
              <a:t>Philanthropy has the freedom to pursue a bold, long-range vision, beyond the short-term time frames of government grants and election cycles. Furthermore, the climate emergency, if left unaddressed, will hinder all of philanthropy’s other efforts to improve the human condition.  </a:t>
            </a:r>
          </a:p>
          <a:p>
            <a:pPr marL="0" indent="0">
              <a:buNone/>
            </a:pPr>
            <a:endParaRPr lang="en-US" dirty="0"/>
          </a:p>
          <a:p>
            <a:pPr marL="0" indent="0">
              <a:buNone/>
            </a:pPr>
            <a:endParaRPr lang="en-US" sz="2000" dirty="0"/>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29" name="Content Placeholder 4">
            <a:extLst>
              <a:ext uri="{FF2B5EF4-FFF2-40B4-BE49-F238E27FC236}">
                <a16:creationId xmlns:a16="http://schemas.microsoft.com/office/drawing/2014/main" id="{59828B4C-F388-FD95-FDDE-3EB2FAB369B2}"/>
              </a:ext>
            </a:extLst>
          </p:cNvPr>
          <p:cNvSpPr>
            <a:spLocks noGrp="1"/>
          </p:cNvSpPr>
          <p:nvPr/>
        </p:nvSpPr>
        <p:spPr>
          <a:xfrm>
            <a:off x="1063169" y="4313317"/>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b="1" dirty="0"/>
              <a:t>Why should GOOS take on this challenge?</a:t>
            </a:r>
          </a:p>
          <a:p>
            <a:pPr marL="0" indent="0">
              <a:lnSpc>
                <a:spcPct val="100000"/>
              </a:lnSpc>
              <a:buNone/>
            </a:pPr>
            <a:r>
              <a:rPr lang="en-US" dirty="0"/>
              <a:t>Global challenges require international solutions. GOOS is the only entity that has the ability to see across the ocean observing systems and to speak to nations. </a:t>
            </a:r>
          </a:p>
          <a:p>
            <a:pPr marL="0" indent="0">
              <a:buNone/>
            </a:pPr>
            <a:endParaRPr lang="en-US" dirty="0"/>
          </a:p>
        </p:txBody>
      </p:sp>
    </p:spTree>
    <p:extLst>
      <p:ext uri="{BB962C8B-B14F-4D97-AF65-F5344CB8AC3E}">
        <p14:creationId xmlns:p14="http://schemas.microsoft.com/office/powerpoint/2010/main" val="309029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up)">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up)">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up)">
                                      <p:cBhvr>
                                        <p:cTn id="2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4" grpId="0"/>
      <p:bldP spid="26" grpId="0"/>
      <p:bldP spid="2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C80B3"/>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76FA6C-9FB6-4F65-A25F-B518DA2D60E2}"/>
              </a:ext>
            </a:extLst>
          </p:cNvPr>
          <p:cNvSpPr txBox="1"/>
          <p:nvPr/>
        </p:nvSpPr>
        <p:spPr>
          <a:xfrm>
            <a:off x="3849646" y="3839102"/>
            <a:ext cx="2359107" cy="646331"/>
          </a:xfrm>
          <a:prstGeom prst="rect">
            <a:avLst/>
          </a:prstGeom>
          <a:noFill/>
        </p:spPr>
        <p:txBody>
          <a:bodyPr wrap="none" rtlCol="0">
            <a:spAutoFit/>
          </a:bodyPr>
          <a:lstStyle/>
          <a:p>
            <a:r>
              <a:rPr lang="en-US" sz="3600" dirty="0">
                <a:solidFill>
                  <a:schemeClr val="bg1">
                    <a:lumMod val="95000"/>
                  </a:schemeClr>
                </a:solidFill>
              </a:rPr>
              <a:t>Next Steps</a:t>
            </a:r>
          </a:p>
        </p:txBody>
      </p:sp>
      <p:grpSp>
        <p:nvGrpSpPr>
          <p:cNvPr id="3" name="Group 2">
            <a:extLst>
              <a:ext uri="{FF2B5EF4-FFF2-40B4-BE49-F238E27FC236}">
                <a16:creationId xmlns:a16="http://schemas.microsoft.com/office/drawing/2014/main" id="{77C1BAE5-1B68-4FEE-BE49-A521B6D43B17}"/>
              </a:ext>
            </a:extLst>
          </p:cNvPr>
          <p:cNvGrpSpPr/>
          <p:nvPr/>
        </p:nvGrpSpPr>
        <p:grpSpPr>
          <a:xfrm>
            <a:off x="0" y="-1"/>
            <a:ext cx="315448" cy="7772401"/>
            <a:chOff x="0" y="496956"/>
            <a:chExt cx="315448" cy="7772401"/>
          </a:xfrm>
        </p:grpSpPr>
        <p:sp>
          <p:nvSpPr>
            <p:cNvPr id="4" name="Rounded Rectangle 3">
              <a:extLst>
                <a:ext uri="{FF2B5EF4-FFF2-40B4-BE49-F238E27FC236}">
                  <a16:creationId xmlns:a16="http://schemas.microsoft.com/office/drawing/2014/main" id="{D12C6DD6-B520-4263-A784-659C46866E35}"/>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608BB3F8-C1C8-4574-9613-A83D5978BA22}"/>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208B3900-4568-4983-8B4F-4E9D0BC084D6}"/>
                </a:ext>
              </a:extLst>
            </p:cNvPr>
            <p:cNvGrpSpPr/>
            <p:nvPr/>
          </p:nvGrpSpPr>
          <p:grpSpPr>
            <a:xfrm>
              <a:off x="0" y="4489086"/>
              <a:ext cx="315448" cy="322384"/>
              <a:chOff x="8465820" y="259080"/>
              <a:chExt cx="1125284" cy="1150027"/>
            </a:xfrm>
          </p:grpSpPr>
          <p:sp>
            <p:nvSpPr>
              <p:cNvPr id="7" name="object 9">
                <a:extLst>
                  <a:ext uri="{FF2B5EF4-FFF2-40B4-BE49-F238E27FC236}">
                    <a16:creationId xmlns:a16="http://schemas.microsoft.com/office/drawing/2014/main" id="{87F2FE08-5F64-45F5-86FF-B83BE74C7644}"/>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8" name="object 10">
                <a:extLst>
                  <a:ext uri="{FF2B5EF4-FFF2-40B4-BE49-F238E27FC236}">
                    <a16:creationId xmlns:a16="http://schemas.microsoft.com/office/drawing/2014/main" id="{19E7F0B2-C15E-4B44-BBB9-63851D399DB7}"/>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Tree>
    <p:extLst>
      <p:ext uri="{BB962C8B-B14F-4D97-AF65-F5344CB8AC3E}">
        <p14:creationId xmlns:p14="http://schemas.microsoft.com/office/powerpoint/2010/main" val="1097723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89212" y="2195645"/>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sz="2000" b="1" dirty="0"/>
              <a:t>1. Develop a fundraising operation plan: </a:t>
            </a:r>
          </a:p>
          <a:p>
            <a:pPr lvl="0"/>
            <a:r>
              <a:rPr lang="en-US" sz="2000" dirty="0"/>
              <a:t>Design a fundraising program</a:t>
            </a:r>
          </a:p>
          <a:p>
            <a:pPr lvl="0"/>
            <a:r>
              <a:rPr lang="en-US" sz="2000" dirty="0"/>
              <a:t>Develop of short-term and long-term fundraising strategies</a:t>
            </a:r>
          </a:p>
          <a:p>
            <a:pPr lvl="0"/>
            <a:r>
              <a:rPr lang="en-US" sz="2000" dirty="0"/>
              <a:t>Define the roles of key stakeholders in the fundraising process </a:t>
            </a:r>
          </a:p>
          <a:p>
            <a:r>
              <a:rPr lang="en-US" sz="2000" dirty="0"/>
              <a:t>Identify the staffing and resources necessary to implement the plan</a:t>
            </a:r>
          </a:p>
          <a:p>
            <a:pPr marL="0" indent="0">
              <a:buNone/>
            </a:pPr>
            <a:endParaRPr lang="en-US" sz="2000" dirty="0"/>
          </a:p>
          <a:p>
            <a:pPr marL="0" indent="0">
              <a:buNone/>
            </a:pPr>
            <a:r>
              <a:rPr lang="en-US" sz="2000" b="1" dirty="0"/>
              <a:t>2. Prepare to adapt this message platform for a range of vehicle and audiences:</a:t>
            </a:r>
            <a:endParaRPr lang="en-US" sz="2000" dirty="0"/>
          </a:p>
          <a:p>
            <a:pPr lvl="0"/>
            <a:r>
              <a:rPr lang="en-US" sz="2000" dirty="0"/>
              <a:t>Mass communication to attract lower-level donor support</a:t>
            </a:r>
          </a:p>
          <a:p>
            <a:pPr lvl="0"/>
            <a:r>
              <a:rPr lang="en-US" sz="2000" dirty="0"/>
              <a:t>Problem-solving narratives for foundation grants and major gifts</a:t>
            </a:r>
          </a:p>
          <a:p>
            <a:pPr lvl="0"/>
            <a:r>
              <a:rPr lang="en-US" sz="2000" dirty="0"/>
              <a:t>Targeted proposals for philanthropic funding of significant ideas</a:t>
            </a:r>
          </a:p>
          <a:p>
            <a:r>
              <a:rPr lang="en-US" sz="2000" dirty="0"/>
              <a:t>Speeches, presentations, and talking points</a:t>
            </a:r>
          </a:p>
          <a:p>
            <a:pPr marL="0" indent="0">
              <a:buNone/>
            </a:pPr>
            <a:r>
              <a:rPr lang="en-US" sz="2000" b="1" dirty="0"/>
              <a:t> </a:t>
            </a:r>
            <a:endParaRPr lang="en-US" sz="2000" dirty="0"/>
          </a:p>
          <a:p>
            <a:pPr marL="0" indent="0">
              <a:buNone/>
            </a:pPr>
            <a:endParaRPr lang="en-US" dirty="0"/>
          </a:p>
          <a:p>
            <a:endParaRPr lang="en-US" dirty="0"/>
          </a:p>
          <a:p>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Next Steps</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Tree>
    <p:extLst>
      <p:ext uri="{BB962C8B-B14F-4D97-AF65-F5344CB8AC3E}">
        <p14:creationId xmlns:p14="http://schemas.microsoft.com/office/powerpoint/2010/main" val="2278809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1C80B3"/>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76FA6C-9FB6-4F65-A25F-B518DA2D60E2}"/>
              </a:ext>
            </a:extLst>
          </p:cNvPr>
          <p:cNvSpPr txBox="1"/>
          <p:nvPr/>
        </p:nvSpPr>
        <p:spPr>
          <a:xfrm>
            <a:off x="2635948" y="3830108"/>
            <a:ext cx="4786503" cy="646331"/>
          </a:xfrm>
          <a:prstGeom prst="rect">
            <a:avLst/>
          </a:prstGeom>
          <a:noFill/>
        </p:spPr>
        <p:txBody>
          <a:bodyPr wrap="none" rtlCol="0">
            <a:spAutoFit/>
          </a:bodyPr>
          <a:lstStyle/>
          <a:p>
            <a:r>
              <a:rPr lang="en-US" sz="3600" dirty="0">
                <a:solidFill>
                  <a:schemeClr val="bg1">
                    <a:lumMod val="95000"/>
                  </a:schemeClr>
                </a:solidFill>
              </a:rPr>
              <a:t>Supplemental Material</a:t>
            </a:r>
          </a:p>
        </p:txBody>
      </p:sp>
      <p:grpSp>
        <p:nvGrpSpPr>
          <p:cNvPr id="3" name="Group 2">
            <a:extLst>
              <a:ext uri="{FF2B5EF4-FFF2-40B4-BE49-F238E27FC236}">
                <a16:creationId xmlns:a16="http://schemas.microsoft.com/office/drawing/2014/main" id="{77C1BAE5-1B68-4FEE-BE49-A521B6D43B17}"/>
              </a:ext>
            </a:extLst>
          </p:cNvPr>
          <p:cNvGrpSpPr/>
          <p:nvPr/>
        </p:nvGrpSpPr>
        <p:grpSpPr>
          <a:xfrm>
            <a:off x="0" y="-1"/>
            <a:ext cx="315448" cy="7772401"/>
            <a:chOff x="0" y="496956"/>
            <a:chExt cx="315448" cy="7772401"/>
          </a:xfrm>
        </p:grpSpPr>
        <p:sp>
          <p:nvSpPr>
            <p:cNvPr id="4" name="Rounded Rectangle 3">
              <a:extLst>
                <a:ext uri="{FF2B5EF4-FFF2-40B4-BE49-F238E27FC236}">
                  <a16:creationId xmlns:a16="http://schemas.microsoft.com/office/drawing/2014/main" id="{D12C6DD6-B520-4263-A784-659C46866E35}"/>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608BB3F8-C1C8-4574-9613-A83D5978BA22}"/>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208B3900-4568-4983-8B4F-4E9D0BC084D6}"/>
                </a:ext>
              </a:extLst>
            </p:cNvPr>
            <p:cNvGrpSpPr/>
            <p:nvPr/>
          </p:nvGrpSpPr>
          <p:grpSpPr>
            <a:xfrm>
              <a:off x="0" y="4489086"/>
              <a:ext cx="315448" cy="322384"/>
              <a:chOff x="8465820" y="259080"/>
              <a:chExt cx="1125284" cy="1150027"/>
            </a:xfrm>
          </p:grpSpPr>
          <p:sp>
            <p:nvSpPr>
              <p:cNvPr id="7" name="object 9">
                <a:extLst>
                  <a:ext uri="{FF2B5EF4-FFF2-40B4-BE49-F238E27FC236}">
                    <a16:creationId xmlns:a16="http://schemas.microsoft.com/office/drawing/2014/main" id="{87F2FE08-5F64-45F5-86FF-B83BE74C7644}"/>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8" name="object 10">
                <a:extLst>
                  <a:ext uri="{FF2B5EF4-FFF2-40B4-BE49-F238E27FC236}">
                    <a16:creationId xmlns:a16="http://schemas.microsoft.com/office/drawing/2014/main" id="{19E7F0B2-C15E-4B44-BBB9-63851D399DB7}"/>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Tree>
    <p:extLst>
      <p:ext uri="{BB962C8B-B14F-4D97-AF65-F5344CB8AC3E}">
        <p14:creationId xmlns:p14="http://schemas.microsoft.com/office/powerpoint/2010/main" val="2728283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9">
            <a:extLst>
              <a:ext uri="{FF2B5EF4-FFF2-40B4-BE49-F238E27FC236}">
                <a16:creationId xmlns:a16="http://schemas.microsoft.com/office/drawing/2014/main" id="{EA166D8F-6737-1B4D-813C-6742DF9CDA2F}"/>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Who We Are</a:t>
            </a: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352DC788-6FEF-B064-8E2B-7BF5EC64394A}"/>
              </a:ext>
            </a:extLst>
          </p:cNvPr>
          <p:cNvGrpSpPr/>
          <p:nvPr/>
        </p:nvGrpSpPr>
        <p:grpSpPr>
          <a:xfrm>
            <a:off x="0" y="0"/>
            <a:ext cx="315448" cy="7772401"/>
            <a:chOff x="0" y="496956"/>
            <a:chExt cx="315448" cy="7772401"/>
          </a:xfrm>
        </p:grpSpPr>
        <p:sp>
          <p:nvSpPr>
            <p:cNvPr id="19" name="Rounded Rectangle 3">
              <a:extLst>
                <a:ext uri="{FF2B5EF4-FFF2-40B4-BE49-F238E27FC236}">
                  <a16:creationId xmlns:a16="http://schemas.microsoft.com/office/drawing/2014/main" id="{7616823E-25F1-714B-D641-2C9CB05A8D67}"/>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299EA33D-2BC7-C15C-A923-5B4BC94143F7}"/>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2B1AA0B8-1AF8-7FDA-3FEB-BEF39A652113}"/>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837543FC-6329-6B81-D2B8-81436CA0346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BFF78D84-898C-1169-8B5C-68460787A138}"/>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extBox 1">
            <a:extLst>
              <a:ext uri="{FF2B5EF4-FFF2-40B4-BE49-F238E27FC236}">
                <a16:creationId xmlns:a16="http://schemas.microsoft.com/office/drawing/2014/main" id="{CFD01C48-4A5E-4447-511B-F2F2B8C333EC}"/>
              </a:ext>
            </a:extLst>
          </p:cNvPr>
          <p:cNvSpPr txBox="1"/>
          <p:nvPr/>
        </p:nvSpPr>
        <p:spPr>
          <a:xfrm>
            <a:off x="1205752" y="3000114"/>
            <a:ext cx="1244167" cy="51058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defTabSz="443776"/>
            <a:r>
              <a:rPr lang="en-US" sz="2718" b="1" dirty="0">
                <a:latin typeface="Myriad Pro Black" panose="020B0503030403020204" pitchFamily="34" charset="0"/>
              </a:rPr>
              <a:t>60</a:t>
            </a:r>
            <a:endParaRPr lang="en-US" sz="2718" dirty="0">
              <a:latin typeface="Myriad Pro"/>
            </a:endParaRPr>
          </a:p>
        </p:txBody>
      </p:sp>
      <p:sp>
        <p:nvSpPr>
          <p:cNvPr id="25" name="TextBox 2">
            <a:extLst>
              <a:ext uri="{FF2B5EF4-FFF2-40B4-BE49-F238E27FC236}">
                <a16:creationId xmlns:a16="http://schemas.microsoft.com/office/drawing/2014/main" id="{BF0DC710-DC72-B4A4-1E47-40366914EBE2}"/>
              </a:ext>
            </a:extLst>
          </p:cNvPr>
          <p:cNvSpPr txBox="1"/>
          <p:nvPr/>
        </p:nvSpPr>
        <p:spPr>
          <a:xfrm>
            <a:off x="4239852" y="2938020"/>
            <a:ext cx="1360981" cy="51058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defTabSz="443776"/>
            <a:r>
              <a:rPr lang="en-US" sz="2718" b="1" dirty="0">
                <a:latin typeface="Myriad Pro Black" panose="020B0503030403020204" pitchFamily="34" charset="0"/>
              </a:rPr>
              <a:t>3,000+</a:t>
            </a:r>
            <a:endParaRPr lang="en-US" sz="2718" dirty="0">
              <a:latin typeface="Myriad Pro"/>
            </a:endParaRPr>
          </a:p>
        </p:txBody>
      </p:sp>
      <p:sp>
        <p:nvSpPr>
          <p:cNvPr id="26" name="TextBox 3">
            <a:extLst>
              <a:ext uri="{FF2B5EF4-FFF2-40B4-BE49-F238E27FC236}">
                <a16:creationId xmlns:a16="http://schemas.microsoft.com/office/drawing/2014/main" id="{2134AB2C-3D98-A6AD-F0F6-10F0C5632E24}"/>
              </a:ext>
            </a:extLst>
          </p:cNvPr>
          <p:cNvSpPr txBox="1"/>
          <p:nvPr/>
        </p:nvSpPr>
        <p:spPr>
          <a:xfrm>
            <a:off x="7291308" y="3000114"/>
            <a:ext cx="1451002" cy="51058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defTabSz="443776"/>
            <a:r>
              <a:rPr lang="en-US" sz="2718" b="1" dirty="0">
                <a:latin typeface="Myriad Pro Black" panose="020B0503030403020204" pitchFamily="34" charset="0"/>
              </a:rPr>
              <a:t>30+ / 7</a:t>
            </a:r>
            <a:endParaRPr lang="en-US" sz="2718" dirty="0">
              <a:latin typeface="Myriad Pro"/>
            </a:endParaRPr>
          </a:p>
        </p:txBody>
      </p:sp>
      <p:sp>
        <p:nvSpPr>
          <p:cNvPr id="27" name="TextBox 4">
            <a:extLst>
              <a:ext uri="{FF2B5EF4-FFF2-40B4-BE49-F238E27FC236}">
                <a16:creationId xmlns:a16="http://schemas.microsoft.com/office/drawing/2014/main" id="{9133E740-29A2-5A5C-84F1-1A2235EA2630}"/>
              </a:ext>
            </a:extLst>
          </p:cNvPr>
          <p:cNvSpPr txBox="1"/>
          <p:nvPr/>
        </p:nvSpPr>
        <p:spPr>
          <a:xfrm>
            <a:off x="7401646" y="5660558"/>
            <a:ext cx="1360981" cy="51058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defTabSz="443776"/>
            <a:r>
              <a:rPr lang="en-US" sz="2718" b="1" dirty="0">
                <a:latin typeface="Myriad Pro Black" panose="020B0503030403020204" pitchFamily="34" charset="0"/>
              </a:rPr>
              <a:t>$60B+</a:t>
            </a:r>
            <a:endParaRPr lang="en-US" sz="2718" dirty="0">
              <a:latin typeface="Myriad Pro"/>
            </a:endParaRPr>
          </a:p>
        </p:txBody>
      </p:sp>
      <p:sp>
        <p:nvSpPr>
          <p:cNvPr id="28" name="Rectangle 27">
            <a:extLst>
              <a:ext uri="{FF2B5EF4-FFF2-40B4-BE49-F238E27FC236}">
                <a16:creationId xmlns:a16="http://schemas.microsoft.com/office/drawing/2014/main" id="{DBB0CDD1-1E82-1D6D-9CC8-79A585F7EC2D}"/>
              </a:ext>
            </a:extLst>
          </p:cNvPr>
          <p:cNvSpPr/>
          <p:nvPr/>
        </p:nvSpPr>
        <p:spPr>
          <a:xfrm>
            <a:off x="3858482" y="3414168"/>
            <a:ext cx="2123724" cy="1347292"/>
          </a:xfrm>
          <a:prstGeom prst="rect">
            <a:avLst/>
          </a:prstGeom>
        </p:spPr>
        <p:style>
          <a:lnRef idx="0">
            <a:scrgbClr r="0" g="0" b="0"/>
          </a:lnRef>
          <a:fillRef idx="0">
            <a:scrgbClr r="0" g="0" b="0"/>
          </a:fillRef>
          <a:effectRef idx="0">
            <a:scrgbClr r="0" g="0" b="0"/>
          </a:effectRef>
          <a:fontRef idx="major"/>
        </p:style>
        <p:txBody>
          <a:bodyPr wrap="square">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defTabSz="760183">
              <a:defRPr/>
            </a:pPr>
            <a:r>
              <a:rPr lang="en-US" sz="1359" b="1" kern="0" dirty="0">
                <a:latin typeface="Myriad Pro Black" panose="020B0503030403020204" pitchFamily="34" charset="0"/>
              </a:rPr>
              <a:t>Consulting &amp; Support Services </a:t>
            </a:r>
            <a:r>
              <a:rPr lang="en-US" sz="1359" kern="0" dirty="0">
                <a:latin typeface="Myriad Pro Black" panose="020B0503030403020204" pitchFamily="34" charset="0"/>
              </a:rPr>
              <a:t>Provided</a:t>
            </a:r>
            <a:r>
              <a:rPr lang="en-US" sz="1359" kern="0" dirty="0">
                <a:latin typeface="Myriad Pro" panose="020B0503030403020204" pitchFamily="34" charset="0"/>
              </a:rPr>
              <a:t> to More than 3,000 Non-profits &amp; NGOs</a:t>
            </a:r>
          </a:p>
          <a:p>
            <a:pPr algn="ctr" defTabSz="760183">
              <a:defRPr/>
            </a:pPr>
            <a:endParaRPr lang="en-US" sz="1359" kern="0" dirty="0">
              <a:solidFill>
                <a:srgbClr val="2C89D8"/>
              </a:solidFill>
              <a:latin typeface="Myriad Pro" panose="020B0503030403020204" pitchFamily="34" charset="0"/>
            </a:endParaRPr>
          </a:p>
          <a:p>
            <a:pPr algn="ctr" defTabSz="760183">
              <a:defRPr/>
            </a:pPr>
            <a:endParaRPr lang="en-US" sz="1359" kern="0" dirty="0">
              <a:solidFill>
                <a:srgbClr val="2C89D8"/>
              </a:solidFill>
              <a:latin typeface="Myriad Pro" panose="020B0503030403020204" pitchFamily="34" charset="0"/>
            </a:endParaRPr>
          </a:p>
        </p:txBody>
      </p:sp>
      <p:sp>
        <p:nvSpPr>
          <p:cNvPr id="29" name="Rectangle 28">
            <a:extLst>
              <a:ext uri="{FF2B5EF4-FFF2-40B4-BE49-F238E27FC236}">
                <a16:creationId xmlns:a16="http://schemas.microsoft.com/office/drawing/2014/main" id="{AA33FB57-B9B2-72BE-110C-0F4B7C0AB5F5}"/>
              </a:ext>
            </a:extLst>
          </p:cNvPr>
          <p:cNvSpPr/>
          <p:nvPr/>
        </p:nvSpPr>
        <p:spPr>
          <a:xfrm>
            <a:off x="6860252" y="3504658"/>
            <a:ext cx="2313114" cy="1347292"/>
          </a:xfrm>
          <a:prstGeom prst="rect">
            <a:avLst/>
          </a:prstGeom>
        </p:spPr>
        <p:style>
          <a:lnRef idx="0">
            <a:scrgbClr r="0" g="0" b="0"/>
          </a:lnRef>
          <a:fillRef idx="0">
            <a:scrgbClr r="0" g="0" b="0"/>
          </a:fillRef>
          <a:effectRef idx="0">
            <a:scrgbClr r="0" g="0" b="0"/>
          </a:effectRef>
          <a:fontRef idx="major"/>
        </p:style>
        <p:txBody>
          <a:bodyPr wrap="square">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defTabSz="760183">
              <a:defRPr/>
            </a:pPr>
            <a:r>
              <a:rPr lang="en-US" sz="1359" kern="0" dirty="0">
                <a:latin typeface="Myriad Pro" panose="020B0503030403020204" pitchFamily="34" charset="0"/>
              </a:rPr>
              <a:t>Our Client Work has Reached Across Over </a:t>
            </a:r>
            <a:r>
              <a:rPr lang="en-US" sz="1359" b="1" kern="0" dirty="0">
                <a:latin typeface="Myriad Pro Black" panose="020B0503030403020204" pitchFamily="34" charset="0"/>
              </a:rPr>
              <a:t>30 Countries </a:t>
            </a:r>
            <a:r>
              <a:rPr lang="en-US" sz="1359" kern="0" dirty="0">
                <a:latin typeface="Myriad Pro" panose="020B0503030403020204" pitchFamily="34" charset="0"/>
              </a:rPr>
              <a:t>&amp;</a:t>
            </a:r>
          </a:p>
          <a:p>
            <a:pPr algn="ctr" defTabSz="760183">
              <a:defRPr/>
            </a:pPr>
            <a:r>
              <a:rPr lang="en-US" sz="1359" b="1" kern="0" dirty="0">
                <a:latin typeface="Myriad Pro Black" panose="020B0503030403020204" pitchFamily="34" charset="0"/>
              </a:rPr>
              <a:t>7 Continents</a:t>
            </a:r>
          </a:p>
          <a:p>
            <a:pPr algn="ctr" defTabSz="760183">
              <a:defRPr/>
            </a:pPr>
            <a:endParaRPr lang="en-US" sz="1359" kern="0" dirty="0">
              <a:solidFill>
                <a:srgbClr val="2C89D8"/>
              </a:solidFill>
              <a:latin typeface="Myriad Pro" panose="020B0503030403020204" pitchFamily="34" charset="0"/>
            </a:endParaRPr>
          </a:p>
          <a:p>
            <a:pPr algn="ctr" defTabSz="760183">
              <a:defRPr/>
            </a:pPr>
            <a:endParaRPr lang="en-US" sz="1359" kern="0" dirty="0">
              <a:solidFill>
                <a:srgbClr val="2C89D8"/>
              </a:solidFill>
              <a:latin typeface="Myriad Pro" panose="020B0503030403020204" pitchFamily="34" charset="0"/>
            </a:endParaRPr>
          </a:p>
        </p:txBody>
      </p:sp>
      <p:sp>
        <p:nvSpPr>
          <p:cNvPr id="30" name="Rectangle 29">
            <a:extLst>
              <a:ext uri="{FF2B5EF4-FFF2-40B4-BE49-F238E27FC236}">
                <a16:creationId xmlns:a16="http://schemas.microsoft.com/office/drawing/2014/main" id="{B76C2ACC-7C22-ADB5-0E38-D55AB4C6BA39}"/>
              </a:ext>
            </a:extLst>
          </p:cNvPr>
          <p:cNvSpPr/>
          <p:nvPr/>
        </p:nvSpPr>
        <p:spPr>
          <a:xfrm>
            <a:off x="7020276" y="6157628"/>
            <a:ext cx="2123724" cy="719812"/>
          </a:xfrm>
          <a:prstGeom prst="rect">
            <a:avLst/>
          </a:prstGeom>
        </p:spPr>
        <p:style>
          <a:lnRef idx="0">
            <a:scrgbClr r="0" g="0" b="0"/>
          </a:lnRef>
          <a:fillRef idx="0">
            <a:scrgbClr r="0" g="0" b="0"/>
          </a:fillRef>
          <a:effectRef idx="0">
            <a:scrgbClr r="0" g="0" b="0"/>
          </a:effectRef>
          <a:fontRef idx="major"/>
        </p:style>
        <p:txBody>
          <a:bodyPr wrap="square">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defTabSz="760183">
              <a:defRPr/>
            </a:pPr>
            <a:r>
              <a:rPr lang="en-US" sz="1359" kern="0" dirty="0">
                <a:latin typeface="Myriad Pro" panose="020B0503030403020204" pitchFamily="34" charset="0"/>
              </a:rPr>
              <a:t>Aggregate Current Client </a:t>
            </a:r>
            <a:r>
              <a:rPr lang="en-US" sz="1359" b="1" kern="0" dirty="0">
                <a:latin typeface="Myriad Pro Black" panose="020B0503030403020204" pitchFamily="34" charset="0"/>
              </a:rPr>
              <a:t>Fundraising Goals </a:t>
            </a:r>
          </a:p>
          <a:p>
            <a:pPr algn="ctr" defTabSz="760183">
              <a:defRPr/>
            </a:pPr>
            <a:endParaRPr lang="en-US" sz="1359" kern="0" dirty="0">
              <a:latin typeface="Myriad Pro" panose="020B0503030403020204" pitchFamily="34" charset="0"/>
            </a:endParaRPr>
          </a:p>
        </p:txBody>
      </p:sp>
      <p:grpSp>
        <p:nvGrpSpPr>
          <p:cNvPr id="31" name="Picture 1">
            <a:extLst>
              <a:ext uri="{FF2B5EF4-FFF2-40B4-BE49-F238E27FC236}">
                <a16:creationId xmlns:a16="http://schemas.microsoft.com/office/drawing/2014/main" id="{528F2077-676D-3228-607D-994C75141FAE}"/>
              </a:ext>
            </a:extLst>
          </p:cNvPr>
          <p:cNvGrpSpPr/>
          <p:nvPr/>
        </p:nvGrpSpPr>
        <p:grpSpPr>
          <a:xfrm>
            <a:off x="1284494" y="1970539"/>
            <a:ext cx="1086680" cy="961244"/>
            <a:chOff x="1035203" y="2103662"/>
            <a:chExt cx="1119610" cy="990372"/>
          </a:xfrm>
          <a:gradFill>
            <a:gsLst>
              <a:gs pos="100000">
                <a:srgbClr val="00457A"/>
              </a:gs>
              <a:gs pos="0">
                <a:srgbClr val="34B2E3"/>
              </a:gs>
            </a:gsLst>
            <a:lin ang="2700000" scaled="0"/>
          </a:gradFill>
        </p:grpSpPr>
        <p:grpSp>
          <p:nvGrpSpPr>
            <p:cNvPr id="56" name="Picture 1">
              <a:extLst>
                <a:ext uri="{FF2B5EF4-FFF2-40B4-BE49-F238E27FC236}">
                  <a16:creationId xmlns:a16="http://schemas.microsoft.com/office/drawing/2014/main" id="{408E0224-6E1F-DD24-CD7D-6BED44B58235}"/>
                </a:ext>
              </a:extLst>
            </p:cNvPr>
            <p:cNvGrpSpPr/>
            <p:nvPr/>
          </p:nvGrpSpPr>
          <p:grpSpPr>
            <a:xfrm>
              <a:off x="1035203" y="2103662"/>
              <a:ext cx="1119610" cy="990372"/>
              <a:chOff x="1035203" y="2103662"/>
              <a:chExt cx="1119610" cy="990372"/>
            </a:xfrm>
            <a:grpFill/>
          </p:grpSpPr>
          <p:sp>
            <p:nvSpPr>
              <p:cNvPr id="72" name="Freeform 71">
                <a:extLst>
                  <a:ext uri="{FF2B5EF4-FFF2-40B4-BE49-F238E27FC236}">
                    <a16:creationId xmlns:a16="http://schemas.microsoft.com/office/drawing/2014/main" id="{B170A937-ADC2-8BEA-2602-B2325956047B}"/>
                  </a:ext>
                </a:extLst>
              </p:cNvPr>
              <p:cNvSpPr/>
              <p:nvPr/>
            </p:nvSpPr>
            <p:spPr>
              <a:xfrm>
                <a:off x="1035203" y="2227390"/>
                <a:ext cx="1119610" cy="866644"/>
              </a:xfrm>
              <a:custGeom>
                <a:avLst/>
                <a:gdLst>
                  <a:gd name="connsiteX0" fmla="*/ 637652 w 1119610"/>
                  <a:gd name="connsiteY0" fmla="*/ 0 h 866644"/>
                  <a:gd name="connsiteX1" fmla="*/ 637652 w 1119610"/>
                  <a:gd name="connsiteY1" fmla="*/ 38303 h 866644"/>
                  <a:gd name="connsiteX2" fmla="*/ 565730 w 1119610"/>
                  <a:gd name="connsiteY2" fmla="*/ 123728 h 866644"/>
                  <a:gd name="connsiteX3" fmla="*/ 554708 w 1119610"/>
                  <a:gd name="connsiteY3" fmla="*/ 123728 h 866644"/>
                  <a:gd name="connsiteX4" fmla="*/ 482786 w 1119610"/>
                  <a:gd name="connsiteY4" fmla="*/ 38303 h 866644"/>
                  <a:gd name="connsiteX5" fmla="*/ 482786 w 1119610"/>
                  <a:gd name="connsiteY5" fmla="*/ 0 h 866644"/>
                  <a:gd name="connsiteX6" fmla="*/ 482786 w 1119610"/>
                  <a:gd name="connsiteY6" fmla="*/ 0 h 866644"/>
                  <a:gd name="connsiteX7" fmla="*/ 340595 w 1119610"/>
                  <a:gd name="connsiteY7" fmla="*/ 0 h 866644"/>
                  <a:gd name="connsiteX8" fmla="*/ 340595 w 1119610"/>
                  <a:gd name="connsiteY8" fmla="*/ 38303 h 866644"/>
                  <a:gd name="connsiteX9" fmla="*/ 268674 w 1119610"/>
                  <a:gd name="connsiteY9" fmla="*/ 123728 h 866644"/>
                  <a:gd name="connsiteX10" fmla="*/ 257651 w 1119610"/>
                  <a:gd name="connsiteY10" fmla="*/ 123728 h 866644"/>
                  <a:gd name="connsiteX11" fmla="*/ 185729 w 1119610"/>
                  <a:gd name="connsiteY11" fmla="*/ 38303 h 866644"/>
                  <a:gd name="connsiteX12" fmla="*/ 185729 w 1119610"/>
                  <a:gd name="connsiteY12" fmla="*/ 0 h 866644"/>
                  <a:gd name="connsiteX13" fmla="*/ 54561 w 1119610"/>
                  <a:gd name="connsiteY13" fmla="*/ 0 h 866644"/>
                  <a:gd name="connsiteX14" fmla="*/ 0 w 1119610"/>
                  <a:gd name="connsiteY14" fmla="*/ 54561 h 866644"/>
                  <a:gd name="connsiteX15" fmla="*/ 0 w 1119610"/>
                  <a:gd name="connsiteY15" fmla="*/ 812083 h 866644"/>
                  <a:gd name="connsiteX16" fmla="*/ 54561 w 1119610"/>
                  <a:gd name="connsiteY16" fmla="*/ 866644 h 866644"/>
                  <a:gd name="connsiteX17" fmla="*/ 1065050 w 1119610"/>
                  <a:gd name="connsiteY17" fmla="*/ 866644 h 866644"/>
                  <a:gd name="connsiteX18" fmla="*/ 1119611 w 1119610"/>
                  <a:gd name="connsiteY18" fmla="*/ 812083 h 866644"/>
                  <a:gd name="connsiteX19" fmla="*/ 1119611 w 1119610"/>
                  <a:gd name="connsiteY19" fmla="*/ 54561 h 866644"/>
                  <a:gd name="connsiteX20" fmla="*/ 1065050 w 1119610"/>
                  <a:gd name="connsiteY20" fmla="*/ 0 h 866644"/>
                  <a:gd name="connsiteX21" fmla="*/ 933882 w 1119610"/>
                  <a:gd name="connsiteY21" fmla="*/ 0 h 866644"/>
                  <a:gd name="connsiteX22" fmla="*/ 933882 w 1119610"/>
                  <a:gd name="connsiteY22" fmla="*/ 38303 h 866644"/>
                  <a:gd name="connsiteX23" fmla="*/ 861960 w 1119610"/>
                  <a:gd name="connsiteY23" fmla="*/ 123728 h 866644"/>
                  <a:gd name="connsiteX24" fmla="*/ 850937 w 1119610"/>
                  <a:gd name="connsiteY24" fmla="*/ 123728 h 866644"/>
                  <a:gd name="connsiteX25" fmla="*/ 779016 w 1119610"/>
                  <a:gd name="connsiteY25" fmla="*/ 38303 h 866644"/>
                  <a:gd name="connsiteX26" fmla="*/ 779016 w 1119610"/>
                  <a:gd name="connsiteY26" fmla="*/ 0 h 866644"/>
                  <a:gd name="connsiteX27" fmla="*/ 637652 w 1119610"/>
                  <a:gd name="connsiteY27" fmla="*/ 0 h 866644"/>
                  <a:gd name="connsiteX28" fmla="*/ 637652 w 1119610"/>
                  <a:gd name="connsiteY28" fmla="*/ 0 h 866644"/>
                  <a:gd name="connsiteX29" fmla="*/ 1058161 w 1119610"/>
                  <a:gd name="connsiteY29" fmla="*/ 761104 h 866644"/>
                  <a:gd name="connsiteX30" fmla="*/ 1014622 w 1119610"/>
                  <a:gd name="connsiteY30" fmla="*/ 804643 h 866644"/>
                  <a:gd name="connsiteX31" fmla="*/ 105816 w 1119610"/>
                  <a:gd name="connsiteY31" fmla="*/ 804643 h 866644"/>
                  <a:gd name="connsiteX32" fmla="*/ 62277 w 1119610"/>
                  <a:gd name="connsiteY32" fmla="*/ 761104 h 866644"/>
                  <a:gd name="connsiteX33" fmla="*/ 62277 w 1119610"/>
                  <a:gd name="connsiteY33" fmla="*/ 229544 h 866644"/>
                  <a:gd name="connsiteX34" fmla="*/ 105816 w 1119610"/>
                  <a:gd name="connsiteY34" fmla="*/ 186005 h 866644"/>
                  <a:gd name="connsiteX35" fmla="*/ 1014346 w 1119610"/>
                  <a:gd name="connsiteY35" fmla="*/ 186005 h 866644"/>
                  <a:gd name="connsiteX36" fmla="*/ 1057885 w 1119610"/>
                  <a:gd name="connsiteY36" fmla="*/ 229544 h 866644"/>
                  <a:gd name="connsiteX37" fmla="*/ 1057885 w 1119610"/>
                  <a:gd name="connsiteY37" fmla="*/ 761104 h 866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19610" h="866644">
                    <a:moveTo>
                      <a:pt x="637652" y="0"/>
                    </a:moveTo>
                    <a:lnTo>
                      <a:pt x="637652" y="38303"/>
                    </a:lnTo>
                    <a:cubicBezTo>
                      <a:pt x="637652" y="86251"/>
                      <a:pt x="605962" y="123728"/>
                      <a:pt x="565730" y="123728"/>
                    </a:cubicBezTo>
                    <a:lnTo>
                      <a:pt x="554708" y="123728"/>
                    </a:lnTo>
                    <a:cubicBezTo>
                      <a:pt x="514475" y="123728"/>
                      <a:pt x="482786" y="86251"/>
                      <a:pt x="482786" y="38303"/>
                    </a:cubicBezTo>
                    <a:lnTo>
                      <a:pt x="482786" y="0"/>
                    </a:lnTo>
                    <a:lnTo>
                      <a:pt x="482786" y="0"/>
                    </a:lnTo>
                    <a:lnTo>
                      <a:pt x="340595" y="0"/>
                    </a:lnTo>
                    <a:lnTo>
                      <a:pt x="340595" y="38303"/>
                    </a:lnTo>
                    <a:cubicBezTo>
                      <a:pt x="340595" y="86251"/>
                      <a:pt x="308906" y="123728"/>
                      <a:pt x="268674" y="123728"/>
                    </a:cubicBezTo>
                    <a:lnTo>
                      <a:pt x="257651" y="123728"/>
                    </a:lnTo>
                    <a:cubicBezTo>
                      <a:pt x="217419" y="123728"/>
                      <a:pt x="185729" y="86251"/>
                      <a:pt x="185729" y="38303"/>
                    </a:cubicBezTo>
                    <a:lnTo>
                      <a:pt x="185729" y="0"/>
                    </a:lnTo>
                    <a:lnTo>
                      <a:pt x="54561" y="0"/>
                    </a:lnTo>
                    <a:cubicBezTo>
                      <a:pt x="24525" y="0"/>
                      <a:pt x="0" y="24525"/>
                      <a:pt x="0" y="54561"/>
                    </a:cubicBezTo>
                    <a:lnTo>
                      <a:pt x="0" y="812083"/>
                    </a:lnTo>
                    <a:cubicBezTo>
                      <a:pt x="0" y="842119"/>
                      <a:pt x="24525" y="866644"/>
                      <a:pt x="54561" y="866644"/>
                    </a:cubicBezTo>
                    <a:lnTo>
                      <a:pt x="1065050" y="866644"/>
                    </a:lnTo>
                    <a:cubicBezTo>
                      <a:pt x="1095086" y="866644"/>
                      <a:pt x="1119611" y="842119"/>
                      <a:pt x="1119611" y="812083"/>
                    </a:cubicBezTo>
                    <a:lnTo>
                      <a:pt x="1119611" y="54561"/>
                    </a:lnTo>
                    <a:cubicBezTo>
                      <a:pt x="1119611" y="24525"/>
                      <a:pt x="1095086" y="0"/>
                      <a:pt x="1065050" y="0"/>
                    </a:cubicBezTo>
                    <a:lnTo>
                      <a:pt x="933882" y="0"/>
                    </a:lnTo>
                    <a:lnTo>
                      <a:pt x="933882" y="38303"/>
                    </a:lnTo>
                    <a:cubicBezTo>
                      <a:pt x="933882" y="86251"/>
                      <a:pt x="902192" y="123728"/>
                      <a:pt x="861960" y="123728"/>
                    </a:cubicBezTo>
                    <a:lnTo>
                      <a:pt x="850937" y="123728"/>
                    </a:lnTo>
                    <a:cubicBezTo>
                      <a:pt x="810705" y="123728"/>
                      <a:pt x="779016" y="86251"/>
                      <a:pt x="779016" y="38303"/>
                    </a:cubicBezTo>
                    <a:lnTo>
                      <a:pt x="779016" y="0"/>
                    </a:lnTo>
                    <a:lnTo>
                      <a:pt x="637652" y="0"/>
                    </a:lnTo>
                    <a:lnTo>
                      <a:pt x="637652" y="0"/>
                    </a:lnTo>
                    <a:close/>
                    <a:moveTo>
                      <a:pt x="1058161" y="761104"/>
                    </a:moveTo>
                    <a:cubicBezTo>
                      <a:pt x="1058161" y="785353"/>
                      <a:pt x="1038595" y="804643"/>
                      <a:pt x="1014622" y="804643"/>
                    </a:cubicBezTo>
                    <a:lnTo>
                      <a:pt x="105816" y="804643"/>
                    </a:lnTo>
                    <a:cubicBezTo>
                      <a:pt x="81842" y="804643"/>
                      <a:pt x="62277" y="785078"/>
                      <a:pt x="62277" y="761104"/>
                    </a:cubicBezTo>
                    <a:lnTo>
                      <a:pt x="62277" y="229544"/>
                    </a:lnTo>
                    <a:cubicBezTo>
                      <a:pt x="62277" y="205294"/>
                      <a:pt x="81842" y="186005"/>
                      <a:pt x="105816" y="186005"/>
                    </a:cubicBezTo>
                    <a:lnTo>
                      <a:pt x="1014346" y="186005"/>
                    </a:lnTo>
                    <a:cubicBezTo>
                      <a:pt x="1038320" y="186005"/>
                      <a:pt x="1057885" y="205570"/>
                      <a:pt x="1057885" y="229544"/>
                    </a:cubicBezTo>
                    <a:lnTo>
                      <a:pt x="1057885" y="761104"/>
                    </a:ln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grpSp>
            <p:nvGrpSpPr>
              <p:cNvPr id="73" name="Picture 1">
                <a:extLst>
                  <a:ext uri="{FF2B5EF4-FFF2-40B4-BE49-F238E27FC236}">
                    <a16:creationId xmlns:a16="http://schemas.microsoft.com/office/drawing/2014/main" id="{C3217D06-D367-5582-4417-E048D542D358}"/>
                  </a:ext>
                </a:extLst>
              </p:cNvPr>
              <p:cNvGrpSpPr/>
              <p:nvPr/>
            </p:nvGrpSpPr>
            <p:grpSpPr>
              <a:xfrm>
                <a:off x="1251795" y="2103662"/>
                <a:ext cx="686978" cy="216592"/>
                <a:chOff x="1251795" y="2103662"/>
                <a:chExt cx="686978" cy="216592"/>
              </a:xfrm>
              <a:grpFill/>
            </p:grpSpPr>
            <p:sp>
              <p:nvSpPr>
                <p:cNvPr id="74" name="Freeform 73">
                  <a:extLst>
                    <a:ext uri="{FF2B5EF4-FFF2-40B4-BE49-F238E27FC236}">
                      <a16:creationId xmlns:a16="http://schemas.microsoft.com/office/drawing/2014/main" id="{6F9E544B-9F2B-E2BE-A7D6-C7E050CFDA9D}"/>
                    </a:ext>
                  </a:extLst>
                </p:cNvPr>
                <p:cNvSpPr/>
                <p:nvPr/>
              </p:nvSpPr>
              <p:spPr>
                <a:xfrm>
                  <a:off x="1251795" y="2103662"/>
                  <a:ext cx="93140" cy="216592"/>
                </a:xfrm>
                <a:custGeom>
                  <a:avLst/>
                  <a:gdLst>
                    <a:gd name="connsiteX0" fmla="*/ 93140 w 93140"/>
                    <a:gd name="connsiteY0" fmla="*/ 54561 h 216592"/>
                    <a:gd name="connsiteX1" fmla="*/ 93140 w 93140"/>
                    <a:gd name="connsiteY1" fmla="*/ 162031 h 216592"/>
                    <a:gd name="connsiteX2" fmla="*/ 52081 w 93140"/>
                    <a:gd name="connsiteY2" fmla="*/ 216592 h 216592"/>
                    <a:gd name="connsiteX3" fmla="*/ 41059 w 93140"/>
                    <a:gd name="connsiteY3" fmla="*/ 216592 h 216592"/>
                    <a:gd name="connsiteX4" fmla="*/ 0 w 93140"/>
                    <a:gd name="connsiteY4" fmla="*/ 162031 h 216592"/>
                    <a:gd name="connsiteX5" fmla="*/ 0 w 93140"/>
                    <a:gd name="connsiteY5" fmla="*/ 54561 h 216592"/>
                    <a:gd name="connsiteX6" fmla="*/ 41059 w 93140"/>
                    <a:gd name="connsiteY6" fmla="*/ 0 h 216592"/>
                    <a:gd name="connsiteX7" fmla="*/ 52081 w 93140"/>
                    <a:gd name="connsiteY7" fmla="*/ 0 h 216592"/>
                    <a:gd name="connsiteX8" fmla="*/ 93140 w 93140"/>
                    <a:gd name="connsiteY8" fmla="*/ 54561 h 216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140" h="216592">
                      <a:moveTo>
                        <a:pt x="93140" y="54561"/>
                      </a:moveTo>
                      <a:lnTo>
                        <a:pt x="93140" y="162031"/>
                      </a:lnTo>
                      <a:cubicBezTo>
                        <a:pt x="93140" y="192067"/>
                        <a:pt x="74677" y="216592"/>
                        <a:pt x="52081" y="216592"/>
                      </a:cubicBezTo>
                      <a:lnTo>
                        <a:pt x="41059" y="216592"/>
                      </a:lnTo>
                      <a:cubicBezTo>
                        <a:pt x="18463" y="216592"/>
                        <a:pt x="0" y="192067"/>
                        <a:pt x="0" y="162031"/>
                      </a:cubicBezTo>
                      <a:lnTo>
                        <a:pt x="0" y="54561"/>
                      </a:lnTo>
                      <a:cubicBezTo>
                        <a:pt x="0" y="24249"/>
                        <a:pt x="18187" y="0"/>
                        <a:pt x="41059" y="0"/>
                      </a:cubicBezTo>
                      <a:lnTo>
                        <a:pt x="52081" y="0"/>
                      </a:lnTo>
                      <a:cubicBezTo>
                        <a:pt x="74953" y="0"/>
                        <a:pt x="93140" y="24525"/>
                        <a:pt x="93140" y="54561"/>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75" name="Freeform 74">
                  <a:extLst>
                    <a:ext uri="{FF2B5EF4-FFF2-40B4-BE49-F238E27FC236}">
                      <a16:creationId xmlns:a16="http://schemas.microsoft.com/office/drawing/2014/main" id="{E7D97F72-744A-49F4-5218-14870F10C5BB}"/>
                    </a:ext>
                  </a:extLst>
                </p:cNvPr>
                <p:cNvSpPr/>
                <p:nvPr/>
              </p:nvSpPr>
              <p:spPr>
                <a:xfrm>
                  <a:off x="1548576" y="2103662"/>
                  <a:ext cx="93140" cy="216592"/>
                </a:xfrm>
                <a:custGeom>
                  <a:avLst/>
                  <a:gdLst>
                    <a:gd name="connsiteX0" fmla="*/ 93140 w 93140"/>
                    <a:gd name="connsiteY0" fmla="*/ 54561 h 216592"/>
                    <a:gd name="connsiteX1" fmla="*/ 93140 w 93140"/>
                    <a:gd name="connsiteY1" fmla="*/ 162031 h 216592"/>
                    <a:gd name="connsiteX2" fmla="*/ 52081 w 93140"/>
                    <a:gd name="connsiteY2" fmla="*/ 216592 h 216592"/>
                    <a:gd name="connsiteX3" fmla="*/ 41059 w 93140"/>
                    <a:gd name="connsiteY3" fmla="*/ 216592 h 216592"/>
                    <a:gd name="connsiteX4" fmla="*/ 0 w 93140"/>
                    <a:gd name="connsiteY4" fmla="*/ 162031 h 216592"/>
                    <a:gd name="connsiteX5" fmla="*/ 0 w 93140"/>
                    <a:gd name="connsiteY5" fmla="*/ 54561 h 216592"/>
                    <a:gd name="connsiteX6" fmla="*/ 41059 w 93140"/>
                    <a:gd name="connsiteY6" fmla="*/ 0 h 216592"/>
                    <a:gd name="connsiteX7" fmla="*/ 52081 w 93140"/>
                    <a:gd name="connsiteY7" fmla="*/ 0 h 216592"/>
                    <a:gd name="connsiteX8" fmla="*/ 93140 w 93140"/>
                    <a:gd name="connsiteY8" fmla="*/ 54561 h 216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140" h="216592">
                      <a:moveTo>
                        <a:pt x="93140" y="54561"/>
                      </a:moveTo>
                      <a:lnTo>
                        <a:pt x="93140" y="162031"/>
                      </a:lnTo>
                      <a:cubicBezTo>
                        <a:pt x="93140" y="192067"/>
                        <a:pt x="74677" y="216592"/>
                        <a:pt x="52081" y="216592"/>
                      </a:cubicBezTo>
                      <a:lnTo>
                        <a:pt x="41059" y="216592"/>
                      </a:lnTo>
                      <a:cubicBezTo>
                        <a:pt x="18463" y="216592"/>
                        <a:pt x="0" y="192067"/>
                        <a:pt x="0" y="162031"/>
                      </a:cubicBezTo>
                      <a:lnTo>
                        <a:pt x="0" y="54561"/>
                      </a:lnTo>
                      <a:cubicBezTo>
                        <a:pt x="0" y="24249"/>
                        <a:pt x="18187" y="0"/>
                        <a:pt x="41059" y="0"/>
                      </a:cubicBezTo>
                      <a:lnTo>
                        <a:pt x="52081" y="0"/>
                      </a:lnTo>
                      <a:cubicBezTo>
                        <a:pt x="74953" y="0"/>
                        <a:pt x="93140" y="24525"/>
                        <a:pt x="93140" y="54561"/>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76" name="Freeform 75">
                  <a:extLst>
                    <a:ext uri="{FF2B5EF4-FFF2-40B4-BE49-F238E27FC236}">
                      <a16:creationId xmlns:a16="http://schemas.microsoft.com/office/drawing/2014/main" id="{186110F4-6755-6574-195A-533545F8A28A}"/>
                    </a:ext>
                  </a:extLst>
                </p:cNvPr>
                <p:cNvSpPr/>
                <p:nvPr/>
              </p:nvSpPr>
              <p:spPr>
                <a:xfrm>
                  <a:off x="1845633" y="2103662"/>
                  <a:ext cx="93140" cy="216592"/>
                </a:xfrm>
                <a:custGeom>
                  <a:avLst/>
                  <a:gdLst>
                    <a:gd name="connsiteX0" fmla="*/ 93140 w 93140"/>
                    <a:gd name="connsiteY0" fmla="*/ 54561 h 216592"/>
                    <a:gd name="connsiteX1" fmla="*/ 93140 w 93140"/>
                    <a:gd name="connsiteY1" fmla="*/ 162031 h 216592"/>
                    <a:gd name="connsiteX2" fmla="*/ 52081 w 93140"/>
                    <a:gd name="connsiteY2" fmla="*/ 216592 h 216592"/>
                    <a:gd name="connsiteX3" fmla="*/ 41059 w 93140"/>
                    <a:gd name="connsiteY3" fmla="*/ 216592 h 216592"/>
                    <a:gd name="connsiteX4" fmla="*/ 0 w 93140"/>
                    <a:gd name="connsiteY4" fmla="*/ 162031 h 216592"/>
                    <a:gd name="connsiteX5" fmla="*/ 0 w 93140"/>
                    <a:gd name="connsiteY5" fmla="*/ 54561 h 216592"/>
                    <a:gd name="connsiteX6" fmla="*/ 41059 w 93140"/>
                    <a:gd name="connsiteY6" fmla="*/ 0 h 216592"/>
                    <a:gd name="connsiteX7" fmla="*/ 52081 w 93140"/>
                    <a:gd name="connsiteY7" fmla="*/ 0 h 216592"/>
                    <a:gd name="connsiteX8" fmla="*/ 93140 w 93140"/>
                    <a:gd name="connsiteY8" fmla="*/ 54561 h 216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140" h="216592">
                      <a:moveTo>
                        <a:pt x="93140" y="54561"/>
                      </a:moveTo>
                      <a:lnTo>
                        <a:pt x="93140" y="162031"/>
                      </a:lnTo>
                      <a:cubicBezTo>
                        <a:pt x="93140" y="192067"/>
                        <a:pt x="74678" y="216592"/>
                        <a:pt x="52081" y="216592"/>
                      </a:cubicBezTo>
                      <a:lnTo>
                        <a:pt x="41059" y="216592"/>
                      </a:lnTo>
                      <a:cubicBezTo>
                        <a:pt x="18463" y="216592"/>
                        <a:pt x="0" y="192067"/>
                        <a:pt x="0" y="162031"/>
                      </a:cubicBezTo>
                      <a:lnTo>
                        <a:pt x="0" y="54561"/>
                      </a:lnTo>
                      <a:cubicBezTo>
                        <a:pt x="0" y="24249"/>
                        <a:pt x="18463" y="0"/>
                        <a:pt x="41059" y="0"/>
                      </a:cubicBezTo>
                      <a:lnTo>
                        <a:pt x="52081" y="0"/>
                      </a:lnTo>
                      <a:cubicBezTo>
                        <a:pt x="74678" y="0"/>
                        <a:pt x="93140" y="24525"/>
                        <a:pt x="93140" y="54561"/>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grpSp>
        </p:grpSp>
        <p:grpSp>
          <p:nvGrpSpPr>
            <p:cNvPr id="57" name="Picture 1">
              <a:extLst>
                <a:ext uri="{FF2B5EF4-FFF2-40B4-BE49-F238E27FC236}">
                  <a16:creationId xmlns:a16="http://schemas.microsoft.com/office/drawing/2014/main" id="{DE40DA7A-CDA0-728D-B5A8-E710C3E3A8A3}"/>
                </a:ext>
              </a:extLst>
            </p:cNvPr>
            <p:cNvGrpSpPr/>
            <p:nvPr/>
          </p:nvGrpSpPr>
          <p:grpSpPr>
            <a:xfrm>
              <a:off x="1157277" y="2475396"/>
              <a:ext cx="867201" cy="494910"/>
              <a:chOff x="1157277" y="2475396"/>
              <a:chExt cx="867201" cy="494910"/>
            </a:xfrm>
            <a:grpFill/>
          </p:grpSpPr>
          <p:sp>
            <p:nvSpPr>
              <p:cNvPr id="58" name="Freeform 57">
                <a:extLst>
                  <a:ext uri="{FF2B5EF4-FFF2-40B4-BE49-F238E27FC236}">
                    <a16:creationId xmlns:a16="http://schemas.microsoft.com/office/drawing/2014/main" id="{FC7D8417-8336-DA04-60DC-6CD708A25A2B}"/>
                  </a:ext>
                </a:extLst>
              </p:cNvPr>
              <p:cNvSpPr/>
              <p:nvPr/>
            </p:nvSpPr>
            <p:spPr>
              <a:xfrm>
                <a:off x="1714465" y="2846579"/>
                <a:ext cx="123727" cy="123727"/>
              </a:xfrm>
              <a:custGeom>
                <a:avLst/>
                <a:gdLst>
                  <a:gd name="connsiteX0" fmla="*/ 101958 w 123727"/>
                  <a:gd name="connsiteY0" fmla="*/ 123728 h 123727"/>
                  <a:gd name="connsiteX1" fmla="*/ 21769 w 123727"/>
                  <a:gd name="connsiteY1" fmla="*/ 123728 h 123727"/>
                  <a:gd name="connsiteX2" fmla="*/ 0 w 123727"/>
                  <a:gd name="connsiteY2" fmla="*/ 101958 h 123727"/>
                  <a:gd name="connsiteX3" fmla="*/ 0 w 123727"/>
                  <a:gd name="connsiteY3" fmla="*/ 21770 h 123727"/>
                  <a:gd name="connsiteX4" fmla="*/ 21769 w 123727"/>
                  <a:gd name="connsiteY4" fmla="*/ 0 h 123727"/>
                  <a:gd name="connsiteX5" fmla="*/ 101958 w 123727"/>
                  <a:gd name="connsiteY5" fmla="*/ 0 h 123727"/>
                  <a:gd name="connsiteX6" fmla="*/ 123728 w 123727"/>
                  <a:gd name="connsiteY6" fmla="*/ 21770 h 123727"/>
                  <a:gd name="connsiteX7" fmla="*/ 123728 w 123727"/>
                  <a:gd name="connsiteY7" fmla="*/ 101958 h 123727"/>
                  <a:gd name="connsiteX8" fmla="*/ 101958 w 123727"/>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123728"/>
                    </a:moveTo>
                    <a:lnTo>
                      <a:pt x="21769" y="123728"/>
                    </a:lnTo>
                    <a:cubicBezTo>
                      <a:pt x="9645" y="123728"/>
                      <a:pt x="0" y="114083"/>
                      <a:pt x="0" y="101958"/>
                    </a:cubicBezTo>
                    <a:lnTo>
                      <a:pt x="0" y="21770"/>
                    </a:lnTo>
                    <a:cubicBezTo>
                      <a:pt x="0" y="9645"/>
                      <a:pt x="9645" y="0"/>
                      <a:pt x="21769" y="0"/>
                    </a:cubicBezTo>
                    <a:lnTo>
                      <a:pt x="101958" y="0"/>
                    </a:lnTo>
                    <a:cubicBezTo>
                      <a:pt x="114083" y="0"/>
                      <a:pt x="123728" y="9645"/>
                      <a:pt x="123728" y="21770"/>
                    </a:cubicBezTo>
                    <a:lnTo>
                      <a:pt x="123728" y="101958"/>
                    </a:lnTo>
                    <a:cubicBezTo>
                      <a:pt x="123728" y="114083"/>
                      <a:pt x="113807"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59" name="Freeform 58">
                <a:extLst>
                  <a:ext uri="{FF2B5EF4-FFF2-40B4-BE49-F238E27FC236}">
                    <a16:creationId xmlns:a16="http://schemas.microsoft.com/office/drawing/2014/main" id="{214004F5-9F3B-126E-08EE-468BE550BB4D}"/>
                  </a:ext>
                </a:extLst>
              </p:cNvPr>
              <p:cNvSpPr/>
              <p:nvPr/>
            </p:nvSpPr>
            <p:spPr>
              <a:xfrm>
                <a:off x="1528736" y="2846579"/>
                <a:ext cx="123727" cy="123727"/>
              </a:xfrm>
              <a:custGeom>
                <a:avLst/>
                <a:gdLst>
                  <a:gd name="connsiteX0" fmla="*/ 101958 w 123727"/>
                  <a:gd name="connsiteY0" fmla="*/ 123728 h 123727"/>
                  <a:gd name="connsiteX1" fmla="*/ 21770 w 123727"/>
                  <a:gd name="connsiteY1" fmla="*/ 123728 h 123727"/>
                  <a:gd name="connsiteX2" fmla="*/ 0 w 123727"/>
                  <a:gd name="connsiteY2" fmla="*/ 101958 h 123727"/>
                  <a:gd name="connsiteX3" fmla="*/ 0 w 123727"/>
                  <a:gd name="connsiteY3" fmla="*/ 21770 h 123727"/>
                  <a:gd name="connsiteX4" fmla="*/ 21770 w 123727"/>
                  <a:gd name="connsiteY4" fmla="*/ 0 h 123727"/>
                  <a:gd name="connsiteX5" fmla="*/ 101958 w 123727"/>
                  <a:gd name="connsiteY5" fmla="*/ 0 h 123727"/>
                  <a:gd name="connsiteX6" fmla="*/ 123728 w 123727"/>
                  <a:gd name="connsiteY6" fmla="*/ 21770 h 123727"/>
                  <a:gd name="connsiteX7" fmla="*/ 123728 w 123727"/>
                  <a:gd name="connsiteY7" fmla="*/ 101958 h 123727"/>
                  <a:gd name="connsiteX8" fmla="*/ 101958 w 123727"/>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123728"/>
                    </a:moveTo>
                    <a:lnTo>
                      <a:pt x="21770" y="123728"/>
                    </a:lnTo>
                    <a:cubicBezTo>
                      <a:pt x="9645" y="123728"/>
                      <a:pt x="0" y="114083"/>
                      <a:pt x="0" y="101958"/>
                    </a:cubicBezTo>
                    <a:lnTo>
                      <a:pt x="0" y="21770"/>
                    </a:lnTo>
                    <a:cubicBezTo>
                      <a:pt x="0" y="9645"/>
                      <a:pt x="9645" y="0"/>
                      <a:pt x="21770" y="0"/>
                    </a:cubicBezTo>
                    <a:lnTo>
                      <a:pt x="101958" y="0"/>
                    </a:lnTo>
                    <a:cubicBezTo>
                      <a:pt x="114083" y="0"/>
                      <a:pt x="123728" y="9645"/>
                      <a:pt x="123728" y="21770"/>
                    </a:cubicBezTo>
                    <a:lnTo>
                      <a:pt x="123728" y="101958"/>
                    </a:lnTo>
                    <a:cubicBezTo>
                      <a:pt x="123728" y="114083"/>
                      <a:pt x="114083"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60" name="Freeform 59">
                <a:extLst>
                  <a:ext uri="{FF2B5EF4-FFF2-40B4-BE49-F238E27FC236}">
                    <a16:creationId xmlns:a16="http://schemas.microsoft.com/office/drawing/2014/main" id="{F38AF327-44FF-F6F2-F3C3-3BE866EA22E5}"/>
                  </a:ext>
                </a:extLst>
              </p:cNvPr>
              <p:cNvSpPr/>
              <p:nvPr/>
            </p:nvSpPr>
            <p:spPr>
              <a:xfrm>
                <a:off x="1343006" y="2846579"/>
                <a:ext cx="123727" cy="123727"/>
              </a:xfrm>
              <a:custGeom>
                <a:avLst/>
                <a:gdLst>
                  <a:gd name="connsiteX0" fmla="*/ 101958 w 123727"/>
                  <a:gd name="connsiteY0" fmla="*/ 123728 h 123727"/>
                  <a:gd name="connsiteX1" fmla="*/ 21769 w 123727"/>
                  <a:gd name="connsiteY1" fmla="*/ 123728 h 123727"/>
                  <a:gd name="connsiteX2" fmla="*/ 0 w 123727"/>
                  <a:gd name="connsiteY2" fmla="*/ 101958 h 123727"/>
                  <a:gd name="connsiteX3" fmla="*/ 0 w 123727"/>
                  <a:gd name="connsiteY3" fmla="*/ 21770 h 123727"/>
                  <a:gd name="connsiteX4" fmla="*/ 21769 w 123727"/>
                  <a:gd name="connsiteY4" fmla="*/ 0 h 123727"/>
                  <a:gd name="connsiteX5" fmla="*/ 101958 w 123727"/>
                  <a:gd name="connsiteY5" fmla="*/ 0 h 123727"/>
                  <a:gd name="connsiteX6" fmla="*/ 123728 w 123727"/>
                  <a:gd name="connsiteY6" fmla="*/ 21770 h 123727"/>
                  <a:gd name="connsiteX7" fmla="*/ 123728 w 123727"/>
                  <a:gd name="connsiteY7" fmla="*/ 101958 h 123727"/>
                  <a:gd name="connsiteX8" fmla="*/ 101958 w 123727"/>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123728"/>
                    </a:moveTo>
                    <a:lnTo>
                      <a:pt x="21769" y="123728"/>
                    </a:lnTo>
                    <a:cubicBezTo>
                      <a:pt x="9645" y="123728"/>
                      <a:pt x="0" y="114083"/>
                      <a:pt x="0" y="101958"/>
                    </a:cubicBezTo>
                    <a:lnTo>
                      <a:pt x="0" y="21770"/>
                    </a:lnTo>
                    <a:cubicBezTo>
                      <a:pt x="0" y="9645"/>
                      <a:pt x="9645" y="0"/>
                      <a:pt x="21769" y="0"/>
                    </a:cubicBezTo>
                    <a:lnTo>
                      <a:pt x="101958" y="0"/>
                    </a:lnTo>
                    <a:cubicBezTo>
                      <a:pt x="114083" y="0"/>
                      <a:pt x="123728" y="9645"/>
                      <a:pt x="123728" y="21770"/>
                    </a:cubicBezTo>
                    <a:lnTo>
                      <a:pt x="123728" y="101958"/>
                    </a:lnTo>
                    <a:cubicBezTo>
                      <a:pt x="123728" y="114083"/>
                      <a:pt x="114083"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61" name="Freeform 60">
                <a:extLst>
                  <a:ext uri="{FF2B5EF4-FFF2-40B4-BE49-F238E27FC236}">
                    <a16:creationId xmlns:a16="http://schemas.microsoft.com/office/drawing/2014/main" id="{CA82566D-5E27-4D63-A78B-5A58E1A9CCDE}"/>
                  </a:ext>
                </a:extLst>
              </p:cNvPr>
              <p:cNvSpPr/>
              <p:nvPr/>
            </p:nvSpPr>
            <p:spPr>
              <a:xfrm>
                <a:off x="1157277" y="2846579"/>
                <a:ext cx="123727" cy="123727"/>
              </a:xfrm>
              <a:custGeom>
                <a:avLst/>
                <a:gdLst>
                  <a:gd name="connsiteX0" fmla="*/ 101958 w 123727"/>
                  <a:gd name="connsiteY0" fmla="*/ 123728 h 123727"/>
                  <a:gd name="connsiteX1" fmla="*/ 21769 w 123727"/>
                  <a:gd name="connsiteY1" fmla="*/ 123728 h 123727"/>
                  <a:gd name="connsiteX2" fmla="*/ 0 w 123727"/>
                  <a:gd name="connsiteY2" fmla="*/ 101958 h 123727"/>
                  <a:gd name="connsiteX3" fmla="*/ 0 w 123727"/>
                  <a:gd name="connsiteY3" fmla="*/ 21770 h 123727"/>
                  <a:gd name="connsiteX4" fmla="*/ 21769 w 123727"/>
                  <a:gd name="connsiteY4" fmla="*/ 0 h 123727"/>
                  <a:gd name="connsiteX5" fmla="*/ 101958 w 123727"/>
                  <a:gd name="connsiteY5" fmla="*/ 0 h 123727"/>
                  <a:gd name="connsiteX6" fmla="*/ 123728 w 123727"/>
                  <a:gd name="connsiteY6" fmla="*/ 21770 h 123727"/>
                  <a:gd name="connsiteX7" fmla="*/ 123728 w 123727"/>
                  <a:gd name="connsiteY7" fmla="*/ 101958 h 123727"/>
                  <a:gd name="connsiteX8" fmla="*/ 101958 w 123727"/>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123728"/>
                    </a:moveTo>
                    <a:lnTo>
                      <a:pt x="21769" y="123728"/>
                    </a:lnTo>
                    <a:cubicBezTo>
                      <a:pt x="9645" y="123728"/>
                      <a:pt x="0" y="114083"/>
                      <a:pt x="0" y="101958"/>
                    </a:cubicBezTo>
                    <a:lnTo>
                      <a:pt x="0" y="21770"/>
                    </a:lnTo>
                    <a:cubicBezTo>
                      <a:pt x="0" y="9645"/>
                      <a:pt x="9645" y="0"/>
                      <a:pt x="21769" y="0"/>
                    </a:cubicBezTo>
                    <a:lnTo>
                      <a:pt x="101958" y="0"/>
                    </a:lnTo>
                    <a:cubicBezTo>
                      <a:pt x="114083" y="0"/>
                      <a:pt x="123728" y="9645"/>
                      <a:pt x="123728" y="21770"/>
                    </a:cubicBezTo>
                    <a:lnTo>
                      <a:pt x="123728" y="101958"/>
                    </a:lnTo>
                    <a:cubicBezTo>
                      <a:pt x="123728" y="114083"/>
                      <a:pt x="114083"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62" name="Freeform 61">
                <a:extLst>
                  <a:ext uri="{FF2B5EF4-FFF2-40B4-BE49-F238E27FC236}">
                    <a16:creationId xmlns:a16="http://schemas.microsoft.com/office/drawing/2014/main" id="{F6F3F611-7206-BB7F-2F96-8733D36CE23A}"/>
                  </a:ext>
                </a:extLst>
              </p:cNvPr>
              <p:cNvSpPr/>
              <p:nvPr/>
            </p:nvSpPr>
            <p:spPr>
              <a:xfrm>
                <a:off x="1714465" y="2660850"/>
                <a:ext cx="123727" cy="123727"/>
              </a:xfrm>
              <a:custGeom>
                <a:avLst/>
                <a:gdLst>
                  <a:gd name="connsiteX0" fmla="*/ 101958 w 123727"/>
                  <a:gd name="connsiteY0" fmla="*/ 123728 h 123727"/>
                  <a:gd name="connsiteX1" fmla="*/ 21769 w 123727"/>
                  <a:gd name="connsiteY1" fmla="*/ 123728 h 123727"/>
                  <a:gd name="connsiteX2" fmla="*/ 0 w 123727"/>
                  <a:gd name="connsiteY2" fmla="*/ 101958 h 123727"/>
                  <a:gd name="connsiteX3" fmla="*/ 0 w 123727"/>
                  <a:gd name="connsiteY3" fmla="*/ 21769 h 123727"/>
                  <a:gd name="connsiteX4" fmla="*/ 21769 w 123727"/>
                  <a:gd name="connsiteY4" fmla="*/ 0 h 123727"/>
                  <a:gd name="connsiteX5" fmla="*/ 101958 w 123727"/>
                  <a:gd name="connsiteY5" fmla="*/ 0 h 123727"/>
                  <a:gd name="connsiteX6" fmla="*/ 123728 w 123727"/>
                  <a:gd name="connsiteY6" fmla="*/ 21769 h 123727"/>
                  <a:gd name="connsiteX7" fmla="*/ 123728 w 123727"/>
                  <a:gd name="connsiteY7" fmla="*/ 101958 h 123727"/>
                  <a:gd name="connsiteX8" fmla="*/ 101958 w 123727"/>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123728"/>
                    </a:moveTo>
                    <a:lnTo>
                      <a:pt x="21769" y="123728"/>
                    </a:lnTo>
                    <a:cubicBezTo>
                      <a:pt x="9645" y="123728"/>
                      <a:pt x="0" y="114083"/>
                      <a:pt x="0" y="101958"/>
                    </a:cubicBezTo>
                    <a:lnTo>
                      <a:pt x="0" y="21769"/>
                    </a:lnTo>
                    <a:cubicBezTo>
                      <a:pt x="0" y="9645"/>
                      <a:pt x="9645" y="0"/>
                      <a:pt x="21769" y="0"/>
                    </a:cubicBezTo>
                    <a:lnTo>
                      <a:pt x="101958" y="0"/>
                    </a:lnTo>
                    <a:cubicBezTo>
                      <a:pt x="114083" y="0"/>
                      <a:pt x="123728" y="9645"/>
                      <a:pt x="123728" y="21769"/>
                    </a:cubicBezTo>
                    <a:lnTo>
                      <a:pt x="123728" y="101958"/>
                    </a:lnTo>
                    <a:cubicBezTo>
                      <a:pt x="123728" y="114083"/>
                      <a:pt x="113807"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63" name="Freeform 62">
                <a:extLst>
                  <a:ext uri="{FF2B5EF4-FFF2-40B4-BE49-F238E27FC236}">
                    <a16:creationId xmlns:a16="http://schemas.microsoft.com/office/drawing/2014/main" id="{F3DFC277-3489-19A9-76E3-1CD9407B4FAE}"/>
                  </a:ext>
                </a:extLst>
              </p:cNvPr>
              <p:cNvSpPr/>
              <p:nvPr/>
            </p:nvSpPr>
            <p:spPr>
              <a:xfrm>
                <a:off x="1528736" y="2660850"/>
                <a:ext cx="123727" cy="123727"/>
              </a:xfrm>
              <a:custGeom>
                <a:avLst/>
                <a:gdLst>
                  <a:gd name="connsiteX0" fmla="*/ 101958 w 123727"/>
                  <a:gd name="connsiteY0" fmla="*/ 123728 h 123727"/>
                  <a:gd name="connsiteX1" fmla="*/ 21770 w 123727"/>
                  <a:gd name="connsiteY1" fmla="*/ 123728 h 123727"/>
                  <a:gd name="connsiteX2" fmla="*/ 0 w 123727"/>
                  <a:gd name="connsiteY2" fmla="*/ 101958 h 123727"/>
                  <a:gd name="connsiteX3" fmla="*/ 0 w 123727"/>
                  <a:gd name="connsiteY3" fmla="*/ 21769 h 123727"/>
                  <a:gd name="connsiteX4" fmla="*/ 21770 w 123727"/>
                  <a:gd name="connsiteY4" fmla="*/ 0 h 123727"/>
                  <a:gd name="connsiteX5" fmla="*/ 101958 w 123727"/>
                  <a:gd name="connsiteY5" fmla="*/ 0 h 123727"/>
                  <a:gd name="connsiteX6" fmla="*/ 123728 w 123727"/>
                  <a:gd name="connsiteY6" fmla="*/ 21769 h 123727"/>
                  <a:gd name="connsiteX7" fmla="*/ 123728 w 123727"/>
                  <a:gd name="connsiteY7" fmla="*/ 101958 h 123727"/>
                  <a:gd name="connsiteX8" fmla="*/ 101958 w 123727"/>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123728"/>
                    </a:moveTo>
                    <a:lnTo>
                      <a:pt x="21770" y="123728"/>
                    </a:lnTo>
                    <a:cubicBezTo>
                      <a:pt x="9645" y="123728"/>
                      <a:pt x="0" y="114083"/>
                      <a:pt x="0" y="101958"/>
                    </a:cubicBezTo>
                    <a:lnTo>
                      <a:pt x="0" y="21769"/>
                    </a:lnTo>
                    <a:cubicBezTo>
                      <a:pt x="0" y="9645"/>
                      <a:pt x="9645" y="0"/>
                      <a:pt x="21770" y="0"/>
                    </a:cubicBezTo>
                    <a:lnTo>
                      <a:pt x="101958" y="0"/>
                    </a:lnTo>
                    <a:cubicBezTo>
                      <a:pt x="114083" y="0"/>
                      <a:pt x="123728" y="9645"/>
                      <a:pt x="123728" y="21769"/>
                    </a:cubicBezTo>
                    <a:lnTo>
                      <a:pt x="123728" y="101958"/>
                    </a:lnTo>
                    <a:cubicBezTo>
                      <a:pt x="123728" y="114083"/>
                      <a:pt x="114083"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64" name="Freeform 63">
                <a:extLst>
                  <a:ext uri="{FF2B5EF4-FFF2-40B4-BE49-F238E27FC236}">
                    <a16:creationId xmlns:a16="http://schemas.microsoft.com/office/drawing/2014/main" id="{8C39B651-8BFB-3BDC-43CF-5CC561F40AD1}"/>
                  </a:ext>
                </a:extLst>
              </p:cNvPr>
              <p:cNvSpPr/>
              <p:nvPr/>
            </p:nvSpPr>
            <p:spPr>
              <a:xfrm>
                <a:off x="1343006" y="2660850"/>
                <a:ext cx="123727" cy="123727"/>
              </a:xfrm>
              <a:custGeom>
                <a:avLst/>
                <a:gdLst>
                  <a:gd name="connsiteX0" fmla="*/ 101958 w 123727"/>
                  <a:gd name="connsiteY0" fmla="*/ 0 h 123727"/>
                  <a:gd name="connsiteX1" fmla="*/ 21769 w 123727"/>
                  <a:gd name="connsiteY1" fmla="*/ 0 h 123727"/>
                  <a:gd name="connsiteX2" fmla="*/ 0 w 123727"/>
                  <a:gd name="connsiteY2" fmla="*/ 21769 h 123727"/>
                  <a:gd name="connsiteX3" fmla="*/ 0 w 123727"/>
                  <a:gd name="connsiteY3" fmla="*/ 101958 h 123727"/>
                  <a:gd name="connsiteX4" fmla="*/ 21769 w 123727"/>
                  <a:gd name="connsiteY4" fmla="*/ 123728 h 123727"/>
                  <a:gd name="connsiteX5" fmla="*/ 101958 w 123727"/>
                  <a:gd name="connsiteY5" fmla="*/ 123728 h 123727"/>
                  <a:gd name="connsiteX6" fmla="*/ 123728 w 123727"/>
                  <a:gd name="connsiteY6" fmla="*/ 101958 h 123727"/>
                  <a:gd name="connsiteX7" fmla="*/ 123728 w 123727"/>
                  <a:gd name="connsiteY7" fmla="*/ 21769 h 123727"/>
                  <a:gd name="connsiteX8" fmla="*/ 101958 w 123727"/>
                  <a:gd name="connsiteY8" fmla="*/ 0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0"/>
                    </a:moveTo>
                    <a:lnTo>
                      <a:pt x="21769" y="0"/>
                    </a:lnTo>
                    <a:cubicBezTo>
                      <a:pt x="9645" y="0"/>
                      <a:pt x="0" y="9645"/>
                      <a:pt x="0" y="21769"/>
                    </a:cubicBezTo>
                    <a:lnTo>
                      <a:pt x="0" y="101958"/>
                    </a:lnTo>
                    <a:cubicBezTo>
                      <a:pt x="0" y="114083"/>
                      <a:pt x="9645" y="123728"/>
                      <a:pt x="21769" y="123728"/>
                    </a:cubicBezTo>
                    <a:lnTo>
                      <a:pt x="101958" y="123728"/>
                    </a:lnTo>
                    <a:cubicBezTo>
                      <a:pt x="114083" y="123728"/>
                      <a:pt x="123728" y="114083"/>
                      <a:pt x="123728" y="101958"/>
                    </a:cubicBezTo>
                    <a:lnTo>
                      <a:pt x="123728" y="21769"/>
                    </a:lnTo>
                    <a:cubicBezTo>
                      <a:pt x="123728" y="9920"/>
                      <a:pt x="114083" y="0"/>
                      <a:pt x="101958" y="0"/>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65" name="Freeform 64">
                <a:extLst>
                  <a:ext uri="{FF2B5EF4-FFF2-40B4-BE49-F238E27FC236}">
                    <a16:creationId xmlns:a16="http://schemas.microsoft.com/office/drawing/2014/main" id="{9C76344E-EA8D-7C1C-29AE-0D38E9633EA9}"/>
                  </a:ext>
                </a:extLst>
              </p:cNvPr>
              <p:cNvSpPr/>
              <p:nvPr/>
            </p:nvSpPr>
            <p:spPr>
              <a:xfrm>
                <a:off x="1157277" y="2660850"/>
                <a:ext cx="123727" cy="123727"/>
              </a:xfrm>
              <a:custGeom>
                <a:avLst/>
                <a:gdLst>
                  <a:gd name="connsiteX0" fmla="*/ 101958 w 123727"/>
                  <a:gd name="connsiteY0" fmla="*/ 123728 h 123727"/>
                  <a:gd name="connsiteX1" fmla="*/ 21769 w 123727"/>
                  <a:gd name="connsiteY1" fmla="*/ 123728 h 123727"/>
                  <a:gd name="connsiteX2" fmla="*/ 0 w 123727"/>
                  <a:gd name="connsiteY2" fmla="*/ 101958 h 123727"/>
                  <a:gd name="connsiteX3" fmla="*/ 0 w 123727"/>
                  <a:gd name="connsiteY3" fmla="*/ 21769 h 123727"/>
                  <a:gd name="connsiteX4" fmla="*/ 21769 w 123727"/>
                  <a:gd name="connsiteY4" fmla="*/ 0 h 123727"/>
                  <a:gd name="connsiteX5" fmla="*/ 101958 w 123727"/>
                  <a:gd name="connsiteY5" fmla="*/ 0 h 123727"/>
                  <a:gd name="connsiteX6" fmla="*/ 123728 w 123727"/>
                  <a:gd name="connsiteY6" fmla="*/ 21769 h 123727"/>
                  <a:gd name="connsiteX7" fmla="*/ 123728 w 123727"/>
                  <a:gd name="connsiteY7" fmla="*/ 101958 h 123727"/>
                  <a:gd name="connsiteX8" fmla="*/ 101958 w 123727"/>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123728"/>
                    </a:moveTo>
                    <a:lnTo>
                      <a:pt x="21769" y="123728"/>
                    </a:lnTo>
                    <a:cubicBezTo>
                      <a:pt x="9645" y="123728"/>
                      <a:pt x="0" y="114083"/>
                      <a:pt x="0" y="101958"/>
                    </a:cubicBezTo>
                    <a:lnTo>
                      <a:pt x="0" y="21769"/>
                    </a:lnTo>
                    <a:cubicBezTo>
                      <a:pt x="0" y="9645"/>
                      <a:pt x="9645" y="0"/>
                      <a:pt x="21769" y="0"/>
                    </a:cubicBezTo>
                    <a:lnTo>
                      <a:pt x="101958" y="0"/>
                    </a:lnTo>
                    <a:cubicBezTo>
                      <a:pt x="114083" y="0"/>
                      <a:pt x="123728" y="9645"/>
                      <a:pt x="123728" y="21769"/>
                    </a:cubicBezTo>
                    <a:lnTo>
                      <a:pt x="123728" y="101958"/>
                    </a:lnTo>
                    <a:cubicBezTo>
                      <a:pt x="123728" y="114083"/>
                      <a:pt x="114083"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66" name="Freeform 65">
                <a:extLst>
                  <a:ext uri="{FF2B5EF4-FFF2-40B4-BE49-F238E27FC236}">
                    <a16:creationId xmlns:a16="http://schemas.microsoft.com/office/drawing/2014/main" id="{0EFB51F3-85A6-C63D-6FCA-1B9C17822D53}"/>
                  </a:ext>
                </a:extLst>
              </p:cNvPr>
              <p:cNvSpPr/>
              <p:nvPr/>
            </p:nvSpPr>
            <p:spPr>
              <a:xfrm>
                <a:off x="1714465" y="2475396"/>
                <a:ext cx="123727" cy="123727"/>
              </a:xfrm>
              <a:custGeom>
                <a:avLst/>
                <a:gdLst>
                  <a:gd name="connsiteX0" fmla="*/ 101958 w 123727"/>
                  <a:gd name="connsiteY0" fmla="*/ 123728 h 123727"/>
                  <a:gd name="connsiteX1" fmla="*/ 21769 w 123727"/>
                  <a:gd name="connsiteY1" fmla="*/ 123728 h 123727"/>
                  <a:gd name="connsiteX2" fmla="*/ 0 w 123727"/>
                  <a:gd name="connsiteY2" fmla="*/ 101958 h 123727"/>
                  <a:gd name="connsiteX3" fmla="*/ 0 w 123727"/>
                  <a:gd name="connsiteY3" fmla="*/ 21769 h 123727"/>
                  <a:gd name="connsiteX4" fmla="*/ 21769 w 123727"/>
                  <a:gd name="connsiteY4" fmla="*/ 0 h 123727"/>
                  <a:gd name="connsiteX5" fmla="*/ 101958 w 123727"/>
                  <a:gd name="connsiteY5" fmla="*/ 0 h 123727"/>
                  <a:gd name="connsiteX6" fmla="*/ 123728 w 123727"/>
                  <a:gd name="connsiteY6" fmla="*/ 21769 h 123727"/>
                  <a:gd name="connsiteX7" fmla="*/ 123728 w 123727"/>
                  <a:gd name="connsiteY7" fmla="*/ 101958 h 123727"/>
                  <a:gd name="connsiteX8" fmla="*/ 101958 w 123727"/>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123728"/>
                    </a:moveTo>
                    <a:lnTo>
                      <a:pt x="21769" y="123728"/>
                    </a:lnTo>
                    <a:cubicBezTo>
                      <a:pt x="9645" y="123728"/>
                      <a:pt x="0" y="114083"/>
                      <a:pt x="0" y="101958"/>
                    </a:cubicBezTo>
                    <a:lnTo>
                      <a:pt x="0" y="21769"/>
                    </a:lnTo>
                    <a:cubicBezTo>
                      <a:pt x="0" y="9645"/>
                      <a:pt x="9645" y="0"/>
                      <a:pt x="21769" y="0"/>
                    </a:cubicBezTo>
                    <a:lnTo>
                      <a:pt x="101958" y="0"/>
                    </a:lnTo>
                    <a:cubicBezTo>
                      <a:pt x="114083" y="0"/>
                      <a:pt x="123728" y="9645"/>
                      <a:pt x="123728" y="21769"/>
                    </a:cubicBezTo>
                    <a:lnTo>
                      <a:pt x="123728" y="101958"/>
                    </a:lnTo>
                    <a:cubicBezTo>
                      <a:pt x="123728" y="113807"/>
                      <a:pt x="113807"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67" name="Freeform 66">
                <a:extLst>
                  <a:ext uri="{FF2B5EF4-FFF2-40B4-BE49-F238E27FC236}">
                    <a16:creationId xmlns:a16="http://schemas.microsoft.com/office/drawing/2014/main" id="{394579BC-DE23-3869-09CE-F6F63B14B2D5}"/>
                  </a:ext>
                </a:extLst>
              </p:cNvPr>
              <p:cNvSpPr/>
              <p:nvPr/>
            </p:nvSpPr>
            <p:spPr>
              <a:xfrm>
                <a:off x="1900745" y="2846579"/>
                <a:ext cx="123733" cy="123727"/>
              </a:xfrm>
              <a:custGeom>
                <a:avLst/>
                <a:gdLst>
                  <a:gd name="connsiteX0" fmla="*/ 101958 w 123733"/>
                  <a:gd name="connsiteY0" fmla="*/ 123728 h 123727"/>
                  <a:gd name="connsiteX1" fmla="*/ 21770 w 123733"/>
                  <a:gd name="connsiteY1" fmla="*/ 123728 h 123727"/>
                  <a:gd name="connsiteX2" fmla="*/ 0 w 123733"/>
                  <a:gd name="connsiteY2" fmla="*/ 101958 h 123727"/>
                  <a:gd name="connsiteX3" fmla="*/ 0 w 123733"/>
                  <a:gd name="connsiteY3" fmla="*/ 21770 h 123727"/>
                  <a:gd name="connsiteX4" fmla="*/ 21770 w 123733"/>
                  <a:gd name="connsiteY4" fmla="*/ 0 h 123727"/>
                  <a:gd name="connsiteX5" fmla="*/ 101958 w 123733"/>
                  <a:gd name="connsiteY5" fmla="*/ 0 h 123727"/>
                  <a:gd name="connsiteX6" fmla="*/ 123728 w 123733"/>
                  <a:gd name="connsiteY6" fmla="*/ 21770 h 123727"/>
                  <a:gd name="connsiteX7" fmla="*/ 123728 w 123733"/>
                  <a:gd name="connsiteY7" fmla="*/ 101958 h 123727"/>
                  <a:gd name="connsiteX8" fmla="*/ 101958 w 123733"/>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33" h="123727">
                    <a:moveTo>
                      <a:pt x="101958" y="123728"/>
                    </a:moveTo>
                    <a:lnTo>
                      <a:pt x="21770" y="123728"/>
                    </a:lnTo>
                    <a:cubicBezTo>
                      <a:pt x="9645" y="123728"/>
                      <a:pt x="0" y="114083"/>
                      <a:pt x="0" y="101958"/>
                    </a:cubicBezTo>
                    <a:lnTo>
                      <a:pt x="0" y="21770"/>
                    </a:lnTo>
                    <a:cubicBezTo>
                      <a:pt x="0" y="9645"/>
                      <a:pt x="9645" y="0"/>
                      <a:pt x="21770" y="0"/>
                    </a:cubicBezTo>
                    <a:lnTo>
                      <a:pt x="101958" y="0"/>
                    </a:lnTo>
                    <a:cubicBezTo>
                      <a:pt x="114083" y="0"/>
                      <a:pt x="123728" y="9645"/>
                      <a:pt x="123728" y="21770"/>
                    </a:cubicBezTo>
                    <a:lnTo>
                      <a:pt x="123728" y="101958"/>
                    </a:lnTo>
                    <a:cubicBezTo>
                      <a:pt x="124003" y="114083"/>
                      <a:pt x="114083"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68" name="Freeform 67">
                <a:extLst>
                  <a:ext uri="{FF2B5EF4-FFF2-40B4-BE49-F238E27FC236}">
                    <a16:creationId xmlns:a16="http://schemas.microsoft.com/office/drawing/2014/main" id="{1F79569D-BBBF-708A-5899-69B44E8502D2}"/>
                  </a:ext>
                </a:extLst>
              </p:cNvPr>
              <p:cNvSpPr/>
              <p:nvPr/>
            </p:nvSpPr>
            <p:spPr>
              <a:xfrm>
                <a:off x="1900745" y="2660850"/>
                <a:ext cx="123733" cy="123727"/>
              </a:xfrm>
              <a:custGeom>
                <a:avLst/>
                <a:gdLst>
                  <a:gd name="connsiteX0" fmla="*/ 101958 w 123733"/>
                  <a:gd name="connsiteY0" fmla="*/ 123728 h 123727"/>
                  <a:gd name="connsiteX1" fmla="*/ 21770 w 123733"/>
                  <a:gd name="connsiteY1" fmla="*/ 123728 h 123727"/>
                  <a:gd name="connsiteX2" fmla="*/ 0 w 123733"/>
                  <a:gd name="connsiteY2" fmla="*/ 101958 h 123727"/>
                  <a:gd name="connsiteX3" fmla="*/ 0 w 123733"/>
                  <a:gd name="connsiteY3" fmla="*/ 21769 h 123727"/>
                  <a:gd name="connsiteX4" fmla="*/ 21770 w 123733"/>
                  <a:gd name="connsiteY4" fmla="*/ 0 h 123727"/>
                  <a:gd name="connsiteX5" fmla="*/ 101958 w 123733"/>
                  <a:gd name="connsiteY5" fmla="*/ 0 h 123727"/>
                  <a:gd name="connsiteX6" fmla="*/ 123728 w 123733"/>
                  <a:gd name="connsiteY6" fmla="*/ 21769 h 123727"/>
                  <a:gd name="connsiteX7" fmla="*/ 123728 w 123733"/>
                  <a:gd name="connsiteY7" fmla="*/ 101958 h 123727"/>
                  <a:gd name="connsiteX8" fmla="*/ 101958 w 123733"/>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33" h="123727">
                    <a:moveTo>
                      <a:pt x="101958" y="123728"/>
                    </a:moveTo>
                    <a:lnTo>
                      <a:pt x="21770" y="123728"/>
                    </a:lnTo>
                    <a:cubicBezTo>
                      <a:pt x="9645" y="123728"/>
                      <a:pt x="0" y="114083"/>
                      <a:pt x="0" y="101958"/>
                    </a:cubicBezTo>
                    <a:lnTo>
                      <a:pt x="0" y="21769"/>
                    </a:lnTo>
                    <a:cubicBezTo>
                      <a:pt x="0" y="9645"/>
                      <a:pt x="9645" y="0"/>
                      <a:pt x="21770" y="0"/>
                    </a:cubicBezTo>
                    <a:lnTo>
                      <a:pt x="101958" y="0"/>
                    </a:lnTo>
                    <a:cubicBezTo>
                      <a:pt x="114083" y="0"/>
                      <a:pt x="123728" y="9645"/>
                      <a:pt x="123728" y="21769"/>
                    </a:cubicBezTo>
                    <a:lnTo>
                      <a:pt x="123728" y="101958"/>
                    </a:lnTo>
                    <a:cubicBezTo>
                      <a:pt x="124003" y="114083"/>
                      <a:pt x="114083"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69" name="Freeform 68">
                <a:extLst>
                  <a:ext uri="{FF2B5EF4-FFF2-40B4-BE49-F238E27FC236}">
                    <a16:creationId xmlns:a16="http://schemas.microsoft.com/office/drawing/2014/main" id="{7F743021-D2B8-9DC8-3C81-B9C0CD12EAB8}"/>
                  </a:ext>
                </a:extLst>
              </p:cNvPr>
              <p:cNvSpPr/>
              <p:nvPr/>
            </p:nvSpPr>
            <p:spPr>
              <a:xfrm>
                <a:off x="1900745" y="2475396"/>
                <a:ext cx="123733" cy="123727"/>
              </a:xfrm>
              <a:custGeom>
                <a:avLst/>
                <a:gdLst>
                  <a:gd name="connsiteX0" fmla="*/ 101958 w 123733"/>
                  <a:gd name="connsiteY0" fmla="*/ 123728 h 123727"/>
                  <a:gd name="connsiteX1" fmla="*/ 21770 w 123733"/>
                  <a:gd name="connsiteY1" fmla="*/ 123728 h 123727"/>
                  <a:gd name="connsiteX2" fmla="*/ 0 w 123733"/>
                  <a:gd name="connsiteY2" fmla="*/ 101958 h 123727"/>
                  <a:gd name="connsiteX3" fmla="*/ 0 w 123733"/>
                  <a:gd name="connsiteY3" fmla="*/ 21769 h 123727"/>
                  <a:gd name="connsiteX4" fmla="*/ 21770 w 123733"/>
                  <a:gd name="connsiteY4" fmla="*/ 0 h 123727"/>
                  <a:gd name="connsiteX5" fmla="*/ 101958 w 123733"/>
                  <a:gd name="connsiteY5" fmla="*/ 0 h 123727"/>
                  <a:gd name="connsiteX6" fmla="*/ 123728 w 123733"/>
                  <a:gd name="connsiteY6" fmla="*/ 21769 h 123727"/>
                  <a:gd name="connsiteX7" fmla="*/ 123728 w 123733"/>
                  <a:gd name="connsiteY7" fmla="*/ 101958 h 123727"/>
                  <a:gd name="connsiteX8" fmla="*/ 101958 w 123733"/>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33" h="123727">
                    <a:moveTo>
                      <a:pt x="101958" y="123728"/>
                    </a:moveTo>
                    <a:lnTo>
                      <a:pt x="21770" y="123728"/>
                    </a:lnTo>
                    <a:cubicBezTo>
                      <a:pt x="9645" y="123728"/>
                      <a:pt x="0" y="114083"/>
                      <a:pt x="0" y="101958"/>
                    </a:cubicBezTo>
                    <a:lnTo>
                      <a:pt x="0" y="21769"/>
                    </a:lnTo>
                    <a:cubicBezTo>
                      <a:pt x="0" y="9645"/>
                      <a:pt x="9645" y="0"/>
                      <a:pt x="21770" y="0"/>
                    </a:cubicBezTo>
                    <a:lnTo>
                      <a:pt x="101958" y="0"/>
                    </a:lnTo>
                    <a:cubicBezTo>
                      <a:pt x="114083" y="0"/>
                      <a:pt x="123728" y="9645"/>
                      <a:pt x="123728" y="21769"/>
                    </a:cubicBezTo>
                    <a:lnTo>
                      <a:pt x="123728" y="101958"/>
                    </a:lnTo>
                    <a:cubicBezTo>
                      <a:pt x="124003" y="113807"/>
                      <a:pt x="114083"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70" name="Freeform 69">
                <a:extLst>
                  <a:ext uri="{FF2B5EF4-FFF2-40B4-BE49-F238E27FC236}">
                    <a16:creationId xmlns:a16="http://schemas.microsoft.com/office/drawing/2014/main" id="{86DC5CD9-10E8-96AD-E7CF-40E4BB934402}"/>
                  </a:ext>
                </a:extLst>
              </p:cNvPr>
              <p:cNvSpPr/>
              <p:nvPr/>
            </p:nvSpPr>
            <p:spPr>
              <a:xfrm>
                <a:off x="1528736" y="2475396"/>
                <a:ext cx="123727" cy="123727"/>
              </a:xfrm>
              <a:custGeom>
                <a:avLst/>
                <a:gdLst>
                  <a:gd name="connsiteX0" fmla="*/ 101958 w 123727"/>
                  <a:gd name="connsiteY0" fmla="*/ 123728 h 123727"/>
                  <a:gd name="connsiteX1" fmla="*/ 21770 w 123727"/>
                  <a:gd name="connsiteY1" fmla="*/ 123728 h 123727"/>
                  <a:gd name="connsiteX2" fmla="*/ 0 w 123727"/>
                  <a:gd name="connsiteY2" fmla="*/ 101958 h 123727"/>
                  <a:gd name="connsiteX3" fmla="*/ 0 w 123727"/>
                  <a:gd name="connsiteY3" fmla="*/ 21769 h 123727"/>
                  <a:gd name="connsiteX4" fmla="*/ 21770 w 123727"/>
                  <a:gd name="connsiteY4" fmla="*/ 0 h 123727"/>
                  <a:gd name="connsiteX5" fmla="*/ 101958 w 123727"/>
                  <a:gd name="connsiteY5" fmla="*/ 0 h 123727"/>
                  <a:gd name="connsiteX6" fmla="*/ 123728 w 123727"/>
                  <a:gd name="connsiteY6" fmla="*/ 21769 h 123727"/>
                  <a:gd name="connsiteX7" fmla="*/ 123728 w 123727"/>
                  <a:gd name="connsiteY7" fmla="*/ 101958 h 123727"/>
                  <a:gd name="connsiteX8" fmla="*/ 101958 w 123727"/>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123728"/>
                    </a:moveTo>
                    <a:lnTo>
                      <a:pt x="21770" y="123728"/>
                    </a:lnTo>
                    <a:cubicBezTo>
                      <a:pt x="9645" y="123728"/>
                      <a:pt x="0" y="114083"/>
                      <a:pt x="0" y="101958"/>
                    </a:cubicBezTo>
                    <a:lnTo>
                      <a:pt x="0" y="21769"/>
                    </a:lnTo>
                    <a:cubicBezTo>
                      <a:pt x="0" y="9645"/>
                      <a:pt x="9645" y="0"/>
                      <a:pt x="21770" y="0"/>
                    </a:cubicBezTo>
                    <a:lnTo>
                      <a:pt x="101958" y="0"/>
                    </a:lnTo>
                    <a:cubicBezTo>
                      <a:pt x="114083" y="0"/>
                      <a:pt x="123728" y="9645"/>
                      <a:pt x="123728" y="21769"/>
                    </a:cubicBezTo>
                    <a:lnTo>
                      <a:pt x="123728" y="101958"/>
                    </a:lnTo>
                    <a:cubicBezTo>
                      <a:pt x="123728" y="113807"/>
                      <a:pt x="114083"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sp>
            <p:nvSpPr>
              <p:cNvPr id="71" name="Freeform 70">
                <a:extLst>
                  <a:ext uri="{FF2B5EF4-FFF2-40B4-BE49-F238E27FC236}">
                    <a16:creationId xmlns:a16="http://schemas.microsoft.com/office/drawing/2014/main" id="{95DD210C-3F4E-F462-3712-6C5D4A6F28AC}"/>
                  </a:ext>
                </a:extLst>
              </p:cNvPr>
              <p:cNvSpPr/>
              <p:nvPr/>
            </p:nvSpPr>
            <p:spPr>
              <a:xfrm>
                <a:off x="1343006" y="2475396"/>
                <a:ext cx="123727" cy="123727"/>
              </a:xfrm>
              <a:custGeom>
                <a:avLst/>
                <a:gdLst>
                  <a:gd name="connsiteX0" fmla="*/ 101958 w 123727"/>
                  <a:gd name="connsiteY0" fmla="*/ 123728 h 123727"/>
                  <a:gd name="connsiteX1" fmla="*/ 21769 w 123727"/>
                  <a:gd name="connsiteY1" fmla="*/ 123728 h 123727"/>
                  <a:gd name="connsiteX2" fmla="*/ 0 w 123727"/>
                  <a:gd name="connsiteY2" fmla="*/ 101958 h 123727"/>
                  <a:gd name="connsiteX3" fmla="*/ 0 w 123727"/>
                  <a:gd name="connsiteY3" fmla="*/ 21769 h 123727"/>
                  <a:gd name="connsiteX4" fmla="*/ 21769 w 123727"/>
                  <a:gd name="connsiteY4" fmla="*/ 0 h 123727"/>
                  <a:gd name="connsiteX5" fmla="*/ 101958 w 123727"/>
                  <a:gd name="connsiteY5" fmla="*/ 0 h 123727"/>
                  <a:gd name="connsiteX6" fmla="*/ 123728 w 123727"/>
                  <a:gd name="connsiteY6" fmla="*/ 21769 h 123727"/>
                  <a:gd name="connsiteX7" fmla="*/ 123728 w 123727"/>
                  <a:gd name="connsiteY7" fmla="*/ 101958 h 123727"/>
                  <a:gd name="connsiteX8" fmla="*/ 101958 w 123727"/>
                  <a:gd name="connsiteY8" fmla="*/ 123728 h 123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27" h="123727">
                    <a:moveTo>
                      <a:pt x="101958" y="123728"/>
                    </a:moveTo>
                    <a:lnTo>
                      <a:pt x="21769" y="123728"/>
                    </a:lnTo>
                    <a:cubicBezTo>
                      <a:pt x="9645" y="123728"/>
                      <a:pt x="0" y="114083"/>
                      <a:pt x="0" y="101958"/>
                    </a:cubicBezTo>
                    <a:lnTo>
                      <a:pt x="0" y="21769"/>
                    </a:lnTo>
                    <a:cubicBezTo>
                      <a:pt x="0" y="9645"/>
                      <a:pt x="9645" y="0"/>
                      <a:pt x="21769" y="0"/>
                    </a:cubicBezTo>
                    <a:lnTo>
                      <a:pt x="101958" y="0"/>
                    </a:lnTo>
                    <a:cubicBezTo>
                      <a:pt x="114083" y="0"/>
                      <a:pt x="123728" y="9645"/>
                      <a:pt x="123728" y="21769"/>
                    </a:cubicBezTo>
                    <a:lnTo>
                      <a:pt x="123728" y="101958"/>
                    </a:lnTo>
                    <a:cubicBezTo>
                      <a:pt x="123728" y="113807"/>
                      <a:pt x="114083" y="123728"/>
                      <a:pt x="101958" y="123728"/>
                    </a:cubicBezTo>
                    <a:close/>
                  </a:path>
                </a:pathLst>
              </a:custGeom>
              <a:grpFill/>
              <a:ln w="2753" cap="flat">
                <a:noFill/>
                <a:prstDash val="solid"/>
                <a:miter/>
              </a:ln>
            </p:spPr>
            <p:txBody>
              <a:bodyPr rtlCol="0" anchor="ctr"/>
              <a:lstStyle/>
              <a:p>
                <a:pPr defTabSz="443776"/>
                <a:endParaRPr lang="en-US" sz="1747" dirty="0">
                  <a:solidFill>
                    <a:prstClr val="black"/>
                  </a:solidFill>
                  <a:latin typeface="Myriad Pro"/>
                </a:endParaRPr>
              </a:p>
            </p:txBody>
          </p:sp>
        </p:grpSp>
      </p:grpSp>
      <p:grpSp>
        <p:nvGrpSpPr>
          <p:cNvPr id="32" name="Picture 13">
            <a:extLst>
              <a:ext uri="{FF2B5EF4-FFF2-40B4-BE49-F238E27FC236}">
                <a16:creationId xmlns:a16="http://schemas.microsoft.com/office/drawing/2014/main" id="{2A8E3370-CA71-F341-9114-F2F233255642}"/>
              </a:ext>
            </a:extLst>
          </p:cNvPr>
          <p:cNvGrpSpPr/>
          <p:nvPr/>
        </p:nvGrpSpPr>
        <p:grpSpPr>
          <a:xfrm>
            <a:off x="4473914" y="1839852"/>
            <a:ext cx="892858" cy="997673"/>
            <a:chOff x="4523593" y="2060093"/>
            <a:chExt cx="919914" cy="1027911"/>
          </a:xfrm>
          <a:gradFill>
            <a:gsLst>
              <a:gs pos="100000">
                <a:srgbClr val="00457A"/>
              </a:gs>
              <a:gs pos="0">
                <a:srgbClr val="34B2E3"/>
              </a:gs>
            </a:gsLst>
            <a:lin ang="2700000" scaled="0"/>
          </a:gradFill>
        </p:grpSpPr>
        <p:sp>
          <p:nvSpPr>
            <p:cNvPr id="50" name="Freeform 49">
              <a:extLst>
                <a:ext uri="{FF2B5EF4-FFF2-40B4-BE49-F238E27FC236}">
                  <a16:creationId xmlns:a16="http://schemas.microsoft.com/office/drawing/2014/main" id="{91976C3E-DA8A-49C1-1D31-B0381D36F50E}"/>
                </a:ext>
              </a:extLst>
            </p:cNvPr>
            <p:cNvSpPr/>
            <p:nvPr/>
          </p:nvSpPr>
          <p:spPr>
            <a:xfrm>
              <a:off x="4523593" y="3003394"/>
              <a:ext cx="919914" cy="84610"/>
            </a:xfrm>
            <a:custGeom>
              <a:avLst/>
              <a:gdLst>
                <a:gd name="connsiteX0" fmla="*/ 884425 w 919914"/>
                <a:gd name="connsiteY0" fmla="*/ 0 h 84610"/>
                <a:gd name="connsiteX1" fmla="*/ 35490 w 919914"/>
                <a:gd name="connsiteY1" fmla="*/ 0 h 84610"/>
                <a:gd name="connsiteX2" fmla="*/ 0 w 919914"/>
                <a:gd name="connsiteY2" fmla="*/ 35490 h 84610"/>
                <a:gd name="connsiteX3" fmla="*/ 0 w 919914"/>
                <a:gd name="connsiteY3" fmla="*/ 49120 h 84610"/>
                <a:gd name="connsiteX4" fmla="*/ 35490 w 919914"/>
                <a:gd name="connsiteY4" fmla="*/ 84611 h 84610"/>
                <a:gd name="connsiteX5" fmla="*/ 884425 w 919914"/>
                <a:gd name="connsiteY5" fmla="*/ 84611 h 84610"/>
                <a:gd name="connsiteX6" fmla="*/ 919915 w 919914"/>
                <a:gd name="connsiteY6" fmla="*/ 49120 h 84610"/>
                <a:gd name="connsiteX7" fmla="*/ 919915 w 919914"/>
                <a:gd name="connsiteY7" fmla="*/ 35490 h 84610"/>
                <a:gd name="connsiteX8" fmla="*/ 884425 w 919914"/>
                <a:gd name="connsiteY8" fmla="*/ 0 h 84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9914" h="84610">
                  <a:moveTo>
                    <a:pt x="884425" y="0"/>
                  </a:moveTo>
                  <a:lnTo>
                    <a:pt x="35490" y="0"/>
                  </a:lnTo>
                  <a:cubicBezTo>
                    <a:pt x="15945" y="0"/>
                    <a:pt x="0" y="15945"/>
                    <a:pt x="0" y="35490"/>
                  </a:cubicBezTo>
                  <a:lnTo>
                    <a:pt x="0" y="49120"/>
                  </a:lnTo>
                  <a:cubicBezTo>
                    <a:pt x="0" y="68666"/>
                    <a:pt x="15945" y="84611"/>
                    <a:pt x="35490" y="84611"/>
                  </a:cubicBezTo>
                  <a:lnTo>
                    <a:pt x="884425" y="84611"/>
                  </a:lnTo>
                  <a:cubicBezTo>
                    <a:pt x="903970" y="84611"/>
                    <a:pt x="919915" y="68666"/>
                    <a:pt x="919915" y="49120"/>
                  </a:cubicBezTo>
                  <a:lnTo>
                    <a:pt x="919915" y="35490"/>
                  </a:lnTo>
                  <a:cubicBezTo>
                    <a:pt x="919915" y="15945"/>
                    <a:pt x="903970" y="0"/>
                    <a:pt x="884425" y="0"/>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51" name="Freeform 50">
              <a:extLst>
                <a:ext uri="{FF2B5EF4-FFF2-40B4-BE49-F238E27FC236}">
                  <a16:creationId xmlns:a16="http://schemas.microsoft.com/office/drawing/2014/main" id="{251D72BB-0C0E-784A-7F07-35544CAF0C54}"/>
                </a:ext>
              </a:extLst>
            </p:cNvPr>
            <p:cNvSpPr/>
            <p:nvPr/>
          </p:nvSpPr>
          <p:spPr>
            <a:xfrm>
              <a:off x="5237768" y="2345541"/>
              <a:ext cx="178736" cy="639079"/>
            </a:xfrm>
            <a:custGeom>
              <a:avLst/>
              <a:gdLst>
                <a:gd name="connsiteX0" fmla="*/ 0 w 178736"/>
                <a:gd name="connsiteY0" fmla="*/ 29318 h 639079"/>
                <a:gd name="connsiteX1" fmla="*/ 0 w 178736"/>
                <a:gd name="connsiteY1" fmla="*/ 609762 h 639079"/>
                <a:gd name="connsiteX2" fmla="*/ 29318 w 178736"/>
                <a:gd name="connsiteY2" fmla="*/ 639080 h 639079"/>
                <a:gd name="connsiteX3" fmla="*/ 149419 w 178736"/>
                <a:gd name="connsiteY3" fmla="*/ 639080 h 639079"/>
                <a:gd name="connsiteX4" fmla="*/ 178737 w 178736"/>
                <a:gd name="connsiteY4" fmla="*/ 609762 h 639079"/>
                <a:gd name="connsiteX5" fmla="*/ 178737 w 178736"/>
                <a:gd name="connsiteY5" fmla="*/ 29318 h 639079"/>
                <a:gd name="connsiteX6" fmla="*/ 149419 w 178736"/>
                <a:gd name="connsiteY6" fmla="*/ 0 h 639079"/>
                <a:gd name="connsiteX7" fmla="*/ 29318 w 178736"/>
                <a:gd name="connsiteY7" fmla="*/ 0 h 639079"/>
                <a:gd name="connsiteX8" fmla="*/ 0 w 178736"/>
                <a:gd name="connsiteY8" fmla="*/ 29318 h 639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736" h="639079">
                  <a:moveTo>
                    <a:pt x="0" y="29318"/>
                  </a:moveTo>
                  <a:lnTo>
                    <a:pt x="0" y="609762"/>
                  </a:lnTo>
                  <a:cubicBezTo>
                    <a:pt x="0" y="625964"/>
                    <a:pt x="13116" y="639080"/>
                    <a:pt x="29318" y="639080"/>
                  </a:cubicBezTo>
                  <a:lnTo>
                    <a:pt x="149419" y="639080"/>
                  </a:lnTo>
                  <a:cubicBezTo>
                    <a:pt x="165621" y="639080"/>
                    <a:pt x="178737" y="625964"/>
                    <a:pt x="178737" y="609762"/>
                  </a:cubicBezTo>
                  <a:lnTo>
                    <a:pt x="178737" y="29318"/>
                  </a:lnTo>
                  <a:cubicBezTo>
                    <a:pt x="178737" y="13116"/>
                    <a:pt x="165621" y="0"/>
                    <a:pt x="149419" y="0"/>
                  </a:cubicBezTo>
                  <a:lnTo>
                    <a:pt x="29318" y="0"/>
                  </a:lnTo>
                  <a:cubicBezTo>
                    <a:pt x="13116" y="0"/>
                    <a:pt x="0" y="13116"/>
                    <a:pt x="0" y="29318"/>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52" name="Freeform 51">
              <a:extLst>
                <a:ext uri="{FF2B5EF4-FFF2-40B4-BE49-F238E27FC236}">
                  <a16:creationId xmlns:a16="http://schemas.microsoft.com/office/drawing/2014/main" id="{591A3F18-8086-80E1-3987-CB7D94362A0A}"/>
                </a:ext>
              </a:extLst>
            </p:cNvPr>
            <p:cNvSpPr/>
            <p:nvPr/>
          </p:nvSpPr>
          <p:spPr>
            <a:xfrm>
              <a:off x="5009140" y="2514762"/>
              <a:ext cx="178736" cy="469601"/>
            </a:xfrm>
            <a:custGeom>
              <a:avLst/>
              <a:gdLst>
                <a:gd name="connsiteX0" fmla="*/ 149419 w 178736"/>
                <a:gd name="connsiteY0" fmla="*/ 0 h 469601"/>
                <a:gd name="connsiteX1" fmla="*/ 29318 w 178736"/>
                <a:gd name="connsiteY1" fmla="*/ 0 h 469601"/>
                <a:gd name="connsiteX2" fmla="*/ 0 w 178736"/>
                <a:gd name="connsiteY2" fmla="*/ 29318 h 469601"/>
                <a:gd name="connsiteX3" fmla="*/ 0 w 178736"/>
                <a:gd name="connsiteY3" fmla="*/ 440284 h 469601"/>
                <a:gd name="connsiteX4" fmla="*/ 29318 w 178736"/>
                <a:gd name="connsiteY4" fmla="*/ 469602 h 469601"/>
                <a:gd name="connsiteX5" fmla="*/ 149419 w 178736"/>
                <a:gd name="connsiteY5" fmla="*/ 469602 h 469601"/>
                <a:gd name="connsiteX6" fmla="*/ 178737 w 178736"/>
                <a:gd name="connsiteY6" fmla="*/ 440284 h 469601"/>
                <a:gd name="connsiteX7" fmla="*/ 178737 w 178736"/>
                <a:gd name="connsiteY7" fmla="*/ 29318 h 469601"/>
                <a:gd name="connsiteX8" fmla="*/ 149419 w 178736"/>
                <a:gd name="connsiteY8" fmla="*/ 0 h 46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736" h="469601">
                  <a:moveTo>
                    <a:pt x="149419" y="0"/>
                  </a:moveTo>
                  <a:lnTo>
                    <a:pt x="29318" y="0"/>
                  </a:lnTo>
                  <a:cubicBezTo>
                    <a:pt x="13116" y="0"/>
                    <a:pt x="0" y="13116"/>
                    <a:pt x="0" y="29318"/>
                  </a:cubicBezTo>
                  <a:lnTo>
                    <a:pt x="0" y="440284"/>
                  </a:lnTo>
                  <a:cubicBezTo>
                    <a:pt x="0" y="456486"/>
                    <a:pt x="13116" y="469602"/>
                    <a:pt x="29318" y="469602"/>
                  </a:cubicBezTo>
                  <a:lnTo>
                    <a:pt x="149419" y="469602"/>
                  </a:lnTo>
                  <a:cubicBezTo>
                    <a:pt x="165621" y="469602"/>
                    <a:pt x="178737" y="456486"/>
                    <a:pt x="178737" y="440284"/>
                  </a:cubicBezTo>
                  <a:lnTo>
                    <a:pt x="178737" y="29318"/>
                  </a:lnTo>
                  <a:cubicBezTo>
                    <a:pt x="178737" y="13116"/>
                    <a:pt x="165621" y="0"/>
                    <a:pt x="149419" y="0"/>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53" name="Freeform 52">
              <a:extLst>
                <a:ext uri="{FF2B5EF4-FFF2-40B4-BE49-F238E27FC236}">
                  <a16:creationId xmlns:a16="http://schemas.microsoft.com/office/drawing/2014/main" id="{3D107ACE-9761-AA94-BAEB-01C41EED5F66}"/>
                </a:ext>
              </a:extLst>
            </p:cNvPr>
            <p:cNvSpPr/>
            <p:nvPr/>
          </p:nvSpPr>
          <p:spPr>
            <a:xfrm>
              <a:off x="4778454" y="2681411"/>
              <a:ext cx="178736" cy="303209"/>
            </a:xfrm>
            <a:custGeom>
              <a:avLst/>
              <a:gdLst>
                <a:gd name="connsiteX0" fmla="*/ 29318 w 178736"/>
                <a:gd name="connsiteY0" fmla="*/ 0 h 303209"/>
                <a:gd name="connsiteX1" fmla="*/ 0 w 178736"/>
                <a:gd name="connsiteY1" fmla="*/ 29318 h 303209"/>
                <a:gd name="connsiteX2" fmla="*/ 0 w 178736"/>
                <a:gd name="connsiteY2" fmla="*/ 273891 h 303209"/>
                <a:gd name="connsiteX3" fmla="*/ 29318 w 178736"/>
                <a:gd name="connsiteY3" fmla="*/ 303209 h 303209"/>
                <a:gd name="connsiteX4" fmla="*/ 149419 w 178736"/>
                <a:gd name="connsiteY4" fmla="*/ 303209 h 303209"/>
                <a:gd name="connsiteX5" fmla="*/ 178737 w 178736"/>
                <a:gd name="connsiteY5" fmla="*/ 273891 h 303209"/>
                <a:gd name="connsiteX6" fmla="*/ 178737 w 178736"/>
                <a:gd name="connsiteY6" fmla="*/ 29318 h 303209"/>
                <a:gd name="connsiteX7" fmla="*/ 149419 w 178736"/>
                <a:gd name="connsiteY7" fmla="*/ 0 h 303209"/>
                <a:gd name="connsiteX8" fmla="*/ 29318 w 178736"/>
                <a:gd name="connsiteY8" fmla="*/ 0 h 303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736" h="303209">
                  <a:moveTo>
                    <a:pt x="29318" y="0"/>
                  </a:moveTo>
                  <a:cubicBezTo>
                    <a:pt x="13116" y="0"/>
                    <a:pt x="0" y="13116"/>
                    <a:pt x="0" y="29318"/>
                  </a:cubicBezTo>
                  <a:lnTo>
                    <a:pt x="0" y="273891"/>
                  </a:lnTo>
                  <a:cubicBezTo>
                    <a:pt x="0" y="290093"/>
                    <a:pt x="13116" y="303209"/>
                    <a:pt x="29318" y="303209"/>
                  </a:cubicBezTo>
                  <a:lnTo>
                    <a:pt x="149419" y="303209"/>
                  </a:lnTo>
                  <a:cubicBezTo>
                    <a:pt x="165621" y="303209"/>
                    <a:pt x="178737" y="290093"/>
                    <a:pt x="178737" y="273891"/>
                  </a:cubicBezTo>
                  <a:lnTo>
                    <a:pt x="178737" y="29318"/>
                  </a:lnTo>
                  <a:cubicBezTo>
                    <a:pt x="178737" y="13116"/>
                    <a:pt x="165621" y="0"/>
                    <a:pt x="149419" y="0"/>
                  </a:cubicBezTo>
                  <a:lnTo>
                    <a:pt x="29318" y="0"/>
                  </a:ln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54" name="Freeform 53">
              <a:extLst>
                <a:ext uri="{FF2B5EF4-FFF2-40B4-BE49-F238E27FC236}">
                  <a16:creationId xmlns:a16="http://schemas.microsoft.com/office/drawing/2014/main" id="{31C494D0-CE0A-C8AD-8CFB-5FE2C9873A8A}"/>
                </a:ext>
              </a:extLst>
            </p:cNvPr>
            <p:cNvSpPr/>
            <p:nvPr/>
          </p:nvSpPr>
          <p:spPr>
            <a:xfrm>
              <a:off x="4550597" y="2861433"/>
              <a:ext cx="178736" cy="122929"/>
            </a:xfrm>
            <a:custGeom>
              <a:avLst/>
              <a:gdLst>
                <a:gd name="connsiteX0" fmla="*/ 29318 w 178736"/>
                <a:gd name="connsiteY0" fmla="*/ 0 h 122929"/>
                <a:gd name="connsiteX1" fmla="*/ 0 w 178736"/>
                <a:gd name="connsiteY1" fmla="*/ 29318 h 122929"/>
                <a:gd name="connsiteX2" fmla="*/ 0 w 178736"/>
                <a:gd name="connsiteY2" fmla="*/ 93612 h 122929"/>
                <a:gd name="connsiteX3" fmla="*/ 29318 w 178736"/>
                <a:gd name="connsiteY3" fmla="*/ 122930 h 122929"/>
                <a:gd name="connsiteX4" fmla="*/ 149419 w 178736"/>
                <a:gd name="connsiteY4" fmla="*/ 122930 h 122929"/>
                <a:gd name="connsiteX5" fmla="*/ 178737 w 178736"/>
                <a:gd name="connsiteY5" fmla="*/ 93612 h 122929"/>
                <a:gd name="connsiteX6" fmla="*/ 178737 w 178736"/>
                <a:gd name="connsiteY6" fmla="*/ 29318 h 122929"/>
                <a:gd name="connsiteX7" fmla="*/ 149419 w 178736"/>
                <a:gd name="connsiteY7" fmla="*/ 0 h 122929"/>
                <a:gd name="connsiteX8" fmla="*/ 29318 w 178736"/>
                <a:gd name="connsiteY8" fmla="*/ 0 h 12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736" h="122929">
                  <a:moveTo>
                    <a:pt x="29318" y="0"/>
                  </a:moveTo>
                  <a:cubicBezTo>
                    <a:pt x="13116" y="0"/>
                    <a:pt x="0" y="13116"/>
                    <a:pt x="0" y="29318"/>
                  </a:cubicBezTo>
                  <a:lnTo>
                    <a:pt x="0" y="93612"/>
                  </a:lnTo>
                  <a:cubicBezTo>
                    <a:pt x="0" y="109814"/>
                    <a:pt x="13116" y="122930"/>
                    <a:pt x="29318" y="122930"/>
                  </a:cubicBezTo>
                  <a:lnTo>
                    <a:pt x="149419" y="122930"/>
                  </a:lnTo>
                  <a:cubicBezTo>
                    <a:pt x="165621" y="122930"/>
                    <a:pt x="178737" y="109814"/>
                    <a:pt x="178737" y="93612"/>
                  </a:cubicBezTo>
                  <a:lnTo>
                    <a:pt x="178737" y="29318"/>
                  </a:lnTo>
                  <a:cubicBezTo>
                    <a:pt x="178737" y="13116"/>
                    <a:pt x="165621" y="0"/>
                    <a:pt x="149419" y="0"/>
                  </a:cubicBezTo>
                  <a:lnTo>
                    <a:pt x="29318" y="0"/>
                  </a:ln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55" name="Freeform 54">
              <a:extLst>
                <a:ext uri="{FF2B5EF4-FFF2-40B4-BE49-F238E27FC236}">
                  <a16:creationId xmlns:a16="http://schemas.microsoft.com/office/drawing/2014/main" id="{1608EA61-39BA-9181-1D6D-30C4A4F18E74}"/>
                </a:ext>
              </a:extLst>
            </p:cNvPr>
            <p:cNvSpPr/>
            <p:nvPr/>
          </p:nvSpPr>
          <p:spPr>
            <a:xfrm>
              <a:off x="4523819" y="2060093"/>
              <a:ext cx="774099" cy="621274"/>
            </a:xfrm>
            <a:custGeom>
              <a:avLst/>
              <a:gdLst>
                <a:gd name="connsiteX0" fmla="*/ 64840 w 774099"/>
                <a:gd name="connsiteY0" fmla="*/ 614889 h 621274"/>
                <a:gd name="connsiteX1" fmla="*/ 90814 w 774099"/>
                <a:gd name="connsiteY1" fmla="*/ 616946 h 621274"/>
                <a:gd name="connsiteX2" fmla="*/ 602593 w 774099"/>
                <a:gd name="connsiteY2" fmla="*/ 221925 h 621274"/>
                <a:gd name="connsiteX3" fmla="*/ 637568 w 774099"/>
                <a:gd name="connsiteY3" fmla="*/ 267188 h 621274"/>
                <a:gd name="connsiteX4" fmla="*/ 637568 w 774099"/>
                <a:gd name="connsiteY4" fmla="*/ 267188 h 621274"/>
                <a:gd name="connsiteX5" fmla="*/ 663543 w 774099"/>
                <a:gd name="connsiteY5" fmla="*/ 269245 h 621274"/>
                <a:gd name="connsiteX6" fmla="*/ 670230 w 774099"/>
                <a:gd name="connsiteY6" fmla="*/ 260244 h 621274"/>
                <a:gd name="connsiteX7" fmla="*/ 772585 w 774099"/>
                <a:gd name="connsiteY7" fmla="*/ 23643 h 621274"/>
                <a:gd name="connsiteX8" fmla="*/ 770785 w 774099"/>
                <a:gd name="connsiteY8" fmla="*/ 6412 h 621274"/>
                <a:gd name="connsiteX9" fmla="*/ 770785 w 774099"/>
                <a:gd name="connsiteY9" fmla="*/ 6412 h 621274"/>
                <a:gd name="connsiteX10" fmla="*/ 754326 w 774099"/>
                <a:gd name="connsiteY10" fmla="*/ 240 h 621274"/>
                <a:gd name="connsiteX11" fmla="*/ 498951 w 774099"/>
                <a:gd name="connsiteY11" fmla="*/ 39331 h 621274"/>
                <a:gd name="connsiteX12" fmla="*/ 483263 w 774099"/>
                <a:gd name="connsiteY12" fmla="*/ 50904 h 621274"/>
                <a:gd name="connsiteX13" fmla="*/ 484806 w 774099"/>
                <a:gd name="connsiteY13" fmla="*/ 68906 h 621274"/>
                <a:gd name="connsiteX14" fmla="*/ 519782 w 774099"/>
                <a:gd name="connsiteY14" fmla="*/ 114169 h 621274"/>
                <a:gd name="connsiteX15" fmla="*/ 8004 w 774099"/>
                <a:gd name="connsiteY15" fmla="*/ 509190 h 621274"/>
                <a:gd name="connsiteX16" fmla="*/ 3375 w 774099"/>
                <a:gd name="connsiteY16" fmla="*/ 534650 h 621274"/>
                <a:gd name="connsiteX17" fmla="*/ 64840 w 774099"/>
                <a:gd name="connsiteY17" fmla="*/ 614889 h 621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4099" h="621274">
                  <a:moveTo>
                    <a:pt x="64840" y="614889"/>
                  </a:moveTo>
                  <a:cubicBezTo>
                    <a:pt x="70755" y="622604"/>
                    <a:pt x="82327" y="623375"/>
                    <a:pt x="90814" y="616946"/>
                  </a:cubicBezTo>
                  <a:lnTo>
                    <a:pt x="602593" y="221925"/>
                  </a:lnTo>
                  <a:lnTo>
                    <a:pt x="637568" y="267188"/>
                  </a:lnTo>
                  <a:cubicBezTo>
                    <a:pt x="637568" y="267188"/>
                    <a:pt x="637568" y="267188"/>
                    <a:pt x="637568" y="267188"/>
                  </a:cubicBezTo>
                  <a:cubicBezTo>
                    <a:pt x="643483" y="274903"/>
                    <a:pt x="655056" y="275675"/>
                    <a:pt x="663543" y="269245"/>
                  </a:cubicBezTo>
                  <a:cubicBezTo>
                    <a:pt x="666629" y="266674"/>
                    <a:pt x="668944" y="263588"/>
                    <a:pt x="670230" y="260244"/>
                  </a:cubicBezTo>
                  <a:lnTo>
                    <a:pt x="772585" y="23643"/>
                  </a:lnTo>
                  <a:cubicBezTo>
                    <a:pt x="775157" y="17728"/>
                    <a:pt x="774385" y="11042"/>
                    <a:pt x="770785" y="6412"/>
                  </a:cubicBezTo>
                  <a:cubicBezTo>
                    <a:pt x="770785" y="6412"/>
                    <a:pt x="770785" y="6412"/>
                    <a:pt x="770785" y="6412"/>
                  </a:cubicBezTo>
                  <a:cubicBezTo>
                    <a:pt x="767185" y="1526"/>
                    <a:pt x="761012" y="-788"/>
                    <a:pt x="754326" y="240"/>
                  </a:cubicBezTo>
                  <a:lnTo>
                    <a:pt x="498951" y="39331"/>
                  </a:lnTo>
                  <a:cubicBezTo>
                    <a:pt x="492264" y="40360"/>
                    <a:pt x="486349" y="44732"/>
                    <a:pt x="483263" y="50904"/>
                  </a:cubicBezTo>
                  <a:cubicBezTo>
                    <a:pt x="480434" y="57076"/>
                    <a:pt x="480949" y="64020"/>
                    <a:pt x="484806" y="68906"/>
                  </a:cubicBezTo>
                  <a:lnTo>
                    <a:pt x="519782" y="114169"/>
                  </a:lnTo>
                  <a:lnTo>
                    <a:pt x="8004" y="509190"/>
                  </a:lnTo>
                  <a:cubicBezTo>
                    <a:pt x="-483" y="515619"/>
                    <a:pt x="-2540" y="527192"/>
                    <a:pt x="3375" y="534650"/>
                  </a:cubicBezTo>
                  <a:lnTo>
                    <a:pt x="64840" y="614889"/>
                  </a:ln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grpSp>
      <p:sp>
        <p:nvSpPr>
          <p:cNvPr id="33" name="Picture 3">
            <a:extLst>
              <a:ext uri="{FF2B5EF4-FFF2-40B4-BE49-F238E27FC236}">
                <a16:creationId xmlns:a16="http://schemas.microsoft.com/office/drawing/2014/main" id="{5E19B042-8AA4-D11B-572F-12D8BB45B865}"/>
              </a:ext>
            </a:extLst>
          </p:cNvPr>
          <p:cNvSpPr/>
          <p:nvPr/>
        </p:nvSpPr>
        <p:spPr>
          <a:xfrm>
            <a:off x="7598862" y="1961111"/>
            <a:ext cx="966549" cy="966780"/>
          </a:xfrm>
          <a:custGeom>
            <a:avLst/>
            <a:gdLst>
              <a:gd name="connsiteX0" fmla="*/ 497919 w 995838"/>
              <a:gd name="connsiteY0" fmla="*/ 0 h 996076"/>
              <a:gd name="connsiteX1" fmla="*/ 0 w 995838"/>
              <a:gd name="connsiteY1" fmla="*/ 497919 h 996076"/>
              <a:gd name="connsiteX2" fmla="*/ 497919 w 995838"/>
              <a:gd name="connsiteY2" fmla="*/ 996077 h 996076"/>
              <a:gd name="connsiteX3" fmla="*/ 995839 w 995838"/>
              <a:gd name="connsiteY3" fmla="*/ 498158 h 996076"/>
              <a:gd name="connsiteX4" fmla="*/ 497919 w 995838"/>
              <a:gd name="connsiteY4" fmla="*/ 0 h 996076"/>
              <a:gd name="connsiteX5" fmla="*/ 525542 w 995838"/>
              <a:gd name="connsiteY5" fmla="*/ 306943 h 996076"/>
              <a:gd name="connsiteX6" fmla="*/ 695325 w 995838"/>
              <a:gd name="connsiteY6" fmla="*/ 289084 h 996076"/>
              <a:gd name="connsiteX7" fmla="*/ 721995 w 995838"/>
              <a:gd name="connsiteY7" fmla="*/ 470059 h 996076"/>
              <a:gd name="connsiteX8" fmla="*/ 525542 w 995838"/>
              <a:gd name="connsiteY8" fmla="*/ 470059 h 996076"/>
              <a:gd name="connsiteX9" fmla="*/ 525542 w 995838"/>
              <a:gd name="connsiteY9" fmla="*/ 306943 h 996076"/>
              <a:gd name="connsiteX10" fmla="*/ 525542 w 995838"/>
              <a:gd name="connsiteY10" fmla="*/ 251698 h 996076"/>
              <a:gd name="connsiteX11" fmla="*/ 525542 w 995838"/>
              <a:gd name="connsiteY11" fmla="*/ 60246 h 996076"/>
              <a:gd name="connsiteX12" fmla="*/ 651986 w 995838"/>
              <a:gd name="connsiteY12" fmla="*/ 179546 h 996076"/>
              <a:gd name="connsiteX13" fmla="*/ 677704 w 995838"/>
              <a:gd name="connsiteY13" fmla="*/ 236220 h 996076"/>
              <a:gd name="connsiteX14" fmla="*/ 525542 w 995838"/>
              <a:gd name="connsiteY14" fmla="*/ 251698 h 996076"/>
              <a:gd name="connsiteX15" fmla="*/ 470297 w 995838"/>
              <a:gd name="connsiteY15" fmla="*/ 60246 h 996076"/>
              <a:gd name="connsiteX16" fmla="*/ 470297 w 995838"/>
              <a:gd name="connsiteY16" fmla="*/ 251936 h 996076"/>
              <a:gd name="connsiteX17" fmla="*/ 318135 w 995838"/>
              <a:gd name="connsiteY17" fmla="*/ 236696 h 996076"/>
              <a:gd name="connsiteX18" fmla="*/ 344091 w 995838"/>
              <a:gd name="connsiteY18" fmla="*/ 179784 h 996076"/>
              <a:gd name="connsiteX19" fmla="*/ 470297 w 995838"/>
              <a:gd name="connsiteY19" fmla="*/ 60246 h 996076"/>
              <a:gd name="connsiteX20" fmla="*/ 470297 w 995838"/>
              <a:gd name="connsiteY20" fmla="*/ 306943 h 996076"/>
              <a:gd name="connsiteX21" fmla="*/ 470297 w 995838"/>
              <a:gd name="connsiteY21" fmla="*/ 470297 h 996076"/>
              <a:gd name="connsiteX22" fmla="*/ 273844 w 995838"/>
              <a:gd name="connsiteY22" fmla="*/ 470297 h 996076"/>
              <a:gd name="connsiteX23" fmla="*/ 300514 w 995838"/>
              <a:gd name="connsiteY23" fmla="*/ 289560 h 996076"/>
              <a:gd name="connsiteX24" fmla="*/ 470297 w 995838"/>
              <a:gd name="connsiteY24" fmla="*/ 306943 h 996076"/>
              <a:gd name="connsiteX25" fmla="*/ 218361 w 995838"/>
              <a:gd name="connsiteY25" fmla="*/ 470297 h 996076"/>
              <a:gd name="connsiteX26" fmla="*/ 55959 w 995838"/>
              <a:gd name="connsiteY26" fmla="*/ 470297 h 996076"/>
              <a:gd name="connsiteX27" fmla="*/ 140732 w 995838"/>
              <a:gd name="connsiteY27" fmla="*/ 236696 h 996076"/>
              <a:gd name="connsiteX28" fmla="*/ 246697 w 995838"/>
              <a:gd name="connsiteY28" fmla="*/ 277178 h 996076"/>
              <a:gd name="connsiteX29" fmla="*/ 218361 w 995838"/>
              <a:gd name="connsiteY29" fmla="*/ 470297 h 996076"/>
              <a:gd name="connsiteX30" fmla="*/ 218361 w 995838"/>
              <a:gd name="connsiteY30" fmla="*/ 525542 h 996076"/>
              <a:gd name="connsiteX31" fmla="*/ 245269 w 995838"/>
              <a:gd name="connsiteY31" fmla="*/ 713899 h 996076"/>
              <a:gd name="connsiteX32" fmla="*/ 138113 w 995838"/>
              <a:gd name="connsiteY32" fmla="*/ 755809 h 996076"/>
              <a:gd name="connsiteX33" fmla="*/ 55959 w 995838"/>
              <a:gd name="connsiteY33" fmla="*/ 525542 h 996076"/>
              <a:gd name="connsiteX34" fmla="*/ 218361 w 995838"/>
              <a:gd name="connsiteY34" fmla="*/ 525542 h 996076"/>
              <a:gd name="connsiteX35" fmla="*/ 273844 w 995838"/>
              <a:gd name="connsiteY35" fmla="*/ 525542 h 996076"/>
              <a:gd name="connsiteX36" fmla="*/ 470297 w 995838"/>
              <a:gd name="connsiteY36" fmla="*/ 525542 h 996076"/>
              <a:gd name="connsiteX37" fmla="*/ 470297 w 995838"/>
              <a:gd name="connsiteY37" fmla="*/ 683419 h 996076"/>
              <a:gd name="connsiteX38" fmla="*/ 299323 w 995838"/>
              <a:gd name="connsiteY38" fmla="*/ 701278 h 996076"/>
              <a:gd name="connsiteX39" fmla="*/ 273844 w 995838"/>
              <a:gd name="connsiteY39" fmla="*/ 525542 h 996076"/>
              <a:gd name="connsiteX40" fmla="*/ 470297 w 995838"/>
              <a:gd name="connsiteY40" fmla="*/ 738664 h 996076"/>
              <a:gd name="connsiteX41" fmla="*/ 470297 w 995838"/>
              <a:gd name="connsiteY41" fmla="*/ 935593 h 996076"/>
              <a:gd name="connsiteX42" fmla="*/ 343853 w 995838"/>
              <a:gd name="connsiteY42" fmla="*/ 816293 h 996076"/>
              <a:gd name="connsiteX43" fmla="*/ 316230 w 995838"/>
              <a:gd name="connsiteY43" fmla="*/ 754380 h 996076"/>
              <a:gd name="connsiteX44" fmla="*/ 470297 w 995838"/>
              <a:gd name="connsiteY44" fmla="*/ 738664 h 996076"/>
              <a:gd name="connsiteX45" fmla="*/ 525542 w 995838"/>
              <a:gd name="connsiteY45" fmla="*/ 935593 h 996076"/>
              <a:gd name="connsiteX46" fmla="*/ 525542 w 995838"/>
              <a:gd name="connsiteY46" fmla="*/ 738664 h 996076"/>
              <a:gd name="connsiteX47" fmla="*/ 679609 w 995838"/>
              <a:gd name="connsiteY47" fmla="*/ 754142 h 996076"/>
              <a:gd name="connsiteX48" fmla="*/ 651748 w 995838"/>
              <a:gd name="connsiteY48" fmla="*/ 816054 h 996076"/>
              <a:gd name="connsiteX49" fmla="*/ 525542 w 995838"/>
              <a:gd name="connsiteY49" fmla="*/ 935593 h 996076"/>
              <a:gd name="connsiteX50" fmla="*/ 525542 w 995838"/>
              <a:gd name="connsiteY50" fmla="*/ 683419 h 996076"/>
              <a:gd name="connsiteX51" fmla="*/ 525542 w 995838"/>
              <a:gd name="connsiteY51" fmla="*/ 525542 h 996076"/>
              <a:gd name="connsiteX52" fmla="*/ 721995 w 995838"/>
              <a:gd name="connsiteY52" fmla="*/ 525542 h 996076"/>
              <a:gd name="connsiteX53" fmla="*/ 696754 w 995838"/>
              <a:gd name="connsiteY53" fmla="*/ 701278 h 996076"/>
              <a:gd name="connsiteX54" fmla="*/ 525542 w 995838"/>
              <a:gd name="connsiteY54" fmla="*/ 683419 h 996076"/>
              <a:gd name="connsiteX55" fmla="*/ 777240 w 995838"/>
              <a:gd name="connsiteY55" fmla="*/ 525542 h 996076"/>
              <a:gd name="connsiteX56" fmla="*/ 939641 w 995838"/>
              <a:gd name="connsiteY56" fmla="*/ 525542 h 996076"/>
              <a:gd name="connsiteX57" fmla="*/ 857726 w 995838"/>
              <a:gd name="connsiteY57" fmla="*/ 755571 h 996076"/>
              <a:gd name="connsiteX58" fmla="*/ 750332 w 995838"/>
              <a:gd name="connsiteY58" fmla="*/ 713899 h 996076"/>
              <a:gd name="connsiteX59" fmla="*/ 777240 w 995838"/>
              <a:gd name="connsiteY59" fmla="*/ 525542 h 996076"/>
              <a:gd name="connsiteX60" fmla="*/ 777240 w 995838"/>
              <a:gd name="connsiteY60" fmla="*/ 470297 h 996076"/>
              <a:gd name="connsiteX61" fmla="*/ 748903 w 995838"/>
              <a:gd name="connsiteY61" fmla="*/ 276701 h 996076"/>
              <a:gd name="connsiteX62" fmla="*/ 854393 w 995838"/>
              <a:gd name="connsiteY62" fmla="*/ 235982 h 996076"/>
              <a:gd name="connsiteX63" fmla="*/ 939641 w 995838"/>
              <a:gd name="connsiteY63" fmla="*/ 470297 h 996076"/>
              <a:gd name="connsiteX64" fmla="*/ 777240 w 995838"/>
              <a:gd name="connsiteY64" fmla="*/ 470297 h 996076"/>
              <a:gd name="connsiteX65" fmla="*/ 818198 w 995838"/>
              <a:gd name="connsiteY65" fmla="*/ 192643 h 996076"/>
              <a:gd name="connsiteX66" fmla="*/ 731996 w 995838"/>
              <a:gd name="connsiteY66" fmla="*/ 224076 h 996076"/>
              <a:gd name="connsiteX67" fmla="*/ 700326 w 995838"/>
              <a:gd name="connsiteY67" fmla="*/ 153352 h 996076"/>
              <a:gd name="connsiteX68" fmla="*/ 653415 w 995838"/>
              <a:gd name="connsiteY68" fmla="*/ 83582 h 996076"/>
              <a:gd name="connsiteX69" fmla="*/ 818198 w 995838"/>
              <a:gd name="connsiteY69" fmla="*/ 192643 h 996076"/>
              <a:gd name="connsiteX70" fmla="*/ 341947 w 995838"/>
              <a:gd name="connsiteY70" fmla="*/ 83582 h 996076"/>
              <a:gd name="connsiteX71" fmla="*/ 295037 w 995838"/>
              <a:gd name="connsiteY71" fmla="*/ 153352 h 996076"/>
              <a:gd name="connsiteX72" fmla="*/ 263366 w 995838"/>
              <a:gd name="connsiteY72" fmla="*/ 224552 h 996076"/>
              <a:gd name="connsiteX73" fmla="*/ 176927 w 995838"/>
              <a:gd name="connsiteY73" fmla="*/ 193358 h 996076"/>
              <a:gd name="connsiteX74" fmla="*/ 341947 w 995838"/>
              <a:gd name="connsiteY74" fmla="*/ 83582 h 996076"/>
              <a:gd name="connsiteX75" fmla="*/ 173831 w 995838"/>
              <a:gd name="connsiteY75" fmla="*/ 799386 h 996076"/>
              <a:gd name="connsiteX76" fmla="*/ 261699 w 995838"/>
              <a:gd name="connsiteY76" fmla="*/ 766763 h 996076"/>
              <a:gd name="connsiteX77" fmla="*/ 295037 w 995838"/>
              <a:gd name="connsiteY77" fmla="*/ 842486 h 996076"/>
              <a:gd name="connsiteX78" fmla="*/ 342186 w 995838"/>
              <a:gd name="connsiteY78" fmla="*/ 912495 h 996076"/>
              <a:gd name="connsiteX79" fmla="*/ 173831 w 995838"/>
              <a:gd name="connsiteY79" fmla="*/ 799386 h 996076"/>
              <a:gd name="connsiteX80" fmla="*/ 653415 w 995838"/>
              <a:gd name="connsiteY80" fmla="*/ 912495 h 996076"/>
              <a:gd name="connsiteX81" fmla="*/ 700564 w 995838"/>
              <a:gd name="connsiteY81" fmla="*/ 842486 h 996076"/>
              <a:gd name="connsiteX82" fmla="*/ 734139 w 995838"/>
              <a:gd name="connsiteY82" fmla="*/ 766524 h 996076"/>
              <a:gd name="connsiteX83" fmla="*/ 822246 w 995838"/>
              <a:gd name="connsiteY83" fmla="*/ 799148 h 996076"/>
              <a:gd name="connsiteX84" fmla="*/ 653415 w 995838"/>
              <a:gd name="connsiteY84" fmla="*/ 912495 h 996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95838" h="996076">
                <a:moveTo>
                  <a:pt x="497919" y="0"/>
                </a:moveTo>
                <a:cubicBezTo>
                  <a:pt x="223361" y="0"/>
                  <a:pt x="0" y="223361"/>
                  <a:pt x="0" y="497919"/>
                </a:cubicBezTo>
                <a:cubicBezTo>
                  <a:pt x="0" y="772478"/>
                  <a:pt x="223361" y="996077"/>
                  <a:pt x="497919" y="996077"/>
                </a:cubicBezTo>
                <a:cubicBezTo>
                  <a:pt x="772477" y="996077"/>
                  <a:pt x="995839" y="772716"/>
                  <a:pt x="995839" y="498158"/>
                </a:cubicBezTo>
                <a:cubicBezTo>
                  <a:pt x="995839" y="223599"/>
                  <a:pt x="772477" y="0"/>
                  <a:pt x="497919" y="0"/>
                </a:cubicBezTo>
                <a:close/>
                <a:moveTo>
                  <a:pt x="525542" y="306943"/>
                </a:moveTo>
                <a:cubicBezTo>
                  <a:pt x="585788" y="305514"/>
                  <a:pt x="643176" y="299323"/>
                  <a:pt x="695325" y="289084"/>
                </a:cubicBezTo>
                <a:cubicBezTo>
                  <a:pt x="710803" y="344567"/>
                  <a:pt x="720090" y="406003"/>
                  <a:pt x="721995" y="470059"/>
                </a:cubicBezTo>
                <a:lnTo>
                  <a:pt x="525542" y="470059"/>
                </a:lnTo>
                <a:lnTo>
                  <a:pt x="525542" y="306943"/>
                </a:lnTo>
                <a:close/>
                <a:moveTo>
                  <a:pt x="525542" y="251698"/>
                </a:moveTo>
                <a:lnTo>
                  <a:pt x="525542" y="60246"/>
                </a:lnTo>
                <a:cubicBezTo>
                  <a:pt x="572214" y="71914"/>
                  <a:pt x="616268" y="113348"/>
                  <a:pt x="651986" y="179546"/>
                </a:cubicBezTo>
                <a:cubicBezTo>
                  <a:pt x="661511" y="197168"/>
                  <a:pt x="670084" y="216218"/>
                  <a:pt x="677704" y="236220"/>
                </a:cubicBezTo>
                <a:cubicBezTo>
                  <a:pt x="630793" y="244793"/>
                  <a:pt x="579120" y="250269"/>
                  <a:pt x="525542" y="251698"/>
                </a:cubicBezTo>
                <a:close/>
                <a:moveTo>
                  <a:pt x="470297" y="60246"/>
                </a:moveTo>
                <a:lnTo>
                  <a:pt x="470297" y="251936"/>
                </a:lnTo>
                <a:cubicBezTo>
                  <a:pt x="416719" y="250508"/>
                  <a:pt x="365046" y="245269"/>
                  <a:pt x="318135" y="236696"/>
                </a:cubicBezTo>
                <a:cubicBezTo>
                  <a:pt x="325755" y="216694"/>
                  <a:pt x="334566" y="197406"/>
                  <a:pt x="344091" y="179784"/>
                </a:cubicBezTo>
                <a:cubicBezTo>
                  <a:pt x="379571" y="113109"/>
                  <a:pt x="423624" y="71914"/>
                  <a:pt x="470297" y="60246"/>
                </a:cubicBezTo>
                <a:close/>
                <a:moveTo>
                  <a:pt x="470297" y="306943"/>
                </a:moveTo>
                <a:lnTo>
                  <a:pt x="470297" y="470297"/>
                </a:lnTo>
                <a:lnTo>
                  <a:pt x="273844" y="470297"/>
                </a:lnTo>
                <a:cubicBezTo>
                  <a:pt x="275987" y="406241"/>
                  <a:pt x="285036" y="345043"/>
                  <a:pt x="300514" y="289560"/>
                </a:cubicBezTo>
                <a:cubicBezTo>
                  <a:pt x="352663" y="299561"/>
                  <a:pt x="410051" y="305514"/>
                  <a:pt x="470297" y="306943"/>
                </a:cubicBezTo>
                <a:close/>
                <a:moveTo>
                  <a:pt x="218361" y="470297"/>
                </a:moveTo>
                <a:lnTo>
                  <a:pt x="55959" y="470297"/>
                </a:lnTo>
                <a:cubicBezTo>
                  <a:pt x="61436" y="383381"/>
                  <a:pt x="91916" y="302895"/>
                  <a:pt x="140732" y="236696"/>
                </a:cubicBezTo>
                <a:cubicBezTo>
                  <a:pt x="170497" y="252651"/>
                  <a:pt x="206216" y="266224"/>
                  <a:pt x="246697" y="277178"/>
                </a:cubicBezTo>
                <a:cubicBezTo>
                  <a:pt x="230267" y="336709"/>
                  <a:pt x="220504" y="402193"/>
                  <a:pt x="218361" y="470297"/>
                </a:cubicBezTo>
                <a:close/>
                <a:moveTo>
                  <a:pt x="218361" y="525542"/>
                </a:moveTo>
                <a:cubicBezTo>
                  <a:pt x="220266" y="591741"/>
                  <a:pt x="229553" y="655558"/>
                  <a:pt x="245269" y="713899"/>
                </a:cubicBezTo>
                <a:cubicBezTo>
                  <a:pt x="204073" y="725091"/>
                  <a:pt x="167878" y="739140"/>
                  <a:pt x="138113" y="755809"/>
                </a:cubicBezTo>
                <a:cubicBezTo>
                  <a:pt x="90964" y="690086"/>
                  <a:pt x="61198" y="611029"/>
                  <a:pt x="55959" y="525542"/>
                </a:cubicBezTo>
                <a:lnTo>
                  <a:pt x="218361" y="525542"/>
                </a:lnTo>
                <a:close/>
                <a:moveTo>
                  <a:pt x="273844" y="525542"/>
                </a:moveTo>
                <a:lnTo>
                  <a:pt x="470297" y="525542"/>
                </a:lnTo>
                <a:lnTo>
                  <a:pt x="470297" y="683419"/>
                </a:lnTo>
                <a:cubicBezTo>
                  <a:pt x="409337" y="684848"/>
                  <a:pt x="351472" y="691039"/>
                  <a:pt x="299323" y="701278"/>
                </a:cubicBezTo>
                <a:cubicBezTo>
                  <a:pt x="284559" y="647224"/>
                  <a:pt x="275749" y="587693"/>
                  <a:pt x="273844" y="525542"/>
                </a:cubicBezTo>
                <a:close/>
                <a:moveTo>
                  <a:pt x="470297" y="738664"/>
                </a:moveTo>
                <a:lnTo>
                  <a:pt x="470297" y="935593"/>
                </a:lnTo>
                <a:cubicBezTo>
                  <a:pt x="423624" y="923925"/>
                  <a:pt x="379571" y="882491"/>
                  <a:pt x="343853" y="816293"/>
                </a:cubicBezTo>
                <a:cubicBezTo>
                  <a:pt x="333613" y="797004"/>
                  <a:pt x="324326" y="776288"/>
                  <a:pt x="316230" y="754380"/>
                </a:cubicBezTo>
                <a:cubicBezTo>
                  <a:pt x="363379" y="745569"/>
                  <a:pt x="415766" y="740093"/>
                  <a:pt x="470297" y="738664"/>
                </a:cubicBezTo>
                <a:close/>
                <a:moveTo>
                  <a:pt x="525542" y="935593"/>
                </a:moveTo>
                <a:lnTo>
                  <a:pt x="525542" y="738664"/>
                </a:lnTo>
                <a:cubicBezTo>
                  <a:pt x="580073" y="740093"/>
                  <a:pt x="632222" y="745331"/>
                  <a:pt x="679609" y="754142"/>
                </a:cubicBezTo>
                <a:cubicBezTo>
                  <a:pt x="671513" y="776049"/>
                  <a:pt x="662226" y="796766"/>
                  <a:pt x="651748" y="816054"/>
                </a:cubicBezTo>
                <a:cubicBezTo>
                  <a:pt x="616268" y="882491"/>
                  <a:pt x="572214" y="923925"/>
                  <a:pt x="525542" y="935593"/>
                </a:cubicBezTo>
                <a:close/>
                <a:moveTo>
                  <a:pt x="525542" y="683419"/>
                </a:moveTo>
                <a:lnTo>
                  <a:pt x="525542" y="525542"/>
                </a:lnTo>
                <a:lnTo>
                  <a:pt x="721995" y="525542"/>
                </a:lnTo>
                <a:cubicBezTo>
                  <a:pt x="720090" y="587693"/>
                  <a:pt x="711279" y="646986"/>
                  <a:pt x="696754" y="701278"/>
                </a:cubicBezTo>
                <a:cubicBezTo>
                  <a:pt x="644128" y="691039"/>
                  <a:pt x="586264" y="684848"/>
                  <a:pt x="525542" y="683419"/>
                </a:cubicBezTo>
                <a:close/>
                <a:moveTo>
                  <a:pt x="777240" y="525542"/>
                </a:moveTo>
                <a:lnTo>
                  <a:pt x="939641" y="525542"/>
                </a:lnTo>
                <a:cubicBezTo>
                  <a:pt x="934402" y="611029"/>
                  <a:pt x="904875" y="689848"/>
                  <a:pt x="857726" y="755571"/>
                </a:cubicBezTo>
                <a:cubicBezTo>
                  <a:pt x="827961" y="739140"/>
                  <a:pt x="791527" y="725091"/>
                  <a:pt x="750332" y="713899"/>
                </a:cubicBezTo>
                <a:cubicBezTo>
                  <a:pt x="766048" y="655320"/>
                  <a:pt x="775335" y="591741"/>
                  <a:pt x="777240" y="525542"/>
                </a:cubicBezTo>
                <a:close/>
                <a:moveTo>
                  <a:pt x="777240" y="470297"/>
                </a:moveTo>
                <a:cubicBezTo>
                  <a:pt x="775097" y="402193"/>
                  <a:pt x="765572" y="336471"/>
                  <a:pt x="748903" y="276701"/>
                </a:cubicBezTo>
                <a:cubicBezTo>
                  <a:pt x="789146" y="265748"/>
                  <a:pt x="824865" y="251936"/>
                  <a:pt x="854393" y="235982"/>
                </a:cubicBezTo>
                <a:cubicBezTo>
                  <a:pt x="903208" y="302419"/>
                  <a:pt x="934164" y="382905"/>
                  <a:pt x="939641" y="470297"/>
                </a:cubicBezTo>
                <a:lnTo>
                  <a:pt x="777240" y="470297"/>
                </a:lnTo>
                <a:close/>
                <a:moveTo>
                  <a:pt x="818198" y="192643"/>
                </a:moveTo>
                <a:cubicBezTo>
                  <a:pt x="793909" y="204788"/>
                  <a:pt x="764619" y="215265"/>
                  <a:pt x="731996" y="224076"/>
                </a:cubicBezTo>
                <a:cubicBezTo>
                  <a:pt x="722709" y="199073"/>
                  <a:pt x="712232" y="175260"/>
                  <a:pt x="700326" y="153352"/>
                </a:cubicBezTo>
                <a:cubicBezTo>
                  <a:pt x="686038" y="126921"/>
                  <a:pt x="670322" y="103584"/>
                  <a:pt x="653415" y="83582"/>
                </a:cubicBezTo>
                <a:cubicBezTo>
                  <a:pt x="716518" y="107156"/>
                  <a:pt x="772716" y="144780"/>
                  <a:pt x="818198" y="192643"/>
                </a:cubicBezTo>
                <a:close/>
                <a:moveTo>
                  <a:pt x="341947" y="83582"/>
                </a:moveTo>
                <a:cubicBezTo>
                  <a:pt x="325041" y="103346"/>
                  <a:pt x="309324" y="126683"/>
                  <a:pt x="295037" y="153352"/>
                </a:cubicBezTo>
                <a:cubicBezTo>
                  <a:pt x="283131" y="175498"/>
                  <a:pt x="272653" y="199311"/>
                  <a:pt x="263366" y="224552"/>
                </a:cubicBezTo>
                <a:cubicBezTo>
                  <a:pt x="230743" y="215979"/>
                  <a:pt x="201454" y="205502"/>
                  <a:pt x="176927" y="193358"/>
                </a:cubicBezTo>
                <a:cubicBezTo>
                  <a:pt x="222647" y="145256"/>
                  <a:pt x="278844" y="107394"/>
                  <a:pt x="341947" y="83582"/>
                </a:cubicBezTo>
                <a:close/>
                <a:moveTo>
                  <a:pt x="173831" y="799386"/>
                </a:moveTo>
                <a:cubicBezTo>
                  <a:pt x="198596" y="786765"/>
                  <a:pt x="228124" y="775811"/>
                  <a:pt x="261699" y="766763"/>
                </a:cubicBezTo>
                <a:cubicBezTo>
                  <a:pt x="271463" y="793671"/>
                  <a:pt x="282416" y="818912"/>
                  <a:pt x="295037" y="842486"/>
                </a:cubicBezTo>
                <a:cubicBezTo>
                  <a:pt x="309324" y="869156"/>
                  <a:pt x="325041" y="892493"/>
                  <a:pt x="342186" y="912495"/>
                </a:cubicBezTo>
                <a:cubicBezTo>
                  <a:pt x="277654" y="888206"/>
                  <a:pt x="220028" y="849154"/>
                  <a:pt x="173831" y="799386"/>
                </a:cubicBezTo>
                <a:close/>
                <a:moveTo>
                  <a:pt x="653415" y="912495"/>
                </a:moveTo>
                <a:cubicBezTo>
                  <a:pt x="670322" y="892493"/>
                  <a:pt x="686038" y="869156"/>
                  <a:pt x="700564" y="842486"/>
                </a:cubicBezTo>
                <a:cubicBezTo>
                  <a:pt x="713184" y="818912"/>
                  <a:pt x="724376" y="793671"/>
                  <a:pt x="734139" y="766524"/>
                </a:cubicBezTo>
                <a:cubicBezTo>
                  <a:pt x="767715" y="775573"/>
                  <a:pt x="797481" y="786527"/>
                  <a:pt x="822246" y="799148"/>
                </a:cubicBezTo>
                <a:cubicBezTo>
                  <a:pt x="775811" y="848916"/>
                  <a:pt x="718185" y="887968"/>
                  <a:pt x="653415" y="912495"/>
                </a:cubicBezTo>
                <a:close/>
              </a:path>
            </a:pathLst>
          </a:custGeom>
          <a:gradFill>
            <a:gsLst>
              <a:gs pos="100000">
                <a:srgbClr val="00457A"/>
              </a:gs>
              <a:gs pos="0">
                <a:srgbClr val="34B2E3"/>
              </a:gs>
            </a:gsLst>
            <a:lin ang="2700000" scaled="0"/>
          </a:gradFill>
          <a:ln w="2381" cap="flat">
            <a:noFill/>
            <a:prstDash val="solid"/>
            <a:miter/>
          </a:ln>
        </p:spPr>
        <p:style>
          <a:lnRef idx="0">
            <a:scrgbClr r="0" g="0" b="0"/>
          </a:lnRef>
          <a:fillRef idx="0">
            <a:scrgbClr r="0" g="0" b="0"/>
          </a:fillRef>
          <a:effectRef idx="0">
            <a:scrgbClr r="0" g="0" b="0"/>
          </a:effectRef>
          <a:fontRef idx="major"/>
        </p:style>
        <p:txBody>
          <a:bodyPr rtlCol="0" anchor="ct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defTabSz="443776"/>
            <a:endParaRPr lang="en-US" sz="1747" dirty="0">
              <a:solidFill>
                <a:prstClr val="black"/>
              </a:solidFill>
              <a:latin typeface="Myriad Pro"/>
            </a:endParaRPr>
          </a:p>
        </p:txBody>
      </p:sp>
      <p:grpSp>
        <p:nvGrpSpPr>
          <p:cNvPr id="34" name="Picture 4">
            <a:extLst>
              <a:ext uri="{FF2B5EF4-FFF2-40B4-BE49-F238E27FC236}">
                <a16:creationId xmlns:a16="http://schemas.microsoft.com/office/drawing/2014/main" id="{623C6454-BC11-C9B5-007D-EAE226AEB37D}"/>
              </a:ext>
            </a:extLst>
          </p:cNvPr>
          <p:cNvGrpSpPr/>
          <p:nvPr/>
        </p:nvGrpSpPr>
        <p:grpSpPr>
          <a:xfrm>
            <a:off x="1303901" y="4698079"/>
            <a:ext cx="1047867" cy="906369"/>
            <a:chOff x="1075452" y="4913854"/>
            <a:chExt cx="1079620" cy="933835"/>
          </a:xfrm>
          <a:gradFill>
            <a:gsLst>
              <a:gs pos="100000">
                <a:srgbClr val="00457A"/>
              </a:gs>
              <a:gs pos="0">
                <a:srgbClr val="34B2E3"/>
              </a:gs>
            </a:gsLst>
            <a:lin ang="2700000" scaled="0"/>
          </a:gradFill>
        </p:grpSpPr>
        <p:sp>
          <p:nvSpPr>
            <p:cNvPr id="40" name="Freeform 39">
              <a:extLst>
                <a:ext uri="{FF2B5EF4-FFF2-40B4-BE49-F238E27FC236}">
                  <a16:creationId xmlns:a16="http://schemas.microsoft.com/office/drawing/2014/main" id="{73C9C2B5-E824-2F80-34CC-D6CCB7D3FCAA}"/>
                </a:ext>
              </a:extLst>
            </p:cNvPr>
            <p:cNvSpPr/>
            <p:nvPr/>
          </p:nvSpPr>
          <p:spPr>
            <a:xfrm>
              <a:off x="1290450" y="5001069"/>
              <a:ext cx="172307" cy="172307"/>
            </a:xfrm>
            <a:custGeom>
              <a:avLst/>
              <a:gdLst>
                <a:gd name="connsiteX0" fmla="*/ 172307 w 172307"/>
                <a:gd name="connsiteY0" fmla="*/ 86154 h 172307"/>
                <a:gd name="connsiteX1" fmla="*/ 86154 w 172307"/>
                <a:gd name="connsiteY1" fmla="*/ 172307 h 172307"/>
                <a:gd name="connsiteX2" fmla="*/ 0 w 172307"/>
                <a:gd name="connsiteY2" fmla="*/ 86154 h 172307"/>
                <a:gd name="connsiteX3" fmla="*/ 86154 w 172307"/>
                <a:gd name="connsiteY3" fmla="*/ 0 h 172307"/>
                <a:gd name="connsiteX4" fmla="*/ 172307 w 172307"/>
                <a:gd name="connsiteY4" fmla="*/ 86154 h 1723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307" h="172307">
                  <a:moveTo>
                    <a:pt x="172307" y="86154"/>
                  </a:moveTo>
                  <a:cubicBezTo>
                    <a:pt x="172307" y="133735"/>
                    <a:pt x="133735" y="172307"/>
                    <a:pt x="86154" y="172307"/>
                  </a:cubicBezTo>
                  <a:cubicBezTo>
                    <a:pt x="38572" y="172307"/>
                    <a:pt x="0" y="133735"/>
                    <a:pt x="0" y="86154"/>
                  </a:cubicBezTo>
                  <a:cubicBezTo>
                    <a:pt x="0" y="38572"/>
                    <a:pt x="38572" y="0"/>
                    <a:pt x="86154" y="0"/>
                  </a:cubicBezTo>
                  <a:cubicBezTo>
                    <a:pt x="133735" y="0"/>
                    <a:pt x="172307" y="38572"/>
                    <a:pt x="172307" y="86154"/>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41" name="Freeform 40">
              <a:extLst>
                <a:ext uri="{FF2B5EF4-FFF2-40B4-BE49-F238E27FC236}">
                  <a16:creationId xmlns:a16="http://schemas.microsoft.com/office/drawing/2014/main" id="{1FC3E866-B076-8209-CE25-E6DCE86C4B0D}"/>
                </a:ext>
              </a:extLst>
            </p:cNvPr>
            <p:cNvSpPr/>
            <p:nvPr/>
          </p:nvSpPr>
          <p:spPr>
            <a:xfrm>
              <a:off x="1765195" y="5001069"/>
              <a:ext cx="172307" cy="172307"/>
            </a:xfrm>
            <a:custGeom>
              <a:avLst/>
              <a:gdLst>
                <a:gd name="connsiteX0" fmla="*/ 172307 w 172307"/>
                <a:gd name="connsiteY0" fmla="*/ 86154 h 172307"/>
                <a:gd name="connsiteX1" fmla="*/ 86154 w 172307"/>
                <a:gd name="connsiteY1" fmla="*/ 172307 h 172307"/>
                <a:gd name="connsiteX2" fmla="*/ 0 w 172307"/>
                <a:gd name="connsiteY2" fmla="*/ 86154 h 172307"/>
                <a:gd name="connsiteX3" fmla="*/ 86154 w 172307"/>
                <a:gd name="connsiteY3" fmla="*/ 0 h 172307"/>
                <a:gd name="connsiteX4" fmla="*/ 172307 w 172307"/>
                <a:gd name="connsiteY4" fmla="*/ 86154 h 1723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307" h="172307">
                  <a:moveTo>
                    <a:pt x="172307" y="86154"/>
                  </a:moveTo>
                  <a:cubicBezTo>
                    <a:pt x="172307" y="133735"/>
                    <a:pt x="133735" y="172307"/>
                    <a:pt x="86154" y="172307"/>
                  </a:cubicBezTo>
                  <a:cubicBezTo>
                    <a:pt x="38572" y="172307"/>
                    <a:pt x="0" y="133735"/>
                    <a:pt x="0" y="86154"/>
                  </a:cubicBezTo>
                  <a:cubicBezTo>
                    <a:pt x="0" y="38572"/>
                    <a:pt x="38572" y="0"/>
                    <a:pt x="86154" y="0"/>
                  </a:cubicBezTo>
                  <a:cubicBezTo>
                    <a:pt x="133735" y="0"/>
                    <a:pt x="172307" y="38572"/>
                    <a:pt x="172307" y="86154"/>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42" name="Freeform 41">
              <a:extLst>
                <a:ext uri="{FF2B5EF4-FFF2-40B4-BE49-F238E27FC236}">
                  <a16:creationId xmlns:a16="http://schemas.microsoft.com/office/drawing/2014/main" id="{2022E044-365A-913A-0E55-6F512620A000}"/>
                </a:ext>
              </a:extLst>
            </p:cNvPr>
            <p:cNvSpPr/>
            <p:nvPr/>
          </p:nvSpPr>
          <p:spPr>
            <a:xfrm rot="-2700000">
              <a:off x="1507042" y="4913854"/>
              <a:ext cx="216539" cy="216539"/>
            </a:xfrm>
            <a:custGeom>
              <a:avLst/>
              <a:gdLst>
                <a:gd name="connsiteX0" fmla="*/ 216539 w 216539"/>
                <a:gd name="connsiteY0" fmla="*/ 108270 h 216539"/>
                <a:gd name="connsiteX1" fmla="*/ 108270 w 216539"/>
                <a:gd name="connsiteY1" fmla="*/ 216539 h 216539"/>
                <a:gd name="connsiteX2" fmla="*/ 0 w 216539"/>
                <a:gd name="connsiteY2" fmla="*/ 108270 h 216539"/>
                <a:gd name="connsiteX3" fmla="*/ 108270 w 216539"/>
                <a:gd name="connsiteY3" fmla="*/ 0 h 216539"/>
                <a:gd name="connsiteX4" fmla="*/ 216539 w 216539"/>
                <a:gd name="connsiteY4" fmla="*/ 108270 h 2165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539" h="216539">
                  <a:moveTo>
                    <a:pt x="216539" y="108270"/>
                  </a:moveTo>
                  <a:cubicBezTo>
                    <a:pt x="216539" y="168065"/>
                    <a:pt x="168065" y="216539"/>
                    <a:pt x="108270" y="216539"/>
                  </a:cubicBezTo>
                  <a:cubicBezTo>
                    <a:pt x="48474" y="216539"/>
                    <a:pt x="0" y="168065"/>
                    <a:pt x="0" y="108270"/>
                  </a:cubicBezTo>
                  <a:cubicBezTo>
                    <a:pt x="0" y="48474"/>
                    <a:pt x="48474" y="0"/>
                    <a:pt x="108270" y="0"/>
                  </a:cubicBezTo>
                  <a:cubicBezTo>
                    <a:pt x="168065" y="0"/>
                    <a:pt x="216539" y="48474"/>
                    <a:pt x="216539" y="108270"/>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43" name="Freeform 42">
              <a:extLst>
                <a:ext uri="{FF2B5EF4-FFF2-40B4-BE49-F238E27FC236}">
                  <a16:creationId xmlns:a16="http://schemas.microsoft.com/office/drawing/2014/main" id="{DFF5E72C-1B1B-E151-8E5E-22CF28688D3B}"/>
                </a:ext>
              </a:extLst>
            </p:cNvPr>
            <p:cNvSpPr/>
            <p:nvPr/>
          </p:nvSpPr>
          <p:spPr>
            <a:xfrm>
              <a:off x="1767510" y="5186235"/>
              <a:ext cx="221684" cy="558069"/>
            </a:xfrm>
            <a:custGeom>
              <a:avLst/>
              <a:gdLst>
                <a:gd name="connsiteX0" fmla="*/ 163563 w 221684"/>
                <a:gd name="connsiteY0" fmla="*/ 0 h 558069"/>
                <a:gd name="connsiteX1" fmla="*/ 150190 w 221684"/>
                <a:gd name="connsiteY1" fmla="*/ 0 h 558069"/>
                <a:gd name="connsiteX2" fmla="*/ 83839 w 221684"/>
                <a:gd name="connsiteY2" fmla="*/ 20060 h 558069"/>
                <a:gd name="connsiteX3" fmla="*/ 55035 w 221684"/>
                <a:gd name="connsiteY3" fmla="*/ 16459 h 558069"/>
                <a:gd name="connsiteX4" fmla="*/ 56321 w 221684"/>
                <a:gd name="connsiteY4" fmla="*/ 33176 h 558069"/>
                <a:gd name="connsiteX5" fmla="*/ 56321 w 221684"/>
                <a:gd name="connsiteY5" fmla="*/ 285979 h 558069"/>
                <a:gd name="connsiteX6" fmla="*/ 0 w 221684"/>
                <a:gd name="connsiteY6" fmla="*/ 353616 h 558069"/>
                <a:gd name="connsiteX7" fmla="*/ 14659 w 221684"/>
                <a:gd name="connsiteY7" fmla="*/ 515893 h 558069"/>
                <a:gd name="connsiteX8" fmla="*/ 60693 w 221684"/>
                <a:gd name="connsiteY8" fmla="*/ 558070 h 558069"/>
                <a:gd name="connsiteX9" fmla="*/ 105699 w 221684"/>
                <a:gd name="connsiteY9" fmla="*/ 558070 h 558069"/>
                <a:gd name="connsiteX10" fmla="*/ 151733 w 221684"/>
                <a:gd name="connsiteY10" fmla="*/ 516150 h 558069"/>
                <a:gd name="connsiteX11" fmla="*/ 172050 w 221684"/>
                <a:gd name="connsiteY11" fmla="*/ 308610 h 558069"/>
                <a:gd name="connsiteX12" fmla="*/ 195196 w 221684"/>
                <a:gd name="connsiteY12" fmla="*/ 285464 h 558069"/>
                <a:gd name="connsiteX13" fmla="*/ 195196 w 221684"/>
                <a:gd name="connsiteY13" fmla="*/ 285464 h 558069"/>
                <a:gd name="connsiteX14" fmla="*/ 221685 w 221684"/>
                <a:gd name="connsiteY14" fmla="*/ 258975 h 558069"/>
                <a:gd name="connsiteX15" fmla="*/ 221685 w 221684"/>
                <a:gd name="connsiteY15" fmla="*/ 57864 h 558069"/>
                <a:gd name="connsiteX16" fmla="*/ 163563 w 221684"/>
                <a:gd name="connsiteY16" fmla="*/ 0 h 558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1684" h="558069">
                  <a:moveTo>
                    <a:pt x="163563" y="0"/>
                  </a:moveTo>
                  <a:lnTo>
                    <a:pt x="150190" y="0"/>
                  </a:lnTo>
                  <a:cubicBezTo>
                    <a:pt x="131159" y="12859"/>
                    <a:pt x="108271" y="20060"/>
                    <a:pt x="83839" y="20060"/>
                  </a:cubicBezTo>
                  <a:cubicBezTo>
                    <a:pt x="73809" y="20060"/>
                    <a:pt x="64294" y="18774"/>
                    <a:pt x="55035" y="16459"/>
                  </a:cubicBezTo>
                  <a:cubicBezTo>
                    <a:pt x="55807" y="21860"/>
                    <a:pt x="56321" y="27518"/>
                    <a:pt x="56321" y="33176"/>
                  </a:cubicBezTo>
                  <a:lnTo>
                    <a:pt x="56321" y="285979"/>
                  </a:lnTo>
                  <a:cubicBezTo>
                    <a:pt x="56321" y="319669"/>
                    <a:pt x="32147" y="347701"/>
                    <a:pt x="0" y="353616"/>
                  </a:cubicBezTo>
                  <a:lnTo>
                    <a:pt x="14659" y="515893"/>
                  </a:lnTo>
                  <a:cubicBezTo>
                    <a:pt x="16716" y="539810"/>
                    <a:pt x="36776" y="558070"/>
                    <a:pt x="60693" y="558070"/>
                  </a:cubicBezTo>
                  <a:lnTo>
                    <a:pt x="105699" y="558070"/>
                  </a:lnTo>
                  <a:cubicBezTo>
                    <a:pt x="129616" y="558070"/>
                    <a:pt x="149419" y="540068"/>
                    <a:pt x="151733" y="516150"/>
                  </a:cubicBezTo>
                  <a:lnTo>
                    <a:pt x="172050" y="308610"/>
                  </a:lnTo>
                  <a:cubicBezTo>
                    <a:pt x="172050" y="295751"/>
                    <a:pt x="182337" y="285464"/>
                    <a:pt x="195196" y="285464"/>
                  </a:cubicBezTo>
                  <a:lnTo>
                    <a:pt x="195196" y="285464"/>
                  </a:lnTo>
                  <a:cubicBezTo>
                    <a:pt x="209855" y="285464"/>
                    <a:pt x="221685" y="273634"/>
                    <a:pt x="221685" y="258975"/>
                  </a:cubicBezTo>
                  <a:lnTo>
                    <a:pt x="221685" y="57864"/>
                  </a:lnTo>
                  <a:cubicBezTo>
                    <a:pt x="221428" y="25975"/>
                    <a:pt x="195710" y="0"/>
                    <a:pt x="163563" y="0"/>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44" name="Freeform 43">
              <a:extLst>
                <a:ext uri="{FF2B5EF4-FFF2-40B4-BE49-F238E27FC236}">
                  <a16:creationId xmlns:a16="http://schemas.microsoft.com/office/drawing/2014/main" id="{9EA02E97-F0F7-0332-B5F3-1B75EF0489A4}"/>
                </a:ext>
              </a:extLst>
            </p:cNvPr>
            <p:cNvSpPr/>
            <p:nvPr/>
          </p:nvSpPr>
          <p:spPr>
            <a:xfrm rot="-1350026">
              <a:off x="1974282" y="5075161"/>
              <a:ext cx="138878" cy="138878"/>
            </a:xfrm>
            <a:custGeom>
              <a:avLst/>
              <a:gdLst>
                <a:gd name="connsiteX0" fmla="*/ 138878 w 138878"/>
                <a:gd name="connsiteY0" fmla="*/ 69439 h 138878"/>
                <a:gd name="connsiteX1" fmla="*/ 69439 w 138878"/>
                <a:gd name="connsiteY1" fmla="*/ 138878 h 138878"/>
                <a:gd name="connsiteX2" fmla="*/ 0 w 138878"/>
                <a:gd name="connsiteY2" fmla="*/ 69439 h 138878"/>
                <a:gd name="connsiteX3" fmla="*/ 69439 w 138878"/>
                <a:gd name="connsiteY3" fmla="*/ 0 h 138878"/>
                <a:gd name="connsiteX4" fmla="*/ 138878 w 138878"/>
                <a:gd name="connsiteY4" fmla="*/ 69439 h 138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878" h="138878">
                  <a:moveTo>
                    <a:pt x="138878" y="69439"/>
                  </a:moveTo>
                  <a:cubicBezTo>
                    <a:pt x="138878" y="107789"/>
                    <a:pt x="107789" y="138878"/>
                    <a:pt x="69439" y="138878"/>
                  </a:cubicBezTo>
                  <a:cubicBezTo>
                    <a:pt x="31089" y="138878"/>
                    <a:pt x="0" y="107789"/>
                    <a:pt x="0" y="69439"/>
                  </a:cubicBezTo>
                  <a:cubicBezTo>
                    <a:pt x="0" y="31089"/>
                    <a:pt x="31089" y="0"/>
                    <a:pt x="69439" y="0"/>
                  </a:cubicBezTo>
                  <a:cubicBezTo>
                    <a:pt x="107789" y="0"/>
                    <a:pt x="138878" y="31089"/>
                    <a:pt x="138878" y="69439"/>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45" name="Freeform 44">
              <a:extLst>
                <a:ext uri="{FF2B5EF4-FFF2-40B4-BE49-F238E27FC236}">
                  <a16:creationId xmlns:a16="http://schemas.microsoft.com/office/drawing/2014/main" id="{EEBDDB2C-B802-434A-705F-5E6D38B102D2}"/>
                </a:ext>
              </a:extLst>
            </p:cNvPr>
            <p:cNvSpPr/>
            <p:nvPr/>
          </p:nvSpPr>
          <p:spPr>
            <a:xfrm>
              <a:off x="1976079" y="5224554"/>
              <a:ext cx="178993" cy="449798"/>
            </a:xfrm>
            <a:custGeom>
              <a:avLst/>
              <a:gdLst>
                <a:gd name="connsiteX0" fmla="*/ 131931 w 178993"/>
                <a:gd name="connsiteY0" fmla="*/ 0 h 449798"/>
                <a:gd name="connsiteX1" fmla="*/ 121130 w 178993"/>
                <a:gd name="connsiteY1" fmla="*/ 0 h 449798"/>
                <a:gd name="connsiteX2" fmla="*/ 67637 w 178993"/>
                <a:gd name="connsiteY2" fmla="*/ 16202 h 449798"/>
                <a:gd name="connsiteX3" fmla="*/ 44234 w 178993"/>
                <a:gd name="connsiteY3" fmla="*/ 13373 h 449798"/>
                <a:gd name="connsiteX4" fmla="*/ 45263 w 178993"/>
                <a:gd name="connsiteY4" fmla="*/ 26746 h 449798"/>
                <a:gd name="connsiteX5" fmla="*/ 45263 w 178993"/>
                <a:gd name="connsiteY5" fmla="*/ 230429 h 449798"/>
                <a:gd name="connsiteX6" fmla="*/ 0 w 178993"/>
                <a:gd name="connsiteY6" fmla="*/ 284950 h 449798"/>
                <a:gd name="connsiteX7" fmla="*/ 11830 w 178993"/>
                <a:gd name="connsiteY7" fmla="*/ 415852 h 449798"/>
                <a:gd name="connsiteX8" fmla="*/ 49121 w 178993"/>
                <a:gd name="connsiteY8" fmla="*/ 449799 h 449798"/>
                <a:gd name="connsiteX9" fmla="*/ 85382 w 178993"/>
                <a:gd name="connsiteY9" fmla="*/ 449799 h 449798"/>
                <a:gd name="connsiteX10" fmla="*/ 122673 w 178993"/>
                <a:gd name="connsiteY10" fmla="*/ 416109 h 449798"/>
                <a:gd name="connsiteX11" fmla="*/ 138875 w 178993"/>
                <a:gd name="connsiteY11" fmla="*/ 248945 h 449798"/>
                <a:gd name="connsiteX12" fmla="*/ 157648 w 178993"/>
                <a:gd name="connsiteY12" fmla="*/ 230172 h 449798"/>
                <a:gd name="connsiteX13" fmla="*/ 157648 w 178993"/>
                <a:gd name="connsiteY13" fmla="*/ 230172 h 449798"/>
                <a:gd name="connsiteX14" fmla="*/ 178994 w 178993"/>
                <a:gd name="connsiteY14" fmla="*/ 208826 h 449798"/>
                <a:gd name="connsiteX15" fmla="*/ 178994 w 178993"/>
                <a:gd name="connsiteY15" fmla="*/ 46549 h 449798"/>
                <a:gd name="connsiteX16" fmla="*/ 131931 w 178993"/>
                <a:gd name="connsiteY16" fmla="*/ 0 h 44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8993" h="449798">
                  <a:moveTo>
                    <a:pt x="131931" y="0"/>
                  </a:moveTo>
                  <a:lnTo>
                    <a:pt x="121130" y="0"/>
                  </a:lnTo>
                  <a:cubicBezTo>
                    <a:pt x="105699" y="10287"/>
                    <a:pt x="87440" y="16202"/>
                    <a:pt x="67637" y="16202"/>
                  </a:cubicBezTo>
                  <a:cubicBezTo>
                    <a:pt x="59665" y="16202"/>
                    <a:pt x="51692" y="15173"/>
                    <a:pt x="44234" y="13373"/>
                  </a:cubicBezTo>
                  <a:cubicBezTo>
                    <a:pt x="45006" y="17745"/>
                    <a:pt x="45263" y="22117"/>
                    <a:pt x="45263" y="26746"/>
                  </a:cubicBezTo>
                  <a:lnTo>
                    <a:pt x="45263" y="230429"/>
                  </a:lnTo>
                  <a:cubicBezTo>
                    <a:pt x="45263" y="257432"/>
                    <a:pt x="25718" y="280063"/>
                    <a:pt x="0" y="284950"/>
                  </a:cubicBezTo>
                  <a:lnTo>
                    <a:pt x="11830" y="415852"/>
                  </a:lnTo>
                  <a:cubicBezTo>
                    <a:pt x="13630" y="435140"/>
                    <a:pt x="29832" y="449799"/>
                    <a:pt x="49121" y="449799"/>
                  </a:cubicBezTo>
                  <a:lnTo>
                    <a:pt x="85382" y="449799"/>
                  </a:lnTo>
                  <a:cubicBezTo>
                    <a:pt x="104670" y="449799"/>
                    <a:pt x="120615" y="435140"/>
                    <a:pt x="122673" y="416109"/>
                  </a:cubicBezTo>
                  <a:lnTo>
                    <a:pt x="138875" y="248945"/>
                  </a:lnTo>
                  <a:cubicBezTo>
                    <a:pt x="138875" y="238658"/>
                    <a:pt x="147361" y="230172"/>
                    <a:pt x="157648" y="230172"/>
                  </a:cubicBezTo>
                  <a:lnTo>
                    <a:pt x="157648" y="230172"/>
                  </a:lnTo>
                  <a:cubicBezTo>
                    <a:pt x="169478" y="230172"/>
                    <a:pt x="178994" y="220656"/>
                    <a:pt x="178994" y="208826"/>
                  </a:cubicBezTo>
                  <a:lnTo>
                    <a:pt x="178994" y="46549"/>
                  </a:lnTo>
                  <a:cubicBezTo>
                    <a:pt x="178737" y="21088"/>
                    <a:pt x="157648" y="0"/>
                    <a:pt x="131931" y="0"/>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46" name="Freeform 45">
              <a:extLst>
                <a:ext uri="{FF2B5EF4-FFF2-40B4-BE49-F238E27FC236}">
                  <a16:creationId xmlns:a16="http://schemas.microsoft.com/office/drawing/2014/main" id="{C12C2094-F782-AEBB-029A-71160ECC44FD}"/>
                </a:ext>
              </a:extLst>
            </p:cNvPr>
            <p:cNvSpPr/>
            <p:nvPr/>
          </p:nvSpPr>
          <p:spPr>
            <a:xfrm rot="-797148">
              <a:off x="1117384" y="5078923"/>
              <a:ext cx="138869" cy="138869"/>
            </a:xfrm>
            <a:custGeom>
              <a:avLst/>
              <a:gdLst>
                <a:gd name="connsiteX0" fmla="*/ 138869 w 138869"/>
                <a:gd name="connsiteY0" fmla="*/ 69435 h 138869"/>
                <a:gd name="connsiteX1" fmla="*/ 69435 w 138869"/>
                <a:gd name="connsiteY1" fmla="*/ 138869 h 138869"/>
                <a:gd name="connsiteX2" fmla="*/ 0 w 138869"/>
                <a:gd name="connsiteY2" fmla="*/ 69435 h 138869"/>
                <a:gd name="connsiteX3" fmla="*/ 69435 w 138869"/>
                <a:gd name="connsiteY3" fmla="*/ 0 h 138869"/>
                <a:gd name="connsiteX4" fmla="*/ 138869 w 138869"/>
                <a:gd name="connsiteY4" fmla="*/ 69435 h 13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869" h="138869">
                  <a:moveTo>
                    <a:pt x="138869" y="69435"/>
                  </a:moveTo>
                  <a:cubicBezTo>
                    <a:pt x="138869" y="107782"/>
                    <a:pt x="107782" y="138869"/>
                    <a:pt x="69435" y="138869"/>
                  </a:cubicBezTo>
                  <a:cubicBezTo>
                    <a:pt x="31087" y="138869"/>
                    <a:pt x="0" y="107782"/>
                    <a:pt x="0" y="69435"/>
                  </a:cubicBezTo>
                  <a:cubicBezTo>
                    <a:pt x="0" y="31087"/>
                    <a:pt x="31087" y="0"/>
                    <a:pt x="69435" y="0"/>
                  </a:cubicBezTo>
                  <a:cubicBezTo>
                    <a:pt x="107782" y="0"/>
                    <a:pt x="138869" y="31087"/>
                    <a:pt x="138869" y="69435"/>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47" name="Freeform 46">
              <a:extLst>
                <a:ext uri="{FF2B5EF4-FFF2-40B4-BE49-F238E27FC236}">
                  <a16:creationId xmlns:a16="http://schemas.microsoft.com/office/drawing/2014/main" id="{026DE157-69CA-F01D-0870-D95BECEB1A70}"/>
                </a:ext>
              </a:extLst>
            </p:cNvPr>
            <p:cNvSpPr/>
            <p:nvPr/>
          </p:nvSpPr>
          <p:spPr>
            <a:xfrm>
              <a:off x="1075452" y="5228411"/>
              <a:ext cx="178993" cy="449798"/>
            </a:xfrm>
            <a:custGeom>
              <a:avLst/>
              <a:gdLst>
                <a:gd name="connsiteX0" fmla="*/ 47063 w 178993"/>
                <a:gd name="connsiteY0" fmla="*/ 0 h 449798"/>
                <a:gd name="connsiteX1" fmla="*/ 57864 w 178993"/>
                <a:gd name="connsiteY1" fmla="*/ 0 h 449798"/>
                <a:gd name="connsiteX2" fmla="*/ 111357 w 178993"/>
                <a:gd name="connsiteY2" fmla="*/ 16202 h 449798"/>
                <a:gd name="connsiteX3" fmla="*/ 134760 w 178993"/>
                <a:gd name="connsiteY3" fmla="*/ 13373 h 449798"/>
                <a:gd name="connsiteX4" fmla="*/ 133731 w 178993"/>
                <a:gd name="connsiteY4" fmla="*/ 26746 h 449798"/>
                <a:gd name="connsiteX5" fmla="*/ 133731 w 178993"/>
                <a:gd name="connsiteY5" fmla="*/ 230429 h 449798"/>
                <a:gd name="connsiteX6" fmla="*/ 178994 w 178993"/>
                <a:gd name="connsiteY6" fmla="*/ 284950 h 449798"/>
                <a:gd name="connsiteX7" fmla="*/ 167164 w 178993"/>
                <a:gd name="connsiteY7" fmla="*/ 415852 h 449798"/>
                <a:gd name="connsiteX8" fmla="*/ 129873 w 178993"/>
                <a:gd name="connsiteY8" fmla="*/ 449799 h 449798"/>
                <a:gd name="connsiteX9" fmla="*/ 93612 w 178993"/>
                <a:gd name="connsiteY9" fmla="*/ 449799 h 449798"/>
                <a:gd name="connsiteX10" fmla="*/ 56321 w 178993"/>
                <a:gd name="connsiteY10" fmla="*/ 416109 h 449798"/>
                <a:gd name="connsiteX11" fmla="*/ 40119 w 178993"/>
                <a:gd name="connsiteY11" fmla="*/ 248945 h 449798"/>
                <a:gd name="connsiteX12" fmla="*/ 21345 w 178993"/>
                <a:gd name="connsiteY12" fmla="*/ 230172 h 449798"/>
                <a:gd name="connsiteX13" fmla="*/ 21345 w 178993"/>
                <a:gd name="connsiteY13" fmla="*/ 230172 h 449798"/>
                <a:gd name="connsiteX14" fmla="*/ 0 w 178993"/>
                <a:gd name="connsiteY14" fmla="*/ 208826 h 449798"/>
                <a:gd name="connsiteX15" fmla="*/ 0 w 178993"/>
                <a:gd name="connsiteY15" fmla="*/ 46549 h 449798"/>
                <a:gd name="connsiteX16" fmla="*/ 47063 w 178993"/>
                <a:gd name="connsiteY16" fmla="*/ 0 h 44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8993" h="449798">
                  <a:moveTo>
                    <a:pt x="47063" y="0"/>
                  </a:moveTo>
                  <a:lnTo>
                    <a:pt x="57864" y="0"/>
                  </a:lnTo>
                  <a:cubicBezTo>
                    <a:pt x="73295" y="10287"/>
                    <a:pt x="91554" y="16202"/>
                    <a:pt x="111357" y="16202"/>
                  </a:cubicBezTo>
                  <a:cubicBezTo>
                    <a:pt x="119329" y="16202"/>
                    <a:pt x="127302" y="15173"/>
                    <a:pt x="134760" y="13373"/>
                  </a:cubicBezTo>
                  <a:cubicBezTo>
                    <a:pt x="133988" y="17745"/>
                    <a:pt x="133731" y="22117"/>
                    <a:pt x="133731" y="26746"/>
                  </a:cubicBezTo>
                  <a:lnTo>
                    <a:pt x="133731" y="230429"/>
                  </a:lnTo>
                  <a:cubicBezTo>
                    <a:pt x="133731" y="257432"/>
                    <a:pt x="153276" y="280063"/>
                    <a:pt x="178994" y="284950"/>
                  </a:cubicBezTo>
                  <a:lnTo>
                    <a:pt x="167164" y="415852"/>
                  </a:lnTo>
                  <a:cubicBezTo>
                    <a:pt x="165364" y="435140"/>
                    <a:pt x="149162" y="449799"/>
                    <a:pt x="129873" y="449799"/>
                  </a:cubicBezTo>
                  <a:lnTo>
                    <a:pt x="93612" y="449799"/>
                  </a:lnTo>
                  <a:cubicBezTo>
                    <a:pt x="74324" y="449799"/>
                    <a:pt x="58379" y="435140"/>
                    <a:pt x="56321" y="416109"/>
                  </a:cubicBezTo>
                  <a:lnTo>
                    <a:pt x="40119" y="248945"/>
                  </a:lnTo>
                  <a:cubicBezTo>
                    <a:pt x="40119" y="238658"/>
                    <a:pt x="31632" y="230172"/>
                    <a:pt x="21345" y="230172"/>
                  </a:cubicBezTo>
                  <a:lnTo>
                    <a:pt x="21345" y="230172"/>
                  </a:lnTo>
                  <a:cubicBezTo>
                    <a:pt x="9515" y="230172"/>
                    <a:pt x="0" y="220656"/>
                    <a:pt x="0" y="208826"/>
                  </a:cubicBezTo>
                  <a:lnTo>
                    <a:pt x="0" y="46549"/>
                  </a:lnTo>
                  <a:cubicBezTo>
                    <a:pt x="514" y="20831"/>
                    <a:pt x="21345" y="0"/>
                    <a:pt x="47063" y="0"/>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48" name="Freeform 47">
              <a:extLst>
                <a:ext uri="{FF2B5EF4-FFF2-40B4-BE49-F238E27FC236}">
                  <a16:creationId xmlns:a16="http://schemas.microsoft.com/office/drawing/2014/main" id="{D8482EBD-B3F7-B7A5-E4F6-C62B9D04AC4E}"/>
                </a:ext>
              </a:extLst>
            </p:cNvPr>
            <p:cNvSpPr/>
            <p:nvPr/>
          </p:nvSpPr>
          <p:spPr>
            <a:xfrm>
              <a:off x="1442441" y="5146630"/>
              <a:ext cx="345391" cy="701059"/>
            </a:xfrm>
            <a:custGeom>
              <a:avLst/>
              <a:gdLst>
                <a:gd name="connsiteX0" fmla="*/ 272863 w 345391"/>
                <a:gd name="connsiteY0" fmla="*/ 0 h 701059"/>
                <a:gd name="connsiteX1" fmla="*/ 256146 w 345391"/>
                <a:gd name="connsiteY1" fmla="*/ 0 h 701059"/>
                <a:gd name="connsiteX2" fmla="*/ 172564 w 345391"/>
                <a:gd name="connsiteY2" fmla="*/ 25460 h 701059"/>
                <a:gd name="connsiteX3" fmla="*/ 88983 w 345391"/>
                <a:gd name="connsiteY3" fmla="*/ 0 h 701059"/>
                <a:gd name="connsiteX4" fmla="*/ 72781 w 345391"/>
                <a:gd name="connsiteY4" fmla="*/ 0 h 701059"/>
                <a:gd name="connsiteX5" fmla="*/ 0 w 345391"/>
                <a:gd name="connsiteY5" fmla="*/ 72781 h 701059"/>
                <a:gd name="connsiteX6" fmla="*/ 0 w 345391"/>
                <a:gd name="connsiteY6" fmla="*/ 325841 h 701059"/>
                <a:gd name="connsiteX7" fmla="*/ 32918 w 345391"/>
                <a:gd name="connsiteY7" fmla="*/ 358759 h 701059"/>
                <a:gd name="connsiteX8" fmla="*/ 32918 w 345391"/>
                <a:gd name="connsiteY8" fmla="*/ 358759 h 701059"/>
                <a:gd name="connsiteX9" fmla="*/ 61979 w 345391"/>
                <a:gd name="connsiteY9" fmla="*/ 387820 h 701059"/>
                <a:gd name="connsiteX10" fmla="*/ 85382 w 345391"/>
                <a:gd name="connsiteY10" fmla="*/ 648081 h 701059"/>
                <a:gd name="connsiteX11" fmla="*/ 143504 w 345391"/>
                <a:gd name="connsiteY11" fmla="*/ 701059 h 701059"/>
                <a:gd name="connsiteX12" fmla="*/ 199825 w 345391"/>
                <a:gd name="connsiteY12" fmla="*/ 701059 h 701059"/>
                <a:gd name="connsiteX13" fmla="*/ 257689 w 345391"/>
                <a:gd name="connsiteY13" fmla="*/ 648595 h 701059"/>
                <a:gd name="connsiteX14" fmla="*/ 283150 w 345391"/>
                <a:gd name="connsiteY14" fmla="*/ 387820 h 701059"/>
                <a:gd name="connsiteX15" fmla="*/ 312211 w 345391"/>
                <a:gd name="connsiteY15" fmla="*/ 358759 h 701059"/>
                <a:gd name="connsiteX16" fmla="*/ 312211 w 345391"/>
                <a:gd name="connsiteY16" fmla="*/ 358759 h 701059"/>
                <a:gd name="connsiteX17" fmla="*/ 345386 w 345391"/>
                <a:gd name="connsiteY17" fmla="*/ 325584 h 701059"/>
                <a:gd name="connsiteX18" fmla="*/ 345386 w 345391"/>
                <a:gd name="connsiteY18" fmla="*/ 72781 h 701059"/>
                <a:gd name="connsiteX19" fmla="*/ 272863 w 345391"/>
                <a:gd name="connsiteY19" fmla="*/ 0 h 70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45391" h="701059">
                  <a:moveTo>
                    <a:pt x="272863" y="0"/>
                  </a:moveTo>
                  <a:lnTo>
                    <a:pt x="256146" y="0"/>
                  </a:lnTo>
                  <a:cubicBezTo>
                    <a:pt x="232229" y="15945"/>
                    <a:pt x="203683" y="25460"/>
                    <a:pt x="172564" y="25460"/>
                  </a:cubicBezTo>
                  <a:cubicBezTo>
                    <a:pt x="141446" y="25460"/>
                    <a:pt x="112900" y="16202"/>
                    <a:pt x="88983" y="0"/>
                  </a:cubicBezTo>
                  <a:lnTo>
                    <a:pt x="72781" y="0"/>
                  </a:lnTo>
                  <a:cubicBezTo>
                    <a:pt x="32661" y="0"/>
                    <a:pt x="0" y="32661"/>
                    <a:pt x="0" y="72781"/>
                  </a:cubicBezTo>
                  <a:lnTo>
                    <a:pt x="0" y="325841"/>
                  </a:lnTo>
                  <a:cubicBezTo>
                    <a:pt x="0" y="344100"/>
                    <a:pt x="14659" y="358759"/>
                    <a:pt x="32918" y="358759"/>
                  </a:cubicBezTo>
                  <a:lnTo>
                    <a:pt x="32918" y="358759"/>
                  </a:lnTo>
                  <a:cubicBezTo>
                    <a:pt x="49120" y="358759"/>
                    <a:pt x="61979" y="371875"/>
                    <a:pt x="61979" y="387820"/>
                  </a:cubicBezTo>
                  <a:lnTo>
                    <a:pt x="85382" y="648081"/>
                  </a:lnTo>
                  <a:cubicBezTo>
                    <a:pt x="88211" y="678170"/>
                    <a:pt x="113157" y="701059"/>
                    <a:pt x="143504" y="701059"/>
                  </a:cubicBezTo>
                  <a:lnTo>
                    <a:pt x="199825" y="701059"/>
                  </a:lnTo>
                  <a:cubicBezTo>
                    <a:pt x="229915" y="701059"/>
                    <a:pt x="254860" y="678428"/>
                    <a:pt x="257689" y="648595"/>
                  </a:cubicBezTo>
                  <a:lnTo>
                    <a:pt x="283150" y="387820"/>
                  </a:lnTo>
                  <a:cubicBezTo>
                    <a:pt x="283150" y="371618"/>
                    <a:pt x="296266" y="358759"/>
                    <a:pt x="312211" y="358759"/>
                  </a:cubicBezTo>
                  <a:lnTo>
                    <a:pt x="312211" y="358759"/>
                  </a:lnTo>
                  <a:cubicBezTo>
                    <a:pt x="330470" y="358759"/>
                    <a:pt x="345386" y="343843"/>
                    <a:pt x="345386" y="325584"/>
                  </a:cubicBezTo>
                  <a:lnTo>
                    <a:pt x="345386" y="72781"/>
                  </a:lnTo>
                  <a:cubicBezTo>
                    <a:pt x="345900" y="32661"/>
                    <a:pt x="313239" y="0"/>
                    <a:pt x="272863" y="0"/>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sp>
          <p:nvSpPr>
            <p:cNvPr id="49" name="Freeform 48">
              <a:extLst>
                <a:ext uri="{FF2B5EF4-FFF2-40B4-BE49-F238E27FC236}">
                  <a16:creationId xmlns:a16="http://schemas.microsoft.com/office/drawing/2014/main" id="{F40C214F-892E-E77B-F79F-A05150FA2F24}"/>
                </a:ext>
              </a:extLst>
            </p:cNvPr>
            <p:cNvSpPr/>
            <p:nvPr/>
          </p:nvSpPr>
          <p:spPr>
            <a:xfrm>
              <a:off x="1239272" y="5186235"/>
              <a:ext cx="221170" cy="557812"/>
            </a:xfrm>
            <a:custGeom>
              <a:avLst/>
              <a:gdLst>
                <a:gd name="connsiteX0" fmla="*/ 167935 w 221170"/>
                <a:gd name="connsiteY0" fmla="*/ 286236 h 557812"/>
                <a:gd name="connsiteX1" fmla="*/ 167935 w 221170"/>
                <a:gd name="connsiteY1" fmla="*/ 33176 h 557812"/>
                <a:gd name="connsiteX2" fmla="*/ 169221 w 221170"/>
                <a:gd name="connsiteY2" fmla="*/ 15688 h 557812"/>
                <a:gd name="connsiteX3" fmla="*/ 137074 w 221170"/>
                <a:gd name="connsiteY3" fmla="*/ 20060 h 557812"/>
                <a:gd name="connsiteX4" fmla="*/ 70723 w 221170"/>
                <a:gd name="connsiteY4" fmla="*/ 0 h 557812"/>
                <a:gd name="connsiteX5" fmla="*/ 57864 w 221170"/>
                <a:gd name="connsiteY5" fmla="*/ 0 h 557812"/>
                <a:gd name="connsiteX6" fmla="*/ 0 w 221170"/>
                <a:gd name="connsiteY6" fmla="*/ 57864 h 557812"/>
                <a:gd name="connsiteX7" fmla="*/ 0 w 221170"/>
                <a:gd name="connsiteY7" fmla="*/ 259232 h 557812"/>
                <a:gd name="connsiteX8" fmla="*/ 26232 w 221170"/>
                <a:gd name="connsiteY8" fmla="*/ 285464 h 557812"/>
                <a:gd name="connsiteX9" fmla="*/ 26232 w 221170"/>
                <a:gd name="connsiteY9" fmla="*/ 285464 h 557812"/>
                <a:gd name="connsiteX10" fmla="*/ 49378 w 221170"/>
                <a:gd name="connsiteY10" fmla="*/ 308610 h 557812"/>
                <a:gd name="connsiteX11" fmla="*/ 68151 w 221170"/>
                <a:gd name="connsiteY11" fmla="*/ 515636 h 557812"/>
                <a:gd name="connsiteX12" fmla="*/ 114186 w 221170"/>
                <a:gd name="connsiteY12" fmla="*/ 557813 h 557812"/>
                <a:gd name="connsiteX13" fmla="*/ 159191 w 221170"/>
                <a:gd name="connsiteY13" fmla="*/ 557813 h 557812"/>
                <a:gd name="connsiteX14" fmla="*/ 205226 w 221170"/>
                <a:gd name="connsiteY14" fmla="*/ 515893 h 557812"/>
                <a:gd name="connsiteX15" fmla="*/ 221171 w 221170"/>
                <a:gd name="connsiteY15" fmla="*/ 352844 h 557812"/>
                <a:gd name="connsiteX16" fmla="*/ 167935 w 221170"/>
                <a:gd name="connsiteY16" fmla="*/ 286236 h 55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1170" h="557812">
                  <a:moveTo>
                    <a:pt x="167935" y="286236"/>
                  </a:moveTo>
                  <a:lnTo>
                    <a:pt x="167935" y="33176"/>
                  </a:lnTo>
                  <a:cubicBezTo>
                    <a:pt x="167935" y="27261"/>
                    <a:pt x="168450" y="21346"/>
                    <a:pt x="169221" y="15688"/>
                  </a:cubicBezTo>
                  <a:cubicBezTo>
                    <a:pt x="158934" y="18517"/>
                    <a:pt x="148133" y="20060"/>
                    <a:pt x="137074" y="20060"/>
                  </a:cubicBezTo>
                  <a:cubicBezTo>
                    <a:pt x="112386" y="20060"/>
                    <a:pt x="89754" y="12602"/>
                    <a:pt x="70723" y="0"/>
                  </a:cubicBezTo>
                  <a:lnTo>
                    <a:pt x="57864" y="0"/>
                  </a:lnTo>
                  <a:cubicBezTo>
                    <a:pt x="25975" y="0"/>
                    <a:pt x="0" y="25975"/>
                    <a:pt x="0" y="57864"/>
                  </a:cubicBezTo>
                  <a:lnTo>
                    <a:pt x="0" y="259232"/>
                  </a:lnTo>
                  <a:cubicBezTo>
                    <a:pt x="0" y="273634"/>
                    <a:pt x="11830" y="285464"/>
                    <a:pt x="26232" y="285464"/>
                  </a:cubicBezTo>
                  <a:lnTo>
                    <a:pt x="26232" y="285464"/>
                  </a:lnTo>
                  <a:cubicBezTo>
                    <a:pt x="39091" y="285464"/>
                    <a:pt x="49378" y="295751"/>
                    <a:pt x="49378" y="308610"/>
                  </a:cubicBezTo>
                  <a:lnTo>
                    <a:pt x="68151" y="515636"/>
                  </a:lnTo>
                  <a:cubicBezTo>
                    <a:pt x="70209" y="539553"/>
                    <a:pt x="90268" y="557813"/>
                    <a:pt x="114186" y="557813"/>
                  </a:cubicBezTo>
                  <a:lnTo>
                    <a:pt x="159191" y="557813"/>
                  </a:lnTo>
                  <a:cubicBezTo>
                    <a:pt x="183109" y="557813"/>
                    <a:pt x="202911" y="539810"/>
                    <a:pt x="205226" y="515893"/>
                  </a:cubicBezTo>
                  <a:lnTo>
                    <a:pt x="221171" y="352844"/>
                  </a:lnTo>
                  <a:cubicBezTo>
                    <a:pt x="190567" y="345900"/>
                    <a:pt x="167935" y="318897"/>
                    <a:pt x="167935" y="286236"/>
                  </a:cubicBezTo>
                  <a:close/>
                </a:path>
              </a:pathLst>
            </a:custGeom>
            <a:grpFill/>
            <a:ln w="2562" cap="flat">
              <a:noFill/>
              <a:prstDash val="solid"/>
              <a:miter/>
            </a:ln>
          </p:spPr>
          <p:txBody>
            <a:bodyPr rtlCol="0" anchor="ctr"/>
            <a:lstStyle/>
            <a:p>
              <a:pPr defTabSz="443776"/>
              <a:endParaRPr lang="en-US" sz="1747" dirty="0">
                <a:solidFill>
                  <a:prstClr val="black"/>
                </a:solidFill>
                <a:latin typeface="Myriad Pro"/>
              </a:endParaRPr>
            </a:p>
          </p:txBody>
        </p:sp>
      </p:grpSp>
      <p:sp>
        <p:nvSpPr>
          <p:cNvPr id="35" name="Picture 10">
            <a:extLst>
              <a:ext uri="{FF2B5EF4-FFF2-40B4-BE49-F238E27FC236}">
                <a16:creationId xmlns:a16="http://schemas.microsoft.com/office/drawing/2014/main" id="{B259A265-34AE-713E-C043-877778C611B8}"/>
              </a:ext>
            </a:extLst>
          </p:cNvPr>
          <p:cNvSpPr/>
          <p:nvPr/>
        </p:nvSpPr>
        <p:spPr>
          <a:xfrm>
            <a:off x="7534970" y="4717091"/>
            <a:ext cx="1094335" cy="884365"/>
          </a:xfrm>
          <a:custGeom>
            <a:avLst/>
            <a:gdLst>
              <a:gd name="connsiteX0" fmla="*/ 464 w 1127497"/>
              <a:gd name="connsiteY0" fmla="*/ 656999 h 911164"/>
              <a:gd name="connsiteX1" fmla="*/ 1236 w 1127497"/>
              <a:gd name="connsiteY1" fmla="*/ 644655 h 911164"/>
              <a:gd name="connsiteX2" fmla="*/ 13323 w 1127497"/>
              <a:gd name="connsiteY2" fmla="*/ 659571 h 911164"/>
              <a:gd name="connsiteX3" fmla="*/ 353308 w 1127497"/>
              <a:gd name="connsiteY3" fmla="*/ 855795 h 911164"/>
              <a:gd name="connsiteX4" fmla="*/ 377997 w 1127497"/>
              <a:gd name="connsiteY4" fmla="*/ 858367 h 911164"/>
              <a:gd name="connsiteX5" fmla="*/ 661404 w 1127497"/>
              <a:gd name="connsiteY5" fmla="*/ 743667 h 911164"/>
              <a:gd name="connsiteX6" fmla="*/ 661404 w 1127497"/>
              <a:gd name="connsiteY6" fmla="*/ 773499 h 911164"/>
              <a:gd name="connsiteX7" fmla="*/ 661404 w 1127497"/>
              <a:gd name="connsiteY7" fmla="*/ 794588 h 911164"/>
              <a:gd name="connsiteX8" fmla="*/ 377997 w 1127497"/>
              <a:gd name="connsiteY8" fmla="*/ 909288 h 911164"/>
              <a:gd name="connsiteX9" fmla="*/ 353308 w 1127497"/>
              <a:gd name="connsiteY9" fmla="*/ 906716 h 911164"/>
              <a:gd name="connsiteX10" fmla="*/ 13323 w 1127497"/>
              <a:gd name="connsiteY10" fmla="*/ 710491 h 911164"/>
              <a:gd name="connsiteX11" fmla="*/ 721 w 1127497"/>
              <a:gd name="connsiteY11" fmla="*/ 682974 h 911164"/>
              <a:gd name="connsiteX12" fmla="*/ 721 w 1127497"/>
              <a:gd name="connsiteY12" fmla="*/ 682974 h 911164"/>
              <a:gd name="connsiteX13" fmla="*/ 721 w 1127497"/>
              <a:gd name="connsiteY13" fmla="*/ 656999 h 911164"/>
              <a:gd name="connsiteX14" fmla="*/ 464 w 1127497"/>
              <a:gd name="connsiteY14" fmla="*/ 656999 h 911164"/>
              <a:gd name="connsiteX15" fmla="*/ 713610 w 1127497"/>
              <a:gd name="connsiteY15" fmla="*/ 389537 h 911164"/>
              <a:gd name="connsiteX16" fmla="*/ 713610 w 1127497"/>
              <a:gd name="connsiteY16" fmla="*/ 773499 h 911164"/>
              <a:gd name="connsiteX17" fmla="*/ 841684 w 1127497"/>
              <a:gd name="connsiteY17" fmla="*/ 721550 h 911164"/>
              <a:gd name="connsiteX18" fmla="*/ 842712 w 1127497"/>
              <a:gd name="connsiteY18" fmla="*/ 336559 h 911164"/>
              <a:gd name="connsiteX19" fmla="*/ 465179 w 1127497"/>
              <a:gd name="connsiteY19" fmla="*/ 113331 h 911164"/>
              <a:gd name="connsiteX20" fmla="*/ 330934 w 1127497"/>
              <a:gd name="connsiteY20" fmla="*/ 163223 h 911164"/>
              <a:gd name="connsiteX21" fmla="*/ 713610 w 1127497"/>
              <a:gd name="connsiteY21" fmla="*/ 389537 h 911164"/>
              <a:gd name="connsiteX22" fmla="*/ 713610 w 1127497"/>
              <a:gd name="connsiteY22" fmla="*/ 389537 h 911164"/>
              <a:gd name="connsiteX23" fmla="*/ 893890 w 1127497"/>
              <a:gd name="connsiteY23" fmla="*/ 649541 h 911164"/>
              <a:gd name="connsiteX24" fmla="*/ 1111203 w 1127497"/>
              <a:gd name="connsiteY24" fmla="*/ 561587 h 911164"/>
              <a:gd name="connsiteX25" fmla="*/ 1111203 w 1127497"/>
              <a:gd name="connsiteY25" fmla="*/ 561587 h 911164"/>
              <a:gd name="connsiteX26" fmla="*/ 1124319 w 1127497"/>
              <a:gd name="connsiteY26" fmla="*/ 549757 h 911164"/>
              <a:gd name="connsiteX27" fmla="*/ 1126376 w 1127497"/>
              <a:gd name="connsiteY27" fmla="*/ 544871 h 911164"/>
              <a:gd name="connsiteX28" fmla="*/ 1127405 w 1127497"/>
              <a:gd name="connsiteY28" fmla="*/ 554386 h 911164"/>
              <a:gd name="connsiteX29" fmla="*/ 1127405 w 1127497"/>
              <a:gd name="connsiteY29" fmla="*/ 554386 h 911164"/>
              <a:gd name="connsiteX30" fmla="*/ 1127405 w 1127497"/>
              <a:gd name="connsiteY30" fmla="*/ 586276 h 911164"/>
              <a:gd name="connsiteX31" fmla="*/ 1124319 w 1127497"/>
              <a:gd name="connsiteY31" fmla="*/ 600678 h 911164"/>
              <a:gd name="connsiteX32" fmla="*/ 1111203 w 1127497"/>
              <a:gd name="connsiteY32" fmla="*/ 612508 h 911164"/>
              <a:gd name="connsiteX33" fmla="*/ 1111203 w 1127497"/>
              <a:gd name="connsiteY33" fmla="*/ 612508 h 911164"/>
              <a:gd name="connsiteX34" fmla="*/ 893890 w 1127497"/>
              <a:gd name="connsiteY34" fmla="*/ 700462 h 911164"/>
              <a:gd name="connsiteX35" fmla="*/ 893890 w 1127497"/>
              <a:gd name="connsiteY35" fmla="*/ 649541 h 911164"/>
              <a:gd name="connsiteX36" fmla="*/ 893890 w 1127497"/>
              <a:gd name="connsiteY36" fmla="*/ 649541 h 911164"/>
              <a:gd name="connsiteX37" fmla="*/ 464 w 1127497"/>
              <a:gd name="connsiteY37" fmla="*/ 560301 h 911164"/>
              <a:gd name="connsiteX38" fmla="*/ 464 w 1127497"/>
              <a:gd name="connsiteY38" fmla="*/ 586533 h 911164"/>
              <a:gd name="connsiteX39" fmla="*/ 464 w 1127497"/>
              <a:gd name="connsiteY39" fmla="*/ 586533 h 911164"/>
              <a:gd name="connsiteX40" fmla="*/ 13066 w 1127497"/>
              <a:gd name="connsiteY40" fmla="*/ 614051 h 911164"/>
              <a:gd name="connsiteX41" fmla="*/ 353051 w 1127497"/>
              <a:gd name="connsiteY41" fmla="*/ 810275 h 911164"/>
              <a:gd name="connsiteX42" fmla="*/ 377740 w 1127497"/>
              <a:gd name="connsiteY42" fmla="*/ 812847 h 911164"/>
              <a:gd name="connsiteX43" fmla="*/ 661147 w 1127497"/>
              <a:gd name="connsiteY43" fmla="*/ 698147 h 911164"/>
              <a:gd name="connsiteX44" fmla="*/ 661147 w 1127497"/>
              <a:gd name="connsiteY44" fmla="*/ 647226 h 911164"/>
              <a:gd name="connsiteX45" fmla="*/ 377740 w 1127497"/>
              <a:gd name="connsiteY45" fmla="*/ 761926 h 911164"/>
              <a:gd name="connsiteX46" fmla="*/ 353051 w 1127497"/>
              <a:gd name="connsiteY46" fmla="*/ 759355 h 911164"/>
              <a:gd name="connsiteX47" fmla="*/ 13066 w 1127497"/>
              <a:gd name="connsiteY47" fmla="*/ 563130 h 911164"/>
              <a:gd name="connsiteX48" fmla="*/ 978 w 1127497"/>
              <a:gd name="connsiteY48" fmla="*/ 548214 h 911164"/>
              <a:gd name="connsiteX49" fmla="*/ 464 w 1127497"/>
              <a:gd name="connsiteY49" fmla="*/ 560301 h 911164"/>
              <a:gd name="connsiteX50" fmla="*/ 464 w 1127497"/>
              <a:gd name="connsiteY50" fmla="*/ 560301 h 911164"/>
              <a:gd name="connsiteX51" fmla="*/ 894147 w 1127497"/>
              <a:gd name="connsiteY51" fmla="*/ 552843 h 911164"/>
              <a:gd name="connsiteX52" fmla="*/ 893890 w 1127497"/>
              <a:gd name="connsiteY52" fmla="*/ 603764 h 911164"/>
              <a:gd name="connsiteX53" fmla="*/ 1110946 w 1127497"/>
              <a:gd name="connsiteY53" fmla="*/ 515810 h 911164"/>
              <a:gd name="connsiteX54" fmla="*/ 1110946 w 1127497"/>
              <a:gd name="connsiteY54" fmla="*/ 515810 h 911164"/>
              <a:gd name="connsiteX55" fmla="*/ 1124062 w 1127497"/>
              <a:gd name="connsiteY55" fmla="*/ 503980 h 911164"/>
              <a:gd name="connsiteX56" fmla="*/ 1127148 w 1127497"/>
              <a:gd name="connsiteY56" fmla="*/ 489578 h 911164"/>
              <a:gd name="connsiteX57" fmla="*/ 1127148 w 1127497"/>
              <a:gd name="connsiteY57" fmla="*/ 457688 h 911164"/>
              <a:gd name="connsiteX58" fmla="*/ 1127148 w 1127497"/>
              <a:gd name="connsiteY58" fmla="*/ 457688 h 911164"/>
              <a:gd name="connsiteX59" fmla="*/ 1126119 w 1127497"/>
              <a:gd name="connsiteY59" fmla="*/ 448173 h 911164"/>
              <a:gd name="connsiteX60" fmla="*/ 1124062 w 1127497"/>
              <a:gd name="connsiteY60" fmla="*/ 453059 h 911164"/>
              <a:gd name="connsiteX61" fmla="*/ 1110946 w 1127497"/>
              <a:gd name="connsiteY61" fmla="*/ 464889 h 911164"/>
              <a:gd name="connsiteX62" fmla="*/ 1110946 w 1127497"/>
              <a:gd name="connsiteY62" fmla="*/ 464889 h 911164"/>
              <a:gd name="connsiteX63" fmla="*/ 894147 w 1127497"/>
              <a:gd name="connsiteY63" fmla="*/ 552843 h 911164"/>
              <a:gd name="connsiteX64" fmla="*/ 894147 w 1127497"/>
              <a:gd name="connsiteY64" fmla="*/ 552843 h 911164"/>
              <a:gd name="connsiteX65" fmla="*/ 464 w 1127497"/>
              <a:gd name="connsiteY65" fmla="*/ 463603 h 911164"/>
              <a:gd name="connsiteX66" fmla="*/ 464 w 1127497"/>
              <a:gd name="connsiteY66" fmla="*/ 489835 h 911164"/>
              <a:gd name="connsiteX67" fmla="*/ 464 w 1127497"/>
              <a:gd name="connsiteY67" fmla="*/ 489835 h 911164"/>
              <a:gd name="connsiteX68" fmla="*/ 13066 w 1127497"/>
              <a:gd name="connsiteY68" fmla="*/ 517353 h 911164"/>
              <a:gd name="connsiteX69" fmla="*/ 353051 w 1127497"/>
              <a:gd name="connsiteY69" fmla="*/ 713577 h 911164"/>
              <a:gd name="connsiteX70" fmla="*/ 377740 w 1127497"/>
              <a:gd name="connsiteY70" fmla="*/ 716149 h 911164"/>
              <a:gd name="connsiteX71" fmla="*/ 661147 w 1127497"/>
              <a:gd name="connsiteY71" fmla="*/ 601449 h 911164"/>
              <a:gd name="connsiteX72" fmla="*/ 661147 w 1127497"/>
              <a:gd name="connsiteY72" fmla="*/ 550529 h 911164"/>
              <a:gd name="connsiteX73" fmla="*/ 377740 w 1127497"/>
              <a:gd name="connsiteY73" fmla="*/ 665229 h 911164"/>
              <a:gd name="connsiteX74" fmla="*/ 353051 w 1127497"/>
              <a:gd name="connsiteY74" fmla="*/ 662657 h 911164"/>
              <a:gd name="connsiteX75" fmla="*/ 13066 w 1127497"/>
              <a:gd name="connsiteY75" fmla="*/ 466432 h 911164"/>
              <a:gd name="connsiteX76" fmla="*/ 978 w 1127497"/>
              <a:gd name="connsiteY76" fmla="*/ 451516 h 911164"/>
              <a:gd name="connsiteX77" fmla="*/ 464 w 1127497"/>
              <a:gd name="connsiteY77" fmla="*/ 463603 h 911164"/>
              <a:gd name="connsiteX78" fmla="*/ 464 w 1127497"/>
              <a:gd name="connsiteY78" fmla="*/ 463603 h 911164"/>
              <a:gd name="connsiteX79" fmla="*/ 894404 w 1127497"/>
              <a:gd name="connsiteY79" fmla="*/ 455888 h 911164"/>
              <a:gd name="connsiteX80" fmla="*/ 1111203 w 1127497"/>
              <a:gd name="connsiteY80" fmla="*/ 368191 h 911164"/>
              <a:gd name="connsiteX81" fmla="*/ 1111203 w 1127497"/>
              <a:gd name="connsiteY81" fmla="*/ 368191 h 911164"/>
              <a:gd name="connsiteX82" fmla="*/ 1124319 w 1127497"/>
              <a:gd name="connsiteY82" fmla="*/ 356361 h 911164"/>
              <a:gd name="connsiteX83" fmla="*/ 1126376 w 1127497"/>
              <a:gd name="connsiteY83" fmla="*/ 351475 h 911164"/>
              <a:gd name="connsiteX84" fmla="*/ 1127405 w 1127497"/>
              <a:gd name="connsiteY84" fmla="*/ 360991 h 911164"/>
              <a:gd name="connsiteX85" fmla="*/ 1127405 w 1127497"/>
              <a:gd name="connsiteY85" fmla="*/ 360991 h 911164"/>
              <a:gd name="connsiteX86" fmla="*/ 1127405 w 1127497"/>
              <a:gd name="connsiteY86" fmla="*/ 392880 h 911164"/>
              <a:gd name="connsiteX87" fmla="*/ 1124319 w 1127497"/>
              <a:gd name="connsiteY87" fmla="*/ 407282 h 911164"/>
              <a:gd name="connsiteX88" fmla="*/ 1111203 w 1127497"/>
              <a:gd name="connsiteY88" fmla="*/ 419112 h 911164"/>
              <a:gd name="connsiteX89" fmla="*/ 1111203 w 1127497"/>
              <a:gd name="connsiteY89" fmla="*/ 419112 h 911164"/>
              <a:gd name="connsiteX90" fmla="*/ 894404 w 1127497"/>
              <a:gd name="connsiteY90" fmla="*/ 507066 h 911164"/>
              <a:gd name="connsiteX91" fmla="*/ 894404 w 1127497"/>
              <a:gd name="connsiteY91" fmla="*/ 455888 h 911164"/>
              <a:gd name="connsiteX92" fmla="*/ 894404 w 1127497"/>
              <a:gd name="connsiteY92" fmla="*/ 455888 h 911164"/>
              <a:gd name="connsiteX93" fmla="*/ 464 w 1127497"/>
              <a:gd name="connsiteY93" fmla="*/ 366906 h 911164"/>
              <a:gd name="connsiteX94" fmla="*/ 1236 w 1127497"/>
              <a:gd name="connsiteY94" fmla="*/ 354047 h 911164"/>
              <a:gd name="connsiteX95" fmla="*/ 13066 w 1127497"/>
              <a:gd name="connsiteY95" fmla="*/ 368449 h 911164"/>
              <a:gd name="connsiteX96" fmla="*/ 353051 w 1127497"/>
              <a:gd name="connsiteY96" fmla="*/ 564673 h 911164"/>
              <a:gd name="connsiteX97" fmla="*/ 377740 w 1127497"/>
              <a:gd name="connsiteY97" fmla="*/ 567245 h 911164"/>
              <a:gd name="connsiteX98" fmla="*/ 661147 w 1127497"/>
              <a:gd name="connsiteY98" fmla="*/ 452545 h 911164"/>
              <a:gd name="connsiteX99" fmla="*/ 661147 w 1127497"/>
              <a:gd name="connsiteY99" fmla="*/ 504751 h 911164"/>
              <a:gd name="connsiteX100" fmla="*/ 377740 w 1127497"/>
              <a:gd name="connsiteY100" fmla="*/ 619451 h 911164"/>
              <a:gd name="connsiteX101" fmla="*/ 353051 w 1127497"/>
              <a:gd name="connsiteY101" fmla="*/ 616880 h 911164"/>
              <a:gd name="connsiteX102" fmla="*/ 13066 w 1127497"/>
              <a:gd name="connsiteY102" fmla="*/ 420655 h 911164"/>
              <a:gd name="connsiteX103" fmla="*/ 464 w 1127497"/>
              <a:gd name="connsiteY103" fmla="*/ 393137 h 911164"/>
              <a:gd name="connsiteX104" fmla="*/ 464 w 1127497"/>
              <a:gd name="connsiteY104" fmla="*/ 393137 h 911164"/>
              <a:gd name="connsiteX105" fmla="*/ 464 w 1127497"/>
              <a:gd name="connsiteY105" fmla="*/ 366906 h 911164"/>
              <a:gd name="connsiteX106" fmla="*/ 464 w 1127497"/>
              <a:gd name="connsiteY106" fmla="*/ 366906 h 911164"/>
              <a:gd name="connsiteX107" fmla="*/ 894662 w 1127497"/>
              <a:gd name="connsiteY107" fmla="*/ 357904 h 911164"/>
              <a:gd name="connsiteX108" fmla="*/ 894404 w 1127497"/>
              <a:gd name="connsiteY108" fmla="*/ 410111 h 911164"/>
              <a:gd name="connsiteX109" fmla="*/ 1110946 w 1127497"/>
              <a:gd name="connsiteY109" fmla="*/ 322414 h 911164"/>
              <a:gd name="connsiteX110" fmla="*/ 1110946 w 1127497"/>
              <a:gd name="connsiteY110" fmla="*/ 322414 h 911164"/>
              <a:gd name="connsiteX111" fmla="*/ 1124062 w 1127497"/>
              <a:gd name="connsiteY111" fmla="*/ 310584 h 911164"/>
              <a:gd name="connsiteX112" fmla="*/ 1127148 w 1127497"/>
              <a:gd name="connsiteY112" fmla="*/ 296182 h 911164"/>
              <a:gd name="connsiteX113" fmla="*/ 1127148 w 1127497"/>
              <a:gd name="connsiteY113" fmla="*/ 264293 h 911164"/>
              <a:gd name="connsiteX114" fmla="*/ 1127148 w 1127497"/>
              <a:gd name="connsiteY114" fmla="*/ 264293 h 911164"/>
              <a:gd name="connsiteX115" fmla="*/ 1125862 w 1127497"/>
              <a:gd name="connsiteY115" fmla="*/ 254006 h 911164"/>
              <a:gd name="connsiteX116" fmla="*/ 1124062 w 1127497"/>
              <a:gd name="connsiteY116" fmla="*/ 258121 h 911164"/>
              <a:gd name="connsiteX117" fmla="*/ 1110946 w 1127497"/>
              <a:gd name="connsiteY117" fmla="*/ 269951 h 911164"/>
              <a:gd name="connsiteX118" fmla="*/ 1110946 w 1127497"/>
              <a:gd name="connsiteY118" fmla="*/ 269951 h 911164"/>
              <a:gd name="connsiteX119" fmla="*/ 894662 w 1127497"/>
              <a:gd name="connsiteY119" fmla="*/ 357904 h 911164"/>
              <a:gd name="connsiteX120" fmla="*/ 894662 w 1127497"/>
              <a:gd name="connsiteY120" fmla="*/ 357904 h 911164"/>
              <a:gd name="connsiteX121" fmla="*/ 353051 w 1127497"/>
              <a:gd name="connsiteY121" fmla="*/ 523525 h 911164"/>
              <a:gd name="connsiteX122" fmla="*/ 13066 w 1127497"/>
              <a:gd name="connsiteY122" fmla="*/ 327301 h 911164"/>
              <a:gd name="connsiteX123" fmla="*/ 3550 w 1127497"/>
              <a:gd name="connsiteY123" fmla="*/ 291553 h 911164"/>
              <a:gd name="connsiteX124" fmla="*/ 17181 w 1127497"/>
              <a:gd name="connsiteY124" fmla="*/ 279980 h 911164"/>
              <a:gd name="connsiteX125" fmla="*/ 17181 w 1127497"/>
              <a:gd name="connsiteY125" fmla="*/ 279980 h 911164"/>
              <a:gd name="connsiteX126" fmla="*/ 267926 w 1127497"/>
              <a:gd name="connsiteY126" fmla="*/ 186626 h 911164"/>
              <a:gd name="connsiteX127" fmla="*/ 303416 w 1127497"/>
              <a:gd name="connsiteY127" fmla="*/ 207714 h 911164"/>
              <a:gd name="connsiteX128" fmla="*/ 304445 w 1127497"/>
              <a:gd name="connsiteY128" fmla="*/ 208229 h 911164"/>
              <a:gd name="connsiteX129" fmla="*/ 345593 w 1127497"/>
              <a:gd name="connsiteY129" fmla="*/ 232660 h 911164"/>
              <a:gd name="connsiteX130" fmla="*/ 653174 w 1127497"/>
              <a:gd name="connsiteY130" fmla="*/ 414483 h 911164"/>
              <a:gd name="connsiteX131" fmla="*/ 377740 w 1127497"/>
              <a:gd name="connsiteY131" fmla="*/ 526097 h 911164"/>
              <a:gd name="connsiteX132" fmla="*/ 353051 w 1127497"/>
              <a:gd name="connsiteY132" fmla="*/ 523525 h 911164"/>
              <a:gd name="connsiteX133" fmla="*/ 353051 w 1127497"/>
              <a:gd name="connsiteY133" fmla="*/ 523525 h 911164"/>
              <a:gd name="connsiteX134" fmla="*/ 528187 w 1127497"/>
              <a:gd name="connsiteY134" fmla="*/ 89928 h 911164"/>
              <a:gd name="connsiteX135" fmla="*/ 764788 w 1127497"/>
              <a:gd name="connsiteY135" fmla="*/ 1717 h 911164"/>
              <a:gd name="connsiteX136" fmla="*/ 786391 w 1127497"/>
              <a:gd name="connsiteY136" fmla="*/ 3260 h 911164"/>
              <a:gd name="connsiteX137" fmla="*/ 786391 w 1127497"/>
              <a:gd name="connsiteY137" fmla="*/ 3260 h 911164"/>
              <a:gd name="connsiteX138" fmla="*/ 1113775 w 1127497"/>
              <a:gd name="connsiteY138" fmla="*/ 181997 h 911164"/>
              <a:gd name="connsiteX139" fmla="*/ 1124319 w 1127497"/>
              <a:gd name="connsiteY139" fmla="*/ 217487 h 911164"/>
              <a:gd name="connsiteX140" fmla="*/ 1111203 w 1127497"/>
              <a:gd name="connsiteY140" fmla="*/ 229317 h 911164"/>
              <a:gd name="connsiteX141" fmla="*/ 1111203 w 1127497"/>
              <a:gd name="connsiteY141" fmla="*/ 229317 h 911164"/>
              <a:gd name="connsiteX142" fmla="*/ 891575 w 1127497"/>
              <a:gd name="connsiteY142" fmla="*/ 318299 h 911164"/>
              <a:gd name="connsiteX143" fmla="*/ 869201 w 1127497"/>
              <a:gd name="connsiteY143" fmla="*/ 291810 h 911164"/>
              <a:gd name="connsiteX144" fmla="*/ 528187 w 1127497"/>
              <a:gd name="connsiteY144" fmla="*/ 89928 h 911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1127497" h="911164">
                <a:moveTo>
                  <a:pt x="464" y="656999"/>
                </a:moveTo>
                <a:cubicBezTo>
                  <a:pt x="-307" y="652884"/>
                  <a:pt x="-50" y="648769"/>
                  <a:pt x="1236" y="644655"/>
                </a:cubicBezTo>
                <a:cubicBezTo>
                  <a:pt x="3036" y="650827"/>
                  <a:pt x="7151" y="656227"/>
                  <a:pt x="13323" y="659571"/>
                </a:cubicBezTo>
                <a:lnTo>
                  <a:pt x="353308" y="855795"/>
                </a:lnTo>
                <a:cubicBezTo>
                  <a:pt x="360252" y="860682"/>
                  <a:pt x="369510" y="861967"/>
                  <a:pt x="377997" y="858367"/>
                </a:cubicBezTo>
                <a:lnTo>
                  <a:pt x="661404" y="743667"/>
                </a:lnTo>
                <a:lnTo>
                  <a:pt x="661404" y="773499"/>
                </a:lnTo>
                <a:lnTo>
                  <a:pt x="661404" y="794588"/>
                </a:lnTo>
                <a:lnTo>
                  <a:pt x="377997" y="909288"/>
                </a:lnTo>
                <a:cubicBezTo>
                  <a:pt x="369510" y="912631"/>
                  <a:pt x="360509" y="911345"/>
                  <a:pt x="353308" y="906716"/>
                </a:cubicBezTo>
                <a:lnTo>
                  <a:pt x="13323" y="710491"/>
                </a:lnTo>
                <a:cubicBezTo>
                  <a:pt x="3550" y="704833"/>
                  <a:pt x="-1336" y="693775"/>
                  <a:pt x="721" y="682974"/>
                </a:cubicBezTo>
                <a:lnTo>
                  <a:pt x="721" y="682974"/>
                </a:lnTo>
                <a:lnTo>
                  <a:pt x="721" y="656999"/>
                </a:lnTo>
                <a:lnTo>
                  <a:pt x="464" y="656999"/>
                </a:lnTo>
                <a:close/>
                <a:moveTo>
                  <a:pt x="713610" y="389537"/>
                </a:moveTo>
                <a:lnTo>
                  <a:pt x="713610" y="773499"/>
                </a:lnTo>
                <a:lnTo>
                  <a:pt x="841684" y="721550"/>
                </a:lnTo>
                <a:lnTo>
                  <a:pt x="842712" y="336559"/>
                </a:lnTo>
                <a:lnTo>
                  <a:pt x="465179" y="113331"/>
                </a:lnTo>
                <a:lnTo>
                  <a:pt x="330934" y="163223"/>
                </a:lnTo>
                <a:lnTo>
                  <a:pt x="713610" y="389537"/>
                </a:lnTo>
                <a:lnTo>
                  <a:pt x="713610" y="389537"/>
                </a:lnTo>
                <a:close/>
                <a:moveTo>
                  <a:pt x="893890" y="649541"/>
                </a:moveTo>
                <a:lnTo>
                  <a:pt x="1111203" y="561587"/>
                </a:lnTo>
                <a:lnTo>
                  <a:pt x="1111203" y="561587"/>
                </a:lnTo>
                <a:cubicBezTo>
                  <a:pt x="1116604" y="559272"/>
                  <a:pt x="1121233" y="555415"/>
                  <a:pt x="1124319" y="549757"/>
                </a:cubicBezTo>
                <a:cubicBezTo>
                  <a:pt x="1125091" y="548214"/>
                  <a:pt x="1125862" y="546671"/>
                  <a:pt x="1126376" y="544871"/>
                </a:cubicBezTo>
                <a:cubicBezTo>
                  <a:pt x="1127405" y="547957"/>
                  <a:pt x="1127662" y="551300"/>
                  <a:pt x="1127405" y="554386"/>
                </a:cubicBezTo>
                <a:lnTo>
                  <a:pt x="1127405" y="554386"/>
                </a:lnTo>
                <a:lnTo>
                  <a:pt x="1127405" y="586276"/>
                </a:lnTo>
                <a:cubicBezTo>
                  <a:pt x="1127662" y="591162"/>
                  <a:pt x="1126891" y="596048"/>
                  <a:pt x="1124319" y="600678"/>
                </a:cubicBezTo>
                <a:cubicBezTo>
                  <a:pt x="1121233" y="606078"/>
                  <a:pt x="1116604" y="610193"/>
                  <a:pt x="1111203" y="612508"/>
                </a:cubicBezTo>
                <a:lnTo>
                  <a:pt x="1111203" y="612508"/>
                </a:lnTo>
                <a:lnTo>
                  <a:pt x="893890" y="700462"/>
                </a:lnTo>
                <a:lnTo>
                  <a:pt x="893890" y="649541"/>
                </a:lnTo>
                <a:lnTo>
                  <a:pt x="893890" y="649541"/>
                </a:lnTo>
                <a:close/>
                <a:moveTo>
                  <a:pt x="464" y="560301"/>
                </a:moveTo>
                <a:lnTo>
                  <a:pt x="464" y="586533"/>
                </a:lnTo>
                <a:lnTo>
                  <a:pt x="464" y="586533"/>
                </a:lnTo>
                <a:cubicBezTo>
                  <a:pt x="-1593" y="597077"/>
                  <a:pt x="3293" y="608393"/>
                  <a:pt x="13066" y="614051"/>
                </a:cubicBezTo>
                <a:lnTo>
                  <a:pt x="353051" y="810275"/>
                </a:lnTo>
                <a:cubicBezTo>
                  <a:pt x="359995" y="815162"/>
                  <a:pt x="369253" y="816447"/>
                  <a:pt x="377740" y="812847"/>
                </a:cubicBezTo>
                <a:lnTo>
                  <a:pt x="661147" y="698147"/>
                </a:lnTo>
                <a:lnTo>
                  <a:pt x="661147" y="647226"/>
                </a:lnTo>
                <a:lnTo>
                  <a:pt x="377740" y="761926"/>
                </a:lnTo>
                <a:cubicBezTo>
                  <a:pt x="369253" y="765270"/>
                  <a:pt x="360252" y="763984"/>
                  <a:pt x="353051" y="759355"/>
                </a:cubicBezTo>
                <a:lnTo>
                  <a:pt x="13066" y="563130"/>
                </a:lnTo>
                <a:cubicBezTo>
                  <a:pt x="7151" y="559787"/>
                  <a:pt x="3036" y="554129"/>
                  <a:pt x="978" y="548214"/>
                </a:cubicBezTo>
                <a:cubicBezTo>
                  <a:pt x="-50" y="552072"/>
                  <a:pt x="-50" y="556186"/>
                  <a:pt x="464" y="560301"/>
                </a:cubicBezTo>
                <a:lnTo>
                  <a:pt x="464" y="560301"/>
                </a:lnTo>
                <a:close/>
                <a:moveTo>
                  <a:pt x="894147" y="552843"/>
                </a:moveTo>
                <a:lnTo>
                  <a:pt x="893890" y="603764"/>
                </a:lnTo>
                <a:lnTo>
                  <a:pt x="1110946" y="515810"/>
                </a:lnTo>
                <a:lnTo>
                  <a:pt x="1110946" y="515810"/>
                </a:lnTo>
                <a:cubicBezTo>
                  <a:pt x="1116346" y="513495"/>
                  <a:pt x="1120976" y="509638"/>
                  <a:pt x="1124062" y="503980"/>
                </a:cubicBezTo>
                <a:cubicBezTo>
                  <a:pt x="1126633" y="499351"/>
                  <a:pt x="1127405" y="494464"/>
                  <a:pt x="1127148" y="489578"/>
                </a:cubicBezTo>
                <a:lnTo>
                  <a:pt x="1127148" y="457688"/>
                </a:lnTo>
                <a:lnTo>
                  <a:pt x="1127148" y="457688"/>
                </a:lnTo>
                <a:cubicBezTo>
                  <a:pt x="1127405" y="454345"/>
                  <a:pt x="1127148" y="451259"/>
                  <a:pt x="1126119" y="448173"/>
                </a:cubicBezTo>
                <a:cubicBezTo>
                  <a:pt x="1125605" y="449716"/>
                  <a:pt x="1124833" y="451516"/>
                  <a:pt x="1124062" y="453059"/>
                </a:cubicBezTo>
                <a:cubicBezTo>
                  <a:pt x="1120976" y="458460"/>
                  <a:pt x="1116346" y="462575"/>
                  <a:pt x="1110946" y="464889"/>
                </a:cubicBezTo>
                <a:lnTo>
                  <a:pt x="1110946" y="464889"/>
                </a:lnTo>
                <a:lnTo>
                  <a:pt x="894147" y="552843"/>
                </a:lnTo>
                <a:lnTo>
                  <a:pt x="894147" y="552843"/>
                </a:lnTo>
                <a:close/>
                <a:moveTo>
                  <a:pt x="464" y="463603"/>
                </a:moveTo>
                <a:lnTo>
                  <a:pt x="464" y="489835"/>
                </a:lnTo>
                <a:lnTo>
                  <a:pt x="464" y="489835"/>
                </a:lnTo>
                <a:cubicBezTo>
                  <a:pt x="-1593" y="500379"/>
                  <a:pt x="3293" y="511695"/>
                  <a:pt x="13066" y="517353"/>
                </a:cubicBezTo>
                <a:lnTo>
                  <a:pt x="353051" y="713577"/>
                </a:lnTo>
                <a:cubicBezTo>
                  <a:pt x="359995" y="718464"/>
                  <a:pt x="369253" y="719750"/>
                  <a:pt x="377740" y="716149"/>
                </a:cubicBezTo>
                <a:lnTo>
                  <a:pt x="661147" y="601449"/>
                </a:lnTo>
                <a:lnTo>
                  <a:pt x="661147" y="550529"/>
                </a:lnTo>
                <a:lnTo>
                  <a:pt x="377740" y="665229"/>
                </a:lnTo>
                <a:cubicBezTo>
                  <a:pt x="369253" y="668572"/>
                  <a:pt x="360252" y="667286"/>
                  <a:pt x="353051" y="662657"/>
                </a:cubicBezTo>
                <a:lnTo>
                  <a:pt x="13066" y="466432"/>
                </a:lnTo>
                <a:cubicBezTo>
                  <a:pt x="7151" y="463089"/>
                  <a:pt x="3036" y="457431"/>
                  <a:pt x="978" y="451516"/>
                </a:cubicBezTo>
                <a:cubicBezTo>
                  <a:pt x="-50" y="455374"/>
                  <a:pt x="-50" y="459746"/>
                  <a:pt x="464" y="463603"/>
                </a:cubicBezTo>
                <a:lnTo>
                  <a:pt x="464" y="463603"/>
                </a:lnTo>
                <a:close/>
                <a:moveTo>
                  <a:pt x="894404" y="455888"/>
                </a:moveTo>
                <a:lnTo>
                  <a:pt x="1111203" y="368191"/>
                </a:lnTo>
                <a:lnTo>
                  <a:pt x="1111203" y="368191"/>
                </a:lnTo>
                <a:cubicBezTo>
                  <a:pt x="1116604" y="365877"/>
                  <a:pt x="1121233" y="362019"/>
                  <a:pt x="1124319" y="356361"/>
                </a:cubicBezTo>
                <a:cubicBezTo>
                  <a:pt x="1125091" y="354818"/>
                  <a:pt x="1125862" y="353275"/>
                  <a:pt x="1126376" y="351475"/>
                </a:cubicBezTo>
                <a:cubicBezTo>
                  <a:pt x="1127405" y="354561"/>
                  <a:pt x="1127662" y="357904"/>
                  <a:pt x="1127405" y="360991"/>
                </a:cubicBezTo>
                <a:lnTo>
                  <a:pt x="1127405" y="360991"/>
                </a:lnTo>
                <a:lnTo>
                  <a:pt x="1127405" y="392880"/>
                </a:lnTo>
                <a:cubicBezTo>
                  <a:pt x="1127662" y="397767"/>
                  <a:pt x="1126891" y="402653"/>
                  <a:pt x="1124319" y="407282"/>
                </a:cubicBezTo>
                <a:cubicBezTo>
                  <a:pt x="1121233" y="412683"/>
                  <a:pt x="1116604" y="416798"/>
                  <a:pt x="1111203" y="419112"/>
                </a:cubicBezTo>
                <a:lnTo>
                  <a:pt x="1111203" y="419112"/>
                </a:lnTo>
                <a:lnTo>
                  <a:pt x="894404" y="507066"/>
                </a:lnTo>
                <a:lnTo>
                  <a:pt x="894404" y="455888"/>
                </a:lnTo>
                <a:lnTo>
                  <a:pt x="894404" y="455888"/>
                </a:lnTo>
                <a:close/>
                <a:moveTo>
                  <a:pt x="464" y="366906"/>
                </a:moveTo>
                <a:cubicBezTo>
                  <a:pt x="-307" y="362534"/>
                  <a:pt x="-50" y="358162"/>
                  <a:pt x="1236" y="354047"/>
                </a:cubicBezTo>
                <a:cubicBezTo>
                  <a:pt x="3293" y="359962"/>
                  <a:pt x="7151" y="365105"/>
                  <a:pt x="13066" y="368449"/>
                </a:cubicBezTo>
                <a:lnTo>
                  <a:pt x="353051" y="564673"/>
                </a:lnTo>
                <a:cubicBezTo>
                  <a:pt x="359995" y="569559"/>
                  <a:pt x="369253" y="570845"/>
                  <a:pt x="377740" y="567245"/>
                </a:cubicBezTo>
                <a:lnTo>
                  <a:pt x="661147" y="452545"/>
                </a:lnTo>
                <a:lnTo>
                  <a:pt x="661147" y="504751"/>
                </a:lnTo>
                <a:lnTo>
                  <a:pt x="377740" y="619451"/>
                </a:lnTo>
                <a:cubicBezTo>
                  <a:pt x="369253" y="622795"/>
                  <a:pt x="360252" y="621509"/>
                  <a:pt x="353051" y="616880"/>
                </a:cubicBezTo>
                <a:lnTo>
                  <a:pt x="13066" y="420655"/>
                </a:lnTo>
                <a:cubicBezTo>
                  <a:pt x="3293" y="414997"/>
                  <a:pt x="-1593" y="403939"/>
                  <a:pt x="464" y="393137"/>
                </a:cubicBezTo>
                <a:lnTo>
                  <a:pt x="464" y="393137"/>
                </a:lnTo>
                <a:lnTo>
                  <a:pt x="464" y="366906"/>
                </a:lnTo>
                <a:lnTo>
                  <a:pt x="464" y="366906"/>
                </a:lnTo>
                <a:close/>
                <a:moveTo>
                  <a:pt x="894662" y="357904"/>
                </a:moveTo>
                <a:lnTo>
                  <a:pt x="894404" y="410111"/>
                </a:lnTo>
                <a:lnTo>
                  <a:pt x="1110946" y="322414"/>
                </a:lnTo>
                <a:lnTo>
                  <a:pt x="1110946" y="322414"/>
                </a:lnTo>
                <a:cubicBezTo>
                  <a:pt x="1116346" y="320100"/>
                  <a:pt x="1120976" y="316242"/>
                  <a:pt x="1124062" y="310584"/>
                </a:cubicBezTo>
                <a:cubicBezTo>
                  <a:pt x="1126633" y="305955"/>
                  <a:pt x="1127405" y="301069"/>
                  <a:pt x="1127148" y="296182"/>
                </a:cubicBezTo>
                <a:lnTo>
                  <a:pt x="1127148" y="264293"/>
                </a:lnTo>
                <a:lnTo>
                  <a:pt x="1127148" y="264293"/>
                </a:lnTo>
                <a:cubicBezTo>
                  <a:pt x="1127405" y="260692"/>
                  <a:pt x="1126891" y="257349"/>
                  <a:pt x="1125862" y="254006"/>
                </a:cubicBezTo>
                <a:cubicBezTo>
                  <a:pt x="1125348" y="255549"/>
                  <a:pt x="1124833" y="256835"/>
                  <a:pt x="1124062" y="258121"/>
                </a:cubicBezTo>
                <a:cubicBezTo>
                  <a:pt x="1120976" y="263778"/>
                  <a:pt x="1116346" y="267636"/>
                  <a:pt x="1110946" y="269951"/>
                </a:cubicBezTo>
                <a:lnTo>
                  <a:pt x="1110946" y="269951"/>
                </a:lnTo>
                <a:lnTo>
                  <a:pt x="894662" y="357904"/>
                </a:lnTo>
                <a:lnTo>
                  <a:pt x="894662" y="357904"/>
                </a:lnTo>
                <a:close/>
                <a:moveTo>
                  <a:pt x="353051" y="523525"/>
                </a:moveTo>
                <a:lnTo>
                  <a:pt x="13066" y="327301"/>
                </a:lnTo>
                <a:cubicBezTo>
                  <a:pt x="464" y="320100"/>
                  <a:pt x="-3651" y="304155"/>
                  <a:pt x="3550" y="291553"/>
                </a:cubicBezTo>
                <a:cubicBezTo>
                  <a:pt x="6636" y="286153"/>
                  <a:pt x="11523" y="282038"/>
                  <a:pt x="17181" y="279980"/>
                </a:cubicBezTo>
                <a:lnTo>
                  <a:pt x="17181" y="279980"/>
                </a:lnTo>
                <a:lnTo>
                  <a:pt x="267926" y="186626"/>
                </a:lnTo>
                <a:lnTo>
                  <a:pt x="303416" y="207714"/>
                </a:lnTo>
                <a:lnTo>
                  <a:pt x="304445" y="208229"/>
                </a:lnTo>
                <a:lnTo>
                  <a:pt x="345593" y="232660"/>
                </a:lnTo>
                <a:lnTo>
                  <a:pt x="653174" y="414483"/>
                </a:lnTo>
                <a:lnTo>
                  <a:pt x="377740" y="526097"/>
                </a:lnTo>
                <a:cubicBezTo>
                  <a:pt x="369253" y="529697"/>
                  <a:pt x="360252" y="528411"/>
                  <a:pt x="353051" y="523525"/>
                </a:cubicBezTo>
                <a:lnTo>
                  <a:pt x="353051" y="523525"/>
                </a:lnTo>
                <a:close/>
                <a:moveTo>
                  <a:pt x="528187" y="89928"/>
                </a:moveTo>
                <a:lnTo>
                  <a:pt x="764788" y="1717"/>
                </a:lnTo>
                <a:cubicBezTo>
                  <a:pt x="772246" y="-1112"/>
                  <a:pt x="779962" y="-340"/>
                  <a:pt x="786391" y="3260"/>
                </a:cubicBezTo>
                <a:lnTo>
                  <a:pt x="786391" y="3260"/>
                </a:lnTo>
                <a:lnTo>
                  <a:pt x="1113775" y="181997"/>
                </a:lnTo>
                <a:cubicBezTo>
                  <a:pt x="1126376" y="188940"/>
                  <a:pt x="1131006" y="204885"/>
                  <a:pt x="1124319" y="217487"/>
                </a:cubicBezTo>
                <a:cubicBezTo>
                  <a:pt x="1121233" y="222888"/>
                  <a:pt x="1116604" y="227002"/>
                  <a:pt x="1111203" y="229317"/>
                </a:cubicBezTo>
                <a:lnTo>
                  <a:pt x="1111203" y="229317"/>
                </a:lnTo>
                <a:lnTo>
                  <a:pt x="891575" y="318299"/>
                </a:lnTo>
                <a:cubicBezTo>
                  <a:pt x="887461" y="307498"/>
                  <a:pt x="880003" y="297983"/>
                  <a:pt x="869201" y="291810"/>
                </a:cubicBezTo>
                <a:lnTo>
                  <a:pt x="528187" y="89928"/>
                </a:lnTo>
                <a:close/>
              </a:path>
            </a:pathLst>
          </a:custGeom>
          <a:gradFill>
            <a:gsLst>
              <a:gs pos="100000">
                <a:srgbClr val="00457A"/>
              </a:gs>
              <a:gs pos="0">
                <a:srgbClr val="34B2E3"/>
              </a:gs>
            </a:gsLst>
            <a:lin ang="2700000" scaled="0"/>
          </a:gradFill>
          <a:ln w="2562" cap="flat">
            <a:noFill/>
            <a:prstDash val="solid"/>
            <a:miter/>
          </a:ln>
        </p:spPr>
        <p:style>
          <a:lnRef idx="0">
            <a:scrgbClr r="0" g="0" b="0"/>
          </a:lnRef>
          <a:fillRef idx="0">
            <a:scrgbClr r="0" g="0" b="0"/>
          </a:fillRef>
          <a:effectRef idx="0">
            <a:scrgbClr r="0" g="0" b="0"/>
          </a:effectRef>
          <a:fontRef idx="major"/>
        </p:style>
        <p:txBody>
          <a:bodyPr rtlCol="0" anchor="ct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defTabSz="443776"/>
            <a:endParaRPr lang="en-US" sz="1747" dirty="0">
              <a:solidFill>
                <a:prstClr val="black"/>
              </a:solidFill>
              <a:latin typeface="Myriad Pro"/>
            </a:endParaRPr>
          </a:p>
        </p:txBody>
      </p:sp>
      <p:sp>
        <p:nvSpPr>
          <p:cNvPr id="36" name="TextBox 50">
            <a:extLst>
              <a:ext uri="{FF2B5EF4-FFF2-40B4-BE49-F238E27FC236}">
                <a16:creationId xmlns:a16="http://schemas.microsoft.com/office/drawing/2014/main" id="{B748BB52-8A78-248C-D353-24793E397DBE}"/>
              </a:ext>
            </a:extLst>
          </p:cNvPr>
          <p:cNvSpPr txBox="1"/>
          <p:nvPr/>
        </p:nvSpPr>
        <p:spPr>
          <a:xfrm>
            <a:off x="1205752" y="5660559"/>
            <a:ext cx="1244167" cy="51058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defTabSz="443776"/>
            <a:r>
              <a:rPr lang="en-US" sz="2718" b="1" dirty="0">
                <a:latin typeface="Myriad Pro Black" panose="020B0503030403020204" pitchFamily="34" charset="0"/>
              </a:rPr>
              <a:t>100+</a:t>
            </a:r>
            <a:endParaRPr lang="en-US" sz="2718" dirty="0">
              <a:latin typeface="Myriad Pro"/>
            </a:endParaRPr>
          </a:p>
        </p:txBody>
      </p:sp>
      <p:pic>
        <p:nvPicPr>
          <p:cNvPr id="37" name="Graphic 51" descr="Hospital outline">
            <a:extLst>
              <a:ext uri="{FF2B5EF4-FFF2-40B4-BE49-F238E27FC236}">
                <a16:creationId xmlns:a16="http://schemas.microsoft.com/office/drawing/2014/main" id="{04C52AC4-3BDE-55D9-E96D-DC1839AA672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75200" y="4557711"/>
            <a:ext cx="1222291" cy="1222291"/>
          </a:xfrm>
          <a:prstGeom prst="rect">
            <a:avLst/>
          </a:prstGeom>
        </p:spPr>
      </p:pic>
      <p:sp>
        <p:nvSpPr>
          <p:cNvPr id="38" name="TextBox 52">
            <a:extLst>
              <a:ext uri="{FF2B5EF4-FFF2-40B4-BE49-F238E27FC236}">
                <a16:creationId xmlns:a16="http://schemas.microsoft.com/office/drawing/2014/main" id="{C9EA7432-21DD-7901-AC97-B9B52E1EA1BF}"/>
              </a:ext>
            </a:extLst>
          </p:cNvPr>
          <p:cNvSpPr txBox="1"/>
          <p:nvPr/>
        </p:nvSpPr>
        <p:spPr>
          <a:xfrm>
            <a:off x="4181300" y="5672579"/>
            <a:ext cx="1360981" cy="51058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defTabSz="443776"/>
            <a:r>
              <a:rPr lang="en-US" sz="2718" b="1" dirty="0">
                <a:latin typeface="Myriad Pro Black" panose="020B0503030403020204" pitchFamily="34" charset="0"/>
              </a:rPr>
              <a:t>100+</a:t>
            </a:r>
            <a:endParaRPr lang="en-US" sz="2718" dirty="0">
              <a:latin typeface="Myriad Pro"/>
            </a:endParaRPr>
          </a:p>
        </p:txBody>
      </p:sp>
      <p:sp>
        <p:nvSpPr>
          <p:cNvPr id="39" name="Rectangle 38">
            <a:extLst>
              <a:ext uri="{FF2B5EF4-FFF2-40B4-BE49-F238E27FC236}">
                <a16:creationId xmlns:a16="http://schemas.microsoft.com/office/drawing/2014/main" id="{E3CE7CA6-DF0C-4B75-2FF1-E4EE2802B70B}"/>
              </a:ext>
            </a:extLst>
          </p:cNvPr>
          <p:cNvSpPr/>
          <p:nvPr/>
        </p:nvSpPr>
        <p:spPr>
          <a:xfrm>
            <a:off x="3787938" y="6157628"/>
            <a:ext cx="2123724" cy="719812"/>
          </a:xfrm>
          <a:prstGeom prst="rect">
            <a:avLst/>
          </a:prstGeom>
        </p:spPr>
        <p:style>
          <a:lnRef idx="0">
            <a:scrgbClr r="0" g="0" b="0"/>
          </a:lnRef>
          <a:fillRef idx="0">
            <a:scrgbClr r="0" g="0" b="0"/>
          </a:fillRef>
          <a:effectRef idx="0">
            <a:scrgbClr r="0" g="0" b="0"/>
          </a:effectRef>
          <a:fontRef idx="major"/>
        </p:style>
        <p:txBody>
          <a:bodyPr wrap="square">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defTabSz="760183">
              <a:defRPr/>
            </a:pPr>
            <a:r>
              <a:rPr lang="en-US" sz="1359" kern="0" dirty="0">
                <a:latin typeface="Myriad Pro" panose="020B0503030403020204" pitchFamily="34" charset="0"/>
              </a:rPr>
              <a:t>Consulting Partnerships in </a:t>
            </a:r>
            <a:r>
              <a:rPr lang="en-US" sz="1359" b="1" kern="0" dirty="0">
                <a:latin typeface="Myriad Pro" panose="020B0503030403020204" pitchFamily="34" charset="0"/>
              </a:rPr>
              <a:t>Academic Medicine </a:t>
            </a:r>
            <a:r>
              <a:rPr lang="en-US" sz="1359" kern="0" dirty="0">
                <a:latin typeface="Myriad Pro" panose="020B0503030403020204" pitchFamily="34" charset="0"/>
              </a:rPr>
              <a:t>and</a:t>
            </a:r>
            <a:r>
              <a:rPr lang="en-US" sz="1359" b="1" kern="0" dirty="0">
                <a:latin typeface="Myriad Pro" panose="020B0503030403020204" pitchFamily="34" charset="0"/>
              </a:rPr>
              <a:t> Research Institutes</a:t>
            </a:r>
          </a:p>
        </p:txBody>
      </p:sp>
      <p:sp>
        <p:nvSpPr>
          <p:cNvPr id="77" name="Rectangle 76">
            <a:extLst>
              <a:ext uri="{FF2B5EF4-FFF2-40B4-BE49-F238E27FC236}">
                <a16:creationId xmlns:a16="http://schemas.microsoft.com/office/drawing/2014/main" id="{0F4C97A4-9C95-7969-7E20-AC5796DA58F1}"/>
              </a:ext>
            </a:extLst>
          </p:cNvPr>
          <p:cNvSpPr/>
          <p:nvPr/>
        </p:nvSpPr>
        <p:spPr>
          <a:xfrm>
            <a:off x="771122" y="3440104"/>
            <a:ext cx="2123724" cy="719812"/>
          </a:xfrm>
          <a:prstGeom prst="rect">
            <a:avLst/>
          </a:prstGeom>
        </p:spPr>
        <p:txBody>
          <a:bodyPr wrap="square">
            <a:spAutoFit/>
          </a:bodyPr>
          <a:lstStyle/>
          <a:p>
            <a:pPr algn="ctr" defTabSz="760183">
              <a:defRPr/>
            </a:pPr>
            <a:r>
              <a:rPr lang="en-US" sz="1359" b="1" kern="0" dirty="0">
                <a:latin typeface="Myriad Pro Black" panose="020B0503030403020204" pitchFamily="34" charset="0"/>
              </a:rPr>
              <a:t>Years</a:t>
            </a:r>
            <a:r>
              <a:rPr lang="en-US" sz="1359" kern="0" dirty="0">
                <a:latin typeface="Myriad Pro" panose="020B0503030403020204" pitchFamily="34" charset="0"/>
              </a:rPr>
              <a:t> </a:t>
            </a:r>
            <a:r>
              <a:rPr lang="en-US" sz="1359" b="1" kern="0" dirty="0">
                <a:latin typeface="Myriad Pro Black" panose="020B0503030403020204" pitchFamily="34" charset="0"/>
              </a:rPr>
              <a:t>of Service </a:t>
            </a:r>
            <a:br>
              <a:rPr lang="en-US" sz="1359" b="1" kern="0" dirty="0">
                <a:latin typeface="Myriad Pro Black" panose="020B0503030403020204" pitchFamily="34" charset="0"/>
              </a:rPr>
            </a:br>
            <a:r>
              <a:rPr lang="en-US" sz="1359" kern="0" dirty="0">
                <a:latin typeface="Myriad Pro" panose="020B0503030403020204" pitchFamily="34" charset="0"/>
              </a:rPr>
              <a:t>to Non-profits Worldwide</a:t>
            </a:r>
          </a:p>
        </p:txBody>
      </p:sp>
      <p:sp>
        <p:nvSpPr>
          <p:cNvPr id="90" name="Rectangle 89">
            <a:extLst>
              <a:ext uri="{FF2B5EF4-FFF2-40B4-BE49-F238E27FC236}">
                <a16:creationId xmlns:a16="http://schemas.microsoft.com/office/drawing/2014/main" id="{0AF5A19E-1639-C831-7C82-771FD87EBBD5}"/>
              </a:ext>
            </a:extLst>
          </p:cNvPr>
          <p:cNvSpPr/>
          <p:nvPr/>
        </p:nvSpPr>
        <p:spPr>
          <a:xfrm>
            <a:off x="674127" y="6165521"/>
            <a:ext cx="2123724" cy="1138132"/>
          </a:xfrm>
          <a:prstGeom prst="rect">
            <a:avLst/>
          </a:prstGeom>
        </p:spPr>
        <p:txBody>
          <a:bodyPr wrap="square">
            <a:spAutoFit/>
          </a:bodyPr>
          <a:lstStyle/>
          <a:p>
            <a:pPr algn="ctr" defTabSz="760183">
              <a:defRPr/>
            </a:pPr>
            <a:r>
              <a:rPr lang="en-US" sz="1359" b="1" kern="0" dirty="0">
                <a:latin typeface="Myriad Pro Black" panose="020B0503030403020204" pitchFamily="34" charset="0"/>
              </a:rPr>
              <a:t>Fundraising Campaigns of $1 Billion </a:t>
            </a:r>
            <a:br>
              <a:rPr lang="en-US" sz="1359" b="1" kern="0" dirty="0">
                <a:latin typeface="Myriad Pro Black" panose="020B0503030403020204" pitchFamily="34" charset="0"/>
              </a:rPr>
            </a:br>
            <a:r>
              <a:rPr lang="en-US" sz="1359" kern="0" dirty="0">
                <a:latin typeface="Myriad Pro" panose="020B0503030403020204" pitchFamily="34" charset="0"/>
              </a:rPr>
              <a:t>or More Supported</a:t>
            </a:r>
          </a:p>
          <a:p>
            <a:pPr algn="ctr" defTabSz="760183">
              <a:defRPr/>
            </a:pPr>
            <a:endParaRPr lang="en-US" sz="1359" kern="0" dirty="0">
              <a:latin typeface="Myriad Pro" panose="020B0503030403020204" pitchFamily="34" charset="0"/>
            </a:endParaRPr>
          </a:p>
          <a:p>
            <a:pPr algn="ctr" defTabSz="760183">
              <a:defRPr/>
            </a:pPr>
            <a:endParaRPr lang="en-US" sz="1359" kern="0" dirty="0">
              <a:latin typeface="Myriad Pro" panose="020B0503030403020204" pitchFamily="34" charset="0"/>
            </a:endParaRPr>
          </a:p>
        </p:txBody>
      </p:sp>
    </p:spTree>
    <p:extLst>
      <p:ext uri="{BB962C8B-B14F-4D97-AF65-F5344CB8AC3E}">
        <p14:creationId xmlns:p14="http://schemas.microsoft.com/office/powerpoint/2010/main" val="2997454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770709" y="1887458"/>
            <a:ext cx="8342052"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indent="0">
              <a:spcBef>
                <a:spcPts val="0"/>
              </a:spcBef>
              <a:spcAft>
                <a:spcPts val="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Chris Redgate is Vice President for Strategic Communications at GG+A. For nearly 25 years, Chris has helped to strengthen and grow mission-driven institutions in the fields of art, culture, education, medicine, environment.</a:t>
            </a:r>
          </a:p>
          <a:p>
            <a:pPr marL="0" indent="0">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latin typeface="Calibri" panose="020F0502020204030204" pitchFamily="34" charset="0"/>
                <a:ea typeface="Calibri" panose="020F0502020204030204" pitchFamily="34" charset="0"/>
                <a:cs typeface="Times New Roman" panose="02020603050405020304" pitchFamily="18" charset="0"/>
              </a:rPr>
              <a:t>His clients include:</a:t>
            </a:r>
          </a:p>
          <a:p>
            <a:pPr marL="0">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The Smithsonian Institution</a:t>
            </a:r>
          </a:p>
          <a:p>
            <a:pPr marL="0">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The University of Melbourne</a:t>
            </a:r>
          </a:p>
          <a:p>
            <a:pPr marL="0">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Vanderbilt University</a:t>
            </a:r>
          </a:p>
          <a:p>
            <a:pPr marL="0">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Philadelphia Ballet</a:t>
            </a:r>
          </a:p>
          <a:p>
            <a:pPr marL="0">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Lyric Opera of Chicago</a:t>
            </a:r>
          </a:p>
          <a:p>
            <a:pPr marL="0">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Fred Hutchinson Cancer Center</a:t>
            </a:r>
          </a:p>
          <a:p>
            <a:pPr marL="0">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Pomona College</a:t>
            </a:r>
          </a:p>
          <a:p>
            <a:pPr marL="0">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The Doherty Institute </a:t>
            </a:r>
          </a:p>
          <a:p>
            <a:pPr marL="0" marR="0" indent="0">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Prior to joining GG+A, Chris created strategies and communications to help institutions attract more than $7 billion in sponsorship and philanthropy. He developed messaging and collateral for $1 billion in nonprofit fundraising campaigns and directly raised more than $100 million as a frontline fundraiser for cultural institutions. Previous work includes strategic communications and revenue generation for the International Olympic Committee, the Chicago Symphony Orchestra, and others.</a:t>
            </a: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 </a:t>
            </a: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Who We Are: Chris Redgate</a:t>
            </a:r>
          </a:p>
        </p:txBody>
      </p:sp>
    </p:spTree>
    <p:extLst>
      <p:ext uri="{BB962C8B-B14F-4D97-AF65-F5344CB8AC3E}">
        <p14:creationId xmlns:p14="http://schemas.microsoft.com/office/powerpoint/2010/main" val="2416604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770709" y="1887458"/>
            <a:ext cx="8342052"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indent="0">
              <a:spcBef>
                <a:spcPts val="0"/>
              </a:spcBef>
              <a:spcAft>
                <a:spcPts val="0"/>
              </a:spcAft>
              <a:buNone/>
            </a:pPr>
            <a:r>
              <a:rPr lang="en-US" dirty="0">
                <a:latin typeface="Calibri" panose="020F0502020204030204" pitchFamily="34" charset="0"/>
                <a:cs typeface="Times New Roman" panose="02020603050405020304" pitchFamily="18" charset="0"/>
              </a:rPr>
              <a:t>Pete Lasher is Senior Vice President at GG+A and the firm’s Practice Area Leader in the field of Higher Education. Pete brings more than 30 years of successful fundraising experience to clients, including leadership of five separate billion-dollar capital campaigns at private and public institutions in the US. </a:t>
            </a:r>
          </a:p>
          <a:p>
            <a:pPr marL="0" marR="0" indent="0">
              <a:spcBef>
                <a:spcPts val="0"/>
              </a:spcBef>
              <a:spcAft>
                <a:spcPts val="0"/>
              </a:spcAft>
              <a:buNone/>
            </a:pPr>
            <a:r>
              <a:rPr lang="en-US" dirty="0">
                <a:latin typeface="Calibri" panose="020F0502020204030204" pitchFamily="34" charset="0"/>
                <a:cs typeface="Times New Roman" panose="02020603050405020304" pitchFamily="18" charset="0"/>
              </a:rPr>
              <a:t> </a:t>
            </a:r>
          </a:p>
          <a:p>
            <a:pPr marL="0" marR="0" indent="0">
              <a:spcBef>
                <a:spcPts val="0"/>
              </a:spcBef>
              <a:spcAft>
                <a:spcPts val="0"/>
              </a:spcAft>
              <a:buNone/>
            </a:pPr>
            <a:r>
              <a:rPr lang="en-US" dirty="0">
                <a:latin typeface="Calibri" panose="020F0502020204030204" pitchFamily="34" charset="0"/>
                <a:cs typeface="Times New Roman" panose="02020603050405020304" pitchFamily="18" charset="0"/>
              </a:rPr>
              <a:t>As GG+A’s higher education practice senior leader, he currently advises universities in North America and the UK that are in or have successfully completed campaigns ranging from $300 million to $2.5 billion.</a:t>
            </a:r>
          </a:p>
          <a:p>
            <a:pPr marL="0" marR="0" indent="0">
              <a:spcBef>
                <a:spcPts val="0"/>
              </a:spcBef>
              <a:spcAft>
                <a:spcPts val="0"/>
              </a:spcAft>
              <a:buNone/>
            </a:pPr>
            <a:r>
              <a:rPr lang="en-US" dirty="0">
                <a:latin typeface="Calibri" panose="020F0502020204030204" pitchFamily="34" charset="0"/>
                <a:cs typeface="Times New Roman" panose="02020603050405020304" pitchFamily="18" charset="0"/>
              </a:rPr>
              <a:t> </a:t>
            </a:r>
          </a:p>
          <a:p>
            <a:pPr marL="0" marR="0" indent="0">
              <a:spcBef>
                <a:spcPts val="0"/>
              </a:spcBef>
              <a:spcAft>
                <a:spcPts val="0"/>
              </a:spcAft>
              <a:buNone/>
            </a:pPr>
            <a:r>
              <a:rPr lang="en-US" dirty="0">
                <a:latin typeface="Calibri" panose="020F0502020204030204" pitchFamily="34" charset="0"/>
                <a:cs typeface="Times New Roman" panose="02020603050405020304" pitchFamily="18" charset="0"/>
              </a:rPr>
              <a:t>Throughout his career, Pete has specialized in driving fundraising performance by utilizing philanthropic analytics and performance metrics to achieve campaign goals. As part of that experience, Pete has developed expertise in board and volunteer management, campaign operations, major and principal gift program management, performance analytics, and fundraising coaching and training of development staff and academic and volunteer leadership.</a:t>
            </a: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 </a:t>
            </a: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Who We Are: Pete Lasher</a:t>
            </a:r>
          </a:p>
        </p:txBody>
      </p:sp>
    </p:spTree>
    <p:extLst>
      <p:ext uri="{BB962C8B-B14F-4D97-AF65-F5344CB8AC3E}">
        <p14:creationId xmlns:p14="http://schemas.microsoft.com/office/powerpoint/2010/main" val="859930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1089659" y="1906927"/>
            <a:ext cx="8342052"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indent="0">
              <a:lnSpc>
                <a:spcPct val="200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Study key documents: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Global Ocean Observing System 2030 Strategy</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 Roadmap for the Implementation of the GOOS 2030 Strategy</a:t>
            </a:r>
          </a:p>
          <a:p>
            <a:pPr marL="0" indent="0">
              <a:lnSpc>
                <a:spcPct val="200000"/>
              </a:lnSpc>
              <a:spcAft>
                <a:spcPts val="0"/>
              </a:spcAft>
              <a:buNone/>
            </a:pPr>
            <a:r>
              <a:rPr lang="en-US" sz="2400" dirty="0">
                <a:latin typeface="Calibri" panose="020F0502020204030204" pitchFamily="34" charset="0"/>
                <a:cs typeface="Times New Roman" panose="02020603050405020304" pitchFamily="18" charset="0"/>
              </a:rPr>
              <a:t>Review key content:</a:t>
            </a:r>
          </a:p>
          <a:p>
            <a:pPr marL="0" marR="0">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The GOOS website</a:t>
            </a:r>
          </a:p>
          <a:p>
            <a:pPr marL="0" marR="0">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GOOS Ocean-Climate Priorities Presentation at COP26</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GOOS Videos</a:t>
            </a:r>
          </a:p>
          <a:p>
            <a:pPr marL="0" marR="0">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Related Resources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External articles</a:t>
            </a:r>
          </a:p>
          <a:p>
            <a:pPr marL="0" indent="0">
              <a:lnSpc>
                <a:spcPct val="200000"/>
              </a:lnSpc>
              <a:spcAft>
                <a:spcPts val="0"/>
              </a:spcAft>
              <a:buNone/>
            </a:pPr>
            <a:r>
              <a:rPr lang="en-US" sz="2400" dirty="0">
                <a:latin typeface="Calibri" panose="020F0502020204030204" pitchFamily="34" charset="0"/>
                <a:cs typeface="Times New Roman" panose="02020603050405020304" pitchFamily="18" charset="0"/>
              </a:rPr>
              <a:t>Firm research: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Philanthropic funding for UN agencies</a:t>
            </a:r>
          </a:p>
          <a:p>
            <a:pPr marL="0" marR="0" indent="0">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Our Approach</a:t>
            </a:r>
          </a:p>
        </p:txBody>
      </p:sp>
    </p:spTree>
    <p:extLst>
      <p:ext uri="{BB962C8B-B14F-4D97-AF65-F5344CB8AC3E}">
        <p14:creationId xmlns:p14="http://schemas.microsoft.com/office/powerpoint/2010/main" val="3034712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1089659" y="1906927"/>
            <a:ext cx="8342052"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indent="0">
              <a:lnSpc>
                <a:spcPct val="200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Introductory Meeting: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Emma Heslop, Albert Fischer, Anya Waite, Toste Tanhua</a:t>
            </a:r>
          </a:p>
          <a:p>
            <a:pPr marL="0" indent="0">
              <a:lnSpc>
                <a:spcPct val="200000"/>
              </a:lnSpc>
              <a:spcAft>
                <a:spcPts val="0"/>
              </a:spcAft>
              <a:buNone/>
            </a:pPr>
            <a:r>
              <a:rPr lang="en-US" sz="2400" dirty="0">
                <a:latin typeface="Calibri" panose="020F0502020204030204" pitchFamily="34" charset="0"/>
                <a:cs typeface="Times New Roman" panose="02020603050405020304" pitchFamily="18" charset="0"/>
              </a:rPr>
              <a:t>Individual Interviews:</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Toste Tanhua</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Anya Waite</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John Gunn</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Joaquin Tintore</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Maciej Telszewski</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Michelle Huepel</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Joana Akrofi</a:t>
            </a:r>
          </a:p>
          <a:p>
            <a:pPr marL="0" indent="0">
              <a:lnSpc>
                <a:spcPct val="200000"/>
              </a:lnSpc>
              <a:spcAft>
                <a:spcPts val="0"/>
              </a:spcAft>
              <a:buNone/>
            </a:pPr>
            <a:r>
              <a:rPr lang="en-US" sz="2400" dirty="0">
                <a:latin typeface="Calibri" panose="020F0502020204030204" pitchFamily="34" charset="0"/>
                <a:cs typeface="Times New Roman" panose="02020603050405020304" pitchFamily="18" charset="0"/>
              </a:rPr>
              <a:t>Concluding Sessions:</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Emma Heslop, Anya Waite, Toste Tanhua</a:t>
            </a:r>
          </a:p>
          <a:p>
            <a:pPr marL="0" marR="0" indent="0">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Our Approach</a:t>
            </a:r>
          </a:p>
        </p:txBody>
      </p:sp>
    </p:spTree>
    <p:extLst>
      <p:ext uri="{BB962C8B-B14F-4D97-AF65-F5344CB8AC3E}">
        <p14:creationId xmlns:p14="http://schemas.microsoft.com/office/powerpoint/2010/main" val="3491941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997532" y="1906927"/>
            <a:ext cx="8680856"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indent="0">
              <a:lnSpc>
                <a:spcPct val="100000"/>
              </a:lnSpc>
              <a:spcBef>
                <a:spcPts val="0"/>
              </a:spcBef>
              <a:spcAft>
                <a:spcPts val="0"/>
              </a:spcAft>
              <a:buNone/>
            </a:pPr>
            <a:r>
              <a:rPr lang="en-US"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Philanthropy seeks to deliver a solution to a societal challenge. Acting according to their own values, donors invest in organizations whose mission it is to create that solution. To attract support, we must rigorously discern and convey our distinct ability to deliver this.</a:t>
            </a:r>
            <a:endParaRPr lang="en-US"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buNone/>
            </a:pPr>
            <a:r>
              <a:rPr lang="en-US" sz="2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1. Frame the Challenge</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Why is ocean observing important? </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needs are not fulfilled?</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are the barriers to and opportunities for improving things?</a:t>
            </a:r>
          </a:p>
          <a:p>
            <a:pPr marL="0">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Who or what is harmed or endangered by the unfulfilled need? </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Our Approach</a:t>
            </a:r>
          </a:p>
        </p:txBody>
      </p:sp>
    </p:spTree>
    <p:extLst>
      <p:ext uri="{BB962C8B-B14F-4D97-AF65-F5344CB8AC3E}">
        <p14:creationId xmlns:p14="http://schemas.microsoft.com/office/powerpoint/2010/main" val="678726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1089659" y="1906927"/>
            <a:ext cx="8342052"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indent="0">
              <a:spcBef>
                <a:spcPts val="0"/>
              </a:spcBef>
              <a:buNone/>
            </a:pPr>
            <a:r>
              <a:rPr lang="en-US" sz="2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2. Identify the Strengths</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is our organization’s uniquely position and strength? </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In what way is this vital to a positive outcome?</a:t>
            </a: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US" sz="2400" b="1" dirty="0">
                <a:solidFill>
                  <a:schemeClr val="accent1"/>
                </a:solidFill>
                <a:latin typeface="Calibri" panose="020F0502020204030204" pitchFamily="34" charset="0"/>
                <a:cs typeface="Times New Roman" panose="02020603050405020304" pitchFamily="18" charset="0"/>
              </a:rPr>
              <a:t>3. Establish the Vision</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is the solution that this organization can provide?</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investments need to be made to deliver that solution?</a:t>
            </a: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buNone/>
            </a:pPr>
            <a:r>
              <a:rPr lang="en-US" sz="2400" b="1" dirty="0">
                <a:solidFill>
                  <a:schemeClr val="accent1"/>
                </a:solidFill>
                <a:latin typeface="Calibri" panose="020F0502020204030204" pitchFamily="34" charset="0"/>
                <a:cs typeface="Times New Roman" panose="02020603050405020304" pitchFamily="18" charset="0"/>
              </a:rPr>
              <a:t>4. Convey the Impact</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positive change is brought about by fulfilling this vision?</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Who or what benefits from the fulfillmen</a:t>
            </a:r>
            <a:r>
              <a:rPr lang="en-US" sz="2400" dirty="0">
                <a:latin typeface="Calibri" panose="020F0502020204030204" pitchFamily="34" charset="0"/>
                <a:ea typeface="Calibri" panose="020F0502020204030204" pitchFamily="34" charset="0"/>
                <a:cs typeface="Times New Roman" panose="02020603050405020304" pitchFamily="18" charset="0"/>
              </a:rPr>
              <a:t>t</a:t>
            </a:r>
            <a:r>
              <a:rPr lang="en-US" sz="2400" dirty="0">
                <a:effectLst/>
                <a:latin typeface="Calibri" panose="020F0502020204030204" pitchFamily="34" charset="0"/>
                <a:ea typeface="Calibri" panose="020F0502020204030204" pitchFamily="34" charset="0"/>
                <a:cs typeface="Times New Roman" panose="02020603050405020304" pitchFamily="18" charset="0"/>
              </a:rPr>
              <a:t> of this vision?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Our Approach</a:t>
            </a:r>
          </a:p>
        </p:txBody>
      </p:sp>
    </p:spTree>
    <p:extLst>
      <p:ext uri="{BB962C8B-B14F-4D97-AF65-F5344CB8AC3E}">
        <p14:creationId xmlns:p14="http://schemas.microsoft.com/office/powerpoint/2010/main" val="3583798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820387" y="1906927"/>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Ocean is important to all life on earth </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Ocean will create and can predict the future state of planet</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Ocean affects all air, water, land, atmosphere, weather, disasters </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Ocean affect life, food, livelihoods, economy, safety, security </a:t>
            </a:r>
          </a:p>
          <a:p>
            <a:pPr marL="0" marR="0" indent="0">
              <a:lnSpc>
                <a:spcPct val="100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Ocean is known to be changing but is critically under-observed</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Heat and carbon are both grave concerns and big uncertainties</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 are gaps in observing and inconsistencies in tech and standards </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All current decisions and policies are based on insufficient info</a:t>
            </a:r>
          </a:p>
          <a:p>
            <a:pPr marL="0" marR="0" indent="0">
              <a:lnSpc>
                <a:spcPct val="100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Vast majority of the ocean is international waters</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Government funding is directed toward national interests </a:t>
            </a:r>
          </a:p>
          <a:p>
            <a:pPr marL="0" marR="0">
              <a:lnSpc>
                <a:spcPct val="100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Big </a:t>
            </a:r>
            <a:r>
              <a:rPr lang="en-US" sz="1800" dirty="0">
                <a:effectLst/>
                <a:latin typeface="Calibri" panose="020F0502020204030204" pitchFamily="34" charset="0"/>
                <a:ea typeface="Calibri" panose="020F0502020204030204" pitchFamily="34" charset="0"/>
                <a:cs typeface="Times New Roman" panose="02020603050405020304" pitchFamily="18" charset="0"/>
              </a:rPr>
              <a:t>disparity between what wealthy and poor nations can do</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Poor are disproportionately affected and vulnerable</a:t>
            </a: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Findings:  Framing the Challenge</a:t>
            </a:r>
          </a:p>
        </p:txBody>
      </p:sp>
      <p:sp>
        <p:nvSpPr>
          <p:cNvPr id="2" name="TextBox 1">
            <a:extLst>
              <a:ext uri="{FF2B5EF4-FFF2-40B4-BE49-F238E27FC236}">
                <a16:creationId xmlns:a16="http://schemas.microsoft.com/office/drawing/2014/main" id="{55DCA92D-E079-4BA9-BACA-A24D80003E84}"/>
              </a:ext>
            </a:extLst>
          </p:cNvPr>
          <p:cNvSpPr txBox="1"/>
          <p:nvPr/>
        </p:nvSpPr>
        <p:spPr>
          <a:xfrm>
            <a:off x="7875418" y="2169133"/>
            <a:ext cx="1715685" cy="830997"/>
          </a:xfrm>
          <a:prstGeom prst="rect">
            <a:avLst/>
          </a:prstGeom>
          <a:noFill/>
        </p:spPr>
        <p:txBody>
          <a:bodyPr wrap="square" rtlCol="0">
            <a:spAutoFit/>
          </a:bodyPr>
          <a:lstStyle/>
          <a:p>
            <a:r>
              <a:rPr lang="en-US" sz="2400" dirty="0">
                <a:solidFill>
                  <a:schemeClr val="accent1"/>
                </a:solidFill>
              </a:rPr>
              <a:t>Scope + </a:t>
            </a:r>
          </a:p>
          <a:p>
            <a:r>
              <a:rPr lang="en-US" sz="2400" dirty="0">
                <a:solidFill>
                  <a:schemeClr val="accent1"/>
                </a:solidFill>
              </a:rPr>
              <a:t>Magnitude</a:t>
            </a:r>
          </a:p>
        </p:txBody>
      </p:sp>
      <p:sp>
        <p:nvSpPr>
          <p:cNvPr id="3" name="Right Brace 2">
            <a:extLst>
              <a:ext uri="{FF2B5EF4-FFF2-40B4-BE49-F238E27FC236}">
                <a16:creationId xmlns:a16="http://schemas.microsoft.com/office/drawing/2014/main" id="{C8346644-058E-4D79-81C9-56467F4714F6}"/>
              </a:ext>
            </a:extLst>
          </p:cNvPr>
          <p:cNvSpPr/>
          <p:nvPr/>
        </p:nvSpPr>
        <p:spPr>
          <a:xfrm>
            <a:off x="7495914" y="2048011"/>
            <a:ext cx="223047" cy="1007492"/>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a:extLst>
              <a:ext uri="{FF2B5EF4-FFF2-40B4-BE49-F238E27FC236}">
                <a16:creationId xmlns:a16="http://schemas.microsoft.com/office/drawing/2014/main" id="{A34D6A5F-591E-4C39-BFE9-1BC01E5D27B0}"/>
              </a:ext>
            </a:extLst>
          </p:cNvPr>
          <p:cNvSpPr txBox="1"/>
          <p:nvPr/>
        </p:nvSpPr>
        <p:spPr>
          <a:xfrm>
            <a:off x="8268816" y="3749786"/>
            <a:ext cx="1715685" cy="830997"/>
          </a:xfrm>
          <a:prstGeom prst="rect">
            <a:avLst/>
          </a:prstGeom>
          <a:noFill/>
        </p:spPr>
        <p:txBody>
          <a:bodyPr wrap="square" rtlCol="0">
            <a:spAutoFit/>
          </a:bodyPr>
          <a:lstStyle/>
          <a:p>
            <a:r>
              <a:rPr lang="en-US" sz="2400" dirty="0">
                <a:solidFill>
                  <a:schemeClr val="accent1"/>
                </a:solidFill>
              </a:rPr>
              <a:t>Need + Urgency</a:t>
            </a:r>
          </a:p>
        </p:txBody>
      </p:sp>
      <p:sp>
        <p:nvSpPr>
          <p:cNvPr id="26" name="Right Brace 25">
            <a:extLst>
              <a:ext uri="{FF2B5EF4-FFF2-40B4-BE49-F238E27FC236}">
                <a16:creationId xmlns:a16="http://schemas.microsoft.com/office/drawing/2014/main" id="{DC9416A1-7FA0-45E3-B2AB-941D20A47E20}"/>
              </a:ext>
            </a:extLst>
          </p:cNvPr>
          <p:cNvSpPr/>
          <p:nvPr/>
        </p:nvSpPr>
        <p:spPr>
          <a:xfrm>
            <a:off x="7873013" y="3693232"/>
            <a:ext cx="237424" cy="958402"/>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a:extLst>
              <a:ext uri="{FF2B5EF4-FFF2-40B4-BE49-F238E27FC236}">
                <a16:creationId xmlns:a16="http://schemas.microsoft.com/office/drawing/2014/main" id="{C98B46C8-2A37-40A4-ACB3-874055C5E67F}"/>
              </a:ext>
            </a:extLst>
          </p:cNvPr>
          <p:cNvSpPr txBox="1"/>
          <p:nvPr/>
        </p:nvSpPr>
        <p:spPr>
          <a:xfrm>
            <a:off x="7607437" y="5634639"/>
            <a:ext cx="2009871" cy="461665"/>
          </a:xfrm>
          <a:prstGeom prst="rect">
            <a:avLst/>
          </a:prstGeom>
          <a:noFill/>
        </p:spPr>
        <p:txBody>
          <a:bodyPr wrap="square" rtlCol="0">
            <a:spAutoFit/>
          </a:bodyPr>
          <a:lstStyle/>
          <a:p>
            <a:r>
              <a:rPr lang="en-US" sz="2400" dirty="0">
                <a:solidFill>
                  <a:schemeClr val="accent1"/>
                </a:solidFill>
              </a:rPr>
              <a:t>Context</a:t>
            </a:r>
          </a:p>
        </p:txBody>
      </p:sp>
      <p:sp>
        <p:nvSpPr>
          <p:cNvPr id="28" name="Right Brace 27">
            <a:extLst>
              <a:ext uri="{FF2B5EF4-FFF2-40B4-BE49-F238E27FC236}">
                <a16:creationId xmlns:a16="http://schemas.microsoft.com/office/drawing/2014/main" id="{34CDD027-813F-4D45-A911-3DA4AF0C110A}"/>
              </a:ext>
            </a:extLst>
          </p:cNvPr>
          <p:cNvSpPr/>
          <p:nvPr/>
        </p:nvSpPr>
        <p:spPr>
          <a:xfrm>
            <a:off x="7081133" y="5390867"/>
            <a:ext cx="237424" cy="949211"/>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29812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1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500"/>
                                        <p:tgtEl>
                                          <p:spTgt spid="2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500"/>
                                        <p:tgtEl>
                                          <p:spTgt spid="2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animBg="1"/>
      <p:bldP spid="25" grpId="0"/>
      <p:bldP spid="26" grpId="0" animBg="1"/>
      <p:bldP spid="27" grpId="0"/>
      <p:bldP spid="2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820387" y="1906927"/>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r>
              <a:rPr lang="en-US" sz="2000" dirty="0"/>
              <a:t>GOOS sees across the whole observing system </a:t>
            </a:r>
          </a:p>
          <a:p>
            <a:r>
              <a:rPr lang="en-US" sz="2000" dirty="0"/>
              <a:t>GOOS is the entity that connects all the parties</a:t>
            </a:r>
          </a:p>
          <a:p>
            <a:r>
              <a:rPr lang="en-US" sz="2000" dirty="0"/>
              <a:t>GOOS has a sound strategy for the future</a:t>
            </a:r>
          </a:p>
          <a:p>
            <a:r>
              <a:rPr lang="en-US" sz="2000" dirty="0"/>
              <a:t>GOOS has a framework for implementation that strategy</a:t>
            </a:r>
          </a:p>
          <a:p>
            <a:r>
              <a:rPr lang="en-US" sz="2000" dirty="0"/>
              <a:t>GOOS has an international mandate and the ability to speak to nations</a:t>
            </a:r>
          </a:p>
          <a:p>
            <a:r>
              <a:rPr lang="en-US" sz="2000" dirty="0"/>
              <a:t>The observing community is mature -- ready to act and to be scaled</a:t>
            </a:r>
          </a:p>
          <a:p>
            <a:endParaRPr lang="en-US" sz="2000" dirty="0"/>
          </a:p>
        </p:txBody>
      </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Findings:  Identifying the Strengths</a:t>
            </a:r>
          </a:p>
        </p:txBody>
      </p:sp>
      <p:grpSp>
        <p:nvGrpSpPr>
          <p:cNvPr id="25" name="Group 24">
            <a:extLst>
              <a:ext uri="{FF2B5EF4-FFF2-40B4-BE49-F238E27FC236}">
                <a16:creationId xmlns:a16="http://schemas.microsoft.com/office/drawing/2014/main" id="{358A6847-310E-4F52-8B79-83DC3E148E50}"/>
              </a:ext>
            </a:extLst>
          </p:cNvPr>
          <p:cNvGrpSpPr/>
          <p:nvPr/>
        </p:nvGrpSpPr>
        <p:grpSpPr>
          <a:xfrm>
            <a:off x="8634476" y="259081"/>
            <a:ext cx="956627" cy="977662"/>
            <a:chOff x="8465820" y="259080"/>
            <a:chExt cx="1125284" cy="1150027"/>
          </a:xfrm>
        </p:grpSpPr>
        <p:sp>
          <p:nvSpPr>
            <p:cNvPr id="26" name="object 9">
              <a:extLst>
                <a:ext uri="{FF2B5EF4-FFF2-40B4-BE49-F238E27FC236}">
                  <a16:creationId xmlns:a16="http://schemas.microsoft.com/office/drawing/2014/main" id="{DC4345E9-3687-4728-B659-7BAAEC345CE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27" name="object 10">
              <a:extLst>
                <a:ext uri="{FF2B5EF4-FFF2-40B4-BE49-F238E27FC236}">
                  <a16:creationId xmlns:a16="http://schemas.microsoft.com/office/drawing/2014/main" id="{BAF1FB51-8463-4E2F-B012-064F19685C7E}"/>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Tree>
    <p:extLst>
      <p:ext uri="{BB962C8B-B14F-4D97-AF65-F5344CB8AC3E}">
        <p14:creationId xmlns:p14="http://schemas.microsoft.com/office/powerpoint/2010/main" val="1469484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2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728783" y="1817264"/>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endParaRPr lang="en-US" dirty="0"/>
          </a:p>
          <a:p>
            <a:r>
              <a:rPr lang="en-US" sz="2000" dirty="0"/>
              <a:t>The Vision for GOOS is to implement the 2030 Strategy. </a:t>
            </a:r>
          </a:p>
          <a:p>
            <a:r>
              <a:rPr lang="en-US" sz="2000" dirty="0"/>
              <a:t>For philanthropy to play a role in supporting that strategy, the strategy must be articulated in a way that demonstrates to donors that GOOS has a clear plan to invest in people, technology, coordination, and continuity, and that this investment will allow us to move the necessary levers to reach an achievable goal. It is important to present to donors an image of what the realized goal looks like and what change it creates in the world.</a:t>
            </a:r>
          </a:p>
          <a:p>
            <a:endParaRPr lang="en-US" dirty="0"/>
          </a:p>
          <a:p>
            <a:endParaRPr lang="en-US" dirty="0"/>
          </a:p>
          <a:p>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Findings:  Establishing the Vision</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Tree>
    <p:extLst>
      <p:ext uri="{BB962C8B-B14F-4D97-AF65-F5344CB8AC3E}">
        <p14:creationId xmlns:p14="http://schemas.microsoft.com/office/powerpoint/2010/main" val="301127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page27image4197592976">
            <a:extLst>
              <a:ext uri="{FF2B5EF4-FFF2-40B4-BE49-F238E27FC236}">
                <a16:creationId xmlns:a16="http://schemas.microsoft.com/office/drawing/2014/main" id="{F0BCC524-7789-7942-959C-F178C53024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684" y="3324584"/>
            <a:ext cx="4020402" cy="359171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27image4197593344">
            <a:extLst>
              <a:ext uri="{FF2B5EF4-FFF2-40B4-BE49-F238E27FC236}">
                <a16:creationId xmlns:a16="http://schemas.microsoft.com/office/drawing/2014/main" id="{FA8CCAEE-DDA4-3D4C-A501-5C1BF3CB29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2220" y="3324584"/>
            <a:ext cx="2769018" cy="303399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5483B4A-485A-6847-A31B-F62D6075A758}"/>
              </a:ext>
            </a:extLst>
          </p:cNvPr>
          <p:cNvSpPr txBox="1"/>
          <p:nvPr/>
        </p:nvSpPr>
        <p:spPr>
          <a:xfrm>
            <a:off x="773412" y="1960932"/>
            <a:ext cx="8670932" cy="830997"/>
          </a:xfrm>
          <a:prstGeom prst="rect">
            <a:avLst/>
          </a:prstGeom>
          <a:noFill/>
        </p:spPr>
        <p:txBody>
          <a:bodyPr wrap="square" rtlCol="0">
            <a:spAutoFit/>
          </a:bodyPr>
          <a:lstStyle/>
          <a:p>
            <a:r>
              <a:rPr lang="en-US" sz="2400" dirty="0">
                <a:solidFill>
                  <a:schemeClr val="accent1"/>
                </a:solidFill>
              </a:rPr>
              <a:t>A messaging platform is grounded on research into the motivations of high-net-worth donors. </a:t>
            </a:r>
          </a:p>
        </p:txBody>
      </p:sp>
      <p:sp>
        <p:nvSpPr>
          <p:cNvPr id="6" name="TextBox 5">
            <a:extLst>
              <a:ext uri="{FF2B5EF4-FFF2-40B4-BE49-F238E27FC236}">
                <a16:creationId xmlns:a16="http://schemas.microsoft.com/office/drawing/2014/main" id="{52886661-8992-C541-BCEA-978928BFA6A3}"/>
              </a:ext>
            </a:extLst>
          </p:cNvPr>
          <p:cNvSpPr txBox="1"/>
          <p:nvPr/>
        </p:nvSpPr>
        <p:spPr>
          <a:xfrm>
            <a:off x="4294910" y="6604322"/>
            <a:ext cx="4817852" cy="397032"/>
          </a:xfrm>
          <a:prstGeom prst="rect">
            <a:avLst/>
          </a:prstGeom>
          <a:noFill/>
        </p:spPr>
        <p:txBody>
          <a:bodyPr wrap="square" rtlCol="0">
            <a:spAutoFit/>
          </a:bodyPr>
          <a:lstStyle/>
          <a:p>
            <a:pPr algn="r"/>
            <a:r>
              <a:rPr lang="en-US" sz="990" i="1" dirty="0"/>
              <a:t>These charts are from the 2018 U.S. Trust® Study of High Net Worth Philanthropy. </a:t>
            </a:r>
          </a:p>
          <a:p>
            <a:pPr algn="r"/>
            <a:r>
              <a:rPr lang="en-US" sz="990" i="1" dirty="0"/>
              <a:t>They are presented here only for the purpose of discussion.  </a:t>
            </a:r>
          </a:p>
        </p:txBody>
      </p:sp>
      <p:grpSp>
        <p:nvGrpSpPr>
          <p:cNvPr id="7" name="Group 6">
            <a:extLst>
              <a:ext uri="{FF2B5EF4-FFF2-40B4-BE49-F238E27FC236}">
                <a16:creationId xmlns:a16="http://schemas.microsoft.com/office/drawing/2014/main" id="{40413943-CFF4-40BC-A06C-840E4487AE6E}"/>
              </a:ext>
            </a:extLst>
          </p:cNvPr>
          <p:cNvGrpSpPr/>
          <p:nvPr/>
        </p:nvGrpSpPr>
        <p:grpSpPr>
          <a:xfrm>
            <a:off x="8634476" y="259081"/>
            <a:ext cx="956627" cy="977662"/>
            <a:chOff x="8465820" y="259080"/>
            <a:chExt cx="1125284" cy="1150027"/>
          </a:xfrm>
        </p:grpSpPr>
        <p:sp>
          <p:nvSpPr>
            <p:cNvPr id="8" name="object 9">
              <a:extLst>
                <a:ext uri="{FF2B5EF4-FFF2-40B4-BE49-F238E27FC236}">
                  <a16:creationId xmlns:a16="http://schemas.microsoft.com/office/drawing/2014/main" id="{E5DF6F81-C778-439F-93EB-57D058DD5A71}"/>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9" name="object 10">
              <a:extLst>
                <a:ext uri="{FF2B5EF4-FFF2-40B4-BE49-F238E27FC236}">
                  <a16:creationId xmlns:a16="http://schemas.microsoft.com/office/drawing/2014/main" id="{E824E5E9-4E27-4F16-B051-E31BA09C5752}"/>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cxnSp>
        <p:nvCxnSpPr>
          <p:cNvPr id="10" name="Straight Connector 9">
            <a:extLst>
              <a:ext uri="{FF2B5EF4-FFF2-40B4-BE49-F238E27FC236}">
                <a16:creationId xmlns:a16="http://schemas.microsoft.com/office/drawing/2014/main" id="{9BCBC3A7-1ACD-44AA-AAA3-6B66F3231648}"/>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 name="Title 9">
            <a:extLst>
              <a:ext uri="{FF2B5EF4-FFF2-40B4-BE49-F238E27FC236}">
                <a16:creationId xmlns:a16="http://schemas.microsoft.com/office/drawing/2014/main" id="{D9E61755-8ADF-44A2-9F3F-6190231D06F8}"/>
              </a:ext>
            </a:extLst>
          </p:cNvPr>
          <p:cNvSpPr>
            <a:spLocks noGrp="1"/>
          </p:cNvSpPr>
          <p:nvPr/>
        </p:nvSpPr>
        <p:spPr>
          <a:xfrm>
            <a:off x="842684" y="259081"/>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Insights:  Donor Motivations</a:t>
            </a:r>
          </a:p>
        </p:txBody>
      </p:sp>
    </p:spTree>
    <p:extLst>
      <p:ext uri="{BB962C8B-B14F-4D97-AF65-F5344CB8AC3E}">
        <p14:creationId xmlns:p14="http://schemas.microsoft.com/office/powerpoint/2010/main" val="2816481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0"/>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The Purpose of Our Project</a:t>
            </a:r>
          </a:p>
        </p:txBody>
      </p:sp>
      <p:sp>
        <p:nvSpPr>
          <p:cNvPr id="26" name="Content Placeholder 4">
            <a:extLst>
              <a:ext uri="{FF2B5EF4-FFF2-40B4-BE49-F238E27FC236}">
                <a16:creationId xmlns:a16="http://schemas.microsoft.com/office/drawing/2014/main" id="{19154EE1-3ACB-42B9-AD69-C1E04ED56F6F}"/>
              </a:ext>
            </a:extLst>
          </p:cNvPr>
          <p:cNvSpPr>
            <a:spLocks noGrp="1"/>
          </p:cNvSpPr>
          <p:nvPr/>
        </p:nvSpPr>
        <p:spPr>
          <a:xfrm>
            <a:off x="1089659" y="1906927"/>
            <a:ext cx="8342052"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indent="0">
              <a:lnSpc>
                <a:spcPct val="200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Assist GOOS in developing a philanthropic messaging strategy:</a:t>
            </a:r>
          </a:p>
          <a:p>
            <a:pPr marL="0" marR="0">
              <a:lnSpc>
                <a:spcPct val="2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 focused set of ideas that that emanate from GOOS mission, vision, and brand</a:t>
            </a:r>
          </a:p>
          <a:p>
            <a:pPr marL="0" marR="0">
              <a:lnSpc>
                <a:spcPct val="2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An articulation of the opportunity to create a solution to a significant challenge</a:t>
            </a:r>
          </a:p>
          <a:p>
            <a:pPr marL="0" marR="0">
              <a:lnSpc>
                <a:spcPct val="2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An argument for why philanthropic support is essential to success</a:t>
            </a:r>
          </a:p>
          <a:p>
            <a:pPr marL="0" marR="0">
              <a:lnSpc>
                <a:spcPct val="2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An expression of the positive impact that this support would generate</a:t>
            </a:r>
          </a:p>
          <a:p>
            <a:pPr marL="0" marR="0">
              <a:lnSpc>
                <a:spcPct val="200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Aft>
                <a:spcPts val="0"/>
              </a:spcAft>
              <a:buNone/>
            </a:pPr>
            <a:r>
              <a:rPr lang="en-US"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Philanthropic messaging shows prospective donors how </a:t>
            </a:r>
            <a:r>
              <a:rPr lang="en-US" sz="2800" i="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your </a:t>
            </a:r>
            <a:r>
              <a:rPr lang="en-US"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work serves </a:t>
            </a:r>
            <a:r>
              <a:rPr lang="en-US" sz="2800" i="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their</a:t>
            </a:r>
            <a:r>
              <a:rPr lang="en-US"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goals for creating positive change.</a:t>
            </a:r>
          </a:p>
          <a:p>
            <a:pPr marL="0" marR="0">
              <a:lnSpc>
                <a:spcPct val="200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780982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Longer Messages: Overarching</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4" name="Content Placeholder 4">
            <a:extLst>
              <a:ext uri="{FF2B5EF4-FFF2-40B4-BE49-F238E27FC236}">
                <a16:creationId xmlns:a16="http://schemas.microsoft.com/office/drawing/2014/main" id="{19553362-0BFA-4156-9CE0-75DCB163AF4C}"/>
              </a:ext>
            </a:extLst>
          </p:cNvPr>
          <p:cNvSpPr>
            <a:spLocks noGrp="1"/>
          </p:cNvSpPr>
          <p:nvPr/>
        </p:nvSpPr>
        <p:spPr>
          <a:xfrm>
            <a:off x="777353" y="1769398"/>
            <a:ext cx="8813749"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sz="1200" dirty="0"/>
              <a:t>The ocean is essential for all life on Earth. It gives us the oxygen we breathe and the food we eat. It covers 70 per cent of the Earth’s surface, represents 99 per cent of all habitable space on the planet, and it is home to millions of species. It hosts 90 per cent of all trade. It supports a $3 trillion economy. We know that the ocean is changing dramatically. Ocean temperatures are rising, with significant ramification for all of nature and humanity. Since the dawn of the Industrial Revolution, the has absorbed 40 per cent of all carbon generated by human activity. The ocean currently absorbs more carbon than all the rainforests combined, and it contains 50 times more carbon than the atmosphere. Whether and for how long it will continue is one of the greatest uncertainties in the world today.</a:t>
            </a:r>
          </a:p>
          <a:p>
            <a:pPr marL="0" indent="0">
              <a:buNone/>
            </a:pPr>
            <a:r>
              <a:rPr lang="en-US" sz="1200" dirty="0"/>
              <a:t> </a:t>
            </a:r>
          </a:p>
          <a:p>
            <a:pPr marL="0" indent="0">
              <a:buNone/>
            </a:pPr>
            <a:r>
              <a:rPr lang="en-US" sz="1200" dirty="0"/>
              <a:t>The future of all life on the planet is being shaped right now in the ocean. But we cannot see it. More than 80 per cent of the ocean is unmapped, unobserved, and unexplored. In this darkness lies the future of our climate, our weather, our food, our health, our livelihoods, the very stability of our society.  </a:t>
            </a:r>
          </a:p>
          <a:p>
            <a:pPr marL="0" indent="0">
              <a:buNone/>
            </a:pPr>
            <a:endParaRPr lang="en-US" sz="1200" dirty="0"/>
          </a:p>
          <a:p>
            <a:pPr marL="0" indent="0">
              <a:buNone/>
            </a:pPr>
            <a:r>
              <a:rPr lang="en-US" sz="1200" dirty="0"/>
              <a:t>Right now, we are driving into our future in darkness. </a:t>
            </a:r>
          </a:p>
          <a:p>
            <a:pPr marL="0" indent="0">
              <a:buNone/>
            </a:pPr>
            <a:r>
              <a:rPr lang="en-US" sz="1200" dirty="0"/>
              <a:t> </a:t>
            </a:r>
          </a:p>
          <a:p>
            <a:pPr marL="0" indent="0">
              <a:buNone/>
            </a:pPr>
            <a:r>
              <a:rPr lang="en-US" sz="1200" dirty="0"/>
              <a:t>Our mission is to turn on the headlights. </a:t>
            </a:r>
          </a:p>
          <a:p>
            <a:pPr marL="0" indent="0">
              <a:buNone/>
            </a:pPr>
            <a:r>
              <a:rPr lang="en-US" sz="1200" dirty="0"/>
              <a:t> </a:t>
            </a:r>
          </a:p>
          <a:p>
            <a:pPr marL="0" indent="0">
              <a:buNone/>
            </a:pPr>
            <a:r>
              <a:rPr lang="en-US" sz="1200" dirty="0"/>
              <a:t>The international ocean station will empower us see, understand, and prepare for our future. It represents a bold, urgent, and achievable step that we can make toward understanding our future on this planet. At this critical time, the international ocean station will enable us to assess the state of carbon in the ocean, to build toward comprehensive capability and global coverage in ocean observing, and to standardize and improve the flow of ocean data worldwide. This is essential to mitigating climate change. It’s vital to protecting ocean health. And it’s a matter of social justice for the most vulnerable in society worldwide.</a:t>
            </a:r>
          </a:p>
          <a:p>
            <a:endParaRPr lang="en-US" dirty="0"/>
          </a:p>
          <a:p>
            <a:endParaRPr lang="en-US" dirty="0"/>
          </a:p>
          <a:p>
            <a:endParaRPr lang="en-US" dirty="0"/>
          </a:p>
        </p:txBody>
      </p:sp>
    </p:spTree>
    <p:extLst>
      <p:ext uri="{BB962C8B-B14F-4D97-AF65-F5344CB8AC3E}">
        <p14:creationId xmlns:p14="http://schemas.microsoft.com/office/powerpoint/2010/main" val="156467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up)">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Longer Messages: Climate Change</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4" name="Content Placeholder 4">
            <a:extLst>
              <a:ext uri="{FF2B5EF4-FFF2-40B4-BE49-F238E27FC236}">
                <a16:creationId xmlns:a16="http://schemas.microsoft.com/office/drawing/2014/main" id="{19553362-0BFA-4156-9CE0-75DCB163AF4C}"/>
              </a:ext>
            </a:extLst>
          </p:cNvPr>
          <p:cNvSpPr>
            <a:spLocks noGrp="1"/>
          </p:cNvSpPr>
          <p:nvPr/>
        </p:nvSpPr>
        <p:spPr>
          <a:xfrm>
            <a:off x="777353" y="1769398"/>
            <a:ext cx="8813749"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sz="1200" dirty="0"/>
              <a:t>Creating the international ocean station is a bold, urgent, and achievable step we can take to mitigating climate change – one that will have immediate impact. It is the only way for us to truly understand whether and for how long the ocean will be able to absorb carbon, and thus protect humanity and the planet from the disastrous effects of climate change. Carbon dioxide is a driver of climate change and the warming of our planet. The ocean absorbs more carbon than all the rainforests combined, and it has absorbed 40 per cent of all carbon generated by human activity since the dawn of the Industrial Revolution. It contains 50 times more carbon than the atmosphere. Right now, the ocean is protecting humanity and all life on the planet from the disastrous effects of climate change. Whether and for how long this will remain true is uncertain. Evidence suggests that the ocean’s ability to absorb carbon may be waning, and that the carbon sinks may fail. If so, the ocean would then be emitting carbon into the atmosphere, speeding the rise in global temperatures and effecting every living thing on earth. But if you cannot see a problem, you cannot design its solution.</a:t>
            </a:r>
          </a:p>
          <a:p>
            <a:pPr marL="0" indent="0">
              <a:buNone/>
            </a:pPr>
            <a:r>
              <a:rPr lang="en-US" sz="1200" b="1" i="1" dirty="0"/>
              <a:t>Supporting Facts:</a:t>
            </a:r>
            <a:endParaRPr lang="en-US" sz="1200" dirty="0"/>
          </a:p>
          <a:p>
            <a:pPr marL="0" lvl="0" indent="0">
              <a:buNone/>
            </a:pPr>
            <a:r>
              <a:rPr lang="en-US" sz="1200" dirty="0"/>
              <a:t>93 per cent of the excess heat energy stored by the Earth over the last 50 years is found in the ocean. </a:t>
            </a:r>
          </a:p>
          <a:p>
            <a:pPr marL="0" lvl="0" indent="0">
              <a:buNone/>
            </a:pPr>
            <a:r>
              <a:rPr lang="en-US" sz="1200" dirty="0"/>
              <a:t>Almost two-thirds of the world's cities with populations of over five million are located in areas at risk of sea level rise. </a:t>
            </a:r>
          </a:p>
          <a:p>
            <a:pPr marL="0" lvl="0" indent="0">
              <a:buNone/>
            </a:pPr>
            <a:r>
              <a:rPr lang="en-US" sz="1200" dirty="0"/>
              <a:t>More than 600 million people (around 10 per cent of the world’s population) live in coastal areas that are less than 10 meters above sea level. </a:t>
            </a:r>
          </a:p>
          <a:p>
            <a:pPr marL="0" lvl="0" indent="0">
              <a:buNone/>
            </a:pPr>
            <a:r>
              <a:rPr lang="en-US" sz="1200" dirty="0"/>
              <a:t>Nearly 2.4 billion people (about 40 per cent of the world’s population) live within 100 km (60 miles) of the coast. </a:t>
            </a:r>
          </a:p>
          <a:p>
            <a:pPr marL="0" lvl="0" indent="0">
              <a:buNone/>
            </a:pPr>
            <a:r>
              <a:rPr lang="en-US" sz="1200" dirty="0"/>
              <a:t>Oceans, coastal, and marine resources are essential to the lives of people living in coastal communities (about 37 per cent of the world’s population). </a:t>
            </a:r>
          </a:p>
          <a:p>
            <a:pPr marL="0" lvl="0" indent="0">
              <a:buNone/>
            </a:pPr>
            <a:r>
              <a:rPr lang="en-US" sz="1200" dirty="0"/>
              <a:t>Increasing ocean and air temperatures are already harming human health, due to the enhanced survival and spread of tropical diseases. </a:t>
            </a:r>
          </a:p>
          <a:p>
            <a:pPr marL="0" lvl="0" indent="0">
              <a:buNone/>
            </a:pPr>
            <a:r>
              <a:rPr lang="en-US" sz="1200" dirty="0"/>
              <a:t>Without understanding ocean carbon, all land- and atmosphere-based predictions about climate change may be inaccurate or meaningless.</a:t>
            </a:r>
          </a:p>
          <a:p>
            <a:pPr marL="0" indent="0">
              <a:buNone/>
            </a:pPr>
            <a:endParaRPr lang="en-US" dirty="0"/>
          </a:p>
          <a:p>
            <a:endParaRPr lang="en-US" dirty="0"/>
          </a:p>
        </p:txBody>
      </p:sp>
    </p:spTree>
    <p:extLst>
      <p:ext uri="{BB962C8B-B14F-4D97-AF65-F5344CB8AC3E}">
        <p14:creationId xmlns:p14="http://schemas.microsoft.com/office/powerpoint/2010/main" val="386396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up)">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Longer Messages: Ocean Health</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4" name="Content Placeholder 4">
            <a:extLst>
              <a:ext uri="{FF2B5EF4-FFF2-40B4-BE49-F238E27FC236}">
                <a16:creationId xmlns:a16="http://schemas.microsoft.com/office/drawing/2014/main" id="{19553362-0BFA-4156-9CE0-75DCB163AF4C}"/>
              </a:ext>
            </a:extLst>
          </p:cNvPr>
          <p:cNvSpPr>
            <a:spLocks noGrp="1"/>
          </p:cNvSpPr>
          <p:nvPr/>
        </p:nvSpPr>
        <p:spPr>
          <a:xfrm>
            <a:off x="777353" y="1769398"/>
            <a:ext cx="8813749"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sz="1200" dirty="0"/>
              <a:t>The ocean is essential for the existence of life on Earth. It gives us the oxygen we breathe and the food we eat. It hosts 90 per cent of all trade. It supports a $3 trillion economy. It covers 70% of the Earth’s surface. It represents 99% of all habitable space on the planet, and it is home to millions of species. We know that the ocean is changing dramatically. Rising concentrations of carbon in the atmosphere drive up ocean surface temperatures and causing ocean acidification. To our benefit on land, the ocean absorbs 90 per cent of the excess heat added to the atmosphere by burning fossil fuels and other human activities. Warming and acidification interact to the detriment of marine ecosystems – and ultimately to the detriment of all aspects of human life. But we fail to fully understand this challenge because the ocean remains critically under-observed. The creation of an international ocean station is a profound opportunity to see and understand our future. It will give us the ability to observe and understand the state of the world’s largest carbon sink, and thus to develop accurate predictions about and design potential solutions for the future of our planet. A key element of the project will be to analyze the gaps in worldwide ocean observing systems, and to chart a path toward a global, sustained, real-time picture of the ocean. This will arm us with insight and empower us to preserve the air we breathe, the food we eat, and the livelihoods of hundreds of millions of people worldwide.   </a:t>
            </a:r>
          </a:p>
          <a:p>
            <a:pPr marL="0" indent="0">
              <a:buNone/>
            </a:pPr>
            <a:r>
              <a:rPr lang="en-US" sz="1200" dirty="0"/>
              <a:t> </a:t>
            </a:r>
          </a:p>
          <a:p>
            <a:pPr marL="0" indent="0">
              <a:buNone/>
            </a:pPr>
            <a:r>
              <a:rPr lang="en-US" sz="1200" b="1" i="1" dirty="0"/>
              <a:t>Supporting Facts:</a:t>
            </a:r>
            <a:endParaRPr lang="en-US" sz="1200" dirty="0"/>
          </a:p>
          <a:p>
            <a:pPr marL="0" lvl="0" indent="0">
              <a:buNone/>
            </a:pPr>
            <a:r>
              <a:rPr lang="en-US" sz="1200" dirty="0"/>
              <a:t>99 per cent of the habitable space on Earth is in the ocean</a:t>
            </a:r>
          </a:p>
          <a:p>
            <a:pPr marL="0" lvl="0" indent="0">
              <a:buNone/>
            </a:pPr>
            <a:r>
              <a:rPr lang="en-US" sz="1200" dirty="0"/>
              <a:t>97 per cent of all the water on Earth is in the ocean</a:t>
            </a:r>
          </a:p>
          <a:p>
            <a:pPr marL="0" lvl="0" indent="0">
              <a:buNone/>
            </a:pPr>
            <a:r>
              <a:rPr lang="en-US" sz="1200" dirty="0"/>
              <a:t>20 per cent of the world’s coral reefs have been destroyed and show no immediate prospects for recovery</a:t>
            </a:r>
          </a:p>
          <a:p>
            <a:pPr marL="0" lvl="0" indent="0">
              <a:buNone/>
            </a:pPr>
            <a:r>
              <a:rPr lang="en-US" sz="1200" dirty="0"/>
              <a:t>60 per cent of coral reefs are currently threatened by a combination of ocean warming, acidification, and other anthropogenic impacts, a number that will rise to 90 per cent by 2030 and about 100 per cent by 2050. </a:t>
            </a:r>
          </a:p>
          <a:p>
            <a:pPr marL="0" indent="0">
              <a:buNone/>
            </a:pPr>
            <a:r>
              <a:rPr lang="en-US" sz="1200" b="1" dirty="0"/>
              <a:t> </a:t>
            </a:r>
            <a:endParaRPr lang="en-US" sz="1200" dirty="0"/>
          </a:p>
          <a:p>
            <a:pPr marL="0" indent="0">
              <a:buNone/>
            </a:pPr>
            <a:endParaRPr lang="en-US" sz="1200" dirty="0"/>
          </a:p>
          <a:p>
            <a:pPr marL="0" indent="0">
              <a:buNone/>
            </a:pPr>
            <a:endParaRPr lang="en-US" sz="1200" dirty="0"/>
          </a:p>
        </p:txBody>
      </p:sp>
    </p:spTree>
    <p:extLst>
      <p:ext uri="{BB962C8B-B14F-4D97-AF65-F5344CB8AC3E}">
        <p14:creationId xmlns:p14="http://schemas.microsoft.com/office/powerpoint/2010/main" val="36421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up)">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Longer Messages: Social Justice</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4" name="Content Placeholder 4">
            <a:extLst>
              <a:ext uri="{FF2B5EF4-FFF2-40B4-BE49-F238E27FC236}">
                <a16:creationId xmlns:a16="http://schemas.microsoft.com/office/drawing/2014/main" id="{19553362-0BFA-4156-9CE0-75DCB163AF4C}"/>
              </a:ext>
            </a:extLst>
          </p:cNvPr>
          <p:cNvSpPr>
            <a:spLocks noGrp="1"/>
          </p:cNvSpPr>
          <p:nvPr/>
        </p:nvSpPr>
        <p:spPr>
          <a:xfrm>
            <a:off x="777353" y="1769398"/>
            <a:ext cx="8813749"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sz="1200" dirty="0"/>
              <a:t>Our vision for an international ocean station can be a linchpin for social justice worldwide. That’s because a stable, livable planet sustained by a healthy ocean undergirds progress on all forms of social justice and humanitarian aid, and a warming climate with severe weather threatens them all. At this critical time for our planet, the international ocean station represents a bold, urgent, and achievable step that we can make toward mitigating climate change, and thus advancing social justice. Access and equity in health, wellbeing, safety, nutrition, and prosperity hinge upon an ocean that is healthy, vibrant, and observed. The international ocean station will bring us two significant steps forward: First, we will understand the state of ocean carbon – a crucial step that science must take to see and mitigate the future of climate change. Second, we will chart a plan to fill gaps in ocean observing, to ensure that we have a comprehensive view of the ocean and thus our future on the planet. These are crucial to justice and equity worldwide. Right now, the damaging effects of climate change disproportionately impact the poor and vulnerable. Right now, gaps in ocean observing are most prevalent in developing regions on the world. The vast majority of those who rely on the ocean for both their livelihood and their food are in developing countries. Those who are most vulnerable to the damage of a warming ocean, a warming planet, natural disasters, or food shortages are those least equipped to recover from such threats. At a time when wealthy nations and organizations are working to advance social justice in so many ways, climate change threatens to undo that progress. The promise of wellbeing, safety, sustainability, and prosperity for hundreds of millions of poor and vulnerable people around the world depends on our ability to understand the ocean and its future. Our vision for international ocean station is a bold yet realistic step that we can take to achieve that.</a:t>
            </a:r>
            <a:r>
              <a:rPr lang="en-US" sz="1200" b="1" dirty="0"/>
              <a:t> </a:t>
            </a:r>
          </a:p>
          <a:p>
            <a:pPr marL="0" indent="0">
              <a:buNone/>
            </a:pPr>
            <a:endParaRPr lang="en-US" sz="1200" dirty="0"/>
          </a:p>
          <a:p>
            <a:pPr marL="0" indent="0">
              <a:buNone/>
            </a:pPr>
            <a:r>
              <a:rPr lang="en-US" sz="1200" b="1" i="1" dirty="0"/>
              <a:t>Supporting Facts:</a:t>
            </a:r>
            <a:endParaRPr lang="en-US" sz="1200" dirty="0"/>
          </a:p>
          <a:p>
            <a:pPr marL="0" lvl="0" indent="0">
              <a:buNone/>
            </a:pPr>
            <a:r>
              <a:rPr lang="en-US" sz="1200" dirty="0"/>
              <a:t>Natural disasters—90 per cent of which are classed as climate related and all of which could be mitigated through improved ocean observing—cost the world economy US$520 billion per year and push 26 million people into poverty every year</a:t>
            </a:r>
          </a:p>
          <a:p>
            <a:pPr marL="0" lvl="0" indent="0">
              <a:buNone/>
            </a:pPr>
            <a:r>
              <a:rPr lang="en-US" sz="1200" dirty="0"/>
              <a:t>97 per cent of the world’s fishermen live in developing countries, and fishing is their major source for food and income. The vast majority of the workers in secondary marine-related activities, such as fish processing and marketing, are women in developing countries</a:t>
            </a:r>
          </a:p>
          <a:p>
            <a:pPr marL="0" indent="0">
              <a:buNone/>
            </a:pPr>
            <a:endParaRPr lang="en-US" sz="1200" dirty="0"/>
          </a:p>
          <a:p>
            <a:pPr marL="0" indent="0">
              <a:buNone/>
            </a:pPr>
            <a:endParaRPr lang="en-US" sz="1200" dirty="0"/>
          </a:p>
        </p:txBody>
      </p:sp>
    </p:spTree>
    <p:extLst>
      <p:ext uri="{BB962C8B-B14F-4D97-AF65-F5344CB8AC3E}">
        <p14:creationId xmlns:p14="http://schemas.microsoft.com/office/powerpoint/2010/main" val="386011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up)">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64063" y="1843491"/>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sz="2400" b="1" dirty="0"/>
              <a:t>What is an international ocean station?</a:t>
            </a:r>
            <a:endParaRPr lang="en-US" sz="2400" dirty="0"/>
          </a:p>
          <a:p>
            <a:pPr marL="0" indent="0">
              <a:lnSpc>
                <a:spcPct val="100000"/>
              </a:lnSpc>
              <a:buNone/>
            </a:pPr>
            <a:endParaRPr lang="en-US" sz="2000" dirty="0"/>
          </a:p>
          <a:p>
            <a:pPr marL="0" indent="0">
              <a:lnSpc>
                <a:spcPct val="100000"/>
              </a:lnSpc>
              <a:buNone/>
            </a:pPr>
            <a:r>
              <a:rPr lang="en-US" sz="2000" dirty="0"/>
              <a:t>Our vision for an international ocean station represents the ultimate expression of our goal:  to create a truly global, linked, and sustainable ocean observing system that works for humanity and all life of Earth. </a:t>
            </a:r>
          </a:p>
          <a:p>
            <a:pPr marL="0" indent="0">
              <a:lnSpc>
                <a:spcPct val="100000"/>
              </a:lnSpc>
              <a:buNone/>
            </a:pPr>
            <a:endParaRPr lang="en-US" sz="2000" dirty="0"/>
          </a:p>
          <a:p>
            <a:pPr marL="0" indent="0">
              <a:lnSpc>
                <a:spcPct val="100000"/>
              </a:lnSpc>
              <a:buNone/>
            </a:pPr>
            <a:r>
              <a:rPr lang="en-US" sz="2000" dirty="0"/>
              <a:t>In the world of science, it is an idea of the magnitude of the International Space Station, but for our most important yet least explored resource – the ocean. </a:t>
            </a:r>
          </a:p>
          <a:p>
            <a:pPr marL="0" indent="0">
              <a:lnSpc>
                <a:spcPct val="100000"/>
              </a:lnSpc>
              <a:buNone/>
            </a:pPr>
            <a:endParaRPr lang="en-US" sz="2000" dirty="0"/>
          </a:p>
          <a:p>
            <a:pPr marL="0" indent="0">
              <a:lnSpc>
                <a:spcPct val="100000"/>
              </a:lnSpc>
              <a:buNone/>
            </a:pPr>
            <a:r>
              <a:rPr lang="en-US" sz="2000" dirty="0"/>
              <a:t>It is a goal that is critical to our mitigation of climate change. It is vital to ensuring ocean health. And, ultimately, it is essential to the promise of social justice for the most poor and vulnerable in society, worldwide. </a:t>
            </a:r>
          </a:p>
          <a:p>
            <a:pPr marL="0" indent="0">
              <a:lnSpc>
                <a:spcPct val="100000"/>
              </a:lnSpc>
              <a:buNone/>
            </a:pPr>
            <a:endParaRPr lang="en-US" sz="2000" dirty="0"/>
          </a:p>
          <a:p>
            <a:pPr marL="0" indent="0">
              <a:buNone/>
            </a:pPr>
            <a:endParaRPr lang="en-US" sz="2000" dirty="0"/>
          </a:p>
          <a:p>
            <a:pPr marL="0" indent="0">
              <a:buNone/>
            </a:pPr>
            <a:endParaRPr lang="en-US" sz="2000" dirty="0"/>
          </a:p>
          <a:p>
            <a:pPr marL="0" indent="0">
              <a:buNone/>
            </a:pPr>
            <a:endParaRPr lang="en-US" dirty="0"/>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Fundamental Messages</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Tree>
    <p:extLst>
      <p:ext uri="{BB962C8B-B14F-4D97-AF65-F5344CB8AC3E}">
        <p14:creationId xmlns:p14="http://schemas.microsoft.com/office/powerpoint/2010/main" val="181641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64063" y="1843491"/>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spcAft>
                <a:spcPts val="1200"/>
              </a:spcAft>
              <a:buNone/>
            </a:pPr>
            <a:r>
              <a:rPr lang="en-US" sz="2000" b="1" dirty="0"/>
              <a:t>Why should GOOS take on this challenge?</a:t>
            </a:r>
            <a:endParaRPr lang="en-US" sz="2000" dirty="0"/>
          </a:p>
          <a:p>
            <a:r>
              <a:rPr lang="en-US" dirty="0"/>
              <a:t>This is a global challenge that requires an international solution. GOOS is the only entity with the ability to see across the ocean observing systems, with an international mandate and with a platform to speak to nations. </a:t>
            </a:r>
          </a:p>
          <a:p>
            <a:pPr marL="0" indent="0">
              <a:buNone/>
            </a:pPr>
            <a:endParaRPr lang="en-US" dirty="0"/>
          </a:p>
          <a:p>
            <a:pPr marL="0" indent="0">
              <a:spcAft>
                <a:spcPts val="1200"/>
              </a:spcAft>
              <a:buNone/>
            </a:pPr>
            <a:r>
              <a:rPr lang="en-US" sz="2000" b="1" dirty="0"/>
              <a:t>Why should this be undertaken now?</a:t>
            </a:r>
          </a:p>
          <a:p>
            <a:r>
              <a:rPr lang="en-US" dirty="0"/>
              <a:t>We have the expertise and the framework ready to address the most urgent uncertainty in climate science.</a:t>
            </a:r>
          </a:p>
          <a:p>
            <a:pPr lvl="0"/>
            <a:r>
              <a:rPr lang="en-US" dirty="0"/>
              <a:t>The ocean observing community is mature and effective, with a strategy and framework that is ready to be implemented. </a:t>
            </a:r>
          </a:p>
          <a:p>
            <a:pPr lvl="0"/>
            <a:r>
              <a:rPr lang="en-US" dirty="0"/>
              <a:t>Without an accurate assessment of the carbon sink, all other individual steps toward mitigating the climate crisis might be mistaken, ineffective, or in fact detrimental to the cause. </a:t>
            </a:r>
          </a:p>
          <a:p>
            <a:pPr lvl="0"/>
            <a:r>
              <a:rPr lang="en-US" dirty="0"/>
              <a:t>If the climate crisis is not addressed urgently and effectively, progress in all other efforts to improve the human condition will be more difficult, if not impossible. </a:t>
            </a:r>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Distinguishing Messages</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Tree>
    <p:extLst>
      <p:ext uri="{BB962C8B-B14F-4D97-AF65-F5344CB8AC3E}">
        <p14:creationId xmlns:p14="http://schemas.microsoft.com/office/powerpoint/2010/main" val="277943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64063" y="1843491"/>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spcAft>
                <a:spcPts val="1200"/>
              </a:spcAft>
              <a:buNone/>
            </a:pPr>
            <a:r>
              <a:rPr lang="en-US" sz="2000" b="1" dirty="0"/>
              <a:t>Why should the solution be found in philanthropy?</a:t>
            </a:r>
            <a:endParaRPr lang="en-US" sz="2000" dirty="0"/>
          </a:p>
          <a:p>
            <a:r>
              <a:rPr lang="en-US" dirty="0"/>
              <a:t>Philanthropy offers the freedom to pursue a bold, long-range vision that will positively contribute to all other humanitarian goals. </a:t>
            </a:r>
          </a:p>
          <a:p>
            <a:pPr lvl="0"/>
            <a:r>
              <a:rPr lang="en-US" dirty="0"/>
              <a:t>Philanthropy has the freedom to make visionary investments beyond the short-term time frames of government grants and election cycles. </a:t>
            </a:r>
          </a:p>
          <a:p>
            <a:pPr lvl="0"/>
            <a:r>
              <a:rPr lang="en-US" dirty="0"/>
              <a:t>The philanthropic sector has an immediate and critically important opportunity and responsibility to bring its engagement, expertise, and resources to address the climate crisis. </a:t>
            </a:r>
          </a:p>
          <a:p>
            <a:pPr lvl="0"/>
            <a:r>
              <a:rPr lang="en-US" dirty="0"/>
              <a:t>Philanthropy is experienced at partnering across sectors, de-risking innovation, and using its resources in flexible and versatile ways. </a:t>
            </a:r>
          </a:p>
          <a:p>
            <a:pPr lvl="0"/>
            <a:r>
              <a:rPr lang="en-US" dirty="0"/>
              <a:t>If left unaddressed, the climate emergency will directly or indirectly thwart the achievement of philanthropy’s other goals for improving the human condition.  </a:t>
            </a:r>
          </a:p>
          <a:p>
            <a:pPr marL="0" indent="0">
              <a:buNone/>
            </a:pPr>
            <a:endParaRPr lang="en-US" sz="2800" dirty="0"/>
          </a:p>
          <a:p>
            <a:endParaRPr lang="en-US" dirty="0"/>
          </a:p>
          <a:p>
            <a:endParaRPr lang="en-US" dirty="0"/>
          </a:p>
          <a:p>
            <a:endParaRPr lang="en-US" dirty="0"/>
          </a:p>
          <a:p>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Distinguishing Messages</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Tree>
    <p:extLst>
      <p:ext uri="{BB962C8B-B14F-4D97-AF65-F5344CB8AC3E}">
        <p14:creationId xmlns:p14="http://schemas.microsoft.com/office/powerpoint/2010/main" val="6887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1C80B3"/>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76FA6C-9FB6-4F65-A25F-B518DA2D60E2}"/>
              </a:ext>
            </a:extLst>
          </p:cNvPr>
          <p:cNvSpPr txBox="1"/>
          <p:nvPr/>
        </p:nvSpPr>
        <p:spPr>
          <a:xfrm>
            <a:off x="3882411" y="3830108"/>
            <a:ext cx="2287293" cy="646331"/>
          </a:xfrm>
          <a:prstGeom prst="rect">
            <a:avLst/>
          </a:prstGeom>
          <a:noFill/>
        </p:spPr>
        <p:txBody>
          <a:bodyPr wrap="none" rtlCol="0">
            <a:spAutoFit/>
          </a:bodyPr>
          <a:lstStyle/>
          <a:p>
            <a:r>
              <a:rPr lang="en-US" sz="3600" dirty="0">
                <a:solidFill>
                  <a:schemeClr val="bg1">
                    <a:lumMod val="95000"/>
                  </a:schemeClr>
                </a:solidFill>
              </a:rPr>
              <a:t>Thank You</a:t>
            </a:r>
          </a:p>
        </p:txBody>
      </p:sp>
      <p:grpSp>
        <p:nvGrpSpPr>
          <p:cNvPr id="3" name="Group 2">
            <a:extLst>
              <a:ext uri="{FF2B5EF4-FFF2-40B4-BE49-F238E27FC236}">
                <a16:creationId xmlns:a16="http://schemas.microsoft.com/office/drawing/2014/main" id="{77C1BAE5-1B68-4FEE-BE49-A521B6D43B17}"/>
              </a:ext>
            </a:extLst>
          </p:cNvPr>
          <p:cNvGrpSpPr/>
          <p:nvPr/>
        </p:nvGrpSpPr>
        <p:grpSpPr>
          <a:xfrm>
            <a:off x="0" y="-1"/>
            <a:ext cx="315448" cy="7772401"/>
            <a:chOff x="0" y="496956"/>
            <a:chExt cx="315448" cy="7772401"/>
          </a:xfrm>
        </p:grpSpPr>
        <p:sp>
          <p:nvSpPr>
            <p:cNvPr id="4" name="Rounded Rectangle 3">
              <a:extLst>
                <a:ext uri="{FF2B5EF4-FFF2-40B4-BE49-F238E27FC236}">
                  <a16:creationId xmlns:a16="http://schemas.microsoft.com/office/drawing/2014/main" id="{D12C6DD6-B520-4263-A784-659C46866E35}"/>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608BB3F8-C1C8-4574-9613-A83D5978BA22}"/>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208B3900-4568-4983-8B4F-4E9D0BC084D6}"/>
                </a:ext>
              </a:extLst>
            </p:cNvPr>
            <p:cNvGrpSpPr/>
            <p:nvPr/>
          </p:nvGrpSpPr>
          <p:grpSpPr>
            <a:xfrm>
              <a:off x="0" y="4489086"/>
              <a:ext cx="315448" cy="322384"/>
              <a:chOff x="8465820" y="259080"/>
              <a:chExt cx="1125284" cy="1150027"/>
            </a:xfrm>
          </p:grpSpPr>
          <p:sp>
            <p:nvSpPr>
              <p:cNvPr id="7" name="object 9">
                <a:extLst>
                  <a:ext uri="{FF2B5EF4-FFF2-40B4-BE49-F238E27FC236}">
                    <a16:creationId xmlns:a16="http://schemas.microsoft.com/office/drawing/2014/main" id="{87F2FE08-5F64-45F5-86FF-B83BE74C7644}"/>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8" name="object 10">
                <a:extLst>
                  <a:ext uri="{FF2B5EF4-FFF2-40B4-BE49-F238E27FC236}">
                    <a16:creationId xmlns:a16="http://schemas.microsoft.com/office/drawing/2014/main" id="{19E7F0B2-C15E-4B44-BBB9-63851D399DB7}"/>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Tree>
    <p:extLst>
      <p:ext uri="{BB962C8B-B14F-4D97-AF65-F5344CB8AC3E}">
        <p14:creationId xmlns:p14="http://schemas.microsoft.com/office/powerpoint/2010/main" val="3663323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64063" y="1843491"/>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endParaRPr lang="en-US" dirty="0"/>
          </a:p>
          <a:p>
            <a:pPr>
              <a:lnSpc>
                <a:spcPct val="100000"/>
              </a:lnSpc>
              <a:spcAft>
                <a:spcPts val="2400"/>
              </a:spcAft>
            </a:pPr>
            <a:r>
              <a:rPr lang="en-US" sz="2800" dirty="0"/>
              <a:t>Introductory and Concluding Meetings</a:t>
            </a:r>
          </a:p>
          <a:p>
            <a:pPr>
              <a:lnSpc>
                <a:spcPct val="100000"/>
              </a:lnSpc>
              <a:spcAft>
                <a:spcPts val="2400"/>
              </a:spcAft>
            </a:pPr>
            <a:r>
              <a:rPr lang="en-US" sz="2800" dirty="0"/>
              <a:t>8 interviews with a range of experts</a:t>
            </a:r>
          </a:p>
          <a:p>
            <a:pPr>
              <a:lnSpc>
                <a:spcPct val="100000"/>
              </a:lnSpc>
              <a:spcAft>
                <a:spcPts val="2400"/>
              </a:spcAft>
            </a:pPr>
            <a:r>
              <a:rPr lang="en-US" sz="2800" dirty="0"/>
              <a:t>Ideas Workshop with Co-Chairs </a:t>
            </a:r>
          </a:p>
          <a:p>
            <a:pPr>
              <a:lnSpc>
                <a:spcPct val="100000"/>
              </a:lnSpc>
              <a:spcAft>
                <a:spcPts val="2400"/>
              </a:spcAft>
            </a:pPr>
            <a:r>
              <a:rPr lang="en-US" sz="2800" i="1" dirty="0"/>
              <a:t>GOOS 2030 Strategy</a:t>
            </a:r>
          </a:p>
          <a:p>
            <a:pPr>
              <a:lnSpc>
                <a:spcPct val="100000"/>
              </a:lnSpc>
              <a:spcAft>
                <a:spcPts val="2400"/>
              </a:spcAft>
            </a:pPr>
            <a:r>
              <a:rPr lang="en-US" sz="2800" i="1" dirty="0"/>
              <a:t>Framework for Implementation</a:t>
            </a:r>
          </a:p>
          <a:p>
            <a:pPr>
              <a:lnSpc>
                <a:spcPct val="100000"/>
              </a:lnSpc>
              <a:spcAft>
                <a:spcPts val="2400"/>
              </a:spcAft>
            </a:pPr>
            <a:r>
              <a:rPr lang="en-US" sz="2800" dirty="0"/>
              <a:t>Independent Research</a:t>
            </a:r>
          </a:p>
          <a:p>
            <a:endParaRPr lang="en-US" sz="2800" dirty="0"/>
          </a:p>
          <a:p>
            <a:endParaRPr lang="en-US" dirty="0"/>
          </a:p>
          <a:p>
            <a:endParaRPr lang="en-US" dirty="0"/>
          </a:p>
          <a:p>
            <a:endParaRPr lang="en-US" dirty="0"/>
          </a:p>
          <a:p>
            <a:endParaRPr lang="en-US" dirty="0"/>
          </a:p>
          <a:p>
            <a:endParaRPr lang="en-US"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Our Approach</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Tree>
    <p:extLst>
      <p:ext uri="{BB962C8B-B14F-4D97-AF65-F5344CB8AC3E}">
        <p14:creationId xmlns:p14="http://schemas.microsoft.com/office/powerpoint/2010/main" val="137497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997532" y="1906927"/>
            <a:ext cx="8680856"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indent="0">
              <a:lnSpc>
                <a:spcPct val="100000"/>
              </a:lnSpc>
              <a:spcBef>
                <a:spcPts val="0"/>
              </a:spcBef>
              <a:spcAft>
                <a:spcPts val="0"/>
              </a:spcAft>
              <a:buNone/>
            </a:pPr>
            <a:r>
              <a:rPr lang="en-US"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Philanthropy seeks to deliver a solution to a societal challenge. Acting according to their own values, donors invest in organizations whose mission it is to create that solution. To attract support, we must rigorously discern and convey our distinct ability to deliver this.</a:t>
            </a:r>
            <a:endParaRPr lang="en-US"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buNone/>
            </a:pPr>
            <a:r>
              <a:rPr lang="en-US" sz="2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1. Frame the Challenge</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Why is ocean observing important? </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needs are not fulfilled?</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are the barriers to and opportunities for improving things?</a:t>
            </a:r>
          </a:p>
          <a:p>
            <a:pPr marL="0">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Who or what is harmed or endangered by the unfulfilled need? </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Our Approach</a:t>
            </a:r>
          </a:p>
        </p:txBody>
      </p:sp>
    </p:spTree>
    <p:extLst>
      <p:ext uri="{BB962C8B-B14F-4D97-AF65-F5344CB8AC3E}">
        <p14:creationId xmlns:p14="http://schemas.microsoft.com/office/powerpoint/2010/main" val="1029633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1089659" y="1906927"/>
            <a:ext cx="8342052"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indent="0">
              <a:spcBef>
                <a:spcPts val="0"/>
              </a:spcBef>
              <a:buNone/>
            </a:pPr>
            <a:r>
              <a:rPr lang="en-US" sz="2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2. Identify the Strengths</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is our organization’s uniquely position and strength? </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In what way is this vital to a positive outcome?</a:t>
            </a: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US" sz="2400" b="1" dirty="0">
                <a:solidFill>
                  <a:schemeClr val="accent1"/>
                </a:solidFill>
                <a:latin typeface="Calibri" panose="020F0502020204030204" pitchFamily="34" charset="0"/>
                <a:cs typeface="Times New Roman" panose="02020603050405020304" pitchFamily="18" charset="0"/>
              </a:rPr>
              <a:t>3. Establish the Vision</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is the solution that this organization can provide?</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investments need to be made to deliver that solution?</a:t>
            </a: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buNone/>
            </a:pPr>
            <a:r>
              <a:rPr lang="en-US" sz="2400" b="1" dirty="0">
                <a:solidFill>
                  <a:schemeClr val="accent1"/>
                </a:solidFill>
                <a:latin typeface="Calibri" panose="020F0502020204030204" pitchFamily="34" charset="0"/>
                <a:cs typeface="Times New Roman" panose="02020603050405020304" pitchFamily="18" charset="0"/>
              </a:rPr>
              <a:t>4. Convey the Impact</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positive change is brought about by fulfilling this vision?</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Who or what benefits from the fulfillmen</a:t>
            </a:r>
            <a:r>
              <a:rPr lang="en-US" sz="2400" dirty="0">
                <a:latin typeface="Calibri" panose="020F0502020204030204" pitchFamily="34" charset="0"/>
                <a:ea typeface="Calibri" panose="020F0502020204030204" pitchFamily="34" charset="0"/>
                <a:cs typeface="Times New Roman" panose="02020603050405020304" pitchFamily="18" charset="0"/>
              </a:rPr>
              <a:t>t</a:t>
            </a:r>
            <a:r>
              <a:rPr lang="en-US" sz="2400" dirty="0">
                <a:effectLst/>
                <a:latin typeface="Calibri" panose="020F0502020204030204" pitchFamily="34" charset="0"/>
                <a:ea typeface="Calibri" panose="020F0502020204030204" pitchFamily="34" charset="0"/>
                <a:cs typeface="Times New Roman" panose="02020603050405020304" pitchFamily="18" charset="0"/>
              </a:rPr>
              <a:t> of this vision?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Our Approach</a:t>
            </a:r>
          </a:p>
        </p:txBody>
      </p:sp>
    </p:spTree>
    <p:extLst>
      <p:ext uri="{BB962C8B-B14F-4D97-AF65-F5344CB8AC3E}">
        <p14:creationId xmlns:p14="http://schemas.microsoft.com/office/powerpoint/2010/main" val="1328378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820387" y="1906927"/>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Ocean is important to all life on earth </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Ocean will create and can predict the future state of planet</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Ocean affects all air, water, land, atmosphere, weather, disasters </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Ocean affect life, food, livelihoods, economy, safety, security </a:t>
            </a:r>
          </a:p>
          <a:p>
            <a:pPr marL="0" marR="0" indent="0">
              <a:lnSpc>
                <a:spcPct val="100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Ocean is known to be changing but is critically under-observed</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Heat and carbon are both grave concerns and big uncertainties</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 are gaps in observing and inconsistencies in tech and standards </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All current decisions and policies are based on insufficient info</a:t>
            </a:r>
          </a:p>
          <a:p>
            <a:pPr marL="0" marR="0" indent="0">
              <a:lnSpc>
                <a:spcPct val="100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Vast majority of the ocean is international waters</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Government funding is directed toward national interests </a:t>
            </a:r>
          </a:p>
          <a:p>
            <a:pPr marL="0" marR="0">
              <a:lnSpc>
                <a:spcPct val="100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Big </a:t>
            </a:r>
            <a:r>
              <a:rPr lang="en-US" sz="1800" dirty="0">
                <a:effectLst/>
                <a:latin typeface="Calibri" panose="020F0502020204030204" pitchFamily="34" charset="0"/>
                <a:ea typeface="Calibri" panose="020F0502020204030204" pitchFamily="34" charset="0"/>
                <a:cs typeface="Times New Roman" panose="02020603050405020304" pitchFamily="18" charset="0"/>
              </a:rPr>
              <a:t>disparity between what wealthy and poor nations can do</a:t>
            </a: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Poor are disproportionately affected and vulnerable</a:t>
            </a:r>
          </a:p>
        </p:txBody>
      </p:sp>
      <p:grpSp>
        <p:nvGrpSpPr>
          <p:cNvPr id="13" name="Group 12">
            <a:extLst>
              <a:ext uri="{FF2B5EF4-FFF2-40B4-BE49-F238E27FC236}">
                <a16:creationId xmlns:a16="http://schemas.microsoft.com/office/drawing/2014/main" id="{8BB0D8B7-FED7-5941-BA55-823BE473B465}"/>
              </a:ext>
            </a:extLst>
          </p:cNvPr>
          <p:cNvGrpSpPr/>
          <p:nvPr/>
        </p:nvGrpSpPr>
        <p:grpSpPr>
          <a:xfrm>
            <a:off x="8634476" y="259081"/>
            <a:ext cx="956627" cy="977662"/>
            <a:chOff x="8465820" y="259080"/>
            <a:chExt cx="1125284" cy="1150027"/>
          </a:xfrm>
        </p:grpSpPr>
        <p:sp>
          <p:nvSpPr>
            <p:cNvPr id="14" name="object 9">
              <a:extLst>
                <a:ext uri="{FF2B5EF4-FFF2-40B4-BE49-F238E27FC236}">
                  <a16:creationId xmlns:a16="http://schemas.microsoft.com/office/drawing/2014/main" id="{66E0E961-4AC7-8E49-AD7F-7D47E17F3E59}"/>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15" name="object 10">
              <a:extLst>
                <a:ext uri="{FF2B5EF4-FFF2-40B4-BE49-F238E27FC236}">
                  <a16:creationId xmlns:a16="http://schemas.microsoft.com/office/drawing/2014/main" id="{2FB0606E-DD14-1446-A242-008172F62E30}"/>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Findings:  Framing the Challenge</a:t>
            </a:r>
          </a:p>
        </p:txBody>
      </p:sp>
      <p:sp>
        <p:nvSpPr>
          <p:cNvPr id="2" name="TextBox 1">
            <a:extLst>
              <a:ext uri="{FF2B5EF4-FFF2-40B4-BE49-F238E27FC236}">
                <a16:creationId xmlns:a16="http://schemas.microsoft.com/office/drawing/2014/main" id="{55DCA92D-E079-4BA9-BACA-A24D80003E84}"/>
              </a:ext>
            </a:extLst>
          </p:cNvPr>
          <p:cNvSpPr txBox="1"/>
          <p:nvPr/>
        </p:nvSpPr>
        <p:spPr>
          <a:xfrm>
            <a:off x="7875418" y="2169133"/>
            <a:ext cx="1715685" cy="830997"/>
          </a:xfrm>
          <a:prstGeom prst="rect">
            <a:avLst/>
          </a:prstGeom>
          <a:noFill/>
        </p:spPr>
        <p:txBody>
          <a:bodyPr wrap="square" rtlCol="0">
            <a:spAutoFit/>
          </a:bodyPr>
          <a:lstStyle/>
          <a:p>
            <a:r>
              <a:rPr lang="en-US" sz="2400" dirty="0">
                <a:solidFill>
                  <a:schemeClr val="accent1"/>
                </a:solidFill>
              </a:rPr>
              <a:t>Scope + </a:t>
            </a:r>
          </a:p>
          <a:p>
            <a:r>
              <a:rPr lang="en-US" sz="2400" dirty="0">
                <a:solidFill>
                  <a:schemeClr val="accent1"/>
                </a:solidFill>
              </a:rPr>
              <a:t>Magnitude</a:t>
            </a:r>
          </a:p>
        </p:txBody>
      </p:sp>
      <p:sp>
        <p:nvSpPr>
          <p:cNvPr id="3" name="Right Brace 2">
            <a:extLst>
              <a:ext uri="{FF2B5EF4-FFF2-40B4-BE49-F238E27FC236}">
                <a16:creationId xmlns:a16="http://schemas.microsoft.com/office/drawing/2014/main" id="{C8346644-058E-4D79-81C9-56467F4714F6}"/>
              </a:ext>
            </a:extLst>
          </p:cNvPr>
          <p:cNvSpPr/>
          <p:nvPr/>
        </p:nvSpPr>
        <p:spPr>
          <a:xfrm>
            <a:off x="7495914" y="2048011"/>
            <a:ext cx="223047" cy="1007492"/>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a:extLst>
              <a:ext uri="{FF2B5EF4-FFF2-40B4-BE49-F238E27FC236}">
                <a16:creationId xmlns:a16="http://schemas.microsoft.com/office/drawing/2014/main" id="{A34D6A5F-591E-4C39-BFE9-1BC01E5D27B0}"/>
              </a:ext>
            </a:extLst>
          </p:cNvPr>
          <p:cNvSpPr txBox="1"/>
          <p:nvPr/>
        </p:nvSpPr>
        <p:spPr>
          <a:xfrm>
            <a:off x="8268816" y="3749786"/>
            <a:ext cx="1715685" cy="830997"/>
          </a:xfrm>
          <a:prstGeom prst="rect">
            <a:avLst/>
          </a:prstGeom>
          <a:noFill/>
        </p:spPr>
        <p:txBody>
          <a:bodyPr wrap="square" rtlCol="0">
            <a:spAutoFit/>
          </a:bodyPr>
          <a:lstStyle/>
          <a:p>
            <a:r>
              <a:rPr lang="en-US" sz="2400" dirty="0">
                <a:solidFill>
                  <a:schemeClr val="accent1"/>
                </a:solidFill>
              </a:rPr>
              <a:t>Need + Urgency</a:t>
            </a:r>
          </a:p>
        </p:txBody>
      </p:sp>
      <p:sp>
        <p:nvSpPr>
          <p:cNvPr id="26" name="Right Brace 25">
            <a:extLst>
              <a:ext uri="{FF2B5EF4-FFF2-40B4-BE49-F238E27FC236}">
                <a16:creationId xmlns:a16="http://schemas.microsoft.com/office/drawing/2014/main" id="{DC9416A1-7FA0-45E3-B2AB-941D20A47E20}"/>
              </a:ext>
            </a:extLst>
          </p:cNvPr>
          <p:cNvSpPr/>
          <p:nvPr/>
        </p:nvSpPr>
        <p:spPr>
          <a:xfrm>
            <a:off x="7873013" y="3693232"/>
            <a:ext cx="237424" cy="958402"/>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a:extLst>
              <a:ext uri="{FF2B5EF4-FFF2-40B4-BE49-F238E27FC236}">
                <a16:creationId xmlns:a16="http://schemas.microsoft.com/office/drawing/2014/main" id="{C98B46C8-2A37-40A4-ACB3-874055C5E67F}"/>
              </a:ext>
            </a:extLst>
          </p:cNvPr>
          <p:cNvSpPr txBox="1"/>
          <p:nvPr/>
        </p:nvSpPr>
        <p:spPr>
          <a:xfrm>
            <a:off x="7607437" y="5634639"/>
            <a:ext cx="2009871" cy="461665"/>
          </a:xfrm>
          <a:prstGeom prst="rect">
            <a:avLst/>
          </a:prstGeom>
          <a:noFill/>
        </p:spPr>
        <p:txBody>
          <a:bodyPr wrap="square" rtlCol="0">
            <a:spAutoFit/>
          </a:bodyPr>
          <a:lstStyle/>
          <a:p>
            <a:r>
              <a:rPr lang="en-US" sz="2400" dirty="0">
                <a:solidFill>
                  <a:schemeClr val="accent1"/>
                </a:solidFill>
              </a:rPr>
              <a:t>Context</a:t>
            </a:r>
          </a:p>
        </p:txBody>
      </p:sp>
      <p:sp>
        <p:nvSpPr>
          <p:cNvPr id="28" name="Right Brace 27">
            <a:extLst>
              <a:ext uri="{FF2B5EF4-FFF2-40B4-BE49-F238E27FC236}">
                <a16:creationId xmlns:a16="http://schemas.microsoft.com/office/drawing/2014/main" id="{34CDD027-813F-4D45-A911-3DA4AF0C110A}"/>
              </a:ext>
            </a:extLst>
          </p:cNvPr>
          <p:cNvSpPr/>
          <p:nvPr/>
        </p:nvSpPr>
        <p:spPr>
          <a:xfrm>
            <a:off x="7081133" y="5390867"/>
            <a:ext cx="237424" cy="949211"/>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5173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1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500"/>
                                        <p:tgtEl>
                                          <p:spTgt spid="2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500"/>
                                        <p:tgtEl>
                                          <p:spTgt spid="2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animBg="1"/>
      <p:bldP spid="25" grpId="0"/>
      <p:bldP spid="26" grpId="0" animBg="1"/>
      <p:bldP spid="27" grpId="0"/>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a16="http://schemas.microsoft.com/office/drawing/2014/main" id="{392DA4B9-8405-6246-8D35-E26AFC481738}"/>
              </a:ext>
            </a:extLst>
          </p:cNvPr>
          <p:cNvSpPr>
            <a:spLocks noGrp="1"/>
          </p:cNvSpPr>
          <p:nvPr/>
        </p:nvSpPr>
        <p:spPr>
          <a:xfrm>
            <a:off x="820387" y="1906927"/>
            <a:ext cx="8501443" cy="5344227"/>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r>
              <a:rPr lang="en-US" sz="2000" dirty="0"/>
              <a:t>GOOS sees across the whole observing system </a:t>
            </a:r>
          </a:p>
          <a:p>
            <a:r>
              <a:rPr lang="en-US" sz="2000" dirty="0"/>
              <a:t>GOOS is the entity that connects all the parties</a:t>
            </a:r>
          </a:p>
          <a:p>
            <a:r>
              <a:rPr lang="en-US" sz="2000" dirty="0"/>
              <a:t>GOOS has a sound strategy for the future</a:t>
            </a:r>
          </a:p>
          <a:p>
            <a:r>
              <a:rPr lang="en-US" sz="2000" dirty="0"/>
              <a:t>GOOS has a framework for implementation that strategy</a:t>
            </a:r>
          </a:p>
          <a:p>
            <a:r>
              <a:rPr lang="en-US" sz="2000" dirty="0"/>
              <a:t>GOOS has an international mandate and the ability to speak to nations</a:t>
            </a:r>
          </a:p>
          <a:p>
            <a:r>
              <a:rPr lang="en-US" sz="2000" dirty="0"/>
              <a:t>The observing community is mature -- ready to act and to be scaled</a:t>
            </a:r>
          </a:p>
          <a:p>
            <a:endParaRPr lang="en-US" sz="2000" dirty="0"/>
          </a:p>
        </p:txBody>
      </p:sp>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4" name="Title 9">
            <a:extLst>
              <a:ext uri="{FF2B5EF4-FFF2-40B4-BE49-F238E27FC236}">
                <a16:creationId xmlns:a16="http://schemas.microsoft.com/office/drawing/2014/main" id="{082E7194-DA24-48F3-9534-FD370323828E}"/>
              </a:ext>
            </a:extLst>
          </p:cNvPr>
          <p:cNvSpPr>
            <a:spLocks noGrp="1"/>
          </p:cNvSpPr>
          <p:nvPr/>
        </p:nvSpPr>
        <p:spPr>
          <a:xfrm>
            <a:off x="1089659"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Findings:  Identifying the Strengths</a:t>
            </a:r>
          </a:p>
        </p:txBody>
      </p:sp>
      <p:grpSp>
        <p:nvGrpSpPr>
          <p:cNvPr id="25" name="Group 24">
            <a:extLst>
              <a:ext uri="{FF2B5EF4-FFF2-40B4-BE49-F238E27FC236}">
                <a16:creationId xmlns:a16="http://schemas.microsoft.com/office/drawing/2014/main" id="{358A6847-310E-4F52-8B79-83DC3E148E50}"/>
              </a:ext>
            </a:extLst>
          </p:cNvPr>
          <p:cNvGrpSpPr/>
          <p:nvPr/>
        </p:nvGrpSpPr>
        <p:grpSpPr>
          <a:xfrm>
            <a:off x="8634476" y="259081"/>
            <a:ext cx="956627" cy="977662"/>
            <a:chOff x="8465820" y="259080"/>
            <a:chExt cx="1125284" cy="1150027"/>
          </a:xfrm>
        </p:grpSpPr>
        <p:sp>
          <p:nvSpPr>
            <p:cNvPr id="26" name="object 9">
              <a:extLst>
                <a:ext uri="{FF2B5EF4-FFF2-40B4-BE49-F238E27FC236}">
                  <a16:creationId xmlns:a16="http://schemas.microsoft.com/office/drawing/2014/main" id="{DC4345E9-3687-4728-B659-7BAAEC345CE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27" name="object 10">
              <a:extLst>
                <a:ext uri="{FF2B5EF4-FFF2-40B4-BE49-F238E27FC236}">
                  <a16:creationId xmlns:a16="http://schemas.microsoft.com/office/drawing/2014/main" id="{BAF1FB51-8463-4E2F-B012-064F19685C7E}"/>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Tree>
    <p:extLst>
      <p:ext uri="{BB962C8B-B14F-4D97-AF65-F5344CB8AC3E}">
        <p14:creationId xmlns:p14="http://schemas.microsoft.com/office/powerpoint/2010/main" val="381043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2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C8FF63-2925-F942-8F8A-9600FA934F41}"/>
              </a:ext>
            </a:extLst>
          </p:cNvPr>
          <p:cNvGrpSpPr/>
          <p:nvPr/>
        </p:nvGrpSpPr>
        <p:grpSpPr>
          <a:xfrm>
            <a:off x="453225" y="7419184"/>
            <a:ext cx="9052560" cy="241376"/>
            <a:chOff x="453225" y="7419184"/>
            <a:chExt cx="9052560" cy="241376"/>
          </a:xfrm>
        </p:grpSpPr>
        <p:cxnSp>
          <p:nvCxnSpPr>
            <p:cNvPr id="11" name="Straight Connector 10">
              <a:extLst>
                <a:ext uri="{FF2B5EF4-FFF2-40B4-BE49-F238E27FC236}">
                  <a16:creationId xmlns:a16="http://schemas.microsoft.com/office/drawing/2014/main" id="{217D986B-73AD-A44B-9C5A-9AD591FA286E}"/>
                </a:ext>
              </a:extLst>
            </p:cNvPr>
            <p:cNvCxnSpPr/>
            <p:nvPr/>
          </p:nvCxnSpPr>
          <p:spPr>
            <a:xfrm flipH="1">
              <a:off x="453225" y="7421714"/>
              <a:ext cx="9052560" cy="0"/>
            </a:xfrm>
            <a:prstGeom prst="line">
              <a:avLst/>
            </a:prstGeom>
            <a:solidFill>
              <a:srgbClr val="C3D8E7"/>
            </a:solidFill>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AFF416-CAC5-9844-A764-24C0C172C292}"/>
                </a:ext>
              </a:extLst>
            </p:cNvPr>
            <p:cNvSpPr txBox="1"/>
            <p:nvPr/>
          </p:nvSpPr>
          <p:spPr>
            <a:xfrm>
              <a:off x="45322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50" dirty="0">
                  <a:solidFill>
                    <a:srgbClr val="4E8ABE"/>
                  </a:solidFill>
                  <a:latin typeface="Myriad Web Pro" panose="020B0503030403020204" pitchFamily="34" charset="0"/>
                </a:rPr>
                <a:t>Grenzebach</a:t>
              </a:r>
              <a:r>
                <a:rPr lang="en-US" sz="850" baseline="0" dirty="0">
                  <a:solidFill>
                    <a:srgbClr val="4E8ABE"/>
                  </a:solidFill>
                  <a:latin typeface="Myriad Web Pro" panose="020B0503030403020204" pitchFamily="34" charset="0"/>
                </a:rPr>
                <a:t> Glier and Associates | Confidential – Not for Duplication</a:t>
              </a:r>
              <a:endParaRPr lang="en-US" sz="850" dirty="0">
                <a:solidFill>
                  <a:srgbClr val="4E8ABE"/>
                </a:solidFill>
                <a:latin typeface="Myriad Web Pro" panose="020B0503030403020204" pitchFamily="34" charset="0"/>
              </a:endParaRPr>
            </a:p>
          </p:txBody>
        </p:sp>
        <p:sp>
          <p:nvSpPr>
            <p:cNvPr id="16" name="TextBox 12">
              <a:extLst>
                <a:ext uri="{FF2B5EF4-FFF2-40B4-BE49-F238E27FC236}">
                  <a16:creationId xmlns:a16="http://schemas.microsoft.com/office/drawing/2014/main" id="{9CA0A742-CFCA-904C-B39C-3160740DE680}"/>
                </a:ext>
              </a:extLst>
            </p:cNvPr>
            <p:cNvSpPr txBox="1"/>
            <p:nvPr/>
          </p:nvSpPr>
          <p:spPr>
            <a:xfrm>
              <a:off x="5314785" y="7419184"/>
              <a:ext cx="4191000" cy="241376"/>
            </a:xfrm>
            <a:prstGeom prst="rect">
              <a:avLst/>
            </a:prstGeom>
            <a:noFill/>
          </p:spPr>
          <p:txBody>
            <a:bodyPr wrap="square" lIns="0" tIns="50941" rIns="0" bIns="50941"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pPr algn="r"/>
              <a:r>
                <a:rPr lang="en-US" sz="900" dirty="0">
                  <a:solidFill>
                    <a:srgbClr val="4E8ABE"/>
                  </a:solidFill>
                  <a:latin typeface="Myriad Web Pro" panose="020B0503030403020204" pitchFamily="34" charset="0"/>
                </a:rPr>
                <a:t>www.grenzebachglier.com</a:t>
              </a:r>
            </a:p>
          </p:txBody>
        </p:sp>
      </p:grpSp>
      <p:cxnSp>
        <p:nvCxnSpPr>
          <p:cNvPr id="17" name="Straight Connector 16">
            <a:extLst>
              <a:ext uri="{FF2B5EF4-FFF2-40B4-BE49-F238E27FC236}">
                <a16:creationId xmlns:a16="http://schemas.microsoft.com/office/drawing/2014/main" id="{300E7A53-7237-694C-8315-3936E567C252}"/>
              </a:ext>
            </a:extLst>
          </p:cNvPr>
          <p:cNvCxnSpPr/>
          <p:nvPr/>
        </p:nvCxnSpPr>
        <p:spPr>
          <a:xfrm>
            <a:off x="463164" y="1562100"/>
            <a:ext cx="9059327"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4FBBA901-BE53-4575-8AA8-10B7BA03EB64}"/>
              </a:ext>
            </a:extLst>
          </p:cNvPr>
          <p:cNvGrpSpPr/>
          <p:nvPr/>
        </p:nvGrpSpPr>
        <p:grpSpPr>
          <a:xfrm>
            <a:off x="0" y="-1"/>
            <a:ext cx="315448" cy="7772401"/>
            <a:chOff x="0" y="496956"/>
            <a:chExt cx="315448" cy="7772401"/>
          </a:xfrm>
        </p:grpSpPr>
        <p:sp>
          <p:nvSpPr>
            <p:cNvPr id="19" name="Rounded Rectangle 3">
              <a:extLst>
                <a:ext uri="{FF2B5EF4-FFF2-40B4-BE49-F238E27FC236}">
                  <a16:creationId xmlns:a16="http://schemas.microsoft.com/office/drawing/2014/main" id="{AE75794D-62E1-40EC-A344-6DBC6BF42BEE}"/>
                </a:ext>
              </a:extLst>
            </p:cNvPr>
            <p:cNvSpPr/>
            <p:nvPr/>
          </p:nvSpPr>
          <p:spPr>
            <a:xfrm>
              <a:off x="0" y="496956"/>
              <a:ext cx="314554" cy="4156783"/>
            </a:xfrm>
            <a:prstGeom prst="roundRect">
              <a:avLst>
                <a:gd name="adj" fmla="val 0"/>
              </a:avLst>
            </a:prstGeom>
            <a:solidFill>
              <a:srgbClr val="004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4">
              <a:extLst>
                <a:ext uri="{FF2B5EF4-FFF2-40B4-BE49-F238E27FC236}">
                  <a16:creationId xmlns:a16="http://schemas.microsoft.com/office/drawing/2014/main" id="{87A2F645-F8AD-4231-A148-CBF5271973A0}"/>
                </a:ext>
              </a:extLst>
            </p:cNvPr>
            <p:cNvSpPr/>
            <p:nvPr/>
          </p:nvSpPr>
          <p:spPr>
            <a:xfrm>
              <a:off x="0" y="4659225"/>
              <a:ext cx="314554" cy="3610132"/>
            </a:xfrm>
            <a:prstGeom prst="roundRect">
              <a:avLst>
                <a:gd name="adj" fmla="val 0"/>
              </a:avLst>
            </a:prstGeom>
            <a:gradFill>
              <a:gsLst>
                <a:gs pos="89000">
                  <a:srgbClr val="1260A0"/>
                </a:gs>
                <a:gs pos="0">
                  <a:srgbClr val="2C89D8"/>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61224F2-AEC3-431B-8A87-B8CEAEEA037E}"/>
                </a:ext>
              </a:extLst>
            </p:cNvPr>
            <p:cNvGrpSpPr/>
            <p:nvPr/>
          </p:nvGrpSpPr>
          <p:grpSpPr>
            <a:xfrm>
              <a:off x="0" y="4489086"/>
              <a:ext cx="315448" cy="322384"/>
              <a:chOff x="8465820" y="259080"/>
              <a:chExt cx="1125284" cy="1150027"/>
            </a:xfrm>
          </p:grpSpPr>
          <p:sp>
            <p:nvSpPr>
              <p:cNvPr id="22" name="object 9">
                <a:extLst>
                  <a:ext uri="{FF2B5EF4-FFF2-40B4-BE49-F238E27FC236}">
                    <a16:creationId xmlns:a16="http://schemas.microsoft.com/office/drawing/2014/main" id="{27886629-219A-499B-ADB0-1F2624433A7B}"/>
                  </a:ext>
                </a:extLst>
              </p:cNvPr>
              <p:cNvSpPr/>
              <p:nvPr userDrawn="1"/>
            </p:nvSpPr>
            <p:spPr>
              <a:xfrm>
                <a:off x="9028429" y="259080"/>
                <a:ext cx="0" cy="1150027"/>
              </a:xfrm>
              <a:custGeom>
                <a:avLst/>
                <a:gdLst/>
                <a:ahLst/>
                <a:cxnLst/>
                <a:rect l="l" t="t" r="r" b="b"/>
                <a:pathLst>
                  <a:path h="1014730">
                    <a:moveTo>
                      <a:pt x="0" y="0"/>
                    </a:moveTo>
                    <a:lnTo>
                      <a:pt x="0" y="1014437"/>
                    </a:lnTo>
                  </a:path>
                </a:pathLst>
              </a:custGeom>
              <a:ln w="28575">
                <a:solidFill>
                  <a:schemeClr val="bg1"/>
                </a:solidFill>
              </a:ln>
            </p:spPr>
            <p:txBody>
              <a:bodyPr wrap="square" lIns="0" tIns="0" rIns="0" bIns="0" rtlCol="0"/>
              <a:lstStyle/>
              <a:p>
                <a:endParaRPr dirty="0"/>
              </a:p>
            </p:txBody>
          </p:sp>
          <p:sp>
            <p:nvSpPr>
              <p:cNvPr id="23" name="object 10">
                <a:extLst>
                  <a:ext uri="{FF2B5EF4-FFF2-40B4-BE49-F238E27FC236}">
                    <a16:creationId xmlns:a16="http://schemas.microsoft.com/office/drawing/2014/main" id="{26C16CB9-FAD5-4B87-ABCE-5E6650440A3B}"/>
                  </a:ext>
                </a:extLst>
              </p:cNvPr>
              <p:cNvSpPr/>
              <p:nvPr userDrawn="1"/>
            </p:nvSpPr>
            <p:spPr>
              <a:xfrm>
                <a:off x="8465820" y="833925"/>
                <a:ext cx="1125284" cy="0"/>
              </a:xfrm>
              <a:custGeom>
                <a:avLst/>
                <a:gdLst/>
                <a:ahLst/>
                <a:cxnLst/>
                <a:rect l="l" t="t" r="r" b="b"/>
                <a:pathLst>
                  <a:path w="1022984">
                    <a:moveTo>
                      <a:pt x="0" y="0"/>
                    </a:moveTo>
                    <a:lnTo>
                      <a:pt x="1022921" y="0"/>
                    </a:lnTo>
                  </a:path>
                </a:pathLst>
              </a:custGeom>
              <a:ln w="28575">
                <a:solidFill>
                  <a:schemeClr val="bg1"/>
                </a:solidFill>
              </a:ln>
            </p:spPr>
            <p:txBody>
              <a:bodyPr wrap="square" lIns="0" tIns="0" rIns="0" bIns="0" rtlCol="0"/>
              <a:lstStyle/>
              <a:p>
                <a:endParaRPr dirty="0"/>
              </a:p>
            </p:txBody>
          </p:sp>
        </p:grpSp>
      </p:grpSp>
      <p:sp>
        <p:nvSpPr>
          <p:cNvPr id="25" name="Content Placeholder 4">
            <a:extLst>
              <a:ext uri="{FF2B5EF4-FFF2-40B4-BE49-F238E27FC236}">
                <a16:creationId xmlns:a16="http://schemas.microsoft.com/office/drawing/2014/main" id="{EAC0CEAB-C081-4876-BFB3-AE9840FFB1C3}"/>
              </a:ext>
            </a:extLst>
          </p:cNvPr>
          <p:cNvSpPr>
            <a:spLocks noGrp="1"/>
          </p:cNvSpPr>
          <p:nvPr/>
        </p:nvSpPr>
        <p:spPr>
          <a:xfrm>
            <a:off x="1064066" y="1475591"/>
            <a:ext cx="8836619" cy="5618235"/>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endParaRPr lang="en-US" dirty="0"/>
          </a:p>
          <a:p>
            <a:pPr marL="0" indent="0">
              <a:spcAft>
                <a:spcPts val="2400"/>
              </a:spcAft>
              <a:buNone/>
            </a:pPr>
            <a:r>
              <a:rPr lang="en-US" sz="2800" i="1" dirty="0"/>
              <a:t>GOOS has three key philanthropic impact areas:</a:t>
            </a:r>
          </a:p>
          <a:p>
            <a:pPr>
              <a:lnSpc>
                <a:spcPct val="100000"/>
              </a:lnSpc>
              <a:spcAft>
                <a:spcPts val="2400"/>
              </a:spcAft>
            </a:pPr>
            <a:r>
              <a:rPr lang="en-US" sz="2000" b="1" dirty="0"/>
              <a:t>Mitigating Climate Change</a:t>
            </a:r>
          </a:p>
          <a:p>
            <a:pPr>
              <a:lnSpc>
                <a:spcPct val="100000"/>
              </a:lnSpc>
              <a:spcAft>
                <a:spcPts val="2400"/>
              </a:spcAft>
            </a:pPr>
            <a:r>
              <a:rPr lang="en-US" sz="2000" b="1" dirty="0"/>
              <a:t>Ensuring Ocean Health</a:t>
            </a:r>
          </a:p>
          <a:p>
            <a:pPr>
              <a:lnSpc>
                <a:spcPct val="100000"/>
              </a:lnSpc>
              <a:spcAft>
                <a:spcPts val="2400"/>
              </a:spcAft>
            </a:pPr>
            <a:r>
              <a:rPr lang="en-US" sz="2000" b="1" dirty="0"/>
              <a:t>Advancing Social Justice </a:t>
            </a:r>
            <a:r>
              <a:rPr lang="en-US" sz="2000" b="1" i="1" dirty="0"/>
              <a:t>(equity in wellbeing, security, and prosperity)</a:t>
            </a:r>
            <a:endParaRPr lang="en-US" sz="2000" dirty="0"/>
          </a:p>
        </p:txBody>
      </p:sp>
      <p:sp>
        <p:nvSpPr>
          <p:cNvPr id="27" name="Title 9">
            <a:extLst>
              <a:ext uri="{FF2B5EF4-FFF2-40B4-BE49-F238E27FC236}">
                <a16:creationId xmlns:a16="http://schemas.microsoft.com/office/drawing/2014/main" id="{05605809-9DF6-4437-9C1E-4B5D9A8ED393}"/>
              </a:ext>
            </a:extLst>
          </p:cNvPr>
          <p:cNvSpPr>
            <a:spLocks noGrp="1"/>
          </p:cNvSpPr>
          <p:nvPr/>
        </p:nvSpPr>
        <p:spPr>
          <a:xfrm>
            <a:off x="1089212" y="232123"/>
            <a:ext cx="7962900" cy="1122680"/>
          </a:xfrm>
          <a:prstGeom prst="rect">
            <a:avLst/>
          </a:prstGeom>
        </p:spPr>
        <p:txBody>
          <a:bodyPr vert="horz" lIns="0" tIns="50941" rIns="101882" bIns="50941" rtlCol="0" anchor="ctr">
            <a:normAutofit/>
          </a:bodyPr>
          <a:lstStyle>
            <a:lvl1pPr algn="l" defTabSz="1018824" rtl="0" eaLnBrk="1" latinLnBrk="0" hangingPunct="1">
              <a:spcBef>
                <a:spcPct val="0"/>
              </a:spcBef>
              <a:buNone/>
              <a:defRPr sz="4000" b="0" kern="1200">
                <a:solidFill>
                  <a:srgbClr val="003A64"/>
                </a:solidFill>
                <a:latin typeface="Myriad Web Pro" panose="020B0503030403020204" pitchFamily="34" charset="0"/>
                <a:ea typeface="+mj-ea"/>
                <a:cs typeface="+mj-cs"/>
              </a:defRPr>
            </a:lvl1pPr>
          </a:lstStyle>
          <a:p>
            <a:r>
              <a:rPr lang="en-US" sz="3200" dirty="0"/>
              <a:t>Findings</a:t>
            </a:r>
          </a:p>
        </p:txBody>
      </p:sp>
      <p:grpSp>
        <p:nvGrpSpPr>
          <p:cNvPr id="28" name="Group 27">
            <a:extLst>
              <a:ext uri="{FF2B5EF4-FFF2-40B4-BE49-F238E27FC236}">
                <a16:creationId xmlns:a16="http://schemas.microsoft.com/office/drawing/2014/main" id="{CE933E23-6081-49B8-B3F2-02D7EEC66745}"/>
              </a:ext>
            </a:extLst>
          </p:cNvPr>
          <p:cNvGrpSpPr/>
          <p:nvPr/>
        </p:nvGrpSpPr>
        <p:grpSpPr>
          <a:xfrm>
            <a:off x="8634476" y="259081"/>
            <a:ext cx="956627" cy="977662"/>
            <a:chOff x="8465820" y="259080"/>
            <a:chExt cx="1125284" cy="1150027"/>
          </a:xfrm>
        </p:grpSpPr>
        <p:sp>
          <p:nvSpPr>
            <p:cNvPr id="32" name="object 9">
              <a:extLst>
                <a:ext uri="{FF2B5EF4-FFF2-40B4-BE49-F238E27FC236}">
                  <a16:creationId xmlns:a16="http://schemas.microsoft.com/office/drawing/2014/main" id="{6A01DF6A-ADC2-4FA9-9CE5-640C72ED3D6C}"/>
                </a:ext>
              </a:extLst>
            </p:cNvPr>
            <p:cNvSpPr/>
            <p:nvPr userDrawn="1"/>
          </p:nvSpPr>
          <p:spPr>
            <a:xfrm>
              <a:off x="9028429" y="259080"/>
              <a:ext cx="0" cy="1150027"/>
            </a:xfrm>
            <a:custGeom>
              <a:avLst/>
              <a:gdLst/>
              <a:ahLst/>
              <a:cxnLst/>
              <a:rect l="l" t="t" r="r" b="b"/>
              <a:pathLst>
                <a:path h="1014730">
                  <a:moveTo>
                    <a:pt x="0" y="0"/>
                  </a:moveTo>
                  <a:lnTo>
                    <a:pt x="0" y="1014437"/>
                  </a:lnTo>
                </a:path>
              </a:pathLst>
            </a:custGeom>
            <a:ln w="50800">
              <a:solidFill>
                <a:srgbClr val="4E8ABE"/>
              </a:solidFill>
            </a:ln>
          </p:spPr>
          <p:txBody>
            <a:bodyPr wrap="square" lIns="0" tIns="0" rIns="0" bIns="0" rtlCol="0"/>
            <a:lstStyle/>
            <a:p>
              <a:endParaRPr dirty="0"/>
            </a:p>
          </p:txBody>
        </p:sp>
        <p:sp>
          <p:nvSpPr>
            <p:cNvPr id="33" name="object 10">
              <a:extLst>
                <a:ext uri="{FF2B5EF4-FFF2-40B4-BE49-F238E27FC236}">
                  <a16:creationId xmlns:a16="http://schemas.microsoft.com/office/drawing/2014/main" id="{6CEBEEA5-0612-4C3A-8542-B49E627BD796}"/>
                </a:ext>
              </a:extLst>
            </p:cNvPr>
            <p:cNvSpPr/>
            <p:nvPr userDrawn="1"/>
          </p:nvSpPr>
          <p:spPr>
            <a:xfrm>
              <a:off x="8465820" y="833925"/>
              <a:ext cx="1125284" cy="0"/>
            </a:xfrm>
            <a:custGeom>
              <a:avLst/>
              <a:gdLst/>
              <a:ahLst/>
              <a:cxnLst/>
              <a:rect l="l" t="t" r="r" b="b"/>
              <a:pathLst>
                <a:path w="1022984">
                  <a:moveTo>
                    <a:pt x="0" y="0"/>
                  </a:moveTo>
                  <a:lnTo>
                    <a:pt x="1022921" y="0"/>
                  </a:lnTo>
                </a:path>
              </a:pathLst>
            </a:custGeom>
            <a:ln w="50800">
              <a:solidFill>
                <a:srgbClr val="4E8ABE"/>
              </a:solidFill>
            </a:ln>
          </p:spPr>
          <p:txBody>
            <a:bodyPr wrap="square" lIns="0" tIns="0" rIns="0" bIns="0" rtlCol="0"/>
            <a:lstStyle/>
            <a:p>
              <a:endParaRPr dirty="0"/>
            </a:p>
          </p:txBody>
        </p:sp>
      </p:grpSp>
      <p:sp>
        <p:nvSpPr>
          <p:cNvPr id="24" name="Content Placeholder 4">
            <a:extLst>
              <a:ext uri="{FF2B5EF4-FFF2-40B4-BE49-F238E27FC236}">
                <a16:creationId xmlns:a16="http://schemas.microsoft.com/office/drawing/2014/main" id="{6788C846-0671-A425-9A00-29D391FD3AAB}"/>
              </a:ext>
            </a:extLst>
          </p:cNvPr>
          <p:cNvSpPr>
            <a:spLocks noGrp="1"/>
          </p:cNvSpPr>
          <p:nvPr/>
        </p:nvSpPr>
        <p:spPr>
          <a:xfrm>
            <a:off x="1086745" y="4137792"/>
            <a:ext cx="8836619" cy="5618235"/>
          </a:xfrm>
          <a:prstGeom prst="rect">
            <a:avLst/>
          </a:prstGeom>
        </p:spPr>
        <p:txBody>
          <a:bodyPr vert="horz" lIns="0" tIns="50941" rIns="101882" bIns="50941" numCol="1" rtlCol="0">
            <a:noAutofit/>
          </a:bodyPr>
          <a:lstStyle>
            <a:lvl1pPr marL="382059" indent="-382059" algn="l" defTabSz="1018824" rtl="0" eaLnBrk="1" latinLnBrk="0" hangingPunct="1">
              <a:lnSpc>
                <a:spcPct val="110000"/>
              </a:lnSpc>
              <a:spcBef>
                <a:spcPts val="0"/>
              </a:spcBef>
              <a:spcAft>
                <a:spcPts val="600"/>
              </a:spcAft>
              <a:buClr>
                <a:srgbClr val="4E8ABE"/>
              </a:buClr>
              <a:buFont typeface="Myriad Web Pro" panose="020B0503030403020204" pitchFamily="34" charset="0"/>
              <a:buChar char="+"/>
              <a:defRPr sz="1600" kern="1200">
                <a:solidFill>
                  <a:schemeClr val="tx1">
                    <a:lumMod val="75000"/>
                    <a:lumOff val="25000"/>
                  </a:schemeClr>
                </a:solidFill>
                <a:latin typeface="Myriad Web Pro" panose="020B0503030403020204" pitchFamily="34" charset="0"/>
                <a:ea typeface="+mn-ea"/>
                <a:cs typeface="+mn-cs"/>
              </a:defRPr>
            </a:lvl1pPr>
            <a:lvl2pPr marL="827795" indent="-318383" algn="l" defTabSz="1018824" rtl="0" eaLnBrk="1" latinLnBrk="0" hangingPunct="1">
              <a:lnSpc>
                <a:spcPct val="110000"/>
              </a:lnSpc>
              <a:spcBef>
                <a:spcPts val="0"/>
              </a:spcBef>
              <a:spcAft>
                <a:spcPts val="600"/>
              </a:spcAft>
              <a:buClr>
                <a:srgbClr val="4E8ABE"/>
              </a:buClr>
              <a:buFont typeface="Wingdings" panose="05000000000000000000" pitchFamily="2" charset="2"/>
              <a:buChar char="§"/>
              <a:defRPr sz="1600" kern="1200">
                <a:solidFill>
                  <a:schemeClr val="tx1">
                    <a:lumMod val="75000"/>
                    <a:lumOff val="25000"/>
                  </a:schemeClr>
                </a:solidFill>
                <a:latin typeface="Myriad Web Pro" panose="020B0503030403020204" pitchFamily="34" charset="0"/>
                <a:ea typeface="+mn-ea"/>
                <a:cs typeface="+mn-cs"/>
              </a:defRPr>
            </a:lvl2pPr>
            <a:lvl3pPr marL="1273531"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3pPr>
            <a:lvl4pPr marL="1782943" indent="-254706" algn="l" defTabSz="1018824" rtl="0" eaLnBrk="1" latinLnBrk="0" hangingPunct="1">
              <a:lnSpc>
                <a:spcPct val="110000"/>
              </a:lnSpc>
              <a:spcBef>
                <a:spcPts val="0"/>
              </a:spcBef>
              <a:spcAft>
                <a:spcPts val="600"/>
              </a:spcAft>
              <a:buClr>
                <a:srgbClr val="4E8ABE"/>
              </a:buClr>
              <a:buFont typeface="Courier New" panose="02070309020205020404" pitchFamily="49" charset="0"/>
              <a:buChar char="o"/>
              <a:defRPr sz="1600" kern="1200">
                <a:solidFill>
                  <a:schemeClr val="tx1">
                    <a:lumMod val="75000"/>
                    <a:lumOff val="25000"/>
                  </a:schemeClr>
                </a:solidFill>
                <a:latin typeface="Myriad Web Pro" panose="020B0503030403020204" pitchFamily="34" charset="0"/>
                <a:ea typeface="+mn-ea"/>
                <a:cs typeface="+mn-cs"/>
              </a:defRPr>
            </a:lvl4pPr>
            <a:lvl5pPr marL="2292355" indent="-254706" algn="l" defTabSz="1018824" rtl="0" eaLnBrk="1" latinLnBrk="0" hangingPunct="1">
              <a:lnSpc>
                <a:spcPct val="110000"/>
              </a:lnSpc>
              <a:spcBef>
                <a:spcPts val="0"/>
              </a:spcBef>
              <a:spcAft>
                <a:spcPts val="600"/>
              </a:spcAft>
              <a:buClr>
                <a:srgbClr val="4E8ABE"/>
              </a:buClr>
              <a:buFont typeface="Arial" panose="020B0604020202020204" pitchFamily="34" charset="0"/>
              <a:buChar char="»"/>
              <a:defRPr sz="1600" kern="1200">
                <a:solidFill>
                  <a:schemeClr val="tx1">
                    <a:lumMod val="75000"/>
                    <a:lumOff val="25000"/>
                  </a:schemeClr>
                </a:solidFill>
                <a:latin typeface="Myriad Web Pro" panose="020B0503030403020204" pitchFamily="34" charset="0"/>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endParaRPr lang="en-US" dirty="0"/>
          </a:p>
          <a:p>
            <a:pPr marL="0" indent="0">
              <a:spcAft>
                <a:spcPts val="2400"/>
              </a:spcAft>
              <a:buNone/>
            </a:pPr>
            <a:endParaRPr lang="en-US" sz="1200" i="1" dirty="0"/>
          </a:p>
          <a:p>
            <a:pPr marL="0" indent="0">
              <a:spcAft>
                <a:spcPts val="2400"/>
              </a:spcAft>
              <a:buNone/>
            </a:pPr>
            <a:r>
              <a:rPr lang="en-US" sz="2800" i="1" dirty="0"/>
              <a:t>GOOS possesses a big idea to attract philanthropy:</a:t>
            </a:r>
          </a:p>
          <a:p>
            <a:pPr>
              <a:lnSpc>
                <a:spcPct val="100000"/>
              </a:lnSpc>
              <a:spcAft>
                <a:spcPts val="2400"/>
              </a:spcAft>
            </a:pPr>
            <a:r>
              <a:rPr lang="en-US" sz="2000" b="1" dirty="0"/>
              <a:t>Creating an international ocean station</a:t>
            </a:r>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2632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225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up)">
                                      <p:cBhvr>
                                        <p:cTn id="12" dur="1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4" grpId="0"/>
    </p:bld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ustom 2">
      <a:majorFont>
        <a:latin typeface="Myriad Pro"/>
        <a:ea typeface=""/>
        <a:cs typeface=""/>
      </a:majorFont>
      <a:minorFont>
        <a:latin typeface="Myriad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Operational Document" ma:contentTypeID="0x0101007B369841D0F4EB439AD9BDDF02DDF5D8005F6E2A506855C24AACAF2C67A0C73655" ma:contentTypeVersion="137" ma:contentTypeDescription="Used for creating Operational documents" ma:contentTypeScope="" ma:versionID="587ec3f2704a5919ad4f04dff944605c">
  <xsd:schema xmlns:xsd="http://www.w3.org/2001/XMLSchema" xmlns:xs="http://www.w3.org/2001/XMLSchema" xmlns:p="http://schemas.microsoft.com/office/2006/metadata/properties" xmlns:ns1="http://schemas.microsoft.com/sharepoint/v3" xmlns:ns2="b20ae358-dafa-4fbe-966f-6fdbf7abf4a2" xmlns:ns3="6c630c5c-a061-4aaa-ad37-6a3eb7146b6a" xmlns:ns4="82e66b93-ac67-4b76-8abd-0b1fc41687d1" xmlns:ns5="487dac51-712b-4e9a-bfdc-51fbefa503c5" targetNamespace="http://schemas.microsoft.com/office/2006/metadata/properties" ma:root="true" ma:fieldsID="342c7da6cb24497b54600d2c44b69b11" ns1:_="" ns2:_="" ns3:_="" ns4:_="" ns5:_="">
    <xsd:import namespace="http://schemas.microsoft.com/sharepoint/v3"/>
    <xsd:import namespace="b20ae358-dafa-4fbe-966f-6fdbf7abf4a2"/>
    <xsd:import namespace="6c630c5c-a061-4aaa-ad37-6a3eb7146b6a"/>
    <xsd:import namespace="82e66b93-ac67-4b76-8abd-0b1fc41687d1"/>
    <xsd:import namespace="487dac51-712b-4e9a-bfdc-51fbefa503c5"/>
    <xsd:element name="properties">
      <xsd:complexType>
        <xsd:sequence>
          <xsd:element name="documentManagement">
            <xsd:complexType>
              <xsd:all>
                <xsd:element ref="ns2:_dlc_DocIdUrl" minOccurs="0"/>
                <xsd:element ref="ns4:DocumentStatus_Note" minOccurs="0"/>
                <xsd:element ref="ns4:cb15e86002d24647a627942af51e3b7c" minOccurs="0"/>
                <xsd:element ref="ns2:_dlc_DocIdPersistId" minOccurs="0"/>
                <xsd:element ref="ns2:_dlc_DocId" minOccurs="0"/>
                <xsd:element ref="ns3:b64f86033b814921af85a45d343ea903" minOccurs="0"/>
                <xsd:element ref="ns3:a1a08b39e1414c7eac11327583f14c6c" minOccurs="0"/>
                <xsd:element ref="ns3:od1f604f7f9f426b8d1ec315b4ea607e" minOccurs="0"/>
                <xsd:element ref="ns3:ncd71cff68f84b6495e2fc8ae3e06dc7" minOccurs="0"/>
                <xsd:element ref="ns3:dfec58be41bb4a9ea2fc961e3456e84e" minOccurs="0"/>
                <xsd:element ref="ns3:h438ae35443a46a384d258ab3cf434c9" minOccurs="0"/>
                <xsd:element ref="ns2:TaxKeywordTaxHTField" minOccurs="0"/>
                <xsd:element ref="ns3:ebbe85b659bd46fbbf4a4be64ea540de" minOccurs="0"/>
                <xsd:element ref="ns3:pf5d32d613bc4b35841a4b742b63df85" minOccurs="0"/>
                <xsd:element ref="ns2:TaxCatchAll" minOccurs="0"/>
                <xsd:element ref="ns3:l2b45cc9189d4c05b9a185bdb9fe4e84" minOccurs="0"/>
                <xsd:element ref="ns2:TaxCatchAllLabel" minOccurs="0"/>
                <xsd:element ref="ns4:SharedWithUsers" minOccurs="0"/>
                <xsd:element ref="ns4:SharedWithDetails" minOccurs="0"/>
                <xsd:element ref="ns5:MediaServiceMetadata" minOccurs="0"/>
                <xsd:element ref="ns5:MediaServiceFastMetadata" minOccurs="0"/>
                <xsd:element ref="ns5:MediaServiceDateTaken" minOccurs="0"/>
                <xsd:element ref="ns5:MediaServiceAutoTags" minOccurs="0"/>
                <xsd:element ref="ns5:MediaServiceLocation" minOccurs="0"/>
                <xsd:element ref="ns2:Client_x0020_-_x0020_New_x0020_Lookup_x0020_10.16" minOccurs="0"/>
                <xsd:element ref="ns5:MediaServiceOCR" minOccurs="0"/>
                <xsd:element ref="ns5:MediaServiceEventHashCode" minOccurs="0"/>
                <xsd:element ref="ns5:MediaServiceGenerationTime" minOccurs="0"/>
                <xsd:element ref="ns1:_ip_UnifiedCompliancePolicyProperties" minOccurs="0"/>
                <xsd:element ref="ns1:_ip_UnifiedCompliancePolicyUIAction" minOccurs="0"/>
                <xsd:element ref="ns5:MediaServiceAutoKeyPoints" minOccurs="0"/>
                <xsd:element ref="ns5: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48" nillable="true" ma:displayName="Unified Compliance Policy Properties" ma:hidden="true" ma:internalName="_ip_UnifiedCompliancePolicyProperties" ma:readOnly="false">
      <xsd:simpleType>
        <xsd:restriction base="dms:Note"/>
      </xsd:simpleType>
    </xsd:element>
    <xsd:element name="_ip_UnifiedCompliancePolicyUIAction" ma:index="49"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0ae358-dafa-4fbe-966f-6fdbf7abf4a2" elementFormDefault="qualified">
    <xsd:import namespace="http://schemas.microsoft.com/office/2006/documentManagement/types"/>
    <xsd:import namespace="http://schemas.microsoft.com/office/infopath/2007/PartnerControls"/>
    <xsd:element name="_dlc_DocIdUrl" ma:index="1" nillable="true" ma:displayName="Document ID" ma:description="Permanent link to this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false">
      <xsd:simpleType>
        <xsd:restriction base="dms:Boolean"/>
      </xsd:simpleType>
    </xsd:element>
    <xsd:element name="_dlc_DocId" ma:index="13" nillable="true" ma:displayName="Document ID Value" ma:description="The value of the document ID assigned to this item." ma:hidden="true" ma:internalName="_dlc_DocId" ma:readOnly="false">
      <xsd:simpleType>
        <xsd:restriction base="dms:Text"/>
      </xsd:simpleType>
    </xsd:element>
    <xsd:element name="TaxKeywordTaxHTField" ma:index="29" nillable="true" ma:taxonomy="true" ma:internalName="TaxKeywordTaxHTField" ma:taxonomyFieldName="TaxKeyword" ma:displayName="Enterprise Keywords" ma:readOnly="false" ma:fieldId="{23f27201-bee3-471e-b2e7-b64fd8b7ca38}" ma:taxonomyMulti="true" ma:sspId="abc3a10f-96c1-42bb-bcfe-a1bbdbe0b766" ma:termSetId="00000000-0000-0000-0000-000000000000" ma:anchorId="00000000-0000-0000-0000-000000000000" ma:open="true" ma:isKeyword="true">
      <xsd:complexType>
        <xsd:sequence>
          <xsd:element ref="pc:Terms" minOccurs="0" maxOccurs="1"/>
        </xsd:sequence>
      </xsd:complexType>
    </xsd:element>
    <xsd:element name="TaxCatchAll" ma:index="34" nillable="true" ma:displayName="Taxonomy Catch All Column" ma:description="" ma:hidden="true" ma:list="{02961cf8-2205-4926-9f71-0fe2ba35f81d}" ma:internalName="TaxCatchAll" ma:readOnly="false" ma:showField="CatchAllData" ma:web="b20ae358-dafa-4fbe-966f-6fdbf7abf4a2">
      <xsd:complexType>
        <xsd:complexContent>
          <xsd:extension base="dms:MultiChoiceLookup">
            <xsd:sequence>
              <xsd:element name="Value" type="dms:Lookup" maxOccurs="unbounded" minOccurs="0" nillable="true"/>
            </xsd:sequence>
          </xsd:extension>
        </xsd:complexContent>
      </xsd:complexType>
    </xsd:element>
    <xsd:element name="TaxCatchAllLabel" ma:index="36" nillable="true" ma:displayName="Taxonomy Catch All Column1" ma:description="" ma:hidden="true" ma:list="{02961cf8-2205-4926-9f71-0fe2ba35f81d}" ma:internalName="TaxCatchAllLabel" ma:readOnly="false" ma:showField="CatchAllDataLabel" ma:web="b20ae358-dafa-4fbe-966f-6fdbf7abf4a2">
      <xsd:complexType>
        <xsd:complexContent>
          <xsd:extension base="dms:MultiChoiceLookup">
            <xsd:sequence>
              <xsd:element name="Value" type="dms:Lookup" maxOccurs="unbounded" minOccurs="0" nillable="true"/>
            </xsd:sequence>
          </xsd:extension>
        </xsd:complexContent>
      </xsd:complexType>
    </xsd:element>
    <xsd:element name="Client_x0020_-_x0020_New_x0020_Lookup_x0020_10.16" ma:index="44" nillable="true" ma:displayName="Client - New Lookup 10.16" ma:hidden="true" ma:list="{49ef800a-9278-4bb8-86d8-ac9ec51d0b30}" ma:internalName="Client_x0020__x002d__x0020_New_x0020_Lookup_x0020_10_x002e_16" ma:readOnly="false" ma:showField="Title" ma:web="b20ae358-dafa-4fbe-966f-6fdbf7abf4a2">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6c630c5c-a061-4aaa-ad37-6a3eb7146b6a" elementFormDefault="qualified">
    <xsd:import namespace="http://schemas.microsoft.com/office/2006/documentManagement/types"/>
    <xsd:import namespace="http://schemas.microsoft.com/office/infopath/2007/PartnerControls"/>
    <xsd:element name="b64f86033b814921af85a45d343ea903" ma:index="16" nillable="true" ma:taxonomy="true" ma:internalName="b64f86033b814921af85a45d343ea903" ma:taxonomyFieldName="Data_x0020_and_x0020_Databases" ma:displayName="Data and Databases" ma:readOnly="false" ma:default="" ma:fieldId="{b64f8603-3b81-4921-af85-a45d343ea903}" ma:sspId="abc3a10f-96c1-42bb-bcfe-a1bbdbe0b766" ma:termSetId="98bd6c95-39ff-4ac7-a561-25745e1ea687" ma:anchorId="00000000-0000-0000-0000-000000000000" ma:open="false" ma:isKeyword="false">
      <xsd:complexType>
        <xsd:sequence>
          <xsd:element ref="pc:Terms" minOccurs="0" maxOccurs="1"/>
        </xsd:sequence>
      </xsd:complexType>
    </xsd:element>
    <xsd:element name="a1a08b39e1414c7eac11327583f14c6c" ma:index="20" nillable="true" ma:taxonomy="true" ma:internalName="a1a08b39e1414c7eac11327583f14c6c" ma:taxonomyFieldName="Project_x0020_Deliverables" ma:displayName="Project Deliverables" ma:readOnly="false" ma:default="" ma:fieldId="{a1a08b39-e141-4c7e-ac11-327583f14c6c}" ma:sspId="abc3a10f-96c1-42bb-bcfe-a1bbdbe0b766" ma:termSetId="5ea0b3bf-091e-4e0e-ae30-15dc738a8d2a" ma:anchorId="00000000-0000-0000-0000-000000000000" ma:open="false" ma:isKeyword="false">
      <xsd:complexType>
        <xsd:sequence>
          <xsd:element ref="pc:Terms" minOccurs="0" maxOccurs="1"/>
        </xsd:sequence>
      </xsd:complexType>
    </xsd:element>
    <xsd:element name="od1f604f7f9f426b8d1ec315b4ea607e" ma:index="22" nillable="true" ma:taxonomy="true" ma:internalName="od1f604f7f9f426b8d1ec315b4ea607e" ma:taxonomyFieldName="Project_x0020_Process_x0020_and_x0020_Planning_x0020_Documents" ma:displayName="Project Process and Planning Documents" ma:readOnly="false" ma:default="" ma:fieldId="{8d1f604f-7f9f-426b-8d1e-c315b4ea607e}" ma:sspId="abc3a10f-96c1-42bb-bcfe-a1bbdbe0b766" ma:termSetId="ac245af5-ebde-452e-a6e7-abac360e7031" ma:anchorId="00000000-0000-0000-0000-000000000000" ma:open="false" ma:isKeyword="false">
      <xsd:complexType>
        <xsd:sequence>
          <xsd:element ref="pc:Terms" minOccurs="0" maxOccurs="1"/>
        </xsd:sequence>
      </xsd:complexType>
    </xsd:element>
    <xsd:element name="ncd71cff68f84b6495e2fc8ae3e06dc7" ma:index="24" nillable="true" ma:taxonomy="true" ma:internalName="ncd71cff68f84b6495e2fc8ae3e06dc7" ma:taxonomyFieldName="Project_x0020_RFM_x0020__x0028_Incoming_x0029__x0020_Documents" ma:displayName="Project RFM (Incoming) Documents" ma:readOnly="false" ma:default="" ma:fieldId="{7cd71cff-68f8-4b64-95e2-fc8ae3e06dc7}" ma:sspId="abc3a10f-96c1-42bb-bcfe-a1bbdbe0b766" ma:termSetId="afd25b4e-e9e2-491e-bbc0-d8551c7e47e7" ma:anchorId="00000000-0000-0000-0000-000000000000" ma:open="false" ma:isKeyword="false">
      <xsd:complexType>
        <xsd:sequence>
          <xsd:element ref="pc:Terms" minOccurs="0" maxOccurs="1"/>
        </xsd:sequence>
      </xsd:complexType>
    </xsd:element>
    <xsd:element name="dfec58be41bb4a9ea2fc961e3456e84e" ma:index="26" nillable="true" ma:taxonomy="true" ma:internalName="dfec58be41bb4a9ea2fc961e3456e84e" ma:taxonomyFieldName="Reported_x0020_News" ma:displayName="Reported News" ma:readOnly="false" ma:default="" ma:fieldId="{dfec58be-41bb-4a9e-a2fc-961e3456e84e}" ma:sspId="abc3a10f-96c1-42bb-bcfe-a1bbdbe0b766" ma:termSetId="67043b3d-084d-4b2e-9535-6ffbf6d86852" ma:anchorId="00000000-0000-0000-0000-000000000000" ma:open="false" ma:isKeyword="false">
      <xsd:complexType>
        <xsd:sequence>
          <xsd:element ref="pc:Terms" minOccurs="0" maxOccurs="1"/>
        </xsd:sequence>
      </xsd:complexType>
    </xsd:element>
    <xsd:element name="h438ae35443a46a384d258ab3cf434c9" ma:index="28" nillable="true" ma:taxonomy="true" ma:internalName="h438ae35443a46a384d258ab3cf434c9" ma:taxonomyFieldName="Research_x0020_and_x0020_Reference" ma:displayName="Research and Reference" ma:readOnly="false" ma:default="" ma:fieldId="{1438ae35-443a-46a3-84d2-58ab3cf434c9}" ma:sspId="abc3a10f-96c1-42bb-bcfe-a1bbdbe0b766" ma:termSetId="707f659f-72da-464a-ab5f-51f305ede79d" ma:anchorId="00000000-0000-0000-0000-000000000000" ma:open="false" ma:isKeyword="false">
      <xsd:complexType>
        <xsd:sequence>
          <xsd:element ref="pc:Terms" minOccurs="0" maxOccurs="1"/>
        </xsd:sequence>
      </xsd:complexType>
    </xsd:element>
    <xsd:element name="ebbe85b659bd46fbbf4a4be64ea540de" ma:index="31" nillable="true" ma:taxonomy="true" ma:internalName="ebbe85b659bd46fbbf4a4be64ea540de" ma:taxonomyFieldName="Firm_x0020_Administration" ma:displayName="Firm Administration" ma:readOnly="false" ma:default="" ma:fieldId="{ebbe85b6-59bd-46fb-bf4a-4be64ea540de}" ma:sspId="abc3a10f-96c1-42bb-bcfe-a1bbdbe0b766" ma:termSetId="89054079-a0a6-4394-8759-b2709efbbcb0" ma:anchorId="00000000-0000-0000-0000-000000000000" ma:open="false" ma:isKeyword="false">
      <xsd:complexType>
        <xsd:sequence>
          <xsd:element ref="pc:Terms" minOccurs="0" maxOccurs="1"/>
        </xsd:sequence>
      </xsd:complexType>
    </xsd:element>
    <xsd:element name="pf5d32d613bc4b35841a4b742b63df85" ma:index="33" nillable="true" ma:taxonomy="true" ma:internalName="pf5d32d613bc4b35841a4b742b63df85" ma:taxonomyFieldName="Firm_x0020_Collateral_x0020_and_x0020_Client_x0020_Communications" ma:displayName="Firm Collateral and Client Communications" ma:readOnly="false" ma:default="" ma:fieldId="{9f5d32d6-13bc-4b35-841a-4b742b63df85}" ma:sspId="abc3a10f-96c1-42bb-bcfe-a1bbdbe0b766" ma:termSetId="50f82c69-1835-4a85-8dea-bb195165631d" ma:anchorId="00000000-0000-0000-0000-000000000000" ma:open="false" ma:isKeyword="false">
      <xsd:complexType>
        <xsd:sequence>
          <xsd:element ref="pc:Terms" minOccurs="0" maxOccurs="1"/>
        </xsd:sequence>
      </xsd:complexType>
    </xsd:element>
    <xsd:element name="l2b45cc9189d4c05b9a185bdb9fe4e84" ma:index="35" nillable="true" ma:taxonomy="true" ma:internalName="l2b45cc9189d4c05b9a185bdb9fe4e84" ma:taxonomyFieldName="Human_x0020_Resources_x0020_and_x0020_Onboarding" ma:displayName="Human Resources and Onboarding" ma:readOnly="false" ma:default="" ma:fieldId="{52b45cc9-189d-4c05-b9a1-85bdb9fe4e84}" ma:sspId="abc3a10f-96c1-42bb-bcfe-a1bbdbe0b766" ma:termSetId="4dce26f8-9fab-46c5-902f-852ecc562b1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2e66b93-ac67-4b76-8abd-0b1fc41687d1" elementFormDefault="qualified">
    <xsd:import namespace="http://schemas.microsoft.com/office/2006/documentManagement/types"/>
    <xsd:import namespace="http://schemas.microsoft.com/office/infopath/2007/PartnerControls"/>
    <xsd:element name="DocumentStatus_Note" ma:index="8" nillable="true" ma:taxonomy="true" ma:internalName="DocumentStatus_Note" ma:taxonomyFieldName="DocumentStatus" ma:displayName="Document Status" ma:readOnly="false" ma:default="98;#Dummy|93183768-93a2-42ff-ab74-3352f68d3d08" ma:fieldId="{87c60891-d153-4583-8fb4-749a7327e316}" ma:sspId="abc3a10f-96c1-42bb-bcfe-a1bbdbe0b766" ma:termSetId="d7feaa85-7c80-402d-9638-bd3c4edc9b75" ma:anchorId="00000000-0000-0000-0000-000000000000" ma:open="true" ma:isKeyword="false">
      <xsd:complexType>
        <xsd:sequence>
          <xsd:element ref="pc:Terms" minOccurs="0" maxOccurs="1"/>
        </xsd:sequence>
      </xsd:complexType>
    </xsd:element>
    <xsd:element name="cb15e86002d24647a627942af51e3b7c" ma:index="10" nillable="true" ma:taxonomy="true" ma:internalName="cb15e86002d24647a627942af51e3b7c" ma:taxonomyFieldName="Client" ma:displayName="Client" ma:readOnly="false" ma:default="" ma:fieldId="{cb15e860-02d2-4647-a627-942af51e3b7c}" ma:sspId="abc3a10f-96c1-42bb-bcfe-a1bbdbe0b766" ma:termSetId="b0961dff-f7ee-4abd-879b-41a33d55ac98" ma:anchorId="00000000-0000-0000-0000-000000000000" ma:open="true" ma:isKeyword="false">
      <xsd:complexType>
        <xsd:sequence>
          <xsd:element ref="pc:Terms" minOccurs="0" maxOccurs="1"/>
        </xsd:sequence>
      </xsd:complexType>
    </xsd:element>
    <xsd:element name="SharedWithUsers" ma:index="37" nillable="true" ma:displayName="Shared With" ma:description=""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8" nillable="true" ma:displayName="Shared With Details" ma:description=""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87dac51-712b-4e9a-bfdc-51fbefa503c5" elementFormDefault="qualified">
    <xsd:import namespace="http://schemas.microsoft.com/office/2006/documentManagement/types"/>
    <xsd:import namespace="http://schemas.microsoft.com/office/infopath/2007/PartnerControls"/>
    <xsd:element name="MediaServiceMetadata" ma:index="39" nillable="true" ma:displayName="MediaServiceMetadata" ma:description="" ma:hidden="true" ma:internalName="MediaServiceMetadata" ma:readOnly="true">
      <xsd:simpleType>
        <xsd:restriction base="dms:Note"/>
      </xsd:simpleType>
    </xsd:element>
    <xsd:element name="MediaServiceFastMetadata" ma:index="40" nillable="true" ma:displayName="MediaServiceFastMetadata" ma:description="" ma:hidden="true" ma:internalName="MediaServiceFastMetadata" ma:readOnly="true">
      <xsd:simpleType>
        <xsd:restriction base="dms:Note"/>
      </xsd:simpleType>
    </xsd:element>
    <xsd:element name="MediaServiceDateTaken" ma:index="41" nillable="true" ma:displayName="MediaServiceDateTaken" ma:description="" ma:hidden="true" ma:internalName="MediaServiceDateTaken" ma:readOnly="true">
      <xsd:simpleType>
        <xsd:restriction base="dms:Text"/>
      </xsd:simpleType>
    </xsd:element>
    <xsd:element name="MediaServiceAutoTags" ma:index="42" nillable="true" ma:displayName="MediaServiceAutoTags" ma:description="" ma:hidden="true" ma:internalName="MediaServiceAutoTags" ma:readOnly="true">
      <xsd:simpleType>
        <xsd:restriction base="dms:Text"/>
      </xsd:simpleType>
    </xsd:element>
    <xsd:element name="MediaServiceLocation" ma:index="43" nillable="true" ma:displayName="MediaServiceLocation" ma:description="" ma:hidden="true" ma:internalName="MediaServiceLocation" ma:readOnly="true">
      <xsd:simpleType>
        <xsd:restriction base="dms:Text"/>
      </xsd:simpleType>
    </xsd:element>
    <xsd:element name="MediaServiceOCR" ma:index="45" nillable="true" ma:displayName="MediaServiceOCR" ma:hidden="true" ma:internalName="MediaServiceOCR" ma:readOnly="true">
      <xsd:simpleType>
        <xsd:restriction base="dms:Note"/>
      </xsd:simpleType>
    </xsd:element>
    <xsd:element name="MediaServiceEventHashCode" ma:index="46" nillable="true" ma:displayName="MediaServiceEventHashCode" ma:hidden="true" ma:internalName="MediaServiceEventHashCode" ma:readOnly="true">
      <xsd:simpleType>
        <xsd:restriction base="dms:Text"/>
      </xsd:simpleType>
    </xsd:element>
    <xsd:element name="MediaServiceGenerationTime" ma:index="47" nillable="true" ma:displayName="MediaServiceGenerationTime" ma:hidden="true" ma:internalName="MediaServiceGenerationTime" ma:readOnly="true">
      <xsd:simpleType>
        <xsd:restriction base="dms:Text"/>
      </xsd:simpleType>
    </xsd:element>
    <xsd:element name="MediaServiceAutoKeyPoints" ma:index="50" nillable="true" ma:displayName="MediaServiceAutoKeyPoints" ma:hidden="true" ma:internalName="MediaServiceAutoKeyPoints" ma:readOnly="true">
      <xsd:simpleType>
        <xsd:restriction base="dms:Note"/>
      </xsd:simpleType>
    </xsd:element>
    <xsd:element name="MediaServiceKeyPoints" ma:index="51" nillable="true" ma:displayName="KeyPoints" ma:hidden="true" ma:internalName="MediaServiceKeyPoint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b20ae358-dafa-4fbe-966f-6fdbf7abf4a2">1961-1155728218-36600</_dlc_DocId>
    <DocumentStatus_Note xmlns="82e66b93-ac67-4b76-8abd-0b1fc41687d1">
      <Terms xmlns="http://schemas.microsoft.com/office/infopath/2007/PartnerControls">
        <TermInfo xmlns="http://schemas.microsoft.com/office/infopath/2007/PartnerControls">
          <TermName xmlns="http://schemas.microsoft.com/office/infopath/2007/PartnerControls">Dummy</TermName>
          <TermId xmlns="http://schemas.microsoft.com/office/infopath/2007/PartnerControls">93183768-93a2-42ff-ab74-3352f68d3d08</TermId>
        </TermInfo>
      </Terms>
    </DocumentStatus_Note>
    <TaxCatchAll xmlns="b20ae358-dafa-4fbe-966f-6fdbf7abf4a2">
      <Value>117</Value>
      <Value>19</Value>
      <Value>26</Value>
      <Value>23</Value>
    </TaxCatchAll>
    <_dlc_DocIdUrl xmlns="b20ae358-dafa-4fbe-966f-6fdbf7abf4a2">
      <Url>https://grenzglier.sharepoint.com/collab/mrktg/_layouts/15/DocIdRedir.aspx?ID=1961-1155728218-36600</Url>
      <Description>1961-1155728218-36600</Description>
    </_dlc_DocIdUrl>
    <_dlc_DocIdPersistId xmlns="b20ae358-dafa-4fbe-966f-6fdbf7abf4a2" xsi:nil="true"/>
    <_ip_UnifiedCompliancePolicyUIAction xmlns="http://schemas.microsoft.com/sharepoint/v3" xsi:nil="true"/>
    <cb15e86002d24647a627942af51e3b7c xmlns="82e66b93-ac67-4b76-8abd-0b1fc41687d1">
      <Terms xmlns="http://schemas.microsoft.com/office/infopath/2007/PartnerControls"/>
    </cb15e86002d24647a627942af51e3b7c>
    <dfec58be41bb4a9ea2fc961e3456e84e xmlns="6c630c5c-a061-4aaa-ad37-6a3eb7146b6a">
      <Terms xmlns="http://schemas.microsoft.com/office/infopath/2007/PartnerControls"/>
    </dfec58be41bb4a9ea2fc961e3456e84e>
    <h438ae35443a46a384d258ab3cf434c9 xmlns="6c630c5c-a061-4aaa-ad37-6a3eb7146b6a">
      <Terms xmlns="http://schemas.microsoft.com/office/infopath/2007/PartnerControls"/>
    </h438ae35443a46a384d258ab3cf434c9>
    <Client_x0020_-_x0020_New_x0020_Lookup_x0020_10.16 xmlns="b20ae358-dafa-4fbe-966f-6fdbf7abf4a2" xsi:nil="true"/>
    <TaxKeywordTaxHTField xmlns="b20ae358-dafa-4fbe-966f-6fdbf7abf4a2">
      <Terms xmlns="http://schemas.microsoft.com/office/infopath/2007/PartnerControls"/>
    </TaxKeywordTaxHTField>
    <ncd71cff68f84b6495e2fc8ae3e06dc7 xmlns="6c630c5c-a061-4aaa-ad37-6a3eb7146b6a">
      <Terms xmlns="http://schemas.microsoft.com/office/infopath/2007/PartnerControls"/>
    </ncd71cff68f84b6495e2fc8ae3e06dc7>
    <pf5d32d613bc4b35841a4b742b63df85 xmlns="6c630c5c-a061-4aaa-ad37-6a3eb7146b6a">
      <Terms xmlns="http://schemas.microsoft.com/office/infopath/2007/PartnerControls"/>
    </pf5d32d613bc4b35841a4b742b63df85>
    <b64f86033b814921af85a45d343ea903 xmlns="6c630c5c-a061-4aaa-ad37-6a3eb7146b6a">
      <Terms xmlns="http://schemas.microsoft.com/office/infopath/2007/PartnerControls"/>
    </b64f86033b814921af85a45d343ea903>
    <TaxCatchAllLabel xmlns="b20ae358-dafa-4fbe-966f-6fdbf7abf4a2"/>
    <_ip_UnifiedCompliancePolicyProperties xmlns="http://schemas.microsoft.com/sharepoint/v3" xsi:nil="true"/>
    <l2b45cc9189d4c05b9a185bdb9fe4e84 xmlns="6c630c5c-a061-4aaa-ad37-6a3eb7146b6a">
      <Terms xmlns="http://schemas.microsoft.com/office/infopath/2007/PartnerControls"/>
    </l2b45cc9189d4c05b9a185bdb9fe4e84>
    <a1a08b39e1414c7eac11327583f14c6c xmlns="6c630c5c-a061-4aaa-ad37-6a3eb7146b6a">
      <Terms xmlns="http://schemas.microsoft.com/office/infopath/2007/PartnerControls"/>
    </a1a08b39e1414c7eac11327583f14c6c>
    <od1f604f7f9f426b8d1ec315b4ea607e xmlns="6c630c5c-a061-4aaa-ad37-6a3eb7146b6a">
      <Terms xmlns="http://schemas.microsoft.com/office/infopath/2007/PartnerControls"/>
    </od1f604f7f9f426b8d1ec315b4ea607e>
    <ebbe85b659bd46fbbf4a4be64ea540de xmlns="6c630c5c-a061-4aaa-ad37-6a3eb7146b6a">
      <Terms xmlns="http://schemas.microsoft.com/office/infopath/2007/PartnerControls"/>
    </ebbe85b659bd46fbbf4a4be64ea540de>
  </documentManagement>
</p:properties>
</file>

<file path=customXml/itemProps1.xml><?xml version="1.0" encoding="utf-8"?>
<ds:datastoreItem xmlns:ds="http://schemas.openxmlformats.org/officeDocument/2006/customXml" ds:itemID="{523132F2-728B-41B8-B782-D205E96D76DD}">
  <ds:schemaRefs>
    <ds:schemaRef ds:uri="http://schemas.microsoft.com/sharepoint/v3/contenttype/forms"/>
  </ds:schemaRefs>
</ds:datastoreItem>
</file>

<file path=customXml/itemProps2.xml><?xml version="1.0" encoding="utf-8"?>
<ds:datastoreItem xmlns:ds="http://schemas.openxmlformats.org/officeDocument/2006/customXml" ds:itemID="{FE1ACC80-2863-46B5-A0E1-756F210E6AC3}">
  <ds:schemaRefs>
    <ds:schemaRef ds:uri="http://schemas.microsoft.com/sharepoint/events"/>
  </ds:schemaRefs>
</ds:datastoreItem>
</file>

<file path=customXml/itemProps3.xml><?xml version="1.0" encoding="utf-8"?>
<ds:datastoreItem xmlns:ds="http://schemas.openxmlformats.org/officeDocument/2006/customXml" ds:itemID="{5D6154BA-F0B2-4D5A-BB05-04212A5ECF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20ae358-dafa-4fbe-966f-6fdbf7abf4a2"/>
    <ds:schemaRef ds:uri="6c630c5c-a061-4aaa-ad37-6a3eb7146b6a"/>
    <ds:schemaRef ds:uri="82e66b93-ac67-4b76-8abd-0b1fc41687d1"/>
    <ds:schemaRef ds:uri="487dac51-712b-4e9a-bfdc-51fbefa503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BB3976C-E8C5-4A73-A9C5-65CB55B3DDF1}">
  <ds:schemaRefs>
    <ds:schemaRef ds:uri="http://schemas.microsoft.com/office/2006/metadata/properties"/>
    <ds:schemaRef ds:uri="http://schemas.microsoft.com/office/infopath/2007/PartnerControls"/>
    <ds:schemaRef ds:uri="b20ae358-dafa-4fbe-966f-6fdbf7abf4a2"/>
    <ds:schemaRef ds:uri="82e66b93-ac67-4b76-8abd-0b1fc41687d1"/>
    <ds:schemaRef ds:uri="http://schemas.microsoft.com/sharepoint/v3"/>
    <ds:schemaRef ds:uri="6c630c5c-a061-4aaa-ad37-6a3eb7146b6a"/>
  </ds:schemaRefs>
</ds:datastoreItem>
</file>

<file path=docProps/app.xml><?xml version="1.0" encoding="utf-8"?>
<Properties xmlns="http://schemas.openxmlformats.org/officeDocument/2006/extended-properties" xmlns:vt="http://schemas.openxmlformats.org/officeDocument/2006/docPropsVTypes">
  <Template/>
  <TotalTime>16299</TotalTime>
  <Words>4991</Words>
  <Application>Microsoft Office PowerPoint</Application>
  <PresentationFormat>Custom</PresentationFormat>
  <Paragraphs>514</Paragraphs>
  <Slides>37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Myriad Pro</vt:lpstr>
      <vt:lpstr>Myriad Pro Black</vt:lpstr>
      <vt:lpstr>Myriad Web Pro</vt:lpstr>
      <vt:lpstr>Arial</vt:lpstr>
      <vt:lpstr>Calibri</vt:lpstr>
      <vt:lpstr>Office Theme</vt:lpstr>
      <vt:lpstr>Global Ocean Observing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Moody</dc:creator>
  <cp:lastModifiedBy>셀빈 김</cp:lastModifiedBy>
  <cp:revision>135</cp:revision>
  <dcterms:created xsi:type="dcterms:W3CDTF">2021-03-25T20:27:16Z</dcterms:created>
  <dcterms:modified xsi:type="dcterms:W3CDTF">2022-04-22T12:24:34Z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Status">
    <vt:lpwstr>23;#Dummy|93183768-93a2-42ff-ab74-3352f68d3d08</vt:lpwstr>
  </property>
  <property fmtid="{D5CDD505-2E9C-101B-9397-08002B2CF9AE}" pid="3" name="DocumentSource_Note">
    <vt:lpwstr>Dummy|9861cb3b-41fd-4c02-aeb0-b642e780de6a</vt:lpwstr>
  </property>
  <property fmtid="{D5CDD505-2E9C-101B-9397-08002B2CF9AE}" pid="4" name="ContentTypeId">
    <vt:lpwstr>0x0101007B369841D0F4EB439AD9BDDF02DDF5D8005F6E2A506855C24AACAF2C67A0C73655</vt:lpwstr>
  </property>
  <property fmtid="{D5CDD505-2E9C-101B-9397-08002B2CF9AE}" pid="5" name="ExternalAuthorTaxHTField0">
    <vt:lpwstr>Dummy|c56687d1-0194-4d69-861e-218378c0459f</vt:lpwstr>
  </property>
  <property fmtid="{D5CDD505-2E9C-101B-9397-08002B2CF9AE}" pid="6" name="_dlc_DocIdItemGuid">
    <vt:lpwstr>1488f7fd-4fa1-4560-8dd9-04fe0d836704</vt:lpwstr>
  </property>
  <property fmtid="{D5CDD505-2E9C-101B-9397-08002B2CF9AE}" pid="7" name="ProjectTypeTaxHTField0">
    <vt:lpwstr>Dummy|92e50897-8549-4360-ab01-b04762cf8dd3</vt:lpwstr>
  </property>
  <property fmtid="{D5CDD505-2E9C-101B-9397-08002B2CF9AE}" pid="8" name="TaxKeyword">
    <vt:lpwstr/>
  </property>
  <property fmtid="{D5CDD505-2E9C-101B-9397-08002B2CF9AE}" pid="9" name="DocumentType_Note">
    <vt:lpwstr/>
  </property>
  <property fmtid="{D5CDD505-2E9C-101B-9397-08002B2CF9AE}" pid="10" name="Topic">
    <vt:lpwstr/>
  </property>
  <property fmtid="{D5CDD505-2E9C-101B-9397-08002B2CF9AE}" pid="11" name="ExternalAuthor">
    <vt:lpwstr>117;#Dummy|c56687d1-0194-4d69-861e-218378c0459f</vt:lpwstr>
  </property>
  <property fmtid="{D5CDD505-2E9C-101B-9397-08002B2CF9AE}" pid="12" name="Firm_x0020_Administration">
    <vt:lpwstr/>
  </property>
  <property fmtid="{D5CDD505-2E9C-101B-9397-08002B2CF9AE}" pid="13" name="Project_x0020_Deliverables">
    <vt:lpwstr/>
  </property>
  <property fmtid="{D5CDD505-2E9C-101B-9397-08002B2CF9AE}" pid="14" name="Project_x0020_Process_x0020_and_x0020_Planning_x0020_Documents">
    <vt:lpwstr/>
  </property>
  <property fmtid="{D5CDD505-2E9C-101B-9397-08002B2CF9AE}" pid="15" name="CategoriesAndTopics">
    <vt:lpwstr/>
  </property>
  <property fmtid="{D5CDD505-2E9C-101B-9397-08002B2CF9AE}" pid="16" name="Topic_Note">
    <vt:lpwstr/>
  </property>
  <property fmtid="{D5CDD505-2E9C-101B-9397-08002B2CF9AE}" pid="17" name="Human_x0020_Resources_x0020_and_x0020_Onboarding">
    <vt:lpwstr/>
  </property>
  <property fmtid="{D5CDD505-2E9C-101B-9397-08002B2CF9AE}" pid="18" name="IndustrySector_Note">
    <vt:lpwstr/>
  </property>
  <property fmtid="{D5CDD505-2E9C-101B-9397-08002B2CF9AE}" pid="19" name="Research_x0020_and_x0020_Reference">
    <vt:lpwstr/>
  </property>
  <property fmtid="{D5CDD505-2E9C-101B-9397-08002B2CF9AE}" pid="20" name="IndustrySector">
    <vt:lpwstr/>
  </property>
  <property fmtid="{D5CDD505-2E9C-101B-9397-08002B2CF9AE}" pid="21" name="DocumentSource">
    <vt:lpwstr>19;#Dummy|9861cb3b-41fd-4c02-aeb0-b642e780de6a</vt:lpwstr>
  </property>
  <property fmtid="{D5CDD505-2E9C-101B-9397-08002B2CF9AE}" pid="22" name="DocumentType">
    <vt:lpwstr/>
  </property>
  <property fmtid="{D5CDD505-2E9C-101B-9397-08002B2CF9AE}" pid="23" name="Data_x0020_and_x0020_Databases">
    <vt:lpwstr/>
  </property>
  <property fmtid="{D5CDD505-2E9C-101B-9397-08002B2CF9AE}" pid="24" name="Project_x0020_RFM_x0020__x0028_Incoming_x0029__x0020_Documents">
    <vt:lpwstr/>
  </property>
  <property fmtid="{D5CDD505-2E9C-101B-9397-08002B2CF9AE}" pid="25" name="Reported_x0020_News">
    <vt:lpwstr/>
  </property>
  <property fmtid="{D5CDD505-2E9C-101B-9397-08002B2CF9AE}" pid="26" name="Firm_x0020_Collateral_x0020_and_x0020_Client_x0020_Communications">
    <vt:lpwstr/>
  </property>
  <property fmtid="{D5CDD505-2E9C-101B-9397-08002B2CF9AE}" pid="27" name="GGACategoryTaxHTField0">
    <vt:lpwstr/>
  </property>
  <property fmtid="{D5CDD505-2E9C-101B-9397-08002B2CF9AE}" pid="28" name="Client">
    <vt:lpwstr/>
  </property>
  <property fmtid="{D5CDD505-2E9C-101B-9397-08002B2CF9AE}" pid="29" name="ProjectType">
    <vt:lpwstr>26;#Dummy|92e50897-8549-4360-ab01-b04762cf8dd3</vt:lpwstr>
  </property>
  <property fmtid="{D5CDD505-2E9C-101B-9397-08002B2CF9AE}" pid="30" name="Research and Reference">
    <vt:lpwstr/>
  </property>
  <property fmtid="{D5CDD505-2E9C-101B-9397-08002B2CF9AE}" pid="31" name="Firm Administration">
    <vt:lpwstr/>
  </property>
  <property fmtid="{D5CDD505-2E9C-101B-9397-08002B2CF9AE}" pid="32" name="Data and Databases">
    <vt:lpwstr/>
  </property>
  <property fmtid="{D5CDD505-2E9C-101B-9397-08002B2CF9AE}" pid="33" name="Reported News">
    <vt:lpwstr/>
  </property>
  <property fmtid="{D5CDD505-2E9C-101B-9397-08002B2CF9AE}" pid="34" name="Project Process and Planning Documents">
    <vt:lpwstr/>
  </property>
  <property fmtid="{D5CDD505-2E9C-101B-9397-08002B2CF9AE}" pid="35" name="Project Deliverables">
    <vt:lpwstr/>
  </property>
  <property fmtid="{D5CDD505-2E9C-101B-9397-08002B2CF9AE}" pid="36" name="Human Resources and Onboarding">
    <vt:lpwstr/>
  </property>
  <property fmtid="{D5CDD505-2E9C-101B-9397-08002B2CF9AE}" pid="37" name="Project RFM (Incoming) Documents">
    <vt:lpwstr/>
  </property>
  <property fmtid="{D5CDD505-2E9C-101B-9397-08002B2CF9AE}" pid="38" name="Firm Collateral and Client Communications">
    <vt:lpwstr/>
  </property>
</Properties>
</file>