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Barlow Semi Condensed" panose="00000506000000000000" pitchFamily="2"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BuZxOxWxOzcvOam8MwiN07D7b0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BD1156-9371-449E-B905-359EB4FE0C61}">
  <a:tblStyle styleId="{C9BD1156-9371-449E-B905-359EB4FE0C6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E"/>
          </a:solidFill>
        </a:fill>
      </a:tcStyle>
    </a:wholeTbl>
    <a:band1H>
      <a:tcTxStyle b="off" i="off"/>
      <a:tcStyle>
        <a:tcBdr/>
        <a:fill>
          <a:solidFill>
            <a:srgbClr val="CBCEDC"/>
          </a:solidFill>
        </a:fill>
      </a:tcStyle>
    </a:band1H>
    <a:band2H>
      <a:tcTxStyle b="off" i="off"/>
      <a:tcStyle>
        <a:tcBdr/>
      </a:tcStyle>
    </a:band2H>
    <a:band1V>
      <a:tcTxStyle b="off" i="off"/>
      <a:tcStyle>
        <a:tcBdr/>
        <a:fill>
          <a:solidFill>
            <a:srgbClr val="CBCEDC"/>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49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 think we need to explain that this is a Task Team that will define the process, but there will be a second Task Team which will really make the recommendations on how the future Governance will look like </a:t>
            </a:r>
            <a:endParaRPr/>
          </a:p>
        </p:txBody>
      </p:sp>
      <p:sp>
        <p:nvSpPr>
          <p:cNvPr id="244" name="Google Shape;2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only aligns with ocean observation activities</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provides a framework of authoritative guidance/best practice, terminology, and communications (particularly overarching vision/motivations) for national regional funders/systems to hook into.</a:t>
            </a:r>
            <a:endParaRPr/>
          </a:p>
          <a:p>
            <a:pPr marL="457200" lvl="0" indent="-228600" algn="l" rtl="0">
              <a:lnSpc>
                <a:spcPct val="100000"/>
              </a:lnSpc>
              <a:spcBef>
                <a:spcPts val="0"/>
              </a:spcBef>
              <a:spcAft>
                <a:spcPts val="0"/>
              </a:spcAft>
              <a:buSzPts val="1400"/>
              <a:buNone/>
            </a:pPr>
            <a:br>
              <a:rPr lang="en-US"/>
            </a:br>
            <a:endParaRPr/>
          </a:p>
          <a:p>
            <a:pPr marL="0" lvl="0" indent="0" algn="l" rtl="0">
              <a:lnSpc>
                <a:spcPct val="100000"/>
              </a:lnSpc>
              <a:spcBef>
                <a:spcPts val="0"/>
              </a:spcBef>
              <a:spcAft>
                <a:spcPts val="0"/>
              </a:spcAft>
              <a:buSzPts val="1400"/>
              <a:buNone/>
            </a:pPr>
            <a:endParaRPr/>
          </a:p>
        </p:txBody>
      </p:sp>
      <p:sp>
        <p:nvSpPr>
          <p:cNvPr id="285" name="Google Shape;28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only aligns with ocean observation activities</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provides a framework of authoritative guidance/best practice, terminology, and communications (particularly overarching vision/motivations) for national regional funders/systems to hook into.</a:t>
            </a:r>
            <a:endParaRPr/>
          </a:p>
          <a:p>
            <a:pPr marL="457200" lvl="0" indent="-228600" algn="l" rtl="0">
              <a:lnSpc>
                <a:spcPct val="100000"/>
              </a:lnSpc>
              <a:spcBef>
                <a:spcPts val="0"/>
              </a:spcBef>
              <a:spcAft>
                <a:spcPts val="0"/>
              </a:spcAft>
              <a:buSzPts val="1400"/>
              <a:buNone/>
            </a:pPr>
            <a:br>
              <a:rPr lang="en-US"/>
            </a:br>
            <a:endParaRPr/>
          </a:p>
          <a:p>
            <a:pPr marL="0" lvl="0" indent="0" algn="l" rtl="0">
              <a:lnSpc>
                <a:spcPct val="100000"/>
              </a:lnSpc>
              <a:spcBef>
                <a:spcPts val="0"/>
              </a:spcBef>
              <a:spcAft>
                <a:spcPts val="0"/>
              </a:spcAft>
              <a:buSzPts val="1400"/>
              <a:buNone/>
            </a:pPr>
            <a:endParaRPr/>
          </a:p>
        </p:txBody>
      </p:sp>
      <p:sp>
        <p:nvSpPr>
          <p:cNvPr id="293" name="Google Shape;29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only aligns with ocean observation activities</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provides a framework of authoritative guidance/best practice, terminology, and communications (particularly overarching vision/motivations) for national regional funders/systems to hook into.</a:t>
            </a:r>
            <a:endParaRPr/>
          </a:p>
          <a:p>
            <a:pPr marL="457200" lvl="0" indent="-228600" algn="l" rtl="0">
              <a:lnSpc>
                <a:spcPct val="100000"/>
              </a:lnSpc>
              <a:spcBef>
                <a:spcPts val="0"/>
              </a:spcBef>
              <a:spcAft>
                <a:spcPts val="0"/>
              </a:spcAft>
              <a:buSzPts val="1400"/>
              <a:buNone/>
            </a:pPr>
            <a:br>
              <a:rPr lang="en-US"/>
            </a:br>
            <a:endParaRPr/>
          </a:p>
          <a:p>
            <a:pPr marL="0" lvl="0" indent="0" algn="l" rtl="0">
              <a:lnSpc>
                <a:spcPct val="100000"/>
              </a:lnSpc>
              <a:spcBef>
                <a:spcPts val="0"/>
              </a:spcBef>
              <a:spcAft>
                <a:spcPts val="0"/>
              </a:spcAft>
              <a:buSzPts val="1400"/>
              <a:buNone/>
            </a:pPr>
            <a:endParaRPr/>
          </a:p>
        </p:txBody>
      </p:sp>
      <p:sp>
        <p:nvSpPr>
          <p:cNvPr id="303" name="Google Shape;30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only aligns with ocean observation activities</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GOOS provides a framework of authoritative guidance/best practice, terminology, and communications (particularly overarching vision/motivations) for national regional funders/systems to hook into.</a:t>
            </a:r>
            <a:endParaRPr/>
          </a:p>
          <a:p>
            <a:pPr marL="457200" lvl="0" indent="-228600" algn="l" rtl="0">
              <a:lnSpc>
                <a:spcPct val="100000"/>
              </a:lnSpc>
              <a:spcBef>
                <a:spcPts val="0"/>
              </a:spcBef>
              <a:spcAft>
                <a:spcPts val="0"/>
              </a:spcAft>
              <a:buSzPts val="1400"/>
              <a:buNone/>
            </a:pPr>
            <a:br>
              <a:rPr lang="en-US"/>
            </a:br>
            <a:endParaRPr/>
          </a:p>
          <a:p>
            <a:pPr marL="0" lvl="0" indent="0" algn="l" rtl="0">
              <a:lnSpc>
                <a:spcPct val="100000"/>
              </a:lnSpc>
              <a:spcBef>
                <a:spcPts val="0"/>
              </a:spcBef>
              <a:spcAft>
                <a:spcPts val="0"/>
              </a:spcAft>
              <a:buSzPts val="1400"/>
              <a:buNone/>
            </a:pPr>
            <a:endParaRPr/>
          </a:p>
        </p:txBody>
      </p:sp>
      <p:sp>
        <p:nvSpPr>
          <p:cNvPr id="311" name="Google Shape;3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 could be like the Ocean equivalent to INFCOM commission in WMO, and it could be intergovernmental body too</a:t>
            </a:r>
            <a:endParaRPr/>
          </a:p>
        </p:txBody>
      </p:sp>
      <p:sp>
        <p:nvSpPr>
          <p:cNvPr id="321" name="Google Shape;32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GOOS covers the whole value chain, and go towards Modeling/Forecasting, Services and targets underpinned by research</a:t>
            </a:r>
            <a:endParaRPr/>
          </a:p>
          <a:p>
            <a:pPr marL="0" lvl="0" indent="0" algn="l" rtl="0">
              <a:lnSpc>
                <a:spcPct val="100000"/>
              </a:lnSpc>
              <a:spcBef>
                <a:spcPts val="0"/>
              </a:spcBef>
              <a:spcAft>
                <a:spcPts val="0"/>
              </a:spcAft>
              <a:buSzPts val="1400"/>
              <a:buNone/>
            </a:pPr>
            <a:endParaRPr/>
          </a:p>
        </p:txBody>
      </p:sp>
      <p:sp>
        <p:nvSpPr>
          <p:cNvPr id="331" name="Google Shape;33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what Emma suggested yesterday as a starting point in the document for the Terms of Reference</a:t>
            </a:r>
            <a:endParaRPr/>
          </a:p>
        </p:txBody>
      </p:sp>
      <p:sp>
        <p:nvSpPr>
          <p:cNvPr id="342" name="Google Shape;34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03541" marR="368194" lvl="0" indent="13970" algn="just" rtl="0">
              <a:lnSpc>
                <a:spcPct val="110154"/>
              </a:lnSpc>
              <a:spcBef>
                <a:spcPts val="1059"/>
              </a:spcBef>
              <a:spcAft>
                <a:spcPts val="0"/>
              </a:spcAft>
              <a:buClr>
                <a:schemeClr val="dk1"/>
              </a:buClr>
              <a:buSzPts val="1100"/>
              <a:buFont typeface="Arial"/>
              <a:buNone/>
            </a:pPr>
            <a:r>
              <a:rPr lang="en-US" sz="1050">
                <a:solidFill>
                  <a:srgbClr val="3C4043"/>
                </a:solidFill>
                <a:highlight>
                  <a:srgbClr val="FFFFFF"/>
                </a:highlight>
                <a:latin typeface="Roboto"/>
                <a:ea typeface="Roboto"/>
                <a:cs typeface="Roboto"/>
                <a:sym typeface="Roboto"/>
              </a:rPr>
              <a:t>This map gives an idea of the complexity of the landscape of the Ocean Decade. There are many related and interconnected programmes, projects and partners, and succeeding will require new levels of coordination and collaboration across the observing community and beyond, </a:t>
            </a:r>
            <a:r>
              <a:rPr lang="en-US">
                <a:solidFill>
                  <a:srgbClr val="674EA7"/>
                </a:solidFill>
              </a:rPr>
              <a:t>to maximise collective impact</a:t>
            </a:r>
            <a:r>
              <a:rPr lang="en-US" sz="1050">
                <a:solidFill>
                  <a:srgbClr val="3C4043"/>
                </a:solidFill>
                <a:highlight>
                  <a:srgbClr val="FFFFFF"/>
                </a:highlight>
                <a:latin typeface="Roboto"/>
                <a:ea typeface="Roboto"/>
                <a:cs typeface="Roboto"/>
                <a:sym typeface="Roboto"/>
              </a:rPr>
              <a:t>.</a:t>
            </a:r>
            <a:br>
              <a:rPr lang="en-US" sz="1050">
                <a:solidFill>
                  <a:srgbClr val="3C4043"/>
                </a:solidFill>
                <a:highlight>
                  <a:srgbClr val="FFFFFF"/>
                </a:highlight>
                <a:latin typeface="Roboto"/>
                <a:ea typeface="Roboto"/>
                <a:cs typeface="Roboto"/>
                <a:sym typeface="Roboto"/>
              </a:rPr>
            </a:br>
            <a:r>
              <a:rPr lang="en-US" sz="1100" i="1">
                <a:solidFill>
                  <a:srgbClr val="674EA7"/>
                </a:solidFill>
                <a:latin typeface="Arial"/>
                <a:ea typeface="Arial"/>
                <a:cs typeface="Arial"/>
                <a:sym typeface="Arial"/>
              </a:rPr>
              <a:t>IN THIS SLIDE THE PROJECTS ALLOCATED TO OCEAN OBSERVING CO-DESIGN ARE SHOWN AS DARK NAVY. OTHER ENDORSED DECADE PROGRAMMES SHOWN IN RED. LIGHT BLUE </a:t>
            </a:r>
            <a:r>
              <a:rPr lang="en-US" i="1">
                <a:solidFill>
                  <a:srgbClr val="674EA7"/>
                </a:solidFill>
              </a:rPr>
              <a:t>REPRESENTS OBSERVING TOGETHER AND ITS PROJECTS.</a:t>
            </a:r>
            <a:endParaRPr sz="1100" i="1">
              <a:solidFill>
                <a:srgbClr val="674EA7"/>
              </a:solidFill>
              <a:latin typeface="Arial"/>
              <a:ea typeface="Arial"/>
              <a:cs typeface="Arial"/>
              <a:sym typeface="Arial"/>
            </a:endParaRPr>
          </a:p>
        </p:txBody>
      </p:sp>
      <p:sp>
        <p:nvSpPr>
          <p:cNvPr id="158" name="Google Shape;158;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778bf8078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11778bf807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 also added the Regional Policy sub task under this at DC-10 Part 2 and made the GOOS Structure TT a sub task under this too… But it might be confusing to note all these adjustemnts…Which Will change as we gat an Evolve Governance TT going anyway…</a:t>
            </a:r>
            <a:endParaRPr/>
          </a:p>
        </p:txBody>
      </p:sp>
      <p:sp>
        <p:nvSpPr>
          <p:cNvPr id="220" name="Google Shape;2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35"/>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35"/>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5"/>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35" descr="Logo&#10;&#10;Description automatically generated"/>
          <p:cNvPicPr preferRelativeResize="0"/>
          <p:nvPr/>
        </p:nvPicPr>
        <p:blipFill rotWithShape="1">
          <a:blip r:embed="rId2">
            <a:alphaModFix/>
          </a:blip>
          <a:srcRect/>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90"/>
        <p:cNvGrpSpPr/>
        <p:nvPr/>
      </p:nvGrpSpPr>
      <p:grpSpPr>
        <a:xfrm>
          <a:off x="0" y="0"/>
          <a:ext cx="0" cy="0"/>
          <a:chOff x="0" y="0"/>
          <a:chExt cx="0" cy="0"/>
        </a:xfrm>
      </p:grpSpPr>
      <p:sp>
        <p:nvSpPr>
          <p:cNvPr id="91" name="Google Shape;91;p4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47"/>
          <p:cNvSpPr>
            <a:spLocks noGrp="1"/>
          </p:cNvSpPr>
          <p:nvPr>
            <p:ph type="pic" idx="2"/>
          </p:nvPr>
        </p:nvSpPr>
        <p:spPr>
          <a:xfrm>
            <a:off x="5334000" y="0"/>
            <a:ext cx="6858000" cy="6858000"/>
          </a:xfrm>
          <a:prstGeom prst="rect">
            <a:avLst/>
          </a:prstGeom>
          <a:solidFill>
            <a:srgbClr val="D8D8D8"/>
          </a:solidFill>
          <a:ln>
            <a:noFill/>
          </a:ln>
        </p:spPr>
      </p:sp>
      <p:sp>
        <p:nvSpPr>
          <p:cNvPr id="93" name="Google Shape;93;p47"/>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94"/>
        <p:cNvGrpSpPr/>
        <p:nvPr/>
      </p:nvGrpSpPr>
      <p:grpSpPr>
        <a:xfrm>
          <a:off x="0" y="0"/>
          <a:ext cx="0" cy="0"/>
          <a:chOff x="0" y="0"/>
          <a:chExt cx="0" cy="0"/>
        </a:xfrm>
      </p:grpSpPr>
      <p:sp>
        <p:nvSpPr>
          <p:cNvPr id="95" name="Google Shape;95;p49"/>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9"/>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7" name="Google Shape;97;p49" descr="Logo&#10;&#10;Description automatically generated"/>
          <p:cNvPicPr preferRelativeResize="0"/>
          <p:nvPr/>
        </p:nvPicPr>
        <p:blipFill rotWithShape="1">
          <a:blip r:embed="rId2">
            <a:alphaModFix/>
          </a:blip>
          <a:srcRect/>
          <a:stretch/>
        </p:blipFill>
        <p:spPr>
          <a:xfrm>
            <a:off x="1368000" y="1202400"/>
            <a:ext cx="2970000" cy="838750"/>
          </a:xfrm>
          <a:prstGeom prst="rect">
            <a:avLst/>
          </a:prstGeom>
          <a:noFill/>
          <a:ln>
            <a:noFill/>
          </a:ln>
        </p:spPr>
      </p:pic>
      <p:sp>
        <p:nvSpPr>
          <p:cNvPr id="98" name="Google Shape;98;p49"/>
          <p:cNvSpPr>
            <a:spLocks noGrp="1"/>
          </p:cNvSpPr>
          <p:nvPr>
            <p:ph type="pic" idx="2"/>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99"/>
        <p:cNvGrpSpPr/>
        <p:nvPr/>
      </p:nvGrpSpPr>
      <p:grpSpPr>
        <a:xfrm>
          <a:off x="0" y="0"/>
          <a:ext cx="0" cy="0"/>
          <a:chOff x="0" y="0"/>
          <a:chExt cx="0" cy="0"/>
        </a:xfrm>
      </p:grpSpPr>
      <p:sp>
        <p:nvSpPr>
          <p:cNvPr id="100" name="Google Shape;100;p50"/>
          <p:cNvSpPr>
            <a:spLocks noGrp="1"/>
          </p:cNvSpPr>
          <p:nvPr>
            <p:ph type="pic" idx="2"/>
          </p:nvPr>
        </p:nvSpPr>
        <p:spPr>
          <a:xfrm>
            <a:off x="0" y="0"/>
            <a:ext cx="6912000" cy="6858000"/>
          </a:xfrm>
          <a:prstGeom prst="rect">
            <a:avLst/>
          </a:prstGeom>
          <a:solidFill>
            <a:srgbClr val="D8D8D8"/>
          </a:solidFill>
          <a:ln>
            <a:noFill/>
          </a:ln>
        </p:spPr>
      </p:sp>
      <p:sp>
        <p:nvSpPr>
          <p:cNvPr id="101" name="Google Shape;101;p50"/>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0"/>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3" name="Google Shape;103;p50" descr="Logo&#10;&#10;Description automatically generated"/>
          <p:cNvPicPr preferRelativeResize="0"/>
          <p:nvPr/>
        </p:nvPicPr>
        <p:blipFill rotWithShape="1">
          <a:blip r:embed="rId2">
            <a:alphaModFix/>
          </a:blip>
          <a:srcRect/>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51"/>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1"/>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51"/>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5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5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11"/>
        <p:cNvGrpSpPr/>
        <p:nvPr/>
      </p:nvGrpSpPr>
      <p:grpSpPr>
        <a:xfrm>
          <a:off x="0" y="0"/>
          <a:ext cx="0" cy="0"/>
          <a:chOff x="0" y="0"/>
          <a:chExt cx="0" cy="0"/>
        </a:xfrm>
      </p:grpSpPr>
      <p:sp>
        <p:nvSpPr>
          <p:cNvPr id="112" name="Google Shape;112;p52"/>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5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4" name="Google Shape;114;p52"/>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5"/>
        <p:cNvGrpSpPr/>
        <p:nvPr/>
      </p:nvGrpSpPr>
      <p:grpSpPr>
        <a:xfrm>
          <a:off x="0" y="0"/>
          <a:ext cx="0" cy="0"/>
          <a:chOff x="0" y="0"/>
          <a:chExt cx="0" cy="0"/>
        </a:xfrm>
      </p:grpSpPr>
      <p:sp>
        <p:nvSpPr>
          <p:cNvPr id="116" name="Google Shape;116;p53"/>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5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5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53"/>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2"/>
        <p:cNvGrpSpPr/>
        <p:nvPr/>
      </p:nvGrpSpPr>
      <p:grpSpPr>
        <a:xfrm>
          <a:off x="0" y="0"/>
          <a:ext cx="0" cy="0"/>
          <a:chOff x="0" y="0"/>
          <a:chExt cx="0" cy="0"/>
        </a:xfrm>
      </p:grpSpPr>
      <p:sp>
        <p:nvSpPr>
          <p:cNvPr id="23" name="Google Shape;23;p3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6"/>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6"/>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6"/>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29"/>
        <p:cNvGrpSpPr/>
        <p:nvPr/>
      </p:nvGrpSpPr>
      <p:grpSpPr>
        <a:xfrm>
          <a:off x="0" y="0"/>
          <a:ext cx="0" cy="0"/>
          <a:chOff x="0" y="0"/>
          <a:chExt cx="0" cy="0"/>
        </a:xfrm>
      </p:grpSpPr>
      <p:sp>
        <p:nvSpPr>
          <p:cNvPr id="30" name="Google Shape;30;p38"/>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8"/>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5" name="Google Shape;35;p38"/>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36"/>
        <p:cNvGrpSpPr/>
        <p:nvPr/>
      </p:nvGrpSpPr>
      <p:grpSpPr>
        <a:xfrm>
          <a:off x="0" y="0"/>
          <a:ext cx="0" cy="0"/>
          <a:chOff x="0" y="0"/>
          <a:chExt cx="0" cy="0"/>
        </a:xfrm>
      </p:grpSpPr>
      <p:sp>
        <p:nvSpPr>
          <p:cNvPr id="37" name="Google Shape;37;p43"/>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3"/>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42"/>
        <p:cNvGrpSpPr/>
        <p:nvPr/>
      </p:nvGrpSpPr>
      <p:grpSpPr>
        <a:xfrm>
          <a:off x="0" y="0"/>
          <a:ext cx="0" cy="0"/>
          <a:chOff x="0" y="0"/>
          <a:chExt cx="0" cy="0"/>
        </a:xfrm>
      </p:grpSpPr>
      <p:sp>
        <p:nvSpPr>
          <p:cNvPr id="43" name="Google Shape;43;p4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45"/>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5"/>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5"/>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37"/>
          <p:cNvSpPr>
            <a:spLocks noGrp="1"/>
          </p:cNvSpPr>
          <p:nvPr>
            <p:ph type="pic" idx="2"/>
          </p:nvPr>
        </p:nvSpPr>
        <p:spPr>
          <a:xfrm>
            <a:off x="720725" y="1857600"/>
            <a:ext cx="5302800" cy="2016000"/>
          </a:xfrm>
          <a:prstGeom prst="rect">
            <a:avLst/>
          </a:prstGeom>
          <a:solidFill>
            <a:srgbClr val="D8D8D8"/>
          </a:solidFill>
          <a:ln>
            <a:noFill/>
          </a:ln>
        </p:spPr>
      </p:sp>
      <p:sp>
        <p:nvSpPr>
          <p:cNvPr id="55" name="Google Shape;55;p37"/>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a:spLocks noGrp="1"/>
          </p:cNvSpPr>
          <p:nvPr>
            <p:ph type="pic" idx="3"/>
          </p:nvPr>
        </p:nvSpPr>
        <p:spPr>
          <a:xfrm>
            <a:off x="6166888" y="1857600"/>
            <a:ext cx="5302800" cy="2016000"/>
          </a:xfrm>
          <a:prstGeom prst="rect">
            <a:avLst/>
          </a:prstGeom>
          <a:solidFill>
            <a:srgbClr val="D8D8D8"/>
          </a:solidFill>
          <a:ln>
            <a:noFill/>
          </a:ln>
        </p:spPr>
      </p:sp>
      <p:sp>
        <p:nvSpPr>
          <p:cNvPr id="57" name="Google Shape;57;p37"/>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58"/>
        <p:cNvGrpSpPr/>
        <p:nvPr/>
      </p:nvGrpSpPr>
      <p:grpSpPr>
        <a:xfrm>
          <a:off x="0" y="0"/>
          <a:ext cx="0" cy="0"/>
          <a:chOff x="0" y="0"/>
          <a:chExt cx="0" cy="0"/>
        </a:xfrm>
      </p:grpSpPr>
      <p:sp>
        <p:nvSpPr>
          <p:cNvPr id="59" name="Google Shape;59;p44"/>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4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44"/>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4"/>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4"/>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4"/>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8" name="Google Shape;68;p44"/>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69"/>
        <p:cNvGrpSpPr/>
        <p:nvPr/>
      </p:nvGrpSpPr>
      <p:grpSpPr>
        <a:xfrm>
          <a:off x="0" y="0"/>
          <a:ext cx="0" cy="0"/>
          <a:chOff x="0" y="0"/>
          <a:chExt cx="0" cy="0"/>
        </a:xfrm>
      </p:grpSpPr>
      <p:sp>
        <p:nvSpPr>
          <p:cNvPr id="70" name="Google Shape;70;p48"/>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8"/>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2" name="Google Shape;72;p48"/>
          <p:cNvSpPr>
            <a:spLocks noGrp="1"/>
          </p:cNvSpPr>
          <p:nvPr>
            <p:ph type="pic" idx="2"/>
          </p:nvPr>
        </p:nvSpPr>
        <p:spPr>
          <a:xfrm>
            <a:off x="5287200" y="0"/>
            <a:ext cx="6858000" cy="6858000"/>
          </a:xfrm>
          <a:prstGeom prst="rect">
            <a:avLst/>
          </a:prstGeom>
          <a:solidFill>
            <a:srgbClr val="D8D8D8"/>
          </a:solidFill>
          <a:ln>
            <a:noFill/>
          </a:ln>
        </p:spPr>
      </p:sp>
      <p:pic>
        <p:nvPicPr>
          <p:cNvPr id="73" name="Google Shape;73;p48" descr="Logo&#10;&#10;Description automatically generated"/>
          <p:cNvPicPr preferRelativeResize="0"/>
          <p:nvPr/>
        </p:nvPicPr>
        <p:blipFill rotWithShape="1">
          <a:blip r:embed="rId2">
            <a:alphaModFix/>
          </a:blip>
          <a:srcRect/>
          <a:stretch/>
        </p:blipFill>
        <p:spPr>
          <a:xfrm>
            <a:off x="720725" y="860400"/>
            <a:ext cx="2970000" cy="838750"/>
          </a:xfrm>
          <a:prstGeom prst="rect">
            <a:avLst/>
          </a:prstGeom>
          <a:noFill/>
          <a:ln>
            <a:noFill/>
          </a:ln>
        </p:spPr>
      </p:pic>
      <p:grpSp>
        <p:nvGrpSpPr>
          <p:cNvPr id="74" name="Google Shape;74;p48"/>
          <p:cNvGrpSpPr/>
          <p:nvPr/>
        </p:nvGrpSpPr>
        <p:grpSpPr>
          <a:xfrm>
            <a:off x="720725" y="5472000"/>
            <a:ext cx="4009268" cy="694945"/>
            <a:chOff x="720725" y="5218493"/>
            <a:chExt cx="4009268" cy="694945"/>
          </a:xfrm>
        </p:grpSpPr>
        <p:pic>
          <p:nvPicPr>
            <p:cNvPr id="75" name="Google Shape;75;p48"/>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76" name="Google Shape;76;p48"/>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77" name="Google Shape;77;p48"/>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78" name="Google Shape;78;p48"/>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79"/>
        <p:cNvGrpSpPr/>
        <p:nvPr/>
      </p:nvGrpSpPr>
      <p:grpSpPr>
        <a:xfrm>
          <a:off x="0" y="0"/>
          <a:ext cx="0" cy="0"/>
          <a:chOff x="0" y="0"/>
          <a:chExt cx="0" cy="0"/>
        </a:xfrm>
      </p:grpSpPr>
      <p:sp>
        <p:nvSpPr>
          <p:cNvPr id="80" name="Google Shape;80;p4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46"/>
          <p:cNvSpPr>
            <a:spLocks noGrp="1"/>
          </p:cNvSpPr>
          <p:nvPr>
            <p:ph type="pic" idx="2"/>
          </p:nvPr>
        </p:nvSpPr>
        <p:spPr>
          <a:xfrm>
            <a:off x="720725" y="1857600"/>
            <a:ext cx="3463200" cy="1656000"/>
          </a:xfrm>
          <a:prstGeom prst="rect">
            <a:avLst/>
          </a:prstGeom>
          <a:solidFill>
            <a:srgbClr val="D8D8D8"/>
          </a:solidFill>
          <a:ln>
            <a:noFill/>
          </a:ln>
        </p:spPr>
      </p:sp>
      <p:sp>
        <p:nvSpPr>
          <p:cNvPr id="85" name="Google Shape;85;p46"/>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6"/>
          <p:cNvSpPr>
            <a:spLocks noGrp="1"/>
          </p:cNvSpPr>
          <p:nvPr>
            <p:ph type="pic" idx="3"/>
          </p:nvPr>
        </p:nvSpPr>
        <p:spPr>
          <a:xfrm>
            <a:off x="4364400" y="1857600"/>
            <a:ext cx="3463200" cy="1656000"/>
          </a:xfrm>
          <a:prstGeom prst="rect">
            <a:avLst/>
          </a:prstGeom>
          <a:solidFill>
            <a:srgbClr val="D8D8D8"/>
          </a:solidFill>
          <a:ln>
            <a:noFill/>
          </a:ln>
        </p:spPr>
      </p:sp>
      <p:sp>
        <p:nvSpPr>
          <p:cNvPr id="87" name="Google Shape;87;p46"/>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6"/>
          <p:cNvSpPr>
            <a:spLocks noGrp="1"/>
          </p:cNvSpPr>
          <p:nvPr>
            <p:ph type="pic" idx="5"/>
          </p:nvPr>
        </p:nvSpPr>
        <p:spPr>
          <a:xfrm>
            <a:off x="8008075" y="1857600"/>
            <a:ext cx="3463200" cy="1656000"/>
          </a:xfrm>
          <a:prstGeom prst="rect">
            <a:avLst/>
          </a:prstGeom>
          <a:solidFill>
            <a:srgbClr val="D8D8D8"/>
          </a:solidFill>
          <a:ln>
            <a:noFill/>
          </a:ln>
        </p:spPr>
      </p:sp>
      <p:sp>
        <p:nvSpPr>
          <p:cNvPr id="89" name="Google Shape;89;p46"/>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5" name="Google Shape;15;p34"/>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34"/>
          <p:cNvPicPr preferRelativeResize="0"/>
          <p:nvPr/>
        </p:nvPicPr>
        <p:blipFill rotWithShape="1">
          <a:blip r:embed="rId17">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ctrTitle"/>
          </p:nvPr>
        </p:nvSpPr>
        <p:spPr>
          <a:xfrm>
            <a:off x="1444200" y="2790000"/>
            <a:ext cx="9675600" cy="1476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000"/>
              <a:buFont typeface="Arial"/>
              <a:buNone/>
            </a:pPr>
            <a:r>
              <a:rPr lang="en-US"/>
              <a:t>GOOS Governance Process TT</a:t>
            </a:r>
            <a:endParaRPr/>
          </a:p>
        </p:txBody>
      </p:sp>
      <p:sp>
        <p:nvSpPr>
          <p:cNvPr id="126" name="Google Shape;126;p1"/>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lt1"/>
              </a:buClr>
              <a:buSzPts val="1800"/>
              <a:buNone/>
            </a:pPr>
            <a:r>
              <a:rPr lang="en-US"/>
              <a:t>Toste Tanhua, Emma Heslop, Belén Martín Míguez</a:t>
            </a:r>
            <a:endParaRPr/>
          </a:p>
          <a:p>
            <a:pPr marL="0" lvl="0" indent="0" algn="l" rtl="0">
              <a:lnSpc>
                <a:spcPct val="105000"/>
              </a:lnSpc>
              <a:spcBef>
                <a:spcPts val="0"/>
              </a:spcBef>
              <a:spcAft>
                <a:spcPts val="0"/>
              </a:spcAft>
              <a:buClr>
                <a:schemeClr val="lt1"/>
              </a:buClr>
              <a:buSzPts val="1800"/>
              <a:buNone/>
            </a:pPr>
            <a:endParaRPr/>
          </a:p>
          <a:p>
            <a:pPr marL="0" lvl="0" indent="0" algn="l" rtl="0">
              <a:lnSpc>
                <a:spcPct val="105000"/>
              </a:lnSpc>
              <a:spcBef>
                <a:spcPts val="0"/>
              </a:spcBef>
              <a:spcAft>
                <a:spcPts val="0"/>
              </a:spcAft>
              <a:buClr>
                <a:schemeClr val="lt1"/>
              </a:buClr>
              <a:buSzPts val="1800"/>
              <a:buNone/>
            </a:pPr>
            <a:endParaRPr/>
          </a:p>
          <a:p>
            <a:pPr marL="0" lvl="0" indent="0" algn="l" rtl="0">
              <a:lnSpc>
                <a:spcPct val="105000"/>
              </a:lnSpc>
              <a:spcBef>
                <a:spcPts val="0"/>
              </a:spcBef>
              <a:spcAft>
                <a:spcPts val="0"/>
              </a:spcAft>
              <a:buClr>
                <a:schemeClr val="lt1"/>
              </a:buClr>
              <a:buSzPts val="1800"/>
              <a:buNone/>
            </a:pPr>
            <a:r>
              <a:rPr lang="en-US" sz="3200"/>
              <a:t>GOOS SC 11, 26 April 2022</a:t>
            </a:r>
            <a:endParaRPr sz="320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4"/>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10</a:t>
            </a:fld>
            <a:endParaRPr/>
          </a:p>
        </p:txBody>
      </p:sp>
      <p:sp>
        <p:nvSpPr>
          <p:cNvPr id="231" name="Google Shape;231;p54"/>
          <p:cNvSpPr txBox="1">
            <a:spLocks noGrp="1"/>
          </p:cNvSpPr>
          <p:nvPr>
            <p:ph type="body" idx="1"/>
          </p:nvPr>
        </p:nvSpPr>
        <p:spPr>
          <a:xfrm>
            <a:off x="720725" y="1296988"/>
            <a:ext cx="6012584" cy="461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US" sz="1800" b="0" i="0" u="none" strike="noStrike">
                <a:solidFill>
                  <a:srgbClr val="000000"/>
                </a:solidFill>
                <a:latin typeface="Arial"/>
                <a:ea typeface="Arial"/>
                <a:cs typeface="Arial"/>
                <a:sym typeface="Arial"/>
              </a:rPr>
              <a:t>Lead the formation of a small team among stakeholders and SC members to guide the initial steps in a process of governance change (as suggested in Recommendation 9’s roadmap):</a:t>
            </a:r>
            <a:endParaRPr/>
          </a:p>
          <a:p>
            <a:pPr marL="285750" lvl="0" indent="-285750" algn="l" rtl="0">
              <a:lnSpc>
                <a:spcPct val="100000"/>
              </a:lnSpc>
              <a:spcBef>
                <a:spcPts val="0"/>
              </a:spcBef>
              <a:spcAft>
                <a:spcPts val="0"/>
              </a:spcAft>
              <a:buClr>
                <a:schemeClr val="dk2"/>
              </a:buClr>
              <a:buSzPts val="1600"/>
              <a:buFont typeface="Arial"/>
              <a:buChar char="•"/>
            </a:pPr>
            <a:r>
              <a:rPr lang="en-US"/>
              <a:t>This team will need to </a:t>
            </a:r>
            <a:r>
              <a:rPr lang="en-US" b="1"/>
              <a:t>create a process</a:t>
            </a:r>
            <a:r>
              <a:rPr lang="en-US"/>
              <a:t> with clear objectives and reporting lines; that addresses fundamental questions about the scope of GOOS, who the governance serves, and what are the desires of the  stakeholders (observing community, funders of support structures, GOOS sponsors, intergovernmental processes)</a:t>
            </a:r>
            <a:endParaRPr/>
          </a:p>
          <a:p>
            <a:pPr marL="285750" lvl="0" indent="-285750" algn="l" rtl="0">
              <a:lnSpc>
                <a:spcPct val="100000"/>
              </a:lnSpc>
              <a:spcBef>
                <a:spcPts val="0"/>
              </a:spcBef>
              <a:spcAft>
                <a:spcPts val="0"/>
              </a:spcAft>
              <a:buClr>
                <a:schemeClr val="dk2"/>
              </a:buClr>
              <a:buSzPts val="1600"/>
              <a:buFont typeface="Arial"/>
              <a:buChar char="•"/>
            </a:pPr>
            <a:r>
              <a:rPr lang="en-US"/>
              <a:t>It should create a process that i</a:t>
            </a:r>
            <a:r>
              <a:rPr lang="en-US" b="1"/>
              <a:t>ncludes major funders</a:t>
            </a:r>
            <a:r>
              <a:rPr lang="en-US"/>
              <a:t> of the present support structures and other </a:t>
            </a:r>
            <a:r>
              <a:rPr lang="en-US" b="1"/>
              <a:t>key stakeholders</a:t>
            </a:r>
            <a:endParaRPr b="1"/>
          </a:p>
          <a:p>
            <a:pPr marL="285750" lvl="0" indent="-285750" algn="l" rtl="0">
              <a:lnSpc>
                <a:spcPct val="100000"/>
              </a:lnSpc>
              <a:spcBef>
                <a:spcPts val="0"/>
              </a:spcBef>
              <a:spcAft>
                <a:spcPts val="0"/>
              </a:spcAft>
              <a:buClr>
                <a:schemeClr val="dk2"/>
              </a:buClr>
              <a:buSzPts val="1600"/>
              <a:buFont typeface="Arial"/>
              <a:buChar char="•"/>
            </a:pPr>
            <a:r>
              <a:rPr lang="en-US"/>
              <a:t>Membership of this small initial team of about 10 people should be proposed by the GOOS co-chairs based on experience with strategic thinking and change processes and in consultation with major stakeholders, should include some SC members and some outside, and be approved by the SC by e-mail.</a:t>
            </a:r>
            <a:endParaRPr/>
          </a:p>
          <a:p>
            <a:pPr marL="285750" lvl="0" indent="-285750" algn="l" rtl="0">
              <a:lnSpc>
                <a:spcPct val="100000"/>
              </a:lnSpc>
              <a:spcBef>
                <a:spcPts val="0"/>
              </a:spcBef>
              <a:spcAft>
                <a:spcPts val="0"/>
              </a:spcAft>
              <a:buClr>
                <a:schemeClr val="dk2"/>
              </a:buClr>
              <a:buSzPts val="1600"/>
              <a:buFont typeface="Arial"/>
              <a:buChar char="•"/>
            </a:pPr>
            <a:r>
              <a:rPr lang="en-US"/>
              <a:t>The team should report to the SC in September 2021</a:t>
            </a:r>
            <a:endParaRPr/>
          </a:p>
        </p:txBody>
      </p:sp>
      <p:sp>
        <p:nvSpPr>
          <p:cNvPr id="232" name="Google Shape;232;p54"/>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SC-10 Decision in detail</a:t>
            </a:r>
            <a:endParaRPr/>
          </a:p>
        </p:txBody>
      </p:sp>
      <p:pic>
        <p:nvPicPr>
          <p:cNvPr id="233" name="Google Shape;233;p54"/>
          <p:cNvPicPr preferRelativeResize="0">
            <a:picLocks noGrp="1"/>
          </p:cNvPicPr>
          <p:nvPr>
            <p:ph type="pic" idx="2"/>
          </p:nvPr>
        </p:nvPicPr>
        <p:blipFill rotWithShape="1">
          <a:blip r:embed="rId3">
            <a:alphaModFix/>
          </a:blip>
          <a:srcRect l="26891" r="33885"/>
          <a:stretch/>
        </p:blipFill>
        <p:spPr>
          <a:xfrm>
            <a:off x="6900000" y="0"/>
            <a:ext cx="5292001" cy="6858001"/>
          </a:xfrm>
          <a:prstGeom prst="rect">
            <a:avLst/>
          </a:prstGeom>
          <a:solidFill>
            <a:srgbClr val="D8D8D8"/>
          </a:solid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38" name="Google Shape;238;p2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11</a:t>
            </a:fld>
            <a:endParaRPr/>
          </a:p>
        </p:txBody>
      </p:sp>
      <p:sp>
        <p:nvSpPr>
          <p:cNvPr id="239" name="Google Shape;239;p23"/>
          <p:cNvSpPr txBox="1">
            <a:spLocks noGrp="1"/>
          </p:cNvSpPr>
          <p:nvPr>
            <p:ph type="body" idx="1"/>
          </p:nvPr>
        </p:nvSpPr>
        <p:spPr>
          <a:xfrm>
            <a:off x="457200" y="1296988"/>
            <a:ext cx="4641273" cy="4616400"/>
          </a:xfrm>
          <a:prstGeom prst="rect">
            <a:avLst/>
          </a:prstGeom>
          <a:noFill/>
          <a:ln>
            <a:noFill/>
          </a:ln>
        </p:spPr>
        <p:txBody>
          <a:bodyPr spcFirstLastPara="1" wrap="square" lIns="0" tIns="0" rIns="0" bIns="0" anchor="t" anchorCtr="0">
            <a:noAutofit/>
          </a:bodyPr>
          <a:lstStyle/>
          <a:p>
            <a:pPr marL="0" lvl="2" indent="0" algn="l" rtl="0">
              <a:lnSpc>
                <a:spcPct val="100000"/>
              </a:lnSpc>
              <a:spcBef>
                <a:spcPts val="567"/>
              </a:spcBef>
              <a:spcAft>
                <a:spcPts val="0"/>
              </a:spcAft>
              <a:buSzPts val="1800"/>
              <a:buNone/>
            </a:pPr>
            <a:r>
              <a:rPr lang="en-US" sz="2400"/>
              <a:t>Design the </a:t>
            </a:r>
            <a:r>
              <a:rPr lang="en-US" sz="2400" i="1"/>
              <a:t>process</a:t>
            </a:r>
            <a:r>
              <a:rPr lang="en-US" sz="2400"/>
              <a:t> for GOOS governance change</a:t>
            </a:r>
            <a:endParaRPr sz="2400"/>
          </a:p>
          <a:p>
            <a:pPr marL="0" lvl="2" indent="0" algn="l" rtl="0">
              <a:lnSpc>
                <a:spcPct val="100000"/>
              </a:lnSpc>
              <a:spcBef>
                <a:spcPts val="567"/>
              </a:spcBef>
              <a:spcAft>
                <a:spcPts val="0"/>
              </a:spcAft>
              <a:buSzPts val="1800"/>
              <a:buNone/>
            </a:pPr>
            <a:r>
              <a:rPr lang="en-US" sz="2000" b="0"/>
              <a:t>Perhaps including:</a:t>
            </a:r>
            <a:endParaRPr sz="2400"/>
          </a:p>
          <a:p>
            <a:pPr marL="647999" lvl="4" indent="-323999" algn="l" rtl="0">
              <a:lnSpc>
                <a:spcPct val="100000"/>
              </a:lnSpc>
              <a:spcBef>
                <a:spcPts val="850"/>
              </a:spcBef>
              <a:spcAft>
                <a:spcPts val="0"/>
              </a:spcAft>
              <a:buSzPts val="1600"/>
              <a:buChar char="•"/>
            </a:pPr>
            <a:r>
              <a:rPr lang="en-US" sz="2000"/>
              <a:t>Who might be involved in this process: </a:t>
            </a:r>
            <a:r>
              <a:rPr lang="en-US" sz="2000" b="1"/>
              <a:t>MEMBERSHIP</a:t>
            </a:r>
            <a:endParaRPr sz="2000" b="1"/>
          </a:p>
          <a:p>
            <a:pPr marL="647999" lvl="4" indent="-323999" algn="l" rtl="0">
              <a:lnSpc>
                <a:spcPct val="100000"/>
              </a:lnSpc>
              <a:spcBef>
                <a:spcPts val="850"/>
              </a:spcBef>
              <a:spcAft>
                <a:spcPts val="0"/>
              </a:spcAft>
              <a:buSzPts val="1600"/>
              <a:buChar char="•"/>
            </a:pPr>
            <a:r>
              <a:rPr lang="en-US" sz="2000"/>
              <a:t>What needs to be governed: </a:t>
            </a:r>
            <a:r>
              <a:rPr lang="en-US" sz="2000" b="1"/>
              <a:t>SCOPE</a:t>
            </a:r>
            <a:endParaRPr sz="2000" b="1"/>
          </a:p>
          <a:p>
            <a:pPr marL="647999" lvl="4" indent="-323999" algn="l" rtl="0">
              <a:lnSpc>
                <a:spcPct val="100000"/>
              </a:lnSpc>
              <a:spcBef>
                <a:spcPts val="850"/>
              </a:spcBef>
              <a:spcAft>
                <a:spcPts val="0"/>
              </a:spcAft>
              <a:buSzPts val="1600"/>
              <a:buChar char="•"/>
            </a:pPr>
            <a:r>
              <a:rPr lang="en-US" sz="2000" b="1"/>
              <a:t>ToR</a:t>
            </a:r>
            <a:r>
              <a:rPr lang="en-US" sz="2000"/>
              <a:t>’s of a body to undertake the process</a:t>
            </a:r>
            <a:endParaRPr sz="2000"/>
          </a:p>
          <a:p>
            <a:pPr marL="647999" lvl="4" indent="-323999" algn="l" rtl="0">
              <a:lnSpc>
                <a:spcPct val="100000"/>
              </a:lnSpc>
              <a:spcBef>
                <a:spcPts val="850"/>
              </a:spcBef>
              <a:spcAft>
                <a:spcPts val="0"/>
              </a:spcAft>
              <a:buSzPts val="1600"/>
              <a:buChar char="•"/>
            </a:pPr>
            <a:r>
              <a:rPr lang="en-US" sz="2000" b="1"/>
              <a:t>Consult </a:t>
            </a:r>
            <a:r>
              <a:rPr lang="en-US" sz="2000"/>
              <a:t>with GOOS SC and sponsors on the proposed process</a:t>
            </a:r>
            <a:endParaRPr sz="2000"/>
          </a:p>
          <a:p>
            <a:pPr marL="0" lvl="0" indent="0" algn="l" rtl="0">
              <a:lnSpc>
                <a:spcPct val="100000"/>
              </a:lnSpc>
              <a:spcBef>
                <a:spcPts val="850"/>
              </a:spcBef>
              <a:spcAft>
                <a:spcPts val="0"/>
              </a:spcAft>
              <a:buClr>
                <a:schemeClr val="dk2"/>
              </a:buClr>
              <a:buSzPts val="1600"/>
              <a:buNone/>
            </a:pPr>
            <a:endParaRPr/>
          </a:p>
        </p:txBody>
      </p:sp>
      <p:sp>
        <p:nvSpPr>
          <p:cNvPr id="240" name="Google Shape;240;p23"/>
          <p:cNvSpPr txBox="1">
            <a:spLocks noGrp="1"/>
          </p:cNvSpPr>
          <p:nvPr>
            <p:ph type="title"/>
          </p:nvPr>
        </p:nvSpPr>
        <p:spPr>
          <a:xfrm>
            <a:off x="720726" y="722313"/>
            <a:ext cx="39132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Charge of the TT</a:t>
            </a:r>
            <a:endParaRPr/>
          </a:p>
        </p:txBody>
      </p:sp>
      <p:pic>
        <p:nvPicPr>
          <p:cNvPr id="241" name="Google Shape;241;p23"/>
          <p:cNvPicPr preferRelativeResize="0">
            <a:picLocks noGrp="1"/>
          </p:cNvPicPr>
          <p:nvPr>
            <p:ph type="pic" idx="2"/>
          </p:nvPr>
        </p:nvPicPr>
        <p:blipFill rotWithShape="1">
          <a:blip r:embed="rId3">
            <a:alphaModFix/>
          </a:blip>
          <a:srcRect l="15495" r="28253"/>
          <a:stretch/>
        </p:blipFill>
        <p:spPr>
          <a:xfrm>
            <a:off x="5334000" y="0"/>
            <a:ext cx="6857999" cy="6858000"/>
          </a:xfrm>
          <a:prstGeom prst="rect">
            <a:avLst/>
          </a:prstGeom>
          <a:solidFill>
            <a:srgbClr val="D8D8D8"/>
          </a:solid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
          <p:cNvSpPr txBox="1">
            <a:spLocks noGrp="1"/>
          </p:cNvSpPr>
          <p:nvPr>
            <p:ph type="title"/>
          </p:nvPr>
        </p:nvSpPr>
        <p:spPr>
          <a:xfrm>
            <a:off x="720725" y="319800"/>
            <a:ext cx="11239500" cy="9774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sz="2800"/>
              <a:t>2. Present TT on Governance process vs </a:t>
            </a:r>
            <a:endParaRPr sz="2800"/>
          </a:p>
          <a:p>
            <a:pPr marL="0" lvl="0" indent="0" algn="l" rtl="0">
              <a:lnSpc>
                <a:spcPct val="85000"/>
              </a:lnSpc>
              <a:spcBef>
                <a:spcPts val="0"/>
              </a:spcBef>
              <a:spcAft>
                <a:spcPts val="0"/>
              </a:spcAft>
              <a:buClr>
                <a:schemeClr val="accent1"/>
              </a:buClr>
              <a:buSzPts val="3600"/>
              <a:buFont typeface="Arial"/>
              <a:buNone/>
            </a:pPr>
            <a:r>
              <a:rPr lang="en-US" sz="2800"/>
              <a:t>                                      Future TT to </a:t>
            </a:r>
            <a:r>
              <a:rPr lang="en-US" sz="2800" i="1"/>
              <a:t>evolve </a:t>
            </a:r>
            <a:r>
              <a:rPr lang="en-US" sz="2800"/>
              <a:t>GOOS Governance</a:t>
            </a:r>
            <a:br>
              <a:rPr lang="en-US" sz="2800"/>
            </a:br>
            <a:endParaRPr sz="2800"/>
          </a:p>
        </p:txBody>
      </p:sp>
      <p:sp>
        <p:nvSpPr>
          <p:cNvPr id="247" name="Google Shape;247;p4"/>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12</a:t>
            </a:fld>
            <a:endParaRPr/>
          </a:p>
        </p:txBody>
      </p:sp>
      <p:sp>
        <p:nvSpPr>
          <p:cNvPr id="248" name="Google Shape;248;p4"/>
          <p:cNvSpPr>
            <a:spLocks noGrp="1"/>
          </p:cNvSpPr>
          <p:nvPr>
            <p:ph type="pic" idx="2"/>
          </p:nvPr>
        </p:nvSpPr>
        <p:spPr>
          <a:xfrm>
            <a:off x="720725" y="1857600"/>
            <a:ext cx="5302800" cy="2016000"/>
          </a:xfrm>
          <a:prstGeom prst="rect">
            <a:avLst/>
          </a:prstGeom>
          <a:solidFill>
            <a:srgbClr val="D8D8D8"/>
          </a:solidFill>
          <a:ln>
            <a:noFill/>
          </a:ln>
        </p:spPr>
      </p:sp>
      <p:sp>
        <p:nvSpPr>
          <p:cNvPr id="249" name="Google Shape;249;p4"/>
          <p:cNvSpPr txBox="1">
            <a:spLocks noGrp="1"/>
          </p:cNvSpPr>
          <p:nvPr>
            <p:ph type="body" idx="1"/>
          </p:nvPr>
        </p:nvSpPr>
        <p:spPr>
          <a:xfrm>
            <a:off x="720725" y="1297114"/>
            <a:ext cx="5302200" cy="4838574"/>
          </a:xfrm>
          <a:prstGeom prst="rect">
            <a:avLst/>
          </a:prstGeom>
          <a:solidFill>
            <a:schemeClr val="accent1"/>
          </a:solidFill>
          <a:ln>
            <a:noFill/>
          </a:ln>
        </p:spPr>
        <p:txBody>
          <a:bodyPr spcFirstLastPara="1" wrap="square" lIns="216000" tIns="216000" rIns="216000" bIns="216000" anchor="t" anchorCtr="0">
            <a:noAutofit/>
          </a:bodyPr>
          <a:lstStyle/>
          <a:p>
            <a:pPr marL="0" lvl="0" indent="0" algn="l" rtl="0">
              <a:lnSpc>
                <a:spcPct val="100000"/>
              </a:lnSpc>
              <a:spcBef>
                <a:spcPts val="567"/>
              </a:spcBef>
              <a:spcAft>
                <a:spcPts val="0"/>
              </a:spcAft>
              <a:buSzPts val="1400"/>
              <a:buNone/>
            </a:pPr>
            <a:r>
              <a:rPr lang="en-US" sz="1800" b="1">
                <a:solidFill>
                  <a:srgbClr val="FFFFFF"/>
                </a:solidFill>
              </a:rPr>
              <a:t>Design the process for GOOS governance change</a:t>
            </a:r>
            <a:endParaRPr sz="1800" b="1">
              <a:solidFill>
                <a:srgbClr val="FFFFFF"/>
              </a:solidFill>
            </a:endParaRPr>
          </a:p>
          <a:p>
            <a:pPr marL="0" lvl="0" indent="0" algn="l" rtl="0">
              <a:lnSpc>
                <a:spcPct val="100000"/>
              </a:lnSpc>
              <a:spcBef>
                <a:spcPts val="567"/>
              </a:spcBef>
              <a:spcAft>
                <a:spcPts val="0"/>
              </a:spcAft>
              <a:buSzPts val="1400"/>
              <a:buNone/>
            </a:pPr>
            <a:r>
              <a:rPr lang="en-US" sz="1600">
                <a:solidFill>
                  <a:srgbClr val="FFFFFF"/>
                </a:solidFill>
              </a:rPr>
              <a:t>Including:</a:t>
            </a:r>
            <a:endParaRPr sz="1800" b="1">
              <a:solidFill>
                <a:srgbClr val="FFFFFF"/>
              </a:solidFill>
            </a:endParaRPr>
          </a:p>
          <a:p>
            <a:pPr marL="647999" lvl="4" indent="-323999" algn="l" rtl="0">
              <a:lnSpc>
                <a:spcPct val="100000"/>
              </a:lnSpc>
              <a:spcBef>
                <a:spcPts val="850"/>
              </a:spcBef>
              <a:spcAft>
                <a:spcPts val="0"/>
              </a:spcAft>
              <a:buSzPts val="1600"/>
              <a:buChar char="•"/>
            </a:pPr>
            <a:r>
              <a:rPr lang="en-US" sz="1600"/>
              <a:t>Who might be involved in this process: </a:t>
            </a:r>
            <a:r>
              <a:rPr lang="en-US" sz="1600" b="1"/>
              <a:t>MEMBERSHIP</a:t>
            </a:r>
            <a:endParaRPr/>
          </a:p>
          <a:p>
            <a:pPr marL="647999" lvl="4" indent="-323999" algn="l" rtl="0">
              <a:lnSpc>
                <a:spcPct val="100000"/>
              </a:lnSpc>
              <a:spcBef>
                <a:spcPts val="850"/>
              </a:spcBef>
              <a:spcAft>
                <a:spcPts val="0"/>
              </a:spcAft>
              <a:buSzPts val="1600"/>
              <a:buChar char="•"/>
            </a:pPr>
            <a:r>
              <a:rPr lang="en-US" sz="1600"/>
              <a:t>What needs to be governed: </a:t>
            </a:r>
            <a:r>
              <a:rPr lang="en-US" sz="1600" b="1"/>
              <a:t>SCOPE</a:t>
            </a:r>
            <a:endParaRPr/>
          </a:p>
          <a:p>
            <a:pPr marL="647999" lvl="4" indent="-323999" algn="l" rtl="0">
              <a:lnSpc>
                <a:spcPct val="100000"/>
              </a:lnSpc>
              <a:spcBef>
                <a:spcPts val="850"/>
              </a:spcBef>
              <a:spcAft>
                <a:spcPts val="0"/>
              </a:spcAft>
              <a:buSzPts val="1600"/>
              <a:buChar char="•"/>
            </a:pPr>
            <a:r>
              <a:rPr lang="en-US" sz="1600" b="1"/>
              <a:t>ToR</a:t>
            </a:r>
            <a:r>
              <a:rPr lang="en-US" sz="1600"/>
              <a:t>’s of a body to undertake the process</a:t>
            </a:r>
            <a:endParaRPr/>
          </a:p>
          <a:p>
            <a:pPr marL="647999" lvl="4" indent="-323999" algn="l" rtl="0">
              <a:lnSpc>
                <a:spcPct val="100000"/>
              </a:lnSpc>
              <a:spcBef>
                <a:spcPts val="850"/>
              </a:spcBef>
              <a:spcAft>
                <a:spcPts val="0"/>
              </a:spcAft>
              <a:buSzPts val="1600"/>
              <a:buChar char="•"/>
            </a:pPr>
            <a:r>
              <a:rPr lang="en-US" sz="1600" b="1"/>
              <a:t>Consult </a:t>
            </a:r>
            <a:r>
              <a:rPr lang="en-US" sz="1600"/>
              <a:t>with GOOS SC and sponsors on the proposed process</a:t>
            </a:r>
            <a:endParaRPr/>
          </a:p>
          <a:p>
            <a:pPr marL="647998" lvl="4" indent="-222398" algn="l" rtl="0">
              <a:lnSpc>
                <a:spcPct val="100000"/>
              </a:lnSpc>
              <a:spcBef>
                <a:spcPts val="850"/>
              </a:spcBef>
              <a:spcAft>
                <a:spcPts val="0"/>
              </a:spcAft>
              <a:buClr>
                <a:srgbClr val="FFFFFF"/>
              </a:buClr>
              <a:buSzPts val="1600"/>
              <a:buNone/>
            </a:pPr>
            <a:endParaRPr sz="1600">
              <a:solidFill>
                <a:srgbClr val="FFFFFF"/>
              </a:solidFill>
            </a:endParaRPr>
          </a:p>
          <a:p>
            <a:pPr marL="0" lvl="0" indent="0" algn="l" rtl="0">
              <a:lnSpc>
                <a:spcPct val="100000"/>
              </a:lnSpc>
              <a:spcBef>
                <a:spcPts val="0"/>
              </a:spcBef>
              <a:spcAft>
                <a:spcPts val="0"/>
              </a:spcAft>
              <a:buSzPts val="1400"/>
              <a:buNone/>
            </a:pPr>
            <a:r>
              <a:rPr lang="en-US" sz="1600">
                <a:solidFill>
                  <a:srgbClr val="FFFFFF"/>
                </a:solidFill>
              </a:rPr>
              <a:t>The team should report to the SC in April/May 2022</a:t>
            </a:r>
            <a:endParaRPr/>
          </a:p>
          <a:p>
            <a:pPr marL="0" lvl="0" indent="0" algn="l" rtl="0">
              <a:lnSpc>
                <a:spcPct val="100000"/>
              </a:lnSpc>
              <a:spcBef>
                <a:spcPts val="567"/>
              </a:spcBef>
              <a:spcAft>
                <a:spcPts val="0"/>
              </a:spcAft>
              <a:buClr>
                <a:schemeClr val="lt1"/>
              </a:buClr>
              <a:buSzPts val="1400"/>
              <a:buNone/>
            </a:pPr>
            <a:endParaRPr/>
          </a:p>
        </p:txBody>
      </p:sp>
      <p:sp>
        <p:nvSpPr>
          <p:cNvPr id="250" name="Google Shape;250;p4"/>
          <p:cNvSpPr>
            <a:spLocks noGrp="1"/>
          </p:cNvSpPr>
          <p:nvPr>
            <p:ph type="pic" idx="3"/>
          </p:nvPr>
        </p:nvSpPr>
        <p:spPr>
          <a:xfrm>
            <a:off x="6166888" y="1857600"/>
            <a:ext cx="5302800" cy="2016000"/>
          </a:xfrm>
          <a:prstGeom prst="rect">
            <a:avLst/>
          </a:prstGeom>
          <a:solidFill>
            <a:srgbClr val="D8D8D8"/>
          </a:solidFill>
          <a:ln>
            <a:noFill/>
          </a:ln>
        </p:spPr>
      </p:sp>
      <p:sp>
        <p:nvSpPr>
          <p:cNvPr id="251" name="Google Shape;251;p4"/>
          <p:cNvSpPr txBox="1">
            <a:spLocks noGrp="1"/>
          </p:cNvSpPr>
          <p:nvPr>
            <p:ph type="body" idx="4"/>
          </p:nvPr>
        </p:nvSpPr>
        <p:spPr>
          <a:xfrm>
            <a:off x="6167438" y="1297114"/>
            <a:ext cx="5302200" cy="4838574"/>
          </a:xfrm>
          <a:prstGeom prst="rect">
            <a:avLst/>
          </a:prstGeom>
          <a:solidFill>
            <a:srgbClr val="C9DAF8"/>
          </a:solidFill>
          <a:ln>
            <a:noFill/>
          </a:ln>
        </p:spPr>
        <p:txBody>
          <a:bodyPr spcFirstLastPara="1" wrap="square" lIns="216000" tIns="216000" rIns="216000" bIns="216000" anchor="t" anchorCtr="0">
            <a:noAutofit/>
          </a:bodyPr>
          <a:lstStyle/>
          <a:p>
            <a:pPr marL="0" lvl="0" indent="0" algn="l" rtl="0">
              <a:lnSpc>
                <a:spcPct val="100000"/>
              </a:lnSpc>
              <a:spcBef>
                <a:spcPts val="567"/>
              </a:spcBef>
              <a:spcAft>
                <a:spcPts val="0"/>
              </a:spcAft>
              <a:buClr>
                <a:schemeClr val="lt1"/>
              </a:buClr>
              <a:buSzPts val="1400"/>
              <a:buNone/>
            </a:pPr>
            <a:r>
              <a:rPr lang="en-US" sz="1800" b="1">
                <a:solidFill>
                  <a:srgbClr val="184596"/>
                </a:solidFill>
              </a:rPr>
              <a:t>Propose recommendations to </a:t>
            </a:r>
            <a:r>
              <a:rPr lang="en-US" sz="1800" b="1" i="1">
                <a:solidFill>
                  <a:srgbClr val="184596"/>
                </a:solidFill>
              </a:rPr>
              <a:t>evolve </a:t>
            </a:r>
            <a:r>
              <a:rPr lang="en-US" sz="1800" b="1">
                <a:solidFill>
                  <a:srgbClr val="184596"/>
                </a:solidFill>
              </a:rPr>
              <a:t>GOOS Governance </a:t>
            </a:r>
            <a:endParaRPr sz="1800" b="1">
              <a:solidFill>
                <a:srgbClr val="184596"/>
              </a:solidFill>
            </a:endParaRPr>
          </a:p>
          <a:p>
            <a:pPr marL="0" lvl="0" indent="0" algn="l" rtl="0">
              <a:lnSpc>
                <a:spcPct val="100000"/>
              </a:lnSpc>
              <a:spcBef>
                <a:spcPts val="567"/>
              </a:spcBef>
              <a:spcAft>
                <a:spcPts val="0"/>
              </a:spcAft>
              <a:buClr>
                <a:schemeClr val="dk1"/>
              </a:buClr>
              <a:buSzPts val="1100"/>
              <a:buFont typeface="Arial"/>
              <a:buNone/>
            </a:pPr>
            <a:r>
              <a:rPr lang="en-US" sz="1600">
                <a:solidFill>
                  <a:srgbClr val="184596"/>
                </a:solidFill>
              </a:rPr>
              <a:t>perhaps including:</a:t>
            </a:r>
            <a:endParaRPr sz="1800" b="1">
              <a:solidFill>
                <a:srgbClr val="184596"/>
              </a:solidFill>
            </a:endParaRPr>
          </a:p>
          <a:p>
            <a:pPr marL="647998" lvl="4" indent="-323998" algn="l" rtl="0">
              <a:lnSpc>
                <a:spcPct val="100000"/>
              </a:lnSpc>
              <a:spcBef>
                <a:spcPts val="850"/>
              </a:spcBef>
              <a:spcAft>
                <a:spcPts val="0"/>
              </a:spcAft>
              <a:buClr>
                <a:srgbClr val="184596"/>
              </a:buClr>
              <a:buSzPts val="1600"/>
              <a:buChar char="•"/>
            </a:pPr>
            <a:r>
              <a:rPr lang="en-US" sz="1600" b="1">
                <a:solidFill>
                  <a:srgbClr val="184596"/>
                </a:solidFill>
              </a:rPr>
              <a:t>Decide the SCOPE of what will be governed</a:t>
            </a:r>
            <a:r>
              <a:rPr lang="en-US" sz="1600">
                <a:solidFill>
                  <a:srgbClr val="184596"/>
                </a:solidFill>
              </a:rPr>
              <a:t> </a:t>
            </a:r>
            <a:endParaRPr sz="1600">
              <a:solidFill>
                <a:srgbClr val="184596"/>
              </a:solidFill>
            </a:endParaRPr>
          </a:p>
          <a:p>
            <a:pPr marL="647998" lvl="4" indent="-323998" algn="l" rtl="0">
              <a:lnSpc>
                <a:spcPct val="100000"/>
              </a:lnSpc>
              <a:spcBef>
                <a:spcPts val="850"/>
              </a:spcBef>
              <a:spcAft>
                <a:spcPts val="0"/>
              </a:spcAft>
              <a:buClr>
                <a:srgbClr val="184596"/>
              </a:buClr>
              <a:buSzPts val="1600"/>
              <a:buChar char="•"/>
            </a:pPr>
            <a:r>
              <a:rPr lang="en-US" sz="1600" b="1">
                <a:solidFill>
                  <a:srgbClr val="184596"/>
                </a:solidFill>
              </a:rPr>
              <a:t>Explore functions and strategic aims of governance</a:t>
            </a:r>
            <a:endParaRPr sz="1600">
              <a:solidFill>
                <a:srgbClr val="184596"/>
              </a:solidFill>
            </a:endParaRPr>
          </a:p>
          <a:p>
            <a:pPr marL="647998" lvl="4" indent="-323998" algn="l" rtl="0">
              <a:lnSpc>
                <a:spcPct val="100000"/>
              </a:lnSpc>
              <a:spcBef>
                <a:spcPts val="850"/>
              </a:spcBef>
              <a:spcAft>
                <a:spcPts val="0"/>
              </a:spcAft>
              <a:buClr>
                <a:srgbClr val="184596"/>
              </a:buClr>
              <a:buSzPts val="1600"/>
              <a:buChar char="•"/>
            </a:pPr>
            <a:r>
              <a:rPr lang="en-US" sz="1600" b="1">
                <a:solidFill>
                  <a:srgbClr val="184596"/>
                </a:solidFill>
              </a:rPr>
              <a:t>Discuss governance models</a:t>
            </a:r>
            <a:r>
              <a:rPr lang="en-US" sz="1600">
                <a:solidFill>
                  <a:srgbClr val="184596"/>
                </a:solidFill>
              </a:rPr>
              <a:t> internally and with co-sponsors</a:t>
            </a:r>
            <a:endParaRPr sz="1600">
              <a:solidFill>
                <a:srgbClr val="184596"/>
              </a:solidFill>
            </a:endParaRPr>
          </a:p>
          <a:p>
            <a:pPr marL="647998" lvl="4" indent="-323998" algn="l" rtl="0">
              <a:lnSpc>
                <a:spcPct val="100000"/>
              </a:lnSpc>
              <a:spcBef>
                <a:spcPts val="850"/>
              </a:spcBef>
              <a:spcAft>
                <a:spcPts val="0"/>
              </a:spcAft>
              <a:buClr>
                <a:srgbClr val="184596"/>
              </a:buClr>
              <a:buSzPts val="1600"/>
              <a:buChar char="•"/>
            </a:pPr>
            <a:r>
              <a:rPr lang="en-US" sz="1600" b="1">
                <a:solidFill>
                  <a:srgbClr val="184596"/>
                </a:solidFill>
              </a:rPr>
              <a:t>Propose recommendations </a:t>
            </a:r>
            <a:r>
              <a:rPr lang="en-US" sz="1600">
                <a:solidFill>
                  <a:srgbClr val="184596"/>
                </a:solidFill>
              </a:rPr>
              <a:t>for a new governance model and how to work towards achieving it</a:t>
            </a:r>
            <a:endParaRPr sz="1600">
              <a:solidFill>
                <a:srgbClr val="184596"/>
              </a:solidFill>
            </a:endParaRPr>
          </a:p>
          <a:p>
            <a:pPr marL="0" lvl="0" indent="0" algn="l" rtl="0">
              <a:lnSpc>
                <a:spcPct val="100000"/>
              </a:lnSpc>
              <a:spcBef>
                <a:spcPts val="0"/>
              </a:spcBef>
              <a:spcAft>
                <a:spcPts val="0"/>
              </a:spcAft>
              <a:buSzPts val="1400"/>
              <a:buNone/>
            </a:pPr>
            <a:endParaRPr sz="1600">
              <a:solidFill>
                <a:srgbClr val="184596"/>
              </a:solidFill>
            </a:endParaRPr>
          </a:p>
          <a:p>
            <a:pPr marL="0" lvl="0" indent="0" algn="l" rtl="0">
              <a:lnSpc>
                <a:spcPct val="100000"/>
              </a:lnSpc>
              <a:spcBef>
                <a:spcPts val="0"/>
              </a:spcBef>
              <a:spcAft>
                <a:spcPts val="0"/>
              </a:spcAft>
              <a:buSzPts val="1400"/>
              <a:buNone/>
            </a:pPr>
            <a:r>
              <a:rPr lang="en-US" sz="1600">
                <a:solidFill>
                  <a:srgbClr val="184596"/>
                </a:solidFill>
              </a:rPr>
              <a:t>The team should report to the SC in September 2023</a:t>
            </a:r>
            <a:endParaRPr sz="1600">
              <a:solidFill>
                <a:srgbClr val="184596"/>
              </a:solidFill>
            </a:endParaRPr>
          </a:p>
        </p:txBody>
      </p:sp>
      <p:cxnSp>
        <p:nvCxnSpPr>
          <p:cNvPr id="252" name="Google Shape;252;p4"/>
          <p:cNvCxnSpPr/>
          <p:nvPr/>
        </p:nvCxnSpPr>
        <p:spPr>
          <a:xfrm flipH="1">
            <a:off x="2519075" y="715925"/>
            <a:ext cx="709800" cy="519900"/>
          </a:xfrm>
          <a:prstGeom prst="straightConnector1">
            <a:avLst/>
          </a:prstGeom>
          <a:noFill/>
          <a:ln w="9525" cap="flat" cmpd="sng">
            <a:solidFill>
              <a:schemeClr val="dk2"/>
            </a:solidFill>
            <a:prstDash val="solid"/>
            <a:round/>
            <a:headEnd type="none" w="sm" len="sm"/>
            <a:tailEnd type="triangle" w="med" len="med"/>
          </a:ln>
        </p:spPr>
      </p:cxnSp>
      <p:cxnSp>
        <p:nvCxnSpPr>
          <p:cNvPr id="253" name="Google Shape;253;p4"/>
          <p:cNvCxnSpPr/>
          <p:nvPr/>
        </p:nvCxnSpPr>
        <p:spPr>
          <a:xfrm>
            <a:off x="8073200" y="1013025"/>
            <a:ext cx="404400" cy="4869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5"/>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13</a:t>
            </a:fld>
            <a:endParaRPr/>
          </a:p>
        </p:txBody>
      </p:sp>
      <p:sp>
        <p:nvSpPr>
          <p:cNvPr id="259" name="Google Shape;259;p55"/>
          <p:cNvSpPr txBox="1">
            <a:spLocks noGrp="1"/>
          </p:cNvSpPr>
          <p:nvPr>
            <p:ph type="body" idx="1"/>
          </p:nvPr>
        </p:nvSpPr>
        <p:spPr>
          <a:xfrm>
            <a:off x="609600" y="1519287"/>
            <a:ext cx="7578436" cy="461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850"/>
              </a:spcBef>
              <a:spcAft>
                <a:spcPts val="0"/>
              </a:spcAft>
              <a:buClr>
                <a:schemeClr val="dk2"/>
              </a:buClr>
              <a:buSzPts val="1600"/>
              <a:buNone/>
            </a:pPr>
            <a:endParaRPr/>
          </a:p>
        </p:txBody>
      </p:sp>
      <p:sp>
        <p:nvSpPr>
          <p:cNvPr id="260" name="Google Shape;260;p55"/>
          <p:cNvSpPr txBox="1">
            <a:spLocks noGrp="1"/>
          </p:cNvSpPr>
          <p:nvPr>
            <p:ph type="title"/>
          </p:nvPr>
        </p:nvSpPr>
        <p:spPr>
          <a:xfrm>
            <a:off x="720725" y="722313"/>
            <a:ext cx="6068001"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Two meetings and intense discussions</a:t>
            </a:r>
            <a:endParaRPr/>
          </a:p>
        </p:txBody>
      </p:sp>
      <p:pic>
        <p:nvPicPr>
          <p:cNvPr id="261" name="Google Shape;261;p55"/>
          <p:cNvPicPr preferRelativeResize="0"/>
          <p:nvPr/>
        </p:nvPicPr>
        <p:blipFill rotWithShape="1">
          <a:blip r:embed="rId3">
            <a:alphaModFix/>
          </a:blip>
          <a:srcRect/>
          <a:stretch/>
        </p:blipFill>
        <p:spPr>
          <a:xfrm>
            <a:off x="1528157" y="2022764"/>
            <a:ext cx="7274408" cy="4135841"/>
          </a:xfrm>
          <a:prstGeom prst="rect">
            <a:avLst/>
          </a:prstGeom>
          <a:noFill/>
          <a:ln>
            <a:noFill/>
          </a:ln>
        </p:spPr>
      </p:pic>
      <p:pic>
        <p:nvPicPr>
          <p:cNvPr id="262" name="Google Shape;262;p55"/>
          <p:cNvPicPr preferRelativeResize="0"/>
          <p:nvPr/>
        </p:nvPicPr>
        <p:blipFill rotWithShape="1">
          <a:blip r:embed="rId4">
            <a:alphaModFix/>
          </a:blip>
          <a:srcRect/>
          <a:stretch/>
        </p:blipFill>
        <p:spPr>
          <a:xfrm>
            <a:off x="6914697" y="175525"/>
            <a:ext cx="5264726" cy="2219255"/>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6"/>
          <p:cNvSpPr/>
          <p:nvPr/>
        </p:nvSpPr>
        <p:spPr>
          <a:xfrm>
            <a:off x="2382982" y="4849091"/>
            <a:ext cx="7564582" cy="1064348"/>
          </a:xfrm>
          <a:prstGeom prst="ellipse">
            <a:avLst/>
          </a:prstGeom>
          <a:solidFill>
            <a:srgbClr val="FFC000">
              <a:alpha val="40000"/>
            </a:srgbClr>
          </a:solidFill>
          <a:ln w="25400" cap="flat" cmpd="sng">
            <a:solidFill>
              <a:srgbClr val="1132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8" name="Google Shape;268;p5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14</a:t>
            </a:fld>
            <a:endParaRPr/>
          </a:p>
        </p:txBody>
      </p:sp>
      <p:sp>
        <p:nvSpPr>
          <p:cNvPr id="269" name="Google Shape;269;p56"/>
          <p:cNvSpPr txBox="1">
            <a:spLocks noGrp="1"/>
          </p:cNvSpPr>
          <p:nvPr>
            <p:ph type="title"/>
          </p:nvPr>
        </p:nvSpPr>
        <p:spPr>
          <a:xfrm>
            <a:off x="720726" y="722313"/>
            <a:ext cx="5375274"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Two meetings and intense discussions</a:t>
            </a:r>
            <a:endParaRPr/>
          </a:p>
        </p:txBody>
      </p:sp>
      <p:pic>
        <p:nvPicPr>
          <p:cNvPr id="270" name="Google Shape;270;p56"/>
          <p:cNvPicPr preferRelativeResize="0"/>
          <p:nvPr/>
        </p:nvPicPr>
        <p:blipFill rotWithShape="1">
          <a:blip r:embed="rId3">
            <a:alphaModFix/>
          </a:blip>
          <a:srcRect/>
          <a:stretch/>
        </p:blipFill>
        <p:spPr>
          <a:xfrm>
            <a:off x="6914697" y="175525"/>
            <a:ext cx="5264726" cy="2219255"/>
          </a:xfrm>
          <a:prstGeom prst="rect">
            <a:avLst/>
          </a:prstGeom>
          <a:noFill/>
          <a:ln>
            <a:noFill/>
          </a:ln>
        </p:spPr>
      </p:pic>
      <p:sp>
        <p:nvSpPr>
          <p:cNvPr id="271" name="Google Shape;271;p56"/>
          <p:cNvSpPr txBox="1">
            <a:spLocks noGrp="1"/>
          </p:cNvSpPr>
          <p:nvPr>
            <p:ph type="body" idx="1"/>
          </p:nvPr>
        </p:nvSpPr>
        <p:spPr>
          <a:xfrm>
            <a:off x="291234" y="2394780"/>
            <a:ext cx="11564101" cy="3518659"/>
          </a:xfrm>
          <a:prstGeom prst="rect">
            <a:avLst/>
          </a:prstGeom>
          <a:noFill/>
          <a:ln>
            <a:noFill/>
          </a:ln>
        </p:spPr>
        <p:txBody>
          <a:bodyPr spcFirstLastPara="1" wrap="square" lIns="0" tIns="0" rIns="0" bIns="0" anchor="t" anchorCtr="0">
            <a:normAutofit/>
          </a:bodyPr>
          <a:lstStyle/>
          <a:p>
            <a:pPr marL="457200" lvl="0" indent="-406400" algn="l" rtl="0">
              <a:lnSpc>
                <a:spcPct val="100000"/>
              </a:lnSpc>
              <a:spcBef>
                <a:spcPts val="800"/>
              </a:spcBef>
              <a:spcAft>
                <a:spcPts val="0"/>
              </a:spcAft>
              <a:buClr>
                <a:schemeClr val="dk1"/>
              </a:buClr>
              <a:buSzPts val="2800"/>
              <a:buFont typeface="Calibri"/>
              <a:buChar char="●"/>
            </a:pPr>
            <a:r>
              <a:rPr lang="en-US" sz="2400" b="1"/>
              <a:t>ASPECTS/MODELS FOR GOOS GOVERNANCE</a:t>
            </a:r>
            <a:r>
              <a:rPr lang="en-US" sz="2400"/>
              <a:t>: simple, ambitious, polycentric, hierarchical?</a:t>
            </a:r>
            <a:endParaRPr/>
          </a:p>
          <a:p>
            <a:pPr marL="457200" lvl="0" indent="-228600" algn="l" rtl="0">
              <a:lnSpc>
                <a:spcPct val="100000"/>
              </a:lnSpc>
              <a:spcBef>
                <a:spcPts val="800"/>
              </a:spcBef>
              <a:spcAft>
                <a:spcPts val="0"/>
              </a:spcAft>
              <a:buClr>
                <a:schemeClr val="dk1"/>
              </a:buClr>
              <a:buSzPts val="2800"/>
              <a:buFont typeface="Calibri"/>
              <a:buNone/>
            </a:pPr>
            <a:endParaRPr sz="2400"/>
          </a:p>
          <a:p>
            <a:pPr marL="457200" lvl="0" indent="-406400" algn="l" rtl="0">
              <a:lnSpc>
                <a:spcPct val="100000"/>
              </a:lnSpc>
              <a:spcBef>
                <a:spcPts val="800"/>
              </a:spcBef>
              <a:spcAft>
                <a:spcPts val="0"/>
              </a:spcAft>
              <a:buClr>
                <a:schemeClr val="dk1"/>
              </a:buClr>
              <a:buSzPts val="2800"/>
              <a:buFont typeface="Calibri"/>
              <a:buChar char="●"/>
            </a:pPr>
            <a:r>
              <a:rPr lang="en-US" sz="2400" b="1"/>
              <a:t>MEMBERSHIP</a:t>
            </a:r>
            <a:r>
              <a:rPr lang="en-US" sz="2400"/>
              <a:t>: who should be in the group that designs GOOS governance (but this depends on the scope!)</a:t>
            </a:r>
            <a:endParaRPr/>
          </a:p>
          <a:p>
            <a:pPr marL="457200" lvl="0" indent="-228600" algn="l" rtl="0">
              <a:lnSpc>
                <a:spcPct val="100000"/>
              </a:lnSpc>
              <a:spcBef>
                <a:spcPts val="800"/>
              </a:spcBef>
              <a:spcAft>
                <a:spcPts val="0"/>
              </a:spcAft>
              <a:buClr>
                <a:schemeClr val="dk1"/>
              </a:buClr>
              <a:buSzPts val="2800"/>
              <a:buFont typeface="Calibri"/>
              <a:buNone/>
            </a:pPr>
            <a:endParaRPr sz="2400"/>
          </a:p>
          <a:p>
            <a:pPr marL="50800" lvl="0" indent="0" algn="ctr" rtl="0">
              <a:lnSpc>
                <a:spcPct val="100000"/>
              </a:lnSpc>
              <a:spcBef>
                <a:spcPts val="0"/>
              </a:spcBef>
              <a:spcAft>
                <a:spcPts val="0"/>
              </a:spcAft>
              <a:buClr>
                <a:schemeClr val="dk1"/>
              </a:buClr>
              <a:buSzPts val="2800"/>
              <a:buNone/>
            </a:pPr>
            <a:r>
              <a:rPr lang="en-US" sz="2800" b="1"/>
              <a:t>Key point of discussion = </a:t>
            </a:r>
            <a:r>
              <a:rPr lang="en-US" sz="3600" b="1"/>
              <a:t>SCOPE </a:t>
            </a:r>
            <a:endParaRPr sz="2800" b="1"/>
          </a:p>
          <a:p>
            <a:pPr marL="457200" lvl="0" indent="-228600" algn="l" rtl="0">
              <a:lnSpc>
                <a:spcPct val="100000"/>
              </a:lnSpc>
              <a:spcBef>
                <a:spcPts val="800"/>
              </a:spcBef>
              <a:spcAft>
                <a:spcPts val="0"/>
              </a:spcAft>
              <a:buSzPts val="1800"/>
              <a:buNone/>
            </a:pPr>
            <a:endParaRPr sz="240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7"/>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15</a:t>
            </a:fld>
            <a:endParaRPr/>
          </a:p>
        </p:txBody>
      </p:sp>
      <p:sp>
        <p:nvSpPr>
          <p:cNvPr id="277" name="Google Shape;277;p57"/>
          <p:cNvSpPr txBox="1">
            <a:spLocks noGrp="1"/>
          </p:cNvSpPr>
          <p:nvPr>
            <p:ph type="body" idx="2"/>
          </p:nvPr>
        </p:nvSpPr>
        <p:spPr>
          <a:xfrm>
            <a:off x="720725" y="2451819"/>
            <a:ext cx="3463800" cy="3184500"/>
          </a:xfrm>
          <a:prstGeom prst="rect">
            <a:avLst/>
          </a:prstGeom>
          <a:noFill/>
          <a:ln>
            <a:noFill/>
          </a:ln>
        </p:spPr>
        <p:txBody>
          <a:bodyPr spcFirstLastPara="1" wrap="square" lIns="0" tIns="0" rIns="0" bIns="0" anchor="t" anchorCtr="0">
            <a:noAutofit/>
          </a:bodyPr>
          <a:lstStyle/>
          <a:p>
            <a:pPr marL="0" lvl="1" indent="0" algn="l" rtl="0">
              <a:lnSpc>
                <a:spcPct val="100000"/>
              </a:lnSpc>
              <a:spcBef>
                <a:spcPts val="0"/>
              </a:spcBef>
              <a:spcAft>
                <a:spcPts val="0"/>
              </a:spcAft>
              <a:buClr>
                <a:schemeClr val="lt1"/>
              </a:buClr>
              <a:buSzPts val="2000"/>
              <a:buNone/>
            </a:pPr>
            <a:r>
              <a:rPr lang="en-US"/>
              <a:t>Are we talking about GOOS as a programme or as a system?</a:t>
            </a:r>
            <a:endParaRPr/>
          </a:p>
          <a:p>
            <a:pPr marL="457200" lvl="0" indent="0" algn="l" rtl="0">
              <a:lnSpc>
                <a:spcPct val="100000"/>
              </a:lnSpc>
              <a:spcBef>
                <a:spcPts val="567"/>
              </a:spcBef>
              <a:spcAft>
                <a:spcPts val="0"/>
              </a:spcAft>
              <a:buSzPts val="1400"/>
              <a:buNone/>
            </a:pPr>
            <a:endParaRPr/>
          </a:p>
          <a:p>
            <a:pPr marL="0" lvl="0" indent="0" algn="l" rtl="0">
              <a:lnSpc>
                <a:spcPct val="100000"/>
              </a:lnSpc>
              <a:spcBef>
                <a:spcPts val="567"/>
              </a:spcBef>
              <a:spcAft>
                <a:spcPts val="0"/>
              </a:spcAft>
              <a:buSzPts val="1400"/>
              <a:buNone/>
            </a:pPr>
            <a:endParaRPr/>
          </a:p>
        </p:txBody>
      </p:sp>
      <p:sp>
        <p:nvSpPr>
          <p:cNvPr id="278" name="Google Shape;278;p57"/>
          <p:cNvSpPr txBox="1">
            <a:spLocks noGrp="1"/>
          </p:cNvSpPr>
          <p:nvPr>
            <p:ph type="body" idx="3"/>
          </p:nvPr>
        </p:nvSpPr>
        <p:spPr>
          <a:xfrm>
            <a:off x="4362450" y="2507237"/>
            <a:ext cx="3465600" cy="3184500"/>
          </a:xfrm>
          <a:prstGeom prst="rect">
            <a:avLst/>
          </a:prstGeom>
          <a:noFill/>
          <a:ln>
            <a:noFill/>
          </a:ln>
        </p:spPr>
        <p:txBody>
          <a:bodyPr spcFirstLastPara="1" wrap="square" lIns="0" tIns="0" rIns="0" bIns="0" anchor="t" anchorCtr="0">
            <a:noAutofit/>
          </a:bodyPr>
          <a:lstStyle/>
          <a:p>
            <a:pPr marL="0" lvl="1" indent="0" algn="l" rtl="0">
              <a:lnSpc>
                <a:spcPct val="100000"/>
              </a:lnSpc>
              <a:spcBef>
                <a:spcPts val="0"/>
              </a:spcBef>
              <a:spcAft>
                <a:spcPts val="0"/>
              </a:spcAft>
              <a:buClr>
                <a:schemeClr val="lt1"/>
              </a:buClr>
              <a:buSzPts val="2000"/>
              <a:buNone/>
            </a:pPr>
            <a:r>
              <a:rPr lang="en-US"/>
              <a:t>What part of the FOO/value chain are we governing?</a:t>
            </a:r>
            <a:endParaRPr/>
          </a:p>
        </p:txBody>
      </p:sp>
      <p:sp>
        <p:nvSpPr>
          <p:cNvPr id="279" name="Google Shape;279;p57"/>
          <p:cNvSpPr txBox="1">
            <a:spLocks noGrp="1"/>
          </p:cNvSpPr>
          <p:nvPr>
            <p:ph type="body" idx="4"/>
          </p:nvPr>
        </p:nvSpPr>
        <p:spPr>
          <a:xfrm>
            <a:off x="8005763" y="2479524"/>
            <a:ext cx="3463800" cy="3184500"/>
          </a:xfrm>
          <a:prstGeom prst="rect">
            <a:avLst/>
          </a:prstGeom>
          <a:noFill/>
          <a:ln>
            <a:noFill/>
          </a:ln>
        </p:spPr>
        <p:txBody>
          <a:bodyPr spcFirstLastPara="1" wrap="square" lIns="0" tIns="0" rIns="0" bIns="0" anchor="t" anchorCtr="0">
            <a:noAutofit/>
          </a:bodyPr>
          <a:lstStyle/>
          <a:p>
            <a:pPr marL="0" lvl="1" indent="0" algn="l" rtl="0">
              <a:lnSpc>
                <a:spcPct val="100000"/>
              </a:lnSpc>
              <a:spcBef>
                <a:spcPts val="0"/>
              </a:spcBef>
              <a:spcAft>
                <a:spcPts val="0"/>
              </a:spcAft>
              <a:buClr>
                <a:schemeClr val="lt1"/>
              </a:buClr>
              <a:buSzPts val="2000"/>
              <a:buNone/>
            </a:pPr>
            <a:r>
              <a:rPr lang="en-US"/>
              <a:t>What kind of connections does GOOS need to establish to reach areas which do not fall under this governance scheme?</a:t>
            </a:r>
            <a:endParaRPr/>
          </a:p>
          <a:p>
            <a:pPr marL="0" lvl="0" indent="0" algn="l" rtl="0">
              <a:lnSpc>
                <a:spcPct val="100000"/>
              </a:lnSpc>
              <a:spcBef>
                <a:spcPts val="0"/>
              </a:spcBef>
              <a:spcAft>
                <a:spcPts val="0"/>
              </a:spcAft>
              <a:buClr>
                <a:schemeClr val="lt1"/>
              </a:buClr>
              <a:buSzPts val="1400"/>
              <a:buNone/>
            </a:pPr>
            <a:endParaRPr/>
          </a:p>
        </p:txBody>
      </p:sp>
      <p:pic>
        <p:nvPicPr>
          <p:cNvPr id="280" name="Google Shape;280;p57"/>
          <p:cNvPicPr preferRelativeResize="0"/>
          <p:nvPr/>
        </p:nvPicPr>
        <p:blipFill rotWithShape="1">
          <a:blip r:embed="rId3">
            <a:alphaModFix/>
          </a:blip>
          <a:srcRect/>
          <a:stretch/>
        </p:blipFill>
        <p:spPr>
          <a:xfrm>
            <a:off x="5957454" y="4474495"/>
            <a:ext cx="4518758" cy="1410658"/>
          </a:xfrm>
          <a:prstGeom prst="rect">
            <a:avLst/>
          </a:prstGeom>
          <a:noFill/>
          <a:ln>
            <a:noFill/>
          </a:ln>
        </p:spPr>
      </p:pic>
      <p:pic>
        <p:nvPicPr>
          <p:cNvPr id="281" name="Google Shape;281;p57"/>
          <p:cNvPicPr preferRelativeResize="0"/>
          <p:nvPr/>
        </p:nvPicPr>
        <p:blipFill rotWithShape="1">
          <a:blip r:embed="rId4">
            <a:alphaModFix/>
          </a:blip>
          <a:srcRect/>
          <a:stretch/>
        </p:blipFill>
        <p:spPr>
          <a:xfrm>
            <a:off x="1840020" y="3480141"/>
            <a:ext cx="3341580" cy="2726809"/>
          </a:xfrm>
          <a:prstGeom prst="rect">
            <a:avLst/>
          </a:prstGeom>
          <a:noFill/>
          <a:ln>
            <a:noFill/>
          </a:ln>
        </p:spPr>
      </p:pic>
      <p:sp>
        <p:nvSpPr>
          <p:cNvPr id="282" name="Google Shape;282;p5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a:t>The Task Team identified a first step as to clarify the SCOPE: </a:t>
            </a:r>
            <a:r>
              <a:rPr lang="en-US" u="sng"/>
              <a:t>what needs to be governed</a:t>
            </a:r>
            <a:endParaRPr u="sng"/>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8"/>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a:t>SCOPE: </a:t>
            </a:r>
            <a:r>
              <a:rPr lang="en-US" u="sng"/>
              <a:t>what needs to be governed</a:t>
            </a:r>
            <a:endParaRPr u="sng"/>
          </a:p>
        </p:txBody>
      </p:sp>
      <p:sp>
        <p:nvSpPr>
          <p:cNvPr id="288" name="Google Shape;288;p5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16</a:t>
            </a:fld>
            <a:endParaRPr/>
          </a:p>
        </p:txBody>
      </p:sp>
      <p:sp>
        <p:nvSpPr>
          <p:cNvPr id="289" name="Google Shape;289;p58"/>
          <p:cNvSpPr txBox="1">
            <a:spLocks noGrp="1"/>
          </p:cNvSpPr>
          <p:nvPr>
            <p:ph type="body" idx="4"/>
          </p:nvPr>
        </p:nvSpPr>
        <p:spPr>
          <a:xfrm>
            <a:off x="375286" y="2728800"/>
            <a:ext cx="5334634"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r>
              <a:rPr lang="en-US" sz="2800"/>
              <a:t>SCOPE = </a:t>
            </a:r>
            <a:endParaRPr/>
          </a:p>
          <a:p>
            <a:pPr marL="457200" lvl="0" indent="-228600" algn="l" rtl="0">
              <a:lnSpc>
                <a:spcPct val="100000"/>
              </a:lnSpc>
              <a:spcBef>
                <a:spcPts val="0"/>
              </a:spcBef>
              <a:spcAft>
                <a:spcPts val="0"/>
              </a:spcAft>
              <a:buClr>
                <a:schemeClr val="lt1"/>
              </a:buClr>
              <a:buSzPts val="1400"/>
              <a:buNone/>
            </a:pPr>
            <a:endParaRPr sz="2800" b="1"/>
          </a:p>
          <a:p>
            <a:pPr marL="457200" lvl="0" indent="-228600" algn="l" rtl="0">
              <a:lnSpc>
                <a:spcPct val="100000"/>
              </a:lnSpc>
              <a:spcBef>
                <a:spcPts val="0"/>
              </a:spcBef>
              <a:spcAft>
                <a:spcPts val="0"/>
              </a:spcAft>
              <a:buClr>
                <a:schemeClr val="lt1"/>
              </a:buClr>
              <a:buSzPts val="1400"/>
              <a:buNone/>
            </a:pPr>
            <a:r>
              <a:rPr lang="en-US" sz="2400" b="1"/>
              <a:t>GOOS Programme</a:t>
            </a:r>
            <a:endParaRPr sz="2400" b="1"/>
          </a:p>
          <a:p>
            <a:pPr marL="457200" lvl="0" indent="-228600" algn="l" rtl="0">
              <a:lnSpc>
                <a:spcPct val="100000"/>
              </a:lnSpc>
              <a:spcBef>
                <a:spcPts val="0"/>
              </a:spcBef>
              <a:spcAft>
                <a:spcPts val="0"/>
              </a:spcAft>
              <a:buClr>
                <a:schemeClr val="lt1"/>
              </a:buClr>
              <a:buSzPts val="1400"/>
              <a:buNone/>
            </a:pPr>
            <a:endParaRPr sz="2400" b="1"/>
          </a:p>
          <a:p>
            <a:pPr marL="457200" lvl="0" indent="-228600" algn="l" rtl="0">
              <a:lnSpc>
                <a:spcPct val="100000"/>
              </a:lnSpc>
              <a:spcBef>
                <a:spcPts val="0"/>
              </a:spcBef>
              <a:spcAft>
                <a:spcPts val="0"/>
              </a:spcAft>
              <a:buClr>
                <a:schemeClr val="lt1"/>
              </a:buClr>
              <a:buSzPts val="1400"/>
              <a:buNone/>
            </a:pPr>
            <a:r>
              <a:rPr lang="en-US" sz="2800"/>
              <a:t>SCOPE = </a:t>
            </a:r>
            <a:endParaRPr/>
          </a:p>
          <a:p>
            <a:pPr marL="457200" lvl="0" indent="-228600" algn="l" rtl="0">
              <a:lnSpc>
                <a:spcPct val="100000"/>
              </a:lnSpc>
              <a:spcBef>
                <a:spcPts val="0"/>
              </a:spcBef>
              <a:spcAft>
                <a:spcPts val="0"/>
              </a:spcAft>
              <a:buClr>
                <a:schemeClr val="lt1"/>
              </a:buClr>
              <a:buSzPts val="1400"/>
              <a:buNone/>
            </a:pPr>
            <a:endParaRPr sz="3200" b="1"/>
          </a:p>
          <a:p>
            <a:pPr marL="457200" lvl="0" indent="-228600" algn="l" rtl="0">
              <a:lnSpc>
                <a:spcPct val="100000"/>
              </a:lnSpc>
              <a:spcBef>
                <a:spcPts val="0"/>
              </a:spcBef>
              <a:spcAft>
                <a:spcPts val="0"/>
              </a:spcAft>
              <a:buClr>
                <a:schemeClr val="lt1"/>
              </a:buClr>
              <a:buSzPts val="1400"/>
              <a:buNone/>
            </a:pPr>
            <a:r>
              <a:rPr lang="en-US" sz="2400" b="1"/>
              <a:t>Global Ocean Observing </a:t>
            </a:r>
            <a:r>
              <a:rPr lang="en-US" sz="2400" b="1" u="sng"/>
              <a:t>System</a:t>
            </a:r>
            <a:endParaRPr sz="2400" b="1" u="sng"/>
          </a:p>
          <a:p>
            <a:pPr marL="457200" lvl="0" indent="-228600" algn="l" rtl="0">
              <a:lnSpc>
                <a:spcPct val="100000"/>
              </a:lnSpc>
              <a:spcBef>
                <a:spcPts val="0"/>
              </a:spcBef>
              <a:spcAft>
                <a:spcPts val="0"/>
              </a:spcAft>
              <a:buClr>
                <a:schemeClr val="lt1"/>
              </a:buClr>
              <a:buSzPts val="1400"/>
              <a:buNone/>
            </a:pPr>
            <a:endParaRPr sz="2800" b="1"/>
          </a:p>
        </p:txBody>
      </p:sp>
      <p:sp>
        <p:nvSpPr>
          <p:cNvPr id="290" name="Google Shape;290;p58"/>
          <p:cNvSpPr txBox="1"/>
          <p:nvPr/>
        </p:nvSpPr>
        <p:spPr>
          <a:xfrm>
            <a:off x="6491374" y="2728800"/>
            <a:ext cx="5334634" cy="3184638"/>
          </a:xfrm>
          <a:prstGeom prst="rect">
            <a:avLst/>
          </a:prstGeom>
          <a:noFill/>
          <a:ln>
            <a:noFill/>
          </a:ln>
        </p:spPr>
        <p:txBody>
          <a:bodyPr spcFirstLastPara="1" wrap="square" lIns="0" tIns="0" rIns="0" bIns="0" anchor="t" anchorCtr="0">
            <a:noAutofit/>
          </a:bodyPr>
          <a:lstStyle/>
          <a:p>
            <a:pPr marL="685800" marR="0" lvl="0" indent="-457200" algn="l" rtl="0">
              <a:lnSpc>
                <a:spcPct val="100000"/>
              </a:lnSpc>
              <a:spcBef>
                <a:spcPts val="0"/>
              </a:spcBef>
              <a:spcAft>
                <a:spcPts val="0"/>
              </a:spcAft>
              <a:buClr>
                <a:schemeClr val="lt1"/>
              </a:buClr>
              <a:buSzPts val="1400"/>
              <a:buFont typeface="Arial"/>
              <a:buChar char="•"/>
            </a:pPr>
            <a:r>
              <a:rPr lang="en-US" sz="2400" b="0" i="1" u="none" strike="noStrike" cap="none">
                <a:solidFill>
                  <a:schemeClr val="lt1"/>
                </a:solidFill>
                <a:latin typeface="Arial"/>
                <a:ea typeface="Arial"/>
                <a:cs typeface="Arial"/>
                <a:sym typeface="Arial"/>
              </a:rPr>
              <a:t>GOOS has consistently represented itself as leading a system</a:t>
            </a:r>
            <a:endParaRPr/>
          </a:p>
          <a:p>
            <a:pPr marL="685800" marR="0" lvl="0" indent="-457200" algn="l" rtl="0">
              <a:lnSpc>
                <a:spcPct val="100000"/>
              </a:lnSpc>
              <a:spcBef>
                <a:spcPts val="0"/>
              </a:spcBef>
              <a:spcAft>
                <a:spcPts val="0"/>
              </a:spcAft>
              <a:buClr>
                <a:schemeClr val="lt1"/>
              </a:buClr>
              <a:buSzPts val="1400"/>
              <a:buFont typeface="Arial"/>
              <a:buChar char="•"/>
            </a:pPr>
            <a:r>
              <a:rPr lang="en-US" sz="2400" b="0" i="1" u="none" strike="noStrike" cap="none">
                <a:solidFill>
                  <a:schemeClr val="lt1"/>
                </a:solidFill>
                <a:latin typeface="Arial"/>
                <a:ea typeface="Arial"/>
                <a:cs typeface="Arial"/>
                <a:sym typeface="Arial"/>
              </a:rPr>
              <a:t>GOOS work is towards a coordinated, integrated ’system’</a:t>
            </a:r>
            <a:endParaRPr/>
          </a:p>
          <a:p>
            <a:pPr marL="457200" marR="0" lvl="0" indent="-228600" algn="l" rtl="0">
              <a:lnSpc>
                <a:spcPct val="100000"/>
              </a:lnSpc>
              <a:spcBef>
                <a:spcPts val="0"/>
              </a:spcBef>
              <a:spcAft>
                <a:spcPts val="0"/>
              </a:spcAft>
              <a:buClr>
                <a:schemeClr val="lt1"/>
              </a:buClr>
              <a:buSzPts val="1400"/>
              <a:buFont typeface="Arial"/>
              <a:buNone/>
            </a:pPr>
            <a:endParaRPr sz="2800" b="1"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9"/>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a:t>SCOPE: </a:t>
            </a:r>
            <a:r>
              <a:rPr lang="en-US" u="sng"/>
              <a:t>what needs to be governed</a:t>
            </a:r>
            <a:endParaRPr u="sng"/>
          </a:p>
        </p:txBody>
      </p:sp>
      <p:sp>
        <p:nvSpPr>
          <p:cNvPr id="296" name="Google Shape;296;p5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17</a:t>
            </a:fld>
            <a:endParaRPr/>
          </a:p>
        </p:txBody>
      </p:sp>
      <p:sp>
        <p:nvSpPr>
          <p:cNvPr id="297" name="Google Shape;297;p59"/>
          <p:cNvSpPr txBox="1"/>
          <p:nvPr/>
        </p:nvSpPr>
        <p:spPr>
          <a:xfrm>
            <a:off x="8002780" y="2580640"/>
            <a:ext cx="3823228" cy="3535998"/>
          </a:xfrm>
          <a:prstGeom prst="rect">
            <a:avLst/>
          </a:prstGeom>
          <a:noFill/>
          <a:ln>
            <a:noFill/>
          </a:ln>
        </p:spPr>
        <p:txBody>
          <a:bodyPr spcFirstLastPara="1" wrap="square" lIns="0" tIns="0" rIns="0" bIns="0" anchor="t" anchorCtr="0">
            <a:noAutofit/>
          </a:bodyPr>
          <a:lstStyle/>
          <a:p>
            <a:pPr marL="685800" marR="0" lvl="0" indent="-457200" algn="l" rtl="0">
              <a:lnSpc>
                <a:spcPct val="100000"/>
              </a:lnSpc>
              <a:spcBef>
                <a:spcPts val="0"/>
              </a:spcBef>
              <a:spcAft>
                <a:spcPts val="0"/>
              </a:spcAft>
              <a:buClr>
                <a:schemeClr val="lt1"/>
              </a:buClr>
              <a:buSzPts val="1400"/>
              <a:buFont typeface="Arial"/>
              <a:buChar char="•"/>
            </a:pPr>
            <a:r>
              <a:rPr lang="en-US" sz="2400" b="0" i="1" u="none" strike="noStrike" cap="none">
                <a:solidFill>
                  <a:schemeClr val="lt1"/>
                </a:solidFill>
                <a:latin typeface="Arial"/>
                <a:ea typeface="Arial"/>
                <a:cs typeface="Arial"/>
                <a:sym typeface="Arial"/>
              </a:rPr>
              <a:t>Observing</a:t>
            </a:r>
            <a:endParaRPr/>
          </a:p>
          <a:p>
            <a:pPr marL="685800" marR="0" lvl="0" indent="-368300" algn="l" rtl="0">
              <a:lnSpc>
                <a:spcPct val="100000"/>
              </a:lnSpc>
              <a:spcBef>
                <a:spcPts val="0"/>
              </a:spcBef>
              <a:spcAft>
                <a:spcPts val="0"/>
              </a:spcAft>
              <a:buClr>
                <a:schemeClr val="lt1"/>
              </a:buClr>
              <a:buSzPts val="1400"/>
              <a:buFont typeface="Arial"/>
              <a:buNone/>
            </a:pPr>
            <a:endParaRPr sz="2400" b="0" i="1" u="none" strike="noStrike" cap="none">
              <a:solidFill>
                <a:schemeClr val="lt1"/>
              </a:solidFill>
              <a:latin typeface="Arial"/>
              <a:ea typeface="Arial"/>
              <a:cs typeface="Arial"/>
              <a:sym typeface="Arial"/>
            </a:endParaRPr>
          </a:p>
          <a:p>
            <a:pPr marL="685800" marR="0" lvl="0" indent="-457200" algn="l" rtl="0">
              <a:lnSpc>
                <a:spcPct val="100000"/>
              </a:lnSpc>
              <a:spcBef>
                <a:spcPts val="0"/>
              </a:spcBef>
              <a:spcAft>
                <a:spcPts val="0"/>
              </a:spcAft>
              <a:buClr>
                <a:schemeClr val="lt1"/>
              </a:buClr>
              <a:buSzPts val="1400"/>
              <a:buFont typeface="Arial"/>
              <a:buChar char="•"/>
            </a:pPr>
            <a:r>
              <a:rPr lang="en-US" sz="2400" b="1" i="1" u="none" strike="noStrike" cap="none">
                <a:solidFill>
                  <a:schemeClr val="lt1"/>
                </a:solidFill>
                <a:latin typeface="Arial"/>
                <a:ea typeface="Arial"/>
                <a:cs typeface="Arial"/>
                <a:sym typeface="Arial"/>
              </a:rPr>
              <a:t>Observing, part of data, operational ocean forecasting</a:t>
            </a:r>
            <a:endParaRPr/>
          </a:p>
          <a:p>
            <a:pPr marL="685800" marR="0" lvl="0" indent="-368300" algn="l" rtl="0">
              <a:lnSpc>
                <a:spcPct val="100000"/>
              </a:lnSpc>
              <a:spcBef>
                <a:spcPts val="0"/>
              </a:spcBef>
              <a:spcAft>
                <a:spcPts val="0"/>
              </a:spcAft>
              <a:buClr>
                <a:schemeClr val="lt1"/>
              </a:buClr>
              <a:buSzPts val="1400"/>
              <a:buFont typeface="Arial"/>
              <a:buNone/>
            </a:pPr>
            <a:endParaRPr sz="2400" b="0" i="1" u="none" strike="noStrike" cap="none">
              <a:solidFill>
                <a:schemeClr val="lt1"/>
              </a:solidFill>
              <a:latin typeface="Arial"/>
              <a:ea typeface="Arial"/>
              <a:cs typeface="Arial"/>
              <a:sym typeface="Arial"/>
            </a:endParaRPr>
          </a:p>
          <a:p>
            <a:pPr marL="685800" marR="0" lvl="0" indent="-457200" algn="l" rtl="0">
              <a:lnSpc>
                <a:spcPct val="100000"/>
              </a:lnSpc>
              <a:spcBef>
                <a:spcPts val="0"/>
              </a:spcBef>
              <a:spcAft>
                <a:spcPts val="0"/>
              </a:spcAft>
              <a:buClr>
                <a:schemeClr val="lt1"/>
              </a:buClr>
              <a:buSzPts val="1400"/>
              <a:buFont typeface="Arial"/>
              <a:buChar char="•"/>
            </a:pPr>
            <a:r>
              <a:rPr lang="en-US" sz="2400" b="0" i="1" u="none" strike="noStrike" cap="none">
                <a:solidFill>
                  <a:schemeClr val="lt1"/>
                </a:solidFill>
                <a:latin typeface="Arial"/>
                <a:ea typeface="Arial"/>
                <a:cs typeface="Arial"/>
                <a:sym typeface="Arial"/>
              </a:rPr>
              <a:t>The whole value chain including services</a:t>
            </a:r>
            <a:endParaRPr/>
          </a:p>
          <a:p>
            <a:pPr marL="685800" marR="0" lvl="0" indent="-368300" algn="l" rtl="0">
              <a:lnSpc>
                <a:spcPct val="100000"/>
              </a:lnSpc>
              <a:spcBef>
                <a:spcPts val="0"/>
              </a:spcBef>
              <a:spcAft>
                <a:spcPts val="0"/>
              </a:spcAft>
              <a:buClr>
                <a:schemeClr val="lt1"/>
              </a:buClr>
              <a:buSzPts val="1400"/>
              <a:buFont typeface="Arial"/>
              <a:buNone/>
            </a:pPr>
            <a:endParaRPr sz="2400" b="0" i="1" u="none" strike="noStrike" cap="none">
              <a:solidFill>
                <a:schemeClr val="lt1"/>
              </a:solidFill>
              <a:latin typeface="Arial"/>
              <a:ea typeface="Arial"/>
              <a:cs typeface="Arial"/>
              <a:sym typeface="Arial"/>
            </a:endParaRPr>
          </a:p>
          <a:p>
            <a:pPr marL="457200" marR="0" lvl="0" indent="-228600" algn="l" rtl="0">
              <a:lnSpc>
                <a:spcPct val="100000"/>
              </a:lnSpc>
              <a:spcBef>
                <a:spcPts val="0"/>
              </a:spcBef>
              <a:spcAft>
                <a:spcPts val="0"/>
              </a:spcAft>
              <a:buClr>
                <a:schemeClr val="lt1"/>
              </a:buClr>
              <a:buSzPts val="1400"/>
              <a:buFont typeface="Arial"/>
              <a:buNone/>
            </a:pPr>
            <a:endParaRPr sz="2800" b="1" i="0" u="none" strike="noStrike" cap="none">
              <a:solidFill>
                <a:schemeClr val="lt1"/>
              </a:solidFill>
              <a:latin typeface="Arial"/>
              <a:ea typeface="Arial"/>
              <a:cs typeface="Arial"/>
              <a:sym typeface="Arial"/>
            </a:endParaRPr>
          </a:p>
        </p:txBody>
      </p:sp>
      <p:pic>
        <p:nvPicPr>
          <p:cNvPr id="298" name="Google Shape;298;p59"/>
          <p:cNvPicPr preferRelativeResize="0"/>
          <p:nvPr/>
        </p:nvPicPr>
        <p:blipFill rotWithShape="1">
          <a:blip r:embed="rId3">
            <a:alphaModFix/>
          </a:blip>
          <a:srcRect r="47833"/>
          <a:stretch/>
        </p:blipFill>
        <p:spPr>
          <a:xfrm>
            <a:off x="205244" y="1452317"/>
            <a:ext cx="3624761" cy="2169128"/>
          </a:xfrm>
          <a:prstGeom prst="rect">
            <a:avLst/>
          </a:prstGeom>
          <a:noFill/>
          <a:ln>
            <a:noFill/>
          </a:ln>
        </p:spPr>
      </p:pic>
      <p:pic>
        <p:nvPicPr>
          <p:cNvPr id="299" name="Google Shape;299;p59"/>
          <p:cNvPicPr preferRelativeResize="0"/>
          <p:nvPr/>
        </p:nvPicPr>
        <p:blipFill rotWithShape="1">
          <a:blip r:embed="rId3">
            <a:alphaModFix/>
          </a:blip>
          <a:srcRect r="25898"/>
          <a:stretch/>
        </p:blipFill>
        <p:spPr>
          <a:xfrm>
            <a:off x="396157" y="2649937"/>
            <a:ext cx="5349550" cy="2253673"/>
          </a:xfrm>
          <a:prstGeom prst="rect">
            <a:avLst/>
          </a:prstGeom>
          <a:noFill/>
          <a:ln>
            <a:noFill/>
          </a:ln>
        </p:spPr>
      </p:pic>
      <p:pic>
        <p:nvPicPr>
          <p:cNvPr id="300" name="Google Shape;300;p59"/>
          <p:cNvPicPr preferRelativeResize="0"/>
          <p:nvPr/>
        </p:nvPicPr>
        <p:blipFill rotWithShape="1">
          <a:blip r:embed="rId3">
            <a:alphaModFix/>
          </a:blip>
          <a:srcRect/>
          <a:stretch/>
        </p:blipFill>
        <p:spPr>
          <a:xfrm>
            <a:off x="548534" y="4181111"/>
            <a:ext cx="7301869" cy="2279486"/>
          </a:xfrm>
          <a:prstGeom prst="rect">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60"/>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a:t>SCOPE: </a:t>
            </a:r>
            <a:r>
              <a:rPr lang="en-US" u="sng"/>
              <a:t>what needs to be governed</a:t>
            </a:r>
            <a:endParaRPr u="sng"/>
          </a:p>
        </p:txBody>
      </p:sp>
      <p:sp>
        <p:nvSpPr>
          <p:cNvPr id="306" name="Google Shape;306;p6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18</a:t>
            </a:fld>
            <a:endParaRPr/>
          </a:p>
        </p:txBody>
      </p:sp>
      <p:sp>
        <p:nvSpPr>
          <p:cNvPr id="307" name="Google Shape;307;p60"/>
          <p:cNvSpPr txBox="1"/>
          <p:nvPr/>
        </p:nvSpPr>
        <p:spPr>
          <a:xfrm>
            <a:off x="5745707" y="2580639"/>
            <a:ext cx="6080301" cy="3912235"/>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Clr>
                <a:schemeClr val="lt1"/>
              </a:buClr>
              <a:buSzPts val="1400"/>
              <a:buFont typeface="Arial"/>
              <a:buNone/>
            </a:pPr>
            <a:r>
              <a:rPr lang="en-US" sz="2200" b="0" i="0" u="none" strike="noStrike" cap="none">
                <a:solidFill>
                  <a:schemeClr val="lt1"/>
                </a:solidFill>
                <a:latin typeface="Arial"/>
                <a:ea typeface="Arial"/>
                <a:cs typeface="Arial"/>
                <a:sym typeface="Arial"/>
              </a:rPr>
              <a:t>Not all governance tasks are equal: </a:t>
            </a:r>
            <a:endParaRPr/>
          </a:p>
          <a:p>
            <a:pPr marL="457200" marR="0" lvl="0" indent="-228600" algn="l" rtl="0">
              <a:lnSpc>
                <a:spcPct val="100000"/>
              </a:lnSpc>
              <a:spcBef>
                <a:spcPts val="0"/>
              </a:spcBef>
              <a:spcAft>
                <a:spcPts val="0"/>
              </a:spcAft>
              <a:buClr>
                <a:schemeClr val="lt1"/>
              </a:buClr>
              <a:buSzPts val="1400"/>
              <a:buFont typeface="Arial"/>
              <a:buNone/>
            </a:pPr>
            <a:endParaRPr sz="2200" b="0" i="0" u="none" strike="noStrike" cap="none">
              <a:solidFill>
                <a:schemeClr val="lt1"/>
              </a:solidFill>
              <a:latin typeface="Arial"/>
              <a:ea typeface="Arial"/>
              <a:cs typeface="Arial"/>
              <a:sym typeface="Arial"/>
            </a:endParaRPr>
          </a:p>
          <a:p>
            <a:pPr marL="571500" marR="0" lvl="0" indent="-342900" algn="l" rtl="0">
              <a:lnSpc>
                <a:spcPct val="100000"/>
              </a:lnSpc>
              <a:spcBef>
                <a:spcPts val="0"/>
              </a:spcBef>
              <a:spcAft>
                <a:spcPts val="0"/>
              </a:spcAft>
              <a:buClr>
                <a:schemeClr val="lt1"/>
              </a:buClr>
              <a:buSzPts val="1400"/>
              <a:buFont typeface="Arial"/>
              <a:buChar char="•"/>
            </a:pPr>
            <a:r>
              <a:rPr lang="en-US" sz="2200" b="0" i="0" u="none" strike="noStrike" cap="none">
                <a:solidFill>
                  <a:schemeClr val="lt1"/>
                </a:solidFill>
                <a:latin typeface="Arial"/>
                <a:ea typeface="Arial"/>
                <a:cs typeface="Arial"/>
                <a:sym typeface="Arial"/>
              </a:rPr>
              <a:t>As GOOS becomes more operational, adherence to standards (metadata, best practice, timeliness) become more important – stronger governance role?</a:t>
            </a:r>
            <a:endParaRPr/>
          </a:p>
          <a:p>
            <a:pPr marL="571500" marR="0" lvl="0" indent="-254000" algn="l" rtl="0">
              <a:lnSpc>
                <a:spcPct val="100000"/>
              </a:lnSpc>
              <a:spcBef>
                <a:spcPts val="0"/>
              </a:spcBef>
              <a:spcAft>
                <a:spcPts val="0"/>
              </a:spcAft>
              <a:buClr>
                <a:schemeClr val="lt1"/>
              </a:buClr>
              <a:buSzPts val="1400"/>
              <a:buFont typeface="Arial"/>
              <a:buNone/>
            </a:pPr>
            <a:endParaRPr sz="2200" b="0" i="0" u="none" strike="noStrike" cap="none">
              <a:solidFill>
                <a:schemeClr val="lt1"/>
              </a:solidFill>
              <a:latin typeface="Arial"/>
              <a:ea typeface="Arial"/>
              <a:cs typeface="Arial"/>
              <a:sym typeface="Arial"/>
            </a:endParaRPr>
          </a:p>
          <a:p>
            <a:pPr marL="571500" marR="0" lvl="0" indent="-342900" algn="l" rtl="0">
              <a:lnSpc>
                <a:spcPct val="100000"/>
              </a:lnSpc>
              <a:spcBef>
                <a:spcPts val="0"/>
              </a:spcBef>
              <a:spcAft>
                <a:spcPts val="0"/>
              </a:spcAft>
              <a:buClr>
                <a:schemeClr val="lt1"/>
              </a:buClr>
              <a:buSzPts val="1400"/>
              <a:buFont typeface="Arial"/>
              <a:buChar char="•"/>
            </a:pPr>
            <a:r>
              <a:rPr lang="en-US" sz="2200" b="0" i="0" u="none" strike="noStrike" cap="none">
                <a:solidFill>
                  <a:schemeClr val="lt1"/>
                </a:solidFill>
                <a:latin typeface="Arial"/>
                <a:ea typeface="Arial"/>
                <a:cs typeface="Arial"/>
                <a:sym typeface="Arial"/>
              </a:rPr>
              <a:t>Nations will always control their budgets, GOOS advises on design and tracks implementation - weaker governance role?</a:t>
            </a:r>
            <a:endParaRPr/>
          </a:p>
          <a:p>
            <a:pPr marL="571500" marR="0" lvl="0" indent="-254000" algn="l" rtl="0">
              <a:lnSpc>
                <a:spcPct val="100000"/>
              </a:lnSpc>
              <a:spcBef>
                <a:spcPts val="0"/>
              </a:spcBef>
              <a:spcAft>
                <a:spcPts val="0"/>
              </a:spcAft>
              <a:buClr>
                <a:schemeClr val="lt1"/>
              </a:buClr>
              <a:buSzPts val="1400"/>
              <a:buFont typeface="Arial"/>
              <a:buNone/>
            </a:pPr>
            <a:endParaRPr sz="2400" b="1" i="0" u="none" strike="noStrike" cap="none">
              <a:solidFill>
                <a:schemeClr val="lt1"/>
              </a:solidFill>
              <a:latin typeface="Arial"/>
              <a:ea typeface="Arial"/>
              <a:cs typeface="Arial"/>
              <a:sym typeface="Arial"/>
            </a:endParaRPr>
          </a:p>
        </p:txBody>
      </p:sp>
      <p:pic>
        <p:nvPicPr>
          <p:cNvPr id="308" name="Google Shape;308;p60"/>
          <p:cNvPicPr preferRelativeResize="0"/>
          <p:nvPr/>
        </p:nvPicPr>
        <p:blipFill rotWithShape="1">
          <a:blip r:embed="rId3">
            <a:alphaModFix/>
          </a:blip>
          <a:srcRect r="25898"/>
          <a:stretch/>
        </p:blipFill>
        <p:spPr>
          <a:xfrm>
            <a:off x="396157" y="2649937"/>
            <a:ext cx="5349550" cy="2253673"/>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312"/>
        <p:cNvGrpSpPr/>
        <p:nvPr/>
      </p:nvGrpSpPr>
      <p:grpSpPr>
        <a:xfrm>
          <a:off x="0" y="0"/>
          <a:ext cx="0" cy="0"/>
          <a:chOff x="0" y="0"/>
          <a:chExt cx="0" cy="0"/>
        </a:xfrm>
      </p:grpSpPr>
      <p:sp>
        <p:nvSpPr>
          <p:cNvPr id="313" name="Google Shape;313;p61"/>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a:t>The Task Team felt that the first step was to clarify the SCOPE: </a:t>
            </a:r>
            <a:r>
              <a:rPr lang="en-US" u="sng"/>
              <a:t>what needs to be governed</a:t>
            </a:r>
            <a:endParaRPr u="sng"/>
          </a:p>
        </p:txBody>
      </p:sp>
      <p:sp>
        <p:nvSpPr>
          <p:cNvPr id="314" name="Google Shape;314;p6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19</a:t>
            </a:fld>
            <a:endParaRPr/>
          </a:p>
        </p:txBody>
      </p:sp>
      <p:sp>
        <p:nvSpPr>
          <p:cNvPr id="315" name="Google Shape;315;p61"/>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endParaRPr/>
          </a:p>
        </p:txBody>
      </p:sp>
      <p:sp>
        <p:nvSpPr>
          <p:cNvPr id="316" name="Google Shape;316;p61"/>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endParaRPr/>
          </a:p>
        </p:txBody>
      </p:sp>
      <p:sp>
        <p:nvSpPr>
          <p:cNvPr id="317" name="Google Shape;317;p61"/>
          <p:cNvSpPr txBox="1">
            <a:spLocks noGrp="1"/>
          </p:cNvSpPr>
          <p:nvPr>
            <p:ph type="body" idx="4"/>
          </p:nvPr>
        </p:nvSpPr>
        <p:spPr>
          <a:xfrm>
            <a:off x="6648536" y="2728800"/>
            <a:ext cx="4821151"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r>
              <a:rPr lang="en-US" sz="2800" b="1"/>
              <a:t>SCOPE = </a:t>
            </a:r>
            <a:endParaRPr/>
          </a:p>
          <a:p>
            <a:pPr marL="457200" lvl="0" indent="-228600" algn="l" rtl="0">
              <a:lnSpc>
                <a:spcPct val="100000"/>
              </a:lnSpc>
              <a:spcBef>
                <a:spcPts val="0"/>
              </a:spcBef>
              <a:spcAft>
                <a:spcPts val="0"/>
              </a:spcAft>
              <a:buClr>
                <a:schemeClr val="lt1"/>
              </a:buClr>
              <a:buSzPts val="1400"/>
              <a:buNone/>
            </a:pPr>
            <a:endParaRPr sz="2800" b="1"/>
          </a:p>
          <a:p>
            <a:pPr marL="457200" lvl="0" indent="-228600" algn="l" rtl="0">
              <a:lnSpc>
                <a:spcPct val="100000"/>
              </a:lnSpc>
              <a:spcBef>
                <a:spcPts val="0"/>
              </a:spcBef>
              <a:spcAft>
                <a:spcPts val="0"/>
              </a:spcAft>
              <a:buClr>
                <a:schemeClr val="lt1"/>
              </a:buClr>
              <a:buSzPts val="1400"/>
              <a:buNone/>
            </a:pPr>
            <a:r>
              <a:rPr lang="en-US" sz="2400" b="1"/>
              <a:t>GOOS CORE programme</a:t>
            </a:r>
            <a:endParaRPr sz="2800" b="1"/>
          </a:p>
        </p:txBody>
      </p:sp>
      <p:pic>
        <p:nvPicPr>
          <p:cNvPr id="318" name="Google Shape;318;p61"/>
          <p:cNvPicPr preferRelativeResize="0"/>
          <p:nvPr/>
        </p:nvPicPr>
        <p:blipFill rotWithShape="1">
          <a:blip r:embed="rId3">
            <a:alphaModFix/>
          </a:blip>
          <a:srcRect r="47833"/>
          <a:stretch/>
        </p:blipFill>
        <p:spPr>
          <a:xfrm>
            <a:off x="703806" y="2562225"/>
            <a:ext cx="5766268" cy="3450648"/>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a:t>
            </a:fld>
            <a:endParaRPr/>
          </a:p>
        </p:txBody>
      </p:sp>
      <p:sp>
        <p:nvSpPr>
          <p:cNvPr id="132" name="Google Shape;132;p2"/>
          <p:cNvSpPr txBox="1">
            <a:spLocks noGrp="1"/>
          </p:cNvSpPr>
          <p:nvPr>
            <p:ph type="body" idx="1"/>
          </p:nvPr>
        </p:nvSpPr>
        <p:spPr>
          <a:xfrm>
            <a:off x="720725" y="1297000"/>
            <a:ext cx="9687900" cy="461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endParaRPr sz="2400" b="1">
              <a:solidFill>
                <a:schemeClr val="dk1"/>
              </a:solidFill>
            </a:endParaRPr>
          </a:p>
          <a:p>
            <a:pPr marL="0" lvl="0" indent="0" algn="l" rtl="0">
              <a:lnSpc>
                <a:spcPct val="100000"/>
              </a:lnSpc>
              <a:spcBef>
                <a:spcPts val="0"/>
              </a:spcBef>
              <a:spcAft>
                <a:spcPts val="0"/>
              </a:spcAft>
              <a:buClr>
                <a:schemeClr val="dk2"/>
              </a:buClr>
              <a:buSzPts val="1600"/>
              <a:buNone/>
            </a:pPr>
            <a:endParaRPr sz="2800" b="1">
              <a:solidFill>
                <a:schemeClr val="dk1"/>
              </a:solidFill>
            </a:endParaRPr>
          </a:p>
          <a:p>
            <a:pPr marL="457200" lvl="0" indent="-355600" algn="l" rtl="0">
              <a:lnSpc>
                <a:spcPct val="150000"/>
              </a:lnSpc>
              <a:spcBef>
                <a:spcPts val="0"/>
              </a:spcBef>
              <a:spcAft>
                <a:spcPts val="0"/>
              </a:spcAft>
              <a:buClr>
                <a:schemeClr val="dk1"/>
              </a:buClr>
              <a:buSzPts val="2000"/>
              <a:buAutoNum type="arabicPeriod"/>
            </a:pPr>
            <a:r>
              <a:rPr lang="en-US" sz="2800" b="1">
                <a:solidFill>
                  <a:schemeClr val="dk1"/>
                </a:solidFill>
              </a:rPr>
              <a:t>Rationale for the TT on </a:t>
            </a:r>
            <a:r>
              <a:rPr lang="en-US" sz="2800" b="1" i="1">
                <a:solidFill>
                  <a:schemeClr val="dk1"/>
                </a:solidFill>
              </a:rPr>
              <a:t>Governance</a:t>
            </a:r>
            <a:r>
              <a:rPr lang="en-US" sz="2800" b="1">
                <a:solidFill>
                  <a:schemeClr val="dk1"/>
                </a:solidFill>
              </a:rPr>
              <a:t> </a:t>
            </a:r>
            <a:r>
              <a:rPr lang="en-US" sz="2800" b="1" i="1">
                <a:solidFill>
                  <a:schemeClr val="dk1"/>
                </a:solidFill>
              </a:rPr>
              <a:t>Process</a:t>
            </a:r>
            <a:endParaRPr sz="2800" i="1">
              <a:solidFill>
                <a:schemeClr val="dk1"/>
              </a:solidFill>
            </a:endParaRPr>
          </a:p>
          <a:p>
            <a:pPr marL="457200" lvl="0" indent="-355600" algn="l" rtl="0">
              <a:lnSpc>
                <a:spcPct val="150000"/>
              </a:lnSpc>
              <a:spcBef>
                <a:spcPts val="0"/>
              </a:spcBef>
              <a:spcAft>
                <a:spcPts val="0"/>
              </a:spcAft>
              <a:buClr>
                <a:schemeClr val="dk1"/>
              </a:buClr>
              <a:buSzPts val="2000"/>
              <a:buAutoNum type="arabicPeriod"/>
            </a:pPr>
            <a:r>
              <a:rPr lang="en-US" sz="2800" b="1">
                <a:solidFill>
                  <a:schemeClr val="dk1"/>
                </a:solidFill>
              </a:rPr>
              <a:t>Meetings of the TT and main points of discussion</a:t>
            </a:r>
            <a:endParaRPr sz="2800" b="1">
              <a:solidFill>
                <a:schemeClr val="dk1"/>
              </a:solidFill>
            </a:endParaRPr>
          </a:p>
          <a:p>
            <a:pPr marL="457200" lvl="0" indent="-355600" algn="l" rtl="0">
              <a:lnSpc>
                <a:spcPct val="150000"/>
              </a:lnSpc>
              <a:spcBef>
                <a:spcPts val="0"/>
              </a:spcBef>
              <a:spcAft>
                <a:spcPts val="0"/>
              </a:spcAft>
              <a:buClr>
                <a:schemeClr val="dk1"/>
              </a:buClr>
              <a:buSzPts val="2000"/>
              <a:buAutoNum type="arabicPeriod"/>
            </a:pPr>
            <a:r>
              <a:rPr lang="en-US" sz="2800" b="1">
                <a:solidFill>
                  <a:schemeClr val="dk1"/>
                </a:solidFill>
              </a:rPr>
              <a:t>Questions for GOOS SC and way forward</a:t>
            </a:r>
            <a:endParaRPr sz="2800" b="0">
              <a:solidFill>
                <a:schemeClr val="dk1"/>
              </a:solidFill>
            </a:endParaRPr>
          </a:p>
          <a:p>
            <a:pPr marL="0" lvl="0" indent="0" algn="l" rtl="0">
              <a:lnSpc>
                <a:spcPct val="115000"/>
              </a:lnSpc>
              <a:spcBef>
                <a:spcPts val="0"/>
              </a:spcBef>
              <a:spcAft>
                <a:spcPts val="0"/>
              </a:spcAft>
              <a:buClr>
                <a:schemeClr val="dk1"/>
              </a:buClr>
              <a:buSzPts val="1100"/>
              <a:buNone/>
            </a:pPr>
            <a:endParaRPr sz="2000"/>
          </a:p>
        </p:txBody>
      </p:sp>
      <p:sp>
        <p:nvSpPr>
          <p:cNvPr id="133" name="Google Shape;133;p2"/>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Outline</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sp>
        <p:nvSpPr>
          <p:cNvPr id="323" name="Google Shape;323;p6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br>
              <a:rPr lang="en-US"/>
            </a:br>
            <a:r>
              <a:rPr lang="en-US"/>
              <a:t>The Task Team felt that the first step was to clarify the SCOPE: </a:t>
            </a:r>
            <a:r>
              <a:rPr lang="en-US" u="sng"/>
              <a:t>what needs to be governed</a:t>
            </a:r>
            <a:endParaRPr u="sng"/>
          </a:p>
        </p:txBody>
      </p:sp>
      <p:sp>
        <p:nvSpPr>
          <p:cNvPr id="324" name="Google Shape;324;p6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20</a:t>
            </a:fld>
            <a:endParaRPr/>
          </a:p>
        </p:txBody>
      </p:sp>
      <p:sp>
        <p:nvSpPr>
          <p:cNvPr id="325" name="Google Shape;325;p62"/>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endParaRPr/>
          </a:p>
        </p:txBody>
      </p:sp>
      <p:sp>
        <p:nvSpPr>
          <p:cNvPr id="326" name="Google Shape;326;p62"/>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endParaRPr/>
          </a:p>
        </p:txBody>
      </p:sp>
      <p:sp>
        <p:nvSpPr>
          <p:cNvPr id="327" name="Google Shape;327;p62"/>
          <p:cNvSpPr txBox="1">
            <a:spLocks noGrp="1"/>
          </p:cNvSpPr>
          <p:nvPr>
            <p:ph type="body" idx="4"/>
          </p:nvPr>
        </p:nvSpPr>
        <p:spPr>
          <a:xfrm>
            <a:off x="8911538" y="2695230"/>
            <a:ext cx="3114208"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r>
              <a:rPr lang="en-US" sz="2800" b="1"/>
              <a:t>SCOPE = </a:t>
            </a:r>
            <a:endParaRPr/>
          </a:p>
          <a:p>
            <a:pPr marL="457200" lvl="0" indent="-228600" algn="l" rtl="0">
              <a:lnSpc>
                <a:spcPct val="100000"/>
              </a:lnSpc>
              <a:spcBef>
                <a:spcPts val="0"/>
              </a:spcBef>
              <a:spcAft>
                <a:spcPts val="0"/>
              </a:spcAft>
              <a:buClr>
                <a:schemeClr val="lt1"/>
              </a:buClr>
              <a:buSzPts val="1400"/>
              <a:buNone/>
            </a:pPr>
            <a:endParaRPr sz="2800" b="1"/>
          </a:p>
          <a:p>
            <a:pPr marL="457200" lvl="0" indent="-228600" algn="l" rtl="0">
              <a:lnSpc>
                <a:spcPct val="100000"/>
              </a:lnSpc>
              <a:spcBef>
                <a:spcPts val="0"/>
              </a:spcBef>
              <a:spcAft>
                <a:spcPts val="0"/>
              </a:spcAft>
              <a:buClr>
                <a:schemeClr val="lt1"/>
              </a:buClr>
              <a:buSzPts val="1400"/>
              <a:buNone/>
            </a:pPr>
            <a:r>
              <a:rPr lang="en-US" sz="2400" b="1"/>
              <a:t>GOOS core programme</a:t>
            </a:r>
            <a:endParaRPr sz="2400" b="1"/>
          </a:p>
          <a:p>
            <a:pPr marL="457200" lvl="0" indent="-228600" algn="l" rtl="0">
              <a:lnSpc>
                <a:spcPct val="100000"/>
              </a:lnSpc>
              <a:spcBef>
                <a:spcPts val="0"/>
              </a:spcBef>
              <a:spcAft>
                <a:spcPts val="0"/>
              </a:spcAft>
              <a:buClr>
                <a:schemeClr val="lt1"/>
              </a:buClr>
              <a:buSzPts val="1400"/>
              <a:buNone/>
            </a:pPr>
            <a:r>
              <a:rPr lang="en-US" sz="2400" b="1"/>
              <a:t>+ data communities it feeds</a:t>
            </a:r>
            <a:endParaRPr sz="2800" b="1"/>
          </a:p>
          <a:p>
            <a:pPr marL="457200" lvl="0" indent="-228600" algn="l" rtl="0">
              <a:lnSpc>
                <a:spcPct val="100000"/>
              </a:lnSpc>
              <a:spcBef>
                <a:spcPts val="0"/>
              </a:spcBef>
              <a:spcAft>
                <a:spcPts val="0"/>
              </a:spcAft>
              <a:buClr>
                <a:schemeClr val="lt1"/>
              </a:buClr>
              <a:buSzPts val="1400"/>
              <a:buNone/>
            </a:pPr>
            <a:endParaRPr sz="2400"/>
          </a:p>
        </p:txBody>
      </p:sp>
      <p:pic>
        <p:nvPicPr>
          <p:cNvPr id="328" name="Google Shape;328;p62"/>
          <p:cNvPicPr preferRelativeResize="0"/>
          <p:nvPr/>
        </p:nvPicPr>
        <p:blipFill rotWithShape="1">
          <a:blip r:embed="rId3">
            <a:alphaModFix/>
          </a:blip>
          <a:srcRect r="25898"/>
          <a:stretch/>
        </p:blipFill>
        <p:spPr>
          <a:xfrm>
            <a:off x="703805" y="2562225"/>
            <a:ext cx="8190813" cy="3450648"/>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32"/>
        <p:cNvGrpSpPr/>
        <p:nvPr/>
      </p:nvGrpSpPr>
      <p:grpSpPr>
        <a:xfrm>
          <a:off x="0" y="0"/>
          <a:ext cx="0" cy="0"/>
          <a:chOff x="0" y="0"/>
          <a:chExt cx="0" cy="0"/>
        </a:xfrm>
      </p:grpSpPr>
      <p:sp>
        <p:nvSpPr>
          <p:cNvPr id="333" name="Google Shape;333;p63"/>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br>
              <a:rPr lang="en-US"/>
            </a:br>
            <a:r>
              <a:rPr lang="en-US"/>
              <a:t>The Task Team felt that the first step was to clarify the SCOPE: </a:t>
            </a:r>
            <a:r>
              <a:rPr lang="en-US" u="sng"/>
              <a:t>what needs to be governed</a:t>
            </a:r>
            <a:endParaRPr u="sng"/>
          </a:p>
        </p:txBody>
      </p:sp>
      <p:sp>
        <p:nvSpPr>
          <p:cNvPr id="334" name="Google Shape;334;p6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21</a:t>
            </a:fld>
            <a:endParaRPr/>
          </a:p>
        </p:txBody>
      </p:sp>
      <p:sp>
        <p:nvSpPr>
          <p:cNvPr id="335" name="Google Shape;335;p63"/>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endParaRPr/>
          </a:p>
        </p:txBody>
      </p:sp>
      <p:sp>
        <p:nvSpPr>
          <p:cNvPr id="336" name="Google Shape;336;p63"/>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endParaRPr/>
          </a:p>
        </p:txBody>
      </p:sp>
      <p:sp>
        <p:nvSpPr>
          <p:cNvPr id="337" name="Google Shape;337;p63"/>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lt1"/>
              </a:buClr>
              <a:buSzPts val="1400"/>
              <a:buNone/>
            </a:pPr>
            <a:endParaRPr/>
          </a:p>
        </p:txBody>
      </p:sp>
      <p:pic>
        <p:nvPicPr>
          <p:cNvPr id="338" name="Google Shape;338;p63"/>
          <p:cNvPicPr preferRelativeResize="0"/>
          <p:nvPr/>
        </p:nvPicPr>
        <p:blipFill rotWithShape="1">
          <a:blip r:embed="rId3">
            <a:alphaModFix/>
          </a:blip>
          <a:srcRect/>
          <a:stretch/>
        </p:blipFill>
        <p:spPr>
          <a:xfrm>
            <a:off x="703805" y="2562225"/>
            <a:ext cx="11053449" cy="3450648"/>
          </a:xfrm>
          <a:prstGeom prst="rect">
            <a:avLst/>
          </a:prstGeom>
          <a:noFill/>
          <a:ln>
            <a:noFill/>
          </a:ln>
        </p:spPr>
      </p:pic>
      <p:sp>
        <p:nvSpPr>
          <p:cNvPr id="339" name="Google Shape;339;p63"/>
          <p:cNvSpPr txBox="1"/>
          <p:nvPr/>
        </p:nvSpPr>
        <p:spPr>
          <a:xfrm>
            <a:off x="1704109" y="6135687"/>
            <a:ext cx="12135976" cy="1113904"/>
          </a:xfrm>
          <a:prstGeom prst="rect">
            <a:avLst/>
          </a:prstGeom>
          <a:solidFill>
            <a:schemeClr val="accent1"/>
          </a:solid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Clr>
                <a:schemeClr val="lt1"/>
              </a:buClr>
              <a:buSzPts val="1400"/>
              <a:buFont typeface="Arial"/>
              <a:buNone/>
            </a:pPr>
            <a:r>
              <a:rPr lang="en-US" sz="2800" b="1" i="0" u="none" strike="noStrike" cap="none">
                <a:solidFill>
                  <a:schemeClr val="lt1"/>
                </a:solidFill>
                <a:latin typeface="Arial"/>
                <a:ea typeface="Arial"/>
                <a:cs typeface="Arial"/>
                <a:sym typeface="Arial"/>
              </a:rPr>
              <a:t>SCOPE = </a:t>
            </a:r>
            <a:r>
              <a:rPr lang="en-US" sz="2400" b="1" i="0" u="none" strike="noStrike" cap="none">
                <a:solidFill>
                  <a:schemeClr val="lt1"/>
                </a:solidFill>
                <a:latin typeface="Arial"/>
                <a:ea typeface="Arial"/>
                <a:cs typeface="Arial"/>
                <a:sym typeface="Arial"/>
              </a:rPr>
              <a:t>The whole value chain including operational services</a:t>
            </a:r>
            <a:endParaRPr sz="2800" b="1" i="0" u="none" strike="noStrike" cap="none">
              <a:solidFill>
                <a:schemeClr val="lt1"/>
              </a:solidFill>
              <a:latin typeface="Arial"/>
              <a:ea typeface="Arial"/>
              <a:cs typeface="Arial"/>
              <a:sym typeface="Arial"/>
            </a:endParaRPr>
          </a:p>
          <a:p>
            <a:pPr marL="457200" marR="0" lvl="0" indent="-228600" algn="l" rtl="0">
              <a:lnSpc>
                <a:spcPct val="100000"/>
              </a:lnSpc>
              <a:spcBef>
                <a:spcPts val="0"/>
              </a:spcBef>
              <a:spcAft>
                <a:spcPts val="0"/>
              </a:spcAft>
              <a:buClr>
                <a:schemeClr val="lt1"/>
              </a:buClr>
              <a:buSzPts val="14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4"/>
          <p:cNvSpPr txBox="1">
            <a:spLocks noGrp="1"/>
          </p:cNvSpPr>
          <p:nvPr>
            <p:ph type="title"/>
          </p:nvPr>
        </p:nvSpPr>
        <p:spPr>
          <a:xfrm>
            <a:off x="684011" y="713504"/>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b="0"/>
              <a:t>Starting point suggestion for SCOPE</a:t>
            </a:r>
            <a:br>
              <a:rPr lang="en-US" b="0"/>
            </a:br>
            <a:r>
              <a:rPr lang="en-US" b="0"/>
              <a:t>For SC feedback </a:t>
            </a:r>
            <a:br>
              <a:rPr lang="en-US"/>
            </a:br>
            <a:br>
              <a:rPr lang="en-US"/>
            </a:br>
            <a:endParaRPr/>
          </a:p>
          <a:p>
            <a:pPr marL="0" lvl="0" indent="0" algn="l" rtl="0">
              <a:lnSpc>
                <a:spcPct val="85000"/>
              </a:lnSpc>
              <a:spcBef>
                <a:spcPts val="0"/>
              </a:spcBef>
              <a:spcAft>
                <a:spcPts val="0"/>
              </a:spcAft>
              <a:buClr>
                <a:schemeClr val="lt1"/>
              </a:buClr>
              <a:buSzPts val="3600"/>
              <a:buFont typeface="Arial"/>
              <a:buNone/>
            </a:pPr>
            <a:endParaRPr/>
          </a:p>
        </p:txBody>
      </p:sp>
      <p:sp>
        <p:nvSpPr>
          <p:cNvPr id="345" name="Google Shape;345;p6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22</a:t>
            </a:fld>
            <a:endParaRPr/>
          </a:p>
        </p:txBody>
      </p:sp>
      <p:sp>
        <p:nvSpPr>
          <p:cNvPr id="346" name="Google Shape;346;p64"/>
          <p:cNvSpPr txBox="1">
            <a:spLocks noGrp="1"/>
          </p:cNvSpPr>
          <p:nvPr>
            <p:ph type="body" idx="2"/>
          </p:nvPr>
        </p:nvSpPr>
        <p:spPr>
          <a:xfrm>
            <a:off x="347300" y="2597334"/>
            <a:ext cx="5022142" cy="2512568"/>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US" sz="2400" b="1" i="0" u="none" strike="noStrike">
                <a:solidFill>
                  <a:schemeClr val="lt1"/>
                </a:solidFill>
                <a:latin typeface="Calibri"/>
                <a:ea typeface="Calibri"/>
                <a:cs typeface="Calibri"/>
                <a:sym typeface="Calibri"/>
              </a:rPr>
              <a:t>Governance of the ocean observing system, encompassing ocean observing implementation, networks, systems</a:t>
            </a:r>
            <a:endParaRPr sz="2400"/>
          </a:p>
        </p:txBody>
      </p:sp>
      <p:sp>
        <p:nvSpPr>
          <p:cNvPr id="347" name="Google Shape;347;p64"/>
          <p:cNvSpPr txBox="1">
            <a:spLocks noGrp="1"/>
          </p:cNvSpPr>
          <p:nvPr>
            <p:ph type="body" idx="3"/>
          </p:nvPr>
        </p:nvSpPr>
        <p:spPr>
          <a:xfrm>
            <a:off x="347300" y="4708700"/>
            <a:ext cx="4905183" cy="1035487"/>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US" sz="2400" b="1" i="0" u="none" strike="noStrike">
                <a:solidFill>
                  <a:schemeClr val="lt1"/>
                </a:solidFill>
                <a:latin typeface="Calibri"/>
                <a:ea typeface="Calibri"/>
                <a:cs typeface="Calibri"/>
                <a:sym typeface="Calibri"/>
              </a:rPr>
              <a:t>Governance of operational ocean forecasting? (ETOOFS) in conjunction with OceanPredict</a:t>
            </a:r>
            <a:endParaRPr sz="1800" b="1">
              <a:solidFill>
                <a:schemeClr val="lt1"/>
              </a:solidFill>
            </a:endParaRPr>
          </a:p>
        </p:txBody>
      </p:sp>
      <p:sp>
        <p:nvSpPr>
          <p:cNvPr id="348" name="Google Shape;348;p64"/>
          <p:cNvSpPr/>
          <p:nvPr/>
        </p:nvSpPr>
        <p:spPr>
          <a:xfrm>
            <a:off x="3912806" y="3888163"/>
            <a:ext cx="750024" cy="734304"/>
          </a:xfrm>
          <a:prstGeom prst="mathPlus">
            <a:avLst>
              <a:gd name="adj1" fmla="val 9633"/>
            </a:avLst>
          </a:prstGeom>
          <a:solidFill>
            <a:schemeClr val="accent2"/>
          </a:solidFill>
          <a:ln w="25400" cap="flat" cmpd="sng">
            <a:solidFill>
              <a:srgbClr val="1132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rgbClr val="FACDA1"/>
              </a:solidFill>
              <a:latin typeface="Arial"/>
              <a:ea typeface="Arial"/>
              <a:cs typeface="Arial"/>
              <a:sym typeface="Arial"/>
            </a:endParaRPr>
          </a:p>
        </p:txBody>
      </p:sp>
      <p:sp>
        <p:nvSpPr>
          <p:cNvPr id="349" name="Google Shape;349;p64"/>
          <p:cNvSpPr txBox="1"/>
          <p:nvPr/>
        </p:nvSpPr>
        <p:spPr>
          <a:xfrm>
            <a:off x="6059286" y="2544189"/>
            <a:ext cx="5648930" cy="34163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There will be limits as to what this entails, recommended best practice, vs. recommending priorities / design (spend of budget…)</a:t>
            </a:r>
            <a:endParaRPr/>
          </a:p>
          <a:p>
            <a:pPr marL="342900" marR="0" lvl="0" indent="-215900" algn="l" rtl="0">
              <a:lnSpc>
                <a:spcPct val="100000"/>
              </a:lnSpc>
              <a:spcBef>
                <a:spcPts val="0"/>
              </a:spcBef>
              <a:spcAft>
                <a:spcPts val="0"/>
              </a:spcAft>
              <a:buClr>
                <a:schemeClr val="lt1"/>
              </a:buClr>
              <a:buSzPts val="2000"/>
              <a:buFont typeface="Arial"/>
              <a:buNone/>
            </a:pPr>
            <a:endParaRPr sz="20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Governance of the whole value chain is beyond just GOOS, but GOOS governance should enable strong connections down the ‘value chain’ to leadership in these communities for formulation of GOOS policy (and visa versa for value chain policy)</a:t>
            </a:r>
            <a:endParaRPr/>
          </a:p>
          <a:p>
            <a:pPr marL="342900" marR="0" lvl="0" indent="-241300" algn="l" rtl="0">
              <a:lnSpc>
                <a:spcPct val="100000"/>
              </a:lnSpc>
              <a:spcBef>
                <a:spcPts val="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50" name="Google Shape;350;p64"/>
          <p:cNvSpPr/>
          <p:nvPr/>
        </p:nvSpPr>
        <p:spPr>
          <a:xfrm>
            <a:off x="425302" y="2461180"/>
            <a:ext cx="5316400" cy="3546216"/>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5"/>
          <p:cNvSpPr txBox="1">
            <a:spLocks noGrp="1"/>
          </p:cNvSpPr>
          <p:nvPr>
            <p:ph type="title"/>
          </p:nvPr>
        </p:nvSpPr>
        <p:spPr>
          <a:xfrm>
            <a:off x="208107" y="710477"/>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br>
              <a:rPr lang="en-US"/>
            </a:br>
            <a:r>
              <a:rPr lang="en-US"/>
              <a:t>Way forward</a:t>
            </a:r>
            <a:endParaRPr u="sng"/>
          </a:p>
        </p:txBody>
      </p:sp>
      <p:sp>
        <p:nvSpPr>
          <p:cNvPr id="356" name="Google Shape;356;p6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23</a:t>
            </a:fld>
            <a:endParaRPr/>
          </a:p>
        </p:txBody>
      </p:sp>
      <p:sp>
        <p:nvSpPr>
          <p:cNvPr id="357" name="Google Shape;357;p65"/>
          <p:cNvSpPr txBox="1"/>
          <p:nvPr/>
        </p:nvSpPr>
        <p:spPr>
          <a:xfrm>
            <a:off x="628418" y="2738365"/>
            <a:ext cx="10750550" cy="574675"/>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lt1"/>
              </a:buClr>
              <a:buSzPts val="3600"/>
              <a:buFont typeface="Arial"/>
              <a:buNone/>
            </a:pPr>
            <a:endParaRPr sz="3600" b="1" i="0" u="none" strike="noStrike" cap="none">
              <a:solidFill>
                <a:schemeClr val="lt1"/>
              </a:solidFill>
              <a:latin typeface="Arial"/>
              <a:ea typeface="Arial"/>
              <a:cs typeface="Arial"/>
              <a:sym typeface="Arial"/>
            </a:endParaRPr>
          </a:p>
          <a:p>
            <a:pPr marL="0" marR="0" lvl="0" indent="0" algn="l" rtl="0">
              <a:lnSpc>
                <a:spcPct val="85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          </a:t>
            </a:r>
            <a:r>
              <a:rPr lang="en-US" sz="4000" b="1" i="0" u="none" strike="noStrike" cap="none">
                <a:solidFill>
                  <a:schemeClr val="lt1"/>
                </a:solidFill>
                <a:latin typeface="Arial"/>
                <a:ea typeface="Arial"/>
                <a:cs typeface="Arial"/>
                <a:sym typeface="Arial"/>
              </a:rPr>
              <a:t>🡪 Feedback from GOOS SC is needed</a:t>
            </a:r>
            <a:endParaRPr/>
          </a:p>
          <a:p>
            <a:pPr marL="0" marR="0" lvl="0" indent="0" algn="l" rtl="0">
              <a:lnSpc>
                <a:spcPct val="85000"/>
              </a:lnSpc>
              <a:spcBef>
                <a:spcPts val="0"/>
              </a:spcBef>
              <a:spcAft>
                <a:spcPts val="0"/>
              </a:spcAft>
              <a:buClr>
                <a:schemeClr val="lt1"/>
              </a:buClr>
              <a:buSzPts val="3600"/>
              <a:buFont typeface="Arial"/>
              <a:buNone/>
            </a:pPr>
            <a:endParaRPr sz="4000" b="1" i="0" u="sng" strike="noStrike" cap="none">
              <a:solidFill>
                <a:schemeClr val="lt1"/>
              </a:solidFill>
              <a:latin typeface="Arial"/>
              <a:ea typeface="Arial"/>
              <a:cs typeface="Arial"/>
              <a:sym typeface="Arial"/>
            </a:endParaRPr>
          </a:p>
          <a:p>
            <a:pPr marL="0" marR="0" lvl="0" indent="0" algn="ctr" rtl="0">
              <a:lnSpc>
                <a:spcPct val="85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If we agree on the starting point for SCOPE, the current TT can go on working and discussing the membership of the future TT to </a:t>
            </a:r>
            <a:r>
              <a:rPr lang="en-US" sz="3600" b="0" i="1" u="none" strike="noStrike" cap="none">
                <a:solidFill>
                  <a:schemeClr val="lt1"/>
                </a:solidFill>
                <a:latin typeface="Arial"/>
                <a:ea typeface="Arial"/>
                <a:cs typeface="Arial"/>
                <a:sym typeface="Arial"/>
              </a:rPr>
              <a:t>evolve</a:t>
            </a:r>
            <a:r>
              <a:rPr lang="en-US" sz="3600" b="0" i="0" u="none" strike="noStrike" cap="none">
                <a:solidFill>
                  <a:schemeClr val="lt1"/>
                </a:solidFill>
                <a:latin typeface="Arial"/>
                <a:ea typeface="Arial"/>
                <a:cs typeface="Arial"/>
                <a:sym typeface="Arial"/>
              </a:rPr>
              <a:t> GOOS governance</a:t>
            </a:r>
            <a:endParaRPr sz="3200" b="0" i="0" u="none" strike="noStrike" cap="none">
              <a:solidFill>
                <a:schemeClr val="lt1"/>
              </a:solidFill>
              <a:latin typeface="Arial"/>
              <a:ea typeface="Arial"/>
              <a:cs typeface="Arial"/>
              <a:sym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3"/>
          <p:cNvSpPr txBox="1">
            <a:spLocks noGrp="1"/>
          </p:cNvSpPr>
          <p:nvPr>
            <p:ph type="ctrTitle"/>
          </p:nvPr>
        </p:nvSpPr>
        <p:spPr>
          <a:xfrm>
            <a:off x="601456" y="2854801"/>
            <a:ext cx="4073912"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US"/>
              <a:t>Thank you</a:t>
            </a:r>
            <a:endParaRPr/>
          </a:p>
        </p:txBody>
      </p:sp>
      <p:pic>
        <p:nvPicPr>
          <p:cNvPr id="363" name="Google Shape;363;p33"/>
          <p:cNvPicPr preferRelativeResize="0">
            <a:picLocks noGrp="1"/>
          </p:cNvPicPr>
          <p:nvPr>
            <p:ph type="pic" idx="2"/>
          </p:nvPr>
        </p:nvPicPr>
        <p:blipFill rotWithShape="1">
          <a:blip r:embed="rId3">
            <a:alphaModFix/>
          </a:blip>
          <a:srcRect t="10013" b="10004"/>
          <a:stretch/>
        </p:blipFill>
        <p:spPr>
          <a:xfrm>
            <a:off x="5287200" y="0"/>
            <a:ext cx="6857999" cy="6857999"/>
          </a:xfrm>
          <a:prstGeom prst="rect">
            <a:avLst/>
          </a:prstGeom>
          <a:solidFill>
            <a:srgbClr val="D8D8D8"/>
          </a:solidFill>
          <a:ln>
            <a:noFill/>
          </a:ln>
        </p:spPr>
      </p:pic>
      <p:sp>
        <p:nvSpPr>
          <p:cNvPr id="364" name="Google Shape;364;p33"/>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US"/>
              <a:t>goosocean.org</a:t>
            </a:r>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25</a:t>
            </a:fld>
            <a:endParaRPr/>
          </a:p>
        </p:txBody>
      </p:sp>
      <p:sp>
        <p:nvSpPr>
          <p:cNvPr id="370" name="Google Shape;370;p66"/>
          <p:cNvSpPr txBox="1">
            <a:spLocks noGrp="1"/>
          </p:cNvSpPr>
          <p:nvPr>
            <p:ph type="body" idx="1"/>
          </p:nvPr>
        </p:nvSpPr>
        <p:spPr>
          <a:xfrm>
            <a:off x="720725" y="1296988"/>
            <a:ext cx="10963275" cy="461645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dk2"/>
              </a:buClr>
              <a:buSzPts val="1800"/>
              <a:buNone/>
            </a:pPr>
            <a:r>
              <a:rPr lang="en-US" b="1"/>
              <a:t>Terms of Reference</a:t>
            </a:r>
            <a:endParaRPr/>
          </a:p>
          <a:p>
            <a:pPr marL="457200" lvl="0" indent="-228600" algn="l" rtl="0">
              <a:lnSpc>
                <a:spcPct val="100000"/>
              </a:lnSpc>
              <a:spcBef>
                <a:spcPts val="0"/>
              </a:spcBef>
              <a:spcAft>
                <a:spcPts val="0"/>
              </a:spcAft>
              <a:buClr>
                <a:schemeClr val="dk2"/>
              </a:buClr>
              <a:buSzPts val="1800"/>
              <a:buNone/>
            </a:pPr>
            <a:r>
              <a:rPr lang="en-US"/>
              <a:t>The task team will:</a:t>
            </a:r>
            <a:endParaRPr/>
          </a:p>
          <a:p>
            <a:pPr marL="514350" lvl="0" indent="-285750" algn="l" rtl="0">
              <a:lnSpc>
                <a:spcPct val="100000"/>
              </a:lnSpc>
              <a:spcBef>
                <a:spcPts val="0"/>
              </a:spcBef>
              <a:spcAft>
                <a:spcPts val="0"/>
              </a:spcAft>
              <a:buSzPts val="1800"/>
              <a:buFont typeface="Noto Sans Symbols"/>
              <a:buChar char="⮚"/>
            </a:pPr>
            <a:r>
              <a:rPr lang="en-US" i="1"/>
              <a:t>Confirm the scope of what is being governed</a:t>
            </a:r>
            <a:endParaRPr/>
          </a:p>
          <a:p>
            <a:pPr marL="514350" lvl="0" indent="-285750" algn="l" rtl="0">
              <a:lnSpc>
                <a:spcPct val="100000"/>
              </a:lnSpc>
              <a:spcBef>
                <a:spcPts val="0"/>
              </a:spcBef>
              <a:spcAft>
                <a:spcPts val="0"/>
              </a:spcAft>
              <a:buSzPts val="1800"/>
              <a:buFont typeface="Noto Sans Symbols"/>
              <a:buChar char="⮚"/>
            </a:pPr>
            <a:r>
              <a:rPr lang="en-US"/>
              <a:t>Explore governance function and strategic aim of the governance, and define the principles of future GOOS governance. This includes addressing questions such as, what functions are necessary? how would we measure success in governance? how can governance can support the GOOS vision? what role should governance have in the ocean observing and forecasting community, e.g. standards, FAIR data, design, etc.? how does governance intersect with funding and notions of subsidiarity?</a:t>
            </a:r>
            <a:endParaRPr/>
          </a:p>
          <a:p>
            <a:pPr marL="514350" lvl="0" indent="-285750" algn="l" rtl="0">
              <a:lnSpc>
                <a:spcPct val="100000"/>
              </a:lnSpc>
              <a:spcBef>
                <a:spcPts val="0"/>
              </a:spcBef>
              <a:spcAft>
                <a:spcPts val="0"/>
              </a:spcAft>
              <a:buSzPts val="1800"/>
              <a:buFont typeface="Noto Sans Symbols"/>
              <a:buChar char="⮚"/>
            </a:pPr>
            <a:r>
              <a:rPr lang="en-US"/>
              <a:t>Discuss potential models, deciding on a small selection of governance options for GOOS</a:t>
            </a:r>
            <a:endParaRPr/>
          </a:p>
          <a:p>
            <a:pPr marL="514350" lvl="0" indent="-285750" algn="l" rtl="0">
              <a:lnSpc>
                <a:spcPct val="100000"/>
              </a:lnSpc>
              <a:spcBef>
                <a:spcPts val="0"/>
              </a:spcBef>
              <a:spcAft>
                <a:spcPts val="0"/>
              </a:spcAft>
              <a:buSzPts val="1800"/>
              <a:buFont typeface="Noto Sans Symbols"/>
              <a:buChar char="⮚"/>
            </a:pPr>
            <a:r>
              <a:rPr lang="en-US"/>
              <a:t>Review the models with key GOOS stakeholders, including the four GOOS sponsors, implementers and funders of GOOS, and evaluate the strengths, weaknesses, opportunities and threats of these potential models</a:t>
            </a:r>
            <a:endParaRPr/>
          </a:p>
          <a:p>
            <a:pPr marL="514350" lvl="0" indent="-285750" algn="l" rtl="0">
              <a:lnSpc>
                <a:spcPct val="100000"/>
              </a:lnSpc>
              <a:spcBef>
                <a:spcPts val="0"/>
              </a:spcBef>
              <a:spcAft>
                <a:spcPts val="0"/>
              </a:spcAft>
              <a:buSzPts val="1800"/>
              <a:buFont typeface="Noto Sans Symbols"/>
              <a:buChar char="⮚"/>
            </a:pPr>
            <a:r>
              <a:rPr lang="en-US"/>
              <a:t>Create recommendations for evolving GOOS Governance, with a clear rational for the path chosen, implications for GOOS structure, and how GOOS can assess the success of the evolved GOOS Governance</a:t>
            </a:r>
            <a:endParaRPr/>
          </a:p>
          <a:p>
            <a:pPr marL="514350" lvl="0" indent="-285750" algn="l" rtl="0">
              <a:lnSpc>
                <a:spcPct val="100000"/>
              </a:lnSpc>
              <a:spcBef>
                <a:spcPts val="0"/>
              </a:spcBef>
              <a:spcAft>
                <a:spcPts val="0"/>
              </a:spcAft>
              <a:buSzPts val="1800"/>
              <a:buFont typeface="Noto Sans Symbols"/>
              <a:buChar char="⮚"/>
            </a:pPr>
            <a:r>
              <a:rPr lang="en-US"/>
              <a:t>Identify how the change will be overseen – e.g. a Major Supporters Council</a:t>
            </a:r>
            <a:endParaRPr/>
          </a:p>
        </p:txBody>
      </p:sp>
      <p:sp>
        <p:nvSpPr>
          <p:cNvPr id="371" name="Google Shape;371;p66"/>
          <p:cNvSpPr txBox="1">
            <a:spLocks noGrp="1"/>
          </p:cNvSpPr>
          <p:nvPr>
            <p:ph type="title"/>
          </p:nvPr>
        </p:nvSpPr>
        <p:spPr>
          <a:xfrm>
            <a:off x="719138" y="63932"/>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br>
              <a:rPr lang="en-US"/>
            </a:br>
            <a:r>
              <a:rPr lang="en-US"/>
              <a:t>Suggested ToRs – Evolve GOOS Governance TT</a:t>
            </a:r>
            <a:endParaRPr u="sng"/>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75"/>
        <p:cNvGrpSpPr/>
        <p:nvPr/>
      </p:nvGrpSpPr>
      <p:grpSpPr>
        <a:xfrm>
          <a:off x="0" y="0"/>
          <a:ext cx="0" cy="0"/>
          <a:chOff x="0" y="0"/>
          <a:chExt cx="0" cy="0"/>
        </a:xfrm>
      </p:grpSpPr>
      <p:sp>
        <p:nvSpPr>
          <p:cNvPr id="376" name="Google Shape;376;p26"/>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26</a:t>
            </a:fld>
            <a:endParaRPr/>
          </a:p>
        </p:txBody>
      </p:sp>
      <p:sp>
        <p:nvSpPr>
          <p:cNvPr id="377" name="Google Shape;377;p26"/>
          <p:cNvSpPr txBox="1">
            <a:spLocks noGrp="1"/>
          </p:cNvSpPr>
          <p:nvPr>
            <p:ph type="body" idx="1"/>
          </p:nvPr>
        </p:nvSpPr>
        <p:spPr>
          <a:xfrm>
            <a:off x="720725" y="1296988"/>
            <a:ext cx="3913200" cy="461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US"/>
              <a:t>Level one is for general text</a:t>
            </a:r>
            <a:endParaRPr/>
          </a:p>
          <a:p>
            <a:pPr marL="0" lvl="1" indent="0" algn="l" rtl="0">
              <a:lnSpc>
                <a:spcPct val="90000"/>
              </a:lnSpc>
              <a:spcBef>
                <a:spcPts val="1701"/>
              </a:spcBef>
              <a:spcAft>
                <a:spcPts val="0"/>
              </a:spcAft>
              <a:buClr>
                <a:schemeClr val="accent3"/>
              </a:buClr>
              <a:buSzPts val="2000"/>
              <a:buNone/>
            </a:pPr>
            <a:r>
              <a:rPr lang="en-US"/>
              <a:t>Level two is for subheadings within body copy</a:t>
            </a:r>
            <a:endParaRPr/>
          </a:p>
          <a:p>
            <a:pPr marL="0" lvl="2" indent="0" algn="l" rtl="0">
              <a:lnSpc>
                <a:spcPct val="100000"/>
              </a:lnSpc>
              <a:spcBef>
                <a:spcPts val="567"/>
              </a:spcBef>
              <a:spcAft>
                <a:spcPts val="0"/>
              </a:spcAft>
              <a:buSzPts val="1800"/>
              <a:buNone/>
            </a:pPr>
            <a:r>
              <a:rPr lang="en-US"/>
              <a:t>Level three is for introduction text</a:t>
            </a:r>
            <a:endParaRPr/>
          </a:p>
          <a:p>
            <a:pPr marL="323999" lvl="3" indent="-323999" algn="l" rtl="0">
              <a:lnSpc>
                <a:spcPct val="100000"/>
              </a:lnSpc>
              <a:spcBef>
                <a:spcPts val="2835"/>
              </a:spcBef>
              <a:spcAft>
                <a:spcPts val="0"/>
              </a:spcAft>
              <a:buSzPts val="1600"/>
              <a:buChar char="•"/>
            </a:pPr>
            <a:r>
              <a:rPr lang="en-US"/>
              <a:t>Level four is the first level of bullets</a:t>
            </a:r>
            <a:endParaRPr/>
          </a:p>
          <a:p>
            <a:pPr marL="647999" lvl="4" indent="-323999" algn="l" rtl="0">
              <a:lnSpc>
                <a:spcPct val="100000"/>
              </a:lnSpc>
              <a:spcBef>
                <a:spcPts val="850"/>
              </a:spcBef>
              <a:spcAft>
                <a:spcPts val="0"/>
              </a:spcAft>
              <a:buSzPts val="1600"/>
              <a:buChar char="•"/>
            </a:pPr>
            <a:r>
              <a:rPr lang="en-US"/>
              <a:t>Level five is the second level of bullets</a:t>
            </a:r>
            <a:endParaRPr/>
          </a:p>
          <a:p>
            <a:pPr marL="0" lvl="0" indent="0" algn="l" rtl="0">
              <a:lnSpc>
                <a:spcPct val="100000"/>
              </a:lnSpc>
              <a:spcBef>
                <a:spcPts val="850"/>
              </a:spcBef>
              <a:spcAft>
                <a:spcPts val="0"/>
              </a:spcAft>
              <a:buClr>
                <a:schemeClr val="dk2"/>
              </a:buClr>
              <a:buSzPts val="1600"/>
              <a:buNone/>
            </a:pPr>
            <a:endParaRPr/>
          </a:p>
        </p:txBody>
      </p:sp>
      <p:sp>
        <p:nvSpPr>
          <p:cNvPr id="378" name="Google Shape;378;p26"/>
          <p:cNvSpPr txBox="1">
            <a:spLocks noGrp="1"/>
          </p:cNvSpPr>
          <p:nvPr>
            <p:ph type="title"/>
          </p:nvPr>
        </p:nvSpPr>
        <p:spPr>
          <a:xfrm>
            <a:off x="720726" y="722313"/>
            <a:ext cx="39132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Meeting today</a:t>
            </a:r>
            <a:endParaRPr/>
          </a:p>
        </p:txBody>
      </p:sp>
      <p:sp>
        <p:nvSpPr>
          <p:cNvPr id="379" name="Google Shape;379;p26"/>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83"/>
        <p:cNvGrpSpPr/>
        <p:nvPr/>
      </p:nvGrpSpPr>
      <p:grpSpPr>
        <a:xfrm>
          <a:off x="0" y="0"/>
          <a:ext cx="0" cy="0"/>
          <a:chOff x="0" y="0"/>
          <a:chExt cx="0" cy="0"/>
        </a:xfrm>
      </p:grpSpPr>
      <p:sp>
        <p:nvSpPr>
          <p:cNvPr id="384" name="Google Shape;384;p2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Example title</a:t>
            </a:r>
            <a:endParaRPr/>
          </a:p>
        </p:txBody>
      </p:sp>
      <p:sp>
        <p:nvSpPr>
          <p:cNvPr id="385" name="Google Shape;385;p27"/>
          <p:cNvSpPr>
            <a:spLocks noGrp="1"/>
          </p:cNvSpPr>
          <p:nvPr>
            <p:ph type="pic" idx="2"/>
          </p:nvPr>
        </p:nvSpPr>
        <p:spPr>
          <a:xfrm>
            <a:off x="720725" y="1857600"/>
            <a:ext cx="3463200" cy="1656000"/>
          </a:xfrm>
          <a:prstGeom prst="rect">
            <a:avLst/>
          </a:prstGeom>
          <a:solidFill>
            <a:srgbClr val="D8D8D8"/>
          </a:solidFill>
          <a:ln>
            <a:noFill/>
          </a:ln>
        </p:spPr>
      </p:sp>
      <p:sp>
        <p:nvSpPr>
          <p:cNvPr id="386" name="Google Shape;386;p27"/>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p:txBody>
      </p:sp>
      <p:sp>
        <p:nvSpPr>
          <p:cNvPr id="387" name="Google Shape;387;p27"/>
          <p:cNvSpPr>
            <a:spLocks noGrp="1"/>
          </p:cNvSpPr>
          <p:nvPr>
            <p:ph type="pic" idx="3"/>
          </p:nvPr>
        </p:nvSpPr>
        <p:spPr>
          <a:xfrm>
            <a:off x="4364400" y="1857600"/>
            <a:ext cx="3463200" cy="1656000"/>
          </a:xfrm>
          <a:prstGeom prst="rect">
            <a:avLst/>
          </a:prstGeom>
          <a:solidFill>
            <a:srgbClr val="D8D8D8"/>
          </a:solidFill>
          <a:ln>
            <a:noFill/>
          </a:ln>
        </p:spPr>
      </p:sp>
      <p:sp>
        <p:nvSpPr>
          <p:cNvPr id="388" name="Google Shape;388;p27"/>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a:p>
            <a:pPr marL="0" lvl="0" indent="0" algn="l" rtl="0">
              <a:lnSpc>
                <a:spcPct val="100000"/>
              </a:lnSpc>
              <a:spcBef>
                <a:spcPts val="0"/>
              </a:spcBef>
              <a:spcAft>
                <a:spcPts val="0"/>
              </a:spcAft>
              <a:buClr>
                <a:schemeClr val="lt1"/>
              </a:buClr>
              <a:buSzPts val="1400"/>
              <a:buNone/>
            </a:pPr>
            <a:endParaRPr/>
          </a:p>
        </p:txBody>
      </p:sp>
      <p:sp>
        <p:nvSpPr>
          <p:cNvPr id="389" name="Google Shape;389;p27"/>
          <p:cNvSpPr>
            <a:spLocks noGrp="1"/>
          </p:cNvSpPr>
          <p:nvPr>
            <p:ph type="pic" idx="5"/>
          </p:nvPr>
        </p:nvSpPr>
        <p:spPr>
          <a:xfrm>
            <a:off x="8008075" y="1857600"/>
            <a:ext cx="3463200" cy="1656000"/>
          </a:xfrm>
          <a:prstGeom prst="rect">
            <a:avLst/>
          </a:prstGeom>
          <a:solidFill>
            <a:srgbClr val="D8D8D8"/>
          </a:solidFill>
          <a:ln>
            <a:noFill/>
          </a:ln>
        </p:spPr>
      </p:sp>
      <p:sp>
        <p:nvSpPr>
          <p:cNvPr id="390" name="Google Shape;390;p27"/>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a:p>
            <a:pPr marL="0" lvl="0" indent="0" algn="l" rtl="0">
              <a:lnSpc>
                <a:spcPct val="100000"/>
              </a:lnSpc>
              <a:spcBef>
                <a:spcPts val="0"/>
              </a:spcBef>
              <a:spcAft>
                <a:spcPts val="0"/>
              </a:spcAft>
              <a:buClr>
                <a:schemeClr val="lt1"/>
              </a:buClr>
              <a:buSzPts val="1400"/>
              <a:buNone/>
            </a:pPr>
            <a:endParaRPr/>
          </a:p>
        </p:txBody>
      </p:sp>
      <p:sp>
        <p:nvSpPr>
          <p:cNvPr id="391" name="Google Shape;391;p2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27</a:t>
            </a:fld>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395"/>
        <p:cNvGrpSpPr/>
        <p:nvPr/>
      </p:nvGrpSpPr>
      <p:grpSpPr>
        <a:xfrm>
          <a:off x="0" y="0"/>
          <a:ext cx="0" cy="0"/>
          <a:chOff x="0" y="0"/>
          <a:chExt cx="0" cy="0"/>
        </a:xfrm>
      </p:grpSpPr>
      <p:sp>
        <p:nvSpPr>
          <p:cNvPr id="396" name="Google Shape;396;p28"/>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Example title</a:t>
            </a:r>
            <a:endParaRPr/>
          </a:p>
        </p:txBody>
      </p:sp>
      <p:sp>
        <p:nvSpPr>
          <p:cNvPr id="397" name="Google Shape;397;p2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28</a:t>
            </a:fld>
            <a:endParaRPr/>
          </a:p>
        </p:txBody>
      </p:sp>
      <p:sp>
        <p:nvSpPr>
          <p:cNvPr id="398" name="Google Shape;398;p28"/>
          <p:cNvSpPr>
            <a:spLocks noGrp="1"/>
          </p:cNvSpPr>
          <p:nvPr>
            <p:ph type="pic" idx="2"/>
          </p:nvPr>
        </p:nvSpPr>
        <p:spPr>
          <a:xfrm>
            <a:off x="720725" y="1857600"/>
            <a:ext cx="5302800" cy="2016000"/>
          </a:xfrm>
          <a:prstGeom prst="rect">
            <a:avLst/>
          </a:prstGeom>
          <a:solidFill>
            <a:srgbClr val="D8D8D8"/>
          </a:solidFill>
          <a:ln>
            <a:noFill/>
          </a:ln>
        </p:spPr>
      </p:sp>
      <p:sp>
        <p:nvSpPr>
          <p:cNvPr id="399" name="Google Shape;399;p28"/>
          <p:cNvSpPr txBox="1">
            <a:spLocks noGrp="1"/>
          </p:cNvSpPr>
          <p:nvPr>
            <p:ph type="body" idx="1"/>
          </p:nvPr>
        </p:nvSpPr>
        <p:spPr>
          <a:xfrm>
            <a:off x="720725" y="3876260"/>
            <a:ext cx="5302250" cy="2037177"/>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p:txBody>
      </p:sp>
      <p:sp>
        <p:nvSpPr>
          <p:cNvPr id="400" name="Google Shape;400;p28"/>
          <p:cNvSpPr>
            <a:spLocks noGrp="1"/>
          </p:cNvSpPr>
          <p:nvPr>
            <p:ph type="pic" idx="3"/>
          </p:nvPr>
        </p:nvSpPr>
        <p:spPr>
          <a:xfrm>
            <a:off x="6166888" y="1857600"/>
            <a:ext cx="5302800" cy="2016000"/>
          </a:xfrm>
          <a:prstGeom prst="rect">
            <a:avLst/>
          </a:prstGeom>
          <a:solidFill>
            <a:srgbClr val="D8D8D8"/>
          </a:solidFill>
          <a:ln>
            <a:noFill/>
          </a:ln>
        </p:spPr>
      </p:sp>
      <p:sp>
        <p:nvSpPr>
          <p:cNvPr id="401" name="Google Shape;401;p28"/>
          <p:cNvSpPr txBox="1">
            <a:spLocks noGrp="1"/>
          </p:cNvSpPr>
          <p:nvPr>
            <p:ph type="body" idx="4"/>
          </p:nvPr>
        </p:nvSpPr>
        <p:spPr>
          <a:xfrm>
            <a:off x="6167438" y="3876260"/>
            <a:ext cx="5302250" cy="2037177"/>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a:p>
            <a:pPr marL="0" lvl="0" indent="0" algn="l" rtl="0">
              <a:lnSpc>
                <a:spcPct val="100000"/>
              </a:lnSpc>
              <a:spcBef>
                <a:spcPts val="0"/>
              </a:spcBef>
              <a:spcAft>
                <a:spcPts val="0"/>
              </a:spcAft>
              <a:buClr>
                <a:schemeClr val="lt1"/>
              </a:buClr>
              <a:buSzPts val="1400"/>
              <a:buNone/>
            </a:pPr>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29"/>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Example title</a:t>
            </a:r>
            <a:endParaRPr/>
          </a:p>
        </p:txBody>
      </p:sp>
      <p:sp>
        <p:nvSpPr>
          <p:cNvPr id="407" name="Google Shape;407;p2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29</a:t>
            </a:fld>
            <a:endParaRPr/>
          </a:p>
        </p:txBody>
      </p:sp>
      <p:sp>
        <p:nvSpPr>
          <p:cNvPr id="408" name="Google Shape;408;p29"/>
          <p:cNvSpPr txBox="1">
            <a:spLocks noGrp="1"/>
          </p:cNvSpPr>
          <p:nvPr>
            <p:ph type="body" idx="1"/>
          </p:nvPr>
        </p:nvSpPr>
        <p:spPr>
          <a:xfrm>
            <a:off x="720725" y="1296988"/>
            <a:ext cx="6681788" cy="584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2"/>
              </a:buClr>
              <a:buSzPts val="1800"/>
              <a:buNone/>
            </a:pPr>
            <a:r>
              <a:rPr lang="en-US"/>
              <a:t>Introduction text goes here and can break over multiple </a:t>
            </a:r>
            <a:br>
              <a:rPr lang="en-US"/>
            </a:br>
            <a:r>
              <a:rPr lang="en-US"/>
              <a:t>lines as required lorem ipsum dolor sit amet</a:t>
            </a:r>
            <a:endParaRPr/>
          </a:p>
        </p:txBody>
      </p:sp>
      <p:sp>
        <p:nvSpPr>
          <p:cNvPr id="409" name="Google Shape;409;p29"/>
          <p:cNvSpPr txBox="1">
            <a:spLocks noGrp="1"/>
          </p:cNvSpPr>
          <p:nvPr>
            <p:ph type="body" idx="2"/>
          </p:nvPr>
        </p:nvSpPr>
        <p:spPr>
          <a:xfrm>
            <a:off x="720725" y="2728913"/>
            <a:ext cx="3463925" cy="3184525"/>
          </a:xfrm>
          <a:prstGeom prst="rect">
            <a:avLst/>
          </a:prstGeom>
          <a:noFill/>
          <a:ln>
            <a:noFill/>
          </a:ln>
        </p:spPr>
        <p:txBody>
          <a:bodyPr spcFirstLastPara="1" wrap="square" lIns="0" tIns="0" rIns="0" bIns="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p:txBody>
      </p:sp>
      <p:sp>
        <p:nvSpPr>
          <p:cNvPr id="410" name="Google Shape;410;p29"/>
          <p:cNvSpPr txBox="1">
            <a:spLocks noGrp="1"/>
          </p:cNvSpPr>
          <p:nvPr>
            <p:ph type="body" idx="3"/>
          </p:nvPr>
        </p:nvSpPr>
        <p:spPr>
          <a:xfrm>
            <a:off x="4362450" y="2728913"/>
            <a:ext cx="3465513" cy="3184525"/>
          </a:xfrm>
          <a:prstGeom prst="rect">
            <a:avLst/>
          </a:prstGeom>
          <a:noFill/>
          <a:ln>
            <a:noFill/>
          </a:ln>
        </p:spPr>
        <p:txBody>
          <a:bodyPr spcFirstLastPara="1" wrap="square" lIns="0" tIns="0" rIns="0" bIns="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a:p>
            <a:pPr marL="0" lvl="0" indent="0" algn="l" rtl="0">
              <a:lnSpc>
                <a:spcPct val="100000"/>
              </a:lnSpc>
              <a:spcBef>
                <a:spcPts val="0"/>
              </a:spcBef>
              <a:spcAft>
                <a:spcPts val="0"/>
              </a:spcAft>
              <a:buClr>
                <a:schemeClr val="lt1"/>
              </a:buClr>
              <a:buSzPts val="1400"/>
              <a:buNone/>
            </a:pPr>
            <a:endParaRPr/>
          </a:p>
        </p:txBody>
      </p:sp>
      <p:sp>
        <p:nvSpPr>
          <p:cNvPr id="411" name="Google Shape;411;p29"/>
          <p:cNvSpPr txBox="1">
            <a:spLocks noGrp="1"/>
          </p:cNvSpPr>
          <p:nvPr>
            <p:ph type="body" idx="4"/>
          </p:nvPr>
        </p:nvSpPr>
        <p:spPr>
          <a:xfrm>
            <a:off x="8005763" y="2728913"/>
            <a:ext cx="3463925" cy="3184525"/>
          </a:xfrm>
          <a:prstGeom prst="rect">
            <a:avLst/>
          </a:prstGeom>
          <a:noFill/>
          <a:ln>
            <a:noFill/>
          </a:ln>
        </p:spPr>
        <p:txBody>
          <a:bodyPr spcFirstLastPara="1" wrap="square" lIns="0" tIns="0" rIns="0" bIns="0" anchor="t" anchorCtr="0">
            <a:noAutofit/>
          </a:bodyPr>
          <a:lstStyle/>
          <a:p>
            <a:pPr marL="0" lvl="1" indent="0" algn="l" rtl="0">
              <a:lnSpc>
                <a:spcPct val="100000"/>
              </a:lnSpc>
              <a:spcBef>
                <a:spcPts val="0"/>
              </a:spcBef>
              <a:spcAft>
                <a:spcPts val="0"/>
              </a:spcAft>
              <a:buClr>
                <a:schemeClr val="lt1"/>
              </a:buClr>
              <a:buSzPts val="2000"/>
              <a:buNone/>
            </a:pPr>
            <a:r>
              <a:rPr lang="en-US"/>
              <a:t>Heading in second level</a:t>
            </a:r>
            <a:endParaRPr/>
          </a:p>
          <a:p>
            <a:pPr marL="0" lvl="0" indent="0" algn="l" rtl="0">
              <a:lnSpc>
                <a:spcPct val="100000"/>
              </a:lnSpc>
              <a:spcBef>
                <a:spcPts val="567"/>
              </a:spcBef>
              <a:spcAft>
                <a:spcPts val="0"/>
              </a:spcAft>
              <a:buClr>
                <a:schemeClr val="lt1"/>
              </a:buClr>
              <a:buSzPts val="1400"/>
              <a:buNone/>
            </a:pPr>
            <a:r>
              <a:rPr lang="en-US"/>
              <a:t>Main body copy lorem ipsum dolor sit amet, consectetuer adipiscing elit. Maecenas porttitor congue massa. Fusce posuere, magna sed pulvinar ultricies, purus lectus malesuada libero, sit amet commodo magna eros quis urna.</a:t>
            </a:r>
            <a:endParaRPr/>
          </a:p>
          <a:p>
            <a:pPr marL="0" lvl="0" indent="0" algn="l" rtl="0">
              <a:lnSpc>
                <a:spcPct val="100000"/>
              </a:lnSpc>
              <a:spcBef>
                <a:spcPts val="0"/>
              </a:spcBef>
              <a:spcAft>
                <a:spcPts val="0"/>
              </a:spcAft>
              <a:buClr>
                <a:schemeClr val="lt1"/>
              </a:buClr>
              <a:buSzPts val="1400"/>
              <a:buNone/>
            </a:pPr>
            <a:endParaRPr/>
          </a:p>
          <a:p>
            <a:pPr marL="0" lvl="0" indent="0" algn="l" rtl="0">
              <a:lnSpc>
                <a:spcPct val="100000"/>
              </a:lnSpc>
              <a:spcBef>
                <a:spcPts val="0"/>
              </a:spcBef>
              <a:spcAft>
                <a:spcPts val="0"/>
              </a:spcAft>
              <a:buClr>
                <a:schemeClr val="lt1"/>
              </a:buClr>
              <a:buSzPts val="1400"/>
              <a:buNone/>
            </a:pP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609888" y="829855"/>
            <a:ext cx="9656330" cy="28272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a:t>RATIONALE</a:t>
            </a:r>
            <a:br>
              <a:rPr lang="en-US"/>
            </a:br>
            <a:br>
              <a:rPr lang="en-US"/>
            </a:br>
            <a:br>
              <a:rPr lang="en-US"/>
            </a:br>
            <a:r>
              <a:rPr lang="en-US"/>
              <a:t>In 2019 GOOS launched the </a:t>
            </a:r>
            <a:endParaRPr/>
          </a:p>
          <a:p>
            <a:pPr marL="0" lvl="0" indent="0" algn="l" rtl="0">
              <a:lnSpc>
                <a:spcPct val="85000"/>
              </a:lnSpc>
              <a:spcBef>
                <a:spcPts val="0"/>
              </a:spcBef>
              <a:spcAft>
                <a:spcPts val="0"/>
              </a:spcAft>
              <a:buClr>
                <a:schemeClr val="lt1"/>
              </a:buClr>
              <a:buSzPts val="3600"/>
              <a:buFont typeface="Arial"/>
              <a:buNone/>
            </a:pPr>
            <a:r>
              <a:rPr lang="en-US"/>
              <a:t>GOOS 2030 Strategy</a:t>
            </a:r>
            <a:br>
              <a:rPr lang="en-US"/>
            </a:br>
            <a:endParaRPr/>
          </a:p>
          <a:p>
            <a:pPr marL="0" lvl="0" indent="0" algn="l" rtl="0">
              <a:lnSpc>
                <a:spcPct val="85000"/>
              </a:lnSpc>
              <a:spcBef>
                <a:spcPts val="0"/>
              </a:spcBef>
              <a:spcAft>
                <a:spcPts val="0"/>
              </a:spcAft>
              <a:buClr>
                <a:schemeClr val="lt1"/>
              </a:buClr>
              <a:buSzPts val="3600"/>
              <a:buFont typeface="Arial"/>
              <a:buNone/>
            </a:pPr>
            <a:r>
              <a:rPr lang="en-US"/>
              <a:t>how to evolve GOOS to meet urgent societal needs…</a:t>
            </a:r>
            <a:endParaRPr/>
          </a:p>
        </p:txBody>
      </p:sp>
      <p:sp>
        <p:nvSpPr>
          <p:cNvPr id="139" name="Google Shape;139;p10"/>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3</a:t>
            </a:fld>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15"/>
        <p:cNvGrpSpPr/>
        <p:nvPr/>
      </p:nvGrpSpPr>
      <p:grpSpPr>
        <a:xfrm>
          <a:off x="0" y="0"/>
          <a:ext cx="0" cy="0"/>
          <a:chOff x="0" y="0"/>
          <a:chExt cx="0" cy="0"/>
        </a:xfrm>
      </p:grpSpPr>
      <p:sp>
        <p:nvSpPr>
          <p:cNvPr id="416" name="Google Shape;416;p30"/>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Example title</a:t>
            </a:r>
            <a:endParaRPr/>
          </a:p>
        </p:txBody>
      </p:sp>
      <p:sp>
        <p:nvSpPr>
          <p:cNvPr id="417" name="Google Shape;417;p3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30</a:t>
            </a:fld>
            <a:endParaRPr/>
          </a:p>
        </p:txBody>
      </p:sp>
      <p:graphicFrame>
        <p:nvGraphicFramePr>
          <p:cNvPr id="418" name="Google Shape;418;p30"/>
          <p:cNvGraphicFramePr/>
          <p:nvPr/>
        </p:nvGraphicFramePr>
        <p:xfrm>
          <a:off x="720725" y="1601266"/>
          <a:ext cx="3000000" cy="3000000"/>
        </p:xfrm>
        <a:graphic>
          <a:graphicData uri="http://schemas.openxmlformats.org/drawingml/2006/table">
            <a:tbl>
              <a:tblPr firstRow="1" firstCol="1">
                <a:noFill/>
                <a:tableStyleId>{C9BD1156-9371-449E-B905-359EB4FE0C61}</a:tableStyleId>
              </a:tblPr>
              <a:tblGrid>
                <a:gridCol w="2149800">
                  <a:extLst>
                    <a:ext uri="{9D8B030D-6E8A-4147-A177-3AD203B41FA5}">
                      <a16:colId xmlns:a16="http://schemas.microsoft.com/office/drawing/2014/main" val="20000"/>
                    </a:ext>
                  </a:extLst>
                </a:gridCol>
                <a:gridCol w="4299575">
                  <a:extLst>
                    <a:ext uri="{9D8B030D-6E8A-4147-A177-3AD203B41FA5}">
                      <a16:colId xmlns:a16="http://schemas.microsoft.com/office/drawing/2014/main" val="20001"/>
                    </a:ext>
                  </a:extLst>
                </a:gridCol>
                <a:gridCol w="4299575">
                  <a:extLst>
                    <a:ext uri="{9D8B030D-6E8A-4147-A177-3AD203B41FA5}">
                      <a16:colId xmlns:a16="http://schemas.microsoft.com/office/drawing/2014/main" val="20002"/>
                    </a:ext>
                  </a:extLst>
                </a:gridCol>
              </a:tblGrid>
              <a:tr h="3894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lt1"/>
                          </a:solidFill>
                        </a:rPr>
                        <a:t>Column 1</a:t>
                      </a:r>
                      <a:endParaRPr sz="1400" u="none" strike="noStrike" cap="none"/>
                    </a:p>
                  </a:txBody>
                  <a:tcPr marL="91450" marR="91450" marT="90000" marB="90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300"/>
                        <a:buFont typeface="Arial"/>
                        <a:buNone/>
                      </a:pPr>
                      <a:r>
                        <a:rPr lang="en-US" sz="1300" u="none" strike="noStrike" cap="none">
                          <a:solidFill>
                            <a:schemeClr val="lt1"/>
                          </a:solidFill>
                        </a:rPr>
                        <a:t>Column 2</a:t>
                      </a:r>
                      <a:endParaRPr sz="1400" u="none" strike="noStrike" cap="none"/>
                    </a:p>
                  </a:txBody>
                  <a:tcPr marL="91450" marR="91450" marT="90000" marB="90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300"/>
                        <a:buFont typeface="Arial"/>
                        <a:buNone/>
                      </a:pPr>
                      <a:r>
                        <a:rPr lang="en-US" sz="1300" u="none" strike="noStrike" cap="none">
                          <a:solidFill>
                            <a:schemeClr val="lt1"/>
                          </a:solidFill>
                        </a:rPr>
                        <a:t>Column 3</a:t>
                      </a:r>
                      <a:endParaRPr sz="1400" u="none" strike="noStrike" cap="none"/>
                    </a:p>
                  </a:txBody>
                  <a:tcPr marL="91450" marR="91450" marT="90000" marB="90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9806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lt1"/>
                          </a:solidFill>
                        </a:rPr>
                        <a:t>Row 1</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Lorem ipsum dolor sit amet, consectetuer adipiscing elit. Maecenas porttitor congue massa. </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144000" marR="0" lvl="0" indent="-144000" algn="l" rtl="0">
                        <a:lnSpc>
                          <a:spcPct val="100000"/>
                        </a:lnSpc>
                        <a:spcBef>
                          <a:spcPts val="0"/>
                        </a:spcBef>
                        <a:spcAft>
                          <a:spcPts val="0"/>
                        </a:spcAft>
                        <a:buClr>
                          <a:schemeClr val="accent1"/>
                        </a:buClr>
                        <a:buSzPts val="1300"/>
                        <a:buFont typeface="Arial"/>
                        <a:buChar char="•"/>
                      </a:pPr>
                      <a:r>
                        <a:rPr lang="en-US" sz="1300" b="0" i="0" u="none" strike="noStrike" cap="none">
                          <a:solidFill>
                            <a:schemeClr val="dk1"/>
                          </a:solidFill>
                          <a:latin typeface="Arial"/>
                          <a:ea typeface="Arial"/>
                          <a:cs typeface="Arial"/>
                          <a:sym typeface="Arial"/>
                        </a:rPr>
                        <a:t>Lorem ipsum dolor sit amet</a:t>
                      </a:r>
                      <a:endParaRPr sz="1300" b="0" i="0" u="none" strike="noStrike" cap="none">
                        <a:solidFill>
                          <a:schemeClr val="dk1"/>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chemeClr val="dk1"/>
                          </a:solidFill>
                          <a:latin typeface="Arial"/>
                          <a:ea typeface="Arial"/>
                          <a:cs typeface="Arial"/>
                          <a:sym typeface="Arial"/>
                        </a:rPr>
                        <a:t>Consectetuer adipiscing elit</a:t>
                      </a:r>
                      <a:endParaRPr sz="1300" b="0" i="0" u="none" strike="noStrike" cap="none">
                        <a:solidFill>
                          <a:schemeClr val="dk1"/>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chemeClr val="dk1"/>
                          </a:solidFill>
                          <a:latin typeface="Arial"/>
                          <a:ea typeface="Arial"/>
                          <a:cs typeface="Arial"/>
                          <a:sym typeface="Arial"/>
                        </a:rPr>
                        <a:t>Maecenas porttitor congue massa</a:t>
                      </a:r>
                      <a:endParaRPr sz="1300" b="0" i="0" u="none" strike="noStrike" cap="none">
                        <a:solidFill>
                          <a:schemeClr val="dk1"/>
                        </a:solidFill>
                        <a:latin typeface="Arial"/>
                        <a:ea typeface="Arial"/>
                        <a:cs typeface="Arial"/>
                        <a:sym typeface="Arial"/>
                      </a:endParaRPr>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9806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lt1"/>
                          </a:solidFill>
                        </a:rPr>
                        <a:t>Row 2</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Lorem ipsum dolor sit amet, consectetuer adipiscing elit. Maecenas porttitor congue massa. </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144000" marR="0" lvl="0" indent="-144000" algn="l" rtl="0">
                        <a:lnSpc>
                          <a:spcPct val="100000"/>
                        </a:lnSpc>
                        <a:spcBef>
                          <a:spcPts val="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Lorem ipsum dolor sit amet</a:t>
                      </a:r>
                      <a:endParaRPr sz="1300" b="0" i="0" u="none" strike="noStrike" cap="none">
                        <a:solidFill>
                          <a:srgbClr val="000000"/>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Consectetuer adipiscing elit</a:t>
                      </a:r>
                      <a:endParaRPr sz="1300" b="0" i="0" u="none" strike="noStrike" cap="none">
                        <a:solidFill>
                          <a:srgbClr val="000000"/>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Maecenas porttitor congue massa</a:t>
                      </a:r>
                      <a:endParaRPr sz="1300" b="0" i="0" u="none" strike="noStrike" cap="none">
                        <a:solidFill>
                          <a:srgbClr val="000000"/>
                        </a:solidFill>
                        <a:latin typeface="Arial"/>
                        <a:ea typeface="Arial"/>
                        <a:cs typeface="Arial"/>
                        <a:sym typeface="Arial"/>
                      </a:endParaRPr>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9806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lt1"/>
                          </a:solidFill>
                        </a:rPr>
                        <a:t>Row 3</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Lorem ipsum dolor sit amet, consectetuer adipiscing elit. Maecenas porttitor congue massa. </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144000" marR="0" lvl="0" indent="-144000" algn="l" rtl="0">
                        <a:lnSpc>
                          <a:spcPct val="100000"/>
                        </a:lnSpc>
                        <a:spcBef>
                          <a:spcPts val="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Lorem ipsum dolor sit amet</a:t>
                      </a:r>
                      <a:endParaRPr sz="1300" b="0" i="0" u="none" strike="noStrike" cap="none">
                        <a:solidFill>
                          <a:srgbClr val="000000"/>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Consectetuer adipiscing elit</a:t>
                      </a:r>
                      <a:endParaRPr sz="1300" b="0" i="0" u="none" strike="noStrike" cap="none">
                        <a:solidFill>
                          <a:srgbClr val="000000"/>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Maecenas porttitor congue massa</a:t>
                      </a:r>
                      <a:endParaRPr sz="1300" b="0" i="0" u="none" strike="noStrike" cap="none">
                        <a:solidFill>
                          <a:srgbClr val="000000"/>
                        </a:solidFill>
                        <a:latin typeface="Arial"/>
                        <a:ea typeface="Arial"/>
                        <a:cs typeface="Arial"/>
                        <a:sym typeface="Arial"/>
                      </a:endParaRPr>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9806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lt1"/>
                          </a:solidFill>
                        </a:rPr>
                        <a:t>Row 4</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300"/>
                        <a:buFont typeface="Arial"/>
                        <a:buNone/>
                      </a:pPr>
                      <a:r>
                        <a:rPr lang="en-US" sz="1300" b="0" i="0" u="none" strike="noStrike" cap="none">
                          <a:solidFill>
                            <a:schemeClr val="dk1"/>
                          </a:solidFill>
                          <a:latin typeface="Arial"/>
                          <a:ea typeface="Arial"/>
                          <a:cs typeface="Arial"/>
                          <a:sym typeface="Arial"/>
                        </a:rPr>
                        <a:t>Lorem ipsum dolor sit amet, consectetuer adipiscing elit. Maecenas porttitor congue massa. </a:t>
                      </a:r>
                      <a:endParaRPr sz="1400" u="none" strike="noStrike" cap="none"/>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144000" marR="0" lvl="0" indent="-144000" algn="l" rtl="0">
                        <a:lnSpc>
                          <a:spcPct val="100000"/>
                        </a:lnSpc>
                        <a:spcBef>
                          <a:spcPts val="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Lorem ipsum dolor sit amet</a:t>
                      </a:r>
                      <a:endParaRPr sz="1300" b="0" i="0" u="none" strike="noStrike" cap="none">
                        <a:solidFill>
                          <a:srgbClr val="000000"/>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Consectetuer adipiscing elit</a:t>
                      </a:r>
                      <a:endParaRPr sz="1300" b="0" i="0" u="none" strike="noStrike" cap="none">
                        <a:solidFill>
                          <a:srgbClr val="000000"/>
                        </a:solidFill>
                        <a:latin typeface="Arial"/>
                        <a:ea typeface="Arial"/>
                        <a:cs typeface="Arial"/>
                        <a:sym typeface="Arial"/>
                      </a:endParaRPr>
                    </a:p>
                    <a:p>
                      <a:pPr marL="144000" marR="0" lvl="0" indent="-144000" algn="l" rtl="0">
                        <a:lnSpc>
                          <a:spcPct val="100000"/>
                        </a:lnSpc>
                        <a:spcBef>
                          <a:spcPts val="700"/>
                        </a:spcBef>
                        <a:spcAft>
                          <a:spcPts val="0"/>
                        </a:spcAft>
                        <a:buClr>
                          <a:schemeClr val="accent1"/>
                        </a:buClr>
                        <a:buSzPts val="1300"/>
                        <a:buFont typeface="Arial"/>
                        <a:buChar char="•"/>
                      </a:pPr>
                      <a:r>
                        <a:rPr lang="en-US" sz="1300" b="0" i="0" u="none" strike="noStrike" cap="none">
                          <a:solidFill>
                            <a:srgbClr val="000000"/>
                          </a:solidFill>
                          <a:latin typeface="Arial"/>
                          <a:ea typeface="Arial"/>
                          <a:cs typeface="Arial"/>
                          <a:sym typeface="Arial"/>
                        </a:rPr>
                        <a:t>Maecenas porttitor congue massa</a:t>
                      </a:r>
                      <a:endParaRPr sz="1300" b="0" i="0" u="none" strike="noStrike" cap="none">
                        <a:solidFill>
                          <a:srgbClr val="000000"/>
                        </a:solidFill>
                        <a:latin typeface="Arial"/>
                        <a:ea typeface="Arial"/>
                        <a:cs typeface="Arial"/>
                        <a:sym typeface="Arial"/>
                      </a:endParaRPr>
                    </a:p>
                  </a:txBody>
                  <a:tcPr marL="91450" marR="91450" marT="90000" marB="90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bl>
          </a:graphicData>
        </a:graphic>
      </p:graphicFrame>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422"/>
        <p:cNvGrpSpPr/>
        <p:nvPr/>
      </p:nvGrpSpPr>
      <p:grpSpPr>
        <a:xfrm>
          <a:off x="0" y="0"/>
          <a:ext cx="0" cy="0"/>
          <a:chOff x="0" y="0"/>
          <a:chExt cx="0" cy="0"/>
        </a:xfrm>
      </p:grpSpPr>
      <p:sp>
        <p:nvSpPr>
          <p:cNvPr id="423" name="Google Shape;423;p3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31</a:t>
            </a:fld>
            <a:endParaRPr/>
          </a:p>
        </p:txBody>
      </p:sp>
      <p:sp>
        <p:nvSpPr>
          <p:cNvPr id="424" name="Google Shape;424;p31"/>
          <p:cNvSpPr>
            <a:spLocks noGrp="1"/>
          </p:cNvSpPr>
          <p:nvPr>
            <p:ph type="pic" idx="2"/>
          </p:nvPr>
        </p:nvSpPr>
        <p:spPr>
          <a:xfrm>
            <a:off x="5334000" y="0"/>
            <a:ext cx="6858000" cy="6858000"/>
          </a:xfrm>
          <a:prstGeom prst="rect">
            <a:avLst/>
          </a:prstGeom>
          <a:solidFill>
            <a:srgbClr val="D8D8D8"/>
          </a:solidFill>
          <a:ln>
            <a:noFill/>
          </a:ln>
        </p:spPr>
      </p:sp>
      <p:sp>
        <p:nvSpPr>
          <p:cNvPr id="425" name="Google Shape;425;p31"/>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accent1"/>
              </a:buClr>
              <a:buSzPts val="4900"/>
              <a:buFont typeface="Arial"/>
              <a:buNone/>
            </a:pPr>
            <a:r>
              <a:rPr lang="en-US"/>
              <a:t>Section header goes here over multiple lines</a:t>
            </a:r>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429"/>
        <p:cNvGrpSpPr/>
        <p:nvPr/>
      </p:nvGrpSpPr>
      <p:grpSpPr>
        <a:xfrm>
          <a:off x="0" y="0"/>
          <a:ext cx="0" cy="0"/>
          <a:chOff x="0" y="0"/>
          <a:chExt cx="0" cy="0"/>
        </a:xfrm>
      </p:grpSpPr>
      <p:sp>
        <p:nvSpPr>
          <p:cNvPr id="430" name="Google Shape;430;p32"/>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r>
              <a:rPr lang="en-US"/>
              <a:t>“Quote goes here and can break over multiple lines as required, lorem ipsum dolor sit amet, consectetuer adipiscing elit.”</a:t>
            </a:r>
            <a:endParaRPr/>
          </a:p>
        </p:txBody>
      </p:sp>
      <p:sp>
        <p:nvSpPr>
          <p:cNvPr id="431" name="Google Shape;431;p3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32</a:t>
            </a:fld>
            <a:endParaRPr/>
          </a:p>
        </p:txBody>
      </p:sp>
      <p:sp>
        <p:nvSpPr>
          <p:cNvPr id="432" name="Google Shape;432;p32"/>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chemeClr val="lt1"/>
              </a:buClr>
              <a:buSzPts val="1800"/>
              <a:buFont typeface="Arial"/>
              <a:buChar char="–"/>
            </a:pPr>
            <a:r>
              <a:rPr lang="en-US"/>
              <a:t>Firstname Surname, Organisation</a:t>
            </a:r>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33</a:t>
            </a:fld>
            <a:endParaRPr/>
          </a:p>
        </p:txBody>
      </p:sp>
      <p:pic>
        <p:nvPicPr>
          <p:cNvPr id="438" name="Google Shape;438;p3"/>
          <p:cNvPicPr preferRelativeResize="0"/>
          <p:nvPr/>
        </p:nvPicPr>
        <p:blipFill rotWithShape="1">
          <a:blip r:embed="rId3">
            <a:alphaModFix/>
          </a:blip>
          <a:srcRect/>
          <a:stretch/>
        </p:blipFill>
        <p:spPr>
          <a:xfrm>
            <a:off x="720726" y="1240223"/>
            <a:ext cx="7603588" cy="4078642"/>
          </a:xfrm>
          <a:prstGeom prst="rect">
            <a:avLst/>
          </a:prstGeom>
          <a:noFill/>
          <a:ln>
            <a:noFill/>
          </a:ln>
        </p:spPr>
      </p:pic>
      <p:sp>
        <p:nvSpPr>
          <p:cNvPr id="439" name="Google Shape;439;p3"/>
          <p:cNvSpPr txBox="1">
            <a:spLocks noGrp="1"/>
          </p:cNvSpPr>
          <p:nvPr>
            <p:ph type="body" idx="1"/>
          </p:nvPr>
        </p:nvSpPr>
        <p:spPr>
          <a:xfrm>
            <a:off x="757104" y="5422383"/>
            <a:ext cx="9682732" cy="4442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US" sz="1400" b="1">
                <a:solidFill>
                  <a:schemeClr val="dk1"/>
                </a:solidFill>
              </a:rPr>
              <a:t>Sigi Gruber, European Commission DG Mare. Now consulting a potential addition</a:t>
            </a:r>
            <a:endParaRPr sz="1400" b="1">
              <a:solidFill>
                <a:schemeClr val="dk1"/>
              </a:solidFill>
            </a:endParaRPr>
          </a:p>
        </p:txBody>
      </p:sp>
      <p:sp>
        <p:nvSpPr>
          <p:cNvPr id="440" name="Google Shape;440;p3"/>
          <p:cNvSpPr txBox="1">
            <a:spLocks noGrp="1"/>
          </p:cNvSpPr>
          <p:nvPr>
            <p:ph type="title"/>
          </p:nvPr>
        </p:nvSpPr>
        <p:spPr>
          <a:xfrm>
            <a:off x="720726" y="722313"/>
            <a:ext cx="55188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Members</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3"/>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4</a:t>
            </a:fld>
            <a:endParaRPr/>
          </a:p>
        </p:txBody>
      </p:sp>
      <p:sp>
        <p:nvSpPr>
          <p:cNvPr id="145" name="Google Shape;145;p13"/>
          <p:cNvSpPr txBox="1">
            <a:spLocks noGrp="1"/>
          </p:cNvSpPr>
          <p:nvPr>
            <p:ph type="body" idx="1"/>
          </p:nvPr>
        </p:nvSpPr>
        <p:spPr>
          <a:xfrm>
            <a:off x="510441" y="1290803"/>
            <a:ext cx="5391593" cy="461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US" sz="1700"/>
              <a:t>Goal 3 - Building for the Future -  recognised need for governance change to achieve the aims of the Strategy</a:t>
            </a:r>
            <a:endParaRPr sz="1700"/>
          </a:p>
          <a:p>
            <a:pPr marL="0" lvl="0" indent="0" algn="l" rtl="0">
              <a:lnSpc>
                <a:spcPct val="100000"/>
              </a:lnSpc>
              <a:spcBef>
                <a:spcPts val="0"/>
              </a:spcBef>
              <a:spcAft>
                <a:spcPts val="0"/>
              </a:spcAft>
              <a:buClr>
                <a:schemeClr val="dk2"/>
              </a:buClr>
              <a:buSzPts val="1600"/>
              <a:buNone/>
            </a:pPr>
            <a:endParaRPr sz="1700"/>
          </a:p>
          <a:p>
            <a:pPr marL="0" lvl="0" indent="0" algn="l" rtl="0">
              <a:lnSpc>
                <a:spcPct val="100000"/>
              </a:lnSpc>
              <a:spcBef>
                <a:spcPts val="0"/>
              </a:spcBef>
              <a:spcAft>
                <a:spcPts val="0"/>
              </a:spcAft>
              <a:buClr>
                <a:schemeClr val="dk2"/>
              </a:buClr>
              <a:buSzPts val="1600"/>
              <a:buNone/>
            </a:pPr>
            <a:r>
              <a:rPr lang="en-US" sz="1700" b="1"/>
              <a:t>Strategic Objective 11: Champion Effective Governance for global in situ and satellite observing, together with partners and stakeholders</a:t>
            </a:r>
            <a:endParaRPr sz="1700" b="1"/>
          </a:p>
          <a:p>
            <a:pPr marL="0" lvl="0" indent="0" algn="l" rtl="0">
              <a:lnSpc>
                <a:spcPct val="100000"/>
              </a:lnSpc>
              <a:spcBef>
                <a:spcPts val="0"/>
              </a:spcBef>
              <a:spcAft>
                <a:spcPts val="0"/>
              </a:spcAft>
              <a:buClr>
                <a:schemeClr val="dk2"/>
              </a:buClr>
              <a:buSzPts val="1600"/>
              <a:buNone/>
            </a:pPr>
            <a:endParaRPr sz="1700"/>
          </a:p>
          <a:p>
            <a:pPr marL="0" lvl="0" indent="0" algn="l" rtl="0">
              <a:lnSpc>
                <a:spcPct val="100000"/>
              </a:lnSpc>
              <a:spcBef>
                <a:spcPts val="0"/>
              </a:spcBef>
              <a:spcAft>
                <a:spcPts val="0"/>
              </a:spcAft>
              <a:buSzPts val="1600"/>
              <a:buNone/>
            </a:pPr>
            <a:r>
              <a:rPr lang="en-US" sz="1800"/>
              <a:t>GOOS-SC 8 included a 1-day workshop on GOOS Governance (Prof. Mahon took part)</a:t>
            </a:r>
            <a:endParaRPr/>
          </a:p>
          <a:p>
            <a:pPr marL="0" lvl="0" indent="0" algn="l" rtl="0">
              <a:lnSpc>
                <a:spcPct val="100000"/>
              </a:lnSpc>
              <a:spcBef>
                <a:spcPts val="0"/>
              </a:spcBef>
              <a:spcAft>
                <a:spcPts val="0"/>
              </a:spcAft>
              <a:buClr>
                <a:schemeClr val="dk2"/>
              </a:buClr>
              <a:buSzPts val="1600"/>
              <a:buNone/>
            </a:pPr>
            <a:endParaRPr sz="1700"/>
          </a:p>
          <a:p>
            <a:pPr marL="0" lvl="0" indent="0" algn="l" rtl="0">
              <a:lnSpc>
                <a:spcPct val="100000"/>
              </a:lnSpc>
              <a:spcBef>
                <a:spcPts val="0"/>
              </a:spcBef>
              <a:spcAft>
                <a:spcPts val="0"/>
              </a:spcAft>
              <a:buClr>
                <a:schemeClr val="dk2"/>
              </a:buClr>
              <a:buSzPts val="1600"/>
              <a:buNone/>
            </a:pPr>
            <a:r>
              <a:rPr lang="en-US" sz="1700"/>
              <a:t>OceanObs’19 Paper Tanhua et al. (2019) discussed governance models.</a:t>
            </a:r>
            <a:endParaRPr/>
          </a:p>
          <a:p>
            <a:pPr marL="0" lvl="0" indent="0" algn="l" rtl="0">
              <a:lnSpc>
                <a:spcPct val="100000"/>
              </a:lnSpc>
              <a:spcBef>
                <a:spcPts val="0"/>
              </a:spcBef>
              <a:spcAft>
                <a:spcPts val="0"/>
              </a:spcAft>
              <a:buClr>
                <a:schemeClr val="dk2"/>
              </a:buClr>
              <a:buSzPts val="1600"/>
              <a:buNone/>
            </a:pPr>
            <a:endParaRPr sz="1700"/>
          </a:p>
          <a:p>
            <a:pPr marL="0" lvl="0" indent="0" algn="l" rtl="0">
              <a:lnSpc>
                <a:spcPct val="100000"/>
              </a:lnSpc>
              <a:spcBef>
                <a:spcPts val="0"/>
              </a:spcBef>
              <a:spcAft>
                <a:spcPts val="0"/>
              </a:spcAft>
              <a:buSzPts val="1600"/>
              <a:buNone/>
            </a:pPr>
            <a:r>
              <a:rPr lang="en-US" sz="1700"/>
              <a:t>GOOS Office worked with consultant Neville Smith on study of support for the GOOS regional and global structures, stakeholders were interviewed and the Report recommended process for governance change.</a:t>
            </a:r>
            <a:endParaRPr sz="1700" b="1"/>
          </a:p>
          <a:p>
            <a:pPr marL="0" lvl="0" indent="0" algn="l" rtl="0">
              <a:lnSpc>
                <a:spcPct val="100000"/>
              </a:lnSpc>
              <a:spcBef>
                <a:spcPts val="850"/>
              </a:spcBef>
              <a:spcAft>
                <a:spcPts val="0"/>
              </a:spcAft>
              <a:buClr>
                <a:schemeClr val="dk2"/>
              </a:buClr>
              <a:buSzPts val="1600"/>
              <a:buNone/>
            </a:pPr>
            <a:endParaRPr/>
          </a:p>
        </p:txBody>
      </p:sp>
      <p:sp>
        <p:nvSpPr>
          <p:cNvPr id="146" name="Google Shape;146;p13"/>
          <p:cNvSpPr txBox="1">
            <a:spLocks noGrp="1"/>
          </p:cNvSpPr>
          <p:nvPr>
            <p:ph type="title"/>
          </p:nvPr>
        </p:nvSpPr>
        <p:spPr>
          <a:xfrm>
            <a:off x="388216" y="590575"/>
            <a:ext cx="6511348"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Governance in the Strategy</a:t>
            </a:r>
            <a:endParaRPr/>
          </a:p>
        </p:txBody>
      </p:sp>
      <p:pic>
        <p:nvPicPr>
          <p:cNvPr id="147" name="Google Shape;147;p13"/>
          <p:cNvPicPr preferRelativeResize="0"/>
          <p:nvPr/>
        </p:nvPicPr>
        <p:blipFill rotWithShape="1">
          <a:blip r:embed="rId3">
            <a:alphaModFix/>
          </a:blip>
          <a:srcRect/>
          <a:stretch/>
        </p:blipFill>
        <p:spPr>
          <a:xfrm>
            <a:off x="6677891" y="0"/>
            <a:ext cx="5514111" cy="6857999"/>
          </a:xfrm>
          <a:prstGeom prst="rect">
            <a:avLst/>
          </a:prstGeom>
          <a:noFill/>
          <a:ln>
            <a:noFill/>
          </a:ln>
        </p:spPr>
      </p:pic>
      <p:pic>
        <p:nvPicPr>
          <p:cNvPr id="148" name="Google Shape;148;p13"/>
          <p:cNvPicPr preferRelativeResize="0"/>
          <p:nvPr/>
        </p:nvPicPr>
        <p:blipFill rotWithShape="1">
          <a:blip r:embed="rId4">
            <a:alphaModFix/>
          </a:blip>
          <a:srcRect/>
          <a:stretch/>
        </p:blipFill>
        <p:spPr>
          <a:xfrm>
            <a:off x="6095999" y="3862240"/>
            <a:ext cx="3918375" cy="2533650"/>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52"/>
        <p:cNvGrpSpPr/>
        <p:nvPr/>
      </p:nvGrpSpPr>
      <p:grpSpPr>
        <a:xfrm>
          <a:off x="0" y="0"/>
          <a:ext cx="0" cy="0"/>
          <a:chOff x="0" y="0"/>
          <a:chExt cx="0" cy="0"/>
        </a:xfrm>
      </p:grpSpPr>
      <p:sp>
        <p:nvSpPr>
          <p:cNvPr id="153" name="Google Shape;153;p14"/>
          <p:cNvSpPr txBox="1">
            <a:spLocks noGrp="1"/>
          </p:cNvSpPr>
          <p:nvPr>
            <p:ph type="title"/>
          </p:nvPr>
        </p:nvSpPr>
        <p:spPr>
          <a:xfrm>
            <a:off x="720725" y="1882800"/>
            <a:ext cx="7740000" cy="28272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br>
              <a:rPr lang="en-US"/>
            </a:br>
            <a:r>
              <a:rPr lang="en-US"/>
              <a:t>The UN Ocean Decade of Ocean Science for Sustainable Development has increased the impetus for change.</a:t>
            </a:r>
            <a:endParaRPr/>
          </a:p>
        </p:txBody>
      </p:sp>
      <p:sp>
        <p:nvSpPr>
          <p:cNvPr id="154" name="Google Shape;154;p14"/>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5</a:t>
            </a:fld>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16"/>
          <p:cNvSpPr/>
          <p:nvPr/>
        </p:nvSpPr>
        <p:spPr>
          <a:xfrm>
            <a:off x="2699525" y="3152250"/>
            <a:ext cx="1187100" cy="5946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6"/>
          <p:cNvSpPr/>
          <p:nvPr/>
        </p:nvSpPr>
        <p:spPr>
          <a:xfrm>
            <a:off x="2162525" y="2058601"/>
            <a:ext cx="1273800" cy="7563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6"/>
          <p:cNvSpPr txBox="1"/>
          <p:nvPr/>
        </p:nvSpPr>
        <p:spPr>
          <a:xfrm rot="869">
            <a:off x="2173057" y="2090755"/>
            <a:ext cx="11871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GoShip</a:t>
            </a:r>
            <a:r>
              <a:rPr lang="en-US" sz="1600" b="0" i="0" u="none" strike="noStrike" cap="none">
                <a:solidFill>
                  <a:srgbClr val="000000"/>
                </a:solidFill>
                <a:latin typeface="Roboto"/>
                <a:ea typeface="Roboto"/>
                <a:cs typeface="Roboto"/>
                <a:sym typeface="Roboto"/>
              </a:rPr>
              <a:t> </a:t>
            </a:r>
            <a:r>
              <a:rPr lang="en-US" sz="1600" b="0" i="0" u="none" strike="noStrike" cap="none">
                <a:solidFill>
                  <a:schemeClr val="lt1"/>
                </a:solidFill>
                <a:latin typeface="Roboto"/>
                <a:ea typeface="Roboto"/>
                <a:cs typeface="Roboto"/>
                <a:sym typeface="Roboto"/>
              </a:rPr>
              <a:t>Evolve</a:t>
            </a:r>
            <a:endParaRPr sz="1600" b="0" i="0" u="none" strike="noStrike" cap="none">
              <a:solidFill>
                <a:schemeClr val="lt1"/>
              </a:solidFill>
              <a:latin typeface="Roboto"/>
              <a:ea typeface="Roboto"/>
              <a:cs typeface="Roboto"/>
              <a:sym typeface="Roboto"/>
            </a:endParaRPr>
          </a:p>
        </p:txBody>
      </p:sp>
      <p:pic>
        <p:nvPicPr>
          <p:cNvPr id="163" name="Google Shape;163;p16"/>
          <p:cNvPicPr preferRelativeResize="0"/>
          <p:nvPr/>
        </p:nvPicPr>
        <p:blipFill rotWithShape="1">
          <a:blip r:embed="rId3">
            <a:alphaModFix/>
          </a:blip>
          <a:srcRect/>
          <a:stretch/>
        </p:blipFill>
        <p:spPr>
          <a:xfrm>
            <a:off x="4466689" y="2827975"/>
            <a:ext cx="3171174" cy="3485649"/>
          </a:xfrm>
          <a:prstGeom prst="rect">
            <a:avLst/>
          </a:prstGeom>
          <a:noFill/>
          <a:ln>
            <a:noFill/>
          </a:ln>
        </p:spPr>
      </p:pic>
      <p:sp>
        <p:nvSpPr>
          <p:cNvPr id="164" name="Google Shape;164;p16"/>
          <p:cNvSpPr/>
          <p:nvPr/>
        </p:nvSpPr>
        <p:spPr>
          <a:xfrm>
            <a:off x="1617300" y="1447800"/>
            <a:ext cx="1273800" cy="5946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Helvetica Neue"/>
              <a:buNone/>
            </a:pPr>
            <a:r>
              <a:rPr lang="en-US" sz="1600" b="0" i="0" u="none" strike="noStrike" cap="none">
                <a:solidFill>
                  <a:schemeClr val="lt1"/>
                </a:solidFill>
                <a:latin typeface="Roboto"/>
                <a:ea typeface="Roboto"/>
                <a:cs typeface="Roboto"/>
                <a:sym typeface="Roboto"/>
              </a:rPr>
              <a:t>OASIS</a:t>
            </a:r>
            <a:endParaRPr sz="1600" b="0" i="0" u="none" strike="noStrike" cap="none">
              <a:solidFill>
                <a:schemeClr val="lt1"/>
              </a:solidFill>
              <a:latin typeface="Roboto"/>
              <a:ea typeface="Roboto"/>
              <a:cs typeface="Roboto"/>
              <a:sym typeface="Roboto"/>
            </a:endParaRPr>
          </a:p>
        </p:txBody>
      </p:sp>
      <p:sp>
        <p:nvSpPr>
          <p:cNvPr id="165" name="Google Shape;165;p16"/>
          <p:cNvSpPr/>
          <p:nvPr/>
        </p:nvSpPr>
        <p:spPr>
          <a:xfrm>
            <a:off x="7569200" y="4660900"/>
            <a:ext cx="2010600" cy="12447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Helvetica Neue"/>
              <a:buNone/>
            </a:pPr>
            <a:r>
              <a:rPr lang="en-US" sz="1600" b="0" i="0" u="none" strike="noStrike" cap="none">
                <a:solidFill>
                  <a:schemeClr val="lt1"/>
                </a:solidFill>
                <a:latin typeface="Roboto"/>
                <a:ea typeface="Roboto"/>
                <a:cs typeface="Roboto"/>
                <a:sym typeface="Roboto"/>
              </a:rPr>
              <a:t>Coastal resilience programmes</a:t>
            </a:r>
            <a:endParaRPr sz="1600" b="0" i="0" u="none" strike="noStrike" cap="none">
              <a:solidFill>
                <a:schemeClr val="lt1"/>
              </a:solidFill>
              <a:latin typeface="Roboto"/>
              <a:ea typeface="Roboto"/>
              <a:cs typeface="Roboto"/>
              <a:sym typeface="Roboto"/>
            </a:endParaRPr>
          </a:p>
        </p:txBody>
      </p:sp>
      <p:sp>
        <p:nvSpPr>
          <p:cNvPr id="166" name="Google Shape;166;p16"/>
          <p:cNvSpPr/>
          <p:nvPr/>
        </p:nvSpPr>
        <p:spPr>
          <a:xfrm>
            <a:off x="482599" y="1924050"/>
            <a:ext cx="1513200" cy="9780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Helvetica Neue"/>
              <a:buNone/>
            </a:pPr>
            <a:r>
              <a:rPr lang="en-US" sz="1600" b="0" i="0" u="none" strike="noStrike" cap="none">
                <a:solidFill>
                  <a:schemeClr val="lt1"/>
                </a:solidFill>
                <a:latin typeface="Roboto"/>
                <a:ea typeface="Roboto"/>
                <a:cs typeface="Roboto"/>
                <a:sym typeface="Roboto"/>
              </a:rPr>
              <a:t>OBON</a:t>
            </a:r>
            <a:endParaRPr sz="1600" b="0" i="0" u="none" strike="noStrike" cap="none">
              <a:solidFill>
                <a:schemeClr val="lt1"/>
              </a:solidFill>
              <a:latin typeface="Roboto"/>
              <a:ea typeface="Roboto"/>
              <a:cs typeface="Roboto"/>
              <a:sym typeface="Roboto"/>
            </a:endParaRPr>
          </a:p>
        </p:txBody>
      </p:sp>
      <p:sp>
        <p:nvSpPr>
          <p:cNvPr id="167" name="Google Shape;167;p16"/>
          <p:cNvSpPr/>
          <p:nvPr/>
        </p:nvSpPr>
        <p:spPr>
          <a:xfrm>
            <a:off x="177800" y="922975"/>
            <a:ext cx="1513200" cy="9780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Helvetica Neue"/>
              <a:buNone/>
            </a:pPr>
            <a:r>
              <a:rPr lang="en-US" sz="1600" b="0" i="0" u="none" strike="noStrike" cap="none">
                <a:solidFill>
                  <a:schemeClr val="lt1"/>
                </a:solidFill>
                <a:latin typeface="Roboto"/>
                <a:ea typeface="Roboto"/>
                <a:cs typeface="Roboto"/>
                <a:sym typeface="Roboto"/>
              </a:rPr>
              <a:t>Marine Life 2030</a:t>
            </a:r>
            <a:endParaRPr sz="1600" b="0" i="0" u="none" strike="noStrike" cap="none">
              <a:solidFill>
                <a:schemeClr val="lt1"/>
              </a:solidFill>
              <a:latin typeface="Roboto"/>
              <a:ea typeface="Roboto"/>
              <a:cs typeface="Roboto"/>
              <a:sym typeface="Roboto"/>
            </a:endParaRPr>
          </a:p>
        </p:txBody>
      </p:sp>
      <p:sp>
        <p:nvSpPr>
          <p:cNvPr id="168" name="Google Shape;168;p16"/>
          <p:cNvSpPr/>
          <p:nvPr/>
        </p:nvSpPr>
        <p:spPr>
          <a:xfrm>
            <a:off x="8326356" y="1018412"/>
            <a:ext cx="1790700" cy="9780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Helvetica Neue"/>
              <a:buNone/>
            </a:pPr>
            <a:r>
              <a:rPr lang="en-US" sz="1600" b="0" i="0" u="none" strike="noStrike" cap="none">
                <a:solidFill>
                  <a:schemeClr val="lt1"/>
                </a:solidFill>
                <a:latin typeface="Roboto"/>
                <a:ea typeface="Roboto"/>
                <a:cs typeface="Roboto"/>
                <a:sym typeface="Roboto"/>
              </a:rPr>
              <a:t>DITTO</a:t>
            </a:r>
            <a:endParaRPr sz="16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1400"/>
              <a:buFont typeface="Helvetica Neue"/>
              <a:buNone/>
            </a:pPr>
            <a:r>
              <a:rPr lang="en-US" sz="1600" b="0" i="0" u="none" strike="noStrike" cap="none">
                <a:solidFill>
                  <a:schemeClr val="lt1"/>
                </a:solidFill>
                <a:latin typeface="Roboto"/>
                <a:ea typeface="Roboto"/>
                <a:cs typeface="Roboto"/>
                <a:sym typeface="Roboto"/>
              </a:rPr>
              <a:t>Digital twin oceans</a:t>
            </a:r>
            <a:endParaRPr sz="1600" b="0" i="0" u="none" strike="noStrike" cap="none">
              <a:solidFill>
                <a:schemeClr val="lt1"/>
              </a:solidFill>
              <a:latin typeface="Roboto"/>
              <a:ea typeface="Roboto"/>
              <a:cs typeface="Roboto"/>
              <a:sym typeface="Roboto"/>
            </a:endParaRPr>
          </a:p>
        </p:txBody>
      </p:sp>
      <p:sp>
        <p:nvSpPr>
          <p:cNvPr id="169" name="Google Shape;169;p16"/>
          <p:cNvSpPr/>
          <p:nvPr/>
        </p:nvSpPr>
        <p:spPr>
          <a:xfrm>
            <a:off x="3360375" y="1822600"/>
            <a:ext cx="1187100" cy="7563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6"/>
          <p:cNvSpPr txBox="1"/>
          <p:nvPr/>
        </p:nvSpPr>
        <p:spPr>
          <a:xfrm>
            <a:off x="3369500" y="1955525"/>
            <a:ext cx="1187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OneArgo</a:t>
            </a:r>
            <a:endParaRPr sz="1600" b="0" i="0" u="none" strike="noStrike" cap="none">
              <a:solidFill>
                <a:schemeClr val="lt1"/>
              </a:solidFill>
              <a:latin typeface="Roboto"/>
              <a:ea typeface="Roboto"/>
              <a:cs typeface="Roboto"/>
              <a:sym typeface="Roboto"/>
            </a:endParaRPr>
          </a:p>
        </p:txBody>
      </p:sp>
      <p:sp>
        <p:nvSpPr>
          <p:cNvPr id="171" name="Google Shape;171;p16"/>
          <p:cNvSpPr/>
          <p:nvPr/>
        </p:nvSpPr>
        <p:spPr>
          <a:xfrm>
            <a:off x="4223525" y="1323450"/>
            <a:ext cx="1187100" cy="7563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6"/>
          <p:cNvSpPr txBox="1"/>
          <p:nvPr/>
        </p:nvSpPr>
        <p:spPr>
          <a:xfrm>
            <a:off x="4232650" y="1456375"/>
            <a:ext cx="1187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Odyssey</a:t>
            </a:r>
            <a:endParaRPr sz="1600" b="0" i="0" u="none" strike="noStrike" cap="none">
              <a:solidFill>
                <a:schemeClr val="lt1"/>
              </a:solidFill>
              <a:latin typeface="Roboto"/>
              <a:ea typeface="Roboto"/>
              <a:cs typeface="Roboto"/>
              <a:sym typeface="Roboto"/>
            </a:endParaRPr>
          </a:p>
        </p:txBody>
      </p:sp>
      <p:sp>
        <p:nvSpPr>
          <p:cNvPr id="173" name="Google Shape;173;p16"/>
          <p:cNvSpPr/>
          <p:nvPr/>
        </p:nvSpPr>
        <p:spPr>
          <a:xfrm>
            <a:off x="5061725" y="1856850"/>
            <a:ext cx="1187100" cy="7563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6"/>
          <p:cNvSpPr txBox="1"/>
          <p:nvPr/>
        </p:nvSpPr>
        <p:spPr>
          <a:xfrm>
            <a:off x="5070850" y="1989775"/>
            <a:ext cx="1187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AniBOS</a:t>
            </a:r>
            <a:endParaRPr sz="1600" b="0" i="0" u="none" strike="noStrike" cap="none">
              <a:solidFill>
                <a:schemeClr val="lt1"/>
              </a:solidFill>
              <a:latin typeface="Roboto"/>
              <a:ea typeface="Roboto"/>
              <a:cs typeface="Roboto"/>
              <a:sym typeface="Roboto"/>
            </a:endParaRPr>
          </a:p>
        </p:txBody>
      </p:sp>
      <p:sp>
        <p:nvSpPr>
          <p:cNvPr id="175" name="Google Shape;175;p16"/>
          <p:cNvSpPr/>
          <p:nvPr/>
        </p:nvSpPr>
        <p:spPr>
          <a:xfrm>
            <a:off x="1327925" y="2923650"/>
            <a:ext cx="1385400" cy="8952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6"/>
          <p:cNvSpPr txBox="1"/>
          <p:nvPr/>
        </p:nvSpPr>
        <p:spPr>
          <a:xfrm>
            <a:off x="1337050" y="2980375"/>
            <a:ext cx="1385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300 MERMAIDS</a:t>
            </a:r>
            <a:endParaRPr sz="1600" b="0" i="0" u="none" strike="noStrike" cap="none">
              <a:solidFill>
                <a:schemeClr val="lt1"/>
              </a:solidFill>
              <a:latin typeface="Roboto"/>
              <a:ea typeface="Roboto"/>
              <a:cs typeface="Roboto"/>
              <a:sym typeface="Roboto"/>
            </a:endParaRPr>
          </a:p>
        </p:txBody>
      </p:sp>
      <p:sp>
        <p:nvSpPr>
          <p:cNvPr id="177" name="Google Shape;177;p16"/>
          <p:cNvSpPr/>
          <p:nvPr/>
        </p:nvSpPr>
        <p:spPr>
          <a:xfrm>
            <a:off x="6208775" y="1552050"/>
            <a:ext cx="2313000" cy="8952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6"/>
          <p:cNvSpPr txBox="1"/>
          <p:nvPr/>
        </p:nvSpPr>
        <p:spPr>
          <a:xfrm>
            <a:off x="6228925" y="1583850"/>
            <a:ext cx="23130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Integrated ocean observing NW Atlantic</a:t>
            </a:r>
            <a:endParaRPr sz="1600" b="0" i="0" u="none" strike="noStrike" cap="none">
              <a:solidFill>
                <a:schemeClr val="lt1"/>
              </a:solidFill>
              <a:latin typeface="Roboto"/>
              <a:ea typeface="Roboto"/>
              <a:cs typeface="Roboto"/>
              <a:sym typeface="Roboto"/>
            </a:endParaRPr>
          </a:p>
        </p:txBody>
      </p:sp>
      <p:sp>
        <p:nvSpPr>
          <p:cNvPr id="179" name="Google Shape;179;p16"/>
          <p:cNvSpPr/>
          <p:nvPr/>
        </p:nvSpPr>
        <p:spPr>
          <a:xfrm>
            <a:off x="5366525" y="1094850"/>
            <a:ext cx="1187100" cy="7563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6"/>
          <p:cNvSpPr txBox="1"/>
          <p:nvPr/>
        </p:nvSpPr>
        <p:spPr>
          <a:xfrm>
            <a:off x="5375650" y="1227775"/>
            <a:ext cx="11871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COCAS</a:t>
            </a:r>
            <a:endParaRPr sz="1600" b="0" i="0" u="none" strike="noStrike" cap="none">
              <a:solidFill>
                <a:schemeClr val="lt1"/>
              </a:solidFill>
              <a:latin typeface="Roboto"/>
              <a:ea typeface="Roboto"/>
              <a:cs typeface="Roboto"/>
              <a:sym typeface="Roboto"/>
            </a:endParaRPr>
          </a:p>
        </p:txBody>
      </p:sp>
      <p:sp>
        <p:nvSpPr>
          <p:cNvPr id="181" name="Google Shape;181;p16"/>
          <p:cNvSpPr/>
          <p:nvPr/>
        </p:nvSpPr>
        <p:spPr>
          <a:xfrm>
            <a:off x="1258050" y="3761850"/>
            <a:ext cx="3160500" cy="9780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6"/>
          <p:cNvSpPr txBox="1"/>
          <p:nvPr/>
        </p:nvSpPr>
        <p:spPr>
          <a:xfrm>
            <a:off x="1268767" y="3894775"/>
            <a:ext cx="3160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Ocean monitoring &amp; prediction: Gulf of Mexico / Caribbean</a:t>
            </a:r>
            <a:endParaRPr sz="1600" b="0" i="0" u="none" strike="noStrike" cap="none">
              <a:solidFill>
                <a:schemeClr val="lt1"/>
              </a:solidFill>
              <a:latin typeface="Roboto"/>
              <a:ea typeface="Roboto"/>
              <a:cs typeface="Roboto"/>
              <a:sym typeface="Roboto"/>
            </a:endParaRPr>
          </a:p>
        </p:txBody>
      </p:sp>
      <p:sp>
        <p:nvSpPr>
          <p:cNvPr id="183" name="Google Shape;183;p16"/>
          <p:cNvSpPr/>
          <p:nvPr/>
        </p:nvSpPr>
        <p:spPr>
          <a:xfrm>
            <a:off x="5903975" y="2390250"/>
            <a:ext cx="2713200" cy="12447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6"/>
          <p:cNvSpPr txBox="1"/>
          <p:nvPr/>
        </p:nvSpPr>
        <p:spPr>
          <a:xfrm>
            <a:off x="5904925" y="2650650"/>
            <a:ext cx="27132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Recent behavior of cyclones and marine heatwaves [Bangladesh]</a:t>
            </a:r>
            <a:endParaRPr sz="1600" b="0" i="0" u="none" strike="noStrike" cap="none">
              <a:solidFill>
                <a:schemeClr val="lt1"/>
              </a:solidFill>
              <a:latin typeface="Roboto"/>
              <a:ea typeface="Roboto"/>
              <a:cs typeface="Roboto"/>
              <a:sym typeface="Roboto"/>
            </a:endParaRPr>
          </a:p>
        </p:txBody>
      </p:sp>
      <p:sp>
        <p:nvSpPr>
          <p:cNvPr id="185" name="Google Shape;185;p16"/>
          <p:cNvSpPr/>
          <p:nvPr/>
        </p:nvSpPr>
        <p:spPr>
          <a:xfrm>
            <a:off x="9316950" y="3206750"/>
            <a:ext cx="2010600" cy="7563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Helvetica Neue"/>
              <a:buNone/>
            </a:pPr>
            <a:r>
              <a:rPr lang="en-US" sz="1600" b="0" i="0" u="none" strike="noStrike" cap="none">
                <a:solidFill>
                  <a:schemeClr val="lt1"/>
                </a:solidFill>
                <a:latin typeface="Roboto"/>
                <a:ea typeface="Roboto"/>
                <a:cs typeface="Roboto"/>
                <a:sym typeface="Roboto"/>
              </a:rPr>
              <a:t>ForeSea / OceanPredict</a:t>
            </a:r>
            <a:endParaRPr sz="1600" b="0" i="0" u="none" strike="noStrike" cap="none">
              <a:solidFill>
                <a:schemeClr val="lt1"/>
              </a:solidFill>
              <a:latin typeface="Roboto"/>
              <a:ea typeface="Roboto"/>
              <a:cs typeface="Roboto"/>
              <a:sym typeface="Roboto"/>
            </a:endParaRPr>
          </a:p>
        </p:txBody>
      </p:sp>
      <p:sp>
        <p:nvSpPr>
          <p:cNvPr id="186" name="Google Shape;186;p16"/>
          <p:cNvSpPr/>
          <p:nvPr/>
        </p:nvSpPr>
        <p:spPr>
          <a:xfrm>
            <a:off x="3461525" y="2542650"/>
            <a:ext cx="1187100" cy="756300"/>
          </a:xfrm>
          <a:prstGeom prst="ellipse">
            <a:avLst/>
          </a:prstGeom>
          <a:solidFill>
            <a:srgbClr val="18459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6"/>
          <p:cNvSpPr txBox="1"/>
          <p:nvPr/>
        </p:nvSpPr>
        <p:spPr>
          <a:xfrm>
            <a:off x="3470650" y="2599375"/>
            <a:ext cx="11451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SMART cables</a:t>
            </a:r>
            <a:endParaRPr sz="1600" b="0" i="0" u="none" strike="noStrike" cap="none">
              <a:solidFill>
                <a:schemeClr val="lt1"/>
              </a:solidFill>
              <a:latin typeface="Roboto"/>
              <a:ea typeface="Roboto"/>
              <a:cs typeface="Roboto"/>
              <a:sym typeface="Roboto"/>
            </a:endParaRPr>
          </a:p>
        </p:txBody>
      </p:sp>
      <p:sp>
        <p:nvSpPr>
          <p:cNvPr id="188" name="Google Shape;188;p16"/>
          <p:cNvSpPr txBox="1"/>
          <p:nvPr/>
        </p:nvSpPr>
        <p:spPr>
          <a:xfrm>
            <a:off x="2937250" y="3208975"/>
            <a:ext cx="7533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ICOS</a:t>
            </a:r>
            <a:endParaRPr sz="1600" b="0" i="0" u="none" strike="noStrike" cap="none">
              <a:solidFill>
                <a:schemeClr val="lt1"/>
              </a:solidFill>
              <a:latin typeface="Roboto"/>
              <a:ea typeface="Roboto"/>
              <a:cs typeface="Roboto"/>
              <a:sym typeface="Roboto"/>
            </a:endParaRPr>
          </a:p>
        </p:txBody>
      </p:sp>
      <p:sp>
        <p:nvSpPr>
          <p:cNvPr id="189" name="Google Shape;189;p16"/>
          <p:cNvSpPr/>
          <p:nvPr/>
        </p:nvSpPr>
        <p:spPr>
          <a:xfrm>
            <a:off x="9725" y="4552975"/>
            <a:ext cx="2449800" cy="1244700"/>
          </a:xfrm>
          <a:prstGeom prst="ellipse">
            <a:avLst/>
          </a:prstGeom>
          <a:solidFill>
            <a:srgbClr val="2FB4E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6"/>
          <p:cNvSpPr/>
          <p:nvPr/>
        </p:nvSpPr>
        <p:spPr>
          <a:xfrm>
            <a:off x="3235625" y="4639225"/>
            <a:ext cx="1385400" cy="756300"/>
          </a:xfrm>
          <a:prstGeom prst="ellipse">
            <a:avLst/>
          </a:prstGeom>
          <a:solidFill>
            <a:srgbClr val="2FB4E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6"/>
          <p:cNvSpPr/>
          <p:nvPr/>
        </p:nvSpPr>
        <p:spPr>
          <a:xfrm>
            <a:off x="1605075" y="5256475"/>
            <a:ext cx="2942700" cy="1437900"/>
          </a:xfrm>
          <a:prstGeom prst="ellipse">
            <a:avLst/>
          </a:prstGeom>
          <a:solidFill>
            <a:srgbClr val="2FB4E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6"/>
          <p:cNvSpPr txBox="1"/>
          <p:nvPr/>
        </p:nvSpPr>
        <p:spPr>
          <a:xfrm>
            <a:off x="204275" y="4667275"/>
            <a:ext cx="2125800"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Enhancing ocean observing system within The Republic of Mauritius </a:t>
            </a:r>
            <a:endParaRPr sz="1600" b="0" i="0" u="none" strike="noStrike" cap="none">
              <a:solidFill>
                <a:schemeClr val="lt1"/>
              </a:solidFill>
              <a:latin typeface="Roboto"/>
              <a:ea typeface="Roboto"/>
              <a:cs typeface="Roboto"/>
              <a:sym typeface="Roboto"/>
            </a:endParaRPr>
          </a:p>
        </p:txBody>
      </p:sp>
      <p:sp>
        <p:nvSpPr>
          <p:cNvPr id="193" name="Google Shape;193;p16"/>
          <p:cNvSpPr txBox="1"/>
          <p:nvPr/>
        </p:nvSpPr>
        <p:spPr>
          <a:xfrm>
            <a:off x="3270350" y="4689913"/>
            <a:ext cx="1385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Sailing 4 Science</a:t>
            </a:r>
            <a:endParaRPr sz="1600" b="0" i="0" u="none" strike="noStrike" cap="none">
              <a:solidFill>
                <a:schemeClr val="lt1"/>
              </a:solidFill>
              <a:latin typeface="Roboto"/>
              <a:ea typeface="Roboto"/>
              <a:cs typeface="Roboto"/>
              <a:sym typeface="Roboto"/>
            </a:endParaRPr>
          </a:p>
        </p:txBody>
      </p:sp>
      <p:sp>
        <p:nvSpPr>
          <p:cNvPr id="194" name="Google Shape;194;p16"/>
          <p:cNvSpPr txBox="1"/>
          <p:nvPr/>
        </p:nvSpPr>
        <p:spPr>
          <a:xfrm>
            <a:off x="1870475" y="5416375"/>
            <a:ext cx="2313000"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Enhancement of hydrographic &amp; oceanographic observations [Morocco]</a:t>
            </a:r>
            <a:endParaRPr sz="1600" b="0" i="0" u="none" strike="noStrike" cap="none">
              <a:solidFill>
                <a:schemeClr val="lt1"/>
              </a:solidFill>
              <a:latin typeface="Roboto"/>
              <a:ea typeface="Roboto"/>
              <a:cs typeface="Roboto"/>
              <a:sym typeface="Roboto"/>
            </a:endParaRPr>
          </a:p>
        </p:txBody>
      </p:sp>
      <p:grpSp>
        <p:nvGrpSpPr>
          <p:cNvPr id="195" name="Google Shape;195;p16"/>
          <p:cNvGrpSpPr/>
          <p:nvPr/>
        </p:nvGrpSpPr>
        <p:grpSpPr>
          <a:xfrm>
            <a:off x="7653200" y="3767803"/>
            <a:ext cx="1385400" cy="756300"/>
            <a:chOff x="7500800" y="4682203"/>
            <a:chExt cx="1385400" cy="756300"/>
          </a:xfrm>
        </p:grpSpPr>
        <p:sp>
          <p:nvSpPr>
            <p:cNvPr id="196" name="Google Shape;196;p16"/>
            <p:cNvSpPr/>
            <p:nvPr/>
          </p:nvSpPr>
          <p:spPr>
            <a:xfrm>
              <a:off x="7500800" y="4682203"/>
              <a:ext cx="1385400" cy="756300"/>
            </a:xfrm>
            <a:prstGeom prst="ellipse">
              <a:avLst/>
            </a:prstGeom>
            <a:solidFill>
              <a:srgbClr val="188E3B"/>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6"/>
            <p:cNvSpPr txBox="1"/>
            <p:nvPr/>
          </p:nvSpPr>
          <p:spPr>
            <a:xfrm>
              <a:off x="7500800" y="4860351"/>
              <a:ext cx="13854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Core projects</a:t>
              </a:r>
              <a:endParaRPr sz="1600" b="0" i="0" u="none" strike="noStrike" cap="none">
                <a:solidFill>
                  <a:schemeClr val="lt1"/>
                </a:solidFill>
                <a:latin typeface="Roboto"/>
                <a:ea typeface="Roboto"/>
                <a:cs typeface="Roboto"/>
                <a:sym typeface="Roboto"/>
              </a:endParaRPr>
            </a:p>
          </p:txBody>
        </p:sp>
      </p:grpSp>
      <p:sp>
        <p:nvSpPr>
          <p:cNvPr id="198" name="Google Shape;198;p16"/>
          <p:cNvSpPr/>
          <p:nvPr/>
        </p:nvSpPr>
        <p:spPr>
          <a:xfrm>
            <a:off x="0" y="6131022"/>
            <a:ext cx="1379100" cy="573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nvGrpSpPr>
          <p:cNvPr id="199" name="Google Shape;199;p16"/>
          <p:cNvGrpSpPr/>
          <p:nvPr/>
        </p:nvGrpSpPr>
        <p:grpSpPr>
          <a:xfrm>
            <a:off x="5446000" y="5908963"/>
            <a:ext cx="1622700" cy="677100"/>
            <a:chOff x="5141200" y="5908963"/>
            <a:chExt cx="1622700" cy="677100"/>
          </a:xfrm>
        </p:grpSpPr>
        <p:sp>
          <p:nvSpPr>
            <p:cNvPr id="200" name="Google Shape;200;p16"/>
            <p:cNvSpPr/>
            <p:nvPr/>
          </p:nvSpPr>
          <p:spPr>
            <a:xfrm>
              <a:off x="5141200" y="5962875"/>
              <a:ext cx="1622700" cy="594600"/>
            </a:xfrm>
            <a:prstGeom prst="ellipse">
              <a:avLst/>
            </a:prstGeom>
            <a:solidFill>
              <a:srgbClr val="2FB4E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6"/>
            <p:cNvSpPr txBox="1"/>
            <p:nvPr/>
          </p:nvSpPr>
          <p:spPr>
            <a:xfrm>
              <a:off x="5267375" y="5908963"/>
              <a:ext cx="1385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boto"/>
                  <a:ea typeface="Roboto"/>
                  <a:cs typeface="Roboto"/>
                  <a:sym typeface="Roboto"/>
                </a:rPr>
                <a:t>Regional projects</a:t>
              </a:r>
              <a:endParaRPr sz="1600" b="0" i="0" u="none" strike="noStrike" cap="none">
                <a:solidFill>
                  <a:schemeClr val="lt1"/>
                </a:solidFill>
                <a:latin typeface="Roboto"/>
                <a:ea typeface="Roboto"/>
                <a:cs typeface="Roboto"/>
                <a:sym typeface="Roboto"/>
              </a:endParaRPr>
            </a:p>
          </p:txBody>
        </p:sp>
      </p:grpSp>
      <p:sp>
        <p:nvSpPr>
          <p:cNvPr id="202" name="Google Shape;202;p16"/>
          <p:cNvSpPr/>
          <p:nvPr/>
        </p:nvSpPr>
        <p:spPr>
          <a:xfrm>
            <a:off x="8871225" y="2074475"/>
            <a:ext cx="1568100" cy="978000"/>
          </a:xfrm>
          <a:prstGeom prst="ellipse">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Helvetica Neue"/>
              <a:buNone/>
            </a:pPr>
            <a:r>
              <a:rPr lang="en-US" sz="1600" b="0" i="0" u="none" strike="noStrike" cap="none">
                <a:solidFill>
                  <a:schemeClr val="lt1"/>
                </a:solidFill>
                <a:latin typeface="Roboto"/>
                <a:ea typeface="Roboto"/>
                <a:cs typeface="Roboto"/>
                <a:sym typeface="Roboto"/>
              </a:rPr>
              <a:t>Ocean Practices (OBPS)</a:t>
            </a:r>
            <a:endParaRPr sz="1600" b="0" i="0" u="none" strike="noStrike" cap="none">
              <a:solidFill>
                <a:schemeClr val="lt1"/>
              </a:solidFill>
              <a:latin typeface="Roboto"/>
              <a:ea typeface="Roboto"/>
              <a:cs typeface="Roboto"/>
              <a:sym typeface="Roboto"/>
            </a:endParaRPr>
          </a:p>
        </p:txBody>
      </p:sp>
      <p:sp>
        <p:nvSpPr>
          <p:cNvPr id="203" name="Google Shape;203;p16"/>
          <p:cNvSpPr txBox="1">
            <a:spLocks noGrp="1"/>
          </p:cNvSpPr>
          <p:nvPr>
            <p:ph type="title"/>
          </p:nvPr>
        </p:nvSpPr>
        <p:spPr>
          <a:xfrm>
            <a:off x="254000" y="116480"/>
            <a:ext cx="12192000" cy="895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1100"/>
              <a:buNone/>
            </a:pPr>
            <a:r>
              <a:rPr lang="en-US" b="1">
                <a:latin typeface="Barlow Semi Condensed"/>
                <a:ea typeface="Barlow Semi Condensed"/>
                <a:cs typeface="Barlow Semi Condensed"/>
                <a:sym typeface="Barlow Semi Condensed"/>
              </a:rPr>
              <a:t>Complex landscape - elevated level of collaboration</a:t>
            </a:r>
            <a:endParaRPr b="1">
              <a:latin typeface="Barlow Semi Condensed"/>
              <a:ea typeface="Barlow Semi Condensed"/>
              <a:cs typeface="Barlow Semi Condensed"/>
              <a:sym typeface="Barlow Semi Condensed"/>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7"/>
          <p:cNvSpPr txBox="1">
            <a:spLocks noGrp="1"/>
          </p:cNvSpPr>
          <p:nvPr>
            <p:ph type="title"/>
          </p:nvPr>
        </p:nvSpPr>
        <p:spPr>
          <a:xfrm>
            <a:off x="720724" y="1882800"/>
            <a:ext cx="9697893" cy="28272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600"/>
              <a:buFont typeface="Arial"/>
              <a:buNone/>
            </a:pPr>
            <a:br>
              <a:rPr lang="en-US" b="0"/>
            </a:br>
            <a:r>
              <a:rPr lang="en-US" b="0"/>
              <a:t>GOOS governance today is not sufficient to meet the demands for a truly global ocean observing system </a:t>
            </a:r>
            <a:br>
              <a:rPr lang="en-US"/>
            </a:br>
            <a:br>
              <a:rPr lang="en-US"/>
            </a:br>
            <a:r>
              <a:rPr lang="en-US"/>
              <a:t>🡪 SC 10 decided to create a Task Team on </a:t>
            </a:r>
            <a:r>
              <a:rPr lang="en-US" i="1"/>
              <a:t>Governance Process</a:t>
            </a:r>
            <a:endParaRPr i="1"/>
          </a:p>
          <a:p>
            <a:pPr marL="0" lvl="0" indent="0" algn="l" rtl="0">
              <a:lnSpc>
                <a:spcPct val="85000"/>
              </a:lnSpc>
              <a:spcBef>
                <a:spcPts val="0"/>
              </a:spcBef>
              <a:spcAft>
                <a:spcPts val="0"/>
              </a:spcAft>
              <a:buClr>
                <a:schemeClr val="lt1"/>
              </a:buClr>
              <a:buSzPts val="3600"/>
              <a:buFont typeface="Arial"/>
              <a:buNone/>
            </a:pPr>
            <a:endParaRPr/>
          </a:p>
          <a:p>
            <a:pPr marL="0" lvl="0" indent="0" algn="l" rtl="0">
              <a:lnSpc>
                <a:spcPct val="85000"/>
              </a:lnSpc>
              <a:spcBef>
                <a:spcPts val="0"/>
              </a:spcBef>
              <a:spcAft>
                <a:spcPts val="0"/>
              </a:spcAft>
              <a:buClr>
                <a:schemeClr val="lt1"/>
              </a:buClr>
              <a:buSzPts val="3600"/>
              <a:buFont typeface="Arial"/>
              <a:buNone/>
            </a:pPr>
            <a:endParaRPr/>
          </a:p>
        </p:txBody>
      </p:sp>
      <p:sp>
        <p:nvSpPr>
          <p:cNvPr id="209" name="Google Shape;209;p17"/>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7</a:t>
            </a:fld>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213"/>
        <p:cNvGrpSpPr/>
        <p:nvPr/>
      </p:nvGrpSpPr>
      <p:grpSpPr>
        <a:xfrm>
          <a:off x="0" y="0"/>
          <a:ext cx="0" cy="0"/>
          <a:chOff x="0" y="0"/>
          <a:chExt cx="0" cy="0"/>
        </a:xfrm>
      </p:grpSpPr>
      <p:sp>
        <p:nvSpPr>
          <p:cNvPr id="214" name="Google Shape;214;g11778bf8078_0_5"/>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8</a:t>
            </a:fld>
            <a:endParaRPr/>
          </a:p>
        </p:txBody>
      </p:sp>
      <p:sp>
        <p:nvSpPr>
          <p:cNvPr id="215" name="Google Shape;215;g11778bf8078_0_5"/>
          <p:cNvSpPr txBox="1">
            <a:spLocks noGrp="1"/>
          </p:cNvSpPr>
          <p:nvPr>
            <p:ph type="title"/>
          </p:nvPr>
        </p:nvSpPr>
        <p:spPr>
          <a:xfrm>
            <a:off x="720726" y="722313"/>
            <a:ext cx="39132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Issues noted</a:t>
            </a:r>
            <a:endParaRPr/>
          </a:p>
        </p:txBody>
      </p:sp>
      <p:pic>
        <p:nvPicPr>
          <p:cNvPr id="216" name="Google Shape;216;g11778bf8078_0_5"/>
          <p:cNvPicPr preferRelativeResize="0">
            <a:picLocks noGrp="1"/>
          </p:cNvPicPr>
          <p:nvPr>
            <p:ph type="pic" idx="2"/>
          </p:nvPr>
        </p:nvPicPr>
        <p:blipFill rotWithShape="1">
          <a:blip r:embed="rId3">
            <a:alphaModFix/>
          </a:blip>
          <a:srcRect l="16765" r="16757"/>
          <a:stretch/>
        </p:blipFill>
        <p:spPr>
          <a:xfrm>
            <a:off x="5334000" y="0"/>
            <a:ext cx="6858000" cy="6858000"/>
          </a:xfrm>
          <a:prstGeom prst="rect">
            <a:avLst/>
          </a:prstGeom>
          <a:solidFill>
            <a:srgbClr val="D8D8D8"/>
          </a:solidFill>
          <a:ln>
            <a:noFill/>
          </a:ln>
        </p:spPr>
      </p:pic>
      <p:sp>
        <p:nvSpPr>
          <p:cNvPr id="217" name="Google Shape;217;g11778bf8078_0_5"/>
          <p:cNvSpPr txBox="1">
            <a:spLocks noGrp="1"/>
          </p:cNvSpPr>
          <p:nvPr>
            <p:ph type="body" idx="1"/>
          </p:nvPr>
        </p:nvSpPr>
        <p:spPr>
          <a:xfrm>
            <a:off x="720725" y="1296988"/>
            <a:ext cx="3913200" cy="4616400"/>
          </a:xfrm>
          <a:prstGeom prst="rect">
            <a:avLst/>
          </a:prstGeom>
          <a:noFill/>
          <a:ln>
            <a:noFill/>
          </a:ln>
        </p:spPr>
        <p:txBody>
          <a:bodyPr spcFirstLastPara="1" wrap="square" lIns="0" tIns="0" rIns="0" bIns="0" anchor="t" anchorCtr="0">
            <a:noAutofit/>
          </a:bodyPr>
          <a:lstStyle/>
          <a:p>
            <a:pPr marL="0" lvl="2" indent="0" algn="l" rtl="0">
              <a:lnSpc>
                <a:spcPct val="100000"/>
              </a:lnSpc>
              <a:spcBef>
                <a:spcPts val="567"/>
              </a:spcBef>
              <a:spcAft>
                <a:spcPts val="0"/>
              </a:spcAft>
              <a:buSzPts val="1800"/>
              <a:buNone/>
            </a:pPr>
            <a:r>
              <a:rPr lang="en-US"/>
              <a:t>From discussions, from community and stakeholders:</a:t>
            </a:r>
            <a:endParaRPr/>
          </a:p>
          <a:p>
            <a:pPr marL="0" lvl="2" indent="0" algn="l" rtl="0">
              <a:lnSpc>
                <a:spcPct val="100000"/>
              </a:lnSpc>
              <a:spcBef>
                <a:spcPts val="567"/>
              </a:spcBef>
              <a:spcAft>
                <a:spcPts val="0"/>
              </a:spcAft>
              <a:buSzPts val="1800"/>
              <a:buNone/>
            </a:pPr>
            <a:r>
              <a:rPr lang="en-US" sz="1600" b="0"/>
              <a:t>Issues noted include:</a:t>
            </a:r>
            <a:endParaRPr/>
          </a:p>
          <a:p>
            <a:pPr marL="647999" lvl="4" indent="-323999" algn="l" rtl="0">
              <a:lnSpc>
                <a:spcPct val="100000"/>
              </a:lnSpc>
              <a:spcBef>
                <a:spcPts val="850"/>
              </a:spcBef>
              <a:spcAft>
                <a:spcPts val="0"/>
              </a:spcAft>
              <a:buSzPts val="1600"/>
              <a:buChar char="•"/>
            </a:pPr>
            <a:r>
              <a:rPr lang="en-US"/>
              <a:t>More </a:t>
            </a:r>
            <a:r>
              <a:rPr lang="en-US" b="1"/>
              <a:t>transparent </a:t>
            </a:r>
            <a:r>
              <a:rPr lang="en-US"/>
              <a:t>governance</a:t>
            </a:r>
            <a:endParaRPr/>
          </a:p>
          <a:p>
            <a:pPr marL="647999" lvl="4" indent="-323999" algn="l" rtl="0">
              <a:lnSpc>
                <a:spcPct val="100000"/>
              </a:lnSpc>
              <a:spcBef>
                <a:spcPts val="850"/>
              </a:spcBef>
              <a:spcAft>
                <a:spcPts val="0"/>
              </a:spcAft>
              <a:buSzPts val="1600"/>
              <a:buChar char="•"/>
            </a:pPr>
            <a:r>
              <a:rPr lang="en-US"/>
              <a:t>Increased investment in coordination may need level of stakeholder </a:t>
            </a:r>
            <a:r>
              <a:rPr lang="en-US" b="1"/>
              <a:t>oversight </a:t>
            </a:r>
            <a:endParaRPr b="1"/>
          </a:p>
          <a:p>
            <a:pPr marL="647999" lvl="4" indent="-323999" algn="l" rtl="0">
              <a:lnSpc>
                <a:spcPct val="100000"/>
              </a:lnSpc>
              <a:spcBef>
                <a:spcPts val="850"/>
              </a:spcBef>
              <a:spcAft>
                <a:spcPts val="0"/>
              </a:spcAft>
              <a:buSzPts val="1600"/>
              <a:buChar char="•"/>
            </a:pPr>
            <a:r>
              <a:rPr lang="en-US"/>
              <a:t>What is the role of key </a:t>
            </a:r>
            <a:r>
              <a:rPr lang="en-US" b="1"/>
              <a:t>partners </a:t>
            </a:r>
            <a:r>
              <a:rPr lang="en-US"/>
              <a:t>in GOOS governance?</a:t>
            </a:r>
            <a:endParaRPr/>
          </a:p>
          <a:p>
            <a:pPr marL="647999" lvl="4" indent="-323999" algn="l" rtl="0">
              <a:lnSpc>
                <a:spcPct val="100000"/>
              </a:lnSpc>
              <a:spcBef>
                <a:spcPts val="850"/>
              </a:spcBef>
              <a:spcAft>
                <a:spcPts val="0"/>
              </a:spcAft>
              <a:buSzPts val="1600"/>
              <a:buChar char="•"/>
            </a:pPr>
            <a:r>
              <a:rPr lang="en-US"/>
              <a:t>Are there </a:t>
            </a:r>
            <a:r>
              <a:rPr lang="en-US" b="1"/>
              <a:t>stakeholder </a:t>
            </a:r>
            <a:r>
              <a:rPr lang="en-US"/>
              <a:t>voices missing?</a:t>
            </a:r>
            <a:endParaRPr/>
          </a:p>
          <a:p>
            <a:pPr marL="647999" lvl="4" indent="-323999" algn="l" rtl="0">
              <a:lnSpc>
                <a:spcPct val="100000"/>
              </a:lnSpc>
              <a:spcBef>
                <a:spcPts val="850"/>
              </a:spcBef>
              <a:spcAft>
                <a:spcPts val="0"/>
              </a:spcAft>
              <a:buSzPts val="1600"/>
              <a:buChar char="•"/>
            </a:pPr>
            <a:r>
              <a:rPr lang="en-US"/>
              <a:t>Strengthened governance</a:t>
            </a:r>
            <a:endParaRPr/>
          </a:p>
          <a:p>
            <a:pPr marL="647999" lvl="4" indent="-323999" algn="l" rtl="0">
              <a:lnSpc>
                <a:spcPct val="100000"/>
              </a:lnSpc>
              <a:spcBef>
                <a:spcPts val="850"/>
              </a:spcBef>
              <a:spcAft>
                <a:spcPts val="0"/>
              </a:spcAft>
              <a:buSzPts val="1600"/>
              <a:buChar char="•"/>
            </a:pPr>
            <a:r>
              <a:rPr lang="en-US"/>
              <a:t>Need key stakeholder </a:t>
            </a:r>
            <a:r>
              <a:rPr lang="en-US" b="1"/>
              <a:t>agreement </a:t>
            </a:r>
            <a:r>
              <a:rPr lang="en-US"/>
              <a:t>regarding governance structure</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sldNum" idx="12"/>
          </p:nvPr>
        </p:nvSpPr>
        <p:spPr>
          <a:xfrm>
            <a:off x="11250150" y="6492875"/>
            <a:ext cx="257700" cy="1896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US"/>
              <a:t>9</a:t>
            </a:fld>
            <a:endParaRPr/>
          </a:p>
        </p:txBody>
      </p:sp>
      <p:sp>
        <p:nvSpPr>
          <p:cNvPr id="223" name="Google Shape;223;p22"/>
          <p:cNvSpPr txBox="1">
            <a:spLocks noGrp="1"/>
          </p:cNvSpPr>
          <p:nvPr>
            <p:ph type="body" idx="1"/>
          </p:nvPr>
        </p:nvSpPr>
        <p:spPr>
          <a:xfrm>
            <a:off x="562175" y="1120788"/>
            <a:ext cx="6012600" cy="461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US" sz="1800" b="0" i="0" u="none" strike="noStrike">
                <a:solidFill>
                  <a:srgbClr val="000000"/>
                </a:solidFill>
                <a:latin typeface="Arial"/>
                <a:ea typeface="Arial"/>
                <a:cs typeface="Arial"/>
                <a:sym typeface="Arial"/>
              </a:rPr>
              <a:t>GOOS core team elements at present cover observations, the interface to and from data systems, and operational ocean forecasting systems. </a:t>
            </a:r>
            <a:endParaRPr/>
          </a:p>
          <a:p>
            <a:pPr marL="0" lvl="0" indent="0" algn="l" rtl="0">
              <a:lnSpc>
                <a:spcPct val="100000"/>
              </a:lnSpc>
              <a:spcBef>
                <a:spcPts val="0"/>
              </a:spcBef>
              <a:spcAft>
                <a:spcPts val="0"/>
              </a:spcAft>
              <a:buClr>
                <a:schemeClr val="dk2"/>
              </a:buClr>
              <a:buSzPts val="1600"/>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2"/>
              </a:buClr>
              <a:buSzPts val="1600"/>
              <a:buNone/>
            </a:pPr>
            <a:r>
              <a:rPr lang="en-US" sz="1800" b="0" i="0" u="none" strike="noStrike">
                <a:solidFill>
                  <a:srgbClr val="000000"/>
                </a:solidFill>
                <a:latin typeface="Arial"/>
                <a:ea typeface="Arial"/>
                <a:cs typeface="Arial"/>
                <a:sym typeface="Arial"/>
              </a:rPr>
              <a:t>The GOOS SC </a:t>
            </a:r>
            <a:r>
              <a:rPr lang="en-US" sz="1800" b="1" i="0" u="none" strike="noStrike">
                <a:solidFill>
                  <a:srgbClr val="000000"/>
                </a:solidFill>
                <a:latin typeface="Arial"/>
                <a:ea typeface="Arial"/>
                <a:cs typeface="Arial"/>
                <a:sym typeface="Arial"/>
              </a:rPr>
              <a:t>reaffirmed</a:t>
            </a:r>
            <a:r>
              <a:rPr lang="en-US" sz="1800" b="0" i="0" u="none" strike="noStrike">
                <a:solidFill>
                  <a:srgbClr val="000000"/>
                </a:solidFill>
                <a:latin typeface="Arial"/>
                <a:ea typeface="Arial"/>
                <a:cs typeface="Arial"/>
                <a:sym typeface="Arial"/>
              </a:rPr>
              <a:t> the importance of integration of this value chain infrastructure, and also </a:t>
            </a:r>
            <a:r>
              <a:rPr lang="en-US" sz="1800" b="1" i="0" u="none" strike="noStrike">
                <a:solidFill>
                  <a:srgbClr val="000000"/>
                </a:solidFill>
                <a:latin typeface="Arial"/>
                <a:ea typeface="Arial"/>
                <a:cs typeface="Arial"/>
                <a:sym typeface="Arial"/>
              </a:rPr>
              <a:t>recognizes</a:t>
            </a:r>
            <a:r>
              <a:rPr lang="en-US" sz="1800" b="0" i="0" u="none" strike="noStrike">
                <a:solidFill>
                  <a:srgbClr val="000000"/>
                </a:solidFill>
                <a:latin typeface="Arial"/>
                <a:ea typeface="Arial"/>
                <a:cs typeface="Arial"/>
                <a:sym typeface="Arial"/>
              </a:rPr>
              <a:t> that each of those areas requires focused hubs of activity for coordination and partnership</a:t>
            </a:r>
            <a:r>
              <a:rPr lang="en-US" sz="1800">
                <a:solidFill>
                  <a:srgbClr val="000000"/>
                </a:solidFill>
                <a:latin typeface="Arial"/>
                <a:ea typeface="Arial"/>
                <a:cs typeface="Arial"/>
                <a:sym typeface="Arial"/>
              </a:rPr>
              <a:t>.</a:t>
            </a:r>
            <a:endParaRPr/>
          </a:p>
          <a:p>
            <a:pPr marL="0" lvl="2" indent="0" algn="l" rtl="0">
              <a:lnSpc>
                <a:spcPct val="100000"/>
              </a:lnSpc>
              <a:spcBef>
                <a:spcPts val="567"/>
              </a:spcBef>
              <a:spcAft>
                <a:spcPts val="0"/>
              </a:spcAft>
              <a:buSzPts val="1800"/>
              <a:buNone/>
            </a:pPr>
            <a:r>
              <a:rPr lang="en-US"/>
              <a:t>The SC decided to advance on </a:t>
            </a:r>
            <a:r>
              <a:rPr lang="en-US" u="sng"/>
              <a:t>three tracks</a:t>
            </a:r>
            <a:r>
              <a:rPr lang="en-US"/>
              <a:t>:</a:t>
            </a:r>
            <a:endParaRPr/>
          </a:p>
          <a:p>
            <a:pPr marL="647999" lvl="4" indent="-323999" algn="l" rtl="0">
              <a:lnSpc>
                <a:spcPct val="100000"/>
              </a:lnSpc>
              <a:spcBef>
                <a:spcPts val="850"/>
              </a:spcBef>
              <a:spcAft>
                <a:spcPts val="0"/>
              </a:spcAft>
              <a:buSzPts val="1600"/>
              <a:buChar char="•"/>
            </a:pPr>
            <a:r>
              <a:rPr lang="en-US"/>
              <a:t>Lead the formation of a small team among stakeholders and SC members to </a:t>
            </a:r>
            <a:r>
              <a:rPr lang="en-US" b="1"/>
              <a:t>guide the initial steps</a:t>
            </a:r>
            <a:r>
              <a:rPr lang="en-US"/>
              <a:t> in a process of governance change</a:t>
            </a:r>
            <a:endParaRPr/>
          </a:p>
          <a:p>
            <a:pPr marL="647999" lvl="4" indent="-323999" algn="l" rtl="0">
              <a:lnSpc>
                <a:spcPct val="100000"/>
              </a:lnSpc>
              <a:spcBef>
                <a:spcPts val="850"/>
              </a:spcBef>
              <a:spcAft>
                <a:spcPts val="0"/>
              </a:spcAft>
              <a:buSzPts val="1600"/>
              <a:buChar char="•"/>
            </a:pPr>
            <a:r>
              <a:rPr lang="en-US"/>
              <a:t>Re-start a task team on </a:t>
            </a:r>
            <a:r>
              <a:rPr lang="en-US" b="1"/>
              <a:t>Evolution of the GOOS Core Team</a:t>
            </a:r>
            <a:endParaRPr b="1"/>
          </a:p>
          <a:p>
            <a:pPr marL="647999" lvl="4" indent="-323999" algn="l" rtl="0">
              <a:lnSpc>
                <a:spcPct val="100000"/>
              </a:lnSpc>
              <a:spcBef>
                <a:spcPts val="850"/>
              </a:spcBef>
              <a:spcAft>
                <a:spcPts val="0"/>
              </a:spcAft>
              <a:buSzPts val="1600"/>
              <a:buChar char="•"/>
            </a:pPr>
            <a:r>
              <a:rPr lang="en-US"/>
              <a:t>Request the co-sponsors IOC, WMO, UNEP, and ISC, define their </a:t>
            </a:r>
            <a:r>
              <a:rPr lang="en-US" b="1"/>
              <a:t>sponsorship commitment</a:t>
            </a:r>
            <a:r>
              <a:rPr lang="en-US"/>
              <a:t>, and be open to receiving the recommendations of the process of change designed by the group in item 1 above. </a:t>
            </a:r>
            <a:endParaRPr/>
          </a:p>
          <a:p>
            <a:pPr marL="647999" lvl="4" indent="-222399" algn="l" rtl="0">
              <a:lnSpc>
                <a:spcPct val="100000"/>
              </a:lnSpc>
              <a:spcBef>
                <a:spcPts val="850"/>
              </a:spcBef>
              <a:spcAft>
                <a:spcPts val="0"/>
              </a:spcAft>
              <a:buSzPts val="1600"/>
              <a:buNone/>
            </a:pPr>
            <a:endParaRPr/>
          </a:p>
        </p:txBody>
      </p:sp>
      <p:sp>
        <p:nvSpPr>
          <p:cNvPr id="224" name="Google Shape;224;p22"/>
          <p:cNvSpPr txBox="1">
            <a:spLocks noGrp="1"/>
          </p:cNvSpPr>
          <p:nvPr>
            <p:ph type="title"/>
          </p:nvPr>
        </p:nvSpPr>
        <p:spPr>
          <a:xfrm>
            <a:off x="720726" y="576963"/>
            <a:ext cx="5518800" cy="5748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US"/>
              <a:t>SC-10 Decision in detail</a:t>
            </a:r>
            <a:endParaRPr/>
          </a:p>
        </p:txBody>
      </p:sp>
      <p:pic>
        <p:nvPicPr>
          <p:cNvPr id="225" name="Google Shape;225;p22"/>
          <p:cNvPicPr preferRelativeResize="0">
            <a:picLocks noGrp="1"/>
          </p:cNvPicPr>
          <p:nvPr>
            <p:ph type="pic" idx="2"/>
          </p:nvPr>
        </p:nvPicPr>
        <p:blipFill rotWithShape="1">
          <a:blip r:embed="rId3">
            <a:alphaModFix/>
          </a:blip>
          <a:srcRect l="3018" r="3017"/>
          <a:stretch/>
        </p:blipFill>
        <p:spPr>
          <a:xfrm>
            <a:off x="6899275" y="0"/>
            <a:ext cx="5292725" cy="6858000"/>
          </a:xfrm>
          <a:prstGeom prst="rect">
            <a:avLst/>
          </a:prstGeom>
          <a:solidFill>
            <a:srgbClr val="D8D8D8"/>
          </a:solidFill>
          <a:ln>
            <a:noFill/>
          </a:ln>
        </p:spPr>
      </p:pic>
    </p:spTree>
  </p:cSld>
  <p:clrMapOvr>
    <a:masterClrMapping/>
  </p:clrMapOvr>
  <p:transition>
    <p:fade/>
  </p:transition>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2518</Words>
  <Application>Microsoft Office PowerPoint</Application>
  <PresentationFormat>Widescreen</PresentationFormat>
  <Paragraphs>269</Paragraphs>
  <Slides>33</Slides>
  <Notes>33</Notes>
  <HiddenSlides>14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Helvetica Neue</vt:lpstr>
      <vt:lpstr>Barlow Semi Condensed</vt:lpstr>
      <vt:lpstr>Noto Sans Symbols</vt:lpstr>
      <vt:lpstr>Roboto</vt:lpstr>
      <vt:lpstr>GOOS PPT Theme</vt:lpstr>
      <vt:lpstr>GOOS Governance Process TT</vt:lpstr>
      <vt:lpstr>Outline</vt:lpstr>
      <vt:lpstr>RATIONALE   In 2019 GOOS launched the  GOOS 2030 Strategy  how to evolve GOOS to meet urgent societal needs…</vt:lpstr>
      <vt:lpstr>Governance in the Strategy</vt:lpstr>
      <vt:lpstr> The UN Ocean Decade of Ocean Science for Sustainable Development has increased the impetus for change.</vt:lpstr>
      <vt:lpstr>Complex landscape - elevated level of collaboration</vt:lpstr>
      <vt:lpstr> GOOS governance today is not sufficient to meet the demands for a truly global ocean observing system   🡪 SC 10 decided to create a Task Team on Governance Process  </vt:lpstr>
      <vt:lpstr>Issues noted</vt:lpstr>
      <vt:lpstr>SC-10 Decision in detail</vt:lpstr>
      <vt:lpstr>SC-10 Decision in detail</vt:lpstr>
      <vt:lpstr>Charge of the TT</vt:lpstr>
      <vt:lpstr>2. Present TT on Governance process vs                                        Future TT to evolve GOOS Governance </vt:lpstr>
      <vt:lpstr>Two meetings and intense discussions</vt:lpstr>
      <vt:lpstr>Two meetings and intense discussions</vt:lpstr>
      <vt:lpstr>The Task Team identified a first step as to clarify the SCOPE: what needs to be governed</vt:lpstr>
      <vt:lpstr>SCOPE: what needs to be governed</vt:lpstr>
      <vt:lpstr>SCOPE: what needs to be governed</vt:lpstr>
      <vt:lpstr>SCOPE: what needs to be governed</vt:lpstr>
      <vt:lpstr>The Task Team felt that the first step was to clarify the SCOPE: what needs to be governed</vt:lpstr>
      <vt:lpstr> The Task Team felt that the first step was to clarify the SCOPE: what needs to be governed</vt:lpstr>
      <vt:lpstr> The Task Team felt that the first step was to clarify the SCOPE: what needs to be governed</vt:lpstr>
      <vt:lpstr>Starting point suggestion for SCOPE For SC feedback    </vt:lpstr>
      <vt:lpstr> Way forward</vt:lpstr>
      <vt:lpstr>Thank you</vt:lpstr>
      <vt:lpstr> Suggested ToRs – Evolve GOOS Governance TT</vt:lpstr>
      <vt:lpstr>Meeting today</vt:lpstr>
      <vt:lpstr>Example title</vt:lpstr>
      <vt:lpstr>Example title</vt:lpstr>
      <vt:lpstr>Example title</vt:lpstr>
      <vt:lpstr>Example title</vt:lpstr>
      <vt:lpstr>Section header goes here over multiple lines</vt:lpstr>
      <vt:lpstr>“Quote goes here and can break over multiple lines as required, lorem ipsum dolor sit amet, consectetuer adipiscing elit.”</vt:lpstr>
      <vt:lpstr>Members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GOOS Governance Process TT</dc:title>
  <dc:creator>Tanhua, Toste</dc:creator>
  <cp:lastModifiedBy>Kim, Servin</cp:lastModifiedBy>
  <cp:revision>1</cp:revision>
  <dcterms:modified xsi:type="dcterms:W3CDTF">2022-04-25T06:03:47Z</dcterms:modified>
</cp:coreProperties>
</file>