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87" r:id="rId3"/>
    <p:sldMasterId id="2147483700" r:id="rId4"/>
  </p:sldMasterIdLst>
  <p:notesMasterIdLst>
    <p:notesMasterId r:id="rId15"/>
  </p:notesMasterIdLst>
  <p:sldIdLst>
    <p:sldId id="270" r:id="rId5"/>
    <p:sldId id="257" r:id="rId6"/>
    <p:sldId id="259" r:id="rId7"/>
    <p:sldId id="260" r:id="rId8"/>
    <p:sldId id="261" r:id="rId9"/>
    <p:sldId id="269" r:id="rId10"/>
    <p:sldId id="266" r:id="rId11"/>
    <p:sldId id="267" r:id="rId12"/>
    <p:sldId id="268" r:id="rId13"/>
    <p:sldId id="271"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89"/>
    <p:restoredTop sz="93115"/>
  </p:normalViewPr>
  <p:slideViewPr>
    <p:cSldViewPr snapToGrid="0" snapToObjects="1">
      <p:cViewPr varScale="1">
        <p:scale>
          <a:sx n="116" d="100"/>
          <a:sy n="116" d="100"/>
        </p:scale>
        <p:origin x="5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9"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GB" sz="1800" b="0" strike="noStrike" spc="-1">
                <a:solidFill>
                  <a:srgbClr val="000000"/>
                </a:solidFill>
                <a:latin typeface="等线"/>
              </a:rPr>
              <a:t>Click to move the slide</a:t>
            </a:r>
          </a:p>
        </p:txBody>
      </p:sp>
      <p:sp>
        <p:nvSpPr>
          <p:cNvPr id="200"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Click to edit the notes' format</a:t>
            </a:r>
          </a:p>
        </p:txBody>
      </p:sp>
      <p:sp>
        <p:nvSpPr>
          <p:cNvPr id="201"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a:latin typeface="Times New Roman"/>
              </a:rPr>
              <a:t>&lt;header&gt;</a:t>
            </a:r>
          </a:p>
        </p:txBody>
      </p:sp>
      <p:sp>
        <p:nvSpPr>
          <p:cNvPr id="202"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a:latin typeface="Times New Roman"/>
              </a:rPr>
              <a:t>&lt;date/time&gt;</a:t>
            </a:r>
          </a:p>
        </p:txBody>
      </p:sp>
      <p:sp>
        <p:nvSpPr>
          <p:cNvPr id="203"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a:latin typeface="Times New Roman"/>
              </a:rPr>
              <a:t>&lt;footer&gt;</a:t>
            </a:r>
          </a:p>
        </p:txBody>
      </p:sp>
      <p:sp>
        <p:nvSpPr>
          <p:cNvPr id="204"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0FF81CFE-C203-4A66-B0F5-0B8FECD6BC23}"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laceHolder 1"/>
          <p:cNvSpPr>
            <a:spLocks noGrp="1" noRot="1" noChangeAspect="1"/>
          </p:cNvSpPr>
          <p:nvPr>
            <p:ph type="sldImg"/>
          </p:nvPr>
        </p:nvSpPr>
        <p:spPr>
          <a:xfrm>
            <a:off x="685800" y="1143000"/>
            <a:ext cx="5486400" cy="3086100"/>
          </a:xfrm>
          <a:prstGeom prst="rect">
            <a:avLst/>
          </a:prstGeom>
        </p:spPr>
      </p:sp>
      <p:sp>
        <p:nvSpPr>
          <p:cNvPr id="299"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
        <p:nvSpPr>
          <p:cNvPr id="300"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51417C21-0A6F-4025-ADC3-524522AC23D2}" type="slidenum">
              <a:rPr lang="en-GB" sz="1200" b="0" strike="noStrike" spc="-1">
                <a:latin typeface="Times New Roman"/>
              </a:rPr>
              <a:t>2</a:t>
            </a:fld>
            <a:endParaRPr lang="en-GB"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2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2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3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3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3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3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3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3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3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3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3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4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4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4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5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5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5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5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5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6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6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6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6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6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6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6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6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7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7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7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7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7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7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7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7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8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8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2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2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2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2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3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3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3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3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3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3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4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4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4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4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4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4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4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4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5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5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5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5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5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5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5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6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6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6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6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7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7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7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7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7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7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8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8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8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8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8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8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8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9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9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9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9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9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9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9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9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1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1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2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GB" sz="1800" b="0" strike="noStrike" spc="-1">
              <a:solidFill>
                <a:srgbClr val="000000"/>
              </a:solidFill>
              <a:latin typeface="等线"/>
            </a:endParaRPr>
          </a:p>
        </p:txBody>
      </p:sp>
      <p:sp>
        <p:nvSpPr>
          <p:cNvPr id="2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2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2800" b="0" strike="noStrike" spc="-1">
              <a:solidFill>
                <a:srgbClr val="000000"/>
              </a:solidFill>
              <a:latin typeface="等线"/>
            </a:endParaRPr>
          </a:p>
        </p:txBody>
      </p:sp>
      <p:sp>
        <p:nvSpPr>
          <p:cNvPr id="2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2800" b="0" strike="noStrike" spc="-1">
              <a:solidFill>
                <a:srgbClr val="000000"/>
              </a:solidFill>
              <a:latin typeface="等线"/>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anchor="b">
            <a:noAutofit/>
          </a:bodyPr>
          <a:lstStyle/>
          <a:p>
            <a:pPr algn="ctr">
              <a:lnSpc>
                <a:spcPct val="90000"/>
              </a:lnSpc>
            </a:pPr>
            <a:r>
              <a:rPr lang="zh-CN" sz="6000" b="0" strike="noStrike" spc="-1">
                <a:solidFill>
                  <a:srgbClr val="000000"/>
                </a:solidFill>
                <a:latin typeface="等线 Light"/>
              </a:rPr>
              <a:t>单击此处编辑母版标题样式</a:t>
            </a:r>
            <a:endParaRPr lang="en-GB" sz="6000" b="0" strike="noStrike" spc="-1">
              <a:solidFill>
                <a:srgbClr val="000000"/>
              </a:solidFill>
              <a:latin typeface="等线"/>
            </a:endParaRPr>
          </a:p>
        </p:txBody>
      </p:sp>
      <p:sp>
        <p:nvSpPr>
          <p:cNvPr id="6" name="PlaceHolder 2"/>
          <p:cNvSpPr>
            <a:spLocks noGrp="1"/>
          </p:cNvSpPr>
          <p:nvPr>
            <p:ph type="dt"/>
          </p:nvPr>
        </p:nvSpPr>
        <p:spPr>
          <a:xfrm>
            <a:off x="838080" y="6356520"/>
            <a:ext cx="2742840" cy="364680"/>
          </a:xfrm>
          <a:prstGeom prst="rect">
            <a:avLst/>
          </a:prstGeom>
        </p:spPr>
        <p:txBody>
          <a:bodyPr anchor="ctr">
            <a:noAutofit/>
          </a:bodyPr>
          <a:lstStyle/>
          <a:p>
            <a:pPr>
              <a:lnSpc>
                <a:spcPct val="100000"/>
              </a:lnSpc>
            </a:pPr>
            <a:fld id="{C67CDE82-5926-4226-A373-A24632DC8EC6}" type="datetime">
              <a:rPr lang="en-GB" sz="1200" b="0" strike="noStrike" spc="-1">
                <a:solidFill>
                  <a:srgbClr val="8B8B8B"/>
                </a:solidFill>
                <a:latin typeface="等线"/>
              </a:rPr>
              <a:t>01/04/2022</a:t>
            </a:fld>
            <a:endParaRPr lang="en-GB" sz="1200" b="0" strike="noStrike" spc="-1">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noAutofit/>
          </a:bodyPr>
          <a:lstStyle/>
          <a:p>
            <a:endParaRPr lang="en-GB" sz="2400" b="0" strike="noStrike" spc="-1">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5E3E7EC5-6EDE-4CDB-909E-D3A5B7ED721C}" type="slidenum">
              <a:rPr lang="en-GB" sz="1200" b="0" strike="noStrike" spc="-1">
                <a:solidFill>
                  <a:srgbClr val="8B8B8B"/>
                </a:solidFill>
                <a:latin typeface="等线"/>
              </a:rPr>
              <a:t>‹#›</a:t>
            </a:fld>
            <a:endParaRPr lang="en-GB" sz="1200" b="0" strike="noStrike" spc="-1">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2800" b="0" strike="noStrike" spc="-1">
                <a:solidFill>
                  <a:srgbClr val="000000"/>
                </a:solidFill>
                <a:latin typeface="等线"/>
              </a:rPr>
              <a:t>Click to edit the outline text format</a:t>
            </a:r>
          </a:p>
          <a:p>
            <a:pPr marL="864000" lvl="1" indent="-324000">
              <a:spcBef>
                <a:spcPts val="1134"/>
              </a:spcBef>
              <a:buClr>
                <a:srgbClr val="000000"/>
              </a:buClr>
              <a:buSzPct val="75000"/>
              <a:buFont typeface="Symbol" charset="2"/>
              <a:buChar char=""/>
            </a:pPr>
            <a:r>
              <a:rPr lang="en-GB" sz="2000" b="0" strike="noStrike" spc="-1">
                <a:solidFill>
                  <a:srgbClr val="000000"/>
                </a:solidFill>
                <a:latin typeface="等线"/>
              </a:rPr>
              <a:t>Second Outline Level</a:t>
            </a:r>
          </a:p>
          <a:p>
            <a:pPr marL="1296000" lvl="2" indent="-288000">
              <a:spcBef>
                <a:spcPts val="850"/>
              </a:spcBef>
              <a:buClr>
                <a:srgbClr val="000000"/>
              </a:buClr>
              <a:buSzPct val="45000"/>
              <a:buFont typeface="Wingdings" charset="2"/>
              <a:buChar char=""/>
            </a:pPr>
            <a:r>
              <a:rPr lang="en-GB" sz="1800" b="0" strike="noStrike" spc="-1">
                <a:solidFill>
                  <a:srgbClr val="000000"/>
                </a:solidFill>
                <a:latin typeface="等线"/>
              </a:rPr>
              <a:t>Third Outline Level</a:t>
            </a:r>
          </a:p>
          <a:p>
            <a:pPr marL="1728000" lvl="3" indent="-216000">
              <a:spcBef>
                <a:spcPts val="567"/>
              </a:spcBef>
              <a:buClr>
                <a:srgbClr val="000000"/>
              </a:buClr>
              <a:buSzPct val="75000"/>
              <a:buFont typeface="Symbol" charset="2"/>
              <a:buChar char=""/>
            </a:pPr>
            <a:r>
              <a:rPr lang="en-GB" sz="1800" b="0" strike="noStrike" spc="-1">
                <a:solidFill>
                  <a:srgbClr val="000000"/>
                </a:solidFill>
                <a:latin typeface="等线"/>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等线"/>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等线"/>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等线"/>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p:spPr>
        <p:txBody>
          <a:bodyPr anchor="ctr">
            <a:noAutofit/>
          </a:bodyPr>
          <a:lstStyle/>
          <a:p>
            <a:pPr>
              <a:lnSpc>
                <a:spcPct val="90000"/>
              </a:lnSpc>
            </a:pPr>
            <a:r>
              <a:rPr lang="zh-CN" sz="4400" b="0" strike="noStrike" spc="-1">
                <a:solidFill>
                  <a:srgbClr val="000000"/>
                </a:solidFill>
                <a:latin typeface="等线 Light"/>
              </a:rPr>
              <a:t>单击此处编辑母版标题样式</a:t>
            </a:r>
            <a:endParaRPr lang="en-GB" sz="4400" b="0" strike="noStrike" spc="-1">
              <a:solidFill>
                <a:srgbClr val="000000"/>
              </a:solidFill>
              <a:latin typeface="等线"/>
            </a:endParaRPr>
          </a:p>
        </p:txBody>
      </p:sp>
      <p:sp>
        <p:nvSpPr>
          <p:cNvPr id="42" name="PlaceHolder 2"/>
          <p:cNvSpPr>
            <a:spLocks noGrp="1"/>
          </p:cNvSpPr>
          <p:nvPr>
            <p:ph type="dt"/>
          </p:nvPr>
        </p:nvSpPr>
        <p:spPr>
          <a:xfrm>
            <a:off x="838080" y="6356520"/>
            <a:ext cx="2742840" cy="364680"/>
          </a:xfrm>
          <a:prstGeom prst="rect">
            <a:avLst/>
          </a:prstGeom>
        </p:spPr>
        <p:txBody>
          <a:bodyPr anchor="ctr">
            <a:noAutofit/>
          </a:bodyPr>
          <a:lstStyle/>
          <a:p>
            <a:pPr>
              <a:lnSpc>
                <a:spcPct val="100000"/>
              </a:lnSpc>
            </a:pPr>
            <a:fld id="{71F72CB0-C07D-4D33-9570-D0BC453DD95D}" type="datetime">
              <a:rPr lang="en-GB" sz="1200" b="0" strike="noStrike" spc="-1">
                <a:solidFill>
                  <a:srgbClr val="8B8B8B"/>
                </a:solidFill>
                <a:latin typeface="等线"/>
              </a:rPr>
              <a:t>01/04/2022</a:t>
            </a:fld>
            <a:endParaRPr lang="en-GB" sz="1200" b="0" strike="noStrike" spc="-1">
              <a:latin typeface="Times New Roman"/>
            </a:endParaRPr>
          </a:p>
        </p:txBody>
      </p:sp>
      <p:sp>
        <p:nvSpPr>
          <p:cNvPr id="43" name="PlaceHolder 3"/>
          <p:cNvSpPr>
            <a:spLocks noGrp="1"/>
          </p:cNvSpPr>
          <p:nvPr>
            <p:ph type="ftr"/>
          </p:nvPr>
        </p:nvSpPr>
        <p:spPr>
          <a:xfrm>
            <a:off x="4038480" y="6356520"/>
            <a:ext cx="4114440" cy="364680"/>
          </a:xfrm>
          <a:prstGeom prst="rect">
            <a:avLst/>
          </a:prstGeom>
        </p:spPr>
        <p:txBody>
          <a:bodyPr anchor="ctr">
            <a:noAutofit/>
          </a:bodyPr>
          <a:lstStyle/>
          <a:p>
            <a:endParaRPr lang="en-GB" sz="2400" b="0" strike="noStrike" spc="-1">
              <a:latin typeface="Times New Roman"/>
            </a:endParaRPr>
          </a:p>
        </p:txBody>
      </p:sp>
      <p:sp>
        <p:nvSpPr>
          <p:cNvPr id="44" name="PlaceHolder 4"/>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BA0C5B5C-2803-4510-8104-A318C48FE861}" type="slidenum">
              <a:rPr lang="en-GB" sz="1200" b="0" strike="noStrike" spc="-1">
                <a:solidFill>
                  <a:srgbClr val="8B8B8B"/>
                </a:solidFill>
                <a:latin typeface="等线"/>
              </a:rPr>
              <a:t>‹#›</a:t>
            </a:fld>
            <a:endParaRPr lang="en-GB" sz="1200" b="0" strike="noStrike" spc="-1">
              <a:latin typeface="Times New Roman"/>
            </a:endParaRPr>
          </a:p>
        </p:txBody>
      </p:sp>
      <p:sp>
        <p:nvSpPr>
          <p:cNvPr id="45"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2800" b="0" strike="noStrike" spc="-1">
                <a:solidFill>
                  <a:srgbClr val="000000"/>
                </a:solidFill>
                <a:latin typeface="等线"/>
              </a:rPr>
              <a:t>Click to edit the outline text format</a:t>
            </a:r>
          </a:p>
          <a:p>
            <a:pPr marL="864000" lvl="1" indent="-324000">
              <a:spcBef>
                <a:spcPts val="1134"/>
              </a:spcBef>
              <a:buClr>
                <a:srgbClr val="000000"/>
              </a:buClr>
              <a:buSzPct val="75000"/>
              <a:buFont typeface="Symbol" charset="2"/>
              <a:buChar char=""/>
            </a:pPr>
            <a:r>
              <a:rPr lang="en-GB" sz="2000" b="0" strike="noStrike" spc="-1">
                <a:solidFill>
                  <a:srgbClr val="000000"/>
                </a:solidFill>
                <a:latin typeface="等线"/>
              </a:rPr>
              <a:t>Second Outline Level</a:t>
            </a:r>
          </a:p>
          <a:p>
            <a:pPr marL="1296000" lvl="2" indent="-288000">
              <a:spcBef>
                <a:spcPts val="850"/>
              </a:spcBef>
              <a:buClr>
                <a:srgbClr val="000000"/>
              </a:buClr>
              <a:buSzPct val="45000"/>
              <a:buFont typeface="Wingdings" charset="2"/>
              <a:buChar char=""/>
            </a:pPr>
            <a:r>
              <a:rPr lang="en-GB" sz="1800" b="0" strike="noStrike" spc="-1">
                <a:solidFill>
                  <a:srgbClr val="000000"/>
                </a:solidFill>
                <a:latin typeface="等线"/>
              </a:rPr>
              <a:t>Third Outline Level</a:t>
            </a:r>
          </a:p>
          <a:p>
            <a:pPr marL="1728000" lvl="3" indent="-216000">
              <a:spcBef>
                <a:spcPts val="567"/>
              </a:spcBef>
              <a:buClr>
                <a:srgbClr val="000000"/>
              </a:buClr>
              <a:buSzPct val="75000"/>
              <a:buFont typeface="Symbol" charset="2"/>
              <a:buChar char=""/>
            </a:pPr>
            <a:r>
              <a:rPr lang="en-GB" sz="1800" b="0" strike="noStrike" spc="-1">
                <a:solidFill>
                  <a:srgbClr val="000000"/>
                </a:solidFill>
                <a:latin typeface="等线"/>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等线"/>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等线"/>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等线"/>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 name="PlaceHolder 1"/>
          <p:cNvSpPr>
            <a:spLocks noGrp="1"/>
          </p:cNvSpPr>
          <p:nvPr>
            <p:ph type="body"/>
          </p:nvPr>
        </p:nvSpPr>
        <p:spPr>
          <a:xfrm>
            <a:off x="838080" y="1825560"/>
            <a:ext cx="10515240" cy="4350960"/>
          </a:xfrm>
          <a:prstGeom prst="rect">
            <a:avLst/>
          </a:prstGeom>
        </p:spPr>
        <p:txBody>
          <a:bodyPr>
            <a:noAutofit/>
          </a:bodyPr>
          <a:lstStyle/>
          <a:p>
            <a:pPr marL="228600" indent="-228240">
              <a:lnSpc>
                <a:spcPct val="90000"/>
              </a:lnSpc>
              <a:spcBef>
                <a:spcPts val="1001"/>
              </a:spcBef>
              <a:buClr>
                <a:srgbClr val="16445F"/>
              </a:buClr>
              <a:buFont typeface="Arial"/>
              <a:buChar char="•"/>
            </a:pPr>
            <a:r>
              <a:rPr lang="en-US" sz="2800" b="0" strike="noStrike" spc="-1">
                <a:solidFill>
                  <a:srgbClr val="16445F"/>
                </a:solidFill>
                <a:latin typeface="等线"/>
              </a:rPr>
              <a:t>Edit Master text styles</a:t>
            </a:r>
            <a:endParaRPr lang="en-GB" sz="2800" b="0" strike="noStrike" spc="-1">
              <a:solidFill>
                <a:srgbClr val="000000"/>
              </a:solidFill>
              <a:latin typeface="等线"/>
            </a:endParaRPr>
          </a:p>
          <a:p>
            <a:pPr marL="685800" lvl="1" indent="-228240">
              <a:lnSpc>
                <a:spcPct val="90000"/>
              </a:lnSpc>
              <a:spcBef>
                <a:spcPts val="499"/>
              </a:spcBef>
              <a:buClr>
                <a:srgbClr val="16445F"/>
              </a:buClr>
              <a:buFont typeface="Arial"/>
              <a:buChar char="•"/>
            </a:pPr>
            <a:r>
              <a:rPr lang="en-US" sz="2400" b="0" strike="noStrike" spc="-1">
                <a:solidFill>
                  <a:srgbClr val="16445F"/>
                </a:solidFill>
                <a:latin typeface="等线"/>
              </a:rPr>
              <a:t>Second level</a:t>
            </a:r>
            <a:endParaRPr lang="en-GB" sz="2400" b="0" strike="noStrike" spc="-1">
              <a:solidFill>
                <a:srgbClr val="000000"/>
              </a:solidFill>
              <a:latin typeface="等线"/>
            </a:endParaRPr>
          </a:p>
          <a:p>
            <a:pPr marL="1143000" lvl="2" indent="-228240">
              <a:lnSpc>
                <a:spcPct val="90000"/>
              </a:lnSpc>
              <a:spcBef>
                <a:spcPts val="499"/>
              </a:spcBef>
              <a:buClr>
                <a:srgbClr val="16445F"/>
              </a:buClr>
              <a:buFont typeface="Arial"/>
              <a:buChar char="•"/>
            </a:pPr>
            <a:r>
              <a:rPr lang="en-US" sz="2000" b="0" strike="noStrike" spc="-1">
                <a:solidFill>
                  <a:srgbClr val="16445F"/>
                </a:solidFill>
                <a:latin typeface="等线"/>
              </a:rPr>
              <a:t>Third level</a:t>
            </a:r>
            <a:endParaRPr lang="en-GB" sz="2000" b="0" strike="noStrike" spc="-1">
              <a:solidFill>
                <a:srgbClr val="000000"/>
              </a:solidFill>
              <a:latin typeface="等线"/>
            </a:endParaRPr>
          </a:p>
          <a:p>
            <a:pPr marL="1600200" lvl="3" indent="-228240">
              <a:lnSpc>
                <a:spcPct val="90000"/>
              </a:lnSpc>
              <a:spcBef>
                <a:spcPts val="499"/>
              </a:spcBef>
              <a:buClr>
                <a:srgbClr val="16445F"/>
              </a:buClr>
              <a:buFont typeface="Arial"/>
              <a:buChar char="•"/>
            </a:pPr>
            <a:r>
              <a:rPr lang="en-US" sz="1800" b="0" strike="noStrike" spc="-1">
                <a:solidFill>
                  <a:srgbClr val="16445F"/>
                </a:solidFill>
                <a:latin typeface="等线"/>
              </a:rPr>
              <a:t>Fourth level</a:t>
            </a:r>
            <a:endParaRPr lang="en-GB" sz="1800" b="0" strike="noStrike" spc="-1">
              <a:solidFill>
                <a:srgbClr val="000000"/>
              </a:solidFill>
              <a:latin typeface="等线"/>
            </a:endParaRPr>
          </a:p>
          <a:p>
            <a:pPr marL="2057400" lvl="4" indent="-228240">
              <a:lnSpc>
                <a:spcPct val="90000"/>
              </a:lnSpc>
              <a:spcBef>
                <a:spcPts val="499"/>
              </a:spcBef>
              <a:buClr>
                <a:srgbClr val="16445F"/>
              </a:buClr>
              <a:buFont typeface="Arial"/>
              <a:buChar char="•"/>
            </a:pPr>
            <a:r>
              <a:rPr lang="en-US" sz="1800" b="0" strike="noStrike" spc="-1">
                <a:solidFill>
                  <a:srgbClr val="16445F"/>
                </a:solidFill>
                <a:latin typeface="等线"/>
              </a:rPr>
              <a:t>Fifth level</a:t>
            </a:r>
            <a:endParaRPr lang="en-GB" sz="1800" b="0" strike="noStrike" spc="-1">
              <a:solidFill>
                <a:srgbClr val="000000"/>
              </a:solidFill>
              <a:latin typeface="等线"/>
            </a:endParaRPr>
          </a:p>
        </p:txBody>
      </p:sp>
      <p:sp>
        <p:nvSpPr>
          <p:cNvPr id="121" name="PlaceHolder 2"/>
          <p:cNvSpPr>
            <a:spLocks noGrp="1"/>
          </p:cNvSpPr>
          <p:nvPr>
            <p:ph type="title"/>
          </p:nvPr>
        </p:nvSpPr>
        <p:spPr>
          <a:xfrm>
            <a:off x="609480" y="273600"/>
            <a:ext cx="10972440" cy="1144800"/>
          </a:xfrm>
          <a:prstGeom prst="rect">
            <a:avLst/>
          </a:prstGeom>
        </p:spPr>
        <p:txBody>
          <a:bodyPr lIns="0" tIns="0" rIns="0" bIns="0" anchor="ctr">
            <a:noAutofit/>
          </a:bodyPr>
          <a:lstStyle/>
          <a:p>
            <a:r>
              <a:rPr lang="en-GB" sz="1800" b="0" strike="noStrike" spc="-1">
                <a:solidFill>
                  <a:srgbClr val="000000"/>
                </a:solidFill>
                <a:latin typeface="等线"/>
              </a:rPr>
              <a:t>Click to edit the title text format</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 name="PlaceHolder 1"/>
          <p:cNvSpPr>
            <a:spLocks noGrp="1"/>
          </p:cNvSpPr>
          <p:nvPr>
            <p:ph type="dt"/>
          </p:nvPr>
        </p:nvSpPr>
        <p:spPr>
          <a:xfrm>
            <a:off x="838080" y="6356520"/>
            <a:ext cx="2742840" cy="364680"/>
          </a:xfrm>
          <a:prstGeom prst="rect">
            <a:avLst/>
          </a:prstGeom>
        </p:spPr>
        <p:txBody>
          <a:bodyPr anchor="ctr">
            <a:noAutofit/>
          </a:bodyPr>
          <a:lstStyle/>
          <a:p>
            <a:pPr>
              <a:lnSpc>
                <a:spcPct val="100000"/>
              </a:lnSpc>
            </a:pPr>
            <a:fld id="{C1A2468D-D9DE-47C5-ACC2-9729019ED647}" type="datetime">
              <a:rPr lang="en-GB" sz="1200" b="0" strike="noStrike" spc="-1">
                <a:solidFill>
                  <a:srgbClr val="8B8B8B"/>
                </a:solidFill>
                <a:latin typeface="等线"/>
              </a:rPr>
              <a:t>01/04/2022</a:t>
            </a:fld>
            <a:endParaRPr lang="en-GB" sz="1200" b="0" strike="noStrike" spc="-1">
              <a:latin typeface="Times New Roman"/>
            </a:endParaRPr>
          </a:p>
        </p:txBody>
      </p:sp>
      <p:sp>
        <p:nvSpPr>
          <p:cNvPr id="159" name="PlaceHolder 2"/>
          <p:cNvSpPr>
            <a:spLocks noGrp="1"/>
          </p:cNvSpPr>
          <p:nvPr>
            <p:ph type="ftr"/>
          </p:nvPr>
        </p:nvSpPr>
        <p:spPr>
          <a:xfrm>
            <a:off x="4038480" y="6356520"/>
            <a:ext cx="4114440" cy="364680"/>
          </a:xfrm>
          <a:prstGeom prst="rect">
            <a:avLst/>
          </a:prstGeom>
        </p:spPr>
        <p:txBody>
          <a:bodyPr anchor="ctr">
            <a:noAutofit/>
          </a:bodyPr>
          <a:lstStyle/>
          <a:p>
            <a:endParaRPr lang="en-GB" sz="2400" b="0" strike="noStrike" spc="-1">
              <a:latin typeface="Times New Roman"/>
            </a:endParaRPr>
          </a:p>
        </p:txBody>
      </p:sp>
      <p:sp>
        <p:nvSpPr>
          <p:cNvPr id="160" name="PlaceHolder 3"/>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61C70F41-A1E6-46A4-96F7-A743F857A4AE}" type="slidenum">
              <a:rPr lang="en-GB" sz="1200" b="0" strike="noStrike" spc="-1">
                <a:solidFill>
                  <a:srgbClr val="8B8B8B"/>
                </a:solidFill>
                <a:latin typeface="等线"/>
              </a:rPr>
              <a:t>‹#›</a:t>
            </a:fld>
            <a:endParaRPr lang="en-GB" sz="1200" b="0" strike="noStrike" spc="-1">
              <a:latin typeface="Times New Roman"/>
            </a:endParaRPr>
          </a:p>
        </p:txBody>
      </p:sp>
      <p:sp>
        <p:nvSpPr>
          <p:cNvPr id="161" name="PlaceHolder 4"/>
          <p:cNvSpPr>
            <a:spLocks noGrp="1"/>
          </p:cNvSpPr>
          <p:nvPr>
            <p:ph type="title"/>
          </p:nvPr>
        </p:nvSpPr>
        <p:spPr>
          <a:xfrm>
            <a:off x="609480" y="273600"/>
            <a:ext cx="10972440" cy="1144800"/>
          </a:xfrm>
          <a:prstGeom prst="rect">
            <a:avLst/>
          </a:prstGeom>
        </p:spPr>
        <p:txBody>
          <a:bodyPr lIns="0" tIns="0" rIns="0" bIns="0" anchor="ctr">
            <a:noAutofit/>
          </a:bodyPr>
          <a:lstStyle/>
          <a:p>
            <a:r>
              <a:rPr lang="en-GB" sz="1800" b="0" strike="noStrike" spc="-1">
                <a:solidFill>
                  <a:srgbClr val="000000"/>
                </a:solidFill>
                <a:latin typeface="等线"/>
              </a:rPr>
              <a:t>Click to edit the title text format</a:t>
            </a:r>
          </a:p>
        </p:txBody>
      </p:sp>
      <p:sp>
        <p:nvSpPr>
          <p:cNvPr id="162"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2800" b="0" strike="noStrike" spc="-1">
                <a:solidFill>
                  <a:srgbClr val="000000"/>
                </a:solidFill>
                <a:latin typeface="等线"/>
              </a:rPr>
              <a:t>Click to edit the outline text format</a:t>
            </a:r>
          </a:p>
          <a:p>
            <a:pPr marL="864000" lvl="1" indent="-324000">
              <a:spcBef>
                <a:spcPts val="1134"/>
              </a:spcBef>
              <a:buClr>
                <a:srgbClr val="000000"/>
              </a:buClr>
              <a:buSzPct val="75000"/>
              <a:buFont typeface="Symbol" charset="2"/>
              <a:buChar char=""/>
            </a:pPr>
            <a:r>
              <a:rPr lang="en-GB" sz="2000" b="0" strike="noStrike" spc="-1">
                <a:solidFill>
                  <a:srgbClr val="000000"/>
                </a:solidFill>
                <a:latin typeface="等线"/>
              </a:rPr>
              <a:t>Second Outline Level</a:t>
            </a:r>
          </a:p>
          <a:p>
            <a:pPr marL="1296000" lvl="2" indent="-288000">
              <a:spcBef>
                <a:spcPts val="850"/>
              </a:spcBef>
              <a:buClr>
                <a:srgbClr val="000000"/>
              </a:buClr>
              <a:buSzPct val="45000"/>
              <a:buFont typeface="Wingdings" charset="2"/>
              <a:buChar char=""/>
            </a:pPr>
            <a:r>
              <a:rPr lang="en-GB" sz="1800" b="0" strike="noStrike" spc="-1">
                <a:solidFill>
                  <a:srgbClr val="000000"/>
                </a:solidFill>
                <a:latin typeface="等线"/>
              </a:rPr>
              <a:t>Third Outline Level</a:t>
            </a:r>
          </a:p>
          <a:p>
            <a:pPr marL="1728000" lvl="3" indent="-216000">
              <a:spcBef>
                <a:spcPts val="567"/>
              </a:spcBef>
              <a:buClr>
                <a:srgbClr val="000000"/>
              </a:buClr>
              <a:buSzPct val="75000"/>
              <a:buFont typeface="Symbol" charset="2"/>
              <a:buChar char=""/>
            </a:pPr>
            <a:r>
              <a:rPr lang="en-GB" sz="1800" b="0" strike="noStrike" spc="-1">
                <a:solidFill>
                  <a:srgbClr val="000000"/>
                </a:solidFill>
                <a:latin typeface="等线"/>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等线"/>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等线"/>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等线"/>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tif"/><Relationship Id="rId7"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tiff"/><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5.xml"/><Relationship Id="rId5" Type="http://schemas.openxmlformats.org/officeDocument/2006/relationships/image" Target="../media/image13.tif"/><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hyperlink" Target="mailto:roxy@tropmet.res.in" TargetMode="Externa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hyperlink" Target="https://earth.google.com/web/data=CiQSIhIgNjZlNzQ1NjM3OGMwMTFlOGJmMTZhMTM2MjYyMmZhYjA" TargetMode="External"/><Relationship Id="rId2" Type="http://schemas.openxmlformats.org/officeDocument/2006/relationships/hyperlink" Target="https://gdri-croco.cnrs.fr/partners/" TargetMode="External"/><Relationship Id="rId1" Type="http://schemas.openxmlformats.org/officeDocument/2006/relationships/slideLayout" Target="../slideLayouts/slideLayout37.xml"/><Relationship Id="rId4" Type="http://schemas.openxmlformats.org/officeDocument/2006/relationships/hyperlink" Target="https://vulcan.com/Our-Work/Oceans.aspx"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oceanx.org/" TargetMode="External"/><Relationship Id="rId2" Type="http://schemas.openxmlformats.org/officeDocument/2006/relationships/hyperlink" Target="https://schmidtocean.org/" TargetMode="External"/><Relationship Id="rId1" Type="http://schemas.openxmlformats.org/officeDocument/2006/relationships/slideLayout" Target="../slideLayouts/slideLayout37.xml"/><Relationship Id="rId6" Type="http://schemas.openxmlformats.org/officeDocument/2006/relationships/hyperlink" Target="http://oceanvisions.org/" TargetMode="External"/><Relationship Id="rId5" Type="http://schemas.openxmlformats.org/officeDocument/2006/relationships/hyperlink" Target="https://www.minderoo.org/" TargetMode="External"/><Relationship Id="rId4" Type="http://schemas.openxmlformats.org/officeDocument/2006/relationships/hyperlink" Target="https://www.revocea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FB889C2-9938-0C49-BAE9-C56AB9FB3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477" y="223080"/>
            <a:ext cx="7703887" cy="5892242"/>
          </a:xfrm>
          <a:prstGeom prst="rect">
            <a:avLst/>
          </a:prstGeom>
        </p:spPr>
      </p:pic>
      <p:pic>
        <p:nvPicPr>
          <p:cNvPr id="8" name="图片 7">
            <a:extLst>
              <a:ext uri="{FF2B5EF4-FFF2-40B4-BE49-F238E27FC236}">
                <a16:creationId xmlns:a16="http://schemas.microsoft.com/office/drawing/2014/main" id="{635ABC69-2087-6547-8F42-EB471F5C5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5" y="5918411"/>
            <a:ext cx="4458738" cy="938005"/>
          </a:xfrm>
          <a:prstGeom prst="rect">
            <a:avLst/>
          </a:prstGeom>
        </p:spPr>
      </p:pic>
      <p:sp>
        <p:nvSpPr>
          <p:cNvPr id="9" name="矩形 8">
            <a:extLst>
              <a:ext uri="{FF2B5EF4-FFF2-40B4-BE49-F238E27FC236}">
                <a16:creationId xmlns:a16="http://schemas.microsoft.com/office/drawing/2014/main" id="{367FC4B3-69FE-F541-AC48-F9A79E0E8A86}"/>
              </a:ext>
            </a:extLst>
          </p:cNvPr>
          <p:cNvSpPr/>
          <p:nvPr/>
        </p:nvSpPr>
        <p:spPr>
          <a:xfrm>
            <a:off x="389838" y="1891928"/>
            <a:ext cx="3201661" cy="1277273"/>
          </a:xfrm>
          <a:prstGeom prst="rect">
            <a:avLst/>
          </a:prstGeom>
        </p:spPr>
        <p:txBody>
          <a:bodyPr wrap="square">
            <a:spAutoFit/>
          </a:bodyPr>
          <a:lstStyle/>
          <a:p>
            <a:pPr marL="342900" lvl="0" indent="-342900" fontAlgn="base">
              <a:spcAft>
                <a:spcPts val="600"/>
              </a:spcAft>
              <a:buFont typeface="+mj-lt"/>
              <a:buAutoNum type="arabicPeriod"/>
            </a:pPr>
            <a:r>
              <a:rPr lang="en-US" altLang="zh-CN" b="1" dirty="0">
                <a:solidFill>
                  <a:srgbClr val="FF0000"/>
                </a:solidFill>
                <a:latin typeface="Times New Roman" panose="02020603050405020304" pitchFamily="18" charset="0"/>
                <a:ea typeface="宋体" panose="02010600030101010101" pitchFamily="2" charset="-122"/>
              </a:rPr>
              <a:t>Venue:</a:t>
            </a:r>
            <a:endParaRPr lang="zh-CN" altLang="zh-CN" dirty="0">
              <a:solidFill>
                <a:srgbClr val="FF0000"/>
              </a:solidFill>
              <a:latin typeface="Times New Roman" panose="02020603050405020304" pitchFamily="18" charset="0"/>
              <a:ea typeface="宋体" panose="02010600030101010101" pitchFamily="2" charset="-122"/>
            </a:endParaRPr>
          </a:p>
          <a:p>
            <a:pPr algn="just">
              <a:spcAft>
                <a:spcPts val="600"/>
              </a:spcAft>
            </a:pPr>
            <a:r>
              <a:rPr lang="en-US" altLang="zh-CN" dirty="0">
                <a:solidFill>
                  <a:srgbClr val="000000"/>
                </a:solidFill>
                <a:latin typeface="Times New Roman" panose="02020603050405020304" pitchFamily="18" charset="0"/>
                <a:ea typeface="宋体" panose="02010600030101010101" pitchFamily="2" charset="-122"/>
              </a:rPr>
              <a:t>The </a:t>
            </a:r>
            <a:r>
              <a:rPr lang="en-US" altLang="zh-CN" dirty="0" err="1">
                <a:solidFill>
                  <a:srgbClr val="000000"/>
                </a:solidFill>
                <a:latin typeface="Times New Roman" panose="02020603050405020304" pitchFamily="18" charset="0"/>
                <a:ea typeface="宋体" panose="02010600030101010101" pitchFamily="2" charset="-122"/>
              </a:rPr>
              <a:t>Abdus</a:t>
            </a:r>
            <a:r>
              <a:rPr lang="en-US" altLang="zh-CN" dirty="0">
                <a:solidFill>
                  <a:srgbClr val="000000"/>
                </a:solidFill>
                <a:latin typeface="Times New Roman" panose="02020603050405020304" pitchFamily="18" charset="0"/>
                <a:ea typeface="宋体" panose="02010600030101010101" pitchFamily="2" charset="-122"/>
              </a:rPr>
              <a:t> Salam International Centre for Theoretical Physics (ICTP), Trieste, Italy</a:t>
            </a:r>
            <a:endParaRPr lang="zh-CN" altLang="zh-CN" dirty="0">
              <a:latin typeface="Times New Roman" panose="02020603050405020304" pitchFamily="18" charset="0"/>
              <a:ea typeface="宋体" panose="02010600030101010101" pitchFamily="2" charset="-122"/>
            </a:endParaRPr>
          </a:p>
        </p:txBody>
      </p:sp>
      <p:sp>
        <p:nvSpPr>
          <p:cNvPr id="10" name="矩形 9">
            <a:extLst>
              <a:ext uri="{FF2B5EF4-FFF2-40B4-BE49-F238E27FC236}">
                <a16:creationId xmlns:a16="http://schemas.microsoft.com/office/drawing/2014/main" id="{7BF0B50B-CEAE-3F41-B760-46F7BA0EA3D1}"/>
              </a:ext>
            </a:extLst>
          </p:cNvPr>
          <p:cNvSpPr/>
          <p:nvPr/>
        </p:nvSpPr>
        <p:spPr>
          <a:xfrm>
            <a:off x="389838" y="3640063"/>
            <a:ext cx="3201661" cy="1354217"/>
          </a:xfrm>
          <a:prstGeom prst="rect">
            <a:avLst/>
          </a:prstGeom>
        </p:spPr>
        <p:txBody>
          <a:bodyPr wrap="square">
            <a:spAutoFit/>
          </a:bodyPr>
          <a:lstStyle/>
          <a:p>
            <a:pPr fontAlgn="base">
              <a:spcAft>
                <a:spcPts val="600"/>
              </a:spcAft>
            </a:pPr>
            <a:r>
              <a:rPr lang="en-US" altLang="zh-CN" b="1" dirty="0">
                <a:solidFill>
                  <a:srgbClr val="FF0000"/>
                </a:solidFill>
                <a:latin typeface="Times New Roman" panose="02020603050405020304" pitchFamily="18" charset="0"/>
                <a:ea typeface="宋体" panose="02010600030101010101" pitchFamily="2" charset="-122"/>
              </a:rPr>
              <a:t>2.   Date:</a:t>
            </a:r>
            <a:endParaRPr lang="zh-CN" altLang="zh-CN" b="1" dirty="0">
              <a:solidFill>
                <a:srgbClr val="FF0000"/>
              </a:solidFill>
              <a:latin typeface="Times New Roman" panose="02020603050405020304" pitchFamily="18" charset="0"/>
              <a:ea typeface="宋体" panose="02010600030101010101" pitchFamily="2" charset="-122"/>
            </a:endParaRPr>
          </a:p>
          <a:p>
            <a:pPr>
              <a:spcAft>
                <a:spcPts val="600"/>
              </a:spcAft>
            </a:pPr>
            <a:r>
              <a:rPr lang="en-US" altLang="zh-CN" dirty="0">
                <a:solidFill>
                  <a:srgbClr val="000000"/>
                </a:solidFill>
                <a:latin typeface="Times New Roman" panose="02020603050405020304" pitchFamily="18" charset="0"/>
                <a:ea typeface="宋体" panose="02010600030101010101" pitchFamily="2" charset="-122"/>
              </a:rPr>
              <a:t>3-day workshop during 15-19 Aug. 2022</a:t>
            </a:r>
          </a:p>
          <a:p>
            <a:pPr>
              <a:spcAft>
                <a:spcPts val="600"/>
              </a:spcAft>
            </a:pPr>
            <a:r>
              <a:rPr lang="en-US" altLang="zh-CN" dirty="0">
                <a:solidFill>
                  <a:srgbClr val="000000"/>
                </a:solidFill>
                <a:latin typeface="Times New Roman" panose="02020603050405020304" pitchFamily="18" charset="0"/>
                <a:ea typeface="宋体" panose="02010600030101010101" pitchFamily="2" charset="-122"/>
              </a:rPr>
              <a:t> (or 22-26 Aug)</a:t>
            </a:r>
            <a:r>
              <a:rPr lang="en-US" altLang="zh-CN" dirty="0">
                <a:latin typeface="Times New Roman" panose="02020603050405020304" pitchFamily="18" charset="0"/>
                <a:ea typeface="宋体" panose="02010600030101010101" pitchFamily="2" charset="-122"/>
              </a:rPr>
              <a:t> </a:t>
            </a:r>
            <a:endParaRPr lang="zh-CN" altLang="zh-CN" dirty="0">
              <a:latin typeface="Times New Roman" panose="02020603050405020304" pitchFamily="18" charset="0"/>
              <a:ea typeface="宋体" panose="02010600030101010101" pitchFamily="2" charset="-122"/>
            </a:endParaRPr>
          </a:p>
        </p:txBody>
      </p:sp>
      <p:sp>
        <p:nvSpPr>
          <p:cNvPr id="6" name="TextShape 1">
            <a:extLst>
              <a:ext uri="{FF2B5EF4-FFF2-40B4-BE49-F238E27FC236}">
                <a16:creationId xmlns:a16="http://schemas.microsoft.com/office/drawing/2014/main" id="{66E90FB6-56CC-434E-8E2E-19DAB30D9B72}"/>
              </a:ext>
            </a:extLst>
          </p:cNvPr>
          <p:cNvSpPr txBox="1"/>
          <p:nvPr/>
        </p:nvSpPr>
        <p:spPr>
          <a:xfrm>
            <a:off x="0" y="-11767"/>
            <a:ext cx="12192000" cy="1162601"/>
          </a:xfrm>
          <a:prstGeom prst="rect">
            <a:avLst/>
          </a:prstGeom>
          <a:solidFill>
            <a:schemeClr val="bg1"/>
          </a:solidFill>
          <a:ln>
            <a:noFill/>
          </a:ln>
        </p:spPr>
        <p:txBody>
          <a:bodyPr anchor="b">
            <a:normAutofit/>
          </a:bodyPr>
          <a:lstStyle/>
          <a:p>
            <a:pPr algn="ctr">
              <a:lnSpc>
                <a:spcPct val="90000"/>
              </a:lnSpc>
            </a:pPr>
            <a:r>
              <a:rPr lang="en" sz="2400" b="1" strike="noStrike" spc="-1" dirty="0">
                <a:solidFill>
                  <a:srgbClr val="FF0000"/>
                </a:solidFill>
                <a:latin typeface="等线 Light"/>
              </a:rPr>
              <a:t>CLIVAR-GOOS Workshop</a:t>
            </a:r>
            <a:r>
              <a:rPr lang="zh-CN" altLang="en-US" sz="2400" b="1" strike="noStrike" spc="-1" dirty="0">
                <a:solidFill>
                  <a:srgbClr val="FF0000"/>
                </a:solidFill>
                <a:latin typeface="等线 Light"/>
              </a:rPr>
              <a:t> </a:t>
            </a:r>
            <a:r>
              <a:rPr lang="en" sz="2400" b="1" strike="noStrike" spc="-1" dirty="0">
                <a:solidFill>
                  <a:srgbClr val="FF0000"/>
                </a:solidFill>
                <a:latin typeface="等线 Light"/>
              </a:rPr>
              <a:t>From Global to Local </a:t>
            </a:r>
            <a:br>
              <a:rPr sz="2400" dirty="0"/>
            </a:br>
            <a:r>
              <a:rPr lang="en" sz="2400" b="1" strike="noStrike" spc="-1" dirty="0">
                <a:solidFill>
                  <a:srgbClr val="0432FF"/>
                </a:solidFill>
                <a:latin typeface="等线 Light"/>
              </a:rPr>
              <a:t>– Cultivating new solutions and partnerships for an enhanced ocean observing System in a decade of accelerating change</a:t>
            </a:r>
            <a:endParaRPr lang="en-GB" sz="2400" b="0" strike="noStrike" spc="-1" dirty="0">
              <a:solidFill>
                <a:srgbClr val="000000"/>
              </a:solidFill>
              <a:latin typeface="等线"/>
            </a:endParaRPr>
          </a:p>
        </p:txBody>
      </p:sp>
      <p:sp>
        <p:nvSpPr>
          <p:cNvPr id="7" name="TextShape 2">
            <a:extLst>
              <a:ext uri="{FF2B5EF4-FFF2-40B4-BE49-F238E27FC236}">
                <a16:creationId xmlns:a16="http://schemas.microsoft.com/office/drawing/2014/main" id="{3192302F-D41F-9C4F-B343-35D5553CC67A}"/>
              </a:ext>
            </a:extLst>
          </p:cNvPr>
          <p:cNvSpPr txBox="1"/>
          <p:nvPr/>
        </p:nvSpPr>
        <p:spPr>
          <a:xfrm>
            <a:off x="2699600" y="5287682"/>
            <a:ext cx="9143640" cy="1655280"/>
          </a:xfrm>
          <a:prstGeom prst="rect">
            <a:avLst/>
          </a:prstGeom>
          <a:noFill/>
          <a:ln>
            <a:noFill/>
          </a:ln>
        </p:spPr>
        <p:txBody>
          <a:bodyPr>
            <a:normAutofit fontScale="92500" lnSpcReduction="20000"/>
          </a:bodyPr>
          <a:lstStyle/>
          <a:p>
            <a:pPr algn="ctr">
              <a:lnSpc>
                <a:spcPct val="90000"/>
              </a:lnSpc>
              <a:spcBef>
                <a:spcPts val="1001"/>
              </a:spcBef>
            </a:pPr>
            <a:endParaRPr lang="en-GB" sz="3200" b="0" strike="noStrike" spc="-1" dirty="0">
              <a:solidFill>
                <a:srgbClr val="0432FF"/>
              </a:solidFill>
              <a:latin typeface="Arial"/>
            </a:endParaRPr>
          </a:p>
          <a:p>
            <a:pPr algn="ctr">
              <a:lnSpc>
                <a:spcPct val="90000"/>
              </a:lnSpc>
              <a:spcBef>
                <a:spcPts val="1001"/>
              </a:spcBef>
            </a:pPr>
            <a:endParaRPr lang="en-GB" sz="3200" b="0" strike="noStrike" spc="-1" dirty="0">
              <a:solidFill>
                <a:srgbClr val="0432FF"/>
              </a:solidFill>
              <a:latin typeface="Arial"/>
            </a:endParaRPr>
          </a:p>
          <a:p>
            <a:pPr algn="ctr">
              <a:lnSpc>
                <a:spcPct val="90000"/>
              </a:lnSpc>
              <a:spcBef>
                <a:spcPts val="1001"/>
              </a:spcBef>
            </a:pPr>
            <a:r>
              <a:rPr lang="en-GB" sz="2300" spc="-1" dirty="0" err="1">
                <a:latin typeface="Arial"/>
              </a:rPr>
              <a:t>Weidong</a:t>
            </a:r>
            <a:r>
              <a:rPr lang="en-GB" sz="2300" spc="-1" dirty="0">
                <a:latin typeface="Arial"/>
              </a:rPr>
              <a:t> Yu</a:t>
            </a:r>
          </a:p>
          <a:p>
            <a:pPr algn="ctr">
              <a:lnSpc>
                <a:spcPct val="90000"/>
              </a:lnSpc>
              <a:spcBef>
                <a:spcPts val="1001"/>
              </a:spcBef>
            </a:pPr>
            <a:r>
              <a:rPr lang="en-GB" sz="2300" spc="-1" dirty="0">
                <a:latin typeface="Arial"/>
              </a:rPr>
              <a:t>on behalf of Workshop Organizing Committee</a:t>
            </a:r>
            <a:endParaRPr lang="en-GB" sz="2300" b="0" strike="noStrike" spc="-1" dirty="0">
              <a:latin typeface="Arial"/>
            </a:endParaRPr>
          </a:p>
          <a:p>
            <a:pPr algn="ctr">
              <a:lnSpc>
                <a:spcPct val="90000"/>
              </a:lnSpc>
              <a:spcBef>
                <a:spcPts val="1001"/>
              </a:spcBef>
            </a:pPr>
            <a:endParaRPr lang="en-GB" sz="2300" spc="-1" dirty="0">
              <a:latin typeface="等线"/>
            </a:endParaRPr>
          </a:p>
        </p:txBody>
      </p:sp>
    </p:spTree>
    <p:extLst>
      <p:ext uri="{BB962C8B-B14F-4D97-AF65-F5344CB8AC3E}">
        <p14:creationId xmlns:p14="http://schemas.microsoft.com/office/powerpoint/2010/main" val="42643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045530E-B5F1-8747-B801-2B3455DB33C7}"/>
              </a:ext>
            </a:extLst>
          </p:cNvPr>
          <p:cNvSpPr/>
          <p:nvPr/>
        </p:nvSpPr>
        <p:spPr>
          <a:xfrm>
            <a:off x="451691" y="565107"/>
            <a:ext cx="11193138" cy="3093154"/>
          </a:xfrm>
          <a:prstGeom prst="rect">
            <a:avLst/>
          </a:prstGeom>
        </p:spPr>
        <p:txBody>
          <a:bodyPr wrap="square">
            <a:spAutoFit/>
          </a:bodyPr>
          <a:lstStyle/>
          <a:p>
            <a:pPr lvl="0" fontAlgn="base">
              <a:spcAft>
                <a:spcPts val="600"/>
              </a:spcAft>
            </a:pPr>
            <a:r>
              <a:rPr lang="en-US" altLang="zh-CN" b="1" dirty="0">
                <a:solidFill>
                  <a:srgbClr val="000000"/>
                </a:solidFill>
                <a:latin typeface="Times New Roman" panose="02020603050405020304" pitchFamily="18" charset="0"/>
                <a:ea typeface="宋体" panose="02010600030101010101" pitchFamily="2" charset="-122"/>
              </a:rPr>
              <a:t>Workshop Deliverables:</a:t>
            </a:r>
            <a:endParaRPr lang="zh-CN" altLang="zh-CN" dirty="0">
              <a:latin typeface="Times New Roman" panose="02020603050405020304" pitchFamily="18" charset="0"/>
              <a:ea typeface="宋体" panose="02010600030101010101" pitchFamily="2" charset="-122"/>
            </a:endParaRPr>
          </a:p>
          <a:p>
            <a:pPr marL="342900" lvl="0" indent="-342900" algn="just" fontAlgn="base">
              <a:spcAft>
                <a:spcPts val="600"/>
              </a:spcAft>
              <a:buFont typeface="Symbol" pitchFamily="2" charset="2"/>
              <a:buChar char="-"/>
            </a:pPr>
            <a:r>
              <a:rPr lang="en-US" altLang="zh-C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CLIVAR/GOOS report</a:t>
            </a:r>
            <a:r>
              <a:rPr lang="en-US" altLang="zh-C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will be prepared to communicate the outcomes of the workshop. These will include (1) Identification of cross-cutting challenges and strategies for the continuation and enhancement of the regional observing systems. (2) Identification of “low hanging fruits” in terms of new partnerships and observing system elements that have high priority and near-term opportunity for development. (3) Identification of observing system goals that align with the UN Decade of Ocean Science for Sustainable Development (2021-2030). </a:t>
            </a:r>
            <a:endParaRPr lang="zh-CN" altLang="zh-CN"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base">
              <a:spcAft>
                <a:spcPts val="600"/>
              </a:spcAft>
              <a:buFont typeface="Symbol" pitchFamily="2" charset="2"/>
              <a:buChar char="-"/>
            </a:pPr>
            <a:r>
              <a:rPr lang="en-US" altLang="zh-C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 article</a:t>
            </a:r>
            <a:r>
              <a:rPr lang="en-US" altLang="zh-C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summarizing the outcomes of the workshop will be prepared and submitted to an international scientific journal. </a:t>
            </a:r>
            <a:endParaRPr lang="zh-CN" altLang="zh-CN"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Symbol" pitchFamily="2" charset="2"/>
              <a:buChar char="-"/>
            </a:pPr>
            <a:r>
              <a:rPr lang="en-US" altLang="zh-C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special edition</a:t>
            </a:r>
            <a:r>
              <a:rPr lang="en-US" altLang="zh-C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of “CLIVAR Exchanges” providing a conference summary and showcasing selected research presented at the workshop (this could be a joint publication with USCLIVAR-VARIATIONS).</a:t>
            </a:r>
            <a:endParaRPr lang="zh-CN" altLang="zh-CN"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892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extShape 1"/>
          <p:cNvSpPr txBox="1"/>
          <p:nvPr/>
        </p:nvSpPr>
        <p:spPr>
          <a:xfrm>
            <a:off x="838080" y="-246960"/>
            <a:ext cx="10515240" cy="1325160"/>
          </a:xfrm>
          <a:prstGeom prst="rect">
            <a:avLst/>
          </a:prstGeom>
          <a:noFill/>
          <a:ln>
            <a:noFill/>
          </a:ln>
        </p:spPr>
        <p:txBody>
          <a:bodyPr anchor="ctr">
            <a:normAutofit/>
          </a:bodyPr>
          <a:lstStyle/>
          <a:p>
            <a:pPr algn="ctr">
              <a:lnSpc>
                <a:spcPct val="90000"/>
              </a:lnSpc>
            </a:pPr>
            <a:r>
              <a:rPr lang="en-US" sz="3200" b="1" strike="noStrike" spc="-1" dirty="0">
                <a:solidFill>
                  <a:srgbClr val="FF0000"/>
                </a:solidFill>
                <a:latin typeface="等线 Light"/>
              </a:rPr>
              <a:t>Background: recent decadal review over three basins</a:t>
            </a:r>
            <a:endParaRPr lang="en-GB" sz="3200" b="0" strike="noStrike" spc="-1" dirty="0">
              <a:solidFill>
                <a:srgbClr val="000000"/>
              </a:solidFill>
              <a:latin typeface="等线"/>
            </a:endParaRPr>
          </a:p>
        </p:txBody>
      </p:sp>
      <p:pic>
        <p:nvPicPr>
          <p:cNvPr id="209" name="图片 2"/>
          <p:cNvPicPr/>
          <p:nvPr/>
        </p:nvPicPr>
        <p:blipFill>
          <a:blip r:embed="rId3"/>
          <a:stretch/>
        </p:blipFill>
        <p:spPr>
          <a:xfrm>
            <a:off x="20880" y="1398240"/>
            <a:ext cx="12170520" cy="4761000"/>
          </a:xfrm>
          <a:prstGeom prst="rect">
            <a:avLst/>
          </a:prstGeom>
          <a:ln>
            <a:noFill/>
          </a:ln>
        </p:spPr>
      </p:pic>
      <p:sp>
        <p:nvSpPr>
          <p:cNvPr id="210" name="CustomShape 2"/>
          <p:cNvSpPr/>
          <p:nvPr/>
        </p:nvSpPr>
        <p:spPr>
          <a:xfrm>
            <a:off x="20880" y="3200760"/>
            <a:ext cx="12170520" cy="1607760"/>
          </a:xfrm>
          <a:prstGeom prst="roundRect">
            <a:avLst>
              <a:gd name="adj" fmla="val 16667"/>
            </a:avLst>
          </a:prstGeom>
          <a:noFill/>
          <a:ln w="28440">
            <a:solidFill>
              <a:srgbClr val="FFFF00"/>
            </a:solidFill>
          </a:ln>
        </p:spPr>
        <p:style>
          <a:lnRef idx="2">
            <a:schemeClr val="accent1">
              <a:shade val="50000"/>
            </a:schemeClr>
          </a:lnRef>
          <a:fillRef idx="1">
            <a:schemeClr val="accent1"/>
          </a:fillRef>
          <a:effectRef idx="0">
            <a:schemeClr val="accent1"/>
          </a:effectRef>
          <a:fontRef idx="minor"/>
        </p:style>
      </p:sp>
      <p:pic>
        <p:nvPicPr>
          <p:cNvPr id="211" name="图片 4"/>
          <p:cNvPicPr/>
          <p:nvPr/>
        </p:nvPicPr>
        <p:blipFill>
          <a:blip r:embed="rId4" cstate="screen">
            <a:extLst>
              <a:ext uri="{28A0092B-C50C-407E-A947-70E740481C1C}">
                <a14:useLocalDpi xmlns:a14="http://schemas.microsoft.com/office/drawing/2010/main"/>
              </a:ext>
            </a:extLst>
          </a:blip>
          <a:srcRect/>
          <a:stretch/>
        </p:blipFill>
        <p:spPr>
          <a:xfrm>
            <a:off x="1266120" y="4853160"/>
            <a:ext cx="2594160" cy="1323360"/>
          </a:xfrm>
          <a:prstGeom prst="rect">
            <a:avLst/>
          </a:prstGeom>
          <a:ln>
            <a:noFill/>
          </a:ln>
        </p:spPr>
      </p:pic>
      <p:pic>
        <p:nvPicPr>
          <p:cNvPr id="212" name="图片 9"/>
          <p:cNvPicPr/>
          <p:nvPr/>
        </p:nvPicPr>
        <p:blipFill>
          <a:blip r:embed="rId5" cstate="screen">
            <a:extLst>
              <a:ext uri="{28A0092B-C50C-407E-A947-70E740481C1C}">
                <a14:useLocalDpi xmlns:a14="http://schemas.microsoft.com/office/drawing/2010/main"/>
              </a:ext>
            </a:extLst>
          </a:blip>
          <a:srcRect/>
          <a:stretch/>
        </p:blipFill>
        <p:spPr>
          <a:xfrm>
            <a:off x="4559781" y="2127306"/>
            <a:ext cx="4526640" cy="1035720"/>
          </a:xfrm>
          <a:prstGeom prst="rect">
            <a:avLst/>
          </a:prstGeom>
          <a:ln>
            <a:noFill/>
          </a:ln>
        </p:spPr>
      </p:pic>
      <p:pic>
        <p:nvPicPr>
          <p:cNvPr id="213" name="图片 11"/>
          <p:cNvPicPr/>
          <p:nvPr/>
        </p:nvPicPr>
        <p:blipFill>
          <a:blip r:embed="rId6" cstate="screen">
            <a:extLst>
              <a:ext uri="{28A0092B-C50C-407E-A947-70E740481C1C}">
                <a14:useLocalDpi xmlns:a14="http://schemas.microsoft.com/office/drawing/2010/main"/>
              </a:ext>
            </a:extLst>
          </a:blip>
          <a:srcRect/>
          <a:stretch/>
        </p:blipFill>
        <p:spPr>
          <a:xfrm>
            <a:off x="5200560" y="4816800"/>
            <a:ext cx="4482720" cy="1360080"/>
          </a:xfrm>
          <a:prstGeom prst="rect">
            <a:avLst/>
          </a:prstGeom>
          <a:ln>
            <a:noFill/>
          </a:ln>
        </p:spPr>
      </p:pic>
      <p:pic>
        <p:nvPicPr>
          <p:cNvPr id="215" name="图片 14"/>
          <p:cNvPicPr/>
          <p:nvPr/>
        </p:nvPicPr>
        <p:blipFill>
          <a:blip r:embed="rId7" cstate="screen">
            <a:extLst>
              <a:ext uri="{28A0092B-C50C-407E-A947-70E740481C1C}">
                <a14:useLocalDpi xmlns:a14="http://schemas.microsoft.com/office/drawing/2010/main"/>
              </a:ext>
            </a:extLst>
          </a:blip>
          <a:srcRect/>
          <a:stretch/>
        </p:blipFill>
        <p:spPr>
          <a:xfrm>
            <a:off x="20880" y="2125800"/>
            <a:ext cx="4118760" cy="1003320"/>
          </a:xfrm>
          <a:prstGeom prst="rect">
            <a:avLst/>
          </a:prstGeom>
          <a:ln>
            <a:noFill/>
          </a:ln>
        </p:spPr>
      </p:pic>
      <p:pic>
        <p:nvPicPr>
          <p:cNvPr id="216" name="图片 16"/>
          <p:cNvPicPr/>
          <p:nvPr/>
        </p:nvPicPr>
        <p:blipFill>
          <a:blip r:embed="rId8" cstate="screen">
            <a:extLst>
              <a:ext uri="{28A0092B-C50C-407E-A947-70E740481C1C}">
                <a14:useLocalDpi xmlns:a14="http://schemas.microsoft.com/office/drawing/2010/main"/>
              </a:ext>
            </a:extLst>
          </a:blip>
          <a:stretch/>
        </p:blipFill>
        <p:spPr>
          <a:xfrm>
            <a:off x="10744200" y="4843800"/>
            <a:ext cx="1441440" cy="1315440"/>
          </a:xfrm>
          <a:prstGeom prst="rect">
            <a:avLst/>
          </a:prstGeom>
          <a:ln>
            <a:noFill/>
          </a:ln>
        </p:spPr>
      </p:pic>
      <p:sp>
        <p:nvSpPr>
          <p:cNvPr id="217" name="CustomShape 3"/>
          <p:cNvSpPr/>
          <p:nvPr/>
        </p:nvSpPr>
        <p:spPr>
          <a:xfrm>
            <a:off x="673200" y="863640"/>
            <a:ext cx="109216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0432FF"/>
                </a:solidFill>
                <a:latin typeface="等线"/>
              </a:rPr>
              <a:t>Observing System Review in response to new scientific and social demands </a:t>
            </a:r>
            <a:endParaRPr lang="en-GB" sz="1800" b="0" strike="noStrike" spc="-1">
              <a:latin typeface="Arial"/>
            </a:endParaRPr>
          </a:p>
        </p:txBody>
      </p:sp>
      <p:pic>
        <p:nvPicPr>
          <p:cNvPr id="3" name="图片 2">
            <a:extLst>
              <a:ext uri="{FF2B5EF4-FFF2-40B4-BE49-F238E27FC236}">
                <a16:creationId xmlns:a16="http://schemas.microsoft.com/office/drawing/2014/main" id="{DC1850FD-54B6-D641-BBF7-1C183F1F98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6562" y="2121111"/>
            <a:ext cx="2475275" cy="100418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 name="Group 1"/>
          <p:cNvGrpSpPr/>
          <p:nvPr/>
        </p:nvGrpSpPr>
        <p:grpSpPr>
          <a:xfrm>
            <a:off x="286920" y="1368360"/>
            <a:ext cx="9284400" cy="5345280"/>
            <a:chOff x="286920" y="1368360"/>
            <a:chExt cx="9284400" cy="5345280"/>
          </a:xfrm>
        </p:grpSpPr>
        <p:pic>
          <p:nvPicPr>
            <p:cNvPr id="263" name="Image 4"/>
            <p:cNvPicPr/>
            <p:nvPr/>
          </p:nvPicPr>
          <p:blipFill>
            <a:blip r:embed="rId2" cstate="screen">
              <a:extLst>
                <a:ext uri="{28A0092B-C50C-407E-A947-70E740481C1C}">
                  <a14:useLocalDpi xmlns:a14="http://schemas.microsoft.com/office/drawing/2010/main"/>
                </a:ext>
              </a:extLst>
            </a:blip>
            <a:stretch/>
          </p:blipFill>
          <p:spPr>
            <a:xfrm>
              <a:off x="286920" y="1368360"/>
              <a:ext cx="9284400" cy="5345280"/>
            </a:xfrm>
            <a:prstGeom prst="rect">
              <a:avLst/>
            </a:prstGeom>
            <a:ln>
              <a:noFill/>
            </a:ln>
          </p:spPr>
        </p:pic>
        <p:sp>
          <p:nvSpPr>
            <p:cNvPr id="264" name="CustomShape 2"/>
            <p:cNvSpPr/>
            <p:nvPr/>
          </p:nvSpPr>
          <p:spPr>
            <a:xfrm rot="1435800">
              <a:off x="514800" y="4794840"/>
              <a:ext cx="169308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等线"/>
                </a:rPr>
                <a:t>Remote sensing</a:t>
              </a:r>
              <a:endParaRPr lang="en-GB" sz="1800" b="0" strike="noStrike" spc="-1">
                <a:latin typeface="Arial"/>
              </a:endParaRPr>
            </a:p>
          </p:txBody>
        </p:sp>
        <p:sp>
          <p:nvSpPr>
            <p:cNvPr id="265" name="CustomShape 3"/>
            <p:cNvSpPr/>
            <p:nvPr/>
          </p:nvSpPr>
          <p:spPr>
            <a:xfrm>
              <a:off x="2268360" y="6003360"/>
              <a:ext cx="15224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等线"/>
                </a:rPr>
                <a:t>Air-sea fluxes</a:t>
              </a:r>
              <a:endParaRPr lang="en-GB" sz="1800" b="0" strike="noStrike" spc="-1">
                <a:latin typeface="Arial"/>
              </a:endParaRPr>
            </a:p>
          </p:txBody>
        </p:sp>
        <p:sp>
          <p:nvSpPr>
            <p:cNvPr id="266" name="CustomShape 4"/>
            <p:cNvSpPr/>
            <p:nvPr/>
          </p:nvSpPr>
          <p:spPr>
            <a:xfrm>
              <a:off x="4186440" y="6188040"/>
              <a:ext cx="30628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等线"/>
                </a:rPr>
                <a:t>Regional/Ocean observatories</a:t>
              </a:r>
              <a:endParaRPr lang="en-GB" sz="1800" b="0" strike="noStrike" spc="-1">
                <a:latin typeface="Arial"/>
              </a:endParaRPr>
            </a:p>
          </p:txBody>
        </p:sp>
        <p:sp>
          <p:nvSpPr>
            <p:cNvPr id="267" name="CustomShape 5"/>
            <p:cNvSpPr/>
            <p:nvPr/>
          </p:nvSpPr>
          <p:spPr>
            <a:xfrm>
              <a:off x="3308040" y="4041000"/>
              <a:ext cx="38372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等线"/>
                </a:rPr>
                <a:t>Regional integrated observing systems</a:t>
              </a:r>
              <a:endParaRPr lang="en-GB" sz="1800" b="0" strike="noStrike" spc="-1">
                <a:latin typeface="Arial"/>
              </a:endParaRPr>
            </a:p>
          </p:txBody>
        </p:sp>
        <p:sp>
          <p:nvSpPr>
            <p:cNvPr id="268" name="CustomShape 6"/>
            <p:cNvSpPr/>
            <p:nvPr/>
          </p:nvSpPr>
          <p:spPr>
            <a:xfrm>
              <a:off x="3338640" y="4794480"/>
              <a:ext cx="900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等线"/>
                </a:rPr>
                <a:t>Climate</a:t>
              </a:r>
              <a:endParaRPr lang="en-GB" sz="1800" b="0" strike="noStrike" spc="-1">
                <a:latin typeface="Arial"/>
              </a:endParaRPr>
            </a:p>
          </p:txBody>
        </p:sp>
        <p:sp>
          <p:nvSpPr>
            <p:cNvPr id="269" name="CustomShape 7"/>
            <p:cNvSpPr/>
            <p:nvPr/>
          </p:nvSpPr>
          <p:spPr>
            <a:xfrm>
              <a:off x="4596480" y="4739760"/>
              <a:ext cx="2227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等线"/>
                </a:rPr>
                <a:t>Observing innovation</a:t>
              </a:r>
              <a:endParaRPr lang="en-GB" sz="1800" b="0" strike="noStrike" spc="-1">
                <a:latin typeface="Arial"/>
              </a:endParaRPr>
            </a:p>
          </p:txBody>
        </p:sp>
        <p:sp>
          <p:nvSpPr>
            <p:cNvPr id="270" name="CustomShape 8"/>
            <p:cNvSpPr/>
            <p:nvPr/>
          </p:nvSpPr>
          <p:spPr>
            <a:xfrm>
              <a:off x="5765040" y="5404680"/>
              <a:ext cx="13500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等线"/>
                </a:rPr>
                <a:t>Acidification</a:t>
              </a:r>
              <a:endParaRPr lang="en-GB" sz="1800" b="0" strike="noStrike" spc="-1">
                <a:latin typeface="Arial"/>
              </a:endParaRPr>
            </a:p>
          </p:txBody>
        </p:sp>
        <p:sp>
          <p:nvSpPr>
            <p:cNvPr id="271" name="CustomShape 9"/>
            <p:cNvSpPr/>
            <p:nvPr/>
          </p:nvSpPr>
          <p:spPr>
            <a:xfrm>
              <a:off x="6775920" y="5063040"/>
              <a:ext cx="19688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等线"/>
                </a:rPr>
                <a:t>Marine biodiversity</a:t>
              </a:r>
              <a:endParaRPr lang="en-GB" sz="1800" b="0" strike="noStrike" spc="-1">
                <a:latin typeface="Arial"/>
              </a:endParaRPr>
            </a:p>
          </p:txBody>
        </p:sp>
        <p:sp>
          <p:nvSpPr>
            <p:cNvPr id="272" name="CustomShape 10"/>
            <p:cNvSpPr/>
            <p:nvPr/>
          </p:nvSpPr>
          <p:spPr>
            <a:xfrm>
              <a:off x="6711840" y="4579920"/>
              <a:ext cx="15742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等线"/>
                </a:rPr>
                <a:t>Best practices</a:t>
              </a:r>
              <a:endParaRPr lang="en-GB" sz="1800" b="0" strike="noStrike" spc="-1">
                <a:latin typeface="Arial"/>
              </a:endParaRPr>
            </a:p>
          </p:txBody>
        </p:sp>
        <p:sp>
          <p:nvSpPr>
            <p:cNvPr id="273" name="CustomShape 11"/>
            <p:cNvSpPr/>
            <p:nvPr/>
          </p:nvSpPr>
          <p:spPr>
            <a:xfrm>
              <a:off x="6908040" y="3969000"/>
              <a:ext cx="17053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等线"/>
                </a:rPr>
                <a:t>Data integration</a:t>
              </a:r>
              <a:endParaRPr lang="en-GB" sz="1800" b="0" strike="noStrike" spc="-1">
                <a:latin typeface="Arial"/>
              </a:endParaRPr>
            </a:p>
          </p:txBody>
        </p:sp>
        <p:sp>
          <p:nvSpPr>
            <p:cNvPr id="274" name="CustomShape 12"/>
            <p:cNvSpPr/>
            <p:nvPr/>
          </p:nvSpPr>
          <p:spPr>
            <a:xfrm>
              <a:off x="6105240" y="3215520"/>
              <a:ext cx="13057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等线"/>
                </a:rPr>
                <a:t>Deep ocean</a:t>
              </a:r>
              <a:endParaRPr lang="en-GB" sz="1800" b="0" strike="noStrike" spc="-1">
                <a:latin typeface="Arial"/>
              </a:endParaRPr>
            </a:p>
          </p:txBody>
        </p:sp>
        <p:sp>
          <p:nvSpPr>
            <p:cNvPr id="275" name="CustomShape 13"/>
            <p:cNvSpPr/>
            <p:nvPr/>
          </p:nvSpPr>
          <p:spPr>
            <a:xfrm>
              <a:off x="5171400" y="2593080"/>
              <a:ext cx="16502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等线"/>
                </a:rPr>
                <a:t>Marine security</a:t>
              </a:r>
              <a:endParaRPr lang="en-GB" sz="1800" b="0" strike="noStrike" spc="-1">
                <a:latin typeface="Arial"/>
              </a:endParaRPr>
            </a:p>
          </p:txBody>
        </p:sp>
        <p:sp>
          <p:nvSpPr>
            <p:cNvPr id="276" name="CustomShape 14"/>
            <p:cNvSpPr/>
            <p:nvPr/>
          </p:nvSpPr>
          <p:spPr>
            <a:xfrm>
              <a:off x="5764680" y="1994400"/>
              <a:ext cx="2252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等线"/>
                </a:rPr>
                <a:t>Resilience, adaptation</a:t>
              </a:r>
              <a:endParaRPr lang="en-GB" sz="1800" b="0" strike="noStrike" spc="-1">
                <a:latin typeface="Arial"/>
              </a:endParaRPr>
            </a:p>
          </p:txBody>
        </p:sp>
        <p:sp>
          <p:nvSpPr>
            <p:cNvPr id="277" name="CustomShape 15"/>
            <p:cNvSpPr/>
            <p:nvPr/>
          </p:nvSpPr>
          <p:spPr>
            <a:xfrm>
              <a:off x="6988320" y="2400120"/>
              <a:ext cx="16398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等线"/>
                </a:rPr>
                <a:t>Citizen science</a:t>
              </a:r>
              <a:endParaRPr lang="en-GB" sz="1800" b="0" strike="noStrike" spc="-1">
                <a:latin typeface="Arial"/>
              </a:endParaRPr>
            </a:p>
          </p:txBody>
        </p:sp>
        <p:sp>
          <p:nvSpPr>
            <p:cNvPr id="278" name="CustomShape 16"/>
            <p:cNvSpPr/>
            <p:nvPr/>
          </p:nvSpPr>
          <p:spPr>
            <a:xfrm rot="19826400">
              <a:off x="2534400" y="2909520"/>
              <a:ext cx="224208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0" strike="noStrike" spc="-1">
                  <a:solidFill>
                    <a:srgbClr val="000000"/>
                  </a:solidFill>
                  <a:latin typeface="等线"/>
                </a:rPr>
                <a:t>Modelling forecasts/operational oceanography</a:t>
              </a:r>
              <a:endParaRPr lang="en-GB" sz="1800" b="0" strike="noStrike" spc="-1">
                <a:latin typeface="Arial"/>
              </a:endParaRPr>
            </a:p>
          </p:txBody>
        </p:sp>
        <p:sp>
          <p:nvSpPr>
            <p:cNvPr id="279" name="CustomShape 17"/>
            <p:cNvSpPr/>
            <p:nvPr/>
          </p:nvSpPr>
          <p:spPr>
            <a:xfrm>
              <a:off x="3954960" y="5279040"/>
              <a:ext cx="131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800" b="0" strike="noStrike" spc="-1">
                  <a:solidFill>
                    <a:srgbClr val="000000"/>
                  </a:solidFill>
                  <a:latin typeface="等线"/>
                </a:rPr>
                <a:t>Governance</a:t>
              </a:r>
              <a:endParaRPr lang="en-GB" sz="1800" b="0" strike="noStrike" spc="-1">
                <a:latin typeface="Arial"/>
              </a:endParaRPr>
            </a:p>
          </p:txBody>
        </p:sp>
      </p:grpSp>
      <p:sp>
        <p:nvSpPr>
          <p:cNvPr id="280" name="CustomShape 18"/>
          <p:cNvSpPr/>
          <p:nvPr/>
        </p:nvSpPr>
        <p:spPr>
          <a:xfrm>
            <a:off x="2871000" y="-16920"/>
            <a:ext cx="8872560" cy="1370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r">
              <a:lnSpc>
                <a:spcPct val="100000"/>
              </a:lnSpc>
            </a:pPr>
            <a:r>
              <a:rPr lang="en-US" sz="2800" b="1" strike="noStrike" spc="-1">
                <a:solidFill>
                  <a:srgbClr val="002060"/>
                </a:solidFill>
                <a:latin typeface="Avenir Roman"/>
              </a:rPr>
              <a:t>Community White Papers:</a:t>
            </a:r>
            <a:br/>
            <a:r>
              <a:rPr lang="en-US" sz="2800" b="1" i="1" strike="noStrike" spc="-1">
                <a:solidFill>
                  <a:srgbClr val="002060"/>
                </a:solidFill>
                <a:latin typeface="Avenir Roman"/>
              </a:rPr>
              <a:t>The ocean is one and a whole</a:t>
            </a:r>
            <a:r>
              <a:rPr lang="en-US" sz="2800" b="1" strike="noStrike" spc="-1">
                <a:solidFill>
                  <a:srgbClr val="002060"/>
                </a:solidFill>
                <a:latin typeface="Avenir Roman"/>
              </a:rPr>
              <a:t>.</a:t>
            </a:r>
            <a:br/>
            <a:r>
              <a:rPr lang="en-US" sz="2800" b="1" i="1" strike="noStrike" spc="-1">
                <a:solidFill>
                  <a:srgbClr val="002060"/>
                </a:solidFill>
                <a:latin typeface="Avenir Roman"/>
              </a:rPr>
              <a:t>Ocean observations, information, uses are all connected</a:t>
            </a:r>
            <a:endParaRPr lang="en-GB" sz="2800" b="0" strike="noStrike" spc="-1">
              <a:latin typeface="Arial"/>
            </a:endParaRPr>
          </a:p>
        </p:txBody>
      </p:sp>
      <p:pic>
        <p:nvPicPr>
          <p:cNvPr id="281" name="Image 23"/>
          <p:cNvPicPr/>
          <p:nvPr/>
        </p:nvPicPr>
        <p:blipFill>
          <a:blip r:embed="rId3"/>
          <a:stretch/>
        </p:blipFill>
        <p:spPr>
          <a:xfrm>
            <a:off x="8368200" y="2866320"/>
            <a:ext cx="3742200" cy="2806560"/>
          </a:xfrm>
          <a:prstGeom prst="rect">
            <a:avLst/>
          </a:prstGeom>
          <a:ln>
            <a:noFill/>
          </a:ln>
        </p:spPr>
      </p:pic>
      <p:sp>
        <p:nvSpPr>
          <p:cNvPr id="282" name="CustomShape 19"/>
          <p:cNvSpPr/>
          <p:nvPr/>
        </p:nvSpPr>
        <p:spPr>
          <a:xfrm>
            <a:off x="4167000" y="1397520"/>
            <a:ext cx="418320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2400" b="1" strike="noStrike" spc="-1">
                <a:solidFill>
                  <a:srgbClr val="0070C0"/>
                </a:solidFill>
                <a:latin typeface="等线"/>
              </a:rPr>
              <a:t>Bibliographic coupling  analysis </a:t>
            </a:r>
            <a:endParaRPr lang="en-GB" sz="2400" b="0" strike="noStrike" spc="-1">
              <a:latin typeface="Arial"/>
            </a:endParaRPr>
          </a:p>
        </p:txBody>
      </p:sp>
      <p:sp>
        <p:nvSpPr>
          <p:cNvPr id="283" name="CustomShape 20"/>
          <p:cNvSpPr/>
          <p:nvPr/>
        </p:nvSpPr>
        <p:spPr>
          <a:xfrm>
            <a:off x="7272720" y="5730840"/>
            <a:ext cx="467100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2400" b="0" strike="noStrike" spc="-1">
                <a:solidFill>
                  <a:srgbClr val="548235"/>
                </a:solidFill>
                <a:latin typeface="等线"/>
              </a:rPr>
              <a:t>World Cloud on White Papers Titles</a:t>
            </a:r>
            <a:endParaRPr lang="en-GB" sz="2400" b="0" strike="noStrike" spc="-1">
              <a:latin typeface="Arial"/>
            </a:endParaRPr>
          </a:p>
        </p:txBody>
      </p:sp>
      <p:sp>
        <p:nvSpPr>
          <p:cNvPr id="284" name="CustomShape 21"/>
          <p:cNvSpPr/>
          <p:nvPr/>
        </p:nvSpPr>
        <p:spPr>
          <a:xfrm>
            <a:off x="8870400" y="6396480"/>
            <a:ext cx="270180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2000" b="0" i="1" strike="noStrike" spc="-1">
                <a:solidFill>
                  <a:srgbClr val="595959"/>
                </a:solidFill>
                <a:latin typeface="等线"/>
              </a:rPr>
              <a:t>Courtesy of F. Lombard</a:t>
            </a:r>
            <a:endParaRPr lang="en-GB" sz="2000" b="0" strike="noStrike" spc="-1">
              <a:latin typeface="Arial"/>
            </a:endParaRPr>
          </a:p>
        </p:txBody>
      </p:sp>
      <p:pic>
        <p:nvPicPr>
          <p:cNvPr id="285" name="Picture 96"/>
          <p:cNvPicPr/>
          <p:nvPr/>
        </p:nvPicPr>
        <p:blipFill>
          <a:blip r:embed="rId4"/>
          <a:stretch/>
        </p:blipFill>
        <p:spPr>
          <a:xfrm>
            <a:off x="286920" y="167400"/>
            <a:ext cx="1300680" cy="1244160"/>
          </a:xfrm>
          <a:prstGeom prst="rect">
            <a:avLst/>
          </a:prstGeom>
          <a:ln>
            <a:noFill/>
          </a:ln>
        </p:spPr>
      </p:pic>
      <p:pic>
        <p:nvPicPr>
          <p:cNvPr id="286" name="Image 28"/>
          <p:cNvPicPr/>
          <p:nvPr/>
        </p:nvPicPr>
        <p:blipFill>
          <a:blip r:embed="rId5"/>
          <a:stretch/>
        </p:blipFill>
        <p:spPr>
          <a:xfrm>
            <a:off x="1197360" y="6356520"/>
            <a:ext cx="1663200" cy="456840"/>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图片 2"/>
          <p:cNvPicPr/>
          <p:nvPr/>
        </p:nvPicPr>
        <p:blipFill>
          <a:blip r:embed="rId2" cstate="screen">
            <a:extLst>
              <a:ext uri="{28A0092B-C50C-407E-A947-70E740481C1C}">
                <a14:useLocalDpi xmlns:a14="http://schemas.microsoft.com/office/drawing/2010/main"/>
              </a:ext>
            </a:extLst>
          </a:blip>
          <a:srcRect/>
          <a:stretch/>
        </p:blipFill>
        <p:spPr>
          <a:xfrm>
            <a:off x="0" y="1879560"/>
            <a:ext cx="5044680" cy="4978080"/>
          </a:xfrm>
          <a:prstGeom prst="rect">
            <a:avLst/>
          </a:prstGeom>
          <a:ln>
            <a:noFill/>
          </a:ln>
        </p:spPr>
      </p:pic>
      <p:pic>
        <p:nvPicPr>
          <p:cNvPr id="288" name="图片 4"/>
          <p:cNvPicPr/>
          <p:nvPr/>
        </p:nvPicPr>
        <p:blipFill>
          <a:blip r:embed="rId3" cstate="screen">
            <a:extLst>
              <a:ext uri="{28A0092B-C50C-407E-A947-70E740481C1C}">
                <a14:useLocalDpi xmlns:a14="http://schemas.microsoft.com/office/drawing/2010/main"/>
              </a:ext>
            </a:extLst>
          </a:blip>
          <a:stretch/>
        </p:blipFill>
        <p:spPr>
          <a:xfrm>
            <a:off x="5045040" y="2414160"/>
            <a:ext cx="7146720" cy="4443480"/>
          </a:xfrm>
          <a:prstGeom prst="rect">
            <a:avLst/>
          </a:prstGeom>
          <a:ln>
            <a:noFill/>
          </a:ln>
        </p:spPr>
      </p:pic>
      <p:pic>
        <p:nvPicPr>
          <p:cNvPr id="289" name="图片 5"/>
          <p:cNvPicPr/>
          <p:nvPr/>
        </p:nvPicPr>
        <p:blipFill>
          <a:blip r:embed="rId4" cstate="screen">
            <a:extLst>
              <a:ext uri="{28A0092B-C50C-407E-A947-70E740481C1C}">
                <a14:useLocalDpi xmlns:a14="http://schemas.microsoft.com/office/drawing/2010/main"/>
              </a:ext>
            </a:extLst>
          </a:blip>
          <a:srcRect/>
          <a:stretch/>
        </p:blipFill>
        <p:spPr>
          <a:xfrm>
            <a:off x="0" y="2882520"/>
            <a:ext cx="5044680" cy="1284120"/>
          </a:xfrm>
          <a:prstGeom prst="rect">
            <a:avLst/>
          </a:prstGeom>
          <a:ln>
            <a:noFill/>
          </a:ln>
        </p:spPr>
      </p:pic>
      <p:pic>
        <p:nvPicPr>
          <p:cNvPr id="290" name="图片 6"/>
          <p:cNvPicPr/>
          <p:nvPr/>
        </p:nvPicPr>
        <p:blipFill>
          <a:blip r:embed="rId5" cstate="screen">
            <a:extLst>
              <a:ext uri="{28A0092B-C50C-407E-A947-70E740481C1C}">
                <a14:useLocalDpi xmlns:a14="http://schemas.microsoft.com/office/drawing/2010/main"/>
              </a:ext>
            </a:extLst>
          </a:blip>
          <a:srcRect/>
          <a:stretch/>
        </p:blipFill>
        <p:spPr>
          <a:xfrm>
            <a:off x="0" y="0"/>
            <a:ext cx="5044680" cy="2989800"/>
          </a:xfrm>
          <a:prstGeom prst="rect">
            <a:avLst/>
          </a:prstGeom>
          <a:ln>
            <a:noFill/>
          </a:ln>
        </p:spPr>
      </p:pic>
      <p:pic>
        <p:nvPicPr>
          <p:cNvPr id="291" name="图片 8"/>
          <p:cNvPicPr/>
          <p:nvPr/>
        </p:nvPicPr>
        <p:blipFill>
          <a:blip r:embed="rId6" cstate="screen">
            <a:extLst>
              <a:ext uri="{28A0092B-C50C-407E-A947-70E740481C1C}">
                <a14:useLocalDpi xmlns:a14="http://schemas.microsoft.com/office/drawing/2010/main"/>
              </a:ext>
            </a:extLst>
          </a:blip>
          <a:stretch/>
        </p:blipFill>
        <p:spPr>
          <a:xfrm>
            <a:off x="5045040" y="0"/>
            <a:ext cx="7146720" cy="2476800"/>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CustomShape 3"/>
          <p:cNvSpPr/>
          <p:nvPr/>
        </p:nvSpPr>
        <p:spPr>
          <a:xfrm>
            <a:off x="6031523" y="1114086"/>
            <a:ext cx="1631458" cy="521766"/>
          </a:xfrm>
          <a:prstGeom prst="rect">
            <a:avLst/>
          </a:prstGeom>
          <a:noFill/>
          <a:ln>
            <a:solidFill>
              <a:srgbClr val="00B050"/>
            </a:solid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en-US" sz="1400" b="1" spc="-1" dirty="0">
                <a:solidFill>
                  <a:srgbClr val="FF0000"/>
                </a:solidFill>
                <a:latin typeface="等线"/>
              </a:rPr>
              <a:t>May 3-5, 2021</a:t>
            </a:r>
            <a:endParaRPr lang="en-GB" sz="1400" b="1" spc="-1" dirty="0">
              <a:solidFill>
                <a:srgbClr val="FF0000"/>
              </a:solidFill>
              <a:latin typeface="等线"/>
            </a:endParaRPr>
          </a:p>
          <a:p>
            <a:r>
              <a:rPr lang="en-US" sz="1400" spc="-1" dirty="0">
                <a:solidFill>
                  <a:srgbClr val="000000"/>
                </a:solidFill>
                <a:latin typeface="等线"/>
              </a:rPr>
              <a:t>Venue: ICTP, Italy</a:t>
            </a:r>
            <a:endParaRPr lang="en-GB" sz="1400" spc="-1" dirty="0">
              <a:solidFill>
                <a:srgbClr val="000000"/>
              </a:solidFill>
              <a:latin typeface="等线"/>
            </a:endParaRPr>
          </a:p>
        </p:txBody>
      </p:sp>
      <p:sp>
        <p:nvSpPr>
          <p:cNvPr id="3" name="文本框 2">
            <a:extLst>
              <a:ext uri="{FF2B5EF4-FFF2-40B4-BE49-F238E27FC236}">
                <a16:creationId xmlns:a16="http://schemas.microsoft.com/office/drawing/2014/main" id="{A11B26DE-D3A1-9C47-B390-B1A12054D68E}"/>
              </a:ext>
            </a:extLst>
          </p:cNvPr>
          <p:cNvSpPr txBox="1"/>
          <p:nvPr/>
        </p:nvSpPr>
        <p:spPr>
          <a:xfrm>
            <a:off x="2530269" y="60153"/>
            <a:ext cx="7077808" cy="369332"/>
          </a:xfrm>
          <a:prstGeom prst="rect">
            <a:avLst/>
          </a:prstGeom>
          <a:noFill/>
        </p:spPr>
        <p:txBody>
          <a:bodyPr wrap="square" rtlCol="0">
            <a:spAutoFit/>
          </a:bodyPr>
          <a:lstStyle/>
          <a:p>
            <a:r>
              <a:rPr kumimoji="1" lang="en-US" altLang="zh-CN" dirty="0">
                <a:solidFill>
                  <a:srgbClr val="FF0000"/>
                </a:solidFill>
              </a:rPr>
              <a:t>Planning process of CLIVAR-GOOS Coastal Observation Workshop</a:t>
            </a:r>
            <a:endParaRPr kumimoji="1" lang="zh-CN" altLang="en-US" dirty="0">
              <a:solidFill>
                <a:srgbClr val="FF0000"/>
              </a:solidFill>
            </a:endParaRPr>
          </a:p>
        </p:txBody>
      </p:sp>
      <p:sp>
        <p:nvSpPr>
          <p:cNvPr id="5" name="右箭头 4">
            <a:extLst>
              <a:ext uri="{FF2B5EF4-FFF2-40B4-BE49-F238E27FC236}">
                <a16:creationId xmlns:a16="http://schemas.microsoft.com/office/drawing/2014/main" id="{96501735-E756-9945-99F6-37E055B2445F}"/>
              </a:ext>
            </a:extLst>
          </p:cNvPr>
          <p:cNvSpPr/>
          <p:nvPr/>
        </p:nvSpPr>
        <p:spPr>
          <a:xfrm>
            <a:off x="1011115" y="804650"/>
            <a:ext cx="9293470" cy="31197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7" name="直线连接符 6">
            <a:extLst>
              <a:ext uri="{FF2B5EF4-FFF2-40B4-BE49-F238E27FC236}">
                <a16:creationId xmlns:a16="http://schemas.microsoft.com/office/drawing/2014/main" id="{2086CCE6-886E-4F43-A972-3954150D5613}"/>
              </a:ext>
            </a:extLst>
          </p:cNvPr>
          <p:cNvCxnSpPr/>
          <p:nvPr/>
        </p:nvCxnSpPr>
        <p:spPr>
          <a:xfrm>
            <a:off x="6629400" y="877109"/>
            <a:ext cx="0" cy="1670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线连接符 13">
            <a:extLst>
              <a:ext uri="{FF2B5EF4-FFF2-40B4-BE49-F238E27FC236}">
                <a16:creationId xmlns:a16="http://schemas.microsoft.com/office/drawing/2014/main" id="{B6A8D3C0-2722-AB47-AC39-0193B1E05FF1}"/>
              </a:ext>
            </a:extLst>
          </p:cNvPr>
          <p:cNvCxnSpPr/>
          <p:nvPr/>
        </p:nvCxnSpPr>
        <p:spPr>
          <a:xfrm>
            <a:off x="10122878" y="879231"/>
            <a:ext cx="0" cy="1670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ustomShape 3">
            <a:extLst>
              <a:ext uri="{FF2B5EF4-FFF2-40B4-BE49-F238E27FC236}">
                <a16:creationId xmlns:a16="http://schemas.microsoft.com/office/drawing/2014/main" id="{01BCF640-969E-0D46-AE5C-7D0D0C4629C4}"/>
              </a:ext>
            </a:extLst>
          </p:cNvPr>
          <p:cNvSpPr/>
          <p:nvPr/>
        </p:nvSpPr>
        <p:spPr>
          <a:xfrm>
            <a:off x="9697914" y="1107437"/>
            <a:ext cx="1641091" cy="737210"/>
          </a:xfrm>
          <a:prstGeom prst="rect">
            <a:avLst/>
          </a:prstGeom>
          <a:noFill/>
          <a:ln>
            <a:solidFill>
              <a:srgbClr val="00B050"/>
            </a:solid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400" b="1" spc="-1" dirty="0">
                <a:solidFill>
                  <a:srgbClr val="FF0000"/>
                </a:solidFill>
                <a:latin typeface="等线"/>
              </a:rPr>
              <a:t>Aug. 15-29 (or. 22-26), 2022</a:t>
            </a:r>
            <a:endParaRPr lang="en-GB" sz="1400" b="1" spc="-1" dirty="0">
              <a:solidFill>
                <a:srgbClr val="FF0000"/>
              </a:solidFill>
              <a:latin typeface="等线"/>
            </a:endParaRPr>
          </a:p>
          <a:p>
            <a:pPr>
              <a:lnSpc>
                <a:spcPct val="100000"/>
              </a:lnSpc>
            </a:pPr>
            <a:r>
              <a:rPr lang="en-US" sz="1400" spc="-1" dirty="0">
                <a:solidFill>
                  <a:srgbClr val="000000"/>
                </a:solidFill>
                <a:latin typeface="等线"/>
              </a:rPr>
              <a:t>Venue: ICTP, Italy</a:t>
            </a:r>
            <a:endParaRPr lang="en-GB" sz="1400" spc="-1" dirty="0">
              <a:solidFill>
                <a:srgbClr val="000000"/>
              </a:solidFill>
              <a:latin typeface="等线"/>
            </a:endParaRPr>
          </a:p>
        </p:txBody>
      </p:sp>
      <p:sp>
        <p:nvSpPr>
          <p:cNvPr id="10" name="文本框 9">
            <a:extLst>
              <a:ext uri="{FF2B5EF4-FFF2-40B4-BE49-F238E27FC236}">
                <a16:creationId xmlns:a16="http://schemas.microsoft.com/office/drawing/2014/main" id="{796EAF14-8111-0140-BEB0-382C7B470153}"/>
              </a:ext>
            </a:extLst>
          </p:cNvPr>
          <p:cNvSpPr txBox="1"/>
          <p:nvPr/>
        </p:nvSpPr>
        <p:spPr>
          <a:xfrm>
            <a:off x="5891815" y="507807"/>
            <a:ext cx="1426316" cy="307777"/>
          </a:xfrm>
          <a:prstGeom prst="rect">
            <a:avLst/>
          </a:prstGeom>
          <a:noFill/>
        </p:spPr>
        <p:txBody>
          <a:bodyPr wrap="square" rtlCol="0">
            <a:spAutoFit/>
          </a:bodyPr>
          <a:lstStyle/>
          <a:p>
            <a:pPr algn="ctr"/>
            <a:r>
              <a:rPr kumimoji="1" lang="en-US" altLang="zh-CN" sz="1400" dirty="0">
                <a:solidFill>
                  <a:srgbClr val="FF0000"/>
                </a:solidFill>
              </a:rPr>
              <a:t>First postpone</a:t>
            </a:r>
            <a:endParaRPr kumimoji="1" lang="zh-CN" altLang="en-US" sz="1400" dirty="0">
              <a:solidFill>
                <a:srgbClr val="FF0000"/>
              </a:solidFill>
            </a:endParaRPr>
          </a:p>
        </p:txBody>
      </p:sp>
      <p:cxnSp>
        <p:nvCxnSpPr>
          <p:cNvPr id="21" name="直线连接符 20">
            <a:extLst>
              <a:ext uri="{FF2B5EF4-FFF2-40B4-BE49-F238E27FC236}">
                <a16:creationId xmlns:a16="http://schemas.microsoft.com/office/drawing/2014/main" id="{03414B8B-12CA-0D47-A4A1-143FC5B68CE1}"/>
              </a:ext>
            </a:extLst>
          </p:cNvPr>
          <p:cNvCxnSpPr/>
          <p:nvPr/>
        </p:nvCxnSpPr>
        <p:spPr>
          <a:xfrm>
            <a:off x="4513384" y="877109"/>
            <a:ext cx="0" cy="1670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线连接符 21">
            <a:extLst>
              <a:ext uri="{FF2B5EF4-FFF2-40B4-BE49-F238E27FC236}">
                <a16:creationId xmlns:a16="http://schemas.microsoft.com/office/drawing/2014/main" id="{B1B027D7-1017-AF43-B049-4FF0E3F841B5}"/>
              </a:ext>
            </a:extLst>
          </p:cNvPr>
          <p:cNvCxnSpPr/>
          <p:nvPr/>
        </p:nvCxnSpPr>
        <p:spPr>
          <a:xfrm>
            <a:off x="1058009" y="877109"/>
            <a:ext cx="0" cy="1670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CustomShape 3">
            <a:extLst>
              <a:ext uri="{FF2B5EF4-FFF2-40B4-BE49-F238E27FC236}">
                <a16:creationId xmlns:a16="http://schemas.microsoft.com/office/drawing/2014/main" id="{70F93E47-7773-6C46-AD48-8587E1B636B4}"/>
              </a:ext>
            </a:extLst>
          </p:cNvPr>
          <p:cNvSpPr/>
          <p:nvPr/>
        </p:nvSpPr>
        <p:spPr>
          <a:xfrm>
            <a:off x="677010" y="1114086"/>
            <a:ext cx="2286000" cy="737210"/>
          </a:xfrm>
          <a:prstGeom prst="rect">
            <a:avLst/>
          </a:prstGeom>
          <a:noFill/>
          <a:ln>
            <a:solidFill>
              <a:srgbClr val="00B050"/>
            </a:solid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400" b="1" strike="noStrike" spc="-1" dirty="0">
                <a:solidFill>
                  <a:srgbClr val="0432FF"/>
                </a:solidFill>
                <a:latin typeface="等线"/>
              </a:rPr>
              <a:t>Jan. 2020</a:t>
            </a:r>
            <a:endParaRPr lang="en-GB" sz="1400" b="1" strike="noStrike" spc="-1" dirty="0">
              <a:solidFill>
                <a:srgbClr val="0432FF"/>
              </a:solidFill>
              <a:latin typeface="Arial"/>
            </a:endParaRPr>
          </a:p>
          <a:p>
            <a:pPr>
              <a:lnSpc>
                <a:spcPct val="100000"/>
              </a:lnSpc>
            </a:pPr>
            <a:r>
              <a:rPr lang="en-US" sz="1400" b="0" strike="noStrike" spc="-1" dirty="0">
                <a:solidFill>
                  <a:srgbClr val="000000"/>
                </a:solidFill>
                <a:latin typeface="等线"/>
              </a:rPr>
              <a:t>Initial proposal to sponsors</a:t>
            </a:r>
          </a:p>
          <a:p>
            <a:pPr>
              <a:lnSpc>
                <a:spcPct val="100000"/>
              </a:lnSpc>
            </a:pPr>
            <a:r>
              <a:rPr lang="en-US" sz="1400" spc="-1" dirty="0">
                <a:solidFill>
                  <a:srgbClr val="000000"/>
                </a:solidFill>
                <a:latin typeface="等线"/>
              </a:rPr>
              <a:t>Committee buildup</a:t>
            </a:r>
            <a:endParaRPr lang="en-GB" sz="1400" b="0" strike="noStrike" spc="-1" dirty="0">
              <a:latin typeface="Arial"/>
            </a:endParaRPr>
          </a:p>
        </p:txBody>
      </p:sp>
      <p:sp>
        <p:nvSpPr>
          <p:cNvPr id="28" name="CustomShape 3">
            <a:extLst>
              <a:ext uri="{FF2B5EF4-FFF2-40B4-BE49-F238E27FC236}">
                <a16:creationId xmlns:a16="http://schemas.microsoft.com/office/drawing/2014/main" id="{E5C073FC-ECE0-3242-9776-322F5305C092}"/>
              </a:ext>
            </a:extLst>
          </p:cNvPr>
          <p:cNvSpPr/>
          <p:nvPr/>
        </p:nvSpPr>
        <p:spPr>
          <a:xfrm>
            <a:off x="3827880" y="1114086"/>
            <a:ext cx="1737651" cy="521766"/>
          </a:xfrm>
          <a:prstGeom prst="rect">
            <a:avLst/>
          </a:prstGeom>
          <a:noFill/>
          <a:ln>
            <a:solidFill>
              <a:srgbClr val="00B050"/>
            </a:solid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400" b="1" spc="-1" dirty="0">
                <a:solidFill>
                  <a:srgbClr val="0432FF"/>
                </a:solidFill>
                <a:latin typeface="等线"/>
              </a:rPr>
              <a:t>Sep</a:t>
            </a:r>
            <a:r>
              <a:rPr lang="en-US" sz="1400" b="1" strike="noStrike" spc="-1" dirty="0">
                <a:solidFill>
                  <a:srgbClr val="0432FF"/>
                </a:solidFill>
                <a:latin typeface="等线"/>
              </a:rPr>
              <a:t>. 28, 2020</a:t>
            </a:r>
          </a:p>
          <a:p>
            <a:pPr>
              <a:lnSpc>
                <a:spcPct val="100000"/>
              </a:lnSpc>
            </a:pPr>
            <a:r>
              <a:rPr lang="en-US" sz="1400" spc="-1" dirty="0">
                <a:solidFill>
                  <a:srgbClr val="000000"/>
                </a:solidFill>
                <a:latin typeface="等线"/>
              </a:rPr>
              <a:t>Committee Meeting</a:t>
            </a:r>
            <a:endParaRPr lang="en-GB" sz="1400" b="0" strike="noStrike" spc="-1" dirty="0">
              <a:latin typeface="Arial"/>
            </a:endParaRPr>
          </a:p>
        </p:txBody>
      </p:sp>
      <p:sp>
        <p:nvSpPr>
          <p:cNvPr id="29" name="文本框 28">
            <a:extLst>
              <a:ext uri="{FF2B5EF4-FFF2-40B4-BE49-F238E27FC236}">
                <a16:creationId xmlns:a16="http://schemas.microsoft.com/office/drawing/2014/main" id="{B7DFA3B5-1B4F-1E44-A279-BD2A9D5BEC3A}"/>
              </a:ext>
            </a:extLst>
          </p:cNvPr>
          <p:cNvSpPr txBox="1"/>
          <p:nvPr/>
        </p:nvSpPr>
        <p:spPr>
          <a:xfrm>
            <a:off x="9132351" y="502340"/>
            <a:ext cx="1581933" cy="307777"/>
          </a:xfrm>
          <a:prstGeom prst="rect">
            <a:avLst/>
          </a:prstGeom>
          <a:noFill/>
        </p:spPr>
        <p:txBody>
          <a:bodyPr wrap="square" rtlCol="0">
            <a:spAutoFit/>
          </a:bodyPr>
          <a:lstStyle/>
          <a:p>
            <a:pPr algn="ctr"/>
            <a:r>
              <a:rPr kumimoji="1" lang="en-US" altLang="zh-CN" sz="1400" dirty="0">
                <a:solidFill>
                  <a:srgbClr val="FF0000"/>
                </a:solidFill>
              </a:rPr>
              <a:t>Second postpone</a:t>
            </a:r>
            <a:endParaRPr kumimoji="1" lang="zh-CN" altLang="en-US" sz="1400" dirty="0">
              <a:solidFill>
                <a:srgbClr val="FF0000"/>
              </a:solidFill>
            </a:endParaRPr>
          </a:p>
        </p:txBody>
      </p:sp>
      <p:sp>
        <p:nvSpPr>
          <p:cNvPr id="4" name="矩形 3">
            <a:extLst>
              <a:ext uri="{FF2B5EF4-FFF2-40B4-BE49-F238E27FC236}">
                <a16:creationId xmlns:a16="http://schemas.microsoft.com/office/drawing/2014/main" id="{7B53D9AB-6E9A-7A49-9D39-7E0A1ADDB947}"/>
              </a:ext>
            </a:extLst>
          </p:cNvPr>
          <p:cNvSpPr/>
          <p:nvPr/>
        </p:nvSpPr>
        <p:spPr>
          <a:xfrm>
            <a:off x="513281" y="2338937"/>
            <a:ext cx="11335683" cy="3647152"/>
          </a:xfrm>
          <a:prstGeom prst="rect">
            <a:avLst/>
          </a:prstGeom>
        </p:spPr>
        <p:txBody>
          <a:bodyPr wrap="square">
            <a:spAutoFit/>
          </a:bodyPr>
          <a:lstStyle/>
          <a:p>
            <a:pPr marL="342900" lvl="0" indent="-342900" fontAlgn="base">
              <a:spcAft>
                <a:spcPts val="600"/>
              </a:spcAft>
              <a:buFont typeface="+mj-lt"/>
              <a:buAutoNum type="arabicPeriod"/>
            </a:pPr>
            <a:r>
              <a:rPr lang="en-US" altLang="zh-CN" b="1" dirty="0">
                <a:solidFill>
                  <a:srgbClr val="000000"/>
                </a:solidFill>
                <a:latin typeface="Times New Roman" panose="02020603050405020304" pitchFamily="18" charset="0"/>
                <a:ea typeface="宋体" panose="02010600030101010101" pitchFamily="2" charset="-122"/>
              </a:rPr>
              <a:t>Aims and objectives:</a:t>
            </a:r>
            <a:endParaRPr lang="zh-CN" altLang="zh-CN" dirty="0">
              <a:latin typeface="Times New Roman" panose="02020603050405020304" pitchFamily="18" charset="0"/>
              <a:ea typeface="宋体" panose="02010600030101010101" pitchFamily="2" charset="-122"/>
            </a:endParaRPr>
          </a:p>
          <a:p>
            <a:pPr algn="just">
              <a:spcAft>
                <a:spcPts val="600"/>
              </a:spcAft>
            </a:pPr>
            <a:r>
              <a:rPr lang="en-US" altLang="zh-CN" dirty="0">
                <a:solidFill>
                  <a:srgbClr val="000000"/>
                </a:solidFill>
                <a:latin typeface="Times New Roman" panose="02020603050405020304" pitchFamily="18" charset="0"/>
                <a:ea typeface="宋体" panose="02010600030101010101" pitchFamily="2" charset="-122"/>
              </a:rPr>
              <a:t>The need for expansion of long-term observations into the coastal zone is recently identified, where humans interact with the ocean, and for multi-disciplinary observing systems that better track oxygen minimum zones, the carbon cycle, and productivity. The challenges — identifying drivers, optimizing design, funding expansion, developing new resources, testing new platforms and sensors, building partnerships with rim nations, capacity building, data sharing etc. are urgently to be addressed. </a:t>
            </a:r>
            <a:endParaRPr lang="zh-CN" altLang="zh-CN" dirty="0">
              <a:latin typeface="Times New Roman" panose="02020603050405020304" pitchFamily="18" charset="0"/>
              <a:ea typeface="宋体" panose="02010600030101010101" pitchFamily="2" charset="-122"/>
            </a:endParaRPr>
          </a:p>
          <a:p>
            <a:pPr algn="just">
              <a:spcAft>
                <a:spcPts val="600"/>
              </a:spcAft>
            </a:pPr>
            <a:r>
              <a:rPr lang="en-US" altLang="zh-CN" dirty="0">
                <a:solidFill>
                  <a:srgbClr val="000000"/>
                </a:solidFill>
                <a:latin typeface="Times New Roman" panose="02020603050405020304" pitchFamily="18" charset="0"/>
                <a:ea typeface="宋体" panose="02010600030101010101" pitchFamily="2" charset="-122"/>
              </a:rPr>
              <a:t>Another major objective of this workshop is to discuss and develop opportunities for developing rim countries to increase their oceanographic capabilities and improve regional forecasting in partnership with the various regional ocean observing systems.</a:t>
            </a:r>
            <a:endParaRPr lang="zh-CN" altLang="zh-CN" dirty="0">
              <a:latin typeface="Times New Roman" panose="02020603050405020304" pitchFamily="18" charset="0"/>
              <a:ea typeface="宋体" panose="02010600030101010101" pitchFamily="2" charset="-122"/>
            </a:endParaRPr>
          </a:p>
          <a:p>
            <a:pPr algn="just">
              <a:spcAft>
                <a:spcPts val="600"/>
              </a:spcAft>
            </a:pPr>
            <a:r>
              <a:rPr lang="en-US" altLang="zh-CN" dirty="0">
                <a:solidFill>
                  <a:srgbClr val="000000"/>
                </a:solidFill>
                <a:latin typeface="Times New Roman" panose="02020603050405020304" pitchFamily="18" charset="0"/>
                <a:ea typeface="宋体" panose="02010600030101010101" pitchFamily="2" charset="-122"/>
              </a:rPr>
              <a:t>Finally, the workshop will provide an opportunity to discuss how the efforts and priorities of regional and national observing systems combine and how the panels can prepare together for the UN’s International Decade of Ocean Science for Sustainable Development, 2021-2030</a:t>
            </a:r>
            <a:endParaRPr lang="zh-CN" altLang="zh-CN" dirty="0">
              <a:latin typeface="Times New Roman" panose="02020603050405020304" pitchFamily="18" charset="0"/>
              <a:ea typeface="宋体" panose="02010600030101010101" pitchFamily="2" charset="-122"/>
            </a:endParaRPr>
          </a:p>
        </p:txBody>
      </p:sp>
      <p:cxnSp>
        <p:nvCxnSpPr>
          <p:cNvPr id="6" name="直线连接符 5">
            <a:extLst>
              <a:ext uri="{FF2B5EF4-FFF2-40B4-BE49-F238E27FC236}">
                <a16:creationId xmlns:a16="http://schemas.microsoft.com/office/drawing/2014/main" id="{2A5E3D27-86BB-2742-87D9-11D2A8AC6B3D}"/>
              </a:ext>
            </a:extLst>
          </p:cNvPr>
          <p:cNvCxnSpPr/>
          <p:nvPr/>
        </p:nvCxnSpPr>
        <p:spPr>
          <a:xfrm>
            <a:off x="1806766" y="3018622"/>
            <a:ext cx="5310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线连接符 16">
            <a:extLst>
              <a:ext uri="{FF2B5EF4-FFF2-40B4-BE49-F238E27FC236}">
                <a16:creationId xmlns:a16="http://schemas.microsoft.com/office/drawing/2014/main" id="{CFE89D3B-5AFE-0144-92F5-FE853421C93A}"/>
              </a:ext>
            </a:extLst>
          </p:cNvPr>
          <p:cNvCxnSpPr>
            <a:cxnSpLocks/>
          </p:cNvCxnSpPr>
          <p:nvPr/>
        </p:nvCxnSpPr>
        <p:spPr>
          <a:xfrm>
            <a:off x="3600679" y="3578646"/>
            <a:ext cx="81322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线连接符 18">
            <a:extLst>
              <a:ext uri="{FF2B5EF4-FFF2-40B4-BE49-F238E27FC236}">
                <a16:creationId xmlns:a16="http://schemas.microsoft.com/office/drawing/2014/main" id="{6698EF3B-DFA0-5E4B-8C99-26633EE59DF3}"/>
              </a:ext>
            </a:extLst>
          </p:cNvPr>
          <p:cNvCxnSpPr>
            <a:cxnSpLocks/>
          </p:cNvCxnSpPr>
          <p:nvPr/>
        </p:nvCxnSpPr>
        <p:spPr>
          <a:xfrm>
            <a:off x="581685" y="3854068"/>
            <a:ext cx="103360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线连接符 23">
            <a:extLst>
              <a:ext uri="{FF2B5EF4-FFF2-40B4-BE49-F238E27FC236}">
                <a16:creationId xmlns:a16="http://schemas.microsoft.com/office/drawing/2014/main" id="{2EF71CDE-9026-234F-A3EC-A18D13D46CBE}"/>
              </a:ext>
            </a:extLst>
          </p:cNvPr>
          <p:cNvCxnSpPr>
            <a:cxnSpLocks/>
          </p:cNvCxnSpPr>
          <p:nvPr/>
        </p:nvCxnSpPr>
        <p:spPr>
          <a:xfrm>
            <a:off x="8449937" y="4471012"/>
            <a:ext cx="33374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线连接符 24">
            <a:extLst>
              <a:ext uri="{FF2B5EF4-FFF2-40B4-BE49-F238E27FC236}">
                <a16:creationId xmlns:a16="http://schemas.microsoft.com/office/drawing/2014/main" id="{5ED2F52A-E6CB-8A43-A5B7-8C288DB273E0}"/>
              </a:ext>
            </a:extLst>
          </p:cNvPr>
          <p:cNvCxnSpPr>
            <a:cxnSpLocks/>
          </p:cNvCxnSpPr>
          <p:nvPr/>
        </p:nvCxnSpPr>
        <p:spPr>
          <a:xfrm>
            <a:off x="581685" y="4735417"/>
            <a:ext cx="64030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线连接符 25">
            <a:extLst>
              <a:ext uri="{FF2B5EF4-FFF2-40B4-BE49-F238E27FC236}">
                <a16:creationId xmlns:a16="http://schemas.microsoft.com/office/drawing/2014/main" id="{B3A65DAA-CD79-934F-963A-901539691EF7}"/>
              </a:ext>
            </a:extLst>
          </p:cNvPr>
          <p:cNvCxnSpPr/>
          <p:nvPr/>
        </p:nvCxnSpPr>
        <p:spPr>
          <a:xfrm>
            <a:off x="6433851" y="5374396"/>
            <a:ext cx="5310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线连接符 26">
            <a:extLst>
              <a:ext uri="{FF2B5EF4-FFF2-40B4-BE49-F238E27FC236}">
                <a16:creationId xmlns:a16="http://schemas.microsoft.com/office/drawing/2014/main" id="{9C84D7DC-2B4E-6845-BC56-774EAA03264E}"/>
              </a:ext>
            </a:extLst>
          </p:cNvPr>
          <p:cNvCxnSpPr>
            <a:cxnSpLocks/>
          </p:cNvCxnSpPr>
          <p:nvPr/>
        </p:nvCxnSpPr>
        <p:spPr>
          <a:xfrm>
            <a:off x="581685" y="5638800"/>
            <a:ext cx="25801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线连接符 29">
            <a:extLst>
              <a:ext uri="{FF2B5EF4-FFF2-40B4-BE49-F238E27FC236}">
                <a16:creationId xmlns:a16="http://schemas.microsoft.com/office/drawing/2014/main" id="{13897736-E701-D540-BF49-686BA0051AA9}"/>
              </a:ext>
            </a:extLst>
          </p:cNvPr>
          <p:cNvCxnSpPr>
            <a:cxnSpLocks/>
          </p:cNvCxnSpPr>
          <p:nvPr/>
        </p:nvCxnSpPr>
        <p:spPr>
          <a:xfrm>
            <a:off x="7662981" y="5638800"/>
            <a:ext cx="40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AC5CAC1-E0BF-2E44-AB5A-00328A8C5E0A}"/>
              </a:ext>
            </a:extLst>
          </p:cNvPr>
          <p:cNvSpPr/>
          <p:nvPr/>
        </p:nvSpPr>
        <p:spPr>
          <a:xfrm>
            <a:off x="594911" y="255922"/>
            <a:ext cx="11248222" cy="2354491"/>
          </a:xfrm>
          <a:prstGeom prst="rect">
            <a:avLst/>
          </a:prstGeom>
        </p:spPr>
        <p:txBody>
          <a:bodyPr wrap="square">
            <a:spAutoFit/>
          </a:bodyPr>
          <a:lstStyle/>
          <a:p>
            <a:pPr algn="ctr">
              <a:spcAft>
                <a:spcPts val="600"/>
              </a:spcAft>
            </a:pPr>
            <a:r>
              <a:rPr lang="en-US" altLang="zh-CN" sz="2000" b="1" dirty="0">
                <a:latin typeface="Times New Roman" panose="02020603050405020304" pitchFamily="18" charset="0"/>
                <a:ea typeface="宋体" panose="02010600030101010101" pitchFamily="2" charset="-122"/>
              </a:rPr>
              <a:t>CLIVAR-GOOS Workshop</a:t>
            </a:r>
            <a:endParaRPr lang="zh-CN" altLang="zh-CN" dirty="0">
              <a:latin typeface="Times New Roman" panose="02020603050405020304" pitchFamily="18" charset="0"/>
              <a:ea typeface="宋体" panose="02010600030101010101" pitchFamily="2" charset="-122"/>
            </a:endParaRPr>
          </a:p>
          <a:p>
            <a:pPr algn="ctr">
              <a:spcAft>
                <a:spcPts val="600"/>
              </a:spcAft>
            </a:pPr>
            <a:r>
              <a:rPr lang="en-US" altLang="zh-CN" sz="2000" b="1" dirty="0">
                <a:latin typeface="Times New Roman" panose="02020603050405020304" pitchFamily="18" charset="0"/>
                <a:ea typeface="宋体" panose="02010600030101010101" pitchFamily="2" charset="-122"/>
              </a:rPr>
              <a:t>From global to coastal: Cultivating new solutions and partnerships for an enhanced Ocean Observing System in a decade of accelerating change</a:t>
            </a:r>
            <a:endParaRPr lang="zh-CN" altLang="zh-CN" dirty="0">
              <a:latin typeface="Times New Roman" panose="02020603050405020304" pitchFamily="18" charset="0"/>
              <a:ea typeface="宋体" panose="02010600030101010101" pitchFamily="2" charset="-122"/>
            </a:endParaRPr>
          </a:p>
          <a:p>
            <a:pPr lvl="0" fontAlgn="base">
              <a:spcAft>
                <a:spcPts val="600"/>
              </a:spcAft>
            </a:pPr>
            <a:r>
              <a:rPr lang="en-US" altLang="zh-CN" b="1" dirty="0">
                <a:solidFill>
                  <a:srgbClr val="0432FF"/>
                </a:solidFill>
                <a:latin typeface="Times New Roman" panose="02020603050405020304" pitchFamily="18" charset="0"/>
                <a:ea typeface="宋体" panose="02010600030101010101" pitchFamily="2" charset="-122"/>
              </a:rPr>
              <a:t>Proposed attendees</a:t>
            </a:r>
            <a:endParaRPr lang="zh-CN" altLang="zh-CN" dirty="0">
              <a:solidFill>
                <a:srgbClr val="0432FF"/>
              </a:solidFill>
              <a:latin typeface="Times New Roman" panose="02020603050405020304" pitchFamily="18" charset="0"/>
              <a:ea typeface="宋体" panose="02010600030101010101" pitchFamily="2" charset="-122"/>
            </a:endParaRPr>
          </a:p>
          <a:p>
            <a:pPr algn="just">
              <a:spcAft>
                <a:spcPts val="600"/>
              </a:spcAft>
            </a:pPr>
            <a:r>
              <a:rPr lang="en-US" altLang="zh-CN" dirty="0">
                <a:solidFill>
                  <a:srgbClr val="000000"/>
                </a:solidFill>
                <a:latin typeface="Times New Roman" panose="02020603050405020304" pitchFamily="18" charset="0"/>
                <a:ea typeface="宋体" panose="02010600030101010101" pitchFamily="2" charset="-122"/>
              </a:rPr>
              <a:t>The workshop is by invitation and we anticipate approximately 100 participants, with priority to CLIVAR region panels (ARP, PRP, IORP, NORP and SORP) and GSOP, as well as scientists from the developing and coastal countries, representatives from partner programs working on global ocean observations, such as IOC-UNESCO, SOOS and GOOS.</a:t>
            </a:r>
            <a:endParaRPr lang="zh-CN" altLang="zh-CN" dirty="0">
              <a:latin typeface="Times New Roman" panose="02020603050405020304" pitchFamily="18" charset="0"/>
              <a:ea typeface="宋体" panose="02010600030101010101" pitchFamily="2" charset="-122"/>
            </a:endParaRPr>
          </a:p>
        </p:txBody>
      </p:sp>
      <p:pic>
        <p:nvPicPr>
          <p:cNvPr id="3" name="图片 2">
            <a:extLst>
              <a:ext uri="{FF2B5EF4-FFF2-40B4-BE49-F238E27FC236}">
                <a16:creationId xmlns:a16="http://schemas.microsoft.com/office/drawing/2014/main" id="{14B6B373-8203-AF4F-9203-624CBDE82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171" y="2887797"/>
            <a:ext cx="7533701" cy="3970203"/>
          </a:xfrm>
          <a:prstGeom prst="rect">
            <a:avLst/>
          </a:prstGeom>
        </p:spPr>
      </p:pic>
    </p:spTree>
    <p:extLst>
      <p:ext uri="{BB962C8B-B14F-4D97-AF65-F5344CB8AC3E}">
        <p14:creationId xmlns:p14="http://schemas.microsoft.com/office/powerpoint/2010/main" val="3122238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6051A48-D9D0-454D-91D8-4A9C6B498BBD}"/>
              </a:ext>
            </a:extLst>
          </p:cNvPr>
          <p:cNvSpPr txBox="1"/>
          <p:nvPr/>
        </p:nvSpPr>
        <p:spPr>
          <a:xfrm>
            <a:off x="3382177" y="105455"/>
            <a:ext cx="5783855" cy="369332"/>
          </a:xfrm>
          <a:prstGeom prst="rect">
            <a:avLst/>
          </a:prstGeom>
          <a:noFill/>
        </p:spPr>
        <p:txBody>
          <a:bodyPr wrap="square" rtlCol="0">
            <a:spAutoFit/>
          </a:bodyPr>
          <a:lstStyle/>
          <a:p>
            <a:pPr algn="ctr"/>
            <a:r>
              <a:rPr kumimoji="1" lang="en-US" altLang="zh-CN" dirty="0">
                <a:solidFill>
                  <a:srgbClr val="FF0000"/>
                </a:solidFill>
              </a:rPr>
              <a:t>CLIVAR-GOOS Coastal Observation Workshop</a:t>
            </a:r>
          </a:p>
        </p:txBody>
      </p:sp>
      <p:sp>
        <p:nvSpPr>
          <p:cNvPr id="3" name="矩形 2">
            <a:extLst>
              <a:ext uri="{FF2B5EF4-FFF2-40B4-BE49-F238E27FC236}">
                <a16:creationId xmlns:a16="http://schemas.microsoft.com/office/drawing/2014/main" id="{66D16029-8DC4-2444-A285-3AD823D3F187}"/>
              </a:ext>
            </a:extLst>
          </p:cNvPr>
          <p:cNvSpPr/>
          <p:nvPr/>
        </p:nvSpPr>
        <p:spPr>
          <a:xfrm>
            <a:off x="1019058" y="474787"/>
            <a:ext cx="10510091" cy="6294031"/>
          </a:xfrm>
          <a:prstGeom prst="rect">
            <a:avLst/>
          </a:prstGeom>
        </p:spPr>
        <p:txBody>
          <a:bodyPr wrap="square">
            <a:spAutoFit/>
          </a:bodyPr>
          <a:lstStyle/>
          <a:p>
            <a:pPr algn="just">
              <a:spcAft>
                <a:spcPts val="600"/>
              </a:spcAft>
            </a:pPr>
            <a:r>
              <a:rPr lang="en-US" altLang="zh-CN" b="1" u="sng" dirty="0">
                <a:solidFill>
                  <a:srgbClr val="FF0000"/>
                </a:solidFill>
                <a:latin typeface="Times New Roman" panose="02020603050405020304" pitchFamily="18" charset="0"/>
                <a:ea typeface="宋体" panose="02010600030101010101" pitchFamily="2" charset="-122"/>
              </a:rPr>
              <a:t>Day One</a:t>
            </a:r>
            <a:endParaRPr lang="zh-CN" altLang="zh-CN" dirty="0">
              <a:latin typeface="Times New Roman" panose="02020603050405020304" pitchFamily="18" charset="0"/>
              <a:ea typeface="宋体" panose="02010600030101010101" pitchFamily="2" charset="-122"/>
            </a:endParaRPr>
          </a:p>
          <a:p>
            <a:pPr algn="just">
              <a:spcAft>
                <a:spcPts val="600"/>
              </a:spcAft>
            </a:pPr>
            <a:r>
              <a:rPr lang="en-US" altLang="zh-CN" sz="1600" i="1" dirty="0">
                <a:highlight>
                  <a:srgbClr val="FFFF00"/>
                </a:highlight>
                <a:latin typeface="Times New Roman" panose="02020603050405020304" pitchFamily="18" charset="0"/>
                <a:ea typeface="宋体" panose="02010600030101010101" pitchFamily="2" charset="-122"/>
              </a:rPr>
              <a:t>Theme: Societal and scientific drivers of regional ocean observing systems</a:t>
            </a:r>
            <a:endParaRPr lang="en-US" altLang="zh-CN" sz="1600" b="1" dirty="0">
              <a:latin typeface="Times New Roman" panose="02020603050405020304" pitchFamily="18" charset="0"/>
              <a:ea typeface="宋体" panose="02010600030101010101" pitchFamily="2" charset="-122"/>
            </a:endParaRPr>
          </a:p>
          <a:p>
            <a:pPr algn="just">
              <a:spcAft>
                <a:spcPts val="600"/>
              </a:spcAft>
            </a:pPr>
            <a:r>
              <a:rPr lang="en-US" altLang="zh-CN" sz="1600" b="1" dirty="0">
                <a:latin typeface="Times New Roman" panose="02020603050405020304" pitchFamily="18" charset="0"/>
                <a:ea typeface="宋体" panose="02010600030101010101" pitchFamily="2" charset="-122"/>
              </a:rPr>
              <a:t>9:00 - 9:20 Opening session </a:t>
            </a:r>
            <a:endParaRPr lang="zh-CN" altLang="zh-CN" sz="1600"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sz="1600" dirty="0">
                <a:latin typeface="Times New Roman" panose="02020603050405020304" pitchFamily="18" charset="0"/>
                <a:ea typeface="宋体" panose="02010600030101010101" pitchFamily="2" charset="-122"/>
              </a:rPr>
              <a:t>Peter Thomson</a:t>
            </a:r>
            <a:endParaRPr lang="zh-CN" altLang="zh-CN" sz="1600" dirty="0">
              <a:latin typeface="Times New Roman" panose="02020603050405020304" pitchFamily="18" charset="0"/>
              <a:ea typeface="宋体" panose="02010600030101010101" pitchFamily="2" charset="-122"/>
            </a:endParaRPr>
          </a:p>
          <a:p>
            <a:pPr marL="342900" lvl="0" indent="-342900" algn="just">
              <a:spcAft>
                <a:spcPts val="600"/>
              </a:spcAft>
              <a:buFont typeface="Arial" panose="020B0604020202020204" pitchFamily="34" charset="0"/>
              <a:buChar char="●"/>
            </a:pPr>
            <a:r>
              <a:rPr lang="en-US" altLang="zh-CN" sz="1600" dirty="0">
                <a:latin typeface="Times New Roman" panose="02020603050405020304" pitchFamily="18" charset="0"/>
                <a:ea typeface="宋体" panose="02010600030101010101" pitchFamily="2" charset="-122"/>
              </a:rPr>
              <a:t>Vladimir </a:t>
            </a:r>
            <a:r>
              <a:rPr lang="en-US" altLang="zh-CN" sz="1600" dirty="0" err="1">
                <a:latin typeface="Times New Roman" panose="02020603050405020304" pitchFamily="18" charset="0"/>
                <a:ea typeface="宋体" panose="02010600030101010101" pitchFamily="2" charset="-122"/>
              </a:rPr>
              <a:t>Ryabinin</a:t>
            </a:r>
            <a:r>
              <a:rPr lang="en-US" altLang="zh-CN" sz="1600" dirty="0">
                <a:latin typeface="Times New Roman" panose="02020603050405020304" pitchFamily="18" charset="0"/>
                <a:ea typeface="宋体" panose="02010600030101010101" pitchFamily="2" charset="-122"/>
              </a:rPr>
              <a:t> (IOC-UNESCO)</a:t>
            </a:r>
            <a:endParaRPr lang="zh-CN" altLang="zh-CN" sz="1600" dirty="0">
              <a:latin typeface="Times New Roman" panose="02020603050405020304" pitchFamily="18" charset="0"/>
              <a:ea typeface="宋体" panose="02010600030101010101" pitchFamily="2" charset="-122"/>
            </a:endParaRPr>
          </a:p>
          <a:p>
            <a:pPr algn="just">
              <a:spcAft>
                <a:spcPts val="600"/>
              </a:spcAft>
            </a:pPr>
            <a:r>
              <a:rPr lang="en-US" altLang="zh-CN" sz="1600" b="1" dirty="0">
                <a:latin typeface="Times New Roman" panose="02020603050405020304" pitchFamily="18" charset="0"/>
                <a:ea typeface="宋体" panose="02010600030101010101" pitchFamily="2" charset="-122"/>
              </a:rPr>
              <a:t>Plenary session (75 mins)</a:t>
            </a:r>
            <a:endParaRPr lang="zh-CN" altLang="zh-CN" sz="1600" dirty="0">
              <a:latin typeface="Times New Roman" panose="02020603050405020304" pitchFamily="18" charset="0"/>
              <a:ea typeface="宋体" panose="02010600030101010101" pitchFamily="2" charset="-122"/>
            </a:endParaRPr>
          </a:p>
          <a:p>
            <a:pPr marL="342900" lvl="0" indent="-342900" algn="just">
              <a:spcAft>
                <a:spcPts val="0"/>
              </a:spcAft>
              <a:buFont typeface="+mj-lt"/>
              <a:buAutoNum type="arabicPeriod"/>
            </a:pPr>
            <a:r>
              <a:rPr lang="en-US" altLang="zh-CN" sz="1600" b="1" dirty="0">
                <a:latin typeface="Times New Roman" panose="02020603050405020304" pitchFamily="18" charset="0"/>
                <a:ea typeface="宋体" panose="02010600030101010101" pitchFamily="2" charset="-122"/>
              </a:rPr>
              <a:t>Global perspective talks</a:t>
            </a:r>
            <a:r>
              <a:rPr lang="zh-CN" altLang="en-US" sz="1600" b="1" dirty="0">
                <a:latin typeface="Times New Roman" panose="02020603050405020304" pitchFamily="18" charset="0"/>
                <a:ea typeface="宋体" panose="02010600030101010101" pitchFamily="2" charset="-122"/>
              </a:rPr>
              <a:t> （</a:t>
            </a:r>
            <a:r>
              <a:rPr lang="en-US" altLang="zh-CN" sz="1600" b="1" dirty="0">
                <a:latin typeface="Times New Roman" panose="02020603050405020304" pitchFamily="18" charset="0"/>
                <a:ea typeface="宋体" panose="02010600030101010101" pitchFamily="2" charset="-122"/>
              </a:rPr>
              <a:t> 9:20 - 10:05 </a:t>
            </a:r>
            <a:r>
              <a:rPr lang="zh-CN" altLang="en-US" sz="1600" b="1" dirty="0">
                <a:latin typeface="Times New Roman" panose="02020603050405020304" pitchFamily="18" charset="0"/>
                <a:ea typeface="宋体" panose="02010600030101010101" pitchFamily="2" charset="-122"/>
              </a:rPr>
              <a:t>）</a:t>
            </a:r>
            <a:endParaRPr lang="zh-CN" altLang="zh-CN" sz="1600"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sz="1600" dirty="0">
                <a:latin typeface="Times New Roman" panose="02020603050405020304" pitchFamily="18" charset="0"/>
                <a:ea typeface="宋体" panose="02010600030101010101" pitchFamily="2" charset="-122"/>
              </a:rPr>
              <a:t>UN Ocean Decade  - Someone from GOOS Community to be identified - 15 mins</a:t>
            </a:r>
          </a:p>
          <a:p>
            <a:pPr marL="342900" lvl="0" indent="-342900" algn="just">
              <a:spcAft>
                <a:spcPts val="0"/>
              </a:spcAft>
              <a:buFont typeface="Arial" panose="020B0604020202020204" pitchFamily="34" charset="0"/>
              <a:buChar char="●"/>
            </a:pPr>
            <a:r>
              <a:rPr lang="en-US" altLang="zh-CN" sz="1600" dirty="0">
                <a:latin typeface="Times New Roman" panose="02020603050405020304" pitchFamily="18" charset="0"/>
                <a:ea typeface="宋体" panose="02010600030101010101" pitchFamily="2" charset="-122"/>
              </a:rPr>
              <a:t>A joint presentation </a:t>
            </a:r>
            <a:r>
              <a:rPr lang="en-US" altLang="zh-CN" sz="1600" dirty="0">
                <a:latin typeface="Times New Roman" panose="02020603050405020304" pitchFamily="18" charset="0"/>
                <a:ea typeface="宋体" panose="02010600030101010101" pitchFamily="2" charset="-122"/>
                <a:hlinkClick r:id="rId2"/>
              </a:rPr>
              <a:t>–</a:t>
            </a:r>
            <a:r>
              <a:rPr lang="en-US" altLang="zh-CN" sz="1600" dirty="0">
                <a:latin typeface="Times New Roman" panose="02020603050405020304" pitchFamily="18" charset="0"/>
                <a:ea typeface="宋体" panose="02010600030101010101" pitchFamily="2" charset="-122"/>
              </a:rPr>
              <a:t> by representatives from </a:t>
            </a:r>
            <a:r>
              <a:rPr lang="en-US" altLang="zh-CN" sz="1600" dirty="0" err="1">
                <a:latin typeface="Times New Roman" panose="02020603050405020304" pitchFamily="18" charset="0"/>
                <a:ea typeface="宋体" panose="02010600030101010101" pitchFamily="2" charset="-122"/>
              </a:rPr>
              <a:t>IndOOS</a:t>
            </a:r>
            <a:r>
              <a:rPr lang="en-US" altLang="zh-CN" sz="1600" dirty="0">
                <a:latin typeface="Times New Roman" panose="02020603050405020304" pitchFamily="18" charset="0"/>
                <a:ea typeface="宋体" panose="02010600030101010101" pitchFamily="2" charset="-122"/>
              </a:rPr>
              <a:t> + TPOS-2020 +TAOS - 10 min *3 = 30 mins</a:t>
            </a:r>
            <a:endParaRPr lang="zh-CN" altLang="zh-CN" sz="1600" dirty="0">
              <a:latin typeface="Times New Roman" panose="02020603050405020304" pitchFamily="18" charset="0"/>
              <a:ea typeface="宋体" panose="02010600030101010101" pitchFamily="2" charset="-122"/>
            </a:endParaRPr>
          </a:p>
          <a:p>
            <a:pPr algn="just"/>
            <a:r>
              <a:rPr lang="en-US" altLang="zh-CN" sz="1600" b="1" dirty="0">
                <a:latin typeface="Times New Roman" panose="02020603050405020304" pitchFamily="18" charset="0"/>
                <a:ea typeface="宋体" panose="02010600030101010101" pitchFamily="2" charset="-122"/>
              </a:rPr>
              <a:t>2.</a:t>
            </a:r>
            <a:r>
              <a:rPr lang="zh-CN" altLang="en-US" sz="1600" b="1" dirty="0">
                <a:latin typeface="Times New Roman" panose="02020603050405020304" pitchFamily="18" charset="0"/>
                <a:ea typeface="宋体" panose="02010600030101010101" pitchFamily="2" charset="-122"/>
              </a:rPr>
              <a:t>   </a:t>
            </a:r>
            <a:r>
              <a:rPr lang="en-US" altLang="zh-CN" sz="1600" b="1" dirty="0">
                <a:latin typeface="Times New Roman" panose="02020603050405020304" pitchFamily="18" charset="0"/>
                <a:ea typeface="宋体" panose="02010600030101010101" pitchFamily="2" charset="-122"/>
              </a:rPr>
              <a:t>Flash talks from developing countries (5 mins * 6 ): </a:t>
            </a:r>
          </a:p>
          <a:p>
            <a:pPr marL="342900" indent="-342900" algn="just">
              <a:buFont typeface="Arial" panose="020B0604020202020204" pitchFamily="34" charset="0"/>
              <a:buChar char="●"/>
            </a:pPr>
            <a:r>
              <a:rPr lang="en-US" altLang="zh-CN" sz="1600" dirty="0">
                <a:latin typeface="Times New Roman" panose="02020603050405020304" pitchFamily="18" charset="0"/>
                <a:ea typeface="宋体" panose="02010600030101010101" pitchFamily="2" charset="-122"/>
              </a:rPr>
              <a:t>Western Indian Ocean</a:t>
            </a:r>
            <a:endParaRPr lang="zh-CN" altLang="zh-CN" sz="1600"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sz="1600" dirty="0">
                <a:latin typeface="Times New Roman" panose="02020603050405020304" pitchFamily="18" charset="0"/>
                <a:ea typeface="宋体" panose="02010600030101010101" pitchFamily="2" charset="-122"/>
              </a:rPr>
              <a:t>Eastern Indian Ocean</a:t>
            </a:r>
            <a:endParaRPr lang="zh-CN" altLang="zh-CN" sz="1600"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sz="1600" dirty="0">
                <a:latin typeface="Times New Roman" panose="02020603050405020304" pitchFamily="18" charset="0"/>
                <a:ea typeface="宋体" panose="02010600030101010101" pitchFamily="2" charset="-122"/>
              </a:rPr>
              <a:t>Western Pacific Ocean  </a:t>
            </a:r>
            <a:endParaRPr lang="zh-CN" altLang="zh-CN" sz="1600"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sz="1600" dirty="0">
                <a:latin typeface="Times New Roman" panose="02020603050405020304" pitchFamily="18" charset="0"/>
                <a:ea typeface="宋体" panose="02010600030101010101" pitchFamily="2" charset="-122"/>
              </a:rPr>
              <a:t>Eastern Pacific Ocean </a:t>
            </a:r>
          </a:p>
          <a:p>
            <a:pPr marL="342900" lvl="0" indent="-342900" algn="just">
              <a:spcAft>
                <a:spcPts val="0"/>
              </a:spcAft>
              <a:buFont typeface="Arial" panose="020B0604020202020204" pitchFamily="34" charset="0"/>
              <a:buChar char="●"/>
            </a:pPr>
            <a:r>
              <a:rPr lang="en-US" altLang="zh-CN" sz="1600" dirty="0">
                <a:latin typeface="Times New Roman" panose="02020603050405020304" pitchFamily="18" charset="0"/>
                <a:ea typeface="宋体" panose="02010600030101010101" pitchFamily="2" charset="-122"/>
              </a:rPr>
              <a:t>Eastern Atlantic Ocean</a:t>
            </a:r>
            <a:endParaRPr lang="zh-CN" altLang="zh-CN" sz="1600" dirty="0">
              <a:latin typeface="Times New Roman" panose="02020603050405020304" pitchFamily="18" charset="0"/>
              <a:ea typeface="宋体" panose="02010600030101010101" pitchFamily="2" charset="-122"/>
            </a:endParaRPr>
          </a:p>
          <a:p>
            <a:pPr marL="342900" lvl="0" indent="-342900" algn="just">
              <a:spcAft>
                <a:spcPts val="600"/>
              </a:spcAft>
              <a:buFont typeface="Arial" panose="020B0604020202020204" pitchFamily="34" charset="0"/>
              <a:buChar char="●"/>
            </a:pPr>
            <a:r>
              <a:rPr lang="en-US" altLang="zh-CN" sz="1600" dirty="0">
                <a:latin typeface="Times New Roman" panose="02020603050405020304" pitchFamily="18" charset="0"/>
                <a:ea typeface="宋体" panose="02010600030101010101" pitchFamily="2" charset="-122"/>
              </a:rPr>
              <a:t>Southwestern Atlantic Ocean</a:t>
            </a:r>
            <a:endParaRPr lang="zh-CN" altLang="zh-CN" sz="1600" dirty="0">
              <a:latin typeface="Times New Roman" panose="02020603050405020304" pitchFamily="18" charset="0"/>
              <a:ea typeface="宋体" panose="02010600030101010101" pitchFamily="2" charset="-122"/>
            </a:endParaRPr>
          </a:p>
          <a:p>
            <a:pPr algn="just">
              <a:spcAft>
                <a:spcPts val="600"/>
              </a:spcAft>
            </a:pPr>
            <a:r>
              <a:rPr lang="en-US" altLang="zh-CN" sz="1600" dirty="0">
                <a:latin typeface="Times New Roman" panose="02020603050405020304" pitchFamily="18" charset="0"/>
                <a:ea typeface="宋体" panose="02010600030101010101" pitchFamily="2" charset="-122"/>
              </a:rPr>
              <a:t> </a:t>
            </a:r>
            <a:r>
              <a:rPr lang="en-US" altLang="zh-CN" sz="1600" b="1" i="1" dirty="0">
                <a:latin typeface="Times New Roman" panose="02020603050405020304" pitchFamily="18" charset="0"/>
                <a:ea typeface="宋体" panose="02010600030101010101" pitchFamily="2" charset="-122"/>
              </a:rPr>
              <a:t>PM – Breakout Sessions</a:t>
            </a:r>
            <a:endParaRPr lang="zh-CN" altLang="zh-CN" sz="1600" dirty="0">
              <a:latin typeface="Times New Roman" panose="02020603050405020304" pitchFamily="18" charset="0"/>
              <a:ea typeface="宋体" panose="02010600030101010101" pitchFamily="2" charset="-122"/>
            </a:endParaRPr>
          </a:p>
          <a:p>
            <a:pPr>
              <a:spcAft>
                <a:spcPts val="0"/>
              </a:spcAft>
            </a:pPr>
            <a:r>
              <a:rPr lang="en-US" altLang="zh-CN" sz="1600" b="1" dirty="0">
                <a:latin typeface="Times New Roman" panose="02020603050405020304" pitchFamily="18" charset="0"/>
                <a:ea typeface="宋体" panose="02010600030101010101" pitchFamily="2" charset="-122"/>
              </a:rPr>
              <a:t>Session-1: </a:t>
            </a:r>
            <a:r>
              <a:rPr lang="en-US" altLang="zh-CN" sz="1600" dirty="0">
                <a:latin typeface="Times New Roman" panose="02020603050405020304" pitchFamily="18" charset="0"/>
                <a:ea typeface="宋体" panose="02010600030101010101" pitchFamily="2" charset="-122"/>
              </a:rPr>
              <a:t>Pacific Ocean basin</a:t>
            </a:r>
            <a:endParaRPr lang="zh-CN" altLang="zh-CN" sz="1600" dirty="0">
              <a:latin typeface="Times New Roman" panose="02020603050405020304" pitchFamily="18" charset="0"/>
              <a:ea typeface="宋体" panose="02010600030101010101" pitchFamily="2" charset="-122"/>
            </a:endParaRPr>
          </a:p>
          <a:p>
            <a:pPr>
              <a:spcAft>
                <a:spcPts val="0"/>
              </a:spcAft>
            </a:pPr>
            <a:r>
              <a:rPr lang="en-US" altLang="zh-CN" sz="1600" b="1" dirty="0">
                <a:latin typeface="Times New Roman" panose="02020603050405020304" pitchFamily="18" charset="0"/>
                <a:ea typeface="宋体" panose="02010600030101010101" pitchFamily="2" charset="-122"/>
              </a:rPr>
              <a:t>Session-2: </a:t>
            </a:r>
            <a:r>
              <a:rPr lang="en-US" altLang="zh-CN" sz="1600" dirty="0">
                <a:latin typeface="Times New Roman" panose="02020603050405020304" pitchFamily="18" charset="0"/>
                <a:ea typeface="宋体" panose="02010600030101010101" pitchFamily="2" charset="-122"/>
              </a:rPr>
              <a:t>Indian Ocean basin </a:t>
            </a:r>
          </a:p>
          <a:p>
            <a:pPr>
              <a:spcAft>
                <a:spcPts val="0"/>
              </a:spcAft>
            </a:pPr>
            <a:r>
              <a:rPr lang="en-US" altLang="zh-CN" sz="1600" b="1" dirty="0">
                <a:latin typeface="Times New Roman" panose="02020603050405020304" pitchFamily="18" charset="0"/>
                <a:ea typeface="宋体" panose="02010600030101010101" pitchFamily="2" charset="-122"/>
              </a:rPr>
              <a:t>Session-3:</a:t>
            </a:r>
            <a:r>
              <a:rPr lang="en-US" altLang="zh-CN" sz="1600" dirty="0">
                <a:latin typeface="Times New Roman" panose="02020603050405020304" pitchFamily="18" charset="0"/>
                <a:ea typeface="宋体" panose="02010600030101010101" pitchFamily="2" charset="-122"/>
              </a:rPr>
              <a:t> Atlantic Ocean basin </a:t>
            </a:r>
          </a:p>
          <a:p>
            <a:pPr>
              <a:spcAft>
                <a:spcPts val="0"/>
              </a:spcAft>
            </a:pPr>
            <a:r>
              <a:rPr lang="en-US" altLang="zh-CN" sz="1600" b="1" dirty="0">
                <a:latin typeface="Times New Roman" panose="02020603050405020304" pitchFamily="18" charset="0"/>
                <a:ea typeface="宋体" panose="02010600030101010101" pitchFamily="2" charset="-122"/>
              </a:rPr>
              <a:t>Session of opportunity: </a:t>
            </a:r>
            <a:r>
              <a:rPr lang="en-US" altLang="zh-CN" sz="1600" dirty="0">
                <a:latin typeface="Times New Roman" panose="02020603050405020304" pitchFamily="18" charset="0"/>
                <a:ea typeface="宋体" panose="02010600030101010101" pitchFamily="2" charset="-122"/>
              </a:rPr>
              <a:t>Gathering on challenges, needs, opportunities from Plenary talks &amp; discussion</a:t>
            </a:r>
            <a:endParaRPr lang="zh-CN" altLang="zh-CN" sz="1600" dirty="0">
              <a:latin typeface="Times New Roman" panose="02020603050405020304" pitchFamily="18" charset="0"/>
              <a:ea typeface="宋体" panose="02010600030101010101" pitchFamily="2" charset="-122"/>
            </a:endParaRPr>
          </a:p>
          <a:p>
            <a:pPr>
              <a:spcAft>
                <a:spcPts val="0"/>
              </a:spcAft>
            </a:pPr>
            <a:r>
              <a:rPr lang="en-US" altLang="zh-CN" sz="1600" b="1" i="1" dirty="0">
                <a:latin typeface="Times New Roman" panose="02020603050405020304" pitchFamily="18" charset="0"/>
                <a:ea typeface="宋体" panose="02010600030101010101" pitchFamily="2" charset="-122"/>
              </a:rPr>
              <a:t>Poster session</a:t>
            </a:r>
            <a:r>
              <a:rPr lang="en-US" altLang="zh-CN" sz="1600" dirty="0">
                <a:latin typeface="Times New Roman" panose="02020603050405020304" pitchFamily="18" charset="0"/>
                <a:ea typeface="宋体" panose="02010600030101010101" pitchFamily="2" charset="-122"/>
              </a:rPr>
              <a:t> </a:t>
            </a:r>
            <a:endParaRPr lang="zh-CN" altLang="zh-CN" sz="1600" dirty="0">
              <a:latin typeface="Times New Roman" panose="02020603050405020304" pitchFamily="18" charset="0"/>
              <a:ea typeface="宋体" panose="02010600030101010101" pitchFamily="2" charset="-122"/>
            </a:endParaRPr>
          </a:p>
          <a:p>
            <a:pPr>
              <a:spcAft>
                <a:spcPts val="0"/>
              </a:spcAft>
            </a:pPr>
            <a:r>
              <a:rPr lang="en-US" altLang="zh-CN" sz="1600" b="1" i="1" dirty="0">
                <a:latin typeface="Times New Roman" panose="02020603050405020304" pitchFamily="18" charset="0"/>
                <a:ea typeface="宋体" panose="02010600030101010101" pitchFamily="2" charset="-122"/>
              </a:rPr>
              <a:t>Breakout wrap-up</a:t>
            </a:r>
            <a:endParaRPr lang="zh-CN" altLang="zh-CN" sz="1600" dirty="0">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581327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47A642B-71EA-FD4B-808B-2646F2D48643}"/>
              </a:ext>
            </a:extLst>
          </p:cNvPr>
          <p:cNvSpPr/>
          <p:nvPr/>
        </p:nvSpPr>
        <p:spPr>
          <a:xfrm>
            <a:off x="661010" y="688655"/>
            <a:ext cx="11226188" cy="5616922"/>
          </a:xfrm>
          <a:prstGeom prst="rect">
            <a:avLst/>
          </a:prstGeom>
        </p:spPr>
        <p:txBody>
          <a:bodyPr wrap="square">
            <a:spAutoFit/>
          </a:bodyPr>
          <a:lstStyle/>
          <a:p>
            <a:pPr algn="just">
              <a:spcAft>
                <a:spcPts val="600"/>
              </a:spcAft>
            </a:pPr>
            <a:r>
              <a:rPr lang="en-US" altLang="zh-CN" b="1" u="sng" dirty="0">
                <a:solidFill>
                  <a:srgbClr val="FF0000"/>
                </a:solidFill>
                <a:latin typeface="Times New Roman" panose="02020603050405020304" pitchFamily="18" charset="0"/>
                <a:ea typeface="宋体" panose="02010600030101010101" pitchFamily="2" charset="-122"/>
              </a:rPr>
              <a:t>Day 2</a:t>
            </a:r>
          </a:p>
          <a:p>
            <a:pPr algn="just">
              <a:spcAft>
                <a:spcPts val="600"/>
              </a:spcAft>
            </a:pPr>
            <a:r>
              <a:rPr lang="en-US" altLang="zh-CN" i="1" dirty="0">
                <a:highlight>
                  <a:srgbClr val="FFFF00"/>
                </a:highlight>
                <a:latin typeface="Times New Roman" panose="02020603050405020304" pitchFamily="18" charset="0"/>
                <a:ea typeface="宋体" panose="02010600030101010101" pitchFamily="2" charset="-122"/>
              </a:rPr>
              <a:t>Theme: Connect observation-modeling-prediction  </a:t>
            </a:r>
            <a:endParaRPr lang="zh-CN" altLang="zh-CN" i="1" dirty="0">
              <a:highlight>
                <a:srgbClr val="FFFF00"/>
              </a:highlight>
              <a:latin typeface="Times New Roman" panose="02020603050405020304" pitchFamily="18" charset="0"/>
              <a:ea typeface="宋体" panose="02010600030101010101" pitchFamily="2" charset="-122"/>
            </a:endParaRPr>
          </a:p>
          <a:p>
            <a:pPr algn="just">
              <a:spcAft>
                <a:spcPts val="600"/>
              </a:spcAft>
            </a:pPr>
            <a:r>
              <a:rPr lang="en-US" altLang="zh-CN" b="1" dirty="0">
                <a:latin typeface="Times New Roman" panose="02020603050405020304" pitchFamily="18" charset="0"/>
                <a:ea typeface="宋体" panose="02010600030101010101" pitchFamily="2" charset="-122"/>
              </a:rPr>
              <a:t>AM - Plenary Session (15 mins * 6 = 90 mins)</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err="1">
                <a:latin typeface="Times New Roman" panose="02020603050405020304" pitchFamily="18" charset="0"/>
                <a:ea typeface="宋体" panose="02010600030101010101" pitchFamily="2" charset="-122"/>
              </a:rPr>
              <a:t>CoastPredict</a:t>
            </a:r>
            <a:r>
              <a:rPr lang="en-US" altLang="zh-CN" dirty="0">
                <a:latin typeface="Times New Roman" panose="02020603050405020304" pitchFamily="18" charset="0"/>
                <a:ea typeface="宋体" panose="02010600030101010101" pitchFamily="2" charset="-122"/>
              </a:rPr>
              <a:t>: Nadia </a:t>
            </a:r>
            <a:r>
              <a:rPr lang="en-US" altLang="zh-CN" dirty="0" err="1">
                <a:latin typeface="Times New Roman" panose="02020603050405020304" pitchFamily="18" charset="0"/>
                <a:ea typeface="宋体" panose="02010600030101010101" pitchFamily="2" charset="-122"/>
              </a:rPr>
              <a:t>Pinardi</a:t>
            </a:r>
            <a:r>
              <a:rPr lang="en-US" altLang="zh-CN" dirty="0">
                <a:latin typeface="Times New Roman" panose="02020603050405020304" pitchFamily="18" charset="0"/>
                <a:ea typeface="宋体" panose="02010600030101010101" pitchFamily="2" charset="-122"/>
              </a:rPr>
              <a:t> (Italy)</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err="1">
                <a:latin typeface="Times New Roman" panose="02020603050405020304" pitchFamily="18" charset="0"/>
                <a:ea typeface="宋体" panose="02010600030101010101" pitchFamily="2" charset="-122"/>
              </a:rPr>
              <a:t>ObservingTogether</a:t>
            </a:r>
            <a:r>
              <a:rPr lang="en-US" altLang="zh-CN" dirty="0">
                <a:latin typeface="Times New Roman" panose="02020603050405020304" pitchFamily="18" charset="0"/>
                <a:ea typeface="宋体" panose="02010600030101010101" pitchFamily="2" charset="-122"/>
              </a:rPr>
              <a:t>: Molly Powers (The Pacific Community)</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INCOIS modeling and service: Kunal Chakraborty</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ROMS/</a:t>
            </a:r>
            <a:r>
              <a:rPr lang="en-US" altLang="zh-CN" dirty="0">
                <a:solidFill>
                  <a:srgbClr val="1155CC"/>
                </a:solidFill>
                <a:latin typeface="Times New Roman" panose="02020603050405020304" pitchFamily="18" charset="0"/>
                <a:ea typeface="宋体" panose="02010600030101010101" pitchFamily="2" charset="-122"/>
                <a:hlinkClick r:id="rId2"/>
              </a:rPr>
              <a:t>CROCO</a:t>
            </a:r>
            <a:r>
              <a:rPr lang="en-US" altLang="zh-CN" dirty="0">
                <a:latin typeface="Times New Roman" panose="02020603050405020304" pitchFamily="18" charset="0"/>
                <a:ea typeface="宋体" panose="02010600030101010101" pitchFamily="2" charset="-122"/>
              </a:rPr>
              <a:t> modeling: </a:t>
            </a:r>
            <a:r>
              <a:rPr lang="en-US" altLang="zh-CN" dirty="0" err="1">
                <a:latin typeface="Times New Roman" panose="02020603050405020304" pitchFamily="18" charset="0"/>
                <a:ea typeface="宋体" panose="02010600030101010101" pitchFamily="2" charset="-122"/>
              </a:rPr>
              <a:t>Pierrick</a:t>
            </a:r>
            <a:r>
              <a:rPr lang="en-US" altLang="zh-CN" dirty="0">
                <a:latin typeface="Times New Roman" panose="02020603050405020304" pitchFamily="18" charset="0"/>
                <a:ea typeface="宋体" panose="02010600030101010101" pitchFamily="2" charset="-122"/>
              </a:rPr>
              <a:t> </a:t>
            </a:r>
            <a:r>
              <a:rPr lang="en-US" altLang="zh-CN" dirty="0" err="1">
                <a:latin typeface="Times New Roman" panose="02020603050405020304" pitchFamily="18" charset="0"/>
                <a:ea typeface="宋体" panose="02010600030101010101" pitchFamily="2" charset="-122"/>
              </a:rPr>
              <a:t>Penven</a:t>
            </a:r>
            <a:r>
              <a:rPr lang="en-US" altLang="zh-CN" dirty="0">
                <a:latin typeface="Times New Roman" panose="02020603050405020304" pitchFamily="18" charset="0"/>
                <a:ea typeface="宋体" panose="02010600030101010101" pitchFamily="2" charset="-122"/>
              </a:rPr>
              <a:t> (IRD)</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a:solidFill>
                  <a:srgbClr val="1155CC"/>
                </a:solidFill>
                <a:latin typeface="Times New Roman" panose="02020603050405020304" pitchFamily="18" charset="0"/>
                <a:ea typeface="宋体" panose="02010600030101010101" pitchFamily="2" charset="-122"/>
                <a:hlinkClick r:id="rId3"/>
              </a:rPr>
              <a:t>Google Ocean</a:t>
            </a:r>
            <a:endParaRPr lang="zh-CN" altLang="zh-CN" dirty="0">
              <a:latin typeface="Times New Roman" panose="02020603050405020304" pitchFamily="18" charset="0"/>
              <a:ea typeface="宋体" panose="02010600030101010101" pitchFamily="2" charset="-122"/>
            </a:endParaRPr>
          </a:p>
          <a:p>
            <a:pPr marL="342900" lvl="0" indent="-342900" algn="just">
              <a:spcAft>
                <a:spcPts val="600"/>
              </a:spcAft>
              <a:buFont typeface="Arial" panose="020B0604020202020204" pitchFamily="34" charset="0"/>
              <a:buChar char="●"/>
            </a:pPr>
            <a:r>
              <a:rPr lang="en-US" altLang="zh-CN" dirty="0">
                <a:solidFill>
                  <a:srgbClr val="1155CC"/>
                </a:solidFill>
                <a:latin typeface="Times New Roman" panose="02020603050405020304" pitchFamily="18" charset="0"/>
                <a:ea typeface="宋体" panose="02010600030101010101" pitchFamily="2" charset="-122"/>
                <a:hlinkClick r:id="rId4"/>
              </a:rPr>
              <a:t>Vulcan</a:t>
            </a:r>
            <a:r>
              <a:rPr lang="en-US" altLang="zh-CN" dirty="0">
                <a:latin typeface="Times New Roman" panose="02020603050405020304" pitchFamily="18" charset="0"/>
                <a:ea typeface="宋体" panose="02010600030101010101" pitchFamily="2" charset="-122"/>
              </a:rPr>
              <a:t> </a:t>
            </a:r>
            <a:endParaRPr lang="zh-CN" altLang="zh-CN" dirty="0">
              <a:latin typeface="Times New Roman" panose="02020603050405020304" pitchFamily="18" charset="0"/>
              <a:ea typeface="宋体" panose="02010600030101010101" pitchFamily="2" charset="-122"/>
            </a:endParaRPr>
          </a:p>
          <a:p>
            <a:pPr algn="just">
              <a:spcAft>
                <a:spcPts val="600"/>
              </a:spcAft>
            </a:pPr>
            <a:r>
              <a:rPr lang="en-US" altLang="zh-CN" b="1" dirty="0">
                <a:latin typeface="Times New Roman" panose="02020603050405020304" pitchFamily="18" charset="0"/>
                <a:ea typeface="宋体" panose="02010600030101010101" pitchFamily="2" charset="-122"/>
              </a:rPr>
              <a:t>PM - Breakout Session</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Session-1: Coastal disaster reduction (climate risks, Tsunami warning system, Tonga volcano eruption – a recent example)</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Session-2: Coastal ecosystem conservation and protection</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Session-3: Stakeholder engagement </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Session-4: Fisheries and aquaculture</a:t>
            </a:r>
            <a:endParaRPr lang="zh-CN" altLang="zh-CN" dirty="0">
              <a:latin typeface="Times New Roman" panose="02020603050405020304" pitchFamily="18" charset="0"/>
              <a:ea typeface="宋体" panose="02010600030101010101" pitchFamily="2" charset="-122"/>
            </a:endParaRPr>
          </a:p>
          <a:p>
            <a:pPr marL="342900" lvl="0" indent="-342900" algn="just">
              <a:spcAft>
                <a:spcPts val="60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Session of opportunity</a:t>
            </a:r>
            <a:endParaRPr lang="zh-CN" altLang="zh-CN" dirty="0">
              <a:latin typeface="Times New Roman" panose="02020603050405020304" pitchFamily="18" charset="0"/>
              <a:ea typeface="宋体" panose="02010600030101010101" pitchFamily="2" charset="-122"/>
            </a:endParaRPr>
          </a:p>
          <a:p>
            <a:pPr algn="just">
              <a:spcAft>
                <a:spcPts val="600"/>
              </a:spcAft>
            </a:pPr>
            <a:r>
              <a:rPr lang="en-US" altLang="zh-CN" b="1" dirty="0">
                <a:latin typeface="Times New Roman" panose="02020603050405020304" pitchFamily="18" charset="0"/>
                <a:ea typeface="宋体" panose="02010600030101010101" pitchFamily="2" charset="-122"/>
              </a:rPr>
              <a:t>Poster session</a:t>
            </a:r>
            <a:endParaRPr lang="zh-CN" altLang="zh-CN" dirty="0">
              <a:latin typeface="Times New Roman" panose="02020603050405020304" pitchFamily="18" charset="0"/>
              <a:ea typeface="宋体" panose="02010600030101010101" pitchFamily="2" charset="-122"/>
            </a:endParaRPr>
          </a:p>
          <a:p>
            <a:pPr algn="just">
              <a:spcAft>
                <a:spcPts val="600"/>
              </a:spcAft>
            </a:pPr>
            <a:r>
              <a:rPr lang="en-US" altLang="zh-CN" b="1" dirty="0">
                <a:latin typeface="Times New Roman" panose="02020603050405020304" pitchFamily="18" charset="0"/>
                <a:ea typeface="宋体" panose="02010600030101010101" pitchFamily="2" charset="-122"/>
              </a:rPr>
              <a:t>Breakout wrap-up</a:t>
            </a:r>
            <a:endParaRPr lang="zh-CN" altLang="zh-CN" dirty="0">
              <a:latin typeface="Times New Roman" panose="02020603050405020304" pitchFamily="18" charset="0"/>
              <a:ea typeface="宋体" panose="02010600030101010101" pitchFamily="2" charset="-122"/>
            </a:endParaRPr>
          </a:p>
        </p:txBody>
      </p:sp>
      <p:sp>
        <p:nvSpPr>
          <p:cNvPr id="3" name="文本框 2">
            <a:extLst>
              <a:ext uri="{FF2B5EF4-FFF2-40B4-BE49-F238E27FC236}">
                <a16:creationId xmlns:a16="http://schemas.microsoft.com/office/drawing/2014/main" id="{10C2DDFB-34DF-EB41-B839-3F93768D7B21}"/>
              </a:ext>
            </a:extLst>
          </p:cNvPr>
          <p:cNvSpPr txBox="1"/>
          <p:nvPr/>
        </p:nvSpPr>
        <p:spPr>
          <a:xfrm>
            <a:off x="3382177" y="105455"/>
            <a:ext cx="5783855" cy="369332"/>
          </a:xfrm>
          <a:prstGeom prst="rect">
            <a:avLst/>
          </a:prstGeom>
          <a:noFill/>
        </p:spPr>
        <p:txBody>
          <a:bodyPr wrap="square" rtlCol="0">
            <a:spAutoFit/>
          </a:bodyPr>
          <a:lstStyle/>
          <a:p>
            <a:pPr algn="ctr"/>
            <a:r>
              <a:rPr kumimoji="1" lang="en-US" altLang="zh-CN" dirty="0">
                <a:solidFill>
                  <a:srgbClr val="FF0000"/>
                </a:solidFill>
              </a:rPr>
              <a:t>CLIVAR-GOOS Coastal Observation Workshop</a:t>
            </a:r>
          </a:p>
        </p:txBody>
      </p:sp>
      <p:sp>
        <p:nvSpPr>
          <p:cNvPr id="4" name="文本框 3">
            <a:extLst>
              <a:ext uri="{FF2B5EF4-FFF2-40B4-BE49-F238E27FC236}">
                <a16:creationId xmlns:a16="http://schemas.microsoft.com/office/drawing/2014/main" id="{208DA8A1-0F94-C04C-9872-16BF8E703F4E}"/>
              </a:ext>
            </a:extLst>
          </p:cNvPr>
          <p:cNvSpPr txBox="1"/>
          <p:nvPr/>
        </p:nvSpPr>
        <p:spPr>
          <a:xfrm>
            <a:off x="661010" y="6519446"/>
            <a:ext cx="5009002" cy="338554"/>
          </a:xfrm>
          <a:prstGeom prst="rect">
            <a:avLst/>
          </a:prstGeom>
          <a:noFill/>
        </p:spPr>
        <p:txBody>
          <a:bodyPr wrap="square" rtlCol="0">
            <a:spAutoFit/>
          </a:bodyPr>
          <a:lstStyle/>
          <a:p>
            <a:r>
              <a:rPr kumimoji="1" lang="en-US" altLang="zh-CN" sz="1600" i="1" dirty="0"/>
              <a:t>Note: the speakers are yet to be officially confirmed.</a:t>
            </a:r>
            <a:endParaRPr kumimoji="1" lang="zh-CN" altLang="en-US" sz="1600" i="1" dirty="0"/>
          </a:p>
        </p:txBody>
      </p:sp>
    </p:spTree>
    <p:extLst>
      <p:ext uri="{BB962C8B-B14F-4D97-AF65-F5344CB8AC3E}">
        <p14:creationId xmlns:p14="http://schemas.microsoft.com/office/powerpoint/2010/main" val="2008962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7A2552B-BB79-7B46-B6CC-25C9DCDE8B96}"/>
              </a:ext>
            </a:extLst>
          </p:cNvPr>
          <p:cNvSpPr/>
          <p:nvPr/>
        </p:nvSpPr>
        <p:spPr>
          <a:xfrm>
            <a:off x="583892" y="738210"/>
            <a:ext cx="11380424" cy="5216813"/>
          </a:xfrm>
          <a:prstGeom prst="rect">
            <a:avLst/>
          </a:prstGeom>
        </p:spPr>
        <p:txBody>
          <a:bodyPr wrap="square">
            <a:spAutoFit/>
          </a:bodyPr>
          <a:lstStyle/>
          <a:p>
            <a:pPr algn="just">
              <a:spcAft>
                <a:spcPts val="600"/>
              </a:spcAft>
            </a:pPr>
            <a:r>
              <a:rPr lang="en-US" altLang="zh-CN" b="1" u="sng" dirty="0">
                <a:solidFill>
                  <a:srgbClr val="FF0000"/>
                </a:solidFill>
                <a:latin typeface="Times New Roman" panose="02020603050405020304" pitchFamily="18" charset="0"/>
                <a:ea typeface="宋体" panose="02010600030101010101" pitchFamily="2" charset="-122"/>
              </a:rPr>
              <a:t>Day 3 </a:t>
            </a:r>
          </a:p>
          <a:p>
            <a:pPr algn="just">
              <a:spcAft>
                <a:spcPts val="600"/>
              </a:spcAft>
            </a:pPr>
            <a:r>
              <a:rPr lang="en-US" altLang="zh-CN" b="1" i="1" u="sng" dirty="0">
                <a:solidFill>
                  <a:srgbClr val="FF0000"/>
                </a:solidFill>
                <a:latin typeface="Times New Roman" panose="02020603050405020304" pitchFamily="18" charset="0"/>
                <a:ea typeface="宋体" panose="02010600030101010101" pitchFamily="2" charset="-122"/>
              </a:rPr>
              <a:t>Theme: Multi-disciplinary and innovative observing system and expansion into coastal zones</a:t>
            </a:r>
            <a:endParaRPr lang="zh-CN" altLang="zh-CN" dirty="0">
              <a:latin typeface="Times New Roman" panose="02020603050405020304" pitchFamily="18" charset="0"/>
              <a:ea typeface="宋体" panose="02010600030101010101" pitchFamily="2" charset="-122"/>
            </a:endParaRPr>
          </a:p>
          <a:p>
            <a:pPr algn="just">
              <a:spcAft>
                <a:spcPts val="600"/>
              </a:spcAft>
            </a:pPr>
            <a:r>
              <a:rPr lang="en-US" altLang="zh-CN" b="1" dirty="0">
                <a:latin typeface="Times New Roman" panose="02020603050405020304" pitchFamily="18" charset="0"/>
                <a:ea typeface="宋体" panose="02010600030101010101" pitchFamily="2" charset="-122"/>
              </a:rPr>
              <a:t>AM - Plenary session (15 mins * 6 = 90 mins)</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Autonomous vehicle (such as </a:t>
            </a:r>
            <a:r>
              <a:rPr lang="en-US" altLang="zh-CN" dirty="0" err="1">
                <a:latin typeface="Times New Roman" panose="02020603050405020304" pitchFamily="18" charset="0"/>
                <a:ea typeface="宋体" panose="02010600030101010101" pitchFamily="2" charset="-122"/>
              </a:rPr>
              <a:t>Saildrone</a:t>
            </a:r>
            <a:r>
              <a:rPr lang="en-US" altLang="zh-CN" dirty="0">
                <a:latin typeface="Times New Roman" panose="02020603050405020304" pitchFamily="18" charset="0"/>
                <a:ea typeface="宋体" panose="02010600030101010101" pitchFamily="2" charset="-122"/>
              </a:rPr>
              <a:t>, wave-glider...)</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Animal-borne sensors</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Satellite observation</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Coral reef with the environmental stresses and fisheries </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Low-cost sensors and citizen science</a:t>
            </a:r>
            <a:endParaRPr lang="zh-CN" altLang="zh-CN" dirty="0">
              <a:latin typeface="Times New Roman" panose="02020603050405020304" pitchFamily="18" charset="0"/>
              <a:ea typeface="宋体" panose="02010600030101010101" pitchFamily="2" charset="-122"/>
            </a:endParaRPr>
          </a:p>
          <a:p>
            <a:pPr marL="342900" lvl="0" indent="-342900" algn="just">
              <a:spcAft>
                <a:spcPts val="60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New Players such as </a:t>
            </a:r>
            <a:r>
              <a:rPr lang="en-US" altLang="zh-CN" dirty="0">
                <a:solidFill>
                  <a:srgbClr val="1155CC"/>
                </a:solidFill>
                <a:latin typeface="Times New Roman" panose="02020603050405020304" pitchFamily="18" charset="0"/>
                <a:ea typeface="宋体" panose="02010600030101010101" pitchFamily="2" charset="-122"/>
                <a:hlinkClick r:id="rId2"/>
              </a:rPr>
              <a:t>Schmidt Institute of Oceanography</a:t>
            </a:r>
            <a:r>
              <a:rPr lang="en-US" altLang="zh-CN" dirty="0">
                <a:latin typeface="Times New Roman" panose="02020603050405020304" pitchFamily="18" charset="0"/>
                <a:ea typeface="宋体" panose="02010600030101010101" pitchFamily="2" charset="-122"/>
              </a:rPr>
              <a:t> | </a:t>
            </a:r>
            <a:r>
              <a:rPr lang="en-US" altLang="zh-CN" dirty="0">
                <a:solidFill>
                  <a:srgbClr val="1155CC"/>
                </a:solidFill>
                <a:latin typeface="Times New Roman" panose="02020603050405020304" pitchFamily="18" charset="0"/>
                <a:ea typeface="宋体" panose="02010600030101010101" pitchFamily="2" charset="-122"/>
                <a:hlinkClick r:id="rId3"/>
              </a:rPr>
              <a:t>OceanX</a:t>
            </a:r>
            <a:r>
              <a:rPr lang="en-US" altLang="zh-CN" dirty="0">
                <a:latin typeface="Times New Roman" panose="02020603050405020304" pitchFamily="18" charset="0"/>
                <a:ea typeface="宋体" panose="02010600030101010101" pitchFamily="2" charset="-122"/>
              </a:rPr>
              <a:t> | </a:t>
            </a:r>
            <a:r>
              <a:rPr lang="en-US" altLang="zh-CN" dirty="0">
                <a:solidFill>
                  <a:srgbClr val="1155CC"/>
                </a:solidFill>
                <a:latin typeface="Times New Roman" panose="02020603050405020304" pitchFamily="18" charset="0"/>
                <a:ea typeface="宋体" panose="02010600030101010101" pitchFamily="2" charset="-122"/>
                <a:hlinkClick r:id="rId4"/>
              </a:rPr>
              <a:t>Rev-ocean</a:t>
            </a:r>
            <a:r>
              <a:rPr lang="en-US" altLang="zh-CN" dirty="0">
                <a:latin typeface="Times New Roman" panose="02020603050405020304" pitchFamily="18" charset="0"/>
                <a:ea typeface="宋体" panose="02010600030101010101" pitchFamily="2" charset="-122"/>
              </a:rPr>
              <a:t> | </a:t>
            </a:r>
            <a:r>
              <a:rPr lang="en-US" altLang="zh-CN" dirty="0">
                <a:solidFill>
                  <a:srgbClr val="1155CC"/>
                </a:solidFill>
                <a:latin typeface="Times New Roman" panose="02020603050405020304" pitchFamily="18" charset="0"/>
                <a:ea typeface="宋体" panose="02010600030101010101" pitchFamily="2" charset="-122"/>
                <a:hlinkClick r:id="rId5"/>
              </a:rPr>
              <a:t>Minderoo Foundation</a:t>
            </a:r>
            <a:r>
              <a:rPr lang="en-US" altLang="zh-CN" dirty="0">
                <a:latin typeface="Times New Roman" panose="02020603050405020304" pitchFamily="18" charset="0"/>
                <a:ea typeface="宋体" panose="02010600030101010101" pitchFamily="2" charset="-122"/>
              </a:rPr>
              <a:t> | </a:t>
            </a:r>
            <a:r>
              <a:rPr lang="en-US" altLang="zh-CN" dirty="0">
                <a:solidFill>
                  <a:srgbClr val="1155CC"/>
                </a:solidFill>
                <a:latin typeface="Times New Roman" panose="02020603050405020304" pitchFamily="18" charset="0"/>
                <a:ea typeface="宋体" panose="02010600030101010101" pitchFamily="2" charset="-122"/>
                <a:hlinkClick r:id="rId6"/>
              </a:rPr>
              <a:t>OceanVisions</a:t>
            </a:r>
            <a:r>
              <a:rPr lang="en-US" altLang="zh-CN" dirty="0">
                <a:latin typeface="Times New Roman" panose="02020603050405020304" pitchFamily="18" charset="0"/>
                <a:ea typeface="宋体" panose="02010600030101010101" pitchFamily="2" charset="-122"/>
              </a:rPr>
              <a:t>.</a:t>
            </a:r>
          </a:p>
          <a:p>
            <a:pPr lvl="0" algn="just">
              <a:spcAft>
                <a:spcPts val="600"/>
              </a:spcAft>
            </a:pPr>
            <a:r>
              <a:rPr lang="en-US" altLang="zh-CN" b="1" dirty="0">
                <a:latin typeface="Times New Roman" panose="02020603050405020304" pitchFamily="18" charset="0"/>
                <a:ea typeface="宋体" panose="02010600030101010101" pitchFamily="2" charset="-122"/>
              </a:rPr>
              <a:t>PM - Breakout Session</a:t>
            </a:r>
            <a:endParaRPr lang="zh-CN" altLang="zh-CN" b="1" dirty="0">
              <a:latin typeface="Times New Roman" panose="02020603050405020304" pitchFamily="18" charset="0"/>
              <a:ea typeface="宋体" panose="02010600030101010101" pitchFamily="2" charset="-122"/>
            </a:endParaRPr>
          </a:p>
          <a:p>
            <a:pPr marL="342900" lvl="0" indent="-342900" algn="just">
              <a:spcBef>
                <a:spcPts val="1200"/>
              </a:spcBef>
              <a:spcAft>
                <a:spcPts val="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Session-1: Capacity building and pilot projects</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Session-2: Indigenous and local knowledge systems</a:t>
            </a:r>
            <a:endParaRPr lang="zh-CN" altLang="zh-CN" dirty="0">
              <a:latin typeface="Times New Roman" panose="02020603050405020304" pitchFamily="18" charset="0"/>
              <a:ea typeface="宋体" panose="02010600030101010101" pitchFamily="2" charset="-122"/>
            </a:endParaRPr>
          </a:p>
          <a:p>
            <a:pPr marL="342900" lvl="0" indent="-342900" algn="just">
              <a:spcAft>
                <a:spcPts val="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Session-3: Public awareness and citizen science</a:t>
            </a:r>
            <a:endParaRPr lang="zh-CN" altLang="zh-CN" dirty="0">
              <a:latin typeface="Times New Roman" panose="02020603050405020304" pitchFamily="18" charset="0"/>
              <a:ea typeface="宋体" panose="02010600030101010101" pitchFamily="2" charset="-122"/>
            </a:endParaRPr>
          </a:p>
          <a:p>
            <a:pPr marL="342900" lvl="0" indent="-342900" algn="just">
              <a:spcAft>
                <a:spcPts val="600"/>
              </a:spcAft>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Session-4: Demo-applications</a:t>
            </a:r>
            <a:r>
              <a:rPr lang="en-US" altLang="zh-CN" b="1" dirty="0">
                <a:latin typeface="Times New Roman" panose="02020603050405020304" pitchFamily="18" charset="0"/>
                <a:ea typeface="宋体" panose="02010600030101010101" pitchFamily="2" charset="-122"/>
              </a:rPr>
              <a:t> </a:t>
            </a:r>
          </a:p>
          <a:p>
            <a:pPr algn="just">
              <a:spcAft>
                <a:spcPts val="600"/>
              </a:spcAft>
            </a:pPr>
            <a:r>
              <a:rPr lang="en-US" altLang="zh-CN" b="1" dirty="0">
                <a:latin typeface="Times New Roman" panose="02020603050405020304" pitchFamily="18" charset="0"/>
                <a:ea typeface="宋体" panose="02010600030101010101" pitchFamily="2" charset="-122"/>
              </a:rPr>
              <a:t>Poster session</a:t>
            </a:r>
          </a:p>
          <a:p>
            <a:pPr lvl="0" algn="just">
              <a:spcAft>
                <a:spcPts val="600"/>
              </a:spcAft>
            </a:pPr>
            <a:r>
              <a:rPr lang="en-US" altLang="zh-CN" b="1" dirty="0">
                <a:latin typeface="Times New Roman" panose="02020603050405020304" pitchFamily="18" charset="0"/>
                <a:ea typeface="宋体" panose="02010600030101010101" pitchFamily="2" charset="-122"/>
              </a:rPr>
              <a:t>Breakout wrap-up</a:t>
            </a:r>
            <a:endParaRPr lang="zh-CN" altLang="zh-CN" dirty="0">
              <a:latin typeface="Times New Roman" panose="02020603050405020304" pitchFamily="18" charset="0"/>
              <a:ea typeface="宋体" panose="02010600030101010101" pitchFamily="2" charset="-122"/>
            </a:endParaRPr>
          </a:p>
        </p:txBody>
      </p:sp>
      <p:sp>
        <p:nvSpPr>
          <p:cNvPr id="3" name="文本框 2">
            <a:extLst>
              <a:ext uri="{FF2B5EF4-FFF2-40B4-BE49-F238E27FC236}">
                <a16:creationId xmlns:a16="http://schemas.microsoft.com/office/drawing/2014/main" id="{9EA58166-1B65-8C45-AFA2-A9D3807BD1BF}"/>
              </a:ext>
            </a:extLst>
          </p:cNvPr>
          <p:cNvSpPr txBox="1"/>
          <p:nvPr/>
        </p:nvSpPr>
        <p:spPr>
          <a:xfrm>
            <a:off x="3382177" y="105455"/>
            <a:ext cx="5783855" cy="369332"/>
          </a:xfrm>
          <a:prstGeom prst="rect">
            <a:avLst/>
          </a:prstGeom>
          <a:noFill/>
        </p:spPr>
        <p:txBody>
          <a:bodyPr wrap="square" rtlCol="0">
            <a:spAutoFit/>
          </a:bodyPr>
          <a:lstStyle/>
          <a:p>
            <a:pPr algn="ctr"/>
            <a:r>
              <a:rPr kumimoji="1" lang="en-US" altLang="zh-CN" dirty="0">
                <a:solidFill>
                  <a:srgbClr val="FF0000"/>
                </a:solidFill>
              </a:rPr>
              <a:t>CLIVAR-GOOS Coastal Observation Workshop</a:t>
            </a:r>
          </a:p>
        </p:txBody>
      </p:sp>
    </p:spTree>
    <p:extLst>
      <p:ext uri="{BB962C8B-B14F-4D97-AF65-F5344CB8AC3E}">
        <p14:creationId xmlns:p14="http://schemas.microsoft.com/office/powerpoint/2010/main" val="4033781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533</TotalTime>
  <Words>983</Words>
  <Application>Microsoft Macintosh PowerPoint</Application>
  <PresentationFormat>宽屏</PresentationFormat>
  <Paragraphs>117</Paragraphs>
  <Slides>10</Slides>
  <Notes>1</Notes>
  <HiddenSlides>0</HiddenSlides>
  <MMClips>0</MMClips>
  <ScaleCrop>false</ScaleCrop>
  <HeadingPairs>
    <vt:vector size="6" baseType="variant">
      <vt:variant>
        <vt:lpstr>已用的字体</vt:lpstr>
      </vt:variant>
      <vt:variant>
        <vt:i4>9</vt:i4>
      </vt:variant>
      <vt:variant>
        <vt:lpstr>主题</vt:lpstr>
      </vt:variant>
      <vt:variant>
        <vt:i4>4</vt:i4>
      </vt:variant>
      <vt:variant>
        <vt:lpstr>幻灯片标题</vt:lpstr>
      </vt:variant>
      <vt:variant>
        <vt:i4>10</vt:i4>
      </vt:variant>
    </vt:vector>
  </HeadingPairs>
  <TitlesOfParts>
    <vt:vector size="23" baseType="lpstr">
      <vt:lpstr>等线</vt:lpstr>
      <vt:lpstr>等线 Light</vt:lpstr>
      <vt:lpstr>宋体</vt:lpstr>
      <vt:lpstr>DejaVu Sans</vt:lpstr>
      <vt:lpstr>Arial</vt:lpstr>
      <vt:lpstr>Avenir Roman</vt:lpstr>
      <vt:lpstr>Symbol</vt:lpstr>
      <vt:lpstr>Times New Roman</vt:lpstr>
      <vt:lpstr>Wingdings</vt:lpstr>
      <vt:lpstr>Office Theme</vt:lpstr>
      <vt:lpstr>Office Theme</vt:lpstr>
      <vt:lpstr>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卫东 于</dc:creator>
  <dc:description/>
  <cp:lastModifiedBy>卫东 于</cp:lastModifiedBy>
  <cp:revision>43</cp:revision>
  <dcterms:created xsi:type="dcterms:W3CDTF">2020-03-24T04:07:54Z</dcterms:created>
  <dcterms:modified xsi:type="dcterms:W3CDTF">2022-04-01T14:34:52Z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vt:i4>
  </property>
  <property fmtid="{D5CDD505-2E9C-101B-9397-08002B2CF9AE}" pid="8" name="PresentationFormat">
    <vt:lpwstr>宽屏</vt:lpwstr>
  </property>
  <property fmtid="{D5CDD505-2E9C-101B-9397-08002B2CF9AE}" pid="9" name="ScaleCrop">
    <vt:bool>false</vt:bool>
  </property>
  <property fmtid="{D5CDD505-2E9C-101B-9397-08002B2CF9AE}" pid="10" name="ShareDoc">
    <vt:bool>false</vt:bool>
  </property>
  <property fmtid="{D5CDD505-2E9C-101B-9397-08002B2CF9AE}" pid="11" name="Slides">
    <vt:i4>6</vt:i4>
  </property>
</Properties>
</file>