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99" r:id="rId2"/>
    <p:sldId id="287" r:id="rId3"/>
    <p:sldId id="301" r:id="rId4"/>
    <p:sldId id="302" r:id="rId5"/>
    <p:sldId id="289" r:id="rId6"/>
    <p:sldId id="300" r:id="rId7"/>
    <p:sldId id="303" r:id="rId8"/>
    <p:sldId id="279" r:id="rId9"/>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934"/>
  </p:normalViewPr>
  <p:slideViewPr>
    <p:cSldViewPr snapToGrid="0" snapToObjects="1">
      <p:cViewPr>
        <p:scale>
          <a:sx n="110" d="100"/>
          <a:sy n="110" d="100"/>
        </p:scale>
        <p:origin x="632"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3CAA74-E976-7447-823E-F99AA3B48DD3}" type="doc">
      <dgm:prSet loTypeId="urn:microsoft.com/office/officeart/2005/8/layout/process1" loCatId="" qsTypeId="urn:microsoft.com/office/officeart/2005/8/quickstyle/simple1" qsCatId="simple" csTypeId="urn:microsoft.com/office/officeart/2005/8/colors/accent1_2" csCatId="accent1" phldr="1"/>
      <dgm:spPr/>
    </dgm:pt>
    <dgm:pt modelId="{6DB4C1E5-C5AC-684B-AFA4-F60850E54FE6}">
      <dgm:prSet phldrT="[Text]"/>
      <dgm:spPr/>
      <dgm:t>
        <a:bodyPr/>
        <a:lstStyle/>
        <a:p>
          <a:r>
            <a:rPr lang="en-GB" dirty="0"/>
            <a:t>Quality control </a:t>
          </a:r>
          <a:r>
            <a:rPr lang="en-GB" i="1" dirty="0" err="1">
              <a:solidFill>
                <a:srgbClr val="3DBCE1"/>
              </a:solidFill>
            </a:rPr>
            <a:t>FastQC</a:t>
          </a:r>
          <a:endParaRPr lang="en-GB" i="1" dirty="0">
            <a:solidFill>
              <a:srgbClr val="3DBCE1"/>
            </a:solidFill>
          </a:endParaRPr>
        </a:p>
      </dgm:t>
    </dgm:pt>
    <dgm:pt modelId="{4F09395B-6393-5646-A5E0-BED53BA28656}" type="parTrans" cxnId="{EE92F686-C1B4-DA4A-9830-CAC061D1691F}">
      <dgm:prSet/>
      <dgm:spPr/>
      <dgm:t>
        <a:bodyPr/>
        <a:lstStyle/>
        <a:p>
          <a:endParaRPr lang="en-GB"/>
        </a:p>
      </dgm:t>
    </dgm:pt>
    <dgm:pt modelId="{FB450135-5190-A64E-89AE-066FC15CF7C2}" type="sibTrans" cxnId="{EE92F686-C1B4-DA4A-9830-CAC061D1691F}">
      <dgm:prSet/>
      <dgm:spPr/>
      <dgm:t>
        <a:bodyPr/>
        <a:lstStyle/>
        <a:p>
          <a:endParaRPr lang="en-GB"/>
        </a:p>
      </dgm:t>
    </dgm:pt>
    <dgm:pt modelId="{0F2765AE-1F42-7248-ADDF-B1A75F73D02F}">
      <dgm:prSet phldrT="[Text]"/>
      <dgm:spPr/>
      <dgm:t>
        <a:bodyPr/>
        <a:lstStyle/>
        <a:p>
          <a:r>
            <a:rPr lang="en-GB" dirty="0"/>
            <a:t>Adapter and primer trimming</a:t>
          </a:r>
        </a:p>
        <a:p>
          <a:r>
            <a:rPr lang="en-GB" i="1" dirty="0" err="1">
              <a:solidFill>
                <a:srgbClr val="3DBCE1"/>
              </a:solidFill>
            </a:rPr>
            <a:t>Trimmmomatic</a:t>
          </a:r>
          <a:r>
            <a:rPr lang="en-GB" i="1" dirty="0">
              <a:solidFill>
                <a:srgbClr val="3DBCE1"/>
              </a:solidFill>
            </a:rPr>
            <a:t> </a:t>
          </a:r>
          <a:r>
            <a:rPr lang="en-GB" i="1" dirty="0" err="1">
              <a:solidFill>
                <a:srgbClr val="3DBCE1"/>
              </a:solidFill>
            </a:rPr>
            <a:t>cutadapt</a:t>
          </a:r>
          <a:endParaRPr lang="en-GB" i="1" dirty="0">
            <a:solidFill>
              <a:srgbClr val="3DBCE1"/>
            </a:solidFill>
          </a:endParaRPr>
        </a:p>
      </dgm:t>
    </dgm:pt>
    <dgm:pt modelId="{977C135A-B29D-4744-AAE4-996BCFA2D2B0}" type="parTrans" cxnId="{96C1C4EC-5E10-6F42-90EE-2C730CC29EFB}">
      <dgm:prSet/>
      <dgm:spPr/>
      <dgm:t>
        <a:bodyPr/>
        <a:lstStyle/>
        <a:p>
          <a:endParaRPr lang="en-GB"/>
        </a:p>
      </dgm:t>
    </dgm:pt>
    <dgm:pt modelId="{B27981E1-E75A-414F-ACFF-B0A180F1BA40}" type="sibTrans" cxnId="{96C1C4EC-5E10-6F42-90EE-2C730CC29EFB}">
      <dgm:prSet/>
      <dgm:spPr/>
      <dgm:t>
        <a:bodyPr/>
        <a:lstStyle/>
        <a:p>
          <a:endParaRPr lang="en-GB"/>
        </a:p>
      </dgm:t>
    </dgm:pt>
    <dgm:pt modelId="{609E8AED-5D15-E14C-BB0F-B142937F61F1}">
      <dgm:prSet phldrT="[Text]"/>
      <dgm:spPr/>
      <dgm:t>
        <a:bodyPr/>
        <a:lstStyle/>
        <a:p>
          <a:r>
            <a:rPr lang="en-GB" dirty="0"/>
            <a:t>ASV inference</a:t>
          </a:r>
        </a:p>
        <a:p>
          <a:r>
            <a:rPr lang="en-GB" i="1" dirty="0">
              <a:solidFill>
                <a:srgbClr val="3DBCE1"/>
              </a:solidFill>
            </a:rPr>
            <a:t>dada2</a:t>
          </a:r>
        </a:p>
      </dgm:t>
    </dgm:pt>
    <dgm:pt modelId="{A29189F8-F7CE-1947-8322-E39BF64666F1}" type="parTrans" cxnId="{BA5AEBB0-9FA7-8742-9B2D-98070D70B6CE}">
      <dgm:prSet/>
      <dgm:spPr/>
      <dgm:t>
        <a:bodyPr/>
        <a:lstStyle/>
        <a:p>
          <a:endParaRPr lang="en-GB"/>
        </a:p>
      </dgm:t>
    </dgm:pt>
    <dgm:pt modelId="{4C786396-C8D4-CD43-8F98-BBB5A4963FD4}" type="sibTrans" cxnId="{BA5AEBB0-9FA7-8742-9B2D-98070D70B6CE}">
      <dgm:prSet/>
      <dgm:spPr/>
      <dgm:t>
        <a:bodyPr/>
        <a:lstStyle/>
        <a:p>
          <a:endParaRPr lang="en-GB"/>
        </a:p>
      </dgm:t>
    </dgm:pt>
    <dgm:pt modelId="{891717E2-9383-C94F-B1E4-5575EDD899C4}">
      <dgm:prSet/>
      <dgm:spPr/>
      <dgm:t>
        <a:bodyPr/>
        <a:lstStyle/>
        <a:p>
          <a:r>
            <a:rPr lang="en-GB" dirty="0"/>
            <a:t>Taxonomic assignment</a:t>
          </a:r>
        </a:p>
        <a:p>
          <a:r>
            <a:rPr lang="en-GB" i="1" dirty="0">
              <a:solidFill>
                <a:srgbClr val="3DBCE1"/>
              </a:solidFill>
            </a:rPr>
            <a:t>Bayesian least common ancestor</a:t>
          </a:r>
        </a:p>
      </dgm:t>
    </dgm:pt>
    <dgm:pt modelId="{9673AC4C-A57A-5143-94E5-2AFEEFD29EB5}" type="parTrans" cxnId="{C76B67A8-6A88-FB4F-99F7-8F733D42684E}">
      <dgm:prSet/>
      <dgm:spPr/>
      <dgm:t>
        <a:bodyPr/>
        <a:lstStyle/>
        <a:p>
          <a:endParaRPr lang="en-GB"/>
        </a:p>
      </dgm:t>
    </dgm:pt>
    <dgm:pt modelId="{5DFBEA17-A594-7846-B0A4-F0638644324B}" type="sibTrans" cxnId="{C76B67A8-6A88-FB4F-99F7-8F733D42684E}">
      <dgm:prSet/>
      <dgm:spPr/>
      <dgm:t>
        <a:bodyPr/>
        <a:lstStyle/>
        <a:p>
          <a:endParaRPr lang="en-GB"/>
        </a:p>
      </dgm:t>
    </dgm:pt>
    <dgm:pt modelId="{8500D1DB-55B5-1F4E-B1CA-BEB73283C9D4}">
      <dgm:prSet/>
      <dgm:spPr/>
      <dgm:t>
        <a:bodyPr/>
        <a:lstStyle/>
        <a:p>
          <a:r>
            <a:rPr lang="en-GB" dirty="0"/>
            <a:t>Formatting to </a:t>
          </a:r>
          <a:r>
            <a:rPr lang="en-GB" dirty="0" err="1"/>
            <a:t>DwC</a:t>
          </a:r>
          <a:r>
            <a:rPr lang="en-GB" dirty="0"/>
            <a:t>-A</a:t>
          </a:r>
        </a:p>
        <a:p>
          <a:r>
            <a:rPr lang="en-GB" i="1" dirty="0">
              <a:solidFill>
                <a:srgbClr val="3DBCE1"/>
              </a:solidFill>
            </a:rPr>
            <a:t>Custom script</a:t>
          </a:r>
        </a:p>
      </dgm:t>
    </dgm:pt>
    <dgm:pt modelId="{E3092256-AC66-894E-91A7-C7BAF3BF83D3}" type="parTrans" cxnId="{28956F39-A41B-844B-884F-BCB12E9587EE}">
      <dgm:prSet/>
      <dgm:spPr/>
      <dgm:t>
        <a:bodyPr/>
        <a:lstStyle/>
        <a:p>
          <a:endParaRPr lang="en-GB"/>
        </a:p>
      </dgm:t>
    </dgm:pt>
    <dgm:pt modelId="{CCA0E461-0504-6C42-95C8-EF31B7415585}" type="sibTrans" cxnId="{28956F39-A41B-844B-884F-BCB12E9587EE}">
      <dgm:prSet/>
      <dgm:spPr/>
      <dgm:t>
        <a:bodyPr/>
        <a:lstStyle/>
        <a:p>
          <a:endParaRPr lang="en-GB"/>
        </a:p>
      </dgm:t>
    </dgm:pt>
    <dgm:pt modelId="{76A45835-C9E1-124C-A401-D648EE9637B8}">
      <dgm:prSet/>
      <dgm:spPr/>
      <dgm:t>
        <a:bodyPr/>
        <a:lstStyle/>
        <a:p>
          <a:r>
            <a:rPr lang="en-GB" dirty="0"/>
            <a:t>Sequence alignment with reference </a:t>
          </a:r>
          <a:r>
            <a:rPr lang="en-GB" dirty="0">
              <a:solidFill>
                <a:schemeClr val="bg1"/>
              </a:solidFill>
            </a:rPr>
            <a:t>database</a:t>
          </a:r>
        </a:p>
        <a:p>
          <a:r>
            <a:rPr lang="en-GB" i="1" dirty="0">
              <a:solidFill>
                <a:srgbClr val="3DBCE1"/>
              </a:solidFill>
            </a:rPr>
            <a:t>Bowtie2</a:t>
          </a:r>
        </a:p>
      </dgm:t>
    </dgm:pt>
    <dgm:pt modelId="{FCF31A4D-4488-6E4E-B154-96DD45A5B764}" type="parTrans" cxnId="{857CBA6C-26CC-BE4E-8648-B944B9731EAE}">
      <dgm:prSet/>
      <dgm:spPr/>
      <dgm:t>
        <a:bodyPr/>
        <a:lstStyle/>
        <a:p>
          <a:endParaRPr lang="en-GB"/>
        </a:p>
      </dgm:t>
    </dgm:pt>
    <dgm:pt modelId="{E1AD41B2-91BE-DE46-9DA2-A77C8282BAA9}" type="sibTrans" cxnId="{857CBA6C-26CC-BE4E-8648-B944B9731EAE}">
      <dgm:prSet/>
      <dgm:spPr/>
      <dgm:t>
        <a:bodyPr/>
        <a:lstStyle/>
        <a:p>
          <a:endParaRPr lang="en-GB"/>
        </a:p>
      </dgm:t>
    </dgm:pt>
    <dgm:pt modelId="{CF7C6E05-5441-2445-988D-DD640FEC579F}" type="pres">
      <dgm:prSet presAssocID="{653CAA74-E976-7447-823E-F99AA3B48DD3}" presName="Name0" presStyleCnt="0">
        <dgm:presLayoutVars>
          <dgm:dir/>
          <dgm:resizeHandles val="exact"/>
        </dgm:presLayoutVars>
      </dgm:prSet>
      <dgm:spPr/>
    </dgm:pt>
    <dgm:pt modelId="{D6C2A3C7-6592-BC48-AC79-61FC574AFDC8}" type="pres">
      <dgm:prSet presAssocID="{6DB4C1E5-C5AC-684B-AFA4-F60850E54FE6}" presName="node" presStyleLbl="node1" presStyleIdx="0" presStyleCnt="6">
        <dgm:presLayoutVars>
          <dgm:bulletEnabled val="1"/>
        </dgm:presLayoutVars>
      </dgm:prSet>
      <dgm:spPr/>
    </dgm:pt>
    <dgm:pt modelId="{DDFA140E-72D0-A648-840F-B5526D0A42FA}" type="pres">
      <dgm:prSet presAssocID="{FB450135-5190-A64E-89AE-066FC15CF7C2}" presName="sibTrans" presStyleLbl="sibTrans2D1" presStyleIdx="0" presStyleCnt="5"/>
      <dgm:spPr/>
    </dgm:pt>
    <dgm:pt modelId="{B65DE024-02F4-DA4A-94D6-B7E5CE8C0651}" type="pres">
      <dgm:prSet presAssocID="{FB450135-5190-A64E-89AE-066FC15CF7C2}" presName="connectorText" presStyleLbl="sibTrans2D1" presStyleIdx="0" presStyleCnt="5"/>
      <dgm:spPr/>
    </dgm:pt>
    <dgm:pt modelId="{3BFBA0D5-75A7-BF4C-8ECF-A1F8EDF02F40}" type="pres">
      <dgm:prSet presAssocID="{0F2765AE-1F42-7248-ADDF-B1A75F73D02F}" presName="node" presStyleLbl="node1" presStyleIdx="1" presStyleCnt="6">
        <dgm:presLayoutVars>
          <dgm:bulletEnabled val="1"/>
        </dgm:presLayoutVars>
      </dgm:prSet>
      <dgm:spPr/>
    </dgm:pt>
    <dgm:pt modelId="{9AC2EC1A-E9DF-7845-8CE2-2573496005CA}" type="pres">
      <dgm:prSet presAssocID="{B27981E1-E75A-414F-ACFF-B0A180F1BA40}" presName="sibTrans" presStyleLbl="sibTrans2D1" presStyleIdx="1" presStyleCnt="5"/>
      <dgm:spPr/>
    </dgm:pt>
    <dgm:pt modelId="{693F0AF9-A661-3846-877E-1DD00DF93420}" type="pres">
      <dgm:prSet presAssocID="{B27981E1-E75A-414F-ACFF-B0A180F1BA40}" presName="connectorText" presStyleLbl="sibTrans2D1" presStyleIdx="1" presStyleCnt="5"/>
      <dgm:spPr/>
    </dgm:pt>
    <dgm:pt modelId="{22C82C8B-3A96-F449-9F03-2D44E5D17786}" type="pres">
      <dgm:prSet presAssocID="{609E8AED-5D15-E14C-BB0F-B142937F61F1}" presName="node" presStyleLbl="node1" presStyleIdx="2" presStyleCnt="6">
        <dgm:presLayoutVars>
          <dgm:bulletEnabled val="1"/>
        </dgm:presLayoutVars>
      </dgm:prSet>
      <dgm:spPr/>
    </dgm:pt>
    <dgm:pt modelId="{D95A3E77-98C0-464D-9195-FB988D63D3A9}" type="pres">
      <dgm:prSet presAssocID="{4C786396-C8D4-CD43-8F98-BBB5A4963FD4}" presName="sibTrans" presStyleLbl="sibTrans2D1" presStyleIdx="2" presStyleCnt="5"/>
      <dgm:spPr/>
    </dgm:pt>
    <dgm:pt modelId="{8DEF9046-BBB7-ED43-9A64-1E05E23C10CF}" type="pres">
      <dgm:prSet presAssocID="{4C786396-C8D4-CD43-8F98-BBB5A4963FD4}" presName="connectorText" presStyleLbl="sibTrans2D1" presStyleIdx="2" presStyleCnt="5"/>
      <dgm:spPr/>
    </dgm:pt>
    <dgm:pt modelId="{0E9AD82D-543F-534D-AD32-9C9419E53A2D}" type="pres">
      <dgm:prSet presAssocID="{76A45835-C9E1-124C-A401-D648EE9637B8}" presName="node" presStyleLbl="node1" presStyleIdx="3" presStyleCnt="6">
        <dgm:presLayoutVars>
          <dgm:bulletEnabled val="1"/>
        </dgm:presLayoutVars>
      </dgm:prSet>
      <dgm:spPr/>
    </dgm:pt>
    <dgm:pt modelId="{6DA83DE1-B06B-D047-8061-F8101E09CC53}" type="pres">
      <dgm:prSet presAssocID="{E1AD41B2-91BE-DE46-9DA2-A77C8282BAA9}" presName="sibTrans" presStyleLbl="sibTrans2D1" presStyleIdx="3" presStyleCnt="5"/>
      <dgm:spPr/>
    </dgm:pt>
    <dgm:pt modelId="{8B7D6F68-71F0-0F43-9015-02AEF5099133}" type="pres">
      <dgm:prSet presAssocID="{E1AD41B2-91BE-DE46-9DA2-A77C8282BAA9}" presName="connectorText" presStyleLbl="sibTrans2D1" presStyleIdx="3" presStyleCnt="5"/>
      <dgm:spPr/>
    </dgm:pt>
    <dgm:pt modelId="{44841307-D906-9044-86C0-2ECE4B900A3C}" type="pres">
      <dgm:prSet presAssocID="{891717E2-9383-C94F-B1E4-5575EDD899C4}" presName="node" presStyleLbl="node1" presStyleIdx="4" presStyleCnt="6">
        <dgm:presLayoutVars>
          <dgm:bulletEnabled val="1"/>
        </dgm:presLayoutVars>
      </dgm:prSet>
      <dgm:spPr/>
    </dgm:pt>
    <dgm:pt modelId="{242A89EB-A408-9741-9526-81E084315825}" type="pres">
      <dgm:prSet presAssocID="{5DFBEA17-A594-7846-B0A4-F0638644324B}" presName="sibTrans" presStyleLbl="sibTrans2D1" presStyleIdx="4" presStyleCnt="5"/>
      <dgm:spPr/>
    </dgm:pt>
    <dgm:pt modelId="{B465AE21-4D28-B349-BBAA-F11EED470455}" type="pres">
      <dgm:prSet presAssocID="{5DFBEA17-A594-7846-B0A4-F0638644324B}" presName="connectorText" presStyleLbl="sibTrans2D1" presStyleIdx="4" presStyleCnt="5"/>
      <dgm:spPr/>
    </dgm:pt>
    <dgm:pt modelId="{98EF127B-DEF3-A044-BB56-3F5E2459EE54}" type="pres">
      <dgm:prSet presAssocID="{8500D1DB-55B5-1F4E-B1CA-BEB73283C9D4}" presName="node" presStyleLbl="node1" presStyleIdx="5" presStyleCnt="6" custLinFactNeighborX="-12690" custLinFactNeighborY="-862">
        <dgm:presLayoutVars>
          <dgm:bulletEnabled val="1"/>
        </dgm:presLayoutVars>
      </dgm:prSet>
      <dgm:spPr/>
    </dgm:pt>
  </dgm:ptLst>
  <dgm:cxnLst>
    <dgm:cxn modelId="{CBDFFA07-EAC8-E348-AE75-594B580964BF}" type="presOf" srcId="{E1AD41B2-91BE-DE46-9DA2-A77C8282BAA9}" destId="{6DA83DE1-B06B-D047-8061-F8101E09CC53}" srcOrd="0" destOrd="0" presId="urn:microsoft.com/office/officeart/2005/8/layout/process1"/>
    <dgm:cxn modelId="{42EF7911-879E-7849-9E06-CC392D798170}" type="presOf" srcId="{FB450135-5190-A64E-89AE-066FC15CF7C2}" destId="{B65DE024-02F4-DA4A-94D6-B7E5CE8C0651}" srcOrd="1" destOrd="0" presId="urn:microsoft.com/office/officeart/2005/8/layout/process1"/>
    <dgm:cxn modelId="{B4DE6314-E1D2-A143-A08B-1DA419F799B1}" type="presOf" srcId="{B27981E1-E75A-414F-ACFF-B0A180F1BA40}" destId="{9AC2EC1A-E9DF-7845-8CE2-2573496005CA}" srcOrd="0" destOrd="0" presId="urn:microsoft.com/office/officeart/2005/8/layout/process1"/>
    <dgm:cxn modelId="{D47CCE28-4E60-7F41-BF7F-AF2AA8F44FDF}" type="presOf" srcId="{E1AD41B2-91BE-DE46-9DA2-A77C8282BAA9}" destId="{8B7D6F68-71F0-0F43-9015-02AEF5099133}" srcOrd="1" destOrd="0" presId="urn:microsoft.com/office/officeart/2005/8/layout/process1"/>
    <dgm:cxn modelId="{200DBF35-435E-9C45-AB8E-49BCEC4A8E12}" type="presOf" srcId="{5DFBEA17-A594-7846-B0A4-F0638644324B}" destId="{B465AE21-4D28-B349-BBAA-F11EED470455}" srcOrd="1" destOrd="0" presId="urn:microsoft.com/office/officeart/2005/8/layout/process1"/>
    <dgm:cxn modelId="{28956F39-A41B-844B-884F-BCB12E9587EE}" srcId="{653CAA74-E976-7447-823E-F99AA3B48DD3}" destId="{8500D1DB-55B5-1F4E-B1CA-BEB73283C9D4}" srcOrd="5" destOrd="0" parTransId="{E3092256-AC66-894E-91A7-C7BAF3BF83D3}" sibTransId="{CCA0E461-0504-6C42-95C8-EF31B7415585}"/>
    <dgm:cxn modelId="{3058363B-04F5-404C-AA61-4C2C61615CB1}" type="presOf" srcId="{B27981E1-E75A-414F-ACFF-B0A180F1BA40}" destId="{693F0AF9-A661-3846-877E-1DD00DF93420}" srcOrd="1" destOrd="0" presId="urn:microsoft.com/office/officeart/2005/8/layout/process1"/>
    <dgm:cxn modelId="{3AD2EF59-1F1B-924F-921D-480E2F280B14}" type="presOf" srcId="{4C786396-C8D4-CD43-8F98-BBB5A4963FD4}" destId="{D95A3E77-98C0-464D-9195-FB988D63D3A9}" srcOrd="0" destOrd="0" presId="urn:microsoft.com/office/officeart/2005/8/layout/process1"/>
    <dgm:cxn modelId="{0F05515F-F615-D543-8E7D-615EF5DCF6BE}" type="presOf" srcId="{0F2765AE-1F42-7248-ADDF-B1A75F73D02F}" destId="{3BFBA0D5-75A7-BF4C-8ECF-A1F8EDF02F40}" srcOrd="0" destOrd="0" presId="urn:microsoft.com/office/officeart/2005/8/layout/process1"/>
    <dgm:cxn modelId="{FE9AE162-3D70-CB4E-8D69-291B13F7F06F}" type="presOf" srcId="{653CAA74-E976-7447-823E-F99AA3B48DD3}" destId="{CF7C6E05-5441-2445-988D-DD640FEC579F}" srcOrd="0" destOrd="0" presId="urn:microsoft.com/office/officeart/2005/8/layout/process1"/>
    <dgm:cxn modelId="{857CBA6C-26CC-BE4E-8648-B944B9731EAE}" srcId="{653CAA74-E976-7447-823E-F99AA3B48DD3}" destId="{76A45835-C9E1-124C-A401-D648EE9637B8}" srcOrd="3" destOrd="0" parTransId="{FCF31A4D-4488-6E4E-B154-96DD45A5B764}" sibTransId="{E1AD41B2-91BE-DE46-9DA2-A77C8282BAA9}"/>
    <dgm:cxn modelId="{C3CC3870-0F31-B040-85ED-388A7F90C178}" type="presOf" srcId="{8500D1DB-55B5-1F4E-B1CA-BEB73283C9D4}" destId="{98EF127B-DEF3-A044-BB56-3F5E2459EE54}" srcOrd="0" destOrd="0" presId="urn:microsoft.com/office/officeart/2005/8/layout/process1"/>
    <dgm:cxn modelId="{76BA7E82-5674-FD4F-8803-B4C935309A46}" type="presOf" srcId="{4C786396-C8D4-CD43-8F98-BBB5A4963FD4}" destId="{8DEF9046-BBB7-ED43-9A64-1E05E23C10CF}" srcOrd="1" destOrd="0" presId="urn:microsoft.com/office/officeart/2005/8/layout/process1"/>
    <dgm:cxn modelId="{EE92F686-C1B4-DA4A-9830-CAC061D1691F}" srcId="{653CAA74-E976-7447-823E-F99AA3B48DD3}" destId="{6DB4C1E5-C5AC-684B-AFA4-F60850E54FE6}" srcOrd="0" destOrd="0" parTransId="{4F09395B-6393-5646-A5E0-BED53BA28656}" sibTransId="{FB450135-5190-A64E-89AE-066FC15CF7C2}"/>
    <dgm:cxn modelId="{C76B67A8-6A88-FB4F-99F7-8F733D42684E}" srcId="{653CAA74-E976-7447-823E-F99AA3B48DD3}" destId="{891717E2-9383-C94F-B1E4-5575EDD899C4}" srcOrd="4" destOrd="0" parTransId="{9673AC4C-A57A-5143-94E5-2AFEEFD29EB5}" sibTransId="{5DFBEA17-A594-7846-B0A4-F0638644324B}"/>
    <dgm:cxn modelId="{BA5AEBB0-9FA7-8742-9B2D-98070D70B6CE}" srcId="{653CAA74-E976-7447-823E-F99AA3B48DD3}" destId="{609E8AED-5D15-E14C-BB0F-B142937F61F1}" srcOrd="2" destOrd="0" parTransId="{A29189F8-F7CE-1947-8322-E39BF64666F1}" sibTransId="{4C786396-C8D4-CD43-8F98-BBB5A4963FD4}"/>
    <dgm:cxn modelId="{F6AEC7BD-11E8-4449-85FA-28165CA7D973}" type="presOf" srcId="{76A45835-C9E1-124C-A401-D648EE9637B8}" destId="{0E9AD82D-543F-534D-AD32-9C9419E53A2D}" srcOrd="0" destOrd="0" presId="urn:microsoft.com/office/officeart/2005/8/layout/process1"/>
    <dgm:cxn modelId="{082604CB-46A6-8B41-A407-5C54858D6D41}" type="presOf" srcId="{5DFBEA17-A594-7846-B0A4-F0638644324B}" destId="{242A89EB-A408-9741-9526-81E084315825}" srcOrd="0" destOrd="0" presId="urn:microsoft.com/office/officeart/2005/8/layout/process1"/>
    <dgm:cxn modelId="{478469D7-FE56-AC42-9FA7-EE4770935376}" type="presOf" srcId="{FB450135-5190-A64E-89AE-066FC15CF7C2}" destId="{DDFA140E-72D0-A648-840F-B5526D0A42FA}" srcOrd="0" destOrd="0" presId="urn:microsoft.com/office/officeart/2005/8/layout/process1"/>
    <dgm:cxn modelId="{6DB83AD9-969F-B445-BBEE-60B7F2229DE5}" type="presOf" srcId="{6DB4C1E5-C5AC-684B-AFA4-F60850E54FE6}" destId="{D6C2A3C7-6592-BC48-AC79-61FC574AFDC8}" srcOrd="0" destOrd="0" presId="urn:microsoft.com/office/officeart/2005/8/layout/process1"/>
    <dgm:cxn modelId="{D9CF44DE-5DAA-D945-8171-FACD83FD2BFF}" type="presOf" srcId="{609E8AED-5D15-E14C-BB0F-B142937F61F1}" destId="{22C82C8B-3A96-F449-9F03-2D44E5D17786}" srcOrd="0" destOrd="0" presId="urn:microsoft.com/office/officeart/2005/8/layout/process1"/>
    <dgm:cxn modelId="{3F6C9DE0-876A-1949-A25B-11A39EFE0C79}" type="presOf" srcId="{891717E2-9383-C94F-B1E4-5575EDD899C4}" destId="{44841307-D906-9044-86C0-2ECE4B900A3C}" srcOrd="0" destOrd="0" presId="urn:microsoft.com/office/officeart/2005/8/layout/process1"/>
    <dgm:cxn modelId="{96C1C4EC-5E10-6F42-90EE-2C730CC29EFB}" srcId="{653CAA74-E976-7447-823E-F99AA3B48DD3}" destId="{0F2765AE-1F42-7248-ADDF-B1A75F73D02F}" srcOrd="1" destOrd="0" parTransId="{977C135A-B29D-4744-AAE4-996BCFA2D2B0}" sibTransId="{B27981E1-E75A-414F-ACFF-B0A180F1BA40}"/>
    <dgm:cxn modelId="{70513E2B-0FF8-3B48-AE2B-4B793A9F62FB}" type="presParOf" srcId="{CF7C6E05-5441-2445-988D-DD640FEC579F}" destId="{D6C2A3C7-6592-BC48-AC79-61FC574AFDC8}" srcOrd="0" destOrd="0" presId="urn:microsoft.com/office/officeart/2005/8/layout/process1"/>
    <dgm:cxn modelId="{D636BB71-BE5D-3A41-A9DA-284DD3480BF1}" type="presParOf" srcId="{CF7C6E05-5441-2445-988D-DD640FEC579F}" destId="{DDFA140E-72D0-A648-840F-B5526D0A42FA}" srcOrd="1" destOrd="0" presId="urn:microsoft.com/office/officeart/2005/8/layout/process1"/>
    <dgm:cxn modelId="{DA9ACDEB-DCFB-874A-BAD8-F6C8DAE31D49}" type="presParOf" srcId="{DDFA140E-72D0-A648-840F-B5526D0A42FA}" destId="{B65DE024-02F4-DA4A-94D6-B7E5CE8C0651}" srcOrd="0" destOrd="0" presId="urn:microsoft.com/office/officeart/2005/8/layout/process1"/>
    <dgm:cxn modelId="{0358004D-2992-5D49-804E-E9F1622B7C99}" type="presParOf" srcId="{CF7C6E05-5441-2445-988D-DD640FEC579F}" destId="{3BFBA0D5-75A7-BF4C-8ECF-A1F8EDF02F40}" srcOrd="2" destOrd="0" presId="urn:microsoft.com/office/officeart/2005/8/layout/process1"/>
    <dgm:cxn modelId="{6BC470CC-1370-584D-B50C-9C5A159DE31F}" type="presParOf" srcId="{CF7C6E05-5441-2445-988D-DD640FEC579F}" destId="{9AC2EC1A-E9DF-7845-8CE2-2573496005CA}" srcOrd="3" destOrd="0" presId="urn:microsoft.com/office/officeart/2005/8/layout/process1"/>
    <dgm:cxn modelId="{68F2A26A-D2EE-F147-ACB3-8AACCEE1A615}" type="presParOf" srcId="{9AC2EC1A-E9DF-7845-8CE2-2573496005CA}" destId="{693F0AF9-A661-3846-877E-1DD00DF93420}" srcOrd="0" destOrd="0" presId="urn:microsoft.com/office/officeart/2005/8/layout/process1"/>
    <dgm:cxn modelId="{18D88BE0-DC2D-3547-8AC5-7BFF640F8917}" type="presParOf" srcId="{CF7C6E05-5441-2445-988D-DD640FEC579F}" destId="{22C82C8B-3A96-F449-9F03-2D44E5D17786}" srcOrd="4" destOrd="0" presId="urn:microsoft.com/office/officeart/2005/8/layout/process1"/>
    <dgm:cxn modelId="{6CB7E4E9-31D1-5446-B95C-62191827DCD2}" type="presParOf" srcId="{CF7C6E05-5441-2445-988D-DD640FEC579F}" destId="{D95A3E77-98C0-464D-9195-FB988D63D3A9}" srcOrd="5" destOrd="0" presId="urn:microsoft.com/office/officeart/2005/8/layout/process1"/>
    <dgm:cxn modelId="{5A39D05A-0F00-C14B-893D-399CF70B48DE}" type="presParOf" srcId="{D95A3E77-98C0-464D-9195-FB988D63D3A9}" destId="{8DEF9046-BBB7-ED43-9A64-1E05E23C10CF}" srcOrd="0" destOrd="0" presId="urn:microsoft.com/office/officeart/2005/8/layout/process1"/>
    <dgm:cxn modelId="{90E5C2B5-366E-6241-9624-851F5E5D274A}" type="presParOf" srcId="{CF7C6E05-5441-2445-988D-DD640FEC579F}" destId="{0E9AD82D-543F-534D-AD32-9C9419E53A2D}" srcOrd="6" destOrd="0" presId="urn:microsoft.com/office/officeart/2005/8/layout/process1"/>
    <dgm:cxn modelId="{8AF0E38A-ACF1-5D4C-89E6-B3E43BA69923}" type="presParOf" srcId="{CF7C6E05-5441-2445-988D-DD640FEC579F}" destId="{6DA83DE1-B06B-D047-8061-F8101E09CC53}" srcOrd="7" destOrd="0" presId="urn:microsoft.com/office/officeart/2005/8/layout/process1"/>
    <dgm:cxn modelId="{B3512E5B-AD44-6E44-A188-4DC2CD6C1AF2}" type="presParOf" srcId="{6DA83DE1-B06B-D047-8061-F8101E09CC53}" destId="{8B7D6F68-71F0-0F43-9015-02AEF5099133}" srcOrd="0" destOrd="0" presId="urn:microsoft.com/office/officeart/2005/8/layout/process1"/>
    <dgm:cxn modelId="{C96BC4DF-0896-3A4F-A6F3-EAF85B741E23}" type="presParOf" srcId="{CF7C6E05-5441-2445-988D-DD640FEC579F}" destId="{44841307-D906-9044-86C0-2ECE4B900A3C}" srcOrd="8" destOrd="0" presId="urn:microsoft.com/office/officeart/2005/8/layout/process1"/>
    <dgm:cxn modelId="{01A57266-481E-F549-9C65-78081816D840}" type="presParOf" srcId="{CF7C6E05-5441-2445-988D-DD640FEC579F}" destId="{242A89EB-A408-9741-9526-81E084315825}" srcOrd="9" destOrd="0" presId="urn:microsoft.com/office/officeart/2005/8/layout/process1"/>
    <dgm:cxn modelId="{5C9176B9-9F8C-884F-A599-AB664CFD48B8}" type="presParOf" srcId="{242A89EB-A408-9741-9526-81E084315825}" destId="{B465AE21-4D28-B349-BBAA-F11EED470455}" srcOrd="0" destOrd="0" presId="urn:microsoft.com/office/officeart/2005/8/layout/process1"/>
    <dgm:cxn modelId="{A50B626D-147C-8248-B3EF-2DC08E6DE72A}" type="presParOf" srcId="{CF7C6E05-5441-2445-988D-DD640FEC579F}" destId="{98EF127B-DEF3-A044-BB56-3F5E2459EE54}"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2A3C7-6592-BC48-AC79-61FC574AFDC8}">
      <dsp:nvSpPr>
        <dsp:cNvPr id="0" name=""/>
        <dsp:cNvSpPr/>
      </dsp:nvSpPr>
      <dsp:spPr>
        <a:xfrm>
          <a:off x="0" y="706554"/>
          <a:ext cx="1083133" cy="9811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Quality control </a:t>
          </a:r>
          <a:r>
            <a:rPr lang="en-GB" sz="1100" i="1" kern="1200" dirty="0" err="1">
              <a:solidFill>
                <a:srgbClr val="3DBCE1"/>
              </a:solidFill>
            </a:rPr>
            <a:t>FastQC</a:t>
          </a:r>
          <a:endParaRPr lang="en-GB" sz="1100" i="1" kern="1200" dirty="0">
            <a:solidFill>
              <a:srgbClr val="3DBCE1"/>
            </a:solidFill>
          </a:endParaRPr>
        </a:p>
      </dsp:txBody>
      <dsp:txXfrm>
        <a:off x="28737" y="735291"/>
        <a:ext cx="1025659" cy="923692"/>
      </dsp:txXfrm>
    </dsp:sp>
    <dsp:sp modelId="{DDFA140E-72D0-A648-840F-B5526D0A42FA}">
      <dsp:nvSpPr>
        <dsp:cNvPr id="0" name=""/>
        <dsp:cNvSpPr/>
      </dsp:nvSpPr>
      <dsp:spPr>
        <a:xfrm>
          <a:off x="1191446" y="1062828"/>
          <a:ext cx="229624" cy="2686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1191446" y="1116551"/>
        <a:ext cx="160737" cy="161171"/>
      </dsp:txXfrm>
    </dsp:sp>
    <dsp:sp modelId="{3BFBA0D5-75A7-BF4C-8ECF-A1F8EDF02F40}">
      <dsp:nvSpPr>
        <dsp:cNvPr id="0" name=""/>
        <dsp:cNvSpPr/>
      </dsp:nvSpPr>
      <dsp:spPr>
        <a:xfrm>
          <a:off x="1516386" y="706554"/>
          <a:ext cx="1083133" cy="9811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Adapter and primer trimming</a:t>
          </a:r>
        </a:p>
        <a:p>
          <a:pPr marL="0" lvl="0" indent="0" algn="ctr" defTabSz="488950">
            <a:lnSpc>
              <a:spcPct val="90000"/>
            </a:lnSpc>
            <a:spcBef>
              <a:spcPct val="0"/>
            </a:spcBef>
            <a:spcAft>
              <a:spcPct val="35000"/>
            </a:spcAft>
            <a:buNone/>
          </a:pPr>
          <a:r>
            <a:rPr lang="en-GB" sz="1100" i="1" kern="1200" dirty="0" err="1">
              <a:solidFill>
                <a:srgbClr val="3DBCE1"/>
              </a:solidFill>
            </a:rPr>
            <a:t>Trimmmomatic</a:t>
          </a:r>
          <a:r>
            <a:rPr lang="en-GB" sz="1100" i="1" kern="1200" dirty="0">
              <a:solidFill>
                <a:srgbClr val="3DBCE1"/>
              </a:solidFill>
            </a:rPr>
            <a:t> </a:t>
          </a:r>
          <a:r>
            <a:rPr lang="en-GB" sz="1100" i="1" kern="1200" dirty="0" err="1">
              <a:solidFill>
                <a:srgbClr val="3DBCE1"/>
              </a:solidFill>
            </a:rPr>
            <a:t>cutadapt</a:t>
          </a:r>
          <a:endParaRPr lang="en-GB" sz="1100" i="1" kern="1200" dirty="0">
            <a:solidFill>
              <a:srgbClr val="3DBCE1"/>
            </a:solidFill>
          </a:endParaRPr>
        </a:p>
      </dsp:txBody>
      <dsp:txXfrm>
        <a:off x="1545123" y="735291"/>
        <a:ext cx="1025659" cy="923692"/>
      </dsp:txXfrm>
    </dsp:sp>
    <dsp:sp modelId="{9AC2EC1A-E9DF-7845-8CE2-2573496005CA}">
      <dsp:nvSpPr>
        <dsp:cNvPr id="0" name=""/>
        <dsp:cNvSpPr/>
      </dsp:nvSpPr>
      <dsp:spPr>
        <a:xfrm>
          <a:off x="2707833" y="1062828"/>
          <a:ext cx="229624" cy="2686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2707833" y="1116551"/>
        <a:ext cx="160737" cy="161171"/>
      </dsp:txXfrm>
    </dsp:sp>
    <dsp:sp modelId="{22C82C8B-3A96-F449-9F03-2D44E5D17786}">
      <dsp:nvSpPr>
        <dsp:cNvPr id="0" name=""/>
        <dsp:cNvSpPr/>
      </dsp:nvSpPr>
      <dsp:spPr>
        <a:xfrm>
          <a:off x="3032773" y="706554"/>
          <a:ext cx="1083133" cy="9811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ASV inference</a:t>
          </a:r>
        </a:p>
        <a:p>
          <a:pPr marL="0" lvl="0" indent="0" algn="ctr" defTabSz="488950">
            <a:lnSpc>
              <a:spcPct val="90000"/>
            </a:lnSpc>
            <a:spcBef>
              <a:spcPct val="0"/>
            </a:spcBef>
            <a:spcAft>
              <a:spcPct val="35000"/>
            </a:spcAft>
            <a:buNone/>
          </a:pPr>
          <a:r>
            <a:rPr lang="en-GB" sz="1100" i="1" kern="1200" dirty="0">
              <a:solidFill>
                <a:srgbClr val="3DBCE1"/>
              </a:solidFill>
            </a:rPr>
            <a:t>dada2</a:t>
          </a:r>
        </a:p>
      </dsp:txBody>
      <dsp:txXfrm>
        <a:off x="3061510" y="735291"/>
        <a:ext cx="1025659" cy="923692"/>
      </dsp:txXfrm>
    </dsp:sp>
    <dsp:sp modelId="{D95A3E77-98C0-464D-9195-FB988D63D3A9}">
      <dsp:nvSpPr>
        <dsp:cNvPr id="0" name=""/>
        <dsp:cNvSpPr/>
      </dsp:nvSpPr>
      <dsp:spPr>
        <a:xfrm>
          <a:off x="4224220" y="1062828"/>
          <a:ext cx="229624" cy="2686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224220" y="1116551"/>
        <a:ext cx="160737" cy="161171"/>
      </dsp:txXfrm>
    </dsp:sp>
    <dsp:sp modelId="{0E9AD82D-543F-534D-AD32-9C9419E53A2D}">
      <dsp:nvSpPr>
        <dsp:cNvPr id="0" name=""/>
        <dsp:cNvSpPr/>
      </dsp:nvSpPr>
      <dsp:spPr>
        <a:xfrm>
          <a:off x="4549160" y="706554"/>
          <a:ext cx="1083133" cy="9811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Sequence alignment with reference </a:t>
          </a:r>
          <a:r>
            <a:rPr lang="en-GB" sz="1100" kern="1200" dirty="0">
              <a:solidFill>
                <a:schemeClr val="bg1"/>
              </a:solidFill>
            </a:rPr>
            <a:t>database</a:t>
          </a:r>
        </a:p>
        <a:p>
          <a:pPr marL="0" lvl="0" indent="0" algn="ctr" defTabSz="488950">
            <a:lnSpc>
              <a:spcPct val="90000"/>
            </a:lnSpc>
            <a:spcBef>
              <a:spcPct val="0"/>
            </a:spcBef>
            <a:spcAft>
              <a:spcPct val="35000"/>
            </a:spcAft>
            <a:buNone/>
          </a:pPr>
          <a:r>
            <a:rPr lang="en-GB" sz="1100" i="1" kern="1200" dirty="0">
              <a:solidFill>
                <a:srgbClr val="3DBCE1"/>
              </a:solidFill>
            </a:rPr>
            <a:t>Bowtie2</a:t>
          </a:r>
        </a:p>
      </dsp:txBody>
      <dsp:txXfrm>
        <a:off x="4577897" y="735291"/>
        <a:ext cx="1025659" cy="923692"/>
      </dsp:txXfrm>
    </dsp:sp>
    <dsp:sp modelId="{6DA83DE1-B06B-D047-8061-F8101E09CC53}">
      <dsp:nvSpPr>
        <dsp:cNvPr id="0" name=""/>
        <dsp:cNvSpPr/>
      </dsp:nvSpPr>
      <dsp:spPr>
        <a:xfrm>
          <a:off x="5740607" y="1062828"/>
          <a:ext cx="229624" cy="2686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5740607" y="1116551"/>
        <a:ext cx="160737" cy="161171"/>
      </dsp:txXfrm>
    </dsp:sp>
    <dsp:sp modelId="{44841307-D906-9044-86C0-2ECE4B900A3C}">
      <dsp:nvSpPr>
        <dsp:cNvPr id="0" name=""/>
        <dsp:cNvSpPr/>
      </dsp:nvSpPr>
      <dsp:spPr>
        <a:xfrm>
          <a:off x="6065547" y="706554"/>
          <a:ext cx="1083133" cy="9811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Taxonomic assignment</a:t>
          </a:r>
        </a:p>
        <a:p>
          <a:pPr marL="0" lvl="0" indent="0" algn="ctr" defTabSz="488950">
            <a:lnSpc>
              <a:spcPct val="90000"/>
            </a:lnSpc>
            <a:spcBef>
              <a:spcPct val="0"/>
            </a:spcBef>
            <a:spcAft>
              <a:spcPct val="35000"/>
            </a:spcAft>
            <a:buNone/>
          </a:pPr>
          <a:r>
            <a:rPr lang="en-GB" sz="1100" i="1" kern="1200" dirty="0">
              <a:solidFill>
                <a:srgbClr val="3DBCE1"/>
              </a:solidFill>
            </a:rPr>
            <a:t>Bayesian least common ancestor</a:t>
          </a:r>
        </a:p>
      </dsp:txBody>
      <dsp:txXfrm>
        <a:off x="6094284" y="735291"/>
        <a:ext cx="1025659" cy="923692"/>
      </dsp:txXfrm>
    </dsp:sp>
    <dsp:sp modelId="{242A89EB-A408-9741-9526-81E084315825}">
      <dsp:nvSpPr>
        <dsp:cNvPr id="0" name=""/>
        <dsp:cNvSpPr/>
      </dsp:nvSpPr>
      <dsp:spPr>
        <a:xfrm rot="21580105">
          <a:off x="7243247" y="1058567"/>
          <a:ext cx="200488" cy="2686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7243248" y="1112464"/>
        <a:ext cx="140342" cy="161171"/>
      </dsp:txXfrm>
    </dsp:sp>
    <dsp:sp modelId="{98EF127B-DEF3-A044-BB56-3F5E2459EE54}">
      <dsp:nvSpPr>
        <dsp:cNvPr id="0" name=""/>
        <dsp:cNvSpPr/>
      </dsp:nvSpPr>
      <dsp:spPr>
        <a:xfrm>
          <a:off x="7526954" y="698096"/>
          <a:ext cx="1083133" cy="9811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Formatting to </a:t>
          </a:r>
          <a:r>
            <a:rPr lang="en-GB" sz="1100" kern="1200" dirty="0" err="1"/>
            <a:t>DwC</a:t>
          </a:r>
          <a:r>
            <a:rPr lang="en-GB" sz="1100" kern="1200" dirty="0"/>
            <a:t>-A</a:t>
          </a:r>
        </a:p>
        <a:p>
          <a:pPr marL="0" lvl="0" indent="0" algn="ctr" defTabSz="488950">
            <a:lnSpc>
              <a:spcPct val="90000"/>
            </a:lnSpc>
            <a:spcBef>
              <a:spcPct val="0"/>
            </a:spcBef>
            <a:spcAft>
              <a:spcPct val="35000"/>
            </a:spcAft>
            <a:buNone/>
          </a:pPr>
          <a:r>
            <a:rPr lang="en-GB" sz="1100" i="1" kern="1200" dirty="0">
              <a:solidFill>
                <a:srgbClr val="3DBCE1"/>
              </a:solidFill>
            </a:rPr>
            <a:t>Custom script</a:t>
          </a:r>
        </a:p>
      </dsp:txBody>
      <dsp:txXfrm>
        <a:off x="7555691" y="726833"/>
        <a:ext cx="1025659" cy="9236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7A668F-CE53-F548-968A-2C1CD7395DC1}" type="datetimeFigureOut">
              <a:rPr lang="en-BE" smtClean="0"/>
              <a:t>17/05/2022</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FF3B3-047E-BB41-B26A-FC08F9008023}" type="slidenum">
              <a:rPr lang="en-BE" smtClean="0"/>
              <a:t>‹#›</a:t>
            </a:fld>
            <a:endParaRPr lang="en-BE"/>
          </a:p>
        </p:txBody>
      </p:sp>
    </p:spTree>
    <p:extLst>
      <p:ext uri="{BB962C8B-B14F-4D97-AF65-F5344CB8AC3E}">
        <p14:creationId xmlns:p14="http://schemas.microsoft.com/office/powerpoint/2010/main" val="63380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kern="1200" dirty="0">
                <a:solidFill>
                  <a:schemeClr val="tx1"/>
                </a:solidFill>
                <a:effectLst/>
                <a:latin typeface="+mn-lt"/>
                <a:ea typeface="+mn-ea"/>
                <a:cs typeface="+mn-cs"/>
              </a:rPr>
              <a:t>The core of OBIS are the PRESENCE and ABSENCE DATA. These records can represent point locations, but can also be part of line transects from trawling, or polygons, or even a point in a grid for cases were the exact location cannot be disclosed.</a:t>
            </a:r>
            <a:endParaRPr lang="en-US" dirty="0"/>
          </a:p>
        </p:txBody>
      </p:sp>
      <p:sp>
        <p:nvSpPr>
          <p:cNvPr id="4" name="Slide Number Placeholder 3"/>
          <p:cNvSpPr>
            <a:spLocks noGrp="1"/>
          </p:cNvSpPr>
          <p:nvPr>
            <p:ph type="sldNum" sz="quarter" idx="5"/>
          </p:nvPr>
        </p:nvSpPr>
        <p:spPr/>
        <p:txBody>
          <a:bodyPr/>
          <a:lstStyle/>
          <a:p>
            <a:fld id="{C7E604F2-E9A9-8C44-B6E2-1BEDE89CB8AC}" type="slidenum">
              <a:rPr lang="en-US" smtClean="0"/>
              <a:t>2</a:t>
            </a:fld>
            <a:endParaRPr lang="en-US"/>
          </a:p>
        </p:txBody>
      </p:sp>
    </p:spTree>
    <p:extLst>
      <p:ext uri="{BB962C8B-B14F-4D97-AF65-F5344CB8AC3E}">
        <p14:creationId xmlns:p14="http://schemas.microsoft.com/office/powerpoint/2010/main" val="774876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A lot of data already exist, but the challenge lies in finding, accessing and making sense of the myriad of existing, but dispersed pieces of data</a:t>
            </a:r>
            <a:r>
              <a:rPr lang="en-GB" sz="1200" b="0" i="0" kern="1200" dirty="0">
                <a:solidFill>
                  <a:schemeClr val="tx1"/>
                </a:solidFill>
                <a:effectLst/>
                <a:latin typeface="+mn-lt"/>
                <a:ea typeface="+mn-ea"/>
                <a:cs typeface="+mn-cs"/>
              </a:rPr>
              <a:t>. </a:t>
            </a:r>
            <a:endParaRPr lang="en-US" b="0" dirty="0"/>
          </a:p>
        </p:txBody>
      </p:sp>
      <p:sp>
        <p:nvSpPr>
          <p:cNvPr id="4" name="Slide Number Placeholder 3"/>
          <p:cNvSpPr>
            <a:spLocks noGrp="1"/>
          </p:cNvSpPr>
          <p:nvPr>
            <p:ph type="sldNum" sz="quarter" idx="5"/>
          </p:nvPr>
        </p:nvSpPr>
        <p:spPr/>
        <p:txBody>
          <a:bodyPr/>
          <a:lstStyle/>
          <a:p>
            <a:fld id="{C7E604F2-E9A9-8C44-B6E2-1BEDE89CB8AC}" type="slidenum">
              <a:rPr lang="en-US" smtClean="0"/>
              <a:t>5</a:t>
            </a:fld>
            <a:endParaRPr lang="en-US"/>
          </a:p>
        </p:txBody>
      </p:sp>
    </p:spTree>
    <p:extLst>
      <p:ext uri="{BB962C8B-B14F-4D97-AF65-F5344CB8AC3E}">
        <p14:creationId xmlns:p14="http://schemas.microsoft.com/office/powerpoint/2010/main" val="3584998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wish to thank to all the supporters, donors and the thousands of scientists and the hundreds data managers who have been involved and contributed to OBIS. Without their efforts we would not have this fantastic resource to use today and in the future by our children.</a:t>
            </a:r>
          </a:p>
          <a:p>
            <a:endParaRPr lang="en-US" dirty="0"/>
          </a:p>
        </p:txBody>
      </p:sp>
      <p:sp>
        <p:nvSpPr>
          <p:cNvPr id="4" name="Slide Number Placeholder 3"/>
          <p:cNvSpPr>
            <a:spLocks noGrp="1"/>
          </p:cNvSpPr>
          <p:nvPr>
            <p:ph type="sldNum" sz="quarter" idx="5"/>
          </p:nvPr>
        </p:nvSpPr>
        <p:spPr/>
        <p:txBody>
          <a:bodyPr/>
          <a:lstStyle/>
          <a:p>
            <a:fld id="{C7E604F2-E9A9-8C44-B6E2-1BEDE89CB8AC}" type="slidenum">
              <a:rPr lang="en-US" smtClean="0"/>
              <a:t>8</a:t>
            </a:fld>
            <a:endParaRPr lang="en-US"/>
          </a:p>
        </p:txBody>
      </p:sp>
    </p:spTree>
    <p:extLst>
      <p:ext uri="{BB962C8B-B14F-4D97-AF65-F5344CB8AC3E}">
        <p14:creationId xmlns:p14="http://schemas.microsoft.com/office/powerpoint/2010/main" val="4242832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0D5DB-2E50-A244-95F5-AE5E1538C56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1A610E34-D37F-534B-A831-22F42A706A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F5D1BA9C-BDF3-FC45-8796-FA02DD346543}"/>
              </a:ext>
            </a:extLst>
          </p:cNvPr>
          <p:cNvSpPr>
            <a:spLocks noGrp="1"/>
          </p:cNvSpPr>
          <p:nvPr>
            <p:ph type="dt" sz="half" idx="10"/>
          </p:nvPr>
        </p:nvSpPr>
        <p:spPr/>
        <p:txBody>
          <a:bodyPr/>
          <a:lstStyle/>
          <a:p>
            <a:fld id="{8F4D7380-B3EA-C446-8923-A5E8842E9983}" type="datetimeFigureOut">
              <a:rPr lang="en-BE" smtClean="0"/>
              <a:t>17/05/2022</a:t>
            </a:fld>
            <a:endParaRPr lang="en-BE"/>
          </a:p>
        </p:txBody>
      </p:sp>
      <p:sp>
        <p:nvSpPr>
          <p:cNvPr id="5" name="Footer Placeholder 4">
            <a:extLst>
              <a:ext uri="{FF2B5EF4-FFF2-40B4-BE49-F238E27FC236}">
                <a16:creationId xmlns:a16="http://schemas.microsoft.com/office/drawing/2014/main" id="{BD03736D-1A20-5B49-B7D6-263652DE92B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93B3FE06-49F6-DA45-8067-E43CE224F75A}"/>
              </a:ext>
            </a:extLst>
          </p:cNvPr>
          <p:cNvSpPr>
            <a:spLocks noGrp="1"/>
          </p:cNvSpPr>
          <p:nvPr>
            <p:ph type="sldNum" sz="quarter" idx="12"/>
          </p:nvPr>
        </p:nvSpPr>
        <p:spPr/>
        <p:txBody>
          <a:bodyPr/>
          <a:lstStyle/>
          <a:p>
            <a:fld id="{79F36FBF-5375-604A-A1B3-A17AE4487F2B}" type="slidenum">
              <a:rPr lang="en-BE" smtClean="0"/>
              <a:t>‹#›</a:t>
            </a:fld>
            <a:endParaRPr lang="en-BE"/>
          </a:p>
        </p:txBody>
      </p:sp>
    </p:spTree>
    <p:extLst>
      <p:ext uri="{BB962C8B-B14F-4D97-AF65-F5344CB8AC3E}">
        <p14:creationId xmlns:p14="http://schemas.microsoft.com/office/powerpoint/2010/main" val="3433313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21F8-2B88-1D44-813D-051AFE3BD37B}"/>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E61906B-9AE4-5242-A699-113A9FE7EA5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641188EE-B3DD-1E44-BA9A-7A73893D4A1B}"/>
              </a:ext>
            </a:extLst>
          </p:cNvPr>
          <p:cNvSpPr>
            <a:spLocks noGrp="1"/>
          </p:cNvSpPr>
          <p:nvPr>
            <p:ph type="dt" sz="half" idx="10"/>
          </p:nvPr>
        </p:nvSpPr>
        <p:spPr/>
        <p:txBody>
          <a:bodyPr/>
          <a:lstStyle/>
          <a:p>
            <a:fld id="{8F4D7380-B3EA-C446-8923-A5E8842E9983}" type="datetimeFigureOut">
              <a:rPr lang="en-BE" smtClean="0"/>
              <a:t>17/05/2022</a:t>
            </a:fld>
            <a:endParaRPr lang="en-BE"/>
          </a:p>
        </p:txBody>
      </p:sp>
      <p:sp>
        <p:nvSpPr>
          <p:cNvPr id="5" name="Footer Placeholder 4">
            <a:extLst>
              <a:ext uri="{FF2B5EF4-FFF2-40B4-BE49-F238E27FC236}">
                <a16:creationId xmlns:a16="http://schemas.microsoft.com/office/drawing/2014/main" id="{56BA2492-398B-5A4B-ACEB-8980156B1FF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82BBD6D-5624-E94D-9456-F30D41A36B90}"/>
              </a:ext>
            </a:extLst>
          </p:cNvPr>
          <p:cNvSpPr>
            <a:spLocks noGrp="1"/>
          </p:cNvSpPr>
          <p:nvPr>
            <p:ph type="sldNum" sz="quarter" idx="12"/>
          </p:nvPr>
        </p:nvSpPr>
        <p:spPr/>
        <p:txBody>
          <a:bodyPr/>
          <a:lstStyle/>
          <a:p>
            <a:fld id="{79F36FBF-5375-604A-A1B3-A17AE4487F2B}" type="slidenum">
              <a:rPr lang="en-BE" smtClean="0"/>
              <a:t>‹#›</a:t>
            </a:fld>
            <a:endParaRPr lang="en-BE"/>
          </a:p>
        </p:txBody>
      </p:sp>
    </p:spTree>
    <p:extLst>
      <p:ext uri="{BB962C8B-B14F-4D97-AF65-F5344CB8AC3E}">
        <p14:creationId xmlns:p14="http://schemas.microsoft.com/office/powerpoint/2010/main" val="1225446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59B836-C2E5-2E45-8D72-472A90C1E3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A1E0113D-1F05-6644-A442-B57B11305C4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A03A7D94-50E3-6A46-A864-D6793C194C1D}"/>
              </a:ext>
            </a:extLst>
          </p:cNvPr>
          <p:cNvSpPr>
            <a:spLocks noGrp="1"/>
          </p:cNvSpPr>
          <p:nvPr>
            <p:ph type="dt" sz="half" idx="10"/>
          </p:nvPr>
        </p:nvSpPr>
        <p:spPr/>
        <p:txBody>
          <a:bodyPr/>
          <a:lstStyle/>
          <a:p>
            <a:fld id="{8F4D7380-B3EA-C446-8923-A5E8842E9983}" type="datetimeFigureOut">
              <a:rPr lang="en-BE" smtClean="0"/>
              <a:t>17/05/2022</a:t>
            </a:fld>
            <a:endParaRPr lang="en-BE"/>
          </a:p>
        </p:txBody>
      </p:sp>
      <p:sp>
        <p:nvSpPr>
          <p:cNvPr id="5" name="Footer Placeholder 4">
            <a:extLst>
              <a:ext uri="{FF2B5EF4-FFF2-40B4-BE49-F238E27FC236}">
                <a16:creationId xmlns:a16="http://schemas.microsoft.com/office/drawing/2014/main" id="{C8765843-7894-0C42-86BC-622F538470A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8A383F7-BC9D-A04C-B870-79C1BD4DC27B}"/>
              </a:ext>
            </a:extLst>
          </p:cNvPr>
          <p:cNvSpPr>
            <a:spLocks noGrp="1"/>
          </p:cNvSpPr>
          <p:nvPr>
            <p:ph type="sldNum" sz="quarter" idx="12"/>
          </p:nvPr>
        </p:nvSpPr>
        <p:spPr/>
        <p:txBody>
          <a:bodyPr/>
          <a:lstStyle/>
          <a:p>
            <a:fld id="{79F36FBF-5375-604A-A1B3-A17AE4487F2B}" type="slidenum">
              <a:rPr lang="en-BE" smtClean="0"/>
              <a:t>‹#›</a:t>
            </a:fld>
            <a:endParaRPr lang="en-BE"/>
          </a:p>
        </p:txBody>
      </p:sp>
    </p:spTree>
    <p:extLst>
      <p:ext uri="{BB962C8B-B14F-4D97-AF65-F5344CB8AC3E}">
        <p14:creationId xmlns:p14="http://schemas.microsoft.com/office/powerpoint/2010/main" val="3970676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47D7A-7B64-C440-93C3-E451DAF23981}"/>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16452D01-ABD7-1B4E-B4D5-3A8E6E4C54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8EAE9CA-F33F-EE43-AB46-7872D29BBB9F}"/>
              </a:ext>
            </a:extLst>
          </p:cNvPr>
          <p:cNvSpPr>
            <a:spLocks noGrp="1"/>
          </p:cNvSpPr>
          <p:nvPr>
            <p:ph type="dt" sz="half" idx="10"/>
          </p:nvPr>
        </p:nvSpPr>
        <p:spPr/>
        <p:txBody>
          <a:bodyPr/>
          <a:lstStyle/>
          <a:p>
            <a:fld id="{8F4D7380-B3EA-C446-8923-A5E8842E9983}" type="datetimeFigureOut">
              <a:rPr lang="en-BE" smtClean="0"/>
              <a:t>17/05/2022</a:t>
            </a:fld>
            <a:endParaRPr lang="en-BE"/>
          </a:p>
        </p:txBody>
      </p:sp>
      <p:sp>
        <p:nvSpPr>
          <p:cNvPr id="5" name="Footer Placeholder 4">
            <a:extLst>
              <a:ext uri="{FF2B5EF4-FFF2-40B4-BE49-F238E27FC236}">
                <a16:creationId xmlns:a16="http://schemas.microsoft.com/office/drawing/2014/main" id="{0FA78731-C743-8C4F-AABC-A52F056D943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30591F9-7D9E-D642-AA68-2A057BE13B5C}"/>
              </a:ext>
            </a:extLst>
          </p:cNvPr>
          <p:cNvSpPr>
            <a:spLocks noGrp="1"/>
          </p:cNvSpPr>
          <p:nvPr>
            <p:ph type="sldNum" sz="quarter" idx="12"/>
          </p:nvPr>
        </p:nvSpPr>
        <p:spPr/>
        <p:txBody>
          <a:bodyPr/>
          <a:lstStyle/>
          <a:p>
            <a:fld id="{79F36FBF-5375-604A-A1B3-A17AE4487F2B}" type="slidenum">
              <a:rPr lang="en-BE" smtClean="0"/>
              <a:t>‹#›</a:t>
            </a:fld>
            <a:endParaRPr lang="en-BE"/>
          </a:p>
        </p:txBody>
      </p:sp>
    </p:spTree>
    <p:extLst>
      <p:ext uri="{BB962C8B-B14F-4D97-AF65-F5344CB8AC3E}">
        <p14:creationId xmlns:p14="http://schemas.microsoft.com/office/powerpoint/2010/main" val="320178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57ABE-3EEE-AF4B-881C-908967982C8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8353E858-A642-3A4A-BE5F-CD0C205A46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FA78DAF-0C77-044A-AA22-84BD2547F3EF}"/>
              </a:ext>
            </a:extLst>
          </p:cNvPr>
          <p:cNvSpPr>
            <a:spLocks noGrp="1"/>
          </p:cNvSpPr>
          <p:nvPr>
            <p:ph type="dt" sz="half" idx="10"/>
          </p:nvPr>
        </p:nvSpPr>
        <p:spPr/>
        <p:txBody>
          <a:bodyPr/>
          <a:lstStyle/>
          <a:p>
            <a:fld id="{8F4D7380-B3EA-C446-8923-A5E8842E9983}" type="datetimeFigureOut">
              <a:rPr lang="en-BE" smtClean="0"/>
              <a:t>17/05/2022</a:t>
            </a:fld>
            <a:endParaRPr lang="en-BE"/>
          </a:p>
        </p:txBody>
      </p:sp>
      <p:sp>
        <p:nvSpPr>
          <p:cNvPr id="5" name="Footer Placeholder 4">
            <a:extLst>
              <a:ext uri="{FF2B5EF4-FFF2-40B4-BE49-F238E27FC236}">
                <a16:creationId xmlns:a16="http://schemas.microsoft.com/office/drawing/2014/main" id="{2126A430-CAC6-3344-A38E-D6C97E7F297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FB16F90-458A-AA4E-9FCA-00A55AA79855}"/>
              </a:ext>
            </a:extLst>
          </p:cNvPr>
          <p:cNvSpPr>
            <a:spLocks noGrp="1"/>
          </p:cNvSpPr>
          <p:nvPr>
            <p:ph type="sldNum" sz="quarter" idx="12"/>
          </p:nvPr>
        </p:nvSpPr>
        <p:spPr/>
        <p:txBody>
          <a:bodyPr/>
          <a:lstStyle/>
          <a:p>
            <a:fld id="{79F36FBF-5375-604A-A1B3-A17AE4487F2B}" type="slidenum">
              <a:rPr lang="en-BE" smtClean="0"/>
              <a:t>‹#›</a:t>
            </a:fld>
            <a:endParaRPr lang="en-BE"/>
          </a:p>
        </p:txBody>
      </p:sp>
    </p:spTree>
    <p:extLst>
      <p:ext uri="{BB962C8B-B14F-4D97-AF65-F5344CB8AC3E}">
        <p14:creationId xmlns:p14="http://schemas.microsoft.com/office/powerpoint/2010/main" val="102254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956E-9724-A442-8427-069671FC2726}"/>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B5A9A031-216E-F546-955A-C6313BB6219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4765C340-6449-A24C-A555-A2E33D9B7DE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020750B7-1B25-E144-863B-975F40801AE6}"/>
              </a:ext>
            </a:extLst>
          </p:cNvPr>
          <p:cNvSpPr>
            <a:spLocks noGrp="1"/>
          </p:cNvSpPr>
          <p:nvPr>
            <p:ph type="dt" sz="half" idx="10"/>
          </p:nvPr>
        </p:nvSpPr>
        <p:spPr/>
        <p:txBody>
          <a:bodyPr/>
          <a:lstStyle/>
          <a:p>
            <a:fld id="{8F4D7380-B3EA-C446-8923-A5E8842E9983}" type="datetimeFigureOut">
              <a:rPr lang="en-BE" smtClean="0"/>
              <a:t>17/05/2022</a:t>
            </a:fld>
            <a:endParaRPr lang="en-BE"/>
          </a:p>
        </p:txBody>
      </p:sp>
      <p:sp>
        <p:nvSpPr>
          <p:cNvPr id="6" name="Footer Placeholder 5">
            <a:extLst>
              <a:ext uri="{FF2B5EF4-FFF2-40B4-BE49-F238E27FC236}">
                <a16:creationId xmlns:a16="http://schemas.microsoft.com/office/drawing/2014/main" id="{4C4211AB-87A7-3F44-A834-00B6A117E9DB}"/>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20CF9BD2-7467-DF4B-9383-305104A9D283}"/>
              </a:ext>
            </a:extLst>
          </p:cNvPr>
          <p:cNvSpPr>
            <a:spLocks noGrp="1"/>
          </p:cNvSpPr>
          <p:nvPr>
            <p:ph type="sldNum" sz="quarter" idx="12"/>
          </p:nvPr>
        </p:nvSpPr>
        <p:spPr/>
        <p:txBody>
          <a:bodyPr/>
          <a:lstStyle/>
          <a:p>
            <a:fld id="{79F36FBF-5375-604A-A1B3-A17AE4487F2B}" type="slidenum">
              <a:rPr lang="en-BE" smtClean="0"/>
              <a:t>‹#›</a:t>
            </a:fld>
            <a:endParaRPr lang="en-BE"/>
          </a:p>
        </p:txBody>
      </p:sp>
    </p:spTree>
    <p:extLst>
      <p:ext uri="{BB962C8B-B14F-4D97-AF65-F5344CB8AC3E}">
        <p14:creationId xmlns:p14="http://schemas.microsoft.com/office/powerpoint/2010/main" val="219288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F8AF-1DDC-7F40-988E-9885B37468C1}"/>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F8A9BAD6-5B06-7147-B667-5588239C54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98AF621-8370-B54C-8747-F9A6FDE5119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9E1FE7EE-D972-7346-BC82-5B01BCB00B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185A7B4-42F5-9C40-8932-4E4B6E8F91E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9A2F7202-5737-544B-8EBA-502222FE948C}"/>
              </a:ext>
            </a:extLst>
          </p:cNvPr>
          <p:cNvSpPr>
            <a:spLocks noGrp="1"/>
          </p:cNvSpPr>
          <p:nvPr>
            <p:ph type="dt" sz="half" idx="10"/>
          </p:nvPr>
        </p:nvSpPr>
        <p:spPr/>
        <p:txBody>
          <a:bodyPr/>
          <a:lstStyle/>
          <a:p>
            <a:fld id="{8F4D7380-B3EA-C446-8923-A5E8842E9983}" type="datetimeFigureOut">
              <a:rPr lang="en-BE" smtClean="0"/>
              <a:t>17/05/2022</a:t>
            </a:fld>
            <a:endParaRPr lang="en-BE"/>
          </a:p>
        </p:txBody>
      </p:sp>
      <p:sp>
        <p:nvSpPr>
          <p:cNvPr id="8" name="Footer Placeholder 7">
            <a:extLst>
              <a:ext uri="{FF2B5EF4-FFF2-40B4-BE49-F238E27FC236}">
                <a16:creationId xmlns:a16="http://schemas.microsoft.com/office/drawing/2014/main" id="{C8FB1160-9DF4-9D4D-9313-EB330075D03F}"/>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785ED639-4EF9-5445-B2B4-2B442B5418CD}"/>
              </a:ext>
            </a:extLst>
          </p:cNvPr>
          <p:cNvSpPr>
            <a:spLocks noGrp="1"/>
          </p:cNvSpPr>
          <p:nvPr>
            <p:ph type="sldNum" sz="quarter" idx="12"/>
          </p:nvPr>
        </p:nvSpPr>
        <p:spPr/>
        <p:txBody>
          <a:bodyPr/>
          <a:lstStyle/>
          <a:p>
            <a:fld id="{79F36FBF-5375-604A-A1B3-A17AE4487F2B}" type="slidenum">
              <a:rPr lang="en-BE" smtClean="0"/>
              <a:t>‹#›</a:t>
            </a:fld>
            <a:endParaRPr lang="en-BE"/>
          </a:p>
        </p:txBody>
      </p:sp>
    </p:spTree>
    <p:extLst>
      <p:ext uri="{BB962C8B-B14F-4D97-AF65-F5344CB8AC3E}">
        <p14:creationId xmlns:p14="http://schemas.microsoft.com/office/powerpoint/2010/main" val="1256961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B4AC3-6AD4-8543-A8DF-0193EB55D421}"/>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BB15D6B1-9E61-D94D-9F70-0EA7995C8347}"/>
              </a:ext>
            </a:extLst>
          </p:cNvPr>
          <p:cNvSpPr>
            <a:spLocks noGrp="1"/>
          </p:cNvSpPr>
          <p:nvPr>
            <p:ph type="dt" sz="half" idx="10"/>
          </p:nvPr>
        </p:nvSpPr>
        <p:spPr/>
        <p:txBody>
          <a:bodyPr/>
          <a:lstStyle/>
          <a:p>
            <a:fld id="{8F4D7380-B3EA-C446-8923-A5E8842E9983}" type="datetimeFigureOut">
              <a:rPr lang="en-BE" smtClean="0"/>
              <a:t>17/05/2022</a:t>
            </a:fld>
            <a:endParaRPr lang="en-BE"/>
          </a:p>
        </p:txBody>
      </p:sp>
      <p:sp>
        <p:nvSpPr>
          <p:cNvPr id="4" name="Footer Placeholder 3">
            <a:extLst>
              <a:ext uri="{FF2B5EF4-FFF2-40B4-BE49-F238E27FC236}">
                <a16:creationId xmlns:a16="http://schemas.microsoft.com/office/drawing/2014/main" id="{6A1122D2-1754-E745-979E-97AD4A38ADA2}"/>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54F53C79-5188-9F40-8EEA-5CFB9B7D2AC6}"/>
              </a:ext>
            </a:extLst>
          </p:cNvPr>
          <p:cNvSpPr>
            <a:spLocks noGrp="1"/>
          </p:cNvSpPr>
          <p:nvPr>
            <p:ph type="sldNum" sz="quarter" idx="12"/>
          </p:nvPr>
        </p:nvSpPr>
        <p:spPr/>
        <p:txBody>
          <a:bodyPr/>
          <a:lstStyle/>
          <a:p>
            <a:fld id="{79F36FBF-5375-604A-A1B3-A17AE4487F2B}" type="slidenum">
              <a:rPr lang="en-BE" smtClean="0"/>
              <a:t>‹#›</a:t>
            </a:fld>
            <a:endParaRPr lang="en-BE"/>
          </a:p>
        </p:txBody>
      </p:sp>
    </p:spTree>
    <p:extLst>
      <p:ext uri="{BB962C8B-B14F-4D97-AF65-F5344CB8AC3E}">
        <p14:creationId xmlns:p14="http://schemas.microsoft.com/office/powerpoint/2010/main" val="114021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EDAE79-7D40-DE4E-8829-EE3FCC8DD91B}"/>
              </a:ext>
            </a:extLst>
          </p:cNvPr>
          <p:cNvSpPr>
            <a:spLocks noGrp="1"/>
          </p:cNvSpPr>
          <p:nvPr>
            <p:ph type="dt" sz="half" idx="10"/>
          </p:nvPr>
        </p:nvSpPr>
        <p:spPr/>
        <p:txBody>
          <a:bodyPr/>
          <a:lstStyle/>
          <a:p>
            <a:fld id="{8F4D7380-B3EA-C446-8923-A5E8842E9983}" type="datetimeFigureOut">
              <a:rPr lang="en-BE" smtClean="0"/>
              <a:t>17/05/2022</a:t>
            </a:fld>
            <a:endParaRPr lang="en-BE"/>
          </a:p>
        </p:txBody>
      </p:sp>
      <p:sp>
        <p:nvSpPr>
          <p:cNvPr id="3" name="Footer Placeholder 2">
            <a:extLst>
              <a:ext uri="{FF2B5EF4-FFF2-40B4-BE49-F238E27FC236}">
                <a16:creationId xmlns:a16="http://schemas.microsoft.com/office/drawing/2014/main" id="{523EDEEC-74E2-CB47-8D8C-4499C05B3FF8}"/>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2D3D4261-4DF4-7C4F-B0EE-E75ED685635F}"/>
              </a:ext>
            </a:extLst>
          </p:cNvPr>
          <p:cNvSpPr>
            <a:spLocks noGrp="1"/>
          </p:cNvSpPr>
          <p:nvPr>
            <p:ph type="sldNum" sz="quarter" idx="12"/>
          </p:nvPr>
        </p:nvSpPr>
        <p:spPr/>
        <p:txBody>
          <a:bodyPr/>
          <a:lstStyle/>
          <a:p>
            <a:fld id="{79F36FBF-5375-604A-A1B3-A17AE4487F2B}" type="slidenum">
              <a:rPr lang="en-BE" smtClean="0"/>
              <a:t>‹#›</a:t>
            </a:fld>
            <a:endParaRPr lang="en-BE"/>
          </a:p>
        </p:txBody>
      </p:sp>
    </p:spTree>
    <p:extLst>
      <p:ext uri="{BB962C8B-B14F-4D97-AF65-F5344CB8AC3E}">
        <p14:creationId xmlns:p14="http://schemas.microsoft.com/office/powerpoint/2010/main" val="72740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FF82-1A42-A44F-B027-46F4AFCBFF2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6958DB72-6B37-E043-8CC5-A2DB309951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81AF90E2-E28E-9147-B30E-496EF8147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4ECAC6-F648-C448-8AD0-A06C71F35510}"/>
              </a:ext>
            </a:extLst>
          </p:cNvPr>
          <p:cNvSpPr>
            <a:spLocks noGrp="1"/>
          </p:cNvSpPr>
          <p:nvPr>
            <p:ph type="dt" sz="half" idx="10"/>
          </p:nvPr>
        </p:nvSpPr>
        <p:spPr/>
        <p:txBody>
          <a:bodyPr/>
          <a:lstStyle/>
          <a:p>
            <a:fld id="{8F4D7380-B3EA-C446-8923-A5E8842E9983}" type="datetimeFigureOut">
              <a:rPr lang="en-BE" smtClean="0"/>
              <a:t>17/05/2022</a:t>
            </a:fld>
            <a:endParaRPr lang="en-BE"/>
          </a:p>
        </p:txBody>
      </p:sp>
      <p:sp>
        <p:nvSpPr>
          <p:cNvPr id="6" name="Footer Placeholder 5">
            <a:extLst>
              <a:ext uri="{FF2B5EF4-FFF2-40B4-BE49-F238E27FC236}">
                <a16:creationId xmlns:a16="http://schemas.microsoft.com/office/drawing/2014/main" id="{BB23BE99-409E-7145-9297-7B1AE359A41B}"/>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45CF8395-2360-C840-9754-CBC84618E21C}"/>
              </a:ext>
            </a:extLst>
          </p:cNvPr>
          <p:cNvSpPr>
            <a:spLocks noGrp="1"/>
          </p:cNvSpPr>
          <p:nvPr>
            <p:ph type="sldNum" sz="quarter" idx="12"/>
          </p:nvPr>
        </p:nvSpPr>
        <p:spPr/>
        <p:txBody>
          <a:bodyPr/>
          <a:lstStyle/>
          <a:p>
            <a:fld id="{79F36FBF-5375-604A-A1B3-A17AE4487F2B}" type="slidenum">
              <a:rPr lang="en-BE" smtClean="0"/>
              <a:t>‹#›</a:t>
            </a:fld>
            <a:endParaRPr lang="en-BE"/>
          </a:p>
        </p:txBody>
      </p:sp>
    </p:spTree>
    <p:extLst>
      <p:ext uri="{BB962C8B-B14F-4D97-AF65-F5344CB8AC3E}">
        <p14:creationId xmlns:p14="http://schemas.microsoft.com/office/powerpoint/2010/main" val="166057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8C660-B5B4-654D-8FE5-3CEECE8B9CE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0255F5FD-709E-7B43-BE48-3E3DB7DAA5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8D63461D-2285-6640-A1A2-FEC377AB2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2C6F786-CAD7-4843-84C1-B6AC4117D964}"/>
              </a:ext>
            </a:extLst>
          </p:cNvPr>
          <p:cNvSpPr>
            <a:spLocks noGrp="1"/>
          </p:cNvSpPr>
          <p:nvPr>
            <p:ph type="dt" sz="half" idx="10"/>
          </p:nvPr>
        </p:nvSpPr>
        <p:spPr/>
        <p:txBody>
          <a:bodyPr/>
          <a:lstStyle/>
          <a:p>
            <a:fld id="{8F4D7380-B3EA-C446-8923-A5E8842E9983}" type="datetimeFigureOut">
              <a:rPr lang="en-BE" smtClean="0"/>
              <a:t>17/05/2022</a:t>
            </a:fld>
            <a:endParaRPr lang="en-BE"/>
          </a:p>
        </p:txBody>
      </p:sp>
      <p:sp>
        <p:nvSpPr>
          <p:cNvPr id="6" name="Footer Placeholder 5">
            <a:extLst>
              <a:ext uri="{FF2B5EF4-FFF2-40B4-BE49-F238E27FC236}">
                <a16:creationId xmlns:a16="http://schemas.microsoft.com/office/drawing/2014/main" id="{73BA38B8-7F52-6745-B8FC-89B54A6D648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C9AE7461-33EB-A44B-A4B8-77B1C2220ABF}"/>
              </a:ext>
            </a:extLst>
          </p:cNvPr>
          <p:cNvSpPr>
            <a:spLocks noGrp="1"/>
          </p:cNvSpPr>
          <p:nvPr>
            <p:ph type="sldNum" sz="quarter" idx="12"/>
          </p:nvPr>
        </p:nvSpPr>
        <p:spPr/>
        <p:txBody>
          <a:bodyPr/>
          <a:lstStyle/>
          <a:p>
            <a:fld id="{79F36FBF-5375-604A-A1B3-A17AE4487F2B}" type="slidenum">
              <a:rPr lang="en-BE" smtClean="0"/>
              <a:t>‹#›</a:t>
            </a:fld>
            <a:endParaRPr lang="en-BE"/>
          </a:p>
        </p:txBody>
      </p:sp>
    </p:spTree>
    <p:extLst>
      <p:ext uri="{BB962C8B-B14F-4D97-AF65-F5344CB8AC3E}">
        <p14:creationId xmlns:p14="http://schemas.microsoft.com/office/powerpoint/2010/main" val="1481209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DDF789-0117-8348-9F4B-AD22E7814F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88E13445-5A6F-9140-A481-E675F4E7AF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50E23D56-D0B1-CE4B-88B9-9297AFB4A7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D7380-B3EA-C446-8923-A5E8842E9983}" type="datetimeFigureOut">
              <a:rPr lang="en-BE" smtClean="0"/>
              <a:t>17/05/2022</a:t>
            </a:fld>
            <a:endParaRPr lang="en-BE"/>
          </a:p>
        </p:txBody>
      </p:sp>
      <p:sp>
        <p:nvSpPr>
          <p:cNvPr id="5" name="Footer Placeholder 4">
            <a:extLst>
              <a:ext uri="{FF2B5EF4-FFF2-40B4-BE49-F238E27FC236}">
                <a16:creationId xmlns:a16="http://schemas.microsoft.com/office/drawing/2014/main" id="{ABABCC66-86D8-F441-A26E-1D095C8FB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14C2BA5F-E7C2-CD45-8E7E-90F1F6B703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36FBF-5375-604A-A1B3-A17AE4487F2B}" type="slidenum">
              <a:rPr lang="en-BE" smtClean="0"/>
              <a:t>‹#›</a:t>
            </a:fld>
            <a:endParaRPr lang="en-BE"/>
          </a:p>
        </p:txBody>
      </p:sp>
    </p:spTree>
    <p:extLst>
      <p:ext uri="{BB962C8B-B14F-4D97-AF65-F5344CB8AC3E}">
        <p14:creationId xmlns:p14="http://schemas.microsoft.com/office/powerpoint/2010/main" val="2071551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github.com/iobis/dataset-edna/blob/main/kpitz@mbari.org" TargetMode="External"/><Relationship Id="rId2" Type="http://schemas.openxmlformats.org/officeDocument/2006/relationships/hyperlink" Target="https://github.com/iobis/dataset-edna/blob/main/chfr@mbari.org" TargetMode="Externa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https://github.com/iobis/dataset-edna" TargetMode="External"/><Relationship Id="rId4" Type="http://schemas.openxmlformats.org/officeDocument/2006/relationships/hyperlink" Target="https://github.com/iobis/dataset-edna/blob/main/dianalg@mbari.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KKh_Hd8zyb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A059-51C5-5E4E-B504-CE5BC9FD3DA5}"/>
              </a:ext>
            </a:extLst>
          </p:cNvPr>
          <p:cNvSpPr>
            <a:spLocks noGrp="1"/>
          </p:cNvSpPr>
          <p:nvPr>
            <p:ph type="ctrTitle"/>
          </p:nvPr>
        </p:nvSpPr>
        <p:spPr/>
        <p:txBody>
          <a:bodyPr/>
          <a:lstStyle/>
          <a:p>
            <a:endParaRPr lang="en-BE"/>
          </a:p>
        </p:txBody>
      </p:sp>
      <p:sp>
        <p:nvSpPr>
          <p:cNvPr id="3" name="Subtitle 2">
            <a:extLst>
              <a:ext uri="{FF2B5EF4-FFF2-40B4-BE49-F238E27FC236}">
                <a16:creationId xmlns:a16="http://schemas.microsoft.com/office/drawing/2014/main" id="{CCF869FF-BE0D-FC4C-BC61-2983F3F9EA1D}"/>
              </a:ext>
            </a:extLst>
          </p:cNvPr>
          <p:cNvSpPr>
            <a:spLocks noGrp="1"/>
          </p:cNvSpPr>
          <p:nvPr>
            <p:ph type="subTitle" idx="1"/>
          </p:nvPr>
        </p:nvSpPr>
        <p:spPr/>
        <p:txBody>
          <a:bodyPr/>
          <a:lstStyle/>
          <a:p>
            <a:endParaRPr lang="en-BE"/>
          </a:p>
        </p:txBody>
      </p:sp>
      <p:pic>
        <p:nvPicPr>
          <p:cNvPr id="4" name="Picture 3">
            <a:extLst>
              <a:ext uri="{FF2B5EF4-FFF2-40B4-BE49-F238E27FC236}">
                <a16:creationId xmlns:a16="http://schemas.microsoft.com/office/drawing/2014/main" id="{06AACB6E-F224-004D-9055-109BD117FF77}"/>
              </a:ext>
            </a:extLst>
          </p:cNvPr>
          <p:cNvPicPr>
            <a:picLocks noChangeAspect="1"/>
          </p:cNvPicPr>
          <p:nvPr/>
        </p:nvPicPr>
        <p:blipFill>
          <a:blip r:embed="rId2"/>
          <a:stretch>
            <a:fillRect/>
          </a:stretch>
        </p:blipFill>
        <p:spPr>
          <a:xfrm>
            <a:off x="-4109" y="0"/>
            <a:ext cx="12196109" cy="6860876"/>
          </a:xfrm>
          <a:prstGeom prst="rect">
            <a:avLst/>
          </a:prstGeom>
        </p:spPr>
      </p:pic>
      <p:pic>
        <p:nvPicPr>
          <p:cNvPr id="5" name="Graphic 4">
            <a:extLst>
              <a:ext uri="{FF2B5EF4-FFF2-40B4-BE49-F238E27FC236}">
                <a16:creationId xmlns:a16="http://schemas.microsoft.com/office/drawing/2014/main" id="{557E905F-F05D-C147-8E97-B751041C3F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86828" y="752419"/>
            <a:ext cx="2977572" cy="1695561"/>
          </a:xfrm>
          <a:prstGeom prst="rect">
            <a:avLst/>
          </a:prstGeom>
        </p:spPr>
      </p:pic>
      <p:sp>
        <p:nvSpPr>
          <p:cNvPr id="6" name="Title 1">
            <a:extLst>
              <a:ext uri="{FF2B5EF4-FFF2-40B4-BE49-F238E27FC236}">
                <a16:creationId xmlns:a16="http://schemas.microsoft.com/office/drawing/2014/main" id="{B2430050-BB7B-E34E-A143-1323CE6992D0}"/>
              </a:ext>
            </a:extLst>
          </p:cNvPr>
          <p:cNvSpPr txBox="1">
            <a:spLocks/>
          </p:cNvSpPr>
          <p:nvPr/>
        </p:nvSpPr>
        <p:spPr>
          <a:xfrm>
            <a:off x="3238500" y="2676094"/>
            <a:ext cx="5839592" cy="1048609"/>
          </a:xfrm>
          <a:prstGeom prst="rect">
            <a:avLst/>
          </a:prstGeom>
        </p:spPr>
        <p:txBody>
          <a:bodyPr vert="horz" lIns="0" tIns="0" rIns="0" bIns="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05FAA"/>
                </a:solidFill>
                <a:latin typeface="Poppins" pitchFamily="2" charset="77"/>
                <a:cs typeface="Poppins" pitchFamily="2" charset="77"/>
              </a:rPr>
              <a:t>and genetic data</a:t>
            </a:r>
          </a:p>
        </p:txBody>
      </p:sp>
      <p:sp>
        <p:nvSpPr>
          <p:cNvPr id="8" name="Freeform 7">
            <a:extLst>
              <a:ext uri="{FF2B5EF4-FFF2-40B4-BE49-F238E27FC236}">
                <a16:creationId xmlns:a16="http://schemas.microsoft.com/office/drawing/2014/main" id="{DE57B510-6C8D-D64A-A388-A98A76093BFB}"/>
              </a:ext>
            </a:extLst>
          </p:cNvPr>
          <p:cNvSpPr/>
          <p:nvPr/>
        </p:nvSpPr>
        <p:spPr>
          <a:xfrm>
            <a:off x="622300" y="635000"/>
            <a:ext cx="1714500" cy="2717800"/>
          </a:xfrm>
          <a:custGeom>
            <a:avLst/>
            <a:gdLst>
              <a:gd name="connsiteX0" fmla="*/ 482600 w 1714500"/>
              <a:gd name="connsiteY0" fmla="*/ 889000 h 2717800"/>
              <a:gd name="connsiteX1" fmla="*/ 482600 w 1714500"/>
              <a:gd name="connsiteY1" fmla="*/ 889000 h 2717800"/>
              <a:gd name="connsiteX2" fmla="*/ 698500 w 1714500"/>
              <a:gd name="connsiteY2" fmla="*/ 673100 h 2717800"/>
              <a:gd name="connsiteX3" fmla="*/ 749300 w 1714500"/>
              <a:gd name="connsiteY3" fmla="*/ 609600 h 2717800"/>
              <a:gd name="connsiteX4" fmla="*/ 850900 w 1714500"/>
              <a:gd name="connsiteY4" fmla="*/ 495300 h 2717800"/>
              <a:gd name="connsiteX5" fmla="*/ 889000 w 1714500"/>
              <a:gd name="connsiteY5" fmla="*/ 419100 h 2717800"/>
              <a:gd name="connsiteX6" fmla="*/ 901700 w 1714500"/>
              <a:gd name="connsiteY6" fmla="*/ 381000 h 2717800"/>
              <a:gd name="connsiteX7" fmla="*/ 977900 w 1714500"/>
              <a:gd name="connsiteY7" fmla="*/ 254000 h 2717800"/>
              <a:gd name="connsiteX8" fmla="*/ 1016000 w 1714500"/>
              <a:gd name="connsiteY8" fmla="*/ 152400 h 2717800"/>
              <a:gd name="connsiteX9" fmla="*/ 1028700 w 1714500"/>
              <a:gd name="connsiteY9" fmla="*/ 114300 h 2717800"/>
              <a:gd name="connsiteX10" fmla="*/ 1054100 w 1714500"/>
              <a:gd name="connsiteY10" fmla="*/ 0 h 2717800"/>
              <a:gd name="connsiteX11" fmla="*/ 1092200 w 1714500"/>
              <a:gd name="connsiteY11" fmla="*/ 25400 h 2717800"/>
              <a:gd name="connsiteX12" fmla="*/ 1117600 w 1714500"/>
              <a:gd name="connsiteY12" fmla="*/ 76200 h 2717800"/>
              <a:gd name="connsiteX13" fmla="*/ 1155700 w 1714500"/>
              <a:gd name="connsiteY13" fmla="*/ 127000 h 2717800"/>
              <a:gd name="connsiteX14" fmla="*/ 1231900 w 1714500"/>
              <a:gd name="connsiteY14" fmla="*/ 203200 h 2717800"/>
              <a:gd name="connsiteX15" fmla="*/ 1282700 w 1714500"/>
              <a:gd name="connsiteY15" fmla="*/ 304800 h 2717800"/>
              <a:gd name="connsiteX16" fmla="*/ 1295400 w 1714500"/>
              <a:gd name="connsiteY16" fmla="*/ 342900 h 2717800"/>
              <a:gd name="connsiteX17" fmla="*/ 1371600 w 1714500"/>
              <a:gd name="connsiteY17" fmla="*/ 469900 h 2717800"/>
              <a:gd name="connsiteX18" fmla="*/ 1397000 w 1714500"/>
              <a:gd name="connsiteY18" fmla="*/ 520700 h 2717800"/>
              <a:gd name="connsiteX19" fmla="*/ 1447800 w 1714500"/>
              <a:gd name="connsiteY19" fmla="*/ 596900 h 2717800"/>
              <a:gd name="connsiteX20" fmla="*/ 1473200 w 1714500"/>
              <a:gd name="connsiteY20" fmla="*/ 673100 h 2717800"/>
              <a:gd name="connsiteX21" fmla="*/ 1485900 w 1714500"/>
              <a:gd name="connsiteY21" fmla="*/ 711200 h 2717800"/>
              <a:gd name="connsiteX22" fmla="*/ 1511300 w 1714500"/>
              <a:gd name="connsiteY22" fmla="*/ 749300 h 2717800"/>
              <a:gd name="connsiteX23" fmla="*/ 1574800 w 1714500"/>
              <a:gd name="connsiteY23" fmla="*/ 889000 h 2717800"/>
              <a:gd name="connsiteX24" fmla="*/ 1625600 w 1714500"/>
              <a:gd name="connsiteY24" fmla="*/ 965200 h 2717800"/>
              <a:gd name="connsiteX25" fmla="*/ 1663700 w 1714500"/>
              <a:gd name="connsiteY25" fmla="*/ 1054100 h 2717800"/>
              <a:gd name="connsiteX26" fmla="*/ 1689100 w 1714500"/>
              <a:gd name="connsiteY26" fmla="*/ 1092200 h 2717800"/>
              <a:gd name="connsiteX27" fmla="*/ 1714500 w 1714500"/>
              <a:gd name="connsiteY27" fmla="*/ 1168400 h 2717800"/>
              <a:gd name="connsiteX28" fmla="*/ 1701800 w 1714500"/>
              <a:gd name="connsiteY28" fmla="*/ 1206500 h 2717800"/>
              <a:gd name="connsiteX29" fmla="*/ 1676400 w 1714500"/>
              <a:gd name="connsiteY29" fmla="*/ 1384300 h 2717800"/>
              <a:gd name="connsiteX30" fmla="*/ 1638300 w 1714500"/>
              <a:gd name="connsiteY30" fmla="*/ 1511300 h 2717800"/>
              <a:gd name="connsiteX31" fmla="*/ 1625600 w 1714500"/>
              <a:gd name="connsiteY31" fmla="*/ 1549400 h 2717800"/>
              <a:gd name="connsiteX32" fmla="*/ 1612900 w 1714500"/>
              <a:gd name="connsiteY32" fmla="*/ 1612900 h 2717800"/>
              <a:gd name="connsiteX33" fmla="*/ 1562100 w 1714500"/>
              <a:gd name="connsiteY33" fmla="*/ 1689100 h 2717800"/>
              <a:gd name="connsiteX34" fmla="*/ 1485900 w 1714500"/>
              <a:gd name="connsiteY34" fmla="*/ 1739900 h 2717800"/>
              <a:gd name="connsiteX35" fmla="*/ 1447800 w 1714500"/>
              <a:gd name="connsiteY35" fmla="*/ 1816100 h 2717800"/>
              <a:gd name="connsiteX36" fmla="*/ 1435100 w 1714500"/>
              <a:gd name="connsiteY36" fmla="*/ 1854200 h 2717800"/>
              <a:gd name="connsiteX37" fmla="*/ 1409700 w 1714500"/>
              <a:gd name="connsiteY37" fmla="*/ 1892300 h 2717800"/>
              <a:gd name="connsiteX38" fmla="*/ 1397000 w 1714500"/>
              <a:gd name="connsiteY38" fmla="*/ 1930400 h 2717800"/>
              <a:gd name="connsiteX39" fmla="*/ 1346200 w 1714500"/>
              <a:gd name="connsiteY39" fmla="*/ 2032000 h 2717800"/>
              <a:gd name="connsiteX40" fmla="*/ 1320800 w 1714500"/>
              <a:gd name="connsiteY40" fmla="*/ 2070100 h 2717800"/>
              <a:gd name="connsiteX41" fmla="*/ 1257300 w 1714500"/>
              <a:gd name="connsiteY41" fmla="*/ 2184400 h 2717800"/>
              <a:gd name="connsiteX42" fmla="*/ 1143000 w 1714500"/>
              <a:gd name="connsiteY42" fmla="*/ 2260600 h 2717800"/>
              <a:gd name="connsiteX43" fmla="*/ 1041400 w 1714500"/>
              <a:gd name="connsiteY43" fmla="*/ 2324100 h 2717800"/>
              <a:gd name="connsiteX44" fmla="*/ 1003300 w 1714500"/>
              <a:gd name="connsiteY44" fmla="*/ 2336800 h 2717800"/>
              <a:gd name="connsiteX45" fmla="*/ 965200 w 1714500"/>
              <a:gd name="connsiteY45" fmla="*/ 2374900 h 2717800"/>
              <a:gd name="connsiteX46" fmla="*/ 838200 w 1714500"/>
              <a:gd name="connsiteY46" fmla="*/ 2463800 h 2717800"/>
              <a:gd name="connsiteX47" fmla="*/ 800100 w 1714500"/>
              <a:gd name="connsiteY47" fmla="*/ 2489200 h 2717800"/>
              <a:gd name="connsiteX48" fmla="*/ 736600 w 1714500"/>
              <a:gd name="connsiteY48" fmla="*/ 2565400 h 2717800"/>
              <a:gd name="connsiteX49" fmla="*/ 647700 w 1714500"/>
              <a:gd name="connsiteY49" fmla="*/ 2667000 h 2717800"/>
              <a:gd name="connsiteX50" fmla="*/ 609600 w 1714500"/>
              <a:gd name="connsiteY50" fmla="*/ 2705100 h 2717800"/>
              <a:gd name="connsiteX51" fmla="*/ 558800 w 1714500"/>
              <a:gd name="connsiteY51" fmla="*/ 2717800 h 2717800"/>
              <a:gd name="connsiteX52" fmla="*/ 469900 w 1714500"/>
              <a:gd name="connsiteY52" fmla="*/ 2705100 h 2717800"/>
              <a:gd name="connsiteX53" fmla="*/ 457200 w 1714500"/>
              <a:gd name="connsiteY53" fmla="*/ 2616200 h 2717800"/>
              <a:gd name="connsiteX54" fmla="*/ 482600 w 1714500"/>
              <a:gd name="connsiteY54" fmla="*/ 2476500 h 2717800"/>
              <a:gd name="connsiteX55" fmla="*/ 469900 w 1714500"/>
              <a:gd name="connsiteY55" fmla="*/ 2387600 h 2717800"/>
              <a:gd name="connsiteX56" fmla="*/ 381000 w 1714500"/>
              <a:gd name="connsiteY56" fmla="*/ 2400300 h 2717800"/>
              <a:gd name="connsiteX57" fmla="*/ 266700 w 1714500"/>
              <a:gd name="connsiteY57" fmla="*/ 2463800 h 2717800"/>
              <a:gd name="connsiteX58" fmla="*/ 228600 w 1714500"/>
              <a:gd name="connsiteY58" fmla="*/ 2476500 h 2717800"/>
              <a:gd name="connsiteX59" fmla="*/ 12700 w 1714500"/>
              <a:gd name="connsiteY59" fmla="*/ 2438400 h 2717800"/>
              <a:gd name="connsiteX60" fmla="*/ 0 w 1714500"/>
              <a:gd name="connsiteY60" fmla="*/ 2400300 h 2717800"/>
              <a:gd name="connsiteX61" fmla="*/ 88900 w 1714500"/>
              <a:gd name="connsiteY61" fmla="*/ 2197100 h 2717800"/>
              <a:gd name="connsiteX62" fmla="*/ 165100 w 1714500"/>
              <a:gd name="connsiteY62" fmla="*/ 2120900 h 2717800"/>
              <a:gd name="connsiteX63" fmla="*/ 203200 w 1714500"/>
              <a:gd name="connsiteY63" fmla="*/ 2082800 h 2717800"/>
              <a:gd name="connsiteX64" fmla="*/ 266700 w 1714500"/>
              <a:gd name="connsiteY64" fmla="*/ 1968500 h 2717800"/>
              <a:gd name="connsiteX65" fmla="*/ 330200 w 1714500"/>
              <a:gd name="connsiteY65" fmla="*/ 1828800 h 2717800"/>
              <a:gd name="connsiteX66" fmla="*/ 342900 w 1714500"/>
              <a:gd name="connsiteY66" fmla="*/ 1778000 h 2717800"/>
              <a:gd name="connsiteX67" fmla="*/ 355600 w 1714500"/>
              <a:gd name="connsiteY67" fmla="*/ 1739900 h 2717800"/>
              <a:gd name="connsiteX68" fmla="*/ 393700 w 1714500"/>
              <a:gd name="connsiteY68" fmla="*/ 1524000 h 2717800"/>
              <a:gd name="connsiteX69" fmla="*/ 419100 w 1714500"/>
              <a:gd name="connsiteY69" fmla="*/ 1397000 h 2717800"/>
              <a:gd name="connsiteX70" fmla="*/ 444500 w 1714500"/>
              <a:gd name="connsiteY70" fmla="*/ 1320800 h 2717800"/>
              <a:gd name="connsiteX71" fmla="*/ 482600 w 1714500"/>
              <a:gd name="connsiteY71" fmla="*/ 1155700 h 2717800"/>
              <a:gd name="connsiteX72" fmla="*/ 495300 w 1714500"/>
              <a:gd name="connsiteY72" fmla="*/ 1117600 h 2717800"/>
              <a:gd name="connsiteX73" fmla="*/ 508000 w 1714500"/>
              <a:gd name="connsiteY73" fmla="*/ 1028700 h 2717800"/>
              <a:gd name="connsiteX74" fmla="*/ 520700 w 1714500"/>
              <a:gd name="connsiteY74" fmla="*/ 965200 h 2717800"/>
              <a:gd name="connsiteX75" fmla="*/ 520700 w 1714500"/>
              <a:gd name="connsiteY75" fmla="*/ 774700 h 2717800"/>
              <a:gd name="connsiteX76" fmla="*/ 482600 w 1714500"/>
              <a:gd name="connsiteY76" fmla="*/ 8890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14500" h="2717800">
                <a:moveTo>
                  <a:pt x="482600" y="889000"/>
                </a:moveTo>
                <a:lnTo>
                  <a:pt x="482600" y="889000"/>
                </a:lnTo>
                <a:cubicBezTo>
                  <a:pt x="554567" y="817033"/>
                  <a:pt x="634921" y="752574"/>
                  <a:pt x="698500" y="673100"/>
                </a:cubicBezTo>
                <a:cubicBezTo>
                  <a:pt x="715433" y="651933"/>
                  <a:pt x="731167" y="629748"/>
                  <a:pt x="749300" y="609600"/>
                </a:cubicBezTo>
                <a:cubicBezTo>
                  <a:pt x="795892" y="557832"/>
                  <a:pt x="817379" y="551169"/>
                  <a:pt x="850900" y="495300"/>
                </a:cubicBezTo>
                <a:cubicBezTo>
                  <a:pt x="865511" y="470949"/>
                  <a:pt x="877466" y="445050"/>
                  <a:pt x="889000" y="419100"/>
                </a:cubicBezTo>
                <a:cubicBezTo>
                  <a:pt x="894437" y="406867"/>
                  <a:pt x="895353" y="392787"/>
                  <a:pt x="901700" y="381000"/>
                </a:cubicBezTo>
                <a:cubicBezTo>
                  <a:pt x="925106" y="337532"/>
                  <a:pt x="977900" y="254000"/>
                  <a:pt x="977900" y="254000"/>
                </a:cubicBezTo>
                <a:cubicBezTo>
                  <a:pt x="1001315" y="160342"/>
                  <a:pt x="976153" y="245376"/>
                  <a:pt x="1016000" y="152400"/>
                </a:cubicBezTo>
                <a:cubicBezTo>
                  <a:pt x="1021273" y="140095"/>
                  <a:pt x="1025022" y="127172"/>
                  <a:pt x="1028700" y="114300"/>
                </a:cubicBezTo>
                <a:cubicBezTo>
                  <a:pt x="1040657" y="72451"/>
                  <a:pt x="1045370" y="43648"/>
                  <a:pt x="1054100" y="0"/>
                </a:cubicBezTo>
                <a:cubicBezTo>
                  <a:pt x="1066800" y="8467"/>
                  <a:pt x="1082429" y="13674"/>
                  <a:pt x="1092200" y="25400"/>
                </a:cubicBezTo>
                <a:cubicBezTo>
                  <a:pt x="1104320" y="39944"/>
                  <a:pt x="1107566" y="60146"/>
                  <a:pt x="1117600" y="76200"/>
                </a:cubicBezTo>
                <a:cubicBezTo>
                  <a:pt x="1128818" y="94149"/>
                  <a:pt x="1141540" y="111267"/>
                  <a:pt x="1155700" y="127000"/>
                </a:cubicBezTo>
                <a:cubicBezTo>
                  <a:pt x="1179730" y="153700"/>
                  <a:pt x="1231900" y="203200"/>
                  <a:pt x="1231900" y="203200"/>
                </a:cubicBezTo>
                <a:cubicBezTo>
                  <a:pt x="1257151" y="304204"/>
                  <a:pt x="1225132" y="204057"/>
                  <a:pt x="1282700" y="304800"/>
                </a:cubicBezTo>
                <a:cubicBezTo>
                  <a:pt x="1289342" y="316423"/>
                  <a:pt x="1289053" y="331113"/>
                  <a:pt x="1295400" y="342900"/>
                </a:cubicBezTo>
                <a:cubicBezTo>
                  <a:pt x="1318806" y="386368"/>
                  <a:pt x="1349522" y="425743"/>
                  <a:pt x="1371600" y="469900"/>
                </a:cubicBezTo>
                <a:cubicBezTo>
                  <a:pt x="1380067" y="486833"/>
                  <a:pt x="1387260" y="504466"/>
                  <a:pt x="1397000" y="520700"/>
                </a:cubicBezTo>
                <a:cubicBezTo>
                  <a:pt x="1412706" y="546877"/>
                  <a:pt x="1438147" y="567940"/>
                  <a:pt x="1447800" y="596900"/>
                </a:cubicBezTo>
                <a:lnTo>
                  <a:pt x="1473200" y="673100"/>
                </a:lnTo>
                <a:cubicBezTo>
                  <a:pt x="1477433" y="685800"/>
                  <a:pt x="1478474" y="700061"/>
                  <a:pt x="1485900" y="711200"/>
                </a:cubicBezTo>
                <a:cubicBezTo>
                  <a:pt x="1494367" y="723900"/>
                  <a:pt x="1504474" y="735648"/>
                  <a:pt x="1511300" y="749300"/>
                </a:cubicBezTo>
                <a:cubicBezTo>
                  <a:pt x="1565244" y="857188"/>
                  <a:pt x="1435225" y="679637"/>
                  <a:pt x="1574800" y="889000"/>
                </a:cubicBezTo>
                <a:cubicBezTo>
                  <a:pt x="1591733" y="914400"/>
                  <a:pt x="1615947" y="936240"/>
                  <a:pt x="1625600" y="965200"/>
                </a:cubicBezTo>
                <a:cubicBezTo>
                  <a:pt x="1639848" y="1007944"/>
                  <a:pt x="1638591" y="1010158"/>
                  <a:pt x="1663700" y="1054100"/>
                </a:cubicBezTo>
                <a:cubicBezTo>
                  <a:pt x="1671273" y="1067352"/>
                  <a:pt x="1682901" y="1078252"/>
                  <a:pt x="1689100" y="1092200"/>
                </a:cubicBezTo>
                <a:cubicBezTo>
                  <a:pt x="1699974" y="1116666"/>
                  <a:pt x="1714500" y="1168400"/>
                  <a:pt x="1714500" y="1168400"/>
                </a:cubicBezTo>
                <a:cubicBezTo>
                  <a:pt x="1710267" y="1181100"/>
                  <a:pt x="1704704" y="1193432"/>
                  <a:pt x="1701800" y="1206500"/>
                </a:cubicBezTo>
                <a:cubicBezTo>
                  <a:pt x="1685811" y="1278449"/>
                  <a:pt x="1689216" y="1307404"/>
                  <a:pt x="1676400" y="1384300"/>
                </a:cubicBezTo>
                <a:cubicBezTo>
                  <a:pt x="1670002" y="1422687"/>
                  <a:pt x="1649592" y="1477425"/>
                  <a:pt x="1638300" y="1511300"/>
                </a:cubicBezTo>
                <a:cubicBezTo>
                  <a:pt x="1634067" y="1524000"/>
                  <a:pt x="1628225" y="1536273"/>
                  <a:pt x="1625600" y="1549400"/>
                </a:cubicBezTo>
                <a:cubicBezTo>
                  <a:pt x="1621367" y="1570567"/>
                  <a:pt x="1621832" y="1593249"/>
                  <a:pt x="1612900" y="1612900"/>
                </a:cubicBezTo>
                <a:cubicBezTo>
                  <a:pt x="1600268" y="1640691"/>
                  <a:pt x="1587500" y="1672167"/>
                  <a:pt x="1562100" y="1689100"/>
                </a:cubicBezTo>
                <a:lnTo>
                  <a:pt x="1485900" y="1739900"/>
                </a:lnTo>
                <a:cubicBezTo>
                  <a:pt x="1453978" y="1835665"/>
                  <a:pt x="1497039" y="1717623"/>
                  <a:pt x="1447800" y="1816100"/>
                </a:cubicBezTo>
                <a:cubicBezTo>
                  <a:pt x="1441813" y="1828074"/>
                  <a:pt x="1441087" y="1842226"/>
                  <a:pt x="1435100" y="1854200"/>
                </a:cubicBezTo>
                <a:cubicBezTo>
                  <a:pt x="1428274" y="1867852"/>
                  <a:pt x="1416526" y="1878648"/>
                  <a:pt x="1409700" y="1892300"/>
                </a:cubicBezTo>
                <a:cubicBezTo>
                  <a:pt x="1403713" y="1904274"/>
                  <a:pt x="1402540" y="1918213"/>
                  <a:pt x="1397000" y="1930400"/>
                </a:cubicBezTo>
                <a:cubicBezTo>
                  <a:pt x="1381332" y="1964870"/>
                  <a:pt x="1367203" y="2000495"/>
                  <a:pt x="1346200" y="2032000"/>
                </a:cubicBezTo>
                <a:cubicBezTo>
                  <a:pt x="1337733" y="2044700"/>
                  <a:pt x="1327626" y="2056448"/>
                  <a:pt x="1320800" y="2070100"/>
                </a:cubicBezTo>
                <a:cubicBezTo>
                  <a:pt x="1297640" y="2116420"/>
                  <a:pt x="1317365" y="2144357"/>
                  <a:pt x="1257300" y="2184400"/>
                </a:cubicBezTo>
                <a:lnTo>
                  <a:pt x="1143000" y="2260600"/>
                </a:lnTo>
                <a:cubicBezTo>
                  <a:pt x="1122248" y="2274435"/>
                  <a:pt x="1056718" y="2318994"/>
                  <a:pt x="1041400" y="2324100"/>
                </a:cubicBezTo>
                <a:lnTo>
                  <a:pt x="1003300" y="2336800"/>
                </a:lnTo>
                <a:cubicBezTo>
                  <a:pt x="990600" y="2349500"/>
                  <a:pt x="978837" y="2363211"/>
                  <a:pt x="965200" y="2374900"/>
                </a:cubicBezTo>
                <a:cubicBezTo>
                  <a:pt x="932291" y="2403108"/>
                  <a:pt x="870988" y="2441941"/>
                  <a:pt x="838200" y="2463800"/>
                </a:cubicBezTo>
                <a:lnTo>
                  <a:pt x="800100" y="2489200"/>
                </a:lnTo>
                <a:cubicBezTo>
                  <a:pt x="709336" y="2625346"/>
                  <a:pt x="850683" y="2418721"/>
                  <a:pt x="736600" y="2565400"/>
                </a:cubicBezTo>
                <a:cubicBezTo>
                  <a:pt x="602470" y="2737853"/>
                  <a:pt x="748632" y="2582890"/>
                  <a:pt x="647700" y="2667000"/>
                </a:cubicBezTo>
                <a:cubicBezTo>
                  <a:pt x="633902" y="2678498"/>
                  <a:pt x="625194" y="2696189"/>
                  <a:pt x="609600" y="2705100"/>
                </a:cubicBezTo>
                <a:cubicBezTo>
                  <a:pt x="594445" y="2713760"/>
                  <a:pt x="575733" y="2713567"/>
                  <a:pt x="558800" y="2717800"/>
                </a:cubicBezTo>
                <a:cubicBezTo>
                  <a:pt x="529167" y="2713567"/>
                  <a:pt x="497254" y="2717257"/>
                  <a:pt x="469900" y="2705100"/>
                </a:cubicBezTo>
                <a:cubicBezTo>
                  <a:pt x="424969" y="2685131"/>
                  <a:pt x="452061" y="2644467"/>
                  <a:pt x="457200" y="2616200"/>
                </a:cubicBezTo>
                <a:cubicBezTo>
                  <a:pt x="487537" y="2449347"/>
                  <a:pt x="453795" y="2591719"/>
                  <a:pt x="482600" y="2476500"/>
                </a:cubicBezTo>
                <a:cubicBezTo>
                  <a:pt x="478367" y="2446867"/>
                  <a:pt x="493847" y="2405561"/>
                  <a:pt x="469900" y="2387600"/>
                </a:cubicBezTo>
                <a:cubicBezTo>
                  <a:pt x="445953" y="2369639"/>
                  <a:pt x="410353" y="2394429"/>
                  <a:pt x="381000" y="2400300"/>
                </a:cubicBezTo>
                <a:cubicBezTo>
                  <a:pt x="285249" y="2419450"/>
                  <a:pt x="419464" y="2412879"/>
                  <a:pt x="266700" y="2463800"/>
                </a:cubicBezTo>
                <a:lnTo>
                  <a:pt x="228600" y="2476500"/>
                </a:lnTo>
                <a:cubicBezTo>
                  <a:pt x="204239" y="2474760"/>
                  <a:pt x="56911" y="2493664"/>
                  <a:pt x="12700" y="2438400"/>
                </a:cubicBezTo>
                <a:cubicBezTo>
                  <a:pt x="4337" y="2427947"/>
                  <a:pt x="4233" y="2413000"/>
                  <a:pt x="0" y="2400300"/>
                </a:cubicBezTo>
                <a:cubicBezTo>
                  <a:pt x="18079" y="2327984"/>
                  <a:pt x="33594" y="2252406"/>
                  <a:pt x="88900" y="2197100"/>
                </a:cubicBezTo>
                <a:lnTo>
                  <a:pt x="165100" y="2120900"/>
                </a:lnTo>
                <a:cubicBezTo>
                  <a:pt x="177800" y="2108200"/>
                  <a:pt x="193237" y="2097744"/>
                  <a:pt x="203200" y="2082800"/>
                </a:cubicBezTo>
                <a:cubicBezTo>
                  <a:pt x="239523" y="2028315"/>
                  <a:pt x="230759" y="2044874"/>
                  <a:pt x="266700" y="1968500"/>
                </a:cubicBezTo>
                <a:cubicBezTo>
                  <a:pt x="288480" y="1922217"/>
                  <a:pt x="311203" y="1876293"/>
                  <a:pt x="330200" y="1828800"/>
                </a:cubicBezTo>
                <a:cubicBezTo>
                  <a:pt x="336682" y="1812594"/>
                  <a:pt x="338105" y="1794783"/>
                  <a:pt x="342900" y="1778000"/>
                </a:cubicBezTo>
                <a:cubicBezTo>
                  <a:pt x="346578" y="1765128"/>
                  <a:pt x="351367" y="1752600"/>
                  <a:pt x="355600" y="1739900"/>
                </a:cubicBezTo>
                <a:cubicBezTo>
                  <a:pt x="375348" y="1581919"/>
                  <a:pt x="358373" y="1691804"/>
                  <a:pt x="393700" y="1524000"/>
                </a:cubicBezTo>
                <a:cubicBezTo>
                  <a:pt x="402594" y="1481754"/>
                  <a:pt x="408629" y="1438883"/>
                  <a:pt x="419100" y="1397000"/>
                </a:cubicBezTo>
                <a:cubicBezTo>
                  <a:pt x="425594" y="1371025"/>
                  <a:pt x="436807" y="1346445"/>
                  <a:pt x="444500" y="1320800"/>
                </a:cubicBezTo>
                <a:cubicBezTo>
                  <a:pt x="454289" y="1288169"/>
                  <a:pt x="481089" y="1161746"/>
                  <a:pt x="482600" y="1155700"/>
                </a:cubicBezTo>
                <a:cubicBezTo>
                  <a:pt x="485847" y="1142713"/>
                  <a:pt x="491067" y="1130300"/>
                  <a:pt x="495300" y="1117600"/>
                </a:cubicBezTo>
                <a:cubicBezTo>
                  <a:pt x="499533" y="1087967"/>
                  <a:pt x="503079" y="1058227"/>
                  <a:pt x="508000" y="1028700"/>
                </a:cubicBezTo>
                <a:cubicBezTo>
                  <a:pt x="511549" y="1007408"/>
                  <a:pt x="519622" y="986759"/>
                  <a:pt x="520700" y="965200"/>
                </a:cubicBezTo>
                <a:cubicBezTo>
                  <a:pt x="523871" y="901779"/>
                  <a:pt x="520700" y="838200"/>
                  <a:pt x="520700" y="774700"/>
                </a:cubicBezTo>
                <a:lnTo>
                  <a:pt x="482600" y="8890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132091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B593-CAF6-0840-B2BE-CB15801EB426}"/>
              </a:ext>
            </a:extLst>
          </p:cNvPr>
          <p:cNvSpPr>
            <a:spLocks noGrp="1"/>
          </p:cNvSpPr>
          <p:nvPr>
            <p:ph type="title"/>
          </p:nvPr>
        </p:nvSpPr>
        <p:spPr>
          <a:xfrm>
            <a:off x="874713" y="620713"/>
            <a:ext cx="10975417" cy="1849218"/>
          </a:xfrm>
        </p:spPr>
        <p:txBody>
          <a:bodyPr lIns="0" tIns="0" rIns="0" bIns="0" anchor="t">
            <a:normAutofit/>
          </a:bodyPr>
          <a:lstStyle/>
          <a:p>
            <a:r>
              <a:rPr lang="en-US" sz="4800" b="1" dirty="0">
                <a:solidFill>
                  <a:srgbClr val="005FAA"/>
                </a:solidFill>
                <a:latin typeface="Poppins" pitchFamily="2" charset="77"/>
                <a:cs typeface="Poppins" pitchFamily="2" charset="77"/>
              </a:rPr>
              <a:t>DNA-derived data extension</a:t>
            </a:r>
          </a:p>
        </p:txBody>
      </p:sp>
      <p:sp>
        <p:nvSpPr>
          <p:cNvPr id="9" name="Text Placeholder 3">
            <a:extLst>
              <a:ext uri="{FF2B5EF4-FFF2-40B4-BE49-F238E27FC236}">
                <a16:creationId xmlns:a16="http://schemas.microsoft.com/office/drawing/2014/main" id="{E79885D8-0D51-A944-9738-848521461994}"/>
              </a:ext>
            </a:extLst>
          </p:cNvPr>
          <p:cNvSpPr txBox="1">
            <a:spLocks/>
          </p:cNvSpPr>
          <p:nvPr/>
        </p:nvSpPr>
        <p:spPr>
          <a:xfrm>
            <a:off x="6266020" y="1935593"/>
            <a:ext cx="5332945" cy="2787839"/>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ts val="2000"/>
              </a:lnSpc>
            </a:pPr>
            <a:endParaRPr lang="en-GB" sz="1800" dirty="0">
              <a:solidFill>
                <a:srgbClr val="005FAA"/>
              </a:solidFill>
              <a:latin typeface="Poppins" pitchFamily="2" charset="77"/>
              <a:cs typeface="Poppins" pitchFamily="2" charset="77"/>
            </a:endParaRPr>
          </a:p>
        </p:txBody>
      </p:sp>
      <p:grpSp>
        <p:nvGrpSpPr>
          <p:cNvPr id="16" name="Group 15">
            <a:extLst>
              <a:ext uri="{FF2B5EF4-FFF2-40B4-BE49-F238E27FC236}">
                <a16:creationId xmlns:a16="http://schemas.microsoft.com/office/drawing/2014/main" id="{2C57CD54-8252-C644-9356-6D9EC06B2CC3}"/>
              </a:ext>
            </a:extLst>
          </p:cNvPr>
          <p:cNvGrpSpPr/>
          <p:nvPr/>
        </p:nvGrpSpPr>
        <p:grpSpPr>
          <a:xfrm>
            <a:off x="9060445" y="1762599"/>
            <a:ext cx="1742785" cy="4157885"/>
            <a:chOff x="2698972" y="1935593"/>
            <a:chExt cx="1742785" cy="4157885"/>
          </a:xfrm>
        </p:grpSpPr>
        <p:sp>
          <p:nvSpPr>
            <p:cNvPr id="8" name="Folded Corner 7">
              <a:extLst>
                <a:ext uri="{FF2B5EF4-FFF2-40B4-BE49-F238E27FC236}">
                  <a16:creationId xmlns:a16="http://schemas.microsoft.com/office/drawing/2014/main" id="{8FF97419-D515-B348-937F-BA3AB5A6CC4A}"/>
                </a:ext>
              </a:extLst>
            </p:cNvPr>
            <p:cNvSpPr/>
            <p:nvPr/>
          </p:nvSpPr>
          <p:spPr>
            <a:xfrm rot="10800000" flipH="1">
              <a:off x="3008134" y="1935593"/>
              <a:ext cx="1124465" cy="1583085"/>
            </a:xfrm>
            <a:prstGeom prst="foldedCorner">
              <a:avLst/>
            </a:prstGeom>
            <a:solidFill>
              <a:srgbClr val="79AFDA">
                <a:alpha val="7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 name="Rectangle 9">
              <a:extLst>
                <a:ext uri="{FF2B5EF4-FFF2-40B4-BE49-F238E27FC236}">
                  <a16:creationId xmlns:a16="http://schemas.microsoft.com/office/drawing/2014/main" id="{6F9A90EC-C8EA-0944-B55A-3A1180A5C020}"/>
                </a:ext>
              </a:extLst>
            </p:cNvPr>
            <p:cNvSpPr/>
            <p:nvPr/>
          </p:nvSpPr>
          <p:spPr>
            <a:xfrm>
              <a:off x="2830393" y="2403970"/>
              <a:ext cx="1579278" cy="646331"/>
            </a:xfrm>
            <a:prstGeom prst="rect">
              <a:avLst/>
            </a:prstGeom>
          </p:spPr>
          <p:txBody>
            <a:bodyPr wrap="none">
              <a:spAutoFit/>
            </a:bodyPr>
            <a:lstStyle/>
            <a:p>
              <a:pPr algn="ctr"/>
              <a:r>
                <a:rPr lang="en-US" b="1" dirty="0">
                  <a:solidFill>
                    <a:srgbClr val="005FAA"/>
                  </a:solidFill>
                  <a:latin typeface="Poppins" pitchFamily="2" charset="77"/>
                  <a:cs typeface="Poppins" pitchFamily="2" charset="77"/>
                </a:rPr>
                <a:t>Occurrence</a:t>
              </a:r>
            </a:p>
            <a:p>
              <a:pPr algn="ctr"/>
              <a:r>
                <a:rPr lang="en-US" b="1" dirty="0">
                  <a:solidFill>
                    <a:srgbClr val="005FAA"/>
                  </a:solidFill>
                  <a:latin typeface="Poppins" pitchFamily="2" charset="77"/>
                  <a:cs typeface="Poppins" pitchFamily="2" charset="77"/>
                </a:rPr>
                <a:t>core</a:t>
              </a:r>
              <a:endParaRPr lang="en-BE" dirty="0"/>
            </a:p>
          </p:txBody>
        </p:sp>
        <p:sp>
          <p:nvSpPr>
            <p:cNvPr id="11" name="Folded Corner 10">
              <a:extLst>
                <a:ext uri="{FF2B5EF4-FFF2-40B4-BE49-F238E27FC236}">
                  <a16:creationId xmlns:a16="http://schemas.microsoft.com/office/drawing/2014/main" id="{58FA2A86-7879-AD47-BBD6-8E8926CC0891}"/>
                </a:ext>
              </a:extLst>
            </p:cNvPr>
            <p:cNvSpPr/>
            <p:nvPr/>
          </p:nvSpPr>
          <p:spPr>
            <a:xfrm rot="10800000" flipH="1">
              <a:off x="3008133" y="4510393"/>
              <a:ext cx="1124465" cy="1583085"/>
            </a:xfrm>
            <a:prstGeom prst="foldedCorner">
              <a:avLst/>
            </a:prstGeom>
            <a:solidFill>
              <a:srgbClr val="F8D412">
                <a:alpha val="45098"/>
              </a:srgbClr>
            </a:solidFill>
            <a:ln>
              <a:solidFill>
                <a:srgbClr val="F8D4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Rectangle 11">
              <a:extLst>
                <a:ext uri="{FF2B5EF4-FFF2-40B4-BE49-F238E27FC236}">
                  <a16:creationId xmlns:a16="http://schemas.microsoft.com/office/drawing/2014/main" id="{6BEEA606-BB06-DD46-82F2-CB2AE6A1C571}"/>
                </a:ext>
              </a:extLst>
            </p:cNvPr>
            <p:cNvSpPr/>
            <p:nvPr/>
          </p:nvSpPr>
          <p:spPr>
            <a:xfrm>
              <a:off x="2698972" y="4841692"/>
              <a:ext cx="1742785" cy="923330"/>
            </a:xfrm>
            <a:prstGeom prst="rect">
              <a:avLst/>
            </a:prstGeom>
          </p:spPr>
          <p:txBody>
            <a:bodyPr wrap="none">
              <a:spAutoFit/>
            </a:bodyPr>
            <a:lstStyle/>
            <a:p>
              <a:pPr algn="ctr"/>
              <a:r>
                <a:rPr lang="en-US" b="1" dirty="0">
                  <a:solidFill>
                    <a:srgbClr val="005FAA"/>
                  </a:solidFill>
                  <a:latin typeface="Poppins" pitchFamily="2" charset="77"/>
                  <a:cs typeface="Poppins" pitchFamily="2" charset="77"/>
                </a:rPr>
                <a:t>DNA-derived</a:t>
              </a:r>
            </a:p>
            <a:p>
              <a:pPr algn="ctr"/>
              <a:r>
                <a:rPr lang="en-US" b="1" dirty="0">
                  <a:solidFill>
                    <a:srgbClr val="005FAA"/>
                  </a:solidFill>
                  <a:latin typeface="Poppins" pitchFamily="2" charset="77"/>
                  <a:cs typeface="Poppins" pitchFamily="2" charset="77"/>
                </a:rPr>
                <a:t>data</a:t>
              </a:r>
            </a:p>
            <a:p>
              <a:pPr algn="ctr"/>
              <a:r>
                <a:rPr lang="en-US" b="1" dirty="0">
                  <a:solidFill>
                    <a:srgbClr val="005FAA"/>
                  </a:solidFill>
                  <a:latin typeface="Poppins" pitchFamily="2" charset="77"/>
                  <a:cs typeface="Poppins" pitchFamily="2" charset="77"/>
                </a:rPr>
                <a:t>extension</a:t>
              </a:r>
              <a:endParaRPr lang="en-BE" dirty="0"/>
            </a:p>
          </p:txBody>
        </p:sp>
        <p:cxnSp>
          <p:nvCxnSpPr>
            <p:cNvPr id="14" name="Straight Connector 13">
              <a:extLst>
                <a:ext uri="{FF2B5EF4-FFF2-40B4-BE49-F238E27FC236}">
                  <a16:creationId xmlns:a16="http://schemas.microsoft.com/office/drawing/2014/main" id="{C7A7A5D1-3F21-3249-9B82-0515C56A3B22}"/>
                </a:ext>
              </a:extLst>
            </p:cNvPr>
            <p:cNvCxnSpPr>
              <a:stCxn id="8" idx="0"/>
              <a:endCxn id="11" idx="2"/>
            </p:cNvCxnSpPr>
            <p:nvPr/>
          </p:nvCxnSpPr>
          <p:spPr>
            <a:xfrm flipH="1">
              <a:off x="3570366" y="3518678"/>
              <a:ext cx="1" cy="991715"/>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17" name="Text Placeholder 3">
            <a:extLst>
              <a:ext uri="{FF2B5EF4-FFF2-40B4-BE49-F238E27FC236}">
                <a16:creationId xmlns:a16="http://schemas.microsoft.com/office/drawing/2014/main" id="{235CE92E-77F2-FA42-9714-DB722C82F325}"/>
              </a:ext>
            </a:extLst>
          </p:cNvPr>
          <p:cNvSpPr>
            <a:spLocks noGrp="1"/>
          </p:cNvSpPr>
          <p:nvPr>
            <p:ph type="body" sz="half" idx="2"/>
          </p:nvPr>
        </p:nvSpPr>
        <p:spPr>
          <a:xfrm>
            <a:off x="431801" y="1581665"/>
            <a:ext cx="7270680" cy="4655622"/>
          </a:xfrm>
        </p:spPr>
        <p:txBody>
          <a:bodyPr lIns="0" tIns="0" rIns="0" bIns="0"/>
          <a:lstStyle/>
          <a:p>
            <a:pPr marL="742950" lvl="1" indent="-285750">
              <a:lnSpc>
                <a:spcPct val="150000"/>
              </a:lnSpc>
              <a:buFont typeface="Arial" panose="020B0604020202020204" pitchFamily="34" charset="0"/>
              <a:buChar char="•"/>
            </a:pPr>
            <a:r>
              <a:rPr lang="en-GB" sz="2000" b="1" dirty="0">
                <a:solidFill>
                  <a:srgbClr val="005FAA"/>
                </a:solidFill>
                <a:latin typeface="Poppins Light" pitchFamily="2" charset="77"/>
                <a:cs typeface="Poppins Light" pitchFamily="2" charset="77"/>
              </a:rPr>
              <a:t>Enables the addition of sequences and key metadata to OBIS</a:t>
            </a:r>
          </a:p>
          <a:p>
            <a:pPr lvl="1">
              <a:lnSpc>
                <a:spcPct val="150000"/>
              </a:lnSpc>
            </a:pPr>
            <a:endParaRPr lang="en-GB" sz="2000" b="1" dirty="0">
              <a:solidFill>
                <a:srgbClr val="005FAA"/>
              </a:solidFill>
              <a:latin typeface="Poppins Light" pitchFamily="2" charset="77"/>
              <a:cs typeface="Poppins Light" pitchFamily="2" charset="77"/>
            </a:endParaRPr>
          </a:p>
        </p:txBody>
      </p:sp>
      <p:pic>
        <p:nvPicPr>
          <p:cNvPr id="19" name="Picture 18" descr="Graphical user interface, text, application&#10;&#10;Description automatically generated">
            <a:extLst>
              <a:ext uri="{FF2B5EF4-FFF2-40B4-BE49-F238E27FC236}">
                <a16:creationId xmlns:a16="http://schemas.microsoft.com/office/drawing/2014/main" id="{EABE0F9F-B79D-F74B-8821-4C167CF0CC19}"/>
              </a:ext>
            </a:extLst>
          </p:cNvPr>
          <p:cNvPicPr>
            <a:picLocks noChangeAspect="1"/>
          </p:cNvPicPr>
          <p:nvPr/>
        </p:nvPicPr>
        <p:blipFill>
          <a:blip r:embed="rId3"/>
          <a:stretch>
            <a:fillRect/>
          </a:stretch>
        </p:blipFill>
        <p:spPr>
          <a:xfrm>
            <a:off x="431801" y="3587797"/>
            <a:ext cx="10740784" cy="2435957"/>
          </a:xfrm>
          <a:prstGeom prst="rect">
            <a:avLst/>
          </a:prstGeom>
        </p:spPr>
      </p:pic>
    </p:spTree>
    <p:extLst>
      <p:ext uri="{BB962C8B-B14F-4D97-AF65-F5344CB8AC3E}">
        <p14:creationId xmlns:p14="http://schemas.microsoft.com/office/powerpoint/2010/main" val="140360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EE5B8-8504-5A49-B997-96FC958FF98E}"/>
              </a:ext>
            </a:extLst>
          </p:cNvPr>
          <p:cNvSpPr>
            <a:spLocks noGrp="1"/>
          </p:cNvSpPr>
          <p:nvPr>
            <p:ph sz="half" idx="1"/>
          </p:nvPr>
        </p:nvSpPr>
        <p:spPr>
          <a:xfrm>
            <a:off x="748990" y="3693434"/>
            <a:ext cx="5181600" cy="2747963"/>
          </a:xfrm>
        </p:spPr>
        <p:txBody>
          <a:bodyPr>
            <a:normAutofit fontScale="62500" lnSpcReduction="20000"/>
          </a:bodyPr>
          <a:lstStyle/>
          <a:p>
            <a:endParaRPr lang="en-GB" dirty="0"/>
          </a:p>
          <a:p>
            <a:r>
              <a:rPr lang="en-GB" dirty="0"/>
              <a:t>64,841 records based on metabarcoding of the 18S gene</a:t>
            </a:r>
          </a:p>
          <a:p>
            <a:endParaRPr lang="en-GB" dirty="0"/>
          </a:p>
          <a:p>
            <a:r>
              <a:rPr lang="en-GB" dirty="0"/>
              <a:t>Francisco Chavez - Principle Investigator (</a:t>
            </a:r>
            <a:r>
              <a:rPr lang="en-GB" dirty="0">
                <a:hlinkClick r:id="rId2"/>
              </a:rPr>
              <a:t>chfr@mbari.org</a:t>
            </a:r>
            <a:r>
              <a:rPr lang="en-GB" dirty="0"/>
              <a:t>)</a:t>
            </a:r>
          </a:p>
          <a:p>
            <a:r>
              <a:rPr lang="en-GB" dirty="0"/>
              <a:t>Kathleen </a:t>
            </a:r>
            <a:r>
              <a:rPr lang="en-GB" dirty="0" err="1"/>
              <a:t>Pitz</a:t>
            </a:r>
            <a:r>
              <a:rPr lang="en-GB" dirty="0"/>
              <a:t> - Research Associate (</a:t>
            </a:r>
            <a:r>
              <a:rPr lang="en-GB" dirty="0">
                <a:hlinkClick r:id="rId3"/>
              </a:rPr>
              <a:t>kpitz@mbari.org</a:t>
            </a:r>
            <a:r>
              <a:rPr lang="en-GB" dirty="0"/>
              <a:t>)</a:t>
            </a:r>
          </a:p>
          <a:p>
            <a:r>
              <a:rPr lang="en-GB" dirty="0"/>
              <a:t>Diana </a:t>
            </a:r>
            <a:r>
              <a:rPr lang="en-GB" dirty="0" err="1"/>
              <a:t>LaScala</a:t>
            </a:r>
            <a:r>
              <a:rPr lang="en-GB" dirty="0"/>
              <a:t>-Gruenewald - Point of Contact (</a:t>
            </a:r>
            <a:r>
              <a:rPr lang="en-GB" dirty="0">
                <a:hlinkClick r:id="rId4"/>
              </a:rPr>
              <a:t>dianalg@mbari.org</a:t>
            </a:r>
            <a:r>
              <a:rPr lang="en-GB" dirty="0"/>
              <a:t>)</a:t>
            </a:r>
          </a:p>
          <a:p>
            <a:endParaRPr lang="en-BE" dirty="0"/>
          </a:p>
        </p:txBody>
      </p:sp>
      <p:sp>
        <p:nvSpPr>
          <p:cNvPr id="4" name="Content Placeholder 3">
            <a:extLst>
              <a:ext uri="{FF2B5EF4-FFF2-40B4-BE49-F238E27FC236}">
                <a16:creationId xmlns:a16="http://schemas.microsoft.com/office/drawing/2014/main" id="{D3975D5E-B761-7841-9E78-0CBB1406E8AE}"/>
              </a:ext>
            </a:extLst>
          </p:cNvPr>
          <p:cNvSpPr>
            <a:spLocks noGrp="1"/>
          </p:cNvSpPr>
          <p:nvPr>
            <p:ph sz="half" idx="2"/>
          </p:nvPr>
        </p:nvSpPr>
        <p:spPr>
          <a:xfrm>
            <a:off x="6362421" y="4069382"/>
            <a:ext cx="5181600" cy="1996068"/>
          </a:xfrm>
        </p:spPr>
        <p:txBody>
          <a:bodyPr>
            <a:normAutofit fontScale="62500" lnSpcReduction="20000"/>
          </a:bodyPr>
          <a:lstStyle/>
          <a:p>
            <a:r>
              <a:rPr lang="en-GB" dirty="0"/>
              <a:t>All code used for formatting available on </a:t>
            </a:r>
            <a:r>
              <a:rPr lang="en-GB" dirty="0" err="1"/>
              <a:t>github</a:t>
            </a:r>
            <a:r>
              <a:rPr lang="en-GB" dirty="0"/>
              <a:t> as an OBIS use case for genetic data</a:t>
            </a:r>
          </a:p>
          <a:p>
            <a:pPr marL="0" indent="0">
              <a:buNone/>
            </a:pPr>
            <a:r>
              <a:rPr lang="en-GB" dirty="0"/>
              <a:t> </a:t>
            </a:r>
            <a:r>
              <a:rPr lang="en-GB" dirty="0">
                <a:hlinkClick r:id="rId5"/>
              </a:rPr>
              <a:t>https://github.com/iobis/dataset-edna</a:t>
            </a:r>
            <a:r>
              <a:rPr lang="en-GB" dirty="0"/>
              <a:t> </a:t>
            </a:r>
            <a:endParaRPr lang="en-BE" dirty="0"/>
          </a:p>
        </p:txBody>
      </p:sp>
      <p:sp>
        <p:nvSpPr>
          <p:cNvPr id="5" name="Title 1">
            <a:extLst>
              <a:ext uri="{FF2B5EF4-FFF2-40B4-BE49-F238E27FC236}">
                <a16:creationId xmlns:a16="http://schemas.microsoft.com/office/drawing/2014/main" id="{273335BC-554B-934C-8952-0D761B30BF40}"/>
              </a:ext>
            </a:extLst>
          </p:cNvPr>
          <p:cNvSpPr txBox="1">
            <a:spLocks/>
          </p:cNvSpPr>
          <p:nvPr/>
        </p:nvSpPr>
        <p:spPr>
          <a:xfrm>
            <a:off x="874713" y="620713"/>
            <a:ext cx="10975417" cy="97391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05FAA"/>
                </a:solidFill>
                <a:latin typeface="Poppins" pitchFamily="2" charset="77"/>
                <a:cs typeface="Poppins" pitchFamily="2" charset="77"/>
              </a:rPr>
              <a:t>First OBIS genetic dataset</a:t>
            </a:r>
          </a:p>
        </p:txBody>
      </p:sp>
      <p:pic>
        <p:nvPicPr>
          <p:cNvPr id="7" name="Picture 6" descr="A picture containing text&#10;&#10;Description automatically generated">
            <a:extLst>
              <a:ext uri="{FF2B5EF4-FFF2-40B4-BE49-F238E27FC236}">
                <a16:creationId xmlns:a16="http://schemas.microsoft.com/office/drawing/2014/main" id="{2410F95A-7D00-5847-8400-FC63F9A95470}"/>
              </a:ext>
            </a:extLst>
          </p:cNvPr>
          <p:cNvPicPr>
            <a:picLocks noChangeAspect="1"/>
          </p:cNvPicPr>
          <p:nvPr/>
        </p:nvPicPr>
        <p:blipFill>
          <a:blip r:embed="rId6"/>
          <a:stretch>
            <a:fillRect/>
          </a:stretch>
        </p:blipFill>
        <p:spPr>
          <a:xfrm>
            <a:off x="933586" y="1768431"/>
            <a:ext cx="10324828" cy="1881994"/>
          </a:xfrm>
          <a:prstGeom prst="rect">
            <a:avLst/>
          </a:prstGeom>
        </p:spPr>
      </p:pic>
    </p:spTree>
    <p:extLst>
      <p:ext uri="{BB962C8B-B14F-4D97-AF65-F5344CB8AC3E}">
        <p14:creationId xmlns:p14="http://schemas.microsoft.com/office/powerpoint/2010/main" val="3967627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06CEDC7-4EB0-5549-BF07-899F39BD38D5}"/>
              </a:ext>
            </a:extLst>
          </p:cNvPr>
          <p:cNvSpPr>
            <a:spLocks noGrp="1"/>
          </p:cNvSpPr>
          <p:nvPr>
            <p:ph idx="1"/>
          </p:nvPr>
        </p:nvSpPr>
        <p:spPr>
          <a:xfrm>
            <a:off x="838200" y="1442167"/>
            <a:ext cx="10193594" cy="4351338"/>
          </a:xfrm>
        </p:spPr>
        <p:txBody>
          <a:bodyPr/>
          <a:lstStyle/>
          <a:p>
            <a:r>
              <a:rPr lang="en-GB" dirty="0">
                <a:hlinkClick r:id="rId2"/>
              </a:rPr>
              <a:t>https://www.youtube.com/watch?v=KKh_Hd8zybs</a:t>
            </a:r>
            <a:r>
              <a:rPr lang="en-GB" dirty="0"/>
              <a:t> </a:t>
            </a:r>
          </a:p>
          <a:p>
            <a:r>
              <a:rPr lang="en-GB" dirty="0"/>
              <a:t>Over 100</a:t>
            </a:r>
          </a:p>
          <a:p>
            <a:pPr marL="0" indent="0">
              <a:buNone/>
            </a:pPr>
            <a:r>
              <a:rPr lang="en-GB" dirty="0"/>
              <a:t>   participants</a:t>
            </a:r>
          </a:p>
        </p:txBody>
      </p:sp>
      <p:sp>
        <p:nvSpPr>
          <p:cNvPr id="5" name="Title 1">
            <a:extLst>
              <a:ext uri="{FF2B5EF4-FFF2-40B4-BE49-F238E27FC236}">
                <a16:creationId xmlns:a16="http://schemas.microsoft.com/office/drawing/2014/main" id="{25768D45-057F-A046-AE02-C39715495FEF}"/>
              </a:ext>
            </a:extLst>
          </p:cNvPr>
          <p:cNvSpPr txBox="1">
            <a:spLocks/>
          </p:cNvSpPr>
          <p:nvPr/>
        </p:nvSpPr>
        <p:spPr>
          <a:xfrm>
            <a:off x="874713" y="620713"/>
            <a:ext cx="10975417" cy="97391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05FAA"/>
                </a:solidFill>
                <a:latin typeface="Poppins" pitchFamily="2" charset="77"/>
                <a:cs typeface="Poppins" pitchFamily="2" charset="77"/>
              </a:rPr>
              <a:t>OBIS webinar on genetic data</a:t>
            </a:r>
          </a:p>
        </p:txBody>
      </p:sp>
      <p:pic>
        <p:nvPicPr>
          <p:cNvPr id="9" name="Picture 8" descr="Map&#10;&#10;Description automatically generated with medium confidence">
            <a:extLst>
              <a:ext uri="{FF2B5EF4-FFF2-40B4-BE49-F238E27FC236}">
                <a16:creationId xmlns:a16="http://schemas.microsoft.com/office/drawing/2014/main" id="{128BC404-32A0-0A49-BE35-4F8BAD20E097}"/>
              </a:ext>
            </a:extLst>
          </p:cNvPr>
          <p:cNvPicPr>
            <a:picLocks noChangeAspect="1"/>
          </p:cNvPicPr>
          <p:nvPr/>
        </p:nvPicPr>
        <p:blipFill>
          <a:blip r:embed="rId3"/>
          <a:stretch>
            <a:fillRect/>
          </a:stretch>
        </p:blipFill>
        <p:spPr>
          <a:xfrm>
            <a:off x="3900232" y="2020663"/>
            <a:ext cx="7366000" cy="4123031"/>
          </a:xfrm>
          <a:prstGeom prst="rect">
            <a:avLst/>
          </a:prstGeom>
        </p:spPr>
      </p:pic>
    </p:spTree>
    <p:extLst>
      <p:ext uri="{BB962C8B-B14F-4D97-AF65-F5344CB8AC3E}">
        <p14:creationId xmlns:p14="http://schemas.microsoft.com/office/powerpoint/2010/main" val="1667291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3BC5950-23D7-7849-A811-941853E48056}"/>
              </a:ext>
            </a:extLst>
          </p:cNvPr>
          <p:cNvPicPr>
            <a:picLocks noChangeAspect="1"/>
          </p:cNvPicPr>
          <p:nvPr/>
        </p:nvPicPr>
        <p:blipFill rotWithShape="1">
          <a:blip r:embed="rId3"/>
          <a:srcRect r="4731" b="16689"/>
          <a:stretch/>
        </p:blipFill>
        <p:spPr>
          <a:xfrm>
            <a:off x="5260127" y="-256478"/>
            <a:ext cx="8890014" cy="6858000"/>
          </a:xfrm>
          <a:prstGeom prst="rect">
            <a:avLst/>
          </a:prstGeom>
        </p:spPr>
      </p:pic>
      <p:sp>
        <p:nvSpPr>
          <p:cNvPr id="2" name="Title 1">
            <a:extLst>
              <a:ext uri="{FF2B5EF4-FFF2-40B4-BE49-F238E27FC236}">
                <a16:creationId xmlns:a16="http://schemas.microsoft.com/office/drawing/2014/main" id="{A4DC164A-03CF-7245-AE52-386802693F89}"/>
              </a:ext>
            </a:extLst>
          </p:cNvPr>
          <p:cNvSpPr>
            <a:spLocks noGrp="1"/>
          </p:cNvSpPr>
          <p:nvPr>
            <p:ph type="title"/>
          </p:nvPr>
        </p:nvSpPr>
        <p:spPr>
          <a:xfrm>
            <a:off x="830108" y="1012930"/>
            <a:ext cx="5180399" cy="593574"/>
          </a:xfrm>
        </p:spPr>
        <p:txBody>
          <a:bodyPr lIns="0" tIns="0" rIns="0" bIns="0">
            <a:normAutofit fontScale="90000"/>
          </a:bodyPr>
          <a:lstStyle/>
          <a:p>
            <a:r>
              <a:rPr lang="en-US" sz="4800" b="1" dirty="0">
                <a:solidFill>
                  <a:srgbClr val="005FAA"/>
                </a:solidFill>
                <a:latin typeface="Poppins" pitchFamily="2" charset="77"/>
                <a:cs typeface="Poppins" pitchFamily="2" charset="77"/>
              </a:rPr>
              <a:t>OBIS special cases</a:t>
            </a:r>
          </a:p>
        </p:txBody>
      </p:sp>
      <p:sp>
        <p:nvSpPr>
          <p:cNvPr id="7" name="Title 1">
            <a:extLst>
              <a:ext uri="{FF2B5EF4-FFF2-40B4-BE49-F238E27FC236}">
                <a16:creationId xmlns:a16="http://schemas.microsoft.com/office/drawing/2014/main" id="{31C7898B-1990-C54C-9F4E-C7C5F18DAAB1}"/>
              </a:ext>
            </a:extLst>
          </p:cNvPr>
          <p:cNvSpPr txBox="1">
            <a:spLocks/>
          </p:cNvSpPr>
          <p:nvPr/>
        </p:nvSpPr>
        <p:spPr>
          <a:xfrm>
            <a:off x="724461" y="2295003"/>
            <a:ext cx="4096215" cy="3338512"/>
          </a:xfrm>
          <a:prstGeom prst="rect">
            <a:avLst/>
          </a:prstGeom>
        </p:spPr>
        <p:txBody>
          <a:bodyPr vert="horz" lIns="0" tIns="0" rIns="0" bIns="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400" dirty="0">
                <a:solidFill>
                  <a:srgbClr val="005FAA"/>
                </a:solidFill>
                <a:latin typeface="Poppins" pitchFamily="2" charset="77"/>
                <a:cs typeface="Poppins" pitchFamily="2" charset="77"/>
              </a:rPr>
              <a:t>Taxonomic backbone: World Register of Marine Species</a:t>
            </a:r>
          </a:p>
          <a:p>
            <a:pPr marL="342900" indent="-342900">
              <a:buFont typeface="Arial" panose="020B0604020202020204" pitchFamily="34" charset="0"/>
              <a:buChar char="•"/>
            </a:pPr>
            <a:endParaRPr lang="en-US" sz="2400" dirty="0">
              <a:solidFill>
                <a:srgbClr val="005FAA"/>
              </a:solidFill>
              <a:latin typeface="Poppins" pitchFamily="2" charset="77"/>
              <a:cs typeface="Poppins" pitchFamily="2" charset="77"/>
            </a:endParaRPr>
          </a:p>
          <a:p>
            <a:pPr marL="342900" indent="-342900">
              <a:buFont typeface="Arial" panose="020B0604020202020204" pitchFamily="34" charset="0"/>
              <a:buChar char="•"/>
            </a:pPr>
            <a:r>
              <a:rPr lang="en-US" sz="2400" dirty="0">
                <a:solidFill>
                  <a:srgbClr val="005FAA"/>
                </a:solidFill>
                <a:latin typeface="Poppins" pitchFamily="2" charset="77"/>
                <a:cs typeface="Poppins" pitchFamily="2" charset="77"/>
              </a:rPr>
              <a:t>Unknown sequences recorded as the highest rank available: Biota</a:t>
            </a:r>
          </a:p>
          <a:p>
            <a:pPr marL="342900" indent="-342900">
              <a:buFont typeface="Arial" panose="020B0604020202020204" pitchFamily="34" charset="0"/>
              <a:buChar char="•"/>
            </a:pPr>
            <a:endParaRPr lang="en-US" sz="2400" dirty="0">
              <a:solidFill>
                <a:srgbClr val="005FAA"/>
              </a:solidFill>
              <a:latin typeface="Poppins" pitchFamily="2" charset="77"/>
              <a:cs typeface="Poppins" pitchFamily="2" charset="77"/>
            </a:endParaRPr>
          </a:p>
          <a:p>
            <a:pPr marL="342900" indent="-342900">
              <a:buFont typeface="Arial" panose="020B0604020202020204" pitchFamily="34" charset="0"/>
              <a:buChar char="•"/>
            </a:pPr>
            <a:r>
              <a:rPr lang="en-US" sz="2400" dirty="0">
                <a:solidFill>
                  <a:srgbClr val="005FAA"/>
                </a:solidFill>
                <a:latin typeface="Poppins" pitchFamily="2" charset="77"/>
                <a:cs typeface="Poppins" pitchFamily="2" charset="77"/>
              </a:rPr>
              <a:t>Environmental information: Extended measurement or Fact</a:t>
            </a:r>
          </a:p>
          <a:p>
            <a:pPr marL="342900" indent="-342900">
              <a:buFontTx/>
              <a:buChar char="-"/>
            </a:pPr>
            <a:endParaRPr lang="en-US" sz="2400" dirty="0">
              <a:solidFill>
                <a:srgbClr val="005FAA"/>
              </a:solidFill>
              <a:latin typeface="Poppins" pitchFamily="2" charset="77"/>
              <a:cs typeface="Poppins" pitchFamily="2" charset="77"/>
            </a:endParaRPr>
          </a:p>
        </p:txBody>
      </p:sp>
    </p:spTree>
    <p:extLst>
      <p:ext uri="{BB962C8B-B14F-4D97-AF65-F5344CB8AC3E}">
        <p14:creationId xmlns:p14="http://schemas.microsoft.com/office/powerpoint/2010/main" val="37317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595776E-5DE3-D243-A923-82B6E1176738}"/>
              </a:ext>
            </a:extLst>
          </p:cNvPr>
          <p:cNvSpPr>
            <a:spLocks noGrp="1"/>
          </p:cNvSpPr>
          <p:nvPr>
            <p:ph sz="half" idx="1"/>
          </p:nvPr>
        </p:nvSpPr>
        <p:spPr>
          <a:xfrm>
            <a:off x="1117600" y="2310606"/>
            <a:ext cx="3251200" cy="3381375"/>
          </a:xfrm>
        </p:spPr>
        <p:txBody>
          <a:bodyPr/>
          <a:lstStyle/>
          <a:p>
            <a:r>
              <a:rPr lang="en-BE" dirty="0"/>
              <a:t>24 datasets</a:t>
            </a:r>
          </a:p>
          <a:p>
            <a:r>
              <a:rPr lang="en-GB" dirty="0"/>
              <a:t>16,834,825 records</a:t>
            </a:r>
          </a:p>
          <a:p>
            <a:r>
              <a:rPr lang="en-GB" dirty="0"/>
              <a:t>Majority of the data so far is microbial</a:t>
            </a:r>
          </a:p>
          <a:p>
            <a:endParaRPr lang="en-BE" dirty="0"/>
          </a:p>
        </p:txBody>
      </p:sp>
      <p:sp>
        <p:nvSpPr>
          <p:cNvPr id="5" name="Title 1">
            <a:extLst>
              <a:ext uri="{FF2B5EF4-FFF2-40B4-BE49-F238E27FC236}">
                <a16:creationId xmlns:a16="http://schemas.microsoft.com/office/drawing/2014/main" id="{272C9CA9-42E9-6D4A-9EF1-839038E74361}"/>
              </a:ext>
            </a:extLst>
          </p:cNvPr>
          <p:cNvSpPr txBox="1">
            <a:spLocks/>
          </p:cNvSpPr>
          <p:nvPr/>
        </p:nvSpPr>
        <p:spPr>
          <a:xfrm>
            <a:off x="874713" y="620713"/>
            <a:ext cx="10975417" cy="97391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05FAA"/>
                </a:solidFill>
                <a:latin typeface="Poppins" pitchFamily="2" charset="77"/>
                <a:cs typeface="Poppins" pitchFamily="2" charset="77"/>
              </a:rPr>
              <a:t>OBIS current genetic datasets</a:t>
            </a:r>
          </a:p>
        </p:txBody>
      </p:sp>
      <p:pic>
        <p:nvPicPr>
          <p:cNvPr id="9" name="Picture 8" descr="Map&#10;&#10;Description automatically generated">
            <a:extLst>
              <a:ext uri="{FF2B5EF4-FFF2-40B4-BE49-F238E27FC236}">
                <a16:creationId xmlns:a16="http://schemas.microsoft.com/office/drawing/2014/main" id="{D678641D-66B0-9344-9E86-38F6FD86D39F}"/>
              </a:ext>
            </a:extLst>
          </p:cNvPr>
          <p:cNvPicPr>
            <a:picLocks noChangeAspect="1"/>
          </p:cNvPicPr>
          <p:nvPr/>
        </p:nvPicPr>
        <p:blipFill>
          <a:blip r:embed="rId2"/>
          <a:stretch>
            <a:fillRect/>
          </a:stretch>
        </p:blipFill>
        <p:spPr>
          <a:xfrm>
            <a:off x="5168462" y="2066131"/>
            <a:ext cx="6681668" cy="3870324"/>
          </a:xfrm>
          <a:prstGeom prst="rect">
            <a:avLst/>
          </a:prstGeom>
        </p:spPr>
      </p:pic>
    </p:spTree>
    <p:extLst>
      <p:ext uri="{BB962C8B-B14F-4D97-AF65-F5344CB8AC3E}">
        <p14:creationId xmlns:p14="http://schemas.microsoft.com/office/powerpoint/2010/main" val="3165497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D0EE51-EE4B-3546-BE01-78A6DA2ADA4A}"/>
              </a:ext>
            </a:extLst>
          </p:cNvPr>
          <p:cNvSpPr>
            <a:spLocks noGrp="1"/>
          </p:cNvSpPr>
          <p:nvPr>
            <p:ph sz="half" idx="1"/>
          </p:nvPr>
        </p:nvSpPr>
        <p:spPr/>
        <p:txBody>
          <a:bodyPr/>
          <a:lstStyle/>
          <a:p>
            <a:r>
              <a:rPr lang="en-BE" dirty="0"/>
              <a:t>Further development of the PacMAN bioinformatics pipeline</a:t>
            </a:r>
          </a:p>
          <a:p>
            <a:pPr lvl="1"/>
            <a:r>
              <a:rPr lang="en-BE" dirty="0"/>
              <a:t>Needs from the community?</a:t>
            </a:r>
          </a:p>
        </p:txBody>
      </p:sp>
      <p:sp>
        <p:nvSpPr>
          <p:cNvPr id="4" name="Content Placeholder 3">
            <a:extLst>
              <a:ext uri="{FF2B5EF4-FFF2-40B4-BE49-F238E27FC236}">
                <a16:creationId xmlns:a16="http://schemas.microsoft.com/office/drawing/2014/main" id="{35C80345-30FE-884B-B282-28DB76D14C2D}"/>
              </a:ext>
            </a:extLst>
          </p:cNvPr>
          <p:cNvSpPr>
            <a:spLocks noGrp="1"/>
          </p:cNvSpPr>
          <p:nvPr>
            <p:ph sz="half" idx="2"/>
          </p:nvPr>
        </p:nvSpPr>
        <p:spPr/>
        <p:txBody>
          <a:bodyPr/>
          <a:lstStyle/>
          <a:p>
            <a:r>
              <a:rPr lang="en-BE" dirty="0"/>
              <a:t>Discussions on how to deal with the taxonomic backbone for microbes with WoRMS</a:t>
            </a:r>
          </a:p>
        </p:txBody>
      </p:sp>
      <p:sp>
        <p:nvSpPr>
          <p:cNvPr id="5" name="Title 1">
            <a:extLst>
              <a:ext uri="{FF2B5EF4-FFF2-40B4-BE49-F238E27FC236}">
                <a16:creationId xmlns:a16="http://schemas.microsoft.com/office/drawing/2014/main" id="{BFB5058B-D272-F94A-93EC-279F268DD928}"/>
              </a:ext>
            </a:extLst>
          </p:cNvPr>
          <p:cNvSpPr txBox="1">
            <a:spLocks/>
          </p:cNvSpPr>
          <p:nvPr/>
        </p:nvSpPr>
        <p:spPr>
          <a:xfrm>
            <a:off x="874713" y="620713"/>
            <a:ext cx="10975417" cy="97391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05FAA"/>
                </a:solidFill>
                <a:latin typeface="Poppins" pitchFamily="2" charset="77"/>
                <a:cs typeface="Poppins" pitchFamily="2" charset="77"/>
              </a:rPr>
              <a:t>Future plans</a:t>
            </a:r>
          </a:p>
        </p:txBody>
      </p:sp>
      <p:graphicFrame>
        <p:nvGraphicFramePr>
          <p:cNvPr id="6" name="Diagram 5">
            <a:extLst>
              <a:ext uri="{FF2B5EF4-FFF2-40B4-BE49-F238E27FC236}">
                <a16:creationId xmlns:a16="http://schemas.microsoft.com/office/drawing/2014/main" id="{9B94404F-68B2-CF4E-8D2A-A3FF973CB699}"/>
              </a:ext>
            </a:extLst>
          </p:cNvPr>
          <p:cNvGraphicFramePr/>
          <p:nvPr>
            <p:extLst>
              <p:ext uri="{D42A27DB-BD31-4B8C-83A1-F6EECF244321}">
                <p14:modId xmlns:p14="http://schemas.microsoft.com/office/powerpoint/2010/main" val="4006307707"/>
              </p:ext>
            </p:extLst>
          </p:nvPr>
        </p:nvGraphicFramePr>
        <p:xfrm>
          <a:off x="1121814" y="3429000"/>
          <a:ext cx="8665068" cy="239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56BCE207-EE78-204F-A9A2-B0764E713882}"/>
              </a:ext>
            </a:extLst>
          </p:cNvPr>
          <p:cNvSpPr/>
          <p:nvPr/>
        </p:nvSpPr>
        <p:spPr>
          <a:xfrm>
            <a:off x="8518967" y="3865944"/>
            <a:ext cx="1388962" cy="156258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4185660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9E5BC5D-90FC-4875-948C-2A91E919FFE0}"/>
              </a:ext>
            </a:extLst>
          </p:cNvPr>
          <p:cNvPicPr>
            <a:picLocks noChangeAspect="1"/>
          </p:cNvPicPr>
          <p:nvPr/>
        </p:nvPicPr>
        <p:blipFill rotWithShape="1">
          <a:blip r:embed="rId3"/>
          <a:srcRect t="19"/>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837EBC21-4846-334C-A3CD-57A1C6FD201A}"/>
              </a:ext>
            </a:extLst>
          </p:cNvPr>
          <p:cNvSpPr txBox="1"/>
          <p:nvPr/>
        </p:nvSpPr>
        <p:spPr>
          <a:xfrm>
            <a:off x="8390965" y="3939988"/>
            <a:ext cx="3160059" cy="1015663"/>
          </a:xfrm>
          <a:prstGeom prst="rect">
            <a:avLst/>
          </a:prstGeom>
          <a:noFill/>
        </p:spPr>
        <p:txBody>
          <a:bodyPr wrap="square" rtlCol="0">
            <a:spAutoFit/>
          </a:bodyPr>
          <a:lstStyle/>
          <a:p>
            <a:r>
              <a:rPr lang="en-US" sz="6000" dirty="0">
                <a:solidFill>
                  <a:schemeClr val="bg1"/>
                </a:solidFill>
              </a:rPr>
              <a:t>Thanks</a:t>
            </a:r>
          </a:p>
        </p:txBody>
      </p:sp>
    </p:spTree>
    <p:extLst>
      <p:ext uri="{BB962C8B-B14F-4D97-AF65-F5344CB8AC3E}">
        <p14:creationId xmlns:p14="http://schemas.microsoft.com/office/powerpoint/2010/main" val="590456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354</Words>
  <Application>Microsoft Macintosh PowerPoint</Application>
  <PresentationFormat>Widescreen</PresentationFormat>
  <Paragraphs>53</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Poppins</vt:lpstr>
      <vt:lpstr>Poppins Light</vt:lpstr>
      <vt:lpstr>Office Theme</vt:lpstr>
      <vt:lpstr>PowerPoint Presentation</vt:lpstr>
      <vt:lpstr>DNA-derived data extension</vt:lpstr>
      <vt:lpstr>PowerPoint Presentation</vt:lpstr>
      <vt:lpstr>PowerPoint Presentation</vt:lpstr>
      <vt:lpstr>OBIS special cases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Saara Suominen</dc:creator>
  <cp:lastModifiedBy>Saara Suominen</cp:lastModifiedBy>
  <cp:revision>2</cp:revision>
  <dcterms:created xsi:type="dcterms:W3CDTF">2022-05-17T08:31:08Z</dcterms:created>
  <dcterms:modified xsi:type="dcterms:W3CDTF">2022-05-17T08:54:29Z</dcterms:modified>
</cp:coreProperties>
</file>