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9" r:id="rId2"/>
    <p:sldId id="271" r:id="rId3"/>
    <p:sldId id="301" r:id="rId4"/>
    <p:sldId id="302" r:id="rId5"/>
    <p:sldId id="303" r:id="rId6"/>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C4100-5264-26A9-4CF4-E492E26B8DE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BE"/>
          </a:p>
        </p:txBody>
      </p:sp>
      <p:sp>
        <p:nvSpPr>
          <p:cNvPr id="3" name="Subtitle 2">
            <a:extLst>
              <a:ext uri="{FF2B5EF4-FFF2-40B4-BE49-F238E27FC236}">
                <a16:creationId xmlns:a16="http://schemas.microsoft.com/office/drawing/2014/main" id="{44A9D660-7B1C-9E1F-5773-6F8E074566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BE"/>
          </a:p>
        </p:txBody>
      </p:sp>
      <p:sp>
        <p:nvSpPr>
          <p:cNvPr id="4" name="Date Placeholder 3">
            <a:extLst>
              <a:ext uri="{FF2B5EF4-FFF2-40B4-BE49-F238E27FC236}">
                <a16:creationId xmlns:a16="http://schemas.microsoft.com/office/drawing/2014/main" id="{A2ED1F5A-D10D-569D-BEB5-FEB78AD23292}"/>
              </a:ext>
            </a:extLst>
          </p:cNvPr>
          <p:cNvSpPr>
            <a:spLocks noGrp="1"/>
          </p:cNvSpPr>
          <p:nvPr>
            <p:ph type="dt" sz="half" idx="10"/>
          </p:nvPr>
        </p:nvSpPr>
        <p:spPr/>
        <p:txBody>
          <a:bodyPr/>
          <a:lstStyle/>
          <a:p>
            <a:fld id="{518D7311-2729-7A4E-AC19-2673D24E3F8B}" type="datetimeFigureOut">
              <a:rPr lang="en-BE" smtClean="0"/>
              <a:t>19/05/2022</a:t>
            </a:fld>
            <a:endParaRPr lang="en-BE"/>
          </a:p>
        </p:txBody>
      </p:sp>
      <p:sp>
        <p:nvSpPr>
          <p:cNvPr id="5" name="Footer Placeholder 4">
            <a:extLst>
              <a:ext uri="{FF2B5EF4-FFF2-40B4-BE49-F238E27FC236}">
                <a16:creationId xmlns:a16="http://schemas.microsoft.com/office/drawing/2014/main" id="{13BAF435-3239-0E5A-C61D-E369A83224EA}"/>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6C273439-FCCF-AAAB-991D-F80A2DB5A0FF}"/>
              </a:ext>
            </a:extLst>
          </p:cNvPr>
          <p:cNvSpPr>
            <a:spLocks noGrp="1"/>
          </p:cNvSpPr>
          <p:nvPr>
            <p:ph type="sldNum" sz="quarter" idx="12"/>
          </p:nvPr>
        </p:nvSpPr>
        <p:spPr/>
        <p:txBody>
          <a:bodyPr/>
          <a:lstStyle/>
          <a:p>
            <a:fld id="{D5B6C7FC-E19B-CA4C-9212-5100D296EBD3}" type="slidenum">
              <a:rPr lang="en-BE" smtClean="0"/>
              <a:t>‹#›</a:t>
            </a:fld>
            <a:endParaRPr lang="en-BE"/>
          </a:p>
        </p:txBody>
      </p:sp>
    </p:spTree>
    <p:extLst>
      <p:ext uri="{BB962C8B-B14F-4D97-AF65-F5344CB8AC3E}">
        <p14:creationId xmlns:p14="http://schemas.microsoft.com/office/powerpoint/2010/main" val="1514405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77FCB-5F50-F562-12BF-8D28B4E466AB}"/>
              </a:ext>
            </a:extLst>
          </p:cNvPr>
          <p:cNvSpPr>
            <a:spLocks noGrp="1"/>
          </p:cNvSpPr>
          <p:nvPr>
            <p:ph type="title"/>
          </p:nvPr>
        </p:nvSpPr>
        <p:spPr/>
        <p:txBody>
          <a:bodyPr/>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5F2057DB-A535-9FBB-104F-73B53B7264C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DCB61D36-2711-51A0-7DB0-48D071DD2B55}"/>
              </a:ext>
            </a:extLst>
          </p:cNvPr>
          <p:cNvSpPr>
            <a:spLocks noGrp="1"/>
          </p:cNvSpPr>
          <p:nvPr>
            <p:ph type="dt" sz="half" idx="10"/>
          </p:nvPr>
        </p:nvSpPr>
        <p:spPr/>
        <p:txBody>
          <a:bodyPr/>
          <a:lstStyle/>
          <a:p>
            <a:fld id="{518D7311-2729-7A4E-AC19-2673D24E3F8B}" type="datetimeFigureOut">
              <a:rPr lang="en-BE" smtClean="0"/>
              <a:t>19/05/2022</a:t>
            </a:fld>
            <a:endParaRPr lang="en-BE"/>
          </a:p>
        </p:txBody>
      </p:sp>
      <p:sp>
        <p:nvSpPr>
          <p:cNvPr id="5" name="Footer Placeholder 4">
            <a:extLst>
              <a:ext uri="{FF2B5EF4-FFF2-40B4-BE49-F238E27FC236}">
                <a16:creationId xmlns:a16="http://schemas.microsoft.com/office/drawing/2014/main" id="{7C9F33A0-2A7B-D686-7177-3420A515B705}"/>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A2CAFEFC-4A2E-BDCC-2432-F8B6D3BEAB8D}"/>
              </a:ext>
            </a:extLst>
          </p:cNvPr>
          <p:cNvSpPr>
            <a:spLocks noGrp="1"/>
          </p:cNvSpPr>
          <p:nvPr>
            <p:ph type="sldNum" sz="quarter" idx="12"/>
          </p:nvPr>
        </p:nvSpPr>
        <p:spPr/>
        <p:txBody>
          <a:bodyPr/>
          <a:lstStyle/>
          <a:p>
            <a:fld id="{D5B6C7FC-E19B-CA4C-9212-5100D296EBD3}" type="slidenum">
              <a:rPr lang="en-BE" smtClean="0"/>
              <a:t>‹#›</a:t>
            </a:fld>
            <a:endParaRPr lang="en-BE"/>
          </a:p>
        </p:txBody>
      </p:sp>
    </p:spTree>
    <p:extLst>
      <p:ext uri="{BB962C8B-B14F-4D97-AF65-F5344CB8AC3E}">
        <p14:creationId xmlns:p14="http://schemas.microsoft.com/office/powerpoint/2010/main" val="856371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9A1F70-0032-158F-DA6B-CF95B9D155C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C2A464FC-E4AB-C98F-7E95-FD627BAD054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BBCA6B95-E98E-90FE-ED7B-C6F76BB313AD}"/>
              </a:ext>
            </a:extLst>
          </p:cNvPr>
          <p:cNvSpPr>
            <a:spLocks noGrp="1"/>
          </p:cNvSpPr>
          <p:nvPr>
            <p:ph type="dt" sz="half" idx="10"/>
          </p:nvPr>
        </p:nvSpPr>
        <p:spPr/>
        <p:txBody>
          <a:bodyPr/>
          <a:lstStyle/>
          <a:p>
            <a:fld id="{518D7311-2729-7A4E-AC19-2673D24E3F8B}" type="datetimeFigureOut">
              <a:rPr lang="en-BE" smtClean="0"/>
              <a:t>19/05/2022</a:t>
            </a:fld>
            <a:endParaRPr lang="en-BE"/>
          </a:p>
        </p:txBody>
      </p:sp>
      <p:sp>
        <p:nvSpPr>
          <p:cNvPr id="5" name="Footer Placeholder 4">
            <a:extLst>
              <a:ext uri="{FF2B5EF4-FFF2-40B4-BE49-F238E27FC236}">
                <a16:creationId xmlns:a16="http://schemas.microsoft.com/office/drawing/2014/main" id="{25B88320-23A1-4576-0444-8B1E28B7FBB2}"/>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7EB31665-733A-61BF-56E3-75AA65238522}"/>
              </a:ext>
            </a:extLst>
          </p:cNvPr>
          <p:cNvSpPr>
            <a:spLocks noGrp="1"/>
          </p:cNvSpPr>
          <p:nvPr>
            <p:ph type="sldNum" sz="quarter" idx="12"/>
          </p:nvPr>
        </p:nvSpPr>
        <p:spPr/>
        <p:txBody>
          <a:bodyPr/>
          <a:lstStyle/>
          <a:p>
            <a:fld id="{D5B6C7FC-E19B-CA4C-9212-5100D296EBD3}" type="slidenum">
              <a:rPr lang="en-BE" smtClean="0"/>
              <a:t>‹#›</a:t>
            </a:fld>
            <a:endParaRPr lang="en-BE"/>
          </a:p>
        </p:txBody>
      </p:sp>
    </p:spTree>
    <p:extLst>
      <p:ext uri="{BB962C8B-B14F-4D97-AF65-F5344CB8AC3E}">
        <p14:creationId xmlns:p14="http://schemas.microsoft.com/office/powerpoint/2010/main" val="198844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F4A24-6F95-E4F6-08ED-5764438BE416}"/>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DF1EA09F-F07A-266D-4AB8-048D2D3256F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E230A997-21C4-227C-7811-37676D87B146}"/>
              </a:ext>
            </a:extLst>
          </p:cNvPr>
          <p:cNvSpPr>
            <a:spLocks noGrp="1"/>
          </p:cNvSpPr>
          <p:nvPr>
            <p:ph type="dt" sz="half" idx="10"/>
          </p:nvPr>
        </p:nvSpPr>
        <p:spPr/>
        <p:txBody>
          <a:bodyPr/>
          <a:lstStyle/>
          <a:p>
            <a:fld id="{518D7311-2729-7A4E-AC19-2673D24E3F8B}" type="datetimeFigureOut">
              <a:rPr lang="en-BE" smtClean="0"/>
              <a:t>19/05/2022</a:t>
            </a:fld>
            <a:endParaRPr lang="en-BE"/>
          </a:p>
        </p:txBody>
      </p:sp>
      <p:sp>
        <p:nvSpPr>
          <p:cNvPr id="5" name="Footer Placeholder 4">
            <a:extLst>
              <a:ext uri="{FF2B5EF4-FFF2-40B4-BE49-F238E27FC236}">
                <a16:creationId xmlns:a16="http://schemas.microsoft.com/office/drawing/2014/main" id="{243ECD6A-EFAB-7B62-88FA-1109531F44DF}"/>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437524F2-A2A9-9436-D4ED-A2BD61B214FD}"/>
              </a:ext>
            </a:extLst>
          </p:cNvPr>
          <p:cNvSpPr>
            <a:spLocks noGrp="1"/>
          </p:cNvSpPr>
          <p:nvPr>
            <p:ph type="sldNum" sz="quarter" idx="12"/>
          </p:nvPr>
        </p:nvSpPr>
        <p:spPr/>
        <p:txBody>
          <a:bodyPr/>
          <a:lstStyle/>
          <a:p>
            <a:fld id="{D5B6C7FC-E19B-CA4C-9212-5100D296EBD3}" type="slidenum">
              <a:rPr lang="en-BE" smtClean="0"/>
              <a:t>‹#›</a:t>
            </a:fld>
            <a:endParaRPr lang="en-BE"/>
          </a:p>
        </p:txBody>
      </p:sp>
    </p:spTree>
    <p:extLst>
      <p:ext uri="{BB962C8B-B14F-4D97-AF65-F5344CB8AC3E}">
        <p14:creationId xmlns:p14="http://schemas.microsoft.com/office/powerpoint/2010/main" val="3913098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8D296-D63C-AD29-7C82-B35510045C4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BE"/>
          </a:p>
        </p:txBody>
      </p:sp>
      <p:sp>
        <p:nvSpPr>
          <p:cNvPr id="3" name="Text Placeholder 2">
            <a:extLst>
              <a:ext uri="{FF2B5EF4-FFF2-40B4-BE49-F238E27FC236}">
                <a16:creationId xmlns:a16="http://schemas.microsoft.com/office/drawing/2014/main" id="{1A4342D8-67C1-9184-516C-301E36F406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C4A4E47-18F8-FC79-CD92-6F8745B38815}"/>
              </a:ext>
            </a:extLst>
          </p:cNvPr>
          <p:cNvSpPr>
            <a:spLocks noGrp="1"/>
          </p:cNvSpPr>
          <p:nvPr>
            <p:ph type="dt" sz="half" idx="10"/>
          </p:nvPr>
        </p:nvSpPr>
        <p:spPr/>
        <p:txBody>
          <a:bodyPr/>
          <a:lstStyle/>
          <a:p>
            <a:fld id="{518D7311-2729-7A4E-AC19-2673D24E3F8B}" type="datetimeFigureOut">
              <a:rPr lang="en-BE" smtClean="0"/>
              <a:t>19/05/2022</a:t>
            </a:fld>
            <a:endParaRPr lang="en-BE"/>
          </a:p>
        </p:txBody>
      </p:sp>
      <p:sp>
        <p:nvSpPr>
          <p:cNvPr id="5" name="Footer Placeholder 4">
            <a:extLst>
              <a:ext uri="{FF2B5EF4-FFF2-40B4-BE49-F238E27FC236}">
                <a16:creationId xmlns:a16="http://schemas.microsoft.com/office/drawing/2014/main" id="{E3E9CDD8-861E-730E-D105-16737489011A}"/>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496B4B02-4A58-7377-1AEA-B95A0E52E516}"/>
              </a:ext>
            </a:extLst>
          </p:cNvPr>
          <p:cNvSpPr>
            <a:spLocks noGrp="1"/>
          </p:cNvSpPr>
          <p:nvPr>
            <p:ph type="sldNum" sz="quarter" idx="12"/>
          </p:nvPr>
        </p:nvSpPr>
        <p:spPr/>
        <p:txBody>
          <a:bodyPr/>
          <a:lstStyle/>
          <a:p>
            <a:fld id="{D5B6C7FC-E19B-CA4C-9212-5100D296EBD3}" type="slidenum">
              <a:rPr lang="en-BE" smtClean="0"/>
              <a:t>‹#›</a:t>
            </a:fld>
            <a:endParaRPr lang="en-BE"/>
          </a:p>
        </p:txBody>
      </p:sp>
    </p:spTree>
    <p:extLst>
      <p:ext uri="{BB962C8B-B14F-4D97-AF65-F5344CB8AC3E}">
        <p14:creationId xmlns:p14="http://schemas.microsoft.com/office/powerpoint/2010/main" val="243656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2A835-99E6-4869-30B7-2DF770BEDE12}"/>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2B0FFE6A-A8BC-3F24-7B0E-FC193E556BE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Content Placeholder 3">
            <a:extLst>
              <a:ext uri="{FF2B5EF4-FFF2-40B4-BE49-F238E27FC236}">
                <a16:creationId xmlns:a16="http://schemas.microsoft.com/office/drawing/2014/main" id="{F322DDC8-E567-1E6E-D29C-BF953D76637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Date Placeholder 4">
            <a:extLst>
              <a:ext uri="{FF2B5EF4-FFF2-40B4-BE49-F238E27FC236}">
                <a16:creationId xmlns:a16="http://schemas.microsoft.com/office/drawing/2014/main" id="{035E40EB-70F1-1609-D1A2-A1467799461F}"/>
              </a:ext>
            </a:extLst>
          </p:cNvPr>
          <p:cNvSpPr>
            <a:spLocks noGrp="1"/>
          </p:cNvSpPr>
          <p:nvPr>
            <p:ph type="dt" sz="half" idx="10"/>
          </p:nvPr>
        </p:nvSpPr>
        <p:spPr/>
        <p:txBody>
          <a:bodyPr/>
          <a:lstStyle/>
          <a:p>
            <a:fld id="{518D7311-2729-7A4E-AC19-2673D24E3F8B}" type="datetimeFigureOut">
              <a:rPr lang="en-BE" smtClean="0"/>
              <a:t>19/05/2022</a:t>
            </a:fld>
            <a:endParaRPr lang="en-BE"/>
          </a:p>
        </p:txBody>
      </p:sp>
      <p:sp>
        <p:nvSpPr>
          <p:cNvPr id="6" name="Footer Placeholder 5">
            <a:extLst>
              <a:ext uri="{FF2B5EF4-FFF2-40B4-BE49-F238E27FC236}">
                <a16:creationId xmlns:a16="http://schemas.microsoft.com/office/drawing/2014/main" id="{6CFB54D6-227B-C64B-F0AF-E337B64E8DD3}"/>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CFED4F07-E424-0925-5640-FF3B592C636D}"/>
              </a:ext>
            </a:extLst>
          </p:cNvPr>
          <p:cNvSpPr>
            <a:spLocks noGrp="1"/>
          </p:cNvSpPr>
          <p:nvPr>
            <p:ph type="sldNum" sz="quarter" idx="12"/>
          </p:nvPr>
        </p:nvSpPr>
        <p:spPr/>
        <p:txBody>
          <a:bodyPr/>
          <a:lstStyle/>
          <a:p>
            <a:fld id="{D5B6C7FC-E19B-CA4C-9212-5100D296EBD3}" type="slidenum">
              <a:rPr lang="en-BE" smtClean="0"/>
              <a:t>‹#›</a:t>
            </a:fld>
            <a:endParaRPr lang="en-BE"/>
          </a:p>
        </p:txBody>
      </p:sp>
    </p:spTree>
    <p:extLst>
      <p:ext uri="{BB962C8B-B14F-4D97-AF65-F5344CB8AC3E}">
        <p14:creationId xmlns:p14="http://schemas.microsoft.com/office/powerpoint/2010/main" val="237480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29B75-ACC2-50C6-66EC-B18F765347C3}"/>
              </a:ext>
            </a:extLst>
          </p:cNvPr>
          <p:cNvSpPr>
            <a:spLocks noGrp="1"/>
          </p:cNvSpPr>
          <p:nvPr>
            <p:ph type="title"/>
          </p:nvPr>
        </p:nvSpPr>
        <p:spPr>
          <a:xfrm>
            <a:off x="839788" y="365125"/>
            <a:ext cx="10515600" cy="1325563"/>
          </a:xfrm>
        </p:spPr>
        <p:txBody>
          <a:bodyPr/>
          <a:lstStyle/>
          <a:p>
            <a:r>
              <a:rPr lang="en-GB"/>
              <a:t>Click to edit Master title style</a:t>
            </a:r>
            <a:endParaRPr lang="en-BE"/>
          </a:p>
        </p:txBody>
      </p:sp>
      <p:sp>
        <p:nvSpPr>
          <p:cNvPr id="3" name="Text Placeholder 2">
            <a:extLst>
              <a:ext uri="{FF2B5EF4-FFF2-40B4-BE49-F238E27FC236}">
                <a16:creationId xmlns:a16="http://schemas.microsoft.com/office/drawing/2014/main" id="{8FCEBC55-9B08-7807-0B43-2C2C734274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96D1A65-26B4-DF0F-9FB0-4B1C2FA3EDF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Text Placeholder 4">
            <a:extLst>
              <a:ext uri="{FF2B5EF4-FFF2-40B4-BE49-F238E27FC236}">
                <a16:creationId xmlns:a16="http://schemas.microsoft.com/office/drawing/2014/main" id="{0E7538E9-B786-43E4-797F-E0A7BBE5FF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C03676B-99A5-F8A3-6FE7-AA370A69DE4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7" name="Date Placeholder 6">
            <a:extLst>
              <a:ext uri="{FF2B5EF4-FFF2-40B4-BE49-F238E27FC236}">
                <a16:creationId xmlns:a16="http://schemas.microsoft.com/office/drawing/2014/main" id="{50D755C4-E9CC-976B-61C2-4FE812D70C92}"/>
              </a:ext>
            </a:extLst>
          </p:cNvPr>
          <p:cNvSpPr>
            <a:spLocks noGrp="1"/>
          </p:cNvSpPr>
          <p:nvPr>
            <p:ph type="dt" sz="half" idx="10"/>
          </p:nvPr>
        </p:nvSpPr>
        <p:spPr/>
        <p:txBody>
          <a:bodyPr/>
          <a:lstStyle/>
          <a:p>
            <a:fld id="{518D7311-2729-7A4E-AC19-2673D24E3F8B}" type="datetimeFigureOut">
              <a:rPr lang="en-BE" smtClean="0"/>
              <a:t>19/05/2022</a:t>
            </a:fld>
            <a:endParaRPr lang="en-BE"/>
          </a:p>
        </p:txBody>
      </p:sp>
      <p:sp>
        <p:nvSpPr>
          <p:cNvPr id="8" name="Footer Placeholder 7">
            <a:extLst>
              <a:ext uri="{FF2B5EF4-FFF2-40B4-BE49-F238E27FC236}">
                <a16:creationId xmlns:a16="http://schemas.microsoft.com/office/drawing/2014/main" id="{4FEFEA3D-DC52-73C7-2AC3-553952ADDEF7}"/>
              </a:ext>
            </a:extLst>
          </p:cNvPr>
          <p:cNvSpPr>
            <a:spLocks noGrp="1"/>
          </p:cNvSpPr>
          <p:nvPr>
            <p:ph type="ftr" sz="quarter" idx="11"/>
          </p:nvPr>
        </p:nvSpPr>
        <p:spPr/>
        <p:txBody>
          <a:bodyPr/>
          <a:lstStyle/>
          <a:p>
            <a:endParaRPr lang="en-BE"/>
          </a:p>
        </p:txBody>
      </p:sp>
      <p:sp>
        <p:nvSpPr>
          <p:cNvPr id="9" name="Slide Number Placeholder 8">
            <a:extLst>
              <a:ext uri="{FF2B5EF4-FFF2-40B4-BE49-F238E27FC236}">
                <a16:creationId xmlns:a16="http://schemas.microsoft.com/office/drawing/2014/main" id="{3D3FC050-03AF-D96A-0F07-AD291A0BA03D}"/>
              </a:ext>
            </a:extLst>
          </p:cNvPr>
          <p:cNvSpPr>
            <a:spLocks noGrp="1"/>
          </p:cNvSpPr>
          <p:nvPr>
            <p:ph type="sldNum" sz="quarter" idx="12"/>
          </p:nvPr>
        </p:nvSpPr>
        <p:spPr/>
        <p:txBody>
          <a:bodyPr/>
          <a:lstStyle/>
          <a:p>
            <a:fld id="{D5B6C7FC-E19B-CA4C-9212-5100D296EBD3}" type="slidenum">
              <a:rPr lang="en-BE" smtClean="0"/>
              <a:t>‹#›</a:t>
            </a:fld>
            <a:endParaRPr lang="en-BE"/>
          </a:p>
        </p:txBody>
      </p:sp>
    </p:spTree>
    <p:extLst>
      <p:ext uri="{BB962C8B-B14F-4D97-AF65-F5344CB8AC3E}">
        <p14:creationId xmlns:p14="http://schemas.microsoft.com/office/powerpoint/2010/main" val="2791583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4727C-9880-B903-6A9C-6EEB90BE0398}"/>
              </a:ext>
            </a:extLst>
          </p:cNvPr>
          <p:cNvSpPr>
            <a:spLocks noGrp="1"/>
          </p:cNvSpPr>
          <p:nvPr>
            <p:ph type="title"/>
          </p:nvPr>
        </p:nvSpPr>
        <p:spPr/>
        <p:txBody>
          <a:bodyPr/>
          <a:lstStyle/>
          <a:p>
            <a:r>
              <a:rPr lang="en-GB"/>
              <a:t>Click to edit Master title style</a:t>
            </a:r>
            <a:endParaRPr lang="en-BE"/>
          </a:p>
        </p:txBody>
      </p:sp>
      <p:sp>
        <p:nvSpPr>
          <p:cNvPr id="3" name="Date Placeholder 2">
            <a:extLst>
              <a:ext uri="{FF2B5EF4-FFF2-40B4-BE49-F238E27FC236}">
                <a16:creationId xmlns:a16="http://schemas.microsoft.com/office/drawing/2014/main" id="{5568DE20-8A3B-C981-2E95-399BFCAAF414}"/>
              </a:ext>
            </a:extLst>
          </p:cNvPr>
          <p:cNvSpPr>
            <a:spLocks noGrp="1"/>
          </p:cNvSpPr>
          <p:nvPr>
            <p:ph type="dt" sz="half" idx="10"/>
          </p:nvPr>
        </p:nvSpPr>
        <p:spPr/>
        <p:txBody>
          <a:bodyPr/>
          <a:lstStyle/>
          <a:p>
            <a:fld id="{518D7311-2729-7A4E-AC19-2673D24E3F8B}" type="datetimeFigureOut">
              <a:rPr lang="en-BE" smtClean="0"/>
              <a:t>19/05/2022</a:t>
            </a:fld>
            <a:endParaRPr lang="en-BE"/>
          </a:p>
        </p:txBody>
      </p:sp>
      <p:sp>
        <p:nvSpPr>
          <p:cNvPr id="4" name="Footer Placeholder 3">
            <a:extLst>
              <a:ext uri="{FF2B5EF4-FFF2-40B4-BE49-F238E27FC236}">
                <a16:creationId xmlns:a16="http://schemas.microsoft.com/office/drawing/2014/main" id="{7563EED8-756D-6D68-2DCF-59E95786FE58}"/>
              </a:ext>
            </a:extLst>
          </p:cNvPr>
          <p:cNvSpPr>
            <a:spLocks noGrp="1"/>
          </p:cNvSpPr>
          <p:nvPr>
            <p:ph type="ftr" sz="quarter" idx="11"/>
          </p:nvPr>
        </p:nvSpPr>
        <p:spPr/>
        <p:txBody>
          <a:bodyPr/>
          <a:lstStyle/>
          <a:p>
            <a:endParaRPr lang="en-BE"/>
          </a:p>
        </p:txBody>
      </p:sp>
      <p:sp>
        <p:nvSpPr>
          <p:cNvPr id="5" name="Slide Number Placeholder 4">
            <a:extLst>
              <a:ext uri="{FF2B5EF4-FFF2-40B4-BE49-F238E27FC236}">
                <a16:creationId xmlns:a16="http://schemas.microsoft.com/office/drawing/2014/main" id="{9B985E75-513B-ED54-BCCA-6A0E9953711C}"/>
              </a:ext>
            </a:extLst>
          </p:cNvPr>
          <p:cNvSpPr>
            <a:spLocks noGrp="1"/>
          </p:cNvSpPr>
          <p:nvPr>
            <p:ph type="sldNum" sz="quarter" idx="12"/>
          </p:nvPr>
        </p:nvSpPr>
        <p:spPr/>
        <p:txBody>
          <a:bodyPr/>
          <a:lstStyle/>
          <a:p>
            <a:fld id="{D5B6C7FC-E19B-CA4C-9212-5100D296EBD3}" type="slidenum">
              <a:rPr lang="en-BE" smtClean="0"/>
              <a:t>‹#›</a:t>
            </a:fld>
            <a:endParaRPr lang="en-BE"/>
          </a:p>
        </p:txBody>
      </p:sp>
    </p:spTree>
    <p:extLst>
      <p:ext uri="{BB962C8B-B14F-4D97-AF65-F5344CB8AC3E}">
        <p14:creationId xmlns:p14="http://schemas.microsoft.com/office/powerpoint/2010/main" val="4020268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7D5D05-C095-2386-C231-2D37289F36B7}"/>
              </a:ext>
            </a:extLst>
          </p:cNvPr>
          <p:cNvSpPr>
            <a:spLocks noGrp="1"/>
          </p:cNvSpPr>
          <p:nvPr>
            <p:ph type="dt" sz="half" idx="10"/>
          </p:nvPr>
        </p:nvSpPr>
        <p:spPr/>
        <p:txBody>
          <a:bodyPr/>
          <a:lstStyle/>
          <a:p>
            <a:fld id="{518D7311-2729-7A4E-AC19-2673D24E3F8B}" type="datetimeFigureOut">
              <a:rPr lang="en-BE" smtClean="0"/>
              <a:t>19/05/2022</a:t>
            </a:fld>
            <a:endParaRPr lang="en-BE"/>
          </a:p>
        </p:txBody>
      </p:sp>
      <p:sp>
        <p:nvSpPr>
          <p:cNvPr id="3" name="Footer Placeholder 2">
            <a:extLst>
              <a:ext uri="{FF2B5EF4-FFF2-40B4-BE49-F238E27FC236}">
                <a16:creationId xmlns:a16="http://schemas.microsoft.com/office/drawing/2014/main" id="{1C29DB1F-017F-2B24-D2F1-E688A99E6B2E}"/>
              </a:ext>
            </a:extLst>
          </p:cNvPr>
          <p:cNvSpPr>
            <a:spLocks noGrp="1"/>
          </p:cNvSpPr>
          <p:nvPr>
            <p:ph type="ftr" sz="quarter" idx="11"/>
          </p:nvPr>
        </p:nvSpPr>
        <p:spPr/>
        <p:txBody>
          <a:bodyPr/>
          <a:lstStyle/>
          <a:p>
            <a:endParaRPr lang="en-BE"/>
          </a:p>
        </p:txBody>
      </p:sp>
      <p:sp>
        <p:nvSpPr>
          <p:cNvPr id="4" name="Slide Number Placeholder 3">
            <a:extLst>
              <a:ext uri="{FF2B5EF4-FFF2-40B4-BE49-F238E27FC236}">
                <a16:creationId xmlns:a16="http://schemas.microsoft.com/office/drawing/2014/main" id="{9C52BE55-D6FE-0766-FAE0-F0E728FC6119}"/>
              </a:ext>
            </a:extLst>
          </p:cNvPr>
          <p:cNvSpPr>
            <a:spLocks noGrp="1"/>
          </p:cNvSpPr>
          <p:nvPr>
            <p:ph type="sldNum" sz="quarter" idx="12"/>
          </p:nvPr>
        </p:nvSpPr>
        <p:spPr/>
        <p:txBody>
          <a:bodyPr/>
          <a:lstStyle/>
          <a:p>
            <a:fld id="{D5B6C7FC-E19B-CA4C-9212-5100D296EBD3}" type="slidenum">
              <a:rPr lang="en-BE" smtClean="0"/>
              <a:t>‹#›</a:t>
            </a:fld>
            <a:endParaRPr lang="en-BE"/>
          </a:p>
        </p:txBody>
      </p:sp>
    </p:spTree>
    <p:extLst>
      <p:ext uri="{BB962C8B-B14F-4D97-AF65-F5344CB8AC3E}">
        <p14:creationId xmlns:p14="http://schemas.microsoft.com/office/powerpoint/2010/main" val="23125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A5E8B-A83D-50D5-2386-8C6D0434898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Content Placeholder 2">
            <a:extLst>
              <a:ext uri="{FF2B5EF4-FFF2-40B4-BE49-F238E27FC236}">
                <a16:creationId xmlns:a16="http://schemas.microsoft.com/office/drawing/2014/main" id="{ED18A46B-4F45-2C98-85D9-E52D2A160B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Text Placeholder 3">
            <a:extLst>
              <a:ext uri="{FF2B5EF4-FFF2-40B4-BE49-F238E27FC236}">
                <a16:creationId xmlns:a16="http://schemas.microsoft.com/office/drawing/2014/main" id="{E7277B6A-F188-1EBF-8933-1A4E34B7AE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08BE2DD-2C59-7AA5-9BEA-F740969CA18C}"/>
              </a:ext>
            </a:extLst>
          </p:cNvPr>
          <p:cNvSpPr>
            <a:spLocks noGrp="1"/>
          </p:cNvSpPr>
          <p:nvPr>
            <p:ph type="dt" sz="half" idx="10"/>
          </p:nvPr>
        </p:nvSpPr>
        <p:spPr/>
        <p:txBody>
          <a:bodyPr/>
          <a:lstStyle/>
          <a:p>
            <a:fld id="{518D7311-2729-7A4E-AC19-2673D24E3F8B}" type="datetimeFigureOut">
              <a:rPr lang="en-BE" smtClean="0"/>
              <a:t>19/05/2022</a:t>
            </a:fld>
            <a:endParaRPr lang="en-BE"/>
          </a:p>
        </p:txBody>
      </p:sp>
      <p:sp>
        <p:nvSpPr>
          <p:cNvPr id="6" name="Footer Placeholder 5">
            <a:extLst>
              <a:ext uri="{FF2B5EF4-FFF2-40B4-BE49-F238E27FC236}">
                <a16:creationId xmlns:a16="http://schemas.microsoft.com/office/drawing/2014/main" id="{D75004BA-8174-FCCE-CE81-E111F21CE970}"/>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09249378-FE0B-27DC-3824-4926260C725E}"/>
              </a:ext>
            </a:extLst>
          </p:cNvPr>
          <p:cNvSpPr>
            <a:spLocks noGrp="1"/>
          </p:cNvSpPr>
          <p:nvPr>
            <p:ph type="sldNum" sz="quarter" idx="12"/>
          </p:nvPr>
        </p:nvSpPr>
        <p:spPr/>
        <p:txBody>
          <a:bodyPr/>
          <a:lstStyle/>
          <a:p>
            <a:fld id="{D5B6C7FC-E19B-CA4C-9212-5100D296EBD3}" type="slidenum">
              <a:rPr lang="en-BE" smtClean="0"/>
              <a:t>‹#›</a:t>
            </a:fld>
            <a:endParaRPr lang="en-BE"/>
          </a:p>
        </p:txBody>
      </p:sp>
    </p:spTree>
    <p:extLst>
      <p:ext uri="{BB962C8B-B14F-4D97-AF65-F5344CB8AC3E}">
        <p14:creationId xmlns:p14="http://schemas.microsoft.com/office/powerpoint/2010/main" val="869814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3F515-E283-7F3D-D81D-AE4D0AC21ED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Picture Placeholder 2">
            <a:extLst>
              <a:ext uri="{FF2B5EF4-FFF2-40B4-BE49-F238E27FC236}">
                <a16:creationId xmlns:a16="http://schemas.microsoft.com/office/drawing/2014/main" id="{EF1E323D-3353-28DF-839F-D100141DA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E"/>
          </a:p>
        </p:txBody>
      </p:sp>
      <p:sp>
        <p:nvSpPr>
          <p:cNvPr id="4" name="Text Placeholder 3">
            <a:extLst>
              <a:ext uri="{FF2B5EF4-FFF2-40B4-BE49-F238E27FC236}">
                <a16:creationId xmlns:a16="http://schemas.microsoft.com/office/drawing/2014/main" id="{C8FCDE8C-064B-D2A1-6C5F-A02A00700F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8D34594-6760-C626-8342-818C2947E667}"/>
              </a:ext>
            </a:extLst>
          </p:cNvPr>
          <p:cNvSpPr>
            <a:spLocks noGrp="1"/>
          </p:cNvSpPr>
          <p:nvPr>
            <p:ph type="dt" sz="half" idx="10"/>
          </p:nvPr>
        </p:nvSpPr>
        <p:spPr/>
        <p:txBody>
          <a:bodyPr/>
          <a:lstStyle/>
          <a:p>
            <a:fld id="{518D7311-2729-7A4E-AC19-2673D24E3F8B}" type="datetimeFigureOut">
              <a:rPr lang="en-BE" smtClean="0"/>
              <a:t>19/05/2022</a:t>
            </a:fld>
            <a:endParaRPr lang="en-BE"/>
          </a:p>
        </p:txBody>
      </p:sp>
      <p:sp>
        <p:nvSpPr>
          <p:cNvPr id="6" name="Footer Placeholder 5">
            <a:extLst>
              <a:ext uri="{FF2B5EF4-FFF2-40B4-BE49-F238E27FC236}">
                <a16:creationId xmlns:a16="http://schemas.microsoft.com/office/drawing/2014/main" id="{FB8D0E68-92DA-281D-EEA9-5F44826D5A9B}"/>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6F3171C5-15AD-3DB5-B19C-3874D41F0173}"/>
              </a:ext>
            </a:extLst>
          </p:cNvPr>
          <p:cNvSpPr>
            <a:spLocks noGrp="1"/>
          </p:cNvSpPr>
          <p:nvPr>
            <p:ph type="sldNum" sz="quarter" idx="12"/>
          </p:nvPr>
        </p:nvSpPr>
        <p:spPr/>
        <p:txBody>
          <a:bodyPr/>
          <a:lstStyle/>
          <a:p>
            <a:fld id="{D5B6C7FC-E19B-CA4C-9212-5100D296EBD3}" type="slidenum">
              <a:rPr lang="en-BE" smtClean="0"/>
              <a:t>‹#›</a:t>
            </a:fld>
            <a:endParaRPr lang="en-BE"/>
          </a:p>
        </p:txBody>
      </p:sp>
    </p:spTree>
    <p:extLst>
      <p:ext uri="{BB962C8B-B14F-4D97-AF65-F5344CB8AC3E}">
        <p14:creationId xmlns:p14="http://schemas.microsoft.com/office/powerpoint/2010/main" val="4098276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7B1CE6-763F-D9F0-D5F2-A09936C025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BE"/>
          </a:p>
        </p:txBody>
      </p:sp>
      <p:sp>
        <p:nvSpPr>
          <p:cNvPr id="3" name="Text Placeholder 2">
            <a:extLst>
              <a:ext uri="{FF2B5EF4-FFF2-40B4-BE49-F238E27FC236}">
                <a16:creationId xmlns:a16="http://schemas.microsoft.com/office/drawing/2014/main" id="{639BB933-9895-C9ED-CFFD-A52E549884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BBCF639D-13A6-5C9D-819B-49BD04F67F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D7311-2729-7A4E-AC19-2673D24E3F8B}" type="datetimeFigureOut">
              <a:rPr lang="en-BE" smtClean="0"/>
              <a:t>19/05/2022</a:t>
            </a:fld>
            <a:endParaRPr lang="en-BE"/>
          </a:p>
        </p:txBody>
      </p:sp>
      <p:sp>
        <p:nvSpPr>
          <p:cNvPr id="5" name="Footer Placeholder 4">
            <a:extLst>
              <a:ext uri="{FF2B5EF4-FFF2-40B4-BE49-F238E27FC236}">
                <a16:creationId xmlns:a16="http://schemas.microsoft.com/office/drawing/2014/main" id="{542E5048-F586-E94B-B8F9-3F43DAEEAC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E"/>
          </a:p>
        </p:txBody>
      </p:sp>
      <p:sp>
        <p:nvSpPr>
          <p:cNvPr id="6" name="Slide Number Placeholder 5">
            <a:extLst>
              <a:ext uri="{FF2B5EF4-FFF2-40B4-BE49-F238E27FC236}">
                <a16:creationId xmlns:a16="http://schemas.microsoft.com/office/drawing/2014/main" id="{72DB1B3A-240E-FCEB-5546-1C62253681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6C7FC-E19B-CA4C-9212-5100D296EBD3}" type="slidenum">
              <a:rPr lang="en-BE" smtClean="0"/>
              <a:t>‹#›</a:t>
            </a:fld>
            <a:endParaRPr lang="en-BE"/>
          </a:p>
        </p:txBody>
      </p:sp>
    </p:spTree>
    <p:extLst>
      <p:ext uri="{BB962C8B-B14F-4D97-AF65-F5344CB8AC3E}">
        <p14:creationId xmlns:p14="http://schemas.microsoft.com/office/powerpoint/2010/main" val="3704020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r.obis.org/gbif"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gbif.org/network/2b7c7b4f-4d4f-40d3-94de-c28b6fa054a6" TargetMode="External"/><Relationship Id="rId2" Type="http://schemas.openxmlformats.org/officeDocument/2006/relationships/hyperlink" Target="https://iobis.github.io/notebook-duplicate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github.com/iobis/obis-network-dataset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EA059-51C5-5E4E-B504-CE5BC9FD3DA5}"/>
              </a:ext>
            </a:extLst>
          </p:cNvPr>
          <p:cNvSpPr>
            <a:spLocks noGrp="1"/>
          </p:cNvSpPr>
          <p:nvPr>
            <p:ph type="ctrTitle"/>
          </p:nvPr>
        </p:nvSpPr>
        <p:spPr/>
        <p:txBody>
          <a:bodyPr/>
          <a:lstStyle/>
          <a:p>
            <a:endParaRPr lang="en-BE"/>
          </a:p>
        </p:txBody>
      </p:sp>
      <p:sp>
        <p:nvSpPr>
          <p:cNvPr id="3" name="Subtitle 2">
            <a:extLst>
              <a:ext uri="{FF2B5EF4-FFF2-40B4-BE49-F238E27FC236}">
                <a16:creationId xmlns:a16="http://schemas.microsoft.com/office/drawing/2014/main" id="{CCF869FF-BE0D-FC4C-BC61-2983F3F9EA1D}"/>
              </a:ext>
            </a:extLst>
          </p:cNvPr>
          <p:cNvSpPr>
            <a:spLocks noGrp="1"/>
          </p:cNvSpPr>
          <p:nvPr>
            <p:ph type="subTitle" idx="1"/>
          </p:nvPr>
        </p:nvSpPr>
        <p:spPr/>
        <p:txBody>
          <a:bodyPr/>
          <a:lstStyle/>
          <a:p>
            <a:endParaRPr lang="en-BE"/>
          </a:p>
        </p:txBody>
      </p:sp>
      <p:pic>
        <p:nvPicPr>
          <p:cNvPr id="4" name="Picture 3">
            <a:extLst>
              <a:ext uri="{FF2B5EF4-FFF2-40B4-BE49-F238E27FC236}">
                <a16:creationId xmlns:a16="http://schemas.microsoft.com/office/drawing/2014/main" id="{06AACB6E-F224-004D-9055-109BD117FF77}"/>
              </a:ext>
            </a:extLst>
          </p:cNvPr>
          <p:cNvPicPr>
            <a:picLocks noChangeAspect="1"/>
          </p:cNvPicPr>
          <p:nvPr/>
        </p:nvPicPr>
        <p:blipFill>
          <a:blip r:embed="rId2"/>
          <a:stretch>
            <a:fillRect/>
          </a:stretch>
        </p:blipFill>
        <p:spPr>
          <a:xfrm>
            <a:off x="-4109" y="0"/>
            <a:ext cx="12196109" cy="6860876"/>
          </a:xfrm>
          <a:prstGeom prst="rect">
            <a:avLst/>
          </a:prstGeom>
        </p:spPr>
      </p:pic>
      <p:pic>
        <p:nvPicPr>
          <p:cNvPr id="5" name="Graphic 4">
            <a:extLst>
              <a:ext uri="{FF2B5EF4-FFF2-40B4-BE49-F238E27FC236}">
                <a16:creationId xmlns:a16="http://schemas.microsoft.com/office/drawing/2014/main" id="{557E905F-F05D-C147-8E97-B751041C3FE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611177" y="518091"/>
            <a:ext cx="2628407" cy="1496731"/>
          </a:xfrm>
          <a:prstGeom prst="rect">
            <a:avLst/>
          </a:prstGeom>
        </p:spPr>
      </p:pic>
      <p:sp>
        <p:nvSpPr>
          <p:cNvPr id="6" name="Title 1">
            <a:extLst>
              <a:ext uri="{FF2B5EF4-FFF2-40B4-BE49-F238E27FC236}">
                <a16:creationId xmlns:a16="http://schemas.microsoft.com/office/drawing/2014/main" id="{B2430050-BB7B-E34E-A143-1323CE6992D0}"/>
              </a:ext>
            </a:extLst>
          </p:cNvPr>
          <p:cNvSpPr txBox="1">
            <a:spLocks/>
          </p:cNvSpPr>
          <p:nvPr/>
        </p:nvSpPr>
        <p:spPr>
          <a:xfrm>
            <a:off x="6239584" y="622319"/>
            <a:ext cx="5839592" cy="1048609"/>
          </a:xfrm>
          <a:prstGeom prst="rect">
            <a:avLst/>
          </a:prstGeom>
        </p:spPr>
        <p:txBody>
          <a:bodyPr vert="horz" lIns="0" tIns="0" rIns="0" bIns="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rgbClr val="005FAA"/>
                </a:solidFill>
                <a:latin typeface="Poppins" pitchFamily="2" charset="77"/>
                <a:cs typeface="Poppins" pitchFamily="2" charset="77"/>
              </a:rPr>
              <a:t>Tenth session of the IODE Steering Group for OBIS</a:t>
            </a:r>
          </a:p>
          <a:p>
            <a:pPr algn="ctr"/>
            <a:r>
              <a:rPr lang="en-US" sz="2400" dirty="0">
                <a:solidFill>
                  <a:srgbClr val="005FAA"/>
                </a:solidFill>
                <a:latin typeface="Poppins" pitchFamily="2" charset="77"/>
                <a:cs typeface="Poppins" pitchFamily="2" charset="77"/>
              </a:rPr>
              <a:t>17-20 May 2022</a:t>
            </a:r>
          </a:p>
        </p:txBody>
      </p:sp>
      <p:pic>
        <p:nvPicPr>
          <p:cNvPr id="9" name="Picture 8" descr="Logo, company name&#10;&#10;Description automatically generated">
            <a:extLst>
              <a:ext uri="{FF2B5EF4-FFF2-40B4-BE49-F238E27FC236}">
                <a16:creationId xmlns:a16="http://schemas.microsoft.com/office/drawing/2014/main" id="{67F9CCB0-FD31-F59C-F074-548516E8FF5E}"/>
              </a:ext>
            </a:extLst>
          </p:cNvPr>
          <p:cNvPicPr>
            <a:picLocks noChangeAspect="1"/>
          </p:cNvPicPr>
          <p:nvPr/>
        </p:nvPicPr>
        <p:blipFill>
          <a:blip r:embed="rId5"/>
          <a:stretch>
            <a:fillRect/>
          </a:stretch>
        </p:blipFill>
        <p:spPr>
          <a:xfrm>
            <a:off x="112824" y="182563"/>
            <a:ext cx="1256301" cy="1179098"/>
          </a:xfrm>
          <a:prstGeom prst="rect">
            <a:avLst/>
          </a:prstGeom>
        </p:spPr>
      </p:pic>
      <p:pic>
        <p:nvPicPr>
          <p:cNvPr id="11" name="Picture 10" descr="A picture containing text&#10;&#10;Description automatically generated">
            <a:extLst>
              <a:ext uri="{FF2B5EF4-FFF2-40B4-BE49-F238E27FC236}">
                <a16:creationId xmlns:a16="http://schemas.microsoft.com/office/drawing/2014/main" id="{4D8203E5-3A5B-C3D9-1E72-A80CDEA6B8A9}"/>
              </a:ext>
            </a:extLst>
          </p:cNvPr>
          <p:cNvPicPr>
            <a:picLocks noChangeAspect="1"/>
          </p:cNvPicPr>
          <p:nvPr/>
        </p:nvPicPr>
        <p:blipFill>
          <a:blip r:embed="rId6"/>
          <a:stretch>
            <a:fillRect/>
          </a:stretch>
        </p:blipFill>
        <p:spPr>
          <a:xfrm>
            <a:off x="1486058" y="182563"/>
            <a:ext cx="1624890" cy="446534"/>
          </a:xfrm>
          <a:prstGeom prst="rect">
            <a:avLst/>
          </a:prstGeom>
        </p:spPr>
      </p:pic>
      <p:sp>
        <p:nvSpPr>
          <p:cNvPr id="13" name="TextBox 12">
            <a:extLst>
              <a:ext uri="{FF2B5EF4-FFF2-40B4-BE49-F238E27FC236}">
                <a16:creationId xmlns:a16="http://schemas.microsoft.com/office/drawing/2014/main" id="{599923C6-7FEF-9F9D-AA19-B5732165A0C0}"/>
              </a:ext>
            </a:extLst>
          </p:cNvPr>
          <p:cNvSpPr txBox="1"/>
          <p:nvPr/>
        </p:nvSpPr>
        <p:spPr>
          <a:xfrm>
            <a:off x="3503408" y="2909669"/>
            <a:ext cx="5655972" cy="646331"/>
          </a:xfrm>
          <a:prstGeom prst="rect">
            <a:avLst/>
          </a:prstGeom>
          <a:solidFill>
            <a:schemeClr val="accent2">
              <a:lumMod val="20000"/>
              <a:lumOff val="80000"/>
            </a:schemeClr>
          </a:solidFill>
        </p:spPr>
        <p:txBody>
          <a:bodyPr wrap="none" rtlCol="0">
            <a:spAutoFit/>
          </a:bodyPr>
          <a:lstStyle/>
          <a:p>
            <a:r>
              <a:rPr lang="en-BE" sz="3600" spc="600" dirty="0">
                <a:solidFill>
                  <a:srgbClr val="C00000"/>
                </a:solidFill>
              </a:rPr>
              <a:t>GBIF-OBIS data flows</a:t>
            </a:r>
          </a:p>
        </p:txBody>
      </p:sp>
    </p:spTree>
    <p:extLst>
      <p:ext uri="{BB962C8B-B14F-4D97-AF65-F5344CB8AC3E}">
        <p14:creationId xmlns:p14="http://schemas.microsoft.com/office/powerpoint/2010/main" val="2132091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67F7C866-F56F-1445-A735-4071B6C70A1E}"/>
              </a:ext>
            </a:extLst>
          </p:cNvPr>
          <p:cNvSpPr/>
          <p:nvPr/>
        </p:nvSpPr>
        <p:spPr>
          <a:xfrm>
            <a:off x="4550979" y="147145"/>
            <a:ext cx="6989379" cy="4708635"/>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BE" dirty="0"/>
              <a:t>GBIF terrestrial</a:t>
            </a:r>
          </a:p>
          <a:p>
            <a:pPr algn="ctr"/>
            <a:r>
              <a:rPr lang="en-BE" dirty="0"/>
              <a:t>2.1B records</a:t>
            </a:r>
          </a:p>
        </p:txBody>
      </p:sp>
      <p:sp>
        <p:nvSpPr>
          <p:cNvPr id="4" name="Oval 3">
            <a:extLst>
              <a:ext uri="{FF2B5EF4-FFF2-40B4-BE49-F238E27FC236}">
                <a16:creationId xmlns:a16="http://schemas.microsoft.com/office/drawing/2014/main" id="{3F44CEF1-B3E2-824A-BEA9-E8DFC25527E3}"/>
              </a:ext>
            </a:extLst>
          </p:cNvPr>
          <p:cNvSpPr/>
          <p:nvPr/>
        </p:nvSpPr>
        <p:spPr>
          <a:xfrm>
            <a:off x="5071242" y="2543503"/>
            <a:ext cx="3042744" cy="19286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BE" dirty="0"/>
              <a:t>GBIF marine</a:t>
            </a:r>
          </a:p>
        </p:txBody>
      </p:sp>
      <p:sp>
        <p:nvSpPr>
          <p:cNvPr id="6" name="Oval 5">
            <a:extLst>
              <a:ext uri="{FF2B5EF4-FFF2-40B4-BE49-F238E27FC236}">
                <a16:creationId xmlns:a16="http://schemas.microsoft.com/office/drawing/2014/main" id="{2FE38193-23BF-2A42-9D28-E88147198AA3}"/>
              </a:ext>
            </a:extLst>
          </p:cNvPr>
          <p:cNvSpPr/>
          <p:nvPr/>
        </p:nvSpPr>
        <p:spPr>
          <a:xfrm>
            <a:off x="2936872" y="3235677"/>
            <a:ext cx="1308536" cy="773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BE" dirty="0"/>
              <a:t>OBIS</a:t>
            </a:r>
          </a:p>
        </p:txBody>
      </p:sp>
      <p:sp>
        <p:nvSpPr>
          <p:cNvPr id="8" name="Can 7">
            <a:extLst>
              <a:ext uri="{FF2B5EF4-FFF2-40B4-BE49-F238E27FC236}">
                <a16:creationId xmlns:a16="http://schemas.microsoft.com/office/drawing/2014/main" id="{A1A34203-03D9-1D4F-AA6D-01CA07F294C9}"/>
              </a:ext>
            </a:extLst>
          </p:cNvPr>
          <p:cNvSpPr/>
          <p:nvPr/>
        </p:nvSpPr>
        <p:spPr>
          <a:xfrm>
            <a:off x="2827281" y="5307723"/>
            <a:ext cx="614855" cy="64113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cxnSp>
        <p:nvCxnSpPr>
          <p:cNvPr id="10" name="Straight Arrow Connector 9">
            <a:extLst>
              <a:ext uri="{FF2B5EF4-FFF2-40B4-BE49-F238E27FC236}">
                <a16:creationId xmlns:a16="http://schemas.microsoft.com/office/drawing/2014/main" id="{BD64FE62-C6DF-D042-85F4-63C3F3ADC125}"/>
              </a:ext>
            </a:extLst>
          </p:cNvPr>
          <p:cNvCxnSpPr>
            <a:cxnSpLocks/>
            <a:stCxn id="8" idx="1"/>
            <a:endCxn id="6" idx="4"/>
          </p:cNvCxnSpPr>
          <p:nvPr/>
        </p:nvCxnSpPr>
        <p:spPr>
          <a:xfrm flipV="1">
            <a:off x="3134709" y="4009477"/>
            <a:ext cx="456431" cy="129824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948D632-AED7-144D-9544-D4CC6C9C5321}"/>
              </a:ext>
            </a:extLst>
          </p:cNvPr>
          <p:cNvCxnSpPr>
            <a:cxnSpLocks/>
            <a:stCxn id="8" idx="1"/>
            <a:endCxn id="4" idx="3"/>
          </p:cNvCxnSpPr>
          <p:nvPr/>
        </p:nvCxnSpPr>
        <p:spPr>
          <a:xfrm flipV="1">
            <a:off x="3134709" y="4189708"/>
            <a:ext cx="2382133" cy="111801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Can 13">
            <a:extLst>
              <a:ext uri="{FF2B5EF4-FFF2-40B4-BE49-F238E27FC236}">
                <a16:creationId xmlns:a16="http://schemas.microsoft.com/office/drawing/2014/main" id="{94BD10FA-82D0-8340-9F2C-BD7FA9BEB013}"/>
              </a:ext>
            </a:extLst>
          </p:cNvPr>
          <p:cNvSpPr/>
          <p:nvPr/>
        </p:nvSpPr>
        <p:spPr>
          <a:xfrm>
            <a:off x="3654971" y="5307723"/>
            <a:ext cx="614855" cy="641132"/>
          </a:xfrm>
          <a:prstGeom prst="ca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cxnSp>
        <p:nvCxnSpPr>
          <p:cNvPr id="16" name="Straight Arrow Connector 15">
            <a:extLst>
              <a:ext uri="{FF2B5EF4-FFF2-40B4-BE49-F238E27FC236}">
                <a16:creationId xmlns:a16="http://schemas.microsoft.com/office/drawing/2014/main" id="{3AD704BA-0E3B-7742-BE36-AF291F9017AC}"/>
              </a:ext>
            </a:extLst>
          </p:cNvPr>
          <p:cNvCxnSpPr>
            <a:cxnSpLocks/>
            <a:stCxn id="14" idx="1"/>
            <a:endCxn id="4" idx="3"/>
          </p:cNvCxnSpPr>
          <p:nvPr/>
        </p:nvCxnSpPr>
        <p:spPr>
          <a:xfrm flipV="1">
            <a:off x="3962399" y="4189708"/>
            <a:ext cx="1554443" cy="111801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Can 16">
            <a:extLst>
              <a:ext uri="{FF2B5EF4-FFF2-40B4-BE49-F238E27FC236}">
                <a16:creationId xmlns:a16="http://schemas.microsoft.com/office/drawing/2014/main" id="{0DE6DDBA-16FF-294D-A914-1BD4EAECFA45}"/>
              </a:ext>
            </a:extLst>
          </p:cNvPr>
          <p:cNvSpPr/>
          <p:nvPr/>
        </p:nvSpPr>
        <p:spPr>
          <a:xfrm>
            <a:off x="4503683" y="5307723"/>
            <a:ext cx="614855" cy="641132"/>
          </a:xfrm>
          <a:prstGeom prst="ca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cxnSp>
        <p:nvCxnSpPr>
          <p:cNvPr id="19" name="Straight Arrow Connector 18">
            <a:extLst>
              <a:ext uri="{FF2B5EF4-FFF2-40B4-BE49-F238E27FC236}">
                <a16:creationId xmlns:a16="http://schemas.microsoft.com/office/drawing/2014/main" id="{198F917D-5345-274C-8A34-E1777D86476A}"/>
              </a:ext>
            </a:extLst>
          </p:cNvPr>
          <p:cNvCxnSpPr>
            <a:cxnSpLocks/>
            <a:stCxn id="17" idx="1"/>
            <a:endCxn id="4" idx="3"/>
          </p:cNvCxnSpPr>
          <p:nvPr/>
        </p:nvCxnSpPr>
        <p:spPr>
          <a:xfrm flipV="1">
            <a:off x="4811111" y="4189708"/>
            <a:ext cx="705731" cy="111801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110F31CF-7510-9840-AC01-B28A5292659B}"/>
              </a:ext>
            </a:extLst>
          </p:cNvPr>
          <p:cNvSpPr txBox="1"/>
          <p:nvPr/>
        </p:nvSpPr>
        <p:spPr>
          <a:xfrm>
            <a:off x="3362924" y="678952"/>
            <a:ext cx="1331098" cy="1446550"/>
          </a:xfrm>
          <a:prstGeom prst="rect">
            <a:avLst/>
          </a:prstGeom>
          <a:noFill/>
        </p:spPr>
        <p:txBody>
          <a:bodyPr wrap="square" rtlCol="0">
            <a:spAutoFit/>
          </a:bodyPr>
          <a:lstStyle/>
          <a:p>
            <a:r>
              <a:rPr lang="en-BE" sz="8800" dirty="0">
                <a:solidFill>
                  <a:srgbClr val="FF0000"/>
                </a:solidFill>
              </a:rPr>
              <a:t>?</a:t>
            </a:r>
          </a:p>
        </p:txBody>
      </p:sp>
      <p:sp>
        <p:nvSpPr>
          <p:cNvPr id="2" name="TextBox 1">
            <a:extLst>
              <a:ext uri="{FF2B5EF4-FFF2-40B4-BE49-F238E27FC236}">
                <a16:creationId xmlns:a16="http://schemas.microsoft.com/office/drawing/2014/main" id="{D9659DB9-AED8-7644-ACC9-2373F92EDD00}"/>
              </a:ext>
            </a:extLst>
          </p:cNvPr>
          <p:cNvSpPr txBox="1"/>
          <p:nvPr/>
        </p:nvSpPr>
        <p:spPr>
          <a:xfrm>
            <a:off x="1240649" y="3313812"/>
            <a:ext cx="1549078" cy="646331"/>
          </a:xfrm>
          <a:prstGeom prst="rect">
            <a:avLst/>
          </a:prstGeom>
          <a:noFill/>
        </p:spPr>
        <p:txBody>
          <a:bodyPr wrap="none" rtlCol="0">
            <a:spAutoFit/>
          </a:bodyPr>
          <a:lstStyle/>
          <a:p>
            <a:pPr algn="r"/>
            <a:r>
              <a:rPr lang="en-BE" dirty="0"/>
              <a:t>4,400 datasets</a:t>
            </a:r>
          </a:p>
          <a:p>
            <a:pPr algn="r"/>
            <a:r>
              <a:rPr lang="en-BE" dirty="0"/>
              <a:t>100M records</a:t>
            </a:r>
          </a:p>
        </p:txBody>
      </p:sp>
      <p:sp>
        <p:nvSpPr>
          <p:cNvPr id="18" name="TextBox 17">
            <a:extLst>
              <a:ext uri="{FF2B5EF4-FFF2-40B4-BE49-F238E27FC236}">
                <a16:creationId xmlns:a16="http://schemas.microsoft.com/office/drawing/2014/main" id="{419475F9-376F-E947-8297-FF848E18ABF1}"/>
              </a:ext>
            </a:extLst>
          </p:cNvPr>
          <p:cNvSpPr txBox="1"/>
          <p:nvPr/>
        </p:nvSpPr>
        <p:spPr>
          <a:xfrm>
            <a:off x="5811132" y="3600991"/>
            <a:ext cx="1666097" cy="646331"/>
          </a:xfrm>
          <a:prstGeom prst="rect">
            <a:avLst/>
          </a:prstGeom>
          <a:noFill/>
        </p:spPr>
        <p:txBody>
          <a:bodyPr wrap="none" rtlCol="0">
            <a:spAutoFit/>
          </a:bodyPr>
          <a:lstStyle/>
          <a:p>
            <a:pPr algn="r"/>
            <a:r>
              <a:rPr lang="en-BE" dirty="0">
                <a:solidFill>
                  <a:schemeClr val="bg1"/>
                </a:solidFill>
              </a:rPr>
              <a:t>15,000 datasets</a:t>
            </a:r>
          </a:p>
          <a:p>
            <a:pPr algn="r"/>
            <a:r>
              <a:rPr lang="en-BE" dirty="0">
                <a:solidFill>
                  <a:schemeClr val="bg1"/>
                </a:solidFill>
              </a:rPr>
              <a:t>220M records</a:t>
            </a:r>
          </a:p>
        </p:txBody>
      </p:sp>
      <p:sp>
        <p:nvSpPr>
          <p:cNvPr id="7" name="TextBox 6">
            <a:extLst>
              <a:ext uri="{FF2B5EF4-FFF2-40B4-BE49-F238E27FC236}">
                <a16:creationId xmlns:a16="http://schemas.microsoft.com/office/drawing/2014/main" id="{809C7766-8781-9643-BBB6-8F233C6F32A1}"/>
              </a:ext>
            </a:extLst>
          </p:cNvPr>
          <p:cNvSpPr txBox="1"/>
          <p:nvPr/>
        </p:nvSpPr>
        <p:spPr>
          <a:xfrm>
            <a:off x="6853371" y="5120144"/>
            <a:ext cx="3154710" cy="369332"/>
          </a:xfrm>
          <a:prstGeom prst="rect">
            <a:avLst/>
          </a:prstGeom>
          <a:noFill/>
        </p:spPr>
        <p:txBody>
          <a:bodyPr wrap="none" rtlCol="0">
            <a:spAutoFit/>
          </a:bodyPr>
          <a:lstStyle/>
          <a:p>
            <a:r>
              <a:rPr lang="en-GB" dirty="0"/>
              <a:t>O</a:t>
            </a:r>
            <a:r>
              <a:rPr lang="en-BE" dirty="0"/>
              <a:t>nly 35M are from OBIS nodes!</a:t>
            </a:r>
          </a:p>
        </p:txBody>
      </p:sp>
      <p:cxnSp>
        <p:nvCxnSpPr>
          <p:cNvPr id="12" name="Elbow Connector 11">
            <a:extLst>
              <a:ext uri="{FF2B5EF4-FFF2-40B4-BE49-F238E27FC236}">
                <a16:creationId xmlns:a16="http://schemas.microsoft.com/office/drawing/2014/main" id="{64A9EA9C-08FA-B04A-A15C-86DCC69CB1D2}"/>
              </a:ext>
            </a:extLst>
          </p:cNvPr>
          <p:cNvCxnSpPr>
            <a:cxnSpLocks/>
            <a:stCxn id="7" idx="1"/>
            <a:endCxn id="4" idx="4"/>
          </p:cNvCxnSpPr>
          <p:nvPr/>
        </p:nvCxnSpPr>
        <p:spPr>
          <a:xfrm rot="10800000">
            <a:off x="6592615" y="4472152"/>
            <a:ext cx="260757" cy="832658"/>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Can 25">
            <a:extLst>
              <a:ext uri="{FF2B5EF4-FFF2-40B4-BE49-F238E27FC236}">
                <a16:creationId xmlns:a16="http://schemas.microsoft.com/office/drawing/2014/main" id="{337C7463-D0A0-3741-A5BC-BD37EC11C592}"/>
              </a:ext>
            </a:extLst>
          </p:cNvPr>
          <p:cNvSpPr/>
          <p:nvPr/>
        </p:nvSpPr>
        <p:spPr>
          <a:xfrm>
            <a:off x="2026796" y="5304674"/>
            <a:ext cx="614855" cy="64113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cxnSp>
        <p:nvCxnSpPr>
          <p:cNvPr id="27" name="Straight Arrow Connector 26">
            <a:extLst>
              <a:ext uri="{FF2B5EF4-FFF2-40B4-BE49-F238E27FC236}">
                <a16:creationId xmlns:a16="http://schemas.microsoft.com/office/drawing/2014/main" id="{1C721769-8F52-1C4A-8FD7-E71B3969A402}"/>
              </a:ext>
            </a:extLst>
          </p:cNvPr>
          <p:cNvCxnSpPr>
            <a:cxnSpLocks/>
            <a:stCxn id="26" idx="1"/>
            <a:endCxn id="6" idx="4"/>
          </p:cNvCxnSpPr>
          <p:nvPr/>
        </p:nvCxnSpPr>
        <p:spPr>
          <a:xfrm flipV="1">
            <a:off x="2334224" y="4009477"/>
            <a:ext cx="1256916" cy="129519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BC144FB-C3F1-4B99-BA7D-C464AD016316}"/>
              </a:ext>
            </a:extLst>
          </p:cNvPr>
          <p:cNvSpPr txBox="1"/>
          <p:nvPr/>
        </p:nvSpPr>
        <p:spPr>
          <a:xfrm>
            <a:off x="106479" y="83884"/>
            <a:ext cx="4186531" cy="369332"/>
          </a:xfrm>
          <a:prstGeom prst="rect">
            <a:avLst/>
          </a:prstGeom>
          <a:noFill/>
        </p:spPr>
        <p:txBody>
          <a:bodyPr wrap="none" rtlCol="0">
            <a:spAutoFit/>
          </a:bodyPr>
          <a:lstStyle/>
          <a:p>
            <a:r>
              <a:rPr lang="en-GB" dirty="0">
                <a:solidFill>
                  <a:srgbClr val="FF0000"/>
                </a:solidFill>
                <a:highlight>
                  <a:srgbClr val="FFFF00"/>
                </a:highlight>
              </a:rPr>
              <a:t>Adapted s</a:t>
            </a:r>
            <a:r>
              <a:rPr lang="en-BE" dirty="0">
                <a:solidFill>
                  <a:srgbClr val="FF0000"/>
                </a:solidFill>
                <a:highlight>
                  <a:srgbClr val="FFFF00"/>
                </a:highlight>
              </a:rPr>
              <a:t>lide from EC-OBIS-4 (May 2021)</a:t>
            </a:r>
          </a:p>
        </p:txBody>
      </p:sp>
      <p:pic>
        <p:nvPicPr>
          <p:cNvPr id="24" name="Picture 2" descr="Professor - icon by Adioma">
            <a:extLst>
              <a:ext uri="{FF2B5EF4-FFF2-40B4-BE49-F238E27FC236}">
                <a16:creationId xmlns:a16="http://schemas.microsoft.com/office/drawing/2014/main" id="{0EDC203E-4B4E-B65A-FBBE-D55B319D44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4773" y="1910163"/>
            <a:ext cx="732222" cy="73222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6C4E4E6-BA5C-D559-B315-A5B0BACAFBAF}"/>
              </a:ext>
            </a:extLst>
          </p:cNvPr>
          <p:cNvSpPr txBox="1"/>
          <p:nvPr/>
        </p:nvSpPr>
        <p:spPr>
          <a:xfrm>
            <a:off x="2850789" y="2127793"/>
            <a:ext cx="677621" cy="369332"/>
          </a:xfrm>
          <a:prstGeom prst="rect">
            <a:avLst/>
          </a:prstGeom>
          <a:noFill/>
        </p:spPr>
        <p:txBody>
          <a:bodyPr wrap="none" rtlCol="0">
            <a:spAutoFit/>
          </a:bodyPr>
          <a:lstStyle/>
          <a:p>
            <a:r>
              <a:rPr lang="en-BE" dirty="0"/>
              <a:t>users</a:t>
            </a:r>
          </a:p>
        </p:txBody>
      </p:sp>
      <p:sp>
        <p:nvSpPr>
          <p:cNvPr id="28" name="TextBox 27">
            <a:extLst>
              <a:ext uri="{FF2B5EF4-FFF2-40B4-BE49-F238E27FC236}">
                <a16:creationId xmlns:a16="http://schemas.microsoft.com/office/drawing/2014/main" id="{5A71FB10-85BC-BC98-3869-FF252DA7EF49}"/>
              </a:ext>
            </a:extLst>
          </p:cNvPr>
          <p:cNvSpPr txBox="1"/>
          <p:nvPr/>
        </p:nvSpPr>
        <p:spPr>
          <a:xfrm>
            <a:off x="4618983" y="532282"/>
            <a:ext cx="6853370" cy="1200329"/>
          </a:xfrm>
          <a:prstGeom prst="rect">
            <a:avLst/>
          </a:prstGeom>
          <a:solidFill>
            <a:schemeClr val="bg1"/>
          </a:solidFill>
          <a:ln>
            <a:solidFill>
              <a:schemeClr val="accent1"/>
            </a:solidFill>
          </a:ln>
        </p:spPr>
        <p:txBody>
          <a:bodyPr wrap="square">
            <a:spAutoFit/>
          </a:bodyPr>
          <a:lstStyle/>
          <a:p>
            <a:pPr algn="l" rtl="0">
              <a:spcBef>
                <a:spcPts val="0"/>
              </a:spcBef>
              <a:spcAft>
                <a:spcPts val="0"/>
              </a:spcAft>
            </a:pPr>
            <a:r>
              <a:rPr lang="en-GB" sz="1800" b="0" i="0" u="none" strike="noStrike" dirty="0">
                <a:solidFill>
                  <a:srgbClr val="000000"/>
                </a:solidFill>
                <a:effectLst/>
                <a:latin typeface="Arial" panose="020B0604020202020204" pitchFamily="34" charset="0"/>
              </a:rPr>
              <a:t>In an ideal world, all data is only published once at source level, and harvested simultaneously by multiple data aggregators. However, data flows are more complex and need to take into account the various roles organizations play at multiple levels.</a:t>
            </a:r>
            <a:endParaRPr lang="en-GB" b="0" i="0" u="none" strike="noStrike" dirty="0">
              <a:solidFill>
                <a:srgbClr val="000000"/>
              </a:solidFill>
              <a:effectLst/>
            </a:endParaRPr>
          </a:p>
        </p:txBody>
      </p:sp>
    </p:spTree>
    <p:extLst>
      <p:ext uri="{BB962C8B-B14F-4D97-AF65-F5344CB8AC3E}">
        <p14:creationId xmlns:p14="http://schemas.microsoft.com/office/powerpoint/2010/main" val="55466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834BC6-545F-CB0A-0425-9C4159EABFAC}"/>
              </a:ext>
            </a:extLst>
          </p:cNvPr>
          <p:cNvSpPr txBox="1"/>
          <p:nvPr/>
        </p:nvSpPr>
        <p:spPr>
          <a:xfrm>
            <a:off x="1113183" y="1166843"/>
            <a:ext cx="8033301" cy="4524315"/>
          </a:xfrm>
          <a:prstGeom prst="rect">
            <a:avLst/>
          </a:prstGeom>
          <a:noFill/>
        </p:spPr>
        <p:txBody>
          <a:bodyPr wrap="square">
            <a:spAutoFit/>
          </a:bodyPr>
          <a:lstStyle/>
          <a:p>
            <a:pPr algn="l" rtl="0">
              <a:spcBef>
                <a:spcPts val="0"/>
              </a:spcBef>
              <a:spcAft>
                <a:spcPts val="0"/>
              </a:spcAft>
            </a:pPr>
            <a:r>
              <a:rPr lang="en-GB" sz="1800" b="0" i="0" u="none" strike="noStrike" dirty="0">
                <a:solidFill>
                  <a:srgbClr val="000000"/>
                </a:solidFill>
                <a:effectLst/>
                <a:latin typeface="Arial" panose="020B0604020202020204" pitchFamily="34" charset="0"/>
              </a:rPr>
              <a:t>25 OBIS nodes responded and there was general agreement that:</a:t>
            </a:r>
          </a:p>
          <a:p>
            <a:pPr algn="l" rtl="0">
              <a:spcBef>
                <a:spcPts val="0"/>
              </a:spcBef>
              <a:spcAft>
                <a:spcPts val="0"/>
              </a:spcAft>
            </a:pPr>
            <a:endParaRPr lang="en-GB" sz="1800" b="0" i="0" u="none" strike="noStrike" dirty="0">
              <a:solidFill>
                <a:srgbClr val="000000"/>
              </a:solidFill>
              <a:effectLst/>
              <a:latin typeface="Arial" panose="020B0604020202020204" pitchFamily="34" charset="0"/>
            </a:endParaRPr>
          </a:p>
          <a:p>
            <a:pPr marL="342900" indent="-342900" algn="l" rtl="0">
              <a:spcBef>
                <a:spcPts val="0"/>
              </a:spcBef>
              <a:spcAft>
                <a:spcPts val="0"/>
              </a:spcAft>
              <a:buFont typeface="+mj-lt"/>
              <a:buAutoNum type="arabicPeriod"/>
            </a:pPr>
            <a:r>
              <a:rPr lang="en-GB" sz="1800" b="0" i="0" u="none" strike="noStrike" dirty="0">
                <a:solidFill>
                  <a:srgbClr val="000000"/>
                </a:solidFill>
                <a:effectLst/>
                <a:latin typeface="Arial" panose="020B0604020202020204" pitchFamily="34" charset="0"/>
              </a:rPr>
              <a:t>marine datasets published to GBIF should also flow to OBIS (note that most OBIS nodes are also publishing directly to GBIF, see overview here: </a:t>
            </a:r>
            <a:r>
              <a:rPr lang="en-GB" sz="1600" b="0" i="0" u="none" strike="noStrike" dirty="0">
                <a:solidFill>
                  <a:srgbClr val="1A73E8"/>
                </a:solidFill>
                <a:effectLst/>
                <a:latin typeface="Roboto" panose="020F0502020204030204" pitchFamily="34" charset="0"/>
                <a:hlinkClick r:id="rId2"/>
              </a:rPr>
              <a:t>https://r.obis.org/gbif</a:t>
            </a:r>
            <a:r>
              <a:rPr lang="en-GB" sz="1800" b="0" i="0" u="none" strike="noStrike" dirty="0">
                <a:solidFill>
                  <a:srgbClr val="000000"/>
                </a:solidFill>
                <a:effectLst/>
                <a:latin typeface="Arial" panose="020B0604020202020204" pitchFamily="34" charset="0"/>
              </a:rPr>
              <a:t>),</a:t>
            </a:r>
          </a:p>
          <a:p>
            <a:pPr marL="342900" indent="-342900" algn="l" rtl="0">
              <a:spcBef>
                <a:spcPts val="0"/>
              </a:spcBef>
              <a:spcAft>
                <a:spcPts val="0"/>
              </a:spcAft>
              <a:buFont typeface="+mj-lt"/>
              <a:buAutoNum type="arabicPeriod"/>
            </a:pPr>
            <a:r>
              <a:rPr lang="en-GB" sz="1800" b="0" i="0" u="none" strike="noStrike" dirty="0">
                <a:solidFill>
                  <a:srgbClr val="000000"/>
                </a:solidFill>
                <a:effectLst/>
                <a:latin typeface="Arial" panose="020B0604020202020204" pitchFamily="34" charset="0"/>
              </a:rPr>
              <a:t>that datasets should be harvested directly from the source IPTs, and </a:t>
            </a:r>
          </a:p>
          <a:p>
            <a:pPr marL="342900" indent="-342900" algn="l" rtl="0">
              <a:spcBef>
                <a:spcPts val="0"/>
              </a:spcBef>
              <a:spcAft>
                <a:spcPts val="0"/>
              </a:spcAft>
              <a:buFont typeface="+mj-lt"/>
              <a:buAutoNum type="arabicPeriod"/>
            </a:pPr>
            <a:r>
              <a:rPr lang="en-GB" sz="1800" b="0" i="0" u="none" strike="noStrike" dirty="0">
                <a:solidFill>
                  <a:srgbClr val="000000"/>
                </a:solidFill>
                <a:effectLst/>
                <a:latin typeface="Arial" panose="020B0604020202020204" pitchFamily="34" charset="0"/>
              </a:rPr>
              <a:t>that we need to provide training to GBIF nodes/publishers in following OBIS best practices (e.g., </a:t>
            </a:r>
            <a:r>
              <a:rPr lang="en-GB" sz="1800" b="0" i="0" u="none" strike="noStrike" dirty="0" err="1">
                <a:solidFill>
                  <a:srgbClr val="000000"/>
                </a:solidFill>
                <a:effectLst/>
                <a:latin typeface="Arial" panose="020B0604020202020204" pitchFamily="34" charset="0"/>
              </a:rPr>
              <a:t>WoRMS</a:t>
            </a:r>
            <a:r>
              <a:rPr lang="en-GB" sz="1800" b="0" i="0" u="none" strike="noStrike" dirty="0">
                <a:solidFill>
                  <a:srgbClr val="000000"/>
                </a:solidFill>
                <a:effectLst/>
                <a:latin typeface="Arial" panose="020B0604020202020204" pitchFamily="34" charset="0"/>
              </a:rPr>
              <a:t> LSIDs and </a:t>
            </a:r>
            <a:r>
              <a:rPr lang="en-GB" sz="1800" b="0" i="0" u="none" strike="noStrike" dirty="0" err="1">
                <a:solidFill>
                  <a:srgbClr val="000000"/>
                </a:solidFill>
                <a:effectLst/>
                <a:latin typeface="Arial" panose="020B0604020202020204" pitchFamily="34" charset="0"/>
              </a:rPr>
              <a:t>eMoF</a:t>
            </a:r>
            <a:r>
              <a:rPr lang="en-GB" sz="1800" b="0" i="0" u="none" strike="noStrike" dirty="0">
                <a:solidFill>
                  <a:srgbClr val="000000"/>
                </a:solidFill>
                <a:effectLst/>
                <a:latin typeface="Arial" panose="020B0604020202020204" pitchFamily="34" charset="0"/>
              </a:rPr>
              <a:t> extension). </a:t>
            </a:r>
          </a:p>
          <a:p>
            <a:pPr marL="342900" indent="-342900" algn="l" rtl="0">
              <a:spcBef>
                <a:spcPts val="0"/>
              </a:spcBef>
              <a:spcAft>
                <a:spcPts val="0"/>
              </a:spcAft>
              <a:buFont typeface="+mj-lt"/>
              <a:buAutoNum type="arabicPeriod"/>
            </a:pPr>
            <a:endParaRPr lang="en-GB" dirty="0">
              <a:solidFill>
                <a:srgbClr val="000000"/>
              </a:solidFill>
              <a:latin typeface="Arial" panose="020B0604020202020204" pitchFamily="34" charset="0"/>
            </a:endParaRPr>
          </a:p>
          <a:p>
            <a:pPr marL="342900" indent="-342900" algn="l" rtl="0">
              <a:spcBef>
                <a:spcPts val="0"/>
              </a:spcBef>
              <a:spcAft>
                <a:spcPts val="0"/>
              </a:spcAft>
              <a:buFont typeface="+mj-lt"/>
              <a:buAutoNum type="arabicPeriod"/>
            </a:pPr>
            <a:endParaRPr lang="en-GB" sz="1800" b="0" i="0" u="none" strike="noStrike" dirty="0">
              <a:solidFill>
                <a:srgbClr val="000000"/>
              </a:solidFill>
              <a:effectLst/>
              <a:latin typeface="Arial" panose="020B0604020202020204" pitchFamily="34" charset="0"/>
            </a:endParaRPr>
          </a:p>
          <a:p>
            <a:pPr algn="l" rtl="0">
              <a:spcBef>
                <a:spcPts val="0"/>
              </a:spcBef>
              <a:spcAft>
                <a:spcPts val="0"/>
              </a:spcAft>
            </a:pPr>
            <a:r>
              <a:rPr lang="en-GB" sz="1800" b="0" i="0" u="none" strike="noStrike" dirty="0">
                <a:solidFill>
                  <a:srgbClr val="000000"/>
                </a:solidFill>
                <a:effectLst/>
                <a:latin typeface="Arial" panose="020B0604020202020204" pitchFamily="34" charset="0"/>
              </a:rPr>
              <a:t>Three OBIS nodes said that these (marine) GBIF publishers should become OBIS nodes first and seven OBIS nodes said that marine datasets in GBIF should be endorsed by an OBIS node before ingesting these data into OBIS.</a:t>
            </a:r>
            <a:endParaRPr lang="en-GB" b="0" i="0" u="none" strike="noStrike" dirty="0">
              <a:solidFill>
                <a:srgbClr val="000000"/>
              </a:solidFill>
              <a:effectLst/>
            </a:endParaRPr>
          </a:p>
          <a:p>
            <a:br>
              <a:rPr lang="en-GB" dirty="0"/>
            </a:br>
            <a:br>
              <a:rPr lang="en-GB" dirty="0"/>
            </a:br>
            <a:endParaRPr lang="en-BE" dirty="0"/>
          </a:p>
        </p:txBody>
      </p:sp>
      <p:sp>
        <p:nvSpPr>
          <p:cNvPr id="4" name="TextBox 3">
            <a:extLst>
              <a:ext uri="{FF2B5EF4-FFF2-40B4-BE49-F238E27FC236}">
                <a16:creationId xmlns:a16="http://schemas.microsoft.com/office/drawing/2014/main" id="{0AE5BCE4-69D4-AD73-C1C2-110D025563A6}"/>
              </a:ext>
            </a:extLst>
          </p:cNvPr>
          <p:cNvSpPr txBox="1"/>
          <p:nvPr/>
        </p:nvSpPr>
        <p:spPr>
          <a:xfrm>
            <a:off x="1113183" y="586409"/>
            <a:ext cx="1950599" cy="369332"/>
          </a:xfrm>
          <a:prstGeom prst="rect">
            <a:avLst/>
          </a:prstGeom>
          <a:noFill/>
        </p:spPr>
        <p:txBody>
          <a:bodyPr wrap="none" rtlCol="0">
            <a:spAutoFit/>
          </a:bodyPr>
          <a:lstStyle/>
          <a:p>
            <a:r>
              <a:rPr lang="en-BE" b="1" dirty="0"/>
              <a:t>OBIS nodes survey</a:t>
            </a:r>
          </a:p>
        </p:txBody>
      </p:sp>
    </p:spTree>
    <p:extLst>
      <p:ext uri="{BB962C8B-B14F-4D97-AF65-F5344CB8AC3E}">
        <p14:creationId xmlns:p14="http://schemas.microsoft.com/office/powerpoint/2010/main" val="47565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B7B3B9-12C6-B4DF-4D5E-B6B75014A335}"/>
              </a:ext>
            </a:extLst>
          </p:cNvPr>
          <p:cNvSpPr txBox="1"/>
          <p:nvPr/>
        </p:nvSpPr>
        <p:spPr>
          <a:xfrm>
            <a:off x="1270554" y="622998"/>
            <a:ext cx="9650895" cy="1200329"/>
          </a:xfrm>
          <a:prstGeom prst="rect">
            <a:avLst/>
          </a:prstGeom>
          <a:noFill/>
          <a:ln>
            <a:solidFill>
              <a:schemeClr val="accent1"/>
            </a:solidFill>
          </a:ln>
        </p:spPr>
        <p:txBody>
          <a:bodyPr wrap="square">
            <a:spAutoFit/>
          </a:bodyPr>
          <a:lstStyle/>
          <a:p>
            <a:r>
              <a:rPr lang="en-GB" sz="1800" b="0" i="0" u="none" strike="noStrike" dirty="0">
                <a:solidFill>
                  <a:srgbClr val="000000"/>
                </a:solidFill>
                <a:effectLst/>
                <a:latin typeface="Arial" panose="020B0604020202020204" pitchFamily="34" charset="0"/>
              </a:rPr>
              <a:t>One of the issues was raised regarding potential duplication of data in OBIS and GBIF. </a:t>
            </a:r>
          </a:p>
          <a:p>
            <a:r>
              <a:rPr lang="en-GB" dirty="0">
                <a:solidFill>
                  <a:srgbClr val="000000"/>
                </a:solidFill>
                <a:latin typeface="Arial" panose="020B0604020202020204" pitchFamily="34" charset="0"/>
              </a:rPr>
              <a:t>-&gt; </a:t>
            </a:r>
            <a:r>
              <a:rPr lang="en-GB" sz="1800" b="0" i="0" u="none" strike="noStrike" dirty="0">
                <a:solidFill>
                  <a:srgbClr val="000000"/>
                </a:solidFill>
                <a:effectLst/>
                <a:latin typeface="Arial" panose="020B0604020202020204" pitchFamily="34" charset="0"/>
              </a:rPr>
              <a:t>To mitigate this, the OBIS data manager developed a script (</a:t>
            </a:r>
            <a:r>
              <a:rPr lang="en-GB" sz="1800" b="0" i="0" u="sng" strike="noStrike" dirty="0">
                <a:solidFill>
                  <a:srgbClr val="1155CC"/>
                </a:solidFill>
                <a:effectLst/>
                <a:latin typeface="Arial" panose="020B0604020202020204" pitchFamily="34" charset="0"/>
                <a:hlinkClick r:id="rId2"/>
              </a:rPr>
              <a:t>https://iobis.github.io/notebook-duplicates/</a:t>
            </a:r>
            <a:r>
              <a:rPr lang="en-GB" sz="1800" b="0" i="0" u="none" strike="noStrike" dirty="0">
                <a:solidFill>
                  <a:srgbClr val="000000"/>
                </a:solidFill>
                <a:effectLst/>
                <a:latin typeface="Arial" panose="020B0604020202020204" pitchFamily="34" charset="0"/>
              </a:rPr>
              <a:t>), which should help the OBIS nodes to identify data duplication. </a:t>
            </a:r>
            <a:endParaRPr lang="en-BE" dirty="0"/>
          </a:p>
        </p:txBody>
      </p:sp>
      <p:sp>
        <p:nvSpPr>
          <p:cNvPr id="5" name="TextBox 4">
            <a:extLst>
              <a:ext uri="{FF2B5EF4-FFF2-40B4-BE49-F238E27FC236}">
                <a16:creationId xmlns:a16="http://schemas.microsoft.com/office/drawing/2014/main" id="{9EA8278E-64AA-65BD-8F3D-759683DE6BA5}"/>
              </a:ext>
            </a:extLst>
          </p:cNvPr>
          <p:cNvSpPr txBox="1"/>
          <p:nvPr/>
        </p:nvSpPr>
        <p:spPr>
          <a:xfrm>
            <a:off x="1270552" y="2068349"/>
            <a:ext cx="9650895" cy="2031325"/>
          </a:xfrm>
          <a:prstGeom prst="rect">
            <a:avLst/>
          </a:prstGeom>
          <a:noFill/>
          <a:ln>
            <a:solidFill>
              <a:schemeClr val="accent1"/>
            </a:solidFill>
          </a:ln>
        </p:spPr>
        <p:txBody>
          <a:bodyPr wrap="square">
            <a:spAutoFit/>
          </a:bodyPr>
          <a:lstStyle/>
          <a:p>
            <a:r>
              <a:rPr lang="en-GB" sz="1800" b="0" i="0" u="none" strike="noStrike" dirty="0">
                <a:solidFill>
                  <a:srgbClr val="000000"/>
                </a:solidFill>
                <a:effectLst/>
                <a:latin typeface="Arial" panose="020B0604020202020204" pitchFamily="34" charset="0"/>
              </a:rPr>
              <a:t>Upon request from several OBIS nodes to better represent the OBIS network (</a:t>
            </a:r>
            <a:r>
              <a:rPr lang="en-GB" sz="1800" b="0" i="0" u="sng" strike="noStrike" dirty="0">
                <a:solidFill>
                  <a:srgbClr val="1155CC"/>
                </a:solidFill>
                <a:effectLst/>
                <a:latin typeface="Arial" panose="020B0604020202020204" pitchFamily="34" charset="0"/>
                <a:hlinkClick r:id="rId3"/>
              </a:rPr>
              <a:t>https://www.gbif.org/network/2b7c7b4f-4d4f-40d3-94de-c28b6fa054a6</a:t>
            </a:r>
            <a:r>
              <a:rPr lang="en-GB" sz="1800" b="0" i="0" u="none" strike="noStrike" dirty="0">
                <a:solidFill>
                  <a:srgbClr val="000000"/>
                </a:solidFill>
                <a:effectLst/>
                <a:latin typeface="Arial" panose="020B0604020202020204" pitchFamily="34" charset="0"/>
              </a:rPr>
              <a:t>) on the GBIF portal , GBIF has released IPT version 2.5.2 (on 30 November 2021) which includes the functionality to link your datasets to networks like OBIS. These datasets are then automatically added to our network page on the GBIF website. Currently 2,074 datasets representing 38 million records are listed as belonging to the OBIS network. This is less than half of the data currently in OBIS.  </a:t>
            </a:r>
            <a:endParaRPr lang="en-BE" dirty="0"/>
          </a:p>
        </p:txBody>
      </p:sp>
      <p:sp>
        <p:nvSpPr>
          <p:cNvPr id="6" name="TextBox 5">
            <a:extLst>
              <a:ext uri="{FF2B5EF4-FFF2-40B4-BE49-F238E27FC236}">
                <a16:creationId xmlns:a16="http://schemas.microsoft.com/office/drawing/2014/main" id="{3134ED45-95D3-E6BB-2C6D-080EA0E94BB4}"/>
              </a:ext>
            </a:extLst>
          </p:cNvPr>
          <p:cNvSpPr txBox="1"/>
          <p:nvPr/>
        </p:nvSpPr>
        <p:spPr>
          <a:xfrm>
            <a:off x="1270552" y="5360360"/>
            <a:ext cx="9650895" cy="646331"/>
          </a:xfrm>
          <a:prstGeom prst="rect">
            <a:avLst/>
          </a:prstGeom>
          <a:noFill/>
        </p:spPr>
        <p:txBody>
          <a:bodyPr wrap="square" rtlCol="0">
            <a:spAutoFit/>
          </a:bodyPr>
          <a:lstStyle/>
          <a:p>
            <a:r>
              <a:rPr lang="en-BE" dirty="0">
                <a:solidFill>
                  <a:srgbClr val="FF0000"/>
                </a:solidFill>
              </a:rPr>
              <a:t>=&gt; </a:t>
            </a:r>
            <a:r>
              <a:rPr lang="en-GB" dirty="0">
                <a:solidFill>
                  <a:srgbClr val="FF0000"/>
                </a:solidFill>
              </a:rPr>
              <a:t>T</a:t>
            </a:r>
            <a:r>
              <a:rPr lang="en-BE" dirty="0">
                <a:solidFill>
                  <a:srgbClr val="FF0000"/>
                </a:solidFill>
              </a:rPr>
              <a:t>he SG-OBIS requests all OBIS nodes to upgrade their IPT to the latest version and indicate the OBIS network in all their datasets </a:t>
            </a:r>
          </a:p>
        </p:txBody>
      </p:sp>
      <p:sp>
        <p:nvSpPr>
          <p:cNvPr id="8" name="TextBox 7">
            <a:extLst>
              <a:ext uri="{FF2B5EF4-FFF2-40B4-BE49-F238E27FC236}">
                <a16:creationId xmlns:a16="http://schemas.microsoft.com/office/drawing/2014/main" id="{13E52BDA-8960-892C-8A39-8E0DA2627900}"/>
              </a:ext>
            </a:extLst>
          </p:cNvPr>
          <p:cNvSpPr txBox="1"/>
          <p:nvPr/>
        </p:nvSpPr>
        <p:spPr>
          <a:xfrm>
            <a:off x="1270552" y="4344697"/>
            <a:ext cx="9650895" cy="923330"/>
          </a:xfrm>
          <a:prstGeom prst="rect">
            <a:avLst/>
          </a:prstGeom>
          <a:noFill/>
          <a:ln>
            <a:solidFill>
              <a:schemeClr val="accent1"/>
            </a:solidFill>
          </a:ln>
        </p:spPr>
        <p:txBody>
          <a:bodyPr wrap="square">
            <a:spAutoFit/>
          </a:bodyPr>
          <a:lstStyle/>
          <a:p>
            <a:pPr algn="l" rtl="0">
              <a:spcBef>
                <a:spcPts val="0"/>
              </a:spcBef>
              <a:spcAft>
                <a:spcPts val="0"/>
              </a:spcAft>
            </a:pPr>
            <a:r>
              <a:rPr lang="en-GB" sz="1800" b="0" i="0" u="none" strike="noStrike" dirty="0">
                <a:solidFill>
                  <a:srgbClr val="000000"/>
                </a:solidFill>
                <a:effectLst/>
                <a:latin typeface="Arial" panose="020B0604020202020204" pitchFamily="34" charset="0"/>
              </a:rPr>
              <a:t>The new functionality to indicate OBIS as the network in the IPT replaces the recommendation to add "marine, harvested by </a:t>
            </a:r>
            <a:r>
              <a:rPr lang="en-GB" sz="1800" b="0" i="0" u="none" strike="noStrike" dirty="0" err="1">
                <a:solidFill>
                  <a:srgbClr val="000000"/>
                </a:solidFill>
                <a:effectLst/>
                <a:latin typeface="Arial" panose="020B0604020202020204" pitchFamily="34" charset="0"/>
              </a:rPr>
              <a:t>iOBIS</a:t>
            </a:r>
            <a:r>
              <a:rPr lang="en-GB" sz="1800" b="0" i="0" u="none" strike="noStrike" dirty="0">
                <a:solidFill>
                  <a:srgbClr val="000000"/>
                </a:solidFill>
                <a:effectLst/>
                <a:latin typeface="Arial" panose="020B0604020202020204" pitchFamily="34" charset="0"/>
              </a:rPr>
              <a:t>" in the EML field "additional information". This was used by OBIS nodes who also manage non-marine datasets. </a:t>
            </a:r>
            <a:endParaRPr lang="en-GB" b="0" i="0" u="none" strike="noStrike" dirty="0">
              <a:solidFill>
                <a:srgbClr val="000000"/>
              </a:solidFill>
              <a:effectLst/>
            </a:endParaRPr>
          </a:p>
        </p:txBody>
      </p:sp>
      <p:sp>
        <p:nvSpPr>
          <p:cNvPr id="9" name="TextBox 8">
            <a:extLst>
              <a:ext uri="{FF2B5EF4-FFF2-40B4-BE49-F238E27FC236}">
                <a16:creationId xmlns:a16="http://schemas.microsoft.com/office/drawing/2014/main" id="{D5F86A02-DA8E-95D8-4AAF-A15ACFBA62DE}"/>
              </a:ext>
            </a:extLst>
          </p:cNvPr>
          <p:cNvSpPr txBox="1"/>
          <p:nvPr/>
        </p:nvSpPr>
        <p:spPr>
          <a:xfrm rot="21220355">
            <a:off x="314702" y="5498858"/>
            <a:ext cx="803425" cy="369332"/>
          </a:xfrm>
          <a:prstGeom prst="rect">
            <a:avLst/>
          </a:prstGeom>
          <a:noFill/>
        </p:spPr>
        <p:txBody>
          <a:bodyPr wrap="none" rtlCol="0">
            <a:spAutoFit/>
          </a:bodyPr>
          <a:lstStyle/>
          <a:p>
            <a:r>
              <a:rPr lang="en-BE" dirty="0">
                <a:solidFill>
                  <a:srgbClr val="FF0000"/>
                </a:solidFill>
                <a:highlight>
                  <a:srgbClr val="FFFF00"/>
                </a:highlight>
              </a:rPr>
              <a:t>DRAFT</a:t>
            </a:r>
          </a:p>
        </p:txBody>
      </p:sp>
    </p:spTree>
    <p:extLst>
      <p:ext uri="{BB962C8B-B14F-4D97-AF65-F5344CB8AC3E}">
        <p14:creationId xmlns:p14="http://schemas.microsoft.com/office/powerpoint/2010/main" val="138494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P spid="8"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1B5964-FD27-EC29-9AAD-B768D9C98365}"/>
              </a:ext>
            </a:extLst>
          </p:cNvPr>
          <p:cNvSpPr txBox="1"/>
          <p:nvPr/>
        </p:nvSpPr>
        <p:spPr>
          <a:xfrm>
            <a:off x="1177442" y="1070257"/>
            <a:ext cx="10428632" cy="923330"/>
          </a:xfrm>
          <a:prstGeom prst="rect">
            <a:avLst/>
          </a:prstGeom>
          <a:noFill/>
          <a:ln>
            <a:solidFill>
              <a:schemeClr val="accent1"/>
            </a:solidFill>
          </a:ln>
        </p:spPr>
        <p:txBody>
          <a:bodyPr wrap="square">
            <a:spAutoFit/>
          </a:bodyPr>
          <a:lstStyle/>
          <a:p>
            <a:r>
              <a:rPr lang="en-GB" sz="1800" b="0" i="0" u="none" strike="noStrike" dirty="0">
                <a:solidFill>
                  <a:srgbClr val="000000"/>
                </a:solidFill>
                <a:effectLst/>
                <a:latin typeface="Arial" panose="020B0604020202020204" pitchFamily="34" charset="0"/>
              </a:rPr>
              <a:t>Based on the GBIF API, the OBIS secretariat has developed a script to list marine datasets that have the OBIS network tag, but are not yet in OBIS, as issues to this GitHub repository (</a:t>
            </a:r>
            <a:r>
              <a:rPr lang="en-GB" sz="1800" b="0" i="0" u="sng" strike="noStrike" dirty="0">
                <a:solidFill>
                  <a:srgbClr val="1155CC"/>
                </a:solidFill>
                <a:effectLst/>
                <a:latin typeface="Arial" panose="020B0604020202020204" pitchFamily="34" charset="0"/>
                <a:hlinkClick r:id="rId2"/>
              </a:rPr>
              <a:t>https://github.com/iobis/obis-network-datasets</a:t>
            </a:r>
            <a:r>
              <a:rPr lang="en-GB" sz="1800" b="0" i="0" u="none" strike="noStrike" dirty="0">
                <a:solidFill>
                  <a:srgbClr val="000000"/>
                </a:solidFill>
                <a:effectLst/>
                <a:latin typeface="Arial" panose="020B0604020202020204" pitchFamily="34" charset="0"/>
              </a:rPr>
              <a:t>)</a:t>
            </a:r>
            <a:endParaRPr lang="en-BE" dirty="0"/>
          </a:p>
        </p:txBody>
      </p:sp>
      <p:sp>
        <p:nvSpPr>
          <p:cNvPr id="4" name="TextBox 3">
            <a:extLst>
              <a:ext uri="{FF2B5EF4-FFF2-40B4-BE49-F238E27FC236}">
                <a16:creationId xmlns:a16="http://schemas.microsoft.com/office/drawing/2014/main" id="{ABB19D2F-E6B0-82B5-0BDC-3BE17B76D188}"/>
              </a:ext>
            </a:extLst>
          </p:cNvPr>
          <p:cNvSpPr txBox="1"/>
          <p:nvPr/>
        </p:nvSpPr>
        <p:spPr>
          <a:xfrm>
            <a:off x="1177442" y="397565"/>
            <a:ext cx="2887072" cy="369332"/>
          </a:xfrm>
          <a:prstGeom prst="rect">
            <a:avLst/>
          </a:prstGeom>
          <a:noFill/>
        </p:spPr>
        <p:txBody>
          <a:bodyPr wrap="none" rtlCol="0">
            <a:spAutoFit/>
          </a:bodyPr>
          <a:lstStyle/>
          <a:p>
            <a:r>
              <a:rPr lang="en-GB" b="1" dirty="0"/>
              <a:t>D</a:t>
            </a:r>
            <a:r>
              <a:rPr lang="en-BE" b="1" dirty="0"/>
              <a:t>ata flow from GBIF to OBIS</a:t>
            </a:r>
          </a:p>
        </p:txBody>
      </p:sp>
      <p:sp>
        <p:nvSpPr>
          <p:cNvPr id="6" name="TextBox 5">
            <a:extLst>
              <a:ext uri="{FF2B5EF4-FFF2-40B4-BE49-F238E27FC236}">
                <a16:creationId xmlns:a16="http://schemas.microsoft.com/office/drawing/2014/main" id="{0B377131-363B-CFDE-6D5C-DDB7BE123FE0}"/>
              </a:ext>
            </a:extLst>
          </p:cNvPr>
          <p:cNvSpPr txBox="1"/>
          <p:nvPr/>
        </p:nvSpPr>
        <p:spPr>
          <a:xfrm>
            <a:off x="1177442" y="2296947"/>
            <a:ext cx="10428632" cy="4247317"/>
          </a:xfrm>
          <a:prstGeom prst="rect">
            <a:avLst/>
          </a:prstGeom>
          <a:noFill/>
          <a:ln>
            <a:solidFill>
              <a:schemeClr val="accent1"/>
            </a:solidFill>
          </a:ln>
        </p:spPr>
        <p:txBody>
          <a:bodyPr wrap="square">
            <a:spAutoFit/>
          </a:bodyPr>
          <a:lstStyle/>
          <a:p>
            <a:pPr algn="l" rtl="0">
              <a:spcBef>
                <a:spcPts val="0"/>
              </a:spcBef>
              <a:spcAft>
                <a:spcPts val="0"/>
              </a:spcAft>
            </a:pPr>
            <a:r>
              <a:rPr lang="en-GB" sz="1800" b="0" i="0" u="none" strike="noStrike" dirty="0">
                <a:solidFill>
                  <a:srgbClr val="FF0000"/>
                </a:solidFill>
                <a:effectLst/>
                <a:latin typeface="Arial" panose="020B0604020202020204" pitchFamily="34" charset="0"/>
              </a:rPr>
              <a:t>The </a:t>
            </a:r>
            <a:r>
              <a:rPr lang="en-GB" sz="1800" b="1" i="0" u="none" strike="noStrike" dirty="0">
                <a:solidFill>
                  <a:srgbClr val="FF0000"/>
                </a:solidFill>
                <a:effectLst/>
                <a:latin typeface="Arial" panose="020B0604020202020204" pitchFamily="34" charset="0"/>
              </a:rPr>
              <a:t>SG-OBIS agrees </a:t>
            </a:r>
            <a:r>
              <a:rPr lang="en-GB" sz="1800" b="0" i="0" u="none" strike="noStrike" dirty="0">
                <a:solidFill>
                  <a:srgbClr val="FF0000"/>
                </a:solidFill>
                <a:effectLst/>
                <a:latin typeface="Arial" panose="020B0604020202020204" pitchFamily="34" charset="0"/>
              </a:rPr>
              <a:t>that the OBIS secretariat harvests marine datasets directly from the GBIF source IPTs following endorsement of the dataset by an OBIS node. The OBIS secretariat will then add the dataset to the endorsing OBIS node page. The OBIS node is in close contact with the GBIF publisher in case quality issues needs to be resolved. </a:t>
            </a:r>
            <a:r>
              <a:rPr lang="en-GB" i="1" dirty="0">
                <a:solidFill>
                  <a:srgbClr val="FF0000"/>
                </a:solidFill>
                <a:latin typeface="Arial" panose="020B0604020202020204" pitchFamily="34" charset="0"/>
              </a:rPr>
              <a:t>The OBIS secretariat identifies which OBIS node would be best placed to endorse the dataset. If no response is received after one month, another node will be identified.</a:t>
            </a:r>
            <a:endParaRPr lang="en-GB" b="0" i="1" u="none" strike="noStrike" dirty="0">
              <a:solidFill>
                <a:srgbClr val="FF0000"/>
              </a:solidFill>
              <a:effectLst/>
            </a:endParaRPr>
          </a:p>
          <a:p>
            <a:pPr algn="l" rtl="0">
              <a:spcBef>
                <a:spcPts val="0"/>
              </a:spcBef>
              <a:spcAft>
                <a:spcPts val="0"/>
              </a:spcAft>
            </a:pPr>
            <a:br>
              <a:rPr lang="en-GB" b="0" i="0" u="none" strike="noStrike" dirty="0">
                <a:solidFill>
                  <a:srgbClr val="FF0000"/>
                </a:solidFill>
                <a:effectLst/>
              </a:rPr>
            </a:br>
            <a:r>
              <a:rPr lang="en-GB" sz="1800" b="0" i="0" u="none" strike="noStrike" dirty="0">
                <a:solidFill>
                  <a:srgbClr val="FF0000"/>
                </a:solidFill>
                <a:effectLst/>
                <a:latin typeface="Arial" panose="020B0604020202020204" pitchFamily="34" charset="0"/>
              </a:rPr>
              <a:t>In order to strive to have the same and highest quality of data in both GBIF and OBIS, the </a:t>
            </a:r>
            <a:r>
              <a:rPr lang="en-GB" sz="1800" b="1" i="0" u="none" strike="noStrike" dirty="0">
                <a:solidFill>
                  <a:srgbClr val="FF0000"/>
                </a:solidFill>
                <a:effectLst/>
                <a:latin typeface="Arial" panose="020B0604020202020204" pitchFamily="34" charset="0"/>
              </a:rPr>
              <a:t>SG-OBIS recommends</a:t>
            </a:r>
            <a:r>
              <a:rPr lang="en-GB" sz="1800" b="0" i="0" u="none" strike="noStrike" dirty="0">
                <a:solidFill>
                  <a:srgbClr val="FF0000"/>
                </a:solidFill>
                <a:effectLst/>
                <a:latin typeface="Arial" panose="020B0604020202020204" pitchFamily="34" charset="0"/>
              </a:rPr>
              <a:t> that the same and best version of each dataset (i.e. the master copy) should flow to GBIF and OBIS. This means that good communication is needed between OBIS nodes and GBIF publishers. For example, if a marine dataset is published directly to GBIF, but an OBIS node holds a better version (richer data, higher quality), then there are two options: (</a:t>
            </a:r>
            <a:r>
              <a:rPr lang="en-GB" sz="1800" b="0" i="0" u="none" strike="noStrike" dirty="0" err="1">
                <a:solidFill>
                  <a:srgbClr val="FF0000"/>
                </a:solidFill>
                <a:effectLst/>
                <a:latin typeface="Arial" panose="020B0604020202020204" pitchFamily="34" charset="0"/>
              </a:rPr>
              <a:t>i</a:t>
            </a:r>
            <a:r>
              <a:rPr lang="en-GB" sz="1800" b="0" i="0" u="none" strike="noStrike" dirty="0">
                <a:solidFill>
                  <a:srgbClr val="FF0000"/>
                </a:solidFill>
                <a:effectLst/>
                <a:latin typeface="Arial" panose="020B0604020202020204" pitchFamily="34" charset="0"/>
              </a:rPr>
              <a:t>) the GBIF publisher updates the dataset and publishes to GBIF and OBIS, or (ii) the OBIS node becomes the primary publisher and publishes the dataset to OBIS and GBIF. In the latter case, the GBIF publisher should not register the dataset to GBIF.</a:t>
            </a:r>
            <a:endParaRPr lang="en-GB" b="0" i="0" u="none" strike="noStrike" dirty="0">
              <a:solidFill>
                <a:srgbClr val="FF0000"/>
              </a:solidFill>
              <a:effectLst/>
            </a:endParaRPr>
          </a:p>
        </p:txBody>
      </p:sp>
      <p:sp>
        <p:nvSpPr>
          <p:cNvPr id="7" name="TextBox 6">
            <a:extLst>
              <a:ext uri="{FF2B5EF4-FFF2-40B4-BE49-F238E27FC236}">
                <a16:creationId xmlns:a16="http://schemas.microsoft.com/office/drawing/2014/main" id="{2435943D-6769-5933-6200-B0B3AD62A889}"/>
              </a:ext>
            </a:extLst>
          </p:cNvPr>
          <p:cNvSpPr txBox="1"/>
          <p:nvPr/>
        </p:nvSpPr>
        <p:spPr>
          <a:xfrm rot="21220355">
            <a:off x="356112" y="3756010"/>
            <a:ext cx="803425" cy="369332"/>
          </a:xfrm>
          <a:prstGeom prst="rect">
            <a:avLst/>
          </a:prstGeom>
          <a:noFill/>
        </p:spPr>
        <p:txBody>
          <a:bodyPr wrap="none" rtlCol="0">
            <a:spAutoFit/>
          </a:bodyPr>
          <a:lstStyle/>
          <a:p>
            <a:r>
              <a:rPr lang="en-BE" dirty="0">
                <a:solidFill>
                  <a:srgbClr val="FF0000"/>
                </a:solidFill>
                <a:highlight>
                  <a:srgbClr val="FFFF00"/>
                </a:highlight>
              </a:rPr>
              <a:t>DRAFT</a:t>
            </a:r>
          </a:p>
        </p:txBody>
      </p:sp>
    </p:spTree>
    <p:extLst>
      <p:ext uri="{BB962C8B-B14F-4D97-AF65-F5344CB8AC3E}">
        <p14:creationId xmlns:p14="http://schemas.microsoft.com/office/powerpoint/2010/main" val="3672273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740</Words>
  <Application>Microsoft Macintosh PowerPoint</Application>
  <PresentationFormat>Widescreen</PresentationFormat>
  <Paragraphs>37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Poppins</vt:lpstr>
      <vt:lpstr>Roboto</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Appeltans, Ward</dc:creator>
  <cp:lastModifiedBy>Appeltans, Ward</cp:lastModifiedBy>
  <cp:revision>3</cp:revision>
  <dcterms:created xsi:type="dcterms:W3CDTF">2022-05-17T09:34:50Z</dcterms:created>
  <dcterms:modified xsi:type="dcterms:W3CDTF">2022-05-19T09:53:46Z</dcterms:modified>
</cp:coreProperties>
</file>