
<file path=[Content_Types].xml><?xml version="1.0" encoding="utf-8"?>
<Types xmlns="http://schemas.openxmlformats.org/package/2006/content-types">
  <Default Extension="jfif" ContentType="image/jpeg"/>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35.xml" ContentType="application/vnd.openxmlformats-officedocument.presentationml.notesSlide+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Slides/notesSlide19.xml" ContentType="application/vnd.openxmlformats-officedocument.presentationml.notesSlid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xml" ContentType="application/vnd.openxmlformats-officedocument.presentationml.notesSlide+xml"/>
  <Override PartName="/ppt/notesSlides/notesSlide2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36.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63.jpg" ContentType="image/png"/>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 id="2147483675" r:id="rId3"/>
  </p:sldMasterIdLst>
  <p:notesMasterIdLst>
    <p:notesMasterId r:id="rId84"/>
  </p:notesMasterIdLst>
  <p:sldIdLst>
    <p:sldId id="4128" r:id="rId4"/>
    <p:sldId id="268" r:id="rId5"/>
    <p:sldId id="4154" r:id="rId6"/>
    <p:sldId id="4163" r:id="rId7"/>
    <p:sldId id="4164" r:id="rId8"/>
    <p:sldId id="4162" r:id="rId9"/>
    <p:sldId id="4122" r:id="rId10"/>
    <p:sldId id="267" r:id="rId11"/>
    <p:sldId id="4151" r:id="rId12"/>
    <p:sldId id="4150" r:id="rId13"/>
    <p:sldId id="4152" r:id="rId14"/>
    <p:sldId id="4153" r:id="rId15"/>
    <p:sldId id="311" r:id="rId16"/>
    <p:sldId id="261" r:id="rId17"/>
    <p:sldId id="313" r:id="rId18"/>
    <p:sldId id="291" r:id="rId19"/>
    <p:sldId id="309" r:id="rId20"/>
    <p:sldId id="310" r:id="rId21"/>
    <p:sldId id="308" r:id="rId22"/>
    <p:sldId id="4165" r:id="rId23"/>
    <p:sldId id="4166" r:id="rId24"/>
    <p:sldId id="290" r:id="rId25"/>
    <p:sldId id="312" r:id="rId26"/>
    <p:sldId id="282" r:id="rId27"/>
    <p:sldId id="292" r:id="rId28"/>
    <p:sldId id="4161" r:id="rId29"/>
    <p:sldId id="4130" r:id="rId30"/>
    <p:sldId id="1172" r:id="rId31"/>
    <p:sldId id="1175" r:id="rId32"/>
    <p:sldId id="1047" r:id="rId33"/>
    <p:sldId id="1174" r:id="rId34"/>
    <p:sldId id="1176" r:id="rId35"/>
    <p:sldId id="1177" r:id="rId36"/>
    <p:sldId id="297" r:id="rId37"/>
    <p:sldId id="4114" r:id="rId38"/>
    <p:sldId id="4167" r:id="rId39"/>
    <p:sldId id="4168" r:id="rId40"/>
    <p:sldId id="307" r:id="rId41"/>
    <p:sldId id="4169" r:id="rId42"/>
    <p:sldId id="4170" r:id="rId43"/>
    <p:sldId id="315" r:id="rId44"/>
    <p:sldId id="4171" r:id="rId45"/>
    <p:sldId id="316" r:id="rId46"/>
    <p:sldId id="4172" r:id="rId47"/>
    <p:sldId id="317" r:id="rId48"/>
    <p:sldId id="318" r:id="rId49"/>
    <p:sldId id="4173" r:id="rId50"/>
    <p:sldId id="4159" r:id="rId51"/>
    <p:sldId id="289" r:id="rId52"/>
    <p:sldId id="285" r:id="rId53"/>
    <p:sldId id="288" r:id="rId54"/>
    <p:sldId id="259" r:id="rId55"/>
    <p:sldId id="260" r:id="rId56"/>
    <p:sldId id="276" r:id="rId57"/>
    <p:sldId id="4132" r:id="rId58"/>
    <p:sldId id="4175" r:id="rId59"/>
    <p:sldId id="4134" r:id="rId60"/>
    <p:sldId id="4118" r:id="rId61"/>
    <p:sldId id="4135" r:id="rId62"/>
    <p:sldId id="4137" r:id="rId63"/>
    <p:sldId id="4136" r:id="rId64"/>
    <p:sldId id="4138" r:id="rId65"/>
    <p:sldId id="4139" r:id="rId66"/>
    <p:sldId id="4141" r:id="rId67"/>
    <p:sldId id="4142" r:id="rId68"/>
    <p:sldId id="4140" r:id="rId69"/>
    <p:sldId id="4148" r:id="rId70"/>
    <p:sldId id="4149" r:id="rId71"/>
    <p:sldId id="4117" r:id="rId72"/>
    <p:sldId id="4155" r:id="rId73"/>
    <p:sldId id="4156" r:id="rId74"/>
    <p:sldId id="272" r:id="rId75"/>
    <p:sldId id="4157" r:id="rId76"/>
    <p:sldId id="4158" r:id="rId77"/>
    <p:sldId id="258" r:id="rId78"/>
    <p:sldId id="4174" r:id="rId79"/>
    <p:sldId id="269" r:id="rId80"/>
    <p:sldId id="4120" r:id="rId81"/>
    <p:sldId id="4121" r:id="rId82"/>
    <p:sldId id="266" r:id="rId83"/>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8" d="100"/>
          <a:sy n="68" d="100"/>
        </p:scale>
        <p:origin x="580" y="5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notesMaster" Target="notesMasters/notesMaster1.xml"/><Relationship Id="rId89" Type="http://schemas.openxmlformats.org/officeDocument/2006/relationships/customXml" Target="../customXml/item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customXml" Target="../customXml/item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ableStyles" Target="tableStyles.xml"/><Relationship Id="rId9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diagrams/_rels/data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image" Target="../media/image62.png"/><Relationship Id="rId5" Type="http://schemas.openxmlformats.org/officeDocument/2006/relationships/image" Target="../media/image66.png"/><Relationship Id="rId4" Type="http://schemas.openxmlformats.org/officeDocument/2006/relationships/image" Target="../media/image65.png"/></Relationships>
</file>

<file path=ppt/diagrams/_rels/data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image" Target="../media/image62.png"/><Relationship Id="rId5" Type="http://schemas.openxmlformats.org/officeDocument/2006/relationships/image" Target="../media/image66.png"/><Relationship Id="rId4" Type="http://schemas.openxmlformats.org/officeDocument/2006/relationships/image" Target="../media/image65.png"/></Relationships>
</file>

<file path=ppt/diagrams/_rels/data4.xml.rels><?xml version="1.0" encoding="UTF-8" standalone="yes"?>
<Relationships xmlns="http://schemas.openxmlformats.org/package/2006/relationships"><Relationship Id="rId3" Type="http://schemas.openxmlformats.org/officeDocument/2006/relationships/image" Target="../media/image95.jfif"/><Relationship Id="rId2" Type="http://schemas.openxmlformats.org/officeDocument/2006/relationships/image" Target="../media/image94.jpg"/><Relationship Id="rId1" Type="http://schemas.openxmlformats.org/officeDocument/2006/relationships/image" Target="../media/image93.jpg"/><Relationship Id="rId4" Type="http://schemas.openxmlformats.org/officeDocument/2006/relationships/image" Target="../media/image9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image" Target="../media/image62.png"/><Relationship Id="rId5" Type="http://schemas.openxmlformats.org/officeDocument/2006/relationships/image" Target="../media/image66.png"/><Relationship Id="rId4" Type="http://schemas.openxmlformats.org/officeDocument/2006/relationships/image" Target="../media/image6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image" Target="../media/image62.png"/><Relationship Id="rId5" Type="http://schemas.openxmlformats.org/officeDocument/2006/relationships/image" Target="../media/image66.png"/><Relationship Id="rId4" Type="http://schemas.openxmlformats.org/officeDocument/2006/relationships/image" Target="../media/image6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95.jfif"/><Relationship Id="rId2" Type="http://schemas.openxmlformats.org/officeDocument/2006/relationships/image" Target="../media/image94.jpg"/><Relationship Id="rId1" Type="http://schemas.openxmlformats.org/officeDocument/2006/relationships/image" Target="../media/image93.jpg"/><Relationship Id="rId4" Type="http://schemas.openxmlformats.org/officeDocument/2006/relationships/image" Target="../media/image9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D3DF51-392E-4284-9AA3-5BAED6669338}"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9BC27E18-5121-4E21-A8CE-1082171215E3}">
      <dgm:prSet phldrT="[Text]" custT="1"/>
      <dgm:spPr/>
      <dgm:t>
        <a:bodyPr/>
        <a:lstStyle/>
        <a:p>
          <a:r>
            <a:rPr lang="en-US" sz="1800" dirty="0"/>
            <a:t>Tsunami Ready Recognized Communities</a:t>
          </a:r>
        </a:p>
      </dgm:t>
    </dgm:pt>
    <dgm:pt modelId="{14D63D67-4C47-40E0-B2B1-3571C66D3605}" type="parTrans" cxnId="{F5ADE0E3-507B-43CB-91E6-770474DAABBC}">
      <dgm:prSet/>
      <dgm:spPr/>
      <dgm:t>
        <a:bodyPr/>
        <a:lstStyle/>
        <a:p>
          <a:endParaRPr lang="en-US"/>
        </a:p>
      </dgm:t>
    </dgm:pt>
    <dgm:pt modelId="{E1331F51-F1C4-4C14-85F2-1DCC95ABABD0}" type="sibTrans" cxnId="{F5ADE0E3-507B-43CB-91E6-770474DAABBC}">
      <dgm:prSet/>
      <dgm:spPr/>
      <dgm:t>
        <a:bodyPr/>
        <a:lstStyle/>
        <a:p>
          <a:endParaRPr lang="en-US"/>
        </a:p>
      </dgm:t>
    </dgm:pt>
    <dgm:pt modelId="{66DA7691-1B7E-4154-8BE1-157BEDD8EB13}">
      <dgm:prSet phldrT="[Text]" custT="1"/>
      <dgm:spPr/>
      <dgm:t>
        <a:bodyPr/>
        <a:lstStyle/>
        <a:p>
          <a:r>
            <a:rPr lang="en-US" sz="2000" dirty="0"/>
            <a:t>Alert Systems</a:t>
          </a:r>
        </a:p>
      </dgm:t>
    </dgm:pt>
    <dgm:pt modelId="{1A12A8A4-E020-4387-B509-DFE90936CD24}" type="parTrans" cxnId="{8A9F5D1B-2DA6-414A-961F-EC1902196AF5}">
      <dgm:prSet/>
      <dgm:spPr/>
      <dgm:t>
        <a:bodyPr/>
        <a:lstStyle/>
        <a:p>
          <a:endParaRPr lang="en-US"/>
        </a:p>
      </dgm:t>
    </dgm:pt>
    <dgm:pt modelId="{63540976-BAEA-4516-8330-53318068AAD7}" type="sibTrans" cxnId="{8A9F5D1B-2DA6-414A-961F-EC1902196AF5}">
      <dgm:prSet/>
      <dgm:spPr/>
      <dgm:t>
        <a:bodyPr/>
        <a:lstStyle/>
        <a:p>
          <a:endParaRPr lang="en-US"/>
        </a:p>
      </dgm:t>
    </dgm:pt>
    <dgm:pt modelId="{A00B0153-2A9C-4ED6-BCB9-99BC3A83A96E}">
      <dgm:prSet phldrT="[Text]" custT="1"/>
      <dgm:spPr/>
      <dgm:t>
        <a:bodyPr/>
        <a:lstStyle/>
        <a:p>
          <a:r>
            <a:rPr lang="en-US" sz="2000" dirty="0"/>
            <a:t>Detection &amp; Monitoring</a:t>
          </a:r>
        </a:p>
      </dgm:t>
    </dgm:pt>
    <dgm:pt modelId="{3D0BA7B8-8C33-4E66-8A11-48A95DBCFE7A}" type="parTrans" cxnId="{FFCD7FE2-8F81-48BA-B65D-6CFFCF46466A}">
      <dgm:prSet/>
      <dgm:spPr/>
      <dgm:t>
        <a:bodyPr/>
        <a:lstStyle/>
        <a:p>
          <a:endParaRPr lang="en-US"/>
        </a:p>
      </dgm:t>
    </dgm:pt>
    <dgm:pt modelId="{F35B025C-5154-4A4F-AD20-4F5E350AA23E}" type="sibTrans" cxnId="{FFCD7FE2-8F81-48BA-B65D-6CFFCF46466A}">
      <dgm:prSet/>
      <dgm:spPr/>
      <dgm:t>
        <a:bodyPr/>
        <a:lstStyle/>
        <a:p>
          <a:endParaRPr lang="en-US"/>
        </a:p>
      </dgm:t>
    </dgm:pt>
    <dgm:pt modelId="{D7ABAA02-EEFF-43ED-B1D4-6BC6C9DA77B2}">
      <dgm:prSet phldrT="[Text]"/>
      <dgm:spPr>
        <a:blipFill rotWithShape="0">
          <a:blip xmlns:r="http://schemas.openxmlformats.org/officeDocument/2006/relationships" r:embed="rId1"/>
          <a:stretch>
            <a:fillRect/>
          </a:stretch>
        </a:blipFill>
      </dgm:spPr>
      <dgm:t>
        <a:bodyPr/>
        <a:lstStyle/>
        <a:p>
          <a:endParaRPr lang="en-US" dirty="0"/>
        </a:p>
      </dgm:t>
    </dgm:pt>
    <dgm:pt modelId="{81D8E468-5013-4828-9E57-179B909BD495}" type="sibTrans" cxnId="{28702D3D-695F-4FF0-85C4-97435F8D63BC}">
      <dgm:prSet/>
      <dgm:spPr/>
      <dgm:t>
        <a:bodyPr/>
        <a:lstStyle/>
        <a:p>
          <a:endParaRPr lang="en-US"/>
        </a:p>
      </dgm:t>
    </dgm:pt>
    <dgm:pt modelId="{D2F0AB78-9C9A-4A94-B435-C8F18E93F3F8}" type="parTrans" cxnId="{28702D3D-695F-4FF0-85C4-97435F8D63BC}">
      <dgm:prSet/>
      <dgm:spPr/>
      <dgm:t>
        <a:bodyPr/>
        <a:lstStyle/>
        <a:p>
          <a:endParaRPr lang="en-US"/>
        </a:p>
      </dgm:t>
    </dgm:pt>
    <dgm:pt modelId="{01EB1405-22D7-447C-B962-6C9FBD577670}">
      <dgm:prSet phldrT="[Text]" custT="1"/>
      <dgm:spPr/>
      <dgm:t>
        <a:bodyPr/>
        <a:lstStyle/>
        <a:p>
          <a:r>
            <a:rPr lang="en-US" sz="1800" dirty="0"/>
            <a:t>Risk Perception &amp; Communication Strategies</a:t>
          </a:r>
        </a:p>
      </dgm:t>
    </dgm:pt>
    <dgm:pt modelId="{BFE583C7-1787-4D80-86E2-0D0847FAABB7}" type="parTrans" cxnId="{9F19C018-D41F-47C4-A6F9-B79FBFFDC4FA}">
      <dgm:prSet/>
      <dgm:spPr/>
      <dgm:t>
        <a:bodyPr/>
        <a:lstStyle/>
        <a:p>
          <a:endParaRPr lang="en-US"/>
        </a:p>
      </dgm:t>
    </dgm:pt>
    <dgm:pt modelId="{E595DC0C-5095-45C2-9F3F-21073BDAA854}" type="sibTrans" cxnId="{9F19C018-D41F-47C4-A6F9-B79FBFFDC4FA}">
      <dgm:prSet/>
      <dgm:spPr/>
      <dgm:t>
        <a:bodyPr/>
        <a:lstStyle/>
        <a:p>
          <a:endParaRPr lang="en-US"/>
        </a:p>
      </dgm:t>
    </dgm:pt>
    <dgm:pt modelId="{73D74D17-E900-4CE5-9309-523AD13B8141}">
      <dgm:prSet phldrT="[Text]" custLinFactY="-146373" custLinFactNeighborX="-18067" custLinFactNeighborY="-200000"/>
      <dgm:spPr/>
      <dgm:t>
        <a:bodyPr/>
        <a:lstStyle/>
        <a:p>
          <a:endParaRPr lang="en-US"/>
        </a:p>
      </dgm:t>
    </dgm:pt>
    <dgm:pt modelId="{E2A39437-FE5F-4816-BC82-34F4597BFD60}" type="parTrans" cxnId="{1BEB5CBF-B582-4AC9-8CEE-EB851468E9E7}">
      <dgm:prSet/>
      <dgm:spPr/>
      <dgm:t>
        <a:bodyPr/>
        <a:lstStyle/>
        <a:p>
          <a:endParaRPr lang="en-US"/>
        </a:p>
      </dgm:t>
    </dgm:pt>
    <dgm:pt modelId="{16D7254B-9C7B-45D7-90C2-2E5ED99E06F7}" type="sibTrans" cxnId="{1BEB5CBF-B582-4AC9-8CEE-EB851468E9E7}">
      <dgm:prSet/>
      <dgm:spPr/>
      <dgm:t>
        <a:bodyPr/>
        <a:lstStyle/>
        <a:p>
          <a:endParaRPr lang="en-US"/>
        </a:p>
      </dgm:t>
    </dgm:pt>
    <dgm:pt modelId="{FDA4E63F-59AC-4BB7-8620-2336DDC514BA}" type="pres">
      <dgm:prSet presAssocID="{CED3DF51-392E-4284-9AA3-5BAED6669338}" presName="Name0" presStyleCnt="0">
        <dgm:presLayoutVars>
          <dgm:chMax val="1"/>
          <dgm:chPref val="1"/>
          <dgm:dir/>
          <dgm:resizeHandles/>
        </dgm:presLayoutVars>
      </dgm:prSet>
      <dgm:spPr/>
    </dgm:pt>
    <dgm:pt modelId="{0FF1D990-C35E-45E8-BE8C-3925D554450A}" type="pres">
      <dgm:prSet presAssocID="{D7ABAA02-EEFF-43ED-B1D4-6BC6C9DA77B2}" presName="Parent" presStyleLbl="node1" presStyleIdx="0" presStyleCnt="2" custScaleX="144300" custScaleY="123050" custLinFactNeighborX="-18788" custLinFactNeighborY="7467">
        <dgm:presLayoutVars>
          <dgm:chMax val="4"/>
          <dgm:chPref val="3"/>
        </dgm:presLayoutVars>
      </dgm:prSet>
      <dgm:spPr/>
    </dgm:pt>
    <dgm:pt modelId="{AB1F09C5-A3C8-4427-839C-3B934C357C6E}" type="pres">
      <dgm:prSet presAssocID="{01EB1405-22D7-447C-B962-6C9FBD577670}" presName="Accent" presStyleLbl="node1" presStyleIdx="1" presStyleCnt="2"/>
      <dgm:spPr/>
    </dgm:pt>
    <dgm:pt modelId="{5FF7D63C-E2E5-413D-A40C-0FCBC869FD91}" type="pres">
      <dgm:prSet presAssocID="{01EB1405-22D7-447C-B962-6C9FBD577670}" presName="Image1" presStyleLbl="fgImgPlace1" presStyleIdx="0" presStyleCnt="4" custLinFactY="100000" custLinFactNeighborX="76761" custLinFactNeighborY="113763"/>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dgm:spPr>
    </dgm:pt>
    <dgm:pt modelId="{774DBABA-31D1-4CFE-9837-07E1C0551B80}" type="pres">
      <dgm:prSet presAssocID="{01EB1405-22D7-447C-B962-6C9FBD577670}" presName="Child1" presStyleLbl="revTx" presStyleIdx="0" presStyleCnt="4" custScaleY="72625" custLinFactY="100000" custLinFactNeighborX="53381" custLinFactNeighborY="126286">
        <dgm:presLayoutVars>
          <dgm:chMax val="0"/>
          <dgm:chPref val="0"/>
          <dgm:bulletEnabled val="1"/>
        </dgm:presLayoutVars>
      </dgm:prSet>
      <dgm:spPr/>
    </dgm:pt>
    <dgm:pt modelId="{4D825CAA-5137-496C-89D2-FA1D9AD80DAE}" type="pres">
      <dgm:prSet presAssocID="{9BC27E18-5121-4E21-A8CE-1082171215E3}" presName="Image2" presStyleCnt="0"/>
      <dgm:spPr/>
    </dgm:pt>
    <dgm:pt modelId="{8A4C771F-A06F-457A-910D-96A2D7401DF6}" type="pres">
      <dgm:prSet presAssocID="{9BC27E18-5121-4E21-A8CE-1082171215E3}" presName="Image" presStyleLbl="fgImgPlace1" presStyleIdx="1" presStyleCnt="4" custScaleX="136587" custScaleY="102566" custLinFactY="100000" custLinFactNeighborX="-60464" custLinFactNeighborY="112242"/>
      <dgm:spPr>
        <a:blipFill rotWithShape="1">
          <a:blip xmlns:r="http://schemas.openxmlformats.org/officeDocument/2006/relationships" r:embed="rId3"/>
          <a:stretch>
            <a:fillRect/>
          </a:stretch>
        </a:blipFill>
      </dgm:spPr>
    </dgm:pt>
    <dgm:pt modelId="{08E1232B-0F8E-4650-9302-483CE722C744}" type="pres">
      <dgm:prSet presAssocID="{9BC27E18-5121-4E21-A8CE-1082171215E3}" presName="Child2" presStyleLbl="revTx" presStyleIdx="1" presStyleCnt="4" custLinFactY="100000" custLinFactNeighborX="-48931" custLinFactNeighborY="187657">
        <dgm:presLayoutVars>
          <dgm:chMax val="0"/>
          <dgm:chPref val="0"/>
          <dgm:bulletEnabled val="1"/>
        </dgm:presLayoutVars>
      </dgm:prSet>
      <dgm:spPr/>
    </dgm:pt>
    <dgm:pt modelId="{14DB7DC7-024C-435C-BB2A-F2D46BDD856A}" type="pres">
      <dgm:prSet presAssocID="{66DA7691-1B7E-4154-8BE1-157BEDD8EB13}" presName="Image3" presStyleCnt="0"/>
      <dgm:spPr/>
    </dgm:pt>
    <dgm:pt modelId="{23C27A23-FDB7-45C4-A5FC-BA4236AA84A9}" type="pres">
      <dgm:prSet presAssocID="{66DA7691-1B7E-4154-8BE1-157BEDD8EB13}" presName="Image" presStyleLbl="fgImgPlace1" presStyleIdx="2" presStyleCnt="4" custScaleX="107695" custScaleY="94239" custLinFactY="-39630" custLinFactNeighborX="-10409" custLinFactNeighborY="-100000"/>
      <dgm:spPr>
        <a:blipFill rotWithShape="1">
          <a:blip xmlns:r="http://schemas.openxmlformats.org/officeDocument/2006/relationships" r:embed="rId4"/>
          <a:stretch>
            <a:fillRect/>
          </a:stretch>
        </a:blipFill>
      </dgm:spPr>
    </dgm:pt>
    <dgm:pt modelId="{2BD371A1-CE83-48EC-BEFE-47BC8C5F6D70}" type="pres">
      <dgm:prSet presAssocID="{66DA7691-1B7E-4154-8BE1-157BEDD8EB13}" presName="Child3" presStyleLbl="revTx" presStyleIdx="2" presStyleCnt="4" custLinFactY="-58742" custLinFactNeighborX="-7976" custLinFactNeighborY="-100000">
        <dgm:presLayoutVars>
          <dgm:chMax val="0"/>
          <dgm:chPref val="0"/>
          <dgm:bulletEnabled val="1"/>
        </dgm:presLayoutVars>
      </dgm:prSet>
      <dgm:spPr/>
    </dgm:pt>
    <dgm:pt modelId="{E41394DF-AD15-401A-9807-B1C1211202E5}" type="pres">
      <dgm:prSet presAssocID="{A00B0153-2A9C-4ED6-BCB9-99BC3A83A96E}" presName="Image4" presStyleCnt="0"/>
      <dgm:spPr/>
    </dgm:pt>
    <dgm:pt modelId="{7A628D7F-6336-4C6C-9E37-C2853E0B4553}" type="pres">
      <dgm:prSet presAssocID="{A00B0153-2A9C-4ED6-BCB9-99BC3A83A96E}" presName="Image" presStyleLbl="fgImgPlace1" presStyleIdx="3" presStyleCnt="4" custLinFactY="-135452" custLinFactNeighborX="-17361" custLinFactNeighborY="-200000"/>
      <dgm:spPr>
        <a:blipFill rotWithShape="1">
          <a:blip xmlns:r="http://schemas.openxmlformats.org/officeDocument/2006/relationships" r:embed="rId5"/>
          <a:stretch>
            <a:fillRect/>
          </a:stretch>
        </a:blipFill>
      </dgm:spPr>
    </dgm:pt>
    <dgm:pt modelId="{CE2C614F-8D43-4C2D-8371-A49DA7723C26}" type="pres">
      <dgm:prSet presAssocID="{A00B0153-2A9C-4ED6-BCB9-99BC3A83A96E}" presName="Child4" presStyleLbl="revTx" presStyleIdx="3" presStyleCnt="4" custLinFactY="-146373" custLinFactNeighborX="-18067" custLinFactNeighborY="-200000">
        <dgm:presLayoutVars>
          <dgm:chMax val="0"/>
          <dgm:chPref val="0"/>
          <dgm:bulletEnabled val="1"/>
        </dgm:presLayoutVars>
      </dgm:prSet>
      <dgm:spPr/>
    </dgm:pt>
  </dgm:ptLst>
  <dgm:cxnLst>
    <dgm:cxn modelId="{9F19C018-D41F-47C4-A6F9-B79FBFFDC4FA}" srcId="{D7ABAA02-EEFF-43ED-B1D4-6BC6C9DA77B2}" destId="{01EB1405-22D7-447C-B962-6C9FBD577670}" srcOrd="0" destOrd="0" parTransId="{BFE583C7-1787-4D80-86E2-0D0847FAABB7}" sibTransId="{E595DC0C-5095-45C2-9F3F-21073BDAA854}"/>
    <dgm:cxn modelId="{8A9F5D1B-2DA6-414A-961F-EC1902196AF5}" srcId="{D7ABAA02-EEFF-43ED-B1D4-6BC6C9DA77B2}" destId="{66DA7691-1B7E-4154-8BE1-157BEDD8EB13}" srcOrd="2" destOrd="0" parTransId="{1A12A8A4-E020-4387-B509-DFE90936CD24}" sibTransId="{63540976-BAEA-4516-8330-53318068AAD7}"/>
    <dgm:cxn modelId="{AAF62D3B-7A53-443D-8177-4B90A506B49A}" type="presOf" srcId="{D7ABAA02-EEFF-43ED-B1D4-6BC6C9DA77B2}" destId="{0FF1D990-C35E-45E8-BE8C-3925D554450A}" srcOrd="0" destOrd="0" presId="urn:microsoft.com/office/officeart/2011/layout/RadialPictureList"/>
    <dgm:cxn modelId="{28702D3D-695F-4FF0-85C4-97435F8D63BC}" srcId="{CED3DF51-392E-4284-9AA3-5BAED6669338}" destId="{D7ABAA02-EEFF-43ED-B1D4-6BC6C9DA77B2}" srcOrd="0" destOrd="0" parTransId="{D2F0AB78-9C9A-4A94-B435-C8F18E93F3F8}" sibTransId="{81D8E468-5013-4828-9E57-179B909BD495}"/>
    <dgm:cxn modelId="{5B6EF564-5129-438F-A322-EB26C04F40A9}" type="presOf" srcId="{CED3DF51-392E-4284-9AA3-5BAED6669338}" destId="{FDA4E63F-59AC-4BB7-8620-2336DDC514BA}" srcOrd="0" destOrd="0" presId="urn:microsoft.com/office/officeart/2011/layout/RadialPictureList"/>
    <dgm:cxn modelId="{274DCE79-D3FD-4B27-AD1C-7F8FE360438D}" type="presOf" srcId="{9BC27E18-5121-4E21-A8CE-1082171215E3}" destId="{08E1232B-0F8E-4650-9302-483CE722C744}" srcOrd="0" destOrd="0" presId="urn:microsoft.com/office/officeart/2011/layout/RadialPictureList"/>
    <dgm:cxn modelId="{6A1DE490-420F-4A03-92D9-1C2D9B4EC4AB}" type="presOf" srcId="{A00B0153-2A9C-4ED6-BCB9-99BC3A83A96E}" destId="{CE2C614F-8D43-4C2D-8371-A49DA7723C26}" srcOrd="0" destOrd="0" presId="urn:microsoft.com/office/officeart/2011/layout/RadialPictureList"/>
    <dgm:cxn modelId="{1E3407B3-2349-4595-93DA-AE0CF5C48917}" type="presOf" srcId="{01EB1405-22D7-447C-B962-6C9FBD577670}" destId="{774DBABA-31D1-4CFE-9837-07E1C0551B80}" srcOrd="0" destOrd="0" presId="urn:microsoft.com/office/officeart/2011/layout/RadialPictureList"/>
    <dgm:cxn modelId="{1BEB5CBF-B582-4AC9-8CEE-EB851468E9E7}" srcId="{CED3DF51-392E-4284-9AA3-5BAED6669338}" destId="{73D74D17-E900-4CE5-9309-523AD13B8141}" srcOrd="1" destOrd="0" parTransId="{E2A39437-FE5F-4816-BC82-34F4597BFD60}" sibTransId="{16D7254B-9C7B-45D7-90C2-2E5ED99E06F7}"/>
    <dgm:cxn modelId="{FFCD7FE2-8F81-48BA-B65D-6CFFCF46466A}" srcId="{D7ABAA02-EEFF-43ED-B1D4-6BC6C9DA77B2}" destId="{A00B0153-2A9C-4ED6-BCB9-99BC3A83A96E}" srcOrd="3" destOrd="0" parTransId="{3D0BA7B8-8C33-4E66-8A11-48A95DBCFE7A}" sibTransId="{F35B025C-5154-4A4F-AD20-4F5E350AA23E}"/>
    <dgm:cxn modelId="{F5ADE0E3-507B-43CB-91E6-770474DAABBC}" srcId="{D7ABAA02-EEFF-43ED-B1D4-6BC6C9DA77B2}" destId="{9BC27E18-5121-4E21-A8CE-1082171215E3}" srcOrd="1" destOrd="0" parTransId="{14D63D67-4C47-40E0-B2B1-3571C66D3605}" sibTransId="{E1331F51-F1C4-4C14-85F2-1DCC95ABABD0}"/>
    <dgm:cxn modelId="{A69CE7ED-7EF9-49FF-A04B-A58AEA704527}" type="presOf" srcId="{66DA7691-1B7E-4154-8BE1-157BEDD8EB13}" destId="{2BD371A1-CE83-48EC-BEFE-47BC8C5F6D70}" srcOrd="0" destOrd="0" presId="urn:microsoft.com/office/officeart/2011/layout/RadialPictureList"/>
    <dgm:cxn modelId="{203FFB53-B2A5-4048-A6E7-B768E85E6E35}" type="presParOf" srcId="{FDA4E63F-59AC-4BB7-8620-2336DDC514BA}" destId="{0FF1D990-C35E-45E8-BE8C-3925D554450A}" srcOrd="0" destOrd="0" presId="urn:microsoft.com/office/officeart/2011/layout/RadialPictureList"/>
    <dgm:cxn modelId="{21368BAE-2EC9-4428-B4D4-0427A8181B82}" type="presParOf" srcId="{FDA4E63F-59AC-4BB7-8620-2336DDC514BA}" destId="{AB1F09C5-A3C8-4427-839C-3B934C357C6E}" srcOrd="1" destOrd="0" presId="urn:microsoft.com/office/officeart/2011/layout/RadialPictureList"/>
    <dgm:cxn modelId="{6B19143A-FB53-4369-B3B7-5B7B78B3A1E1}" type="presParOf" srcId="{FDA4E63F-59AC-4BB7-8620-2336DDC514BA}" destId="{5FF7D63C-E2E5-413D-A40C-0FCBC869FD91}" srcOrd="2" destOrd="0" presId="urn:microsoft.com/office/officeart/2011/layout/RadialPictureList"/>
    <dgm:cxn modelId="{1607D0D1-E398-4379-80BE-5F8D3BAC6212}" type="presParOf" srcId="{FDA4E63F-59AC-4BB7-8620-2336DDC514BA}" destId="{774DBABA-31D1-4CFE-9837-07E1C0551B80}" srcOrd="3" destOrd="0" presId="urn:microsoft.com/office/officeart/2011/layout/RadialPictureList"/>
    <dgm:cxn modelId="{88519C2D-F30A-4497-954C-2319E411B1C8}" type="presParOf" srcId="{FDA4E63F-59AC-4BB7-8620-2336DDC514BA}" destId="{4D825CAA-5137-496C-89D2-FA1D9AD80DAE}" srcOrd="4" destOrd="0" presId="urn:microsoft.com/office/officeart/2011/layout/RadialPictureList"/>
    <dgm:cxn modelId="{C8613989-3EC1-4D3D-97C0-E75136ED92F1}" type="presParOf" srcId="{4D825CAA-5137-496C-89D2-FA1D9AD80DAE}" destId="{8A4C771F-A06F-457A-910D-96A2D7401DF6}" srcOrd="0" destOrd="0" presId="urn:microsoft.com/office/officeart/2011/layout/RadialPictureList"/>
    <dgm:cxn modelId="{3BE85A8A-9930-4B46-AB96-0039F93F3825}" type="presParOf" srcId="{FDA4E63F-59AC-4BB7-8620-2336DDC514BA}" destId="{08E1232B-0F8E-4650-9302-483CE722C744}" srcOrd="5" destOrd="0" presId="urn:microsoft.com/office/officeart/2011/layout/RadialPictureList"/>
    <dgm:cxn modelId="{6CBCD885-4D66-47A4-B131-B3F1F7394E86}" type="presParOf" srcId="{FDA4E63F-59AC-4BB7-8620-2336DDC514BA}" destId="{14DB7DC7-024C-435C-BB2A-F2D46BDD856A}" srcOrd="6" destOrd="0" presId="urn:microsoft.com/office/officeart/2011/layout/RadialPictureList"/>
    <dgm:cxn modelId="{6230E4D8-0BBC-42F2-97F5-9E18AD4F3BCC}" type="presParOf" srcId="{14DB7DC7-024C-435C-BB2A-F2D46BDD856A}" destId="{23C27A23-FDB7-45C4-A5FC-BA4236AA84A9}" srcOrd="0" destOrd="0" presId="urn:microsoft.com/office/officeart/2011/layout/RadialPictureList"/>
    <dgm:cxn modelId="{5D2D2164-B1ED-4AA4-80D8-99F1FF929C72}" type="presParOf" srcId="{FDA4E63F-59AC-4BB7-8620-2336DDC514BA}" destId="{2BD371A1-CE83-48EC-BEFE-47BC8C5F6D70}" srcOrd="7" destOrd="0" presId="urn:microsoft.com/office/officeart/2011/layout/RadialPictureList"/>
    <dgm:cxn modelId="{0AA276C8-0602-41DE-AC26-8D711E0E4D95}" type="presParOf" srcId="{FDA4E63F-59AC-4BB7-8620-2336DDC514BA}" destId="{E41394DF-AD15-401A-9807-B1C1211202E5}" srcOrd="8" destOrd="0" presId="urn:microsoft.com/office/officeart/2011/layout/RadialPictureList"/>
    <dgm:cxn modelId="{456DB618-D107-4BB1-A96F-F76F84943CCA}" type="presParOf" srcId="{E41394DF-AD15-401A-9807-B1C1211202E5}" destId="{7A628D7F-6336-4C6C-9E37-C2853E0B4553}" srcOrd="0" destOrd="0" presId="urn:microsoft.com/office/officeart/2011/layout/RadialPictureList"/>
    <dgm:cxn modelId="{34657F9C-8FEF-4A75-97D7-EDC739FD3D45}" type="presParOf" srcId="{FDA4E63F-59AC-4BB7-8620-2336DDC514BA}" destId="{CE2C614F-8D43-4C2D-8371-A49DA7723C26}" srcOrd="9"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B84177-EFEE-45DA-A426-6C3E49340EE1}"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9B021824-4569-4925-A4E4-538645B32180}">
      <dgm:prSet phldrT="[Text]"/>
      <dgm:spPr>
        <a:solidFill>
          <a:srgbClr val="92D050"/>
        </a:solidFill>
      </dgm:spPr>
      <dgm:t>
        <a:bodyPr/>
        <a:lstStyle/>
        <a:p>
          <a:r>
            <a:rPr lang="en-US" dirty="0"/>
            <a:t>TSPs</a:t>
          </a:r>
        </a:p>
      </dgm:t>
    </dgm:pt>
    <dgm:pt modelId="{4FA4580B-F469-451C-B355-703F5B48A34C}" type="parTrans" cxnId="{B8053642-DC00-4AAD-815C-7DC3065FD7E1}">
      <dgm:prSet/>
      <dgm:spPr/>
      <dgm:t>
        <a:bodyPr/>
        <a:lstStyle/>
        <a:p>
          <a:endParaRPr lang="en-US"/>
        </a:p>
      </dgm:t>
    </dgm:pt>
    <dgm:pt modelId="{E842B443-EF7F-4130-B6C2-95C1A3BAC079}" type="sibTrans" cxnId="{B8053642-DC00-4AAD-815C-7DC3065FD7E1}">
      <dgm:prSet/>
      <dgm:spPr>
        <a:solidFill>
          <a:srgbClr val="00B050"/>
        </a:solidFill>
      </dgm:spPr>
      <dgm:t>
        <a:bodyPr/>
        <a:lstStyle/>
        <a:p>
          <a:r>
            <a:rPr lang="en-US" dirty="0"/>
            <a:t>Sea Level Monitoring &amp; Tsunami Detection  Organizations   </a:t>
          </a:r>
        </a:p>
      </dgm:t>
    </dgm:pt>
    <dgm:pt modelId="{C2EBDCD3-A804-4CB3-87F0-DF00837D56B8}">
      <dgm:prSet phldrT="[Text]" custT="1"/>
      <dgm:spPr>
        <a:solidFill>
          <a:srgbClr val="0070C0"/>
        </a:solidFill>
      </dgm:spPr>
      <dgm:t>
        <a:bodyPr/>
        <a:lstStyle/>
        <a:p>
          <a:r>
            <a:rPr lang="en-US" sz="1000"/>
            <a:t>Local Government</a:t>
          </a:r>
          <a:endParaRPr lang="en-US" sz="1000" dirty="0"/>
        </a:p>
      </dgm:t>
    </dgm:pt>
    <dgm:pt modelId="{EFD35DE2-C9A4-4BF8-883F-E9DD084B219E}" type="parTrans" cxnId="{8E63395D-FC6D-4DCF-9428-F953E42E7696}">
      <dgm:prSet/>
      <dgm:spPr/>
      <dgm:t>
        <a:bodyPr/>
        <a:lstStyle/>
        <a:p>
          <a:endParaRPr lang="en-US"/>
        </a:p>
      </dgm:t>
    </dgm:pt>
    <dgm:pt modelId="{4F561E05-9E34-4F11-8EC0-C989CCEAAC12}" type="sibTrans" cxnId="{8E63395D-FC6D-4DCF-9428-F953E42E7696}">
      <dgm:prSet/>
      <dgm:spPr>
        <a:solidFill>
          <a:schemeClr val="accent1">
            <a:lumMod val="75000"/>
          </a:schemeClr>
        </a:solidFill>
      </dgm:spPr>
      <dgm:t>
        <a:bodyPr/>
        <a:lstStyle/>
        <a:p>
          <a:r>
            <a:rPr lang="en-US" dirty="0"/>
            <a:t>Community Leaders &amp; members</a:t>
          </a:r>
        </a:p>
      </dgm:t>
    </dgm:pt>
    <dgm:pt modelId="{C1498994-86EE-4778-BEF8-B7FB773712F4}">
      <dgm:prSet phldrT="[Text]" custT="1"/>
      <dgm:spPr>
        <a:solidFill>
          <a:srgbClr val="00B0F0"/>
        </a:solidFill>
      </dgm:spPr>
      <dgm:t>
        <a:bodyPr/>
        <a:lstStyle/>
        <a:p>
          <a:r>
            <a:rPr lang="en-US" sz="1100"/>
            <a:t>Ministry of Education (schools)</a:t>
          </a:r>
          <a:endParaRPr lang="en-US" sz="1100" dirty="0"/>
        </a:p>
      </dgm:t>
    </dgm:pt>
    <dgm:pt modelId="{BDACD3FE-4FA2-4E66-AA0B-85956AD4C405}" type="parTrans" cxnId="{653B698E-1313-4277-AA4D-9DD574BCB781}">
      <dgm:prSet/>
      <dgm:spPr/>
      <dgm:t>
        <a:bodyPr/>
        <a:lstStyle/>
        <a:p>
          <a:endParaRPr lang="en-US"/>
        </a:p>
      </dgm:t>
    </dgm:pt>
    <dgm:pt modelId="{2A2AEC1F-02D9-4F36-B5D2-9702A1360BDC}" type="sibTrans" cxnId="{653B698E-1313-4277-AA4D-9DD574BCB781}">
      <dgm:prSet/>
      <dgm:spPr>
        <a:solidFill>
          <a:srgbClr val="00B050"/>
        </a:solidFill>
      </dgm:spPr>
      <dgm:t>
        <a:bodyPr/>
        <a:lstStyle/>
        <a:p>
          <a:r>
            <a:rPr lang="en-US" baseline="0">
              <a:solidFill>
                <a:schemeClr val="bg1"/>
              </a:solidFill>
            </a:rPr>
            <a:t>Scientific organizations , Universities</a:t>
          </a:r>
          <a:endParaRPr lang="en-US" baseline="0" dirty="0">
            <a:solidFill>
              <a:schemeClr val="bg1"/>
            </a:solidFill>
          </a:endParaRPr>
        </a:p>
      </dgm:t>
    </dgm:pt>
    <dgm:pt modelId="{917A57DA-C788-4316-A15E-41EDB0A7D651}">
      <dgm:prSet phldrT="[Text]"/>
      <dgm:spPr>
        <a:solidFill>
          <a:srgbClr val="00B0F0"/>
        </a:solidFill>
      </dgm:spPr>
      <dgm:t>
        <a:bodyPr/>
        <a:lstStyle/>
        <a:p>
          <a:r>
            <a:rPr lang="en-US" dirty="0"/>
            <a:t>NGOs</a:t>
          </a:r>
        </a:p>
      </dgm:t>
    </dgm:pt>
    <dgm:pt modelId="{E9511263-A5E9-48C4-884C-201AD976D3F2}" type="parTrans" cxnId="{E60D4DA9-98A5-4231-8F4D-37F6030B755E}">
      <dgm:prSet/>
      <dgm:spPr/>
      <dgm:t>
        <a:bodyPr/>
        <a:lstStyle/>
        <a:p>
          <a:endParaRPr lang="en-US"/>
        </a:p>
      </dgm:t>
    </dgm:pt>
    <dgm:pt modelId="{64CF85E3-B0BE-4D82-AD2B-14E722856101}" type="sibTrans" cxnId="{E60D4DA9-98A5-4231-8F4D-37F6030B755E}">
      <dgm:prSet/>
      <dgm:spPr>
        <a:solidFill>
          <a:srgbClr val="00B0F0"/>
        </a:solidFill>
      </dgm:spPr>
      <dgm:t>
        <a:bodyPr/>
        <a:lstStyle/>
        <a:p>
          <a:r>
            <a:rPr lang="en-US" dirty="0"/>
            <a:t>Media</a:t>
          </a:r>
        </a:p>
      </dgm:t>
    </dgm:pt>
    <dgm:pt modelId="{56D122ED-E82B-45A7-897F-10560DEE4482}">
      <dgm:prSet phldrT="[Text]"/>
      <dgm:spPr>
        <a:solidFill>
          <a:srgbClr val="92D050"/>
        </a:solidFill>
      </dgm:spPr>
      <dgm:t>
        <a:bodyPr/>
        <a:lstStyle/>
        <a:p>
          <a:r>
            <a:rPr lang="en-US" dirty="0"/>
            <a:t>JRC</a:t>
          </a:r>
        </a:p>
      </dgm:t>
    </dgm:pt>
    <dgm:pt modelId="{D2E53994-904F-4893-BA14-2F041CD3989A}" type="parTrans" cxnId="{3E76681D-A2E9-40B4-BB1B-9E77EB1A4EE7}">
      <dgm:prSet/>
      <dgm:spPr/>
      <dgm:t>
        <a:bodyPr/>
        <a:lstStyle/>
        <a:p>
          <a:endParaRPr lang="en-US"/>
        </a:p>
      </dgm:t>
    </dgm:pt>
    <dgm:pt modelId="{1226EE7A-A1CD-445E-ABD1-719275331BE5}" type="sibTrans" cxnId="{3E76681D-A2E9-40B4-BB1B-9E77EB1A4EE7}">
      <dgm:prSet/>
      <dgm:spPr>
        <a:solidFill>
          <a:srgbClr val="92D050"/>
        </a:solidFill>
      </dgm:spPr>
      <dgm:t>
        <a:bodyPr/>
        <a:lstStyle/>
        <a:p>
          <a:r>
            <a:rPr lang="en-US" dirty="0"/>
            <a:t>UNDRR</a:t>
          </a:r>
        </a:p>
      </dgm:t>
    </dgm:pt>
    <dgm:pt modelId="{181A0D19-1665-4544-832E-AF1014DF6790}">
      <dgm:prSet phldrT="[Text]"/>
      <dgm:spPr>
        <a:solidFill>
          <a:schemeClr val="accent1">
            <a:lumMod val="75000"/>
          </a:schemeClr>
        </a:solidFill>
      </dgm:spPr>
      <dgm:t>
        <a:bodyPr/>
        <a:lstStyle/>
        <a:p>
          <a:r>
            <a:rPr lang="en-US" dirty="0"/>
            <a:t>UNESCO Field Offices</a:t>
          </a:r>
        </a:p>
      </dgm:t>
    </dgm:pt>
    <dgm:pt modelId="{6280CD80-4FB5-45D8-8E26-EE80B36B89B7}" type="parTrans" cxnId="{97B235CA-A028-4364-8AD6-36CCC6550577}">
      <dgm:prSet/>
      <dgm:spPr/>
      <dgm:t>
        <a:bodyPr/>
        <a:lstStyle/>
        <a:p>
          <a:endParaRPr lang="en-US"/>
        </a:p>
      </dgm:t>
    </dgm:pt>
    <dgm:pt modelId="{D60E9C0E-18B4-48F6-AE03-8FE97E26D802}" type="sibTrans" cxnId="{97B235CA-A028-4364-8AD6-36CCC6550577}">
      <dgm:prSet custT="1"/>
      <dgm:spPr>
        <a:solidFill>
          <a:srgbClr val="00B0F0"/>
        </a:solidFill>
      </dgm:spPr>
      <dgm:t>
        <a:bodyPr/>
        <a:lstStyle/>
        <a:p>
          <a:r>
            <a:rPr lang="en-US" sz="1100"/>
            <a:t>Ministry of Tourism (Hotels)</a:t>
          </a:r>
          <a:endParaRPr lang="en-US" sz="1100" dirty="0"/>
        </a:p>
      </dgm:t>
    </dgm:pt>
    <dgm:pt modelId="{939D7413-822E-4A74-8D8D-919EFABC8203}">
      <dgm:prSet phldrT="[Text]" custT="1"/>
      <dgm:spPr>
        <a:solidFill>
          <a:srgbClr val="0070C0"/>
        </a:solidFill>
      </dgm:spPr>
      <dgm:t>
        <a:bodyPr/>
        <a:lstStyle/>
        <a:p>
          <a:r>
            <a:rPr lang="en-US" sz="900"/>
            <a:t>Community Emergency Organizations &amp; Response Teams</a:t>
          </a:r>
          <a:endParaRPr lang="en-US" sz="900" dirty="0"/>
        </a:p>
      </dgm:t>
    </dgm:pt>
    <dgm:pt modelId="{8918B72B-86C2-4636-8B06-754BE390310E}" type="parTrans" cxnId="{70888714-ADAC-4709-9B38-17A00C8289D3}">
      <dgm:prSet/>
      <dgm:spPr/>
      <dgm:t>
        <a:bodyPr/>
        <a:lstStyle/>
        <a:p>
          <a:endParaRPr lang="en-US"/>
        </a:p>
      </dgm:t>
    </dgm:pt>
    <dgm:pt modelId="{199CAA23-B2BD-42EC-8426-D7014F1C7F8C}" type="sibTrans" cxnId="{70888714-ADAC-4709-9B38-17A00C8289D3}">
      <dgm:prSet/>
      <dgm:spPr>
        <a:solidFill>
          <a:srgbClr val="92D050"/>
        </a:solidFill>
      </dgm:spPr>
      <dgm:t>
        <a:bodyPr/>
        <a:lstStyle/>
        <a:p>
          <a:r>
            <a:rPr lang="en-US" dirty="0"/>
            <a:t>NTWCs</a:t>
          </a:r>
        </a:p>
      </dgm:t>
    </dgm:pt>
    <dgm:pt modelId="{E2E37B0E-2B1C-4184-A2BF-02BD668E08FB}" type="pres">
      <dgm:prSet presAssocID="{25B84177-EFEE-45DA-A426-6C3E49340EE1}" presName="Name0" presStyleCnt="0">
        <dgm:presLayoutVars>
          <dgm:chMax/>
          <dgm:chPref/>
          <dgm:dir/>
          <dgm:animLvl val="lvl"/>
        </dgm:presLayoutVars>
      </dgm:prSet>
      <dgm:spPr/>
    </dgm:pt>
    <dgm:pt modelId="{54DF6EDC-39E3-487D-9CD1-BA024C37B79B}" type="pres">
      <dgm:prSet presAssocID="{9B021824-4569-4925-A4E4-538645B32180}" presName="composite" presStyleCnt="0"/>
      <dgm:spPr/>
    </dgm:pt>
    <dgm:pt modelId="{5A76CEB3-2A87-4B60-A8AF-52608AAC15F0}" type="pres">
      <dgm:prSet presAssocID="{9B021824-4569-4925-A4E4-538645B32180}" presName="Parent1" presStyleLbl="node1" presStyleIdx="0" presStyleCnt="14" custLinFactX="55347" custLinFactNeighborX="100000" custLinFactNeighborY="50670">
        <dgm:presLayoutVars>
          <dgm:chMax val="1"/>
          <dgm:chPref val="1"/>
          <dgm:bulletEnabled val="1"/>
        </dgm:presLayoutVars>
      </dgm:prSet>
      <dgm:spPr/>
    </dgm:pt>
    <dgm:pt modelId="{A72826E4-1BDF-4E88-B3BA-5F162C2B5E55}" type="pres">
      <dgm:prSet presAssocID="{9B021824-4569-4925-A4E4-538645B32180}" presName="Childtext1" presStyleLbl="revTx" presStyleIdx="0" presStyleCnt="7">
        <dgm:presLayoutVars>
          <dgm:chMax val="0"/>
          <dgm:chPref val="0"/>
          <dgm:bulletEnabled val="1"/>
        </dgm:presLayoutVars>
      </dgm:prSet>
      <dgm:spPr/>
    </dgm:pt>
    <dgm:pt modelId="{E7B8F2D5-5038-4698-86E7-8CC913635A5B}" type="pres">
      <dgm:prSet presAssocID="{9B021824-4569-4925-A4E4-538645B32180}" presName="BalanceSpacing" presStyleCnt="0"/>
      <dgm:spPr/>
    </dgm:pt>
    <dgm:pt modelId="{2C53A0F2-A648-4D88-9C23-3019B3ABE3E1}" type="pres">
      <dgm:prSet presAssocID="{9B021824-4569-4925-A4E4-538645B32180}" presName="BalanceSpacing1" presStyleCnt="0"/>
      <dgm:spPr/>
    </dgm:pt>
    <dgm:pt modelId="{796938EC-36A6-4047-98DB-BA1F164BFFAB}" type="pres">
      <dgm:prSet presAssocID="{E842B443-EF7F-4130-B6C2-95C1A3BAC079}" presName="Accent1Text" presStyleLbl="node1" presStyleIdx="1" presStyleCnt="14" custLinFactY="38717" custLinFactNeighborX="92094" custLinFactNeighborY="100000"/>
      <dgm:spPr/>
    </dgm:pt>
    <dgm:pt modelId="{7F1997C6-0625-4C8D-8CCA-75E55343FBD8}" type="pres">
      <dgm:prSet presAssocID="{E842B443-EF7F-4130-B6C2-95C1A3BAC079}" presName="spaceBetweenRectangles" presStyleCnt="0"/>
      <dgm:spPr/>
    </dgm:pt>
    <dgm:pt modelId="{9C6A605E-D499-4B4E-90CA-0E895AFAC1C0}" type="pres">
      <dgm:prSet presAssocID="{C2EBDCD3-A804-4CB3-87F0-DF00837D56B8}" presName="composite" presStyleCnt="0"/>
      <dgm:spPr/>
    </dgm:pt>
    <dgm:pt modelId="{A594AF6D-05CA-4A16-976F-23EEBC0E183D}" type="pres">
      <dgm:prSet presAssocID="{C2EBDCD3-A804-4CB3-87F0-DF00837D56B8}" presName="Parent1" presStyleLbl="node1" presStyleIdx="2" presStyleCnt="14" custScaleX="148551" custScaleY="133520" custLinFactY="165949" custLinFactNeighborX="34820" custLinFactNeighborY="200000">
        <dgm:presLayoutVars>
          <dgm:chMax val="1"/>
          <dgm:chPref val="1"/>
          <dgm:bulletEnabled val="1"/>
        </dgm:presLayoutVars>
      </dgm:prSet>
      <dgm:spPr/>
    </dgm:pt>
    <dgm:pt modelId="{280E03AC-17B8-4F2D-9F30-C874768FBBC0}" type="pres">
      <dgm:prSet presAssocID="{C2EBDCD3-A804-4CB3-87F0-DF00837D56B8}" presName="Childtext1" presStyleLbl="revTx" presStyleIdx="1" presStyleCnt="7">
        <dgm:presLayoutVars>
          <dgm:chMax val="0"/>
          <dgm:chPref val="0"/>
          <dgm:bulletEnabled val="1"/>
        </dgm:presLayoutVars>
      </dgm:prSet>
      <dgm:spPr/>
    </dgm:pt>
    <dgm:pt modelId="{77F52E61-BBF1-4AC1-BDD9-3ADE1B040AA1}" type="pres">
      <dgm:prSet presAssocID="{C2EBDCD3-A804-4CB3-87F0-DF00837D56B8}" presName="BalanceSpacing" presStyleCnt="0"/>
      <dgm:spPr/>
    </dgm:pt>
    <dgm:pt modelId="{0C55A7E0-9DEA-48AC-AB1B-4231F7CF0863}" type="pres">
      <dgm:prSet presAssocID="{C2EBDCD3-A804-4CB3-87F0-DF00837D56B8}" presName="BalanceSpacing1" presStyleCnt="0"/>
      <dgm:spPr/>
    </dgm:pt>
    <dgm:pt modelId="{0DD4C172-1AA8-4F55-89C4-7A1CCA609D24}" type="pres">
      <dgm:prSet presAssocID="{4F561E05-9E34-4F11-8EC0-C989CCEAAC12}" presName="Accent1Text" presStyleLbl="node1" presStyleIdx="3" presStyleCnt="14" custScaleX="132370" custScaleY="122267" custLinFactX="-200000" custLinFactY="159424" custLinFactNeighborX="-200407" custLinFactNeighborY="200000"/>
      <dgm:spPr/>
    </dgm:pt>
    <dgm:pt modelId="{ACFA672A-E390-45BB-9576-FE8F5DC696A4}" type="pres">
      <dgm:prSet presAssocID="{4F561E05-9E34-4F11-8EC0-C989CCEAAC12}" presName="spaceBetweenRectangles" presStyleCnt="0"/>
      <dgm:spPr/>
    </dgm:pt>
    <dgm:pt modelId="{C316E9FD-A8CC-4C32-86D4-7AED80BE9E46}" type="pres">
      <dgm:prSet presAssocID="{939D7413-822E-4A74-8D8D-919EFABC8203}" presName="composite" presStyleCnt="0"/>
      <dgm:spPr/>
    </dgm:pt>
    <dgm:pt modelId="{A18DB1F5-8B05-4B89-A10D-19D79C5455A6}" type="pres">
      <dgm:prSet presAssocID="{939D7413-822E-4A74-8D8D-919EFABC8203}" presName="Parent1" presStyleLbl="node1" presStyleIdx="4" presStyleCnt="14" custScaleX="154275" custScaleY="132645" custLinFactX="-84563" custLinFactY="100000" custLinFactNeighborX="-100000" custLinFactNeighborY="144503">
        <dgm:presLayoutVars>
          <dgm:chMax val="1"/>
          <dgm:chPref val="1"/>
          <dgm:bulletEnabled val="1"/>
        </dgm:presLayoutVars>
      </dgm:prSet>
      <dgm:spPr/>
    </dgm:pt>
    <dgm:pt modelId="{D6E45D99-ACF7-49D9-9EBD-55CFE4DC0AFC}" type="pres">
      <dgm:prSet presAssocID="{939D7413-822E-4A74-8D8D-919EFABC8203}" presName="Childtext1" presStyleLbl="revTx" presStyleIdx="2" presStyleCnt="7">
        <dgm:presLayoutVars>
          <dgm:chMax val="0"/>
          <dgm:chPref val="0"/>
          <dgm:bulletEnabled val="1"/>
        </dgm:presLayoutVars>
      </dgm:prSet>
      <dgm:spPr/>
    </dgm:pt>
    <dgm:pt modelId="{50400EF0-2654-433B-B9D0-80BB1B7441F0}" type="pres">
      <dgm:prSet presAssocID="{939D7413-822E-4A74-8D8D-919EFABC8203}" presName="BalanceSpacing" presStyleCnt="0"/>
      <dgm:spPr/>
    </dgm:pt>
    <dgm:pt modelId="{62CD11EB-F4B8-4599-82FE-69B7BA910781}" type="pres">
      <dgm:prSet presAssocID="{939D7413-822E-4A74-8D8D-919EFABC8203}" presName="BalanceSpacing1" presStyleCnt="0"/>
      <dgm:spPr/>
    </dgm:pt>
    <dgm:pt modelId="{7AA62F8A-6766-4930-B94A-D20CD07A7DDC}" type="pres">
      <dgm:prSet presAssocID="{199CAA23-B2BD-42EC-8426-D7014F1C7F8C}" presName="Accent1Text" presStyleLbl="node1" presStyleIdx="5" presStyleCnt="14" custLinFactNeighborX="42150" custLinFactNeighborY="19794"/>
      <dgm:spPr/>
    </dgm:pt>
    <dgm:pt modelId="{0F821DFB-C87A-4AB3-9AB8-3DB628643973}" type="pres">
      <dgm:prSet presAssocID="{199CAA23-B2BD-42EC-8426-D7014F1C7F8C}" presName="spaceBetweenRectangles" presStyleCnt="0"/>
      <dgm:spPr/>
    </dgm:pt>
    <dgm:pt modelId="{2992907A-3FA8-4EF1-8D58-D40165E4E697}" type="pres">
      <dgm:prSet presAssocID="{C1498994-86EE-4778-BEF8-B7FB773712F4}" presName="composite" presStyleCnt="0"/>
      <dgm:spPr/>
    </dgm:pt>
    <dgm:pt modelId="{84CA5B85-0CF6-4609-AFF3-20B3301849BB}" type="pres">
      <dgm:prSet presAssocID="{C1498994-86EE-4778-BEF8-B7FB773712F4}" presName="Parent1" presStyleLbl="node1" presStyleIdx="6" presStyleCnt="14" custScaleX="130009" custScaleY="125133" custLinFactX="-100000" custLinFactNeighborX="-115736" custLinFactNeighborY="24561">
        <dgm:presLayoutVars>
          <dgm:chMax val="1"/>
          <dgm:chPref val="1"/>
          <dgm:bulletEnabled val="1"/>
        </dgm:presLayoutVars>
      </dgm:prSet>
      <dgm:spPr/>
    </dgm:pt>
    <dgm:pt modelId="{3CD47E6C-8681-4D15-B56F-50B303D4BA38}" type="pres">
      <dgm:prSet presAssocID="{C1498994-86EE-4778-BEF8-B7FB773712F4}" presName="Childtext1" presStyleLbl="revTx" presStyleIdx="3" presStyleCnt="7">
        <dgm:presLayoutVars>
          <dgm:chMax val="0"/>
          <dgm:chPref val="0"/>
          <dgm:bulletEnabled val="1"/>
        </dgm:presLayoutVars>
      </dgm:prSet>
      <dgm:spPr/>
    </dgm:pt>
    <dgm:pt modelId="{A50627A6-EC89-40D7-AA51-5A7CB29C6214}" type="pres">
      <dgm:prSet presAssocID="{C1498994-86EE-4778-BEF8-B7FB773712F4}" presName="BalanceSpacing" presStyleCnt="0"/>
      <dgm:spPr/>
    </dgm:pt>
    <dgm:pt modelId="{4FFE7FF3-BF3F-4AB5-AAFB-703C453BCD7F}" type="pres">
      <dgm:prSet presAssocID="{C1498994-86EE-4778-BEF8-B7FB773712F4}" presName="BalanceSpacing1" presStyleCnt="0"/>
      <dgm:spPr/>
    </dgm:pt>
    <dgm:pt modelId="{18FA8D27-C693-4A54-8EC3-E1CC321C613B}" type="pres">
      <dgm:prSet presAssocID="{2A2AEC1F-02D9-4F36-B5D2-9702A1360BDC}" presName="Accent1Text" presStyleLbl="node1" presStyleIdx="7" presStyleCnt="14" custLinFactX="-89392" custLinFactY="-85595" custLinFactNeighborX="-100000" custLinFactNeighborY="-100000"/>
      <dgm:spPr/>
    </dgm:pt>
    <dgm:pt modelId="{AFF66DCA-81DF-4EA6-A0AB-CAF4C4B5241D}" type="pres">
      <dgm:prSet presAssocID="{2A2AEC1F-02D9-4F36-B5D2-9702A1360BDC}" presName="spaceBetweenRectangles" presStyleCnt="0"/>
      <dgm:spPr/>
    </dgm:pt>
    <dgm:pt modelId="{7CD3DA9E-264A-46B9-B92E-400CED1DA470}" type="pres">
      <dgm:prSet presAssocID="{917A57DA-C788-4316-A15E-41EDB0A7D651}" presName="composite" presStyleCnt="0"/>
      <dgm:spPr/>
    </dgm:pt>
    <dgm:pt modelId="{CCAB83FF-0935-4F10-8147-218AA291A6D9}" type="pres">
      <dgm:prSet presAssocID="{917A57DA-C788-4316-A15E-41EDB0A7D651}" presName="Parent1" presStyleLbl="node1" presStyleIdx="8" presStyleCnt="14" custScaleX="113357" custScaleY="111819" custLinFactNeighborX="53829" custLinFactNeighborY="-82292">
        <dgm:presLayoutVars>
          <dgm:chMax val="1"/>
          <dgm:chPref val="1"/>
          <dgm:bulletEnabled val="1"/>
        </dgm:presLayoutVars>
      </dgm:prSet>
      <dgm:spPr/>
    </dgm:pt>
    <dgm:pt modelId="{6586D844-5A58-4E2A-A8FE-F36E2EC7416C}" type="pres">
      <dgm:prSet presAssocID="{917A57DA-C788-4316-A15E-41EDB0A7D651}" presName="Childtext1" presStyleLbl="revTx" presStyleIdx="4" presStyleCnt="7">
        <dgm:presLayoutVars>
          <dgm:chMax val="0"/>
          <dgm:chPref val="0"/>
          <dgm:bulletEnabled val="1"/>
        </dgm:presLayoutVars>
      </dgm:prSet>
      <dgm:spPr/>
    </dgm:pt>
    <dgm:pt modelId="{3B851CFF-292A-4A2C-A281-75A0866945C8}" type="pres">
      <dgm:prSet presAssocID="{917A57DA-C788-4316-A15E-41EDB0A7D651}" presName="BalanceSpacing" presStyleCnt="0"/>
      <dgm:spPr/>
    </dgm:pt>
    <dgm:pt modelId="{0FC26ED2-B019-4F45-9E59-CC339ED9B680}" type="pres">
      <dgm:prSet presAssocID="{917A57DA-C788-4316-A15E-41EDB0A7D651}" presName="BalanceSpacing1" presStyleCnt="0"/>
      <dgm:spPr/>
    </dgm:pt>
    <dgm:pt modelId="{34EC5AB7-D12A-4DD3-AE4A-AC588B87CD83}" type="pres">
      <dgm:prSet presAssocID="{64CF85E3-B0BE-4D82-AD2B-14E722856101}" presName="Accent1Text" presStyleLbl="node1" presStyleIdx="9" presStyleCnt="14" custScaleX="136867" custScaleY="124116" custLinFactX="-104798" custLinFactNeighborX="-200000" custLinFactNeighborY="-91966"/>
      <dgm:spPr/>
    </dgm:pt>
    <dgm:pt modelId="{78B14A0C-64F5-4347-B1D4-CB47F2B09403}" type="pres">
      <dgm:prSet presAssocID="{64CF85E3-B0BE-4D82-AD2B-14E722856101}" presName="spaceBetweenRectangles" presStyleCnt="0"/>
      <dgm:spPr/>
    </dgm:pt>
    <dgm:pt modelId="{491A5CD1-58CD-4E85-B666-9F8C6D666651}" type="pres">
      <dgm:prSet presAssocID="{56D122ED-E82B-45A7-897F-10560DEE4482}" presName="composite" presStyleCnt="0"/>
      <dgm:spPr/>
    </dgm:pt>
    <dgm:pt modelId="{9861CACE-8BD4-4078-BD41-86F5AEF8297A}" type="pres">
      <dgm:prSet presAssocID="{56D122ED-E82B-45A7-897F-10560DEE4482}" presName="Parent1" presStyleLbl="node1" presStyleIdx="10" presStyleCnt="14" custLinFactY="-200000" custLinFactNeighborX="91989" custLinFactNeighborY="-294259">
        <dgm:presLayoutVars>
          <dgm:chMax val="1"/>
          <dgm:chPref val="1"/>
          <dgm:bulletEnabled val="1"/>
        </dgm:presLayoutVars>
      </dgm:prSet>
      <dgm:spPr/>
    </dgm:pt>
    <dgm:pt modelId="{D060AD53-D310-4C71-918D-BEB6654E5164}" type="pres">
      <dgm:prSet presAssocID="{56D122ED-E82B-45A7-897F-10560DEE4482}" presName="Childtext1" presStyleLbl="revTx" presStyleIdx="5" presStyleCnt="7">
        <dgm:presLayoutVars>
          <dgm:chMax val="0"/>
          <dgm:chPref val="0"/>
          <dgm:bulletEnabled val="1"/>
        </dgm:presLayoutVars>
      </dgm:prSet>
      <dgm:spPr/>
    </dgm:pt>
    <dgm:pt modelId="{335CBDE0-48F4-4415-849A-4E4ED3800BF3}" type="pres">
      <dgm:prSet presAssocID="{56D122ED-E82B-45A7-897F-10560DEE4482}" presName="BalanceSpacing" presStyleCnt="0"/>
      <dgm:spPr/>
    </dgm:pt>
    <dgm:pt modelId="{6366E178-8000-49FF-87F7-B990D2E8ECD8}" type="pres">
      <dgm:prSet presAssocID="{56D122ED-E82B-45A7-897F-10560DEE4482}" presName="BalanceSpacing1" presStyleCnt="0"/>
      <dgm:spPr/>
    </dgm:pt>
    <dgm:pt modelId="{E14C6802-C1FC-4E74-A746-FBE9702CD835}" type="pres">
      <dgm:prSet presAssocID="{1226EE7A-A1CD-445E-ABD1-719275331BE5}" presName="Accent1Text" presStyleLbl="node1" presStyleIdx="11" presStyleCnt="14" custLinFactX="-34053" custLinFactY="-200000" custLinFactNeighborX="-100000" custLinFactNeighborY="-295792"/>
      <dgm:spPr/>
    </dgm:pt>
    <dgm:pt modelId="{EBE0C317-60DC-4C46-8B83-BD7B94FB2C4C}" type="pres">
      <dgm:prSet presAssocID="{1226EE7A-A1CD-445E-ABD1-719275331BE5}" presName="spaceBetweenRectangles" presStyleCnt="0"/>
      <dgm:spPr/>
    </dgm:pt>
    <dgm:pt modelId="{014BA100-7903-4402-90B6-1CC76F44425B}" type="pres">
      <dgm:prSet presAssocID="{181A0D19-1665-4544-832E-AF1014DF6790}" presName="composite" presStyleCnt="0"/>
      <dgm:spPr/>
    </dgm:pt>
    <dgm:pt modelId="{44979D7B-F8E4-473F-B0DC-6316646F8600}" type="pres">
      <dgm:prSet presAssocID="{181A0D19-1665-4544-832E-AF1014DF6790}" presName="Parent1" presStyleLbl="node1" presStyleIdx="12" presStyleCnt="14" custScaleX="109327" custScaleY="114789" custLinFactX="-88943" custLinFactY="-196130" custLinFactNeighborX="-100000" custLinFactNeighborY="-200000">
        <dgm:presLayoutVars>
          <dgm:chMax val="1"/>
          <dgm:chPref val="1"/>
          <dgm:bulletEnabled val="1"/>
        </dgm:presLayoutVars>
      </dgm:prSet>
      <dgm:spPr/>
    </dgm:pt>
    <dgm:pt modelId="{FF616C32-516D-44D8-A3D9-275DFD5C0556}" type="pres">
      <dgm:prSet presAssocID="{181A0D19-1665-4544-832E-AF1014DF6790}" presName="Childtext1" presStyleLbl="revTx" presStyleIdx="6" presStyleCnt="7">
        <dgm:presLayoutVars>
          <dgm:chMax val="0"/>
          <dgm:chPref val="0"/>
          <dgm:bulletEnabled val="1"/>
        </dgm:presLayoutVars>
      </dgm:prSet>
      <dgm:spPr/>
    </dgm:pt>
    <dgm:pt modelId="{001D6D18-5F3C-4C10-A3D9-4F8353C748CB}" type="pres">
      <dgm:prSet presAssocID="{181A0D19-1665-4544-832E-AF1014DF6790}" presName="BalanceSpacing" presStyleCnt="0"/>
      <dgm:spPr/>
    </dgm:pt>
    <dgm:pt modelId="{9AA2C800-2C71-4ACF-8A53-F93E46F1EFC0}" type="pres">
      <dgm:prSet presAssocID="{181A0D19-1665-4544-832E-AF1014DF6790}" presName="BalanceSpacing1" presStyleCnt="0"/>
      <dgm:spPr/>
    </dgm:pt>
    <dgm:pt modelId="{562BE543-9EF2-4AAA-B9D3-4FFA81E61336}" type="pres">
      <dgm:prSet presAssocID="{D60E9C0E-18B4-48F6-AE03-8FE97E26D802}" presName="Accent1Text" presStyleLbl="node1" presStyleIdx="13" presStyleCnt="14" custScaleX="142073" custScaleY="125410" custLinFactY="-100000" custLinFactNeighborX="5340" custLinFactNeighborY="-183017"/>
      <dgm:spPr/>
    </dgm:pt>
  </dgm:ptLst>
  <dgm:cxnLst>
    <dgm:cxn modelId="{B8086610-7DC9-475D-B99F-A40A58222012}" type="presOf" srcId="{181A0D19-1665-4544-832E-AF1014DF6790}" destId="{44979D7B-F8E4-473F-B0DC-6316646F8600}" srcOrd="0" destOrd="0" presId="urn:microsoft.com/office/officeart/2008/layout/AlternatingHexagons"/>
    <dgm:cxn modelId="{70888714-ADAC-4709-9B38-17A00C8289D3}" srcId="{25B84177-EFEE-45DA-A426-6C3E49340EE1}" destId="{939D7413-822E-4A74-8D8D-919EFABC8203}" srcOrd="2" destOrd="0" parTransId="{8918B72B-86C2-4636-8B06-754BE390310E}" sibTransId="{199CAA23-B2BD-42EC-8426-D7014F1C7F8C}"/>
    <dgm:cxn modelId="{42463216-7BE6-4B38-A2F4-6805460F6777}" type="presOf" srcId="{56D122ED-E82B-45A7-897F-10560DEE4482}" destId="{9861CACE-8BD4-4078-BD41-86F5AEF8297A}" srcOrd="0" destOrd="0" presId="urn:microsoft.com/office/officeart/2008/layout/AlternatingHexagons"/>
    <dgm:cxn modelId="{1F202518-FFB4-4C11-95D2-F4D659598689}" type="presOf" srcId="{C2EBDCD3-A804-4CB3-87F0-DF00837D56B8}" destId="{A594AF6D-05CA-4A16-976F-23EEBC0E183D}" srcOrd="0" destOrd="0" presId="urn:microsoft.com/office/officeart/2008/layout/AlternatingHexagons"/>
    <dgm:cxn modelId="{3E76681D-A2E9-40B4-BB1B-9E77EB1A4EE7}" srcId="{25B84177-EFEE-45DA-A426-6C3E49340EE1}" destId="{56D122ED-E82B-45A7-897F-10560DEE4482}" srcOrd="5" destOrd="0" parTransId="{D2E53994-904F-4893-BA14-2F041CD3989A}" sibTransId="{1226EE7A-A1CD-445E-ABD1-719275331BE5}"/>
    <dgm:cxn modelId="{B5AA3C20-9F23-422E-92EF-00661A9184B4}" type="presOf" srcId="{939D7413-822E-4A74-8D8D-919EFABC8203}" destId="{A18DB1F5-8B05-4B89-A10D-19D79C5455A6}" srcOrd="0" destOrd="0" presId="urn:microsoft.com/office/officeart/2008/layout/AlternatingHexagons"/>
    <dgm:cxn modelId="{32BBB15C-7B5B-43E3-8630-803A2BC21814}" type="presOf" srcId="{25B84177-EFEE-45DA-A426-6C3E49340EE1}" destId="{E2E37B0E-2B1C-4184-A2BF-02BD668E08FB}" srcOrd="0" destOrd="0" presId="urn:microsoft.com/office/officeart/2008/layout/AlternatingHexagons"/>
    <dgm:cxn modelId="{BB1DE35C-E9D9-40BB-9B6D-716BC43BE193}" type="presOf" srcId="{64CF85E3-B0BE-4D82-AD2B-14E722856101}" destId="{34EC5AB7-D12A-4DD3-AE4A-AC588B87CD83}" srcOrd="0" destOrd="0" presId="urn:microsoft.com/office/officeart/2008/layout/AlternatingHexagons"/>
    <dgm:cxn modelId="{8E63395D-FC6D-4DCF-9428-F953E42E7696}" srcId="{25B84177-EFEE-45DA-A426-6C3E49340EE1}" destId="{C2EBDCD3-A804-4CB3-87F0-DF00837D56B8}" srcOrd="1" destOrd="0" parTransId="{EFD35DE2-C9A4-4BF8-883F-E9DD084B219E}" sibTransId="{4F561E05-9E34-4F11-8EC0-C989CCEAAC12}"/>
    <dgm:cxn modelId="{B8053642-DC00-4AAD-815C-7DC3065FD7E1}" srcId="{25B84177-EFEE-45DA-A426-6C3E49340EE1}" destId="{9B021824-4569-4925-A4E4-538645B32180}" srcOrd="0" destOrd="0" parTransId="{4FA4580B-F469-451C-B355-703F5B48A34C}" sibTransId="{E842B443-EF7F-4130-B6C2-95C1A3BAC079}"/>
    <dgm:cxn modelId="{9EED7C62-8FF6-44DD-B065-F0C29CA338EF}" type="presOf" srcId="{1226EE7A-A1CD-445E-ABD1-719275331BE5}" destId="{E14C6802-C1FC-4E74-A746-FBE9702CD835}" srcOrd="0" destOrd="0" presId="urn:microsoft.com/office/officeart/2008/layout/AlternatingHexagons"/>
    <dgm:cxn modelId="{E2DF524B-752C-4DC3-8780-241058F446B2}" type="presOf" srcId="{D60E9C0E-18B4-48F6-AE03-8FE97E26D802}" destId="{562BE543-9EF2-4AAA-B9D3-4FFA81E61336}" srcOrd="0" destOrd="0" presId="urn:microsoft.com/office/officeart/2008/layout/AlternatingHexagons"/>
    <dgm:cxn modelId="{9EEA926E-D8D1-485E-8132-A6375AEB870D}" type="presOf" srcId="{E842B443-EF7F-4130-B6C2-95C1A3BAC079}" destId="{796938EC-36A6-4047-98DB-BA1F164BFFAB}" srcOrd="0" destOrd="0" presId="urn:microsoft.com/office/officeart/2008/layout/AlternatingHexagons"/>
    <dgm:cxn modelId="{FBFA7157-D666-425E-B5AD-80BAD4C3D149}" type="presOf" srcId="{199CAA23-B2BD-42EC-8426-D7014F1C7F8C}" destId="{7AA62F8A-6766-4930-B94A-D20CD07A7DDC}" srcOrd="0" destOrd="0" presId="urn:microsoft.com/office/officeart/2008/layout/AlternatingHexagons"/>
    <dgm:cxn modelId="{7E51EE8C-752E-4E2B-86C4-DCBE06D9D7D2}" type="presOf" srcId="{9B021824-4569-4925-A4E4-538645B32180}" destId="{5A76CEB3-2A87-4B60-A8AF-52608AAC15F0}" srcOrd="0" destOrd="0" presId="urn:microsoft.com/office/officeart/2008/layout/AlternatingHexagons"/>
    <dgm:cxn modelId="{653B698E-1313-4277-AA4D-9DD574BCB781}" srcId="{25B84177-EFEE-45DA-A426-6C3E49340EE1}" destId="{C1498994-86EE-4778-BEF8-B7FB773712F4}" srcOrd="3" destOrd="0" parTransId="{BDACD3FE-4FA2-4E66-AA0B-85956AD4C405}" sibTransId="{2A2AEC1F-02D9-4F36-B5D2-9702A1360BDC}"/>
    <dgm:cxn modelId="{E60D4DA9-98A5-4231-8F4D-37F6030B755E}" srcId="{25B84177-EFEE-45DA-A426-6C3E49340EE1}" destId="{917A57DA-C788-4316-A15E-41EDB0A7D651}" srcOrd="4" destOrd="0" parTransId="{E9511263-A5E9-48C4-884C-201AD976D3F2}" sibTransId="{64CF85E3-B0BE-4D82-AD2B-14E722856101}"/>
    <dgm:cxn modelId="{97B235CA-A028-4364-8AD6-36CCC6550577}" srcId="{25B84177-EFEE-45DA-A426-6C3E49340EE1}" destId="{181A0D19-1665-4544-832E-AF1014DF6790}" srcOrd="6" destOrd="0" parTransId="{6280CD80-4FB5-45D8-8E26-EE80B36B89B7}" sibTransId="{D60E9C0E-18B4-48F6-AE03-8FE97E26D802}"/>
    <dgm:cxn modelId="{A35100D1-354F-4759-8546-5351C4D79592}" type="presOf" srcId="{4F561E05-9E34-4F11-8EC0-C989CCEAAC12}" destId="{0DD4C172-1AA8-4F55-89C4-7A1CCA609D24}" srcOrd="0" destOrd="0" presId="urn:microsoft.com/office/officeart/2008/layout/AlternatingHexagons"/>
    <dgm:cxn modelId="{DA9848E0-DD69-4492-816B-EDE9DBE7962B}" type="presOf" srcId="{917A57DA-C788-4316-A15E-41EDB0A7D651}" destId="{CCAB83FF-0935-4F10-8147-218AA291A6D9}" srcOrd="0" destOrd="0" presId="urn:microsoft.com/office/officeart/2008/layout/AlternatingHexagons"/>
    <dgm:cxn modelId="{D76DA8EA-F21C-42BE-979C-A81E093A42AF}" type="presOf" srcId="{C1498994-86EE-4778-BEF8-B7FB773712F4}" destId="{84CA5B85-0CF6-4609-AFF3-20B3301849BB}" srcOrd="0" destOrd="0" presId="urn:microsoft.com/office/officeart/2008/layout/AlternatingHexagons"/>
    <dgm:cxn modelId="{1452A5F8-D8DB-4F17-8CBF-C4C3C514D6FE}" type="presOf" srcId="{2A2AEC1F-02D9-4F36-B5D2-9702A1360BDC}" destId="{18FA8D27-C693-4A54-8EC3-E1CC321C613B}" srcOrd="0" destOrd="0" presId="urn:microsoft.com/office/officeart/2008/layout/AlternatingHexagons"/>
    <dgm:cxn modelId="{E37E781E-6505-455E-87AD-0B41DBD9FD00}" type="presParOf" srcId="{E2E37B0E-2B1C-4184-A2BF-02BD668E08FB}" destId="{54DF6EDC-39E3-487D-9CD1-BA024C37B79B}" srcOrd="0" destOrd="0" presId="urn:microsoft.com/office/officeart/2008/layout/AlternatingHexagons"/>
    <dgm:cxn modelId="{76A13EDD-7FC3-4841-AE12-0314F9EA26A9}" type="presParOf" srcId="{54DF6EDC-39E3-487D-9CD1-BA024C37B79B}" destId="{5A76CEB3-2A87-4B60-A8AF-52608AAC15F0}" srcOrd="0" destOrd="0" presId="urn:microsoft.com/office/officeart/2008/layout/AlternatingHexagons"/>
    <dgm:cxn modelId="{D8197894-623F-4FB1-AAD2-AABC713E5793}" type="presParOf" srcId="{54DF6EDC-39E3-487D-9CD1-BA024C37B79B}" destId="{A72826E4-1BDF-4E88-B3BA-5F162C2B5E55}" srcOrd="1" destOrd="0" presId="urn:microsoft.com/office/officeart/2008/layout/AlternatingHexagons"/>
    <dgm:cxn modelId="{504DD426-E4B7-4B39-8A77-BCD004E2B27B}" type="presParOf" srcId="{54DF6EDC-39E3-487D-9CD1-BA024C37B79B}" destId="{E7B8F2D5-5038-4698-86E7-8CC913635A5B}" srcOrd="2" destOrd="0" presId="urn:microsoft.com/office/officeart/2008/layout/AlternatingHexagons"/>
    <dgm:cxn modelId="{EFBB868A-829E-4B23-8547-E5AB1A4826BF}" type="presParOf" srcId="{54DF6EDC-39E3-487D-9CD1-BA024C37B79B}" destId="{2C53A0F2-A648-4D88-9C23-3019B3ABE3E1}" srcOrd="3" destOrd="0" presId="urn:microsoft.com/office/officeart/2008/layout/AlternatingHexagons"/>
    <dgm:cxn modelId="{929CAE29-142D-4258-9EC6-3BA1E3911780}" type="presParOf" srcId="{54DF6EDC-39E3-487D-9CD1-BA024C37B79B}" destId="{796938EC-36A6-4047-98DB-BA1F164BFFAB}" srcOrd="4" destOrd="0" presId="urn:microsoft.com/office/officeart/2008/layout/AlternatingHexagons"/>
    <dgm:cxn modelId="{8806F1AF-02C2-4950-9350-DF493F029CF3}" type="presParOf" srcId="{E2E37B0E-2B1C-4184-A2BF-02BD668E08FB}" destId="{7F1997C6-0625-4C8D-8CCA-75E55343FBD8}" srcOrd="1" destOrd="0" presId="urn:microsoft.com/office/officeart/2008/layout/AlternatingHexagons"/>
    <dgm:cxn modelId="{762171CB-C142-45EB-9F78-7D3A370C124A}" type="presParOf" srcId="{E2E37B0E-2B1C-4184-A2BF-02BD668E08FB}" destId="{9C6A605E-D499-4B4E-90CA-0E895AFAC1C0}" srcOrd="2" destOrd="0" presId="urn:microsoft.com/office/officeart/2008/layout/AlternatingHexagons"/>
    <dgm:cxn modelId="{3972C621-7B11-41A5-83D5-6262ECCF9DCD}" type="presParOf" srcId="{9C6A605E-D499-4B4E-90CA-0E895AFAC1C0}" destId="{A594AF6D-05CA-4A16-976F-23EEBC0E183D}" srcOrd="0" destOrd="0" presId="urn:microsoft.com/office/officeart/2008/layout/AlternatingHexagons"/>
    <dgm:cxn modelId="{326A368F-829F-47DE-9D3F-BC1398ED712B}" type="presParOf" srcId="{9C6A605E-D499-4B4E-90CA-0E895AFAC1C0}" destId="{280E03AC-17B8-4F2D-9F30-C874768FBBC0}" srcOrd="1" destOrd="0" presId="urn:microsoft.com/office/officeart/2008/layout/AlternatingHexagons"/>
    <dgm:cxn modelId="{CBDFD1DF-7215-41AA-B2C7-39B0218E9FB6}" type="presParOf" srcId="{9C6A605E-D499-4B4E-90CA-0E895AFAC1C0}" destId="{77F52E61-BBF1-4AC1-BDD9-3ADE1B040AA1}" srcOrd="2" destOrd="0" presId="urn:microsoft.com/office/officeart/2008/layout/AlternatingHexagons"/>
    <dgm:cxn modelId="{FBEF3F48-CC98-4053-B4EE-E5A1C49CE44B}" type="presParOf" srcId="{9C6A605E-D499-4B4E-90CA-0E895AFAC1C0}" destId="{0C55A7E0-9DEA-48AC-AB1B-4231F7CF0863}" srcOrd="3" destOrd="0" presId="urn:microsoft.com/office/officeart/2008/layout/AlternatingHexagons"/>
    <dgm:cxn modelId="{9E3D68FB-5F16-4F8C-A66E-051AA39264A9}" type="presParOf" srcId="{9C6A605E-D499-4B4E-90CA-0E895AFAC1C0}" destId="{0DD4C172-1AA8-4F55-89C4-7A1CCA609D24}" srcOrd="4" destOrd="0" presId="urn:microsoft.com/office/officeart/2008/layout/AlternatingHexagons"/>
    <dgm:cxn modelId="{DA13C108-CE45-4CBC-A7DE-BFE0B7A24BB2}" type="presParOf" srcId="{E2E37B0E-2B1C-4184-A2BF-02BD668E08FB}" destId="{ACFA672A-E390-45BB-9576-FE8F5DC696A4}" srcOrd="3" destOrd="0" presId="urn:microsoft.com/office/officeart/2008/layout/AlternatingHexagons"/>
    <dgm:cxn modelId="{49B17799-282C-49AA-8A79-EF66279F18DE}" type="presParOf" srcId="{E2E37B0E-2B1C-4184-A2BF-02BD668E08FB}" destId="{C316E9FD-A8CC-4C32-86D4-7AED80BE9E46}" srcOrd="4" destOrd="0" presId="urn:microsoft.com/office/officeart/2008/layout/AlternatingHexagons"/>
    <dgm:cxn modelId="{142CFF53-F6DF-49EB-A73C-6A2715F2B6D0}" type="presParOf" srcId="{C316E9FD-A8CC-4C32-86D4-7AED80BE9E46}" destId="{A18DB1F5-8B05-4B89-A10D-19D79C5455A6}" srcOrd="0" destOrd="0" presId="urn:microsoft.com/office/officeart/2008/layout/AlternatingHexagons"/>
    <dgm:cxn modelId="{544DB352-04FC-4F0A-8454-5211C82E94E7}" type="presParOf" srcId="{C316E9FD-A8CC-4C32-86D4-7AED80BE9E46}" destId="{D6E45D99-ACF7-49D9-9EBD-55CFE4DC0AFC}" srcOrd="1" destOrd="0" presId="urn:microsoft.com/office/officeart/2008/layout/AlternatingHexagons"/>
    <dgm:cxn modelId="{6DA798AC-72D8-4E94-BE93-545312799B4C}" type="presParOf" srcId="{C316E9FD-A8CC-4C32-86D4-7AED80BE9E46}" destId="{50400EF0-2654-433B-B9D0-80BB1B7441F0}" srcOrd="2" destOrd="0" presId="urn:microsoft.com/office/officeart/2008/layout/AlternatingHexagons"/>
    <dgm:cxn modelId="{4B9A53EF-3C9C-412E-9528-4FF756DD3279}" type="presParOf" srcId="{C316E9FD-A8CC-4C32-86D4-7AED80BE9E46}" destId="{62CD11EB-F4B8-4599-82FE-69B7BA910781}" srcOrd="3" destOrd="0" presId="urn:microsoft.com/office/officeart/2008/layout/AlternatingHexagons"/>
    <dgm:cxn modelId="{0AA5B442-AAD9-4DA5-845E-DA4E9CB2BA04}" type="presParOf" srcId="{C316E9FD-A8CC-4C32-86D4-7AED80BE9E46}" destId="{7AA62F8A-6766-4930-B94A-D20CD07A7DDC}" srcOrd="4" destOrd="0" presId="urn:microsoft.com/office/officeart/2008/layout/AlternatingHexagons"/>
    <dgm:cxn modelId="{888B4CD6-DAC6-4800-B70C-68BF67FBC392}" type="presParOf" srcId="{E2E37B0E-2B1C-4184-A2BF-02BD668E08FB}" destId="{0F821DFB-C87A-4AB3-9AB8-3DB628643973}" srcOrd="5" destOrd="0" presId="urn:microsoft.com/office/officeart/2008/layout/AlternatingHexagons"/>
    <dgm:cxn modelId="{8C396D93-268E-4881-B818-6DB1B749C6F8}" type="presParOf" srcId="{E2E37B0E-2B1C-4184-A2BF-02BD668E08FB}" destId="{2992907A-3FA8-4EF1-8D58-D40165E4E697}" srcOrd="6" destOrd="0" presId="urn:microsoft.com/office/officeart/2008/layout/AlternatingHexagons"/>
    <dgm:cxn modelId="{53A64836-D900-4A7E-8AD4-E5C3E7B77316}" type="presParOf" srcId="{2992907A-3FA8-4EF1-8D58-D40165E4E697}" destId="{84CA5B85-0CF6-4609-AFF3-20B3301849BB}" srcOrd="0" destOrd="0" presId="urn:microsoft.com/office/officeart/2008/layout/AlternatingHexagons"/>
    <dgm:cxn modelId="{31481386-152A-46CD-988F-BC7FF9B13A3D}" type="presParOf" srcId="{2992907A-3FA8-4EF1-8D58-D40165E4E697}" destId="{3CD47E6C-8681-4D15-B56F-50B303D4BA38}" srcOrd="1" destOrd="0" presId="urn:microsoft.com/office/officeart/2008/layout/AlternatingHexagons"/>
    <dgm:cxn modelId="{2365FBB2-AEE5-45B2-A027-34DB724E2C6F}" type="presParOf" srcId="{2992907A-3FA8-4EF1-8D58-D40165E4E697}" destId="{A50627A6-EC89-40D7-AA51-5A7CB29C6214}" srcOrd="2" destOrd="0" presId="urn:microsoft.com/office/officeart/2008/layout/AlternatingHexagons"/>
    <dgm:cxn modelId="{4C235679-CF07-40BF-9BAF-64D575C19BC6}" type="presParOf" srcId="{2992907A-3FA8-4EF1-8D58-D40165E4E697}" destId="{4FFE7FF3-BF3F-4AB5-AAFB-703C453BCD7F}" srcOrd="3" destOrd="0" presId="urn:microsoft.com/office/officeart/2008/layout/AlternatingHexagons"/>
    <dgm:cxn modelId="{AC1BAD4A-7C9D-4C10-94D2-6DFB315C1B69}" type="presParOf" srcId="{2992907A-3FA8-4EF1-8D58-D40165E4E697}" destId="{18FA8D27-C693-4A54-8EC3-E1CC321C613B}" srcOrd="4" destOrd="0" presId="urn:microsoft.com/office/officeart/2008/layout/AlternatingHexagons"/>
    <dgm:cxn modelId="{5F86C83C-DE02-44EC-8938-DF98B13F1775}" type="presParOf" srcId="{E2E37B0E-2B1C-4184-A2BF-02BD668E08FB}" destId="{AFF66DCA-81DF-4EA6-A0AB-CAF4C4B5241D}" srcOrd="7" destOrd="0" presId="urn:microsoft.com/office/officeart/2008/layout/AlternatingHexagons"/>
    <dgm:cxn modelId="{A1140860-43BF-4C96-9F7C-8FB8E523A659}" type="presParOf" srcId="{E2E37B0E-2B1C-4184-A2BF-02BD668E08FB}" destId="{7CD3DA9E-264A-46B9-B92E-400CED1DA470}" srcOrd="8" destOrd="0" presId="urn:microsoft.com/office/officeart/2008/layout/AlternatingHexagons"/>
    <dgm:cxn modelId="{1FF379BC-E60C-4617-851D-18AF93B51E60}" type="presParOf" srcId="{7CD3DA9E-264A-46B9-B92E-400CED1DA470}" destId="{CCAB83FF-0935-4F10-8147-218AA291A6D9}" srcOrd="0" destOrd="0" presId="urn:microsoft.com/office/officeart/2008/layout/AlternatingHexagons"/>
    <dgm:cxn modelId="{1CE7F2C0-5F3A-4F5B-9F11-906BC923D5A0}" type="presParOf" srcId="{7CD3DA9E-264A-46B9-B92E-400CED1DA470}" destId="{6586D844-5A58-4E2A-A8FE-F36E2EC7416C}" srcOrd="1" destOrd="0" presId="urn:microsoft.com/office/officeart/2008/layout/AlternatingHexagons"/>
    <dgm:cxn modelId="{1D9DF418-9DC9-4D64-9D7B-A5CC8EB3AEEA}" type="presParOf" srcId="{7CD3DA9E-264A-46B9-B92E-400CED1DA470}" destId="{3B851CFF-292A-4A2C-A281-75A0866945C8}" srcOrd="2" destOrd="0" presId="urn:microsoft.com/office/officeart/2008/layout/AlternatingHexagons"/>
    <dgm:cxn modelId="{B251B828-DBDA-4E2A-B5C3-1259D9D02021}" type="presParOf" srcId="{7CD3DA9E-264A-46B9-B92E-400CED1DA470}" destId="{0FC26ED2-B019-4F45-9E59-CC339ED9B680}" srcOrd="3" destOrd="0" presId="urn:microsoft.com/office/officeart/2008/layout/AlternatingHexagons"/>
    <dgm:cxn modelId="{DB33F487-3968-4DC4-9B56-3B18BD4B590B}" type="presParOf" srcId="{7CD3DA9E-264A-46B9-B92E-400CED1DA470}" destId="{34EC5AB7-D12A-4DD3-AE4A-AC588B87CD83}" srcOrd="4" destOrd="0" presId="urn:microsoft.com/office/officeart/2008/layout/AlternatingHexagons"/>
    <dgm:cxn modelId="{FA618AAC-19C7-4877-904D-77E6ABF3F071}" type="presParOf" srcId="{E2E37B0E-2B1C-4184-A2BF-02BD668E08FB}" destId="{78B14A0C-64F5-4347-B1D4-CB47F2B09403}" srcOrd="9" destOrd="0" presId="urn:microsoft.com/office/officeart/2008/layout/AlternatingHexagons"/>
    <dgm:cxn modelId="{B644AAD4-984F-47B5-91BA-DA0E47F31106}" type="presParOf" srcId="{E2E37B0E-2B1C-4184-A2BF-02BD668E08FB}" destId="{491A5CD1-58CD-4E85-B666-9F8C6D666651}" srcOrd="10" destOrd="0" presId="urn:microsoft.com/office/officeart/2008/layout/AlternatingHexagons"/>
    <dgm:cxn modelId="{2434219E-B29B-4DA7-A1D2-54AC4A5F94AE}" type="presParOf" srcId="{491A5CD1-58CD-4E85-B666-9F8C6D666651}" destId="{9861CACE-8BD4-4078-BD41-86F5AEF8297A}" srcOrd="0" destOrd="0" presId="urn:microsoft.com/office/officeart/2008/layout/AlternatingHexagons"/>
    <dgm:cxn modelId="{554C78B3-9B08-4B48-A242-F0503AE74B14}" type="presParOf" srcId="{491A5CD1-58CD-4E85-B666-9F8C6D666651}" destId="{D060AD53-D310-4C71-918D-BEB6654E5164}" srcOrd="1" destOrd="0" presId="urn:microsoft.com/office/officeart/2008/layout/AlternatingHexagons"/>
    <dgm:cxn modelId="{7166C0A7-0115-4A3A-BFBD-DBA8A20DFAF6}" type="presParOf" srcId="{491A5CD1-58CD-4E85-B666-9F8C6D666651}" destId="{335CBDE0-48F4-4415-849A-4E4ED3800BF3}" srcOrd="2" destOrd="0" presId="urn:microsoft.com/office/officeart/2008/layout/AlternatingHexagons"/>
    <dgm:cxn modelId="{453BF0FD-6051-4F59-8846-C1CB48062668}" type="presParOf" srcId="{491A5CD1-58CD-4E85-B666-9F8C6D666651}" destId="{6366E178-8000-49FF-87F7-B990D2E8ECD8}" srcOrd="3" destOrd="0" presId="urn:microsoft.com/office/officeart/2008/layout/AlternatingHexagons"/>
    <dgm:cxn modelId="{B549054A-0C61-42D8-8420-F5F79BF7A469}" type="presParOf" srcId="{491A5CD1-58CD-4E85-B666-9F8C6D666651}" destId="{E14C6802-C1FC-4E74-A746-FBE9702CD835}" srcOrd="4" destOrd="0" presId="urn:microsoft.com/office/officeart/2008/layout/AlternatingHexagons"/>
    <dgm:cxn modelId="{80EBF980-9FDA-40C9-BE9F-B2C375513BF8}" type="presParOf" srcId="{E2E37B0E-2B1C-4184-A2BF-02BD668E08FB}" destId="{EBE0C317-60DC-4C46-8B83-BD7B94FB2C4C}" srcOrd="11" destOrd="0" presId="urn:microsoft.com/office/officeart/2008/layout/AlternatingHexagons"/>
    <dgm:cxn modelId="{B741F412-85DB-4580-B16A-F9A58339D5B2}" type="presParOf" srcId="{E2E37B0E-2B1C-4184-A2BF-02BD668E08FB}" destId="{014BA100-7903-4402-90B6-1CC76F44425B}" srcOrd="12" destOrd="0" presId="urn:microsoft.com/office/officeart/2008/layout/AlternatingHexagons"/>
    <dgm:cxn modelId="{1CF54BB5-D610-4F16-B3D2-0B02DA02756F}" type="presParOf" srcId="{014BA100-7903-4402-90B6-1CC76F44425B}" destId="{44979D7B-F8E4-473F-B0DC-6316646F8600}" srcOrd="0" destOrd="0" presId="urn:microsoft.com/office/officeart/2008/layout/AlternatingHexagons"/>
    <dgm:cxn modelId="{5A80266E-CB99-49A6-9118-5B7E068DDC8D}" type="presParOf" srcId="{014BA100-7903-4402-90B6-1CC76F44425B}" destId="{FF616C32-516D-44D8-A3D9-275DFD5C0556}" srcOrd="1" destOrd="0" presId="urn:microsoft.com/office/officeart/2008/layout/AlternatingHexagons"/>
    <dgm:cxn modelId="{4990B50C-C7BB-4070-96D7-D3E21D3B1EEF}" type="presParOf" srcId="{014BA100-7903-4402-90B6-1CC76F44425B}" destId="{001D6D18-5F3C-4C10-A3D9-4F8353C748CB}" srcOrd="2" destOrd="0" presId="urn:microsoft.com/office/officeart/2008/layout/AlternatingHexagons"/>
    <dgm:cxn modelId="{312F9721-E8EA-48CD-A6BE-F7F00A5C2912}" type="presParOf" srcId="{014BA100-7903-4402-90B6-1CC76F44425B}" destId="{9AA2C800-2C71-4ACF-8A53-F93E46F1EFC0}" srcOrd="3" destOrd="0" presId="urn:microsoft.com/office/officeart/2008/layout/AlternatingHexagons"/>
    <dgm:cxn modelId="{0679C9BC-CD14-43C6-B2DC-972E5C11810F}" type="presParOf" srcId="{014BA100-7903-4402-90B6-1CC76F44425B}" destId="{562BE543-9EF2-4AAA-B9D3-4FFA81E61336}"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D3DF51-392E-4284-9AA3-5BAED6669338}"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9BC27E18-5121-4E21-A8CE-1082171215E3}">
      <dgm:prSet phldrT="[Text]" custT="1"/>
      <dgm:spPr/>
      <dgm:t>
        <a:bodyPr/>
        <a:lstStyle/>
        <a:p>
          <a:r>
            <a:rPr lang="en-US" sz="1800" dirty="0">
              <a:solidFill>
                <a:schemeClr val="bg2">
                  <a:lumMod val="50000"/>
                </a:schemeClr>
              </a:solidFill>
            </a:rPr>
            <a:t>Tsunami Ready Recognized Communities</a:t>
          </a:r>
        </a:p>
      </dgm:t>
    </dgm:pt>
    <dgm:pt modelId="{14D63D67-4C47-40E0-B2B1-3571C66D3605}" type="parTrans" cxnId="{F5ADE0E3-507B-43CB-91E6-770474DAABBC}">
      <dgm:prSet/>
      <dgm:spPr/>
      <dgm:t>
        <a:bodyPr/>
        <a:lstStyle/>
        <a:p>
          <a:endParaRPr lang="en-US"/>
        </a:p>
      </dgm:t>
    </dgm:pt>
    <dgm:pt modelId="{E1331F51-F1C4-4C14-85F2-1DCC95ABABD0}" type="sibTrans" cxnId="{F5ADE0E3-507B-43CB-91E6-770474DAABBC}">
      <dgm:prSet/>
      <dgm:spPr/>
      <dgm:t>
        <a:bodyPr/>
        <a:lstStyle/>
        <a:p>
          <a:endParaRPr lang="en-US"/>
        </a:p>
      </dgm:t>
    </dgm:pt>
    <dgm:pt modelId="{66DA7691-1B7E-4154-8BE1-157BEDD8EB13}">
      <dgm:prSet phldrT="[Text]" custT="1"/>
      <dgm:spPr/>
      <dgm:t>
        <a:bodyPr/>
        <a:lstStyle/>
        <a:p>
          <a:r>
            <a:rPr lang="en-US" sz="2000" b="1" dirty="0">
              <a:solidFill>
                <a:srgbClr val="7030A0"/>
              </a:solidFill>
            </a:rPr>
            <a:t>Alert Systems</a:t>
          </a:r>
        </a:p>
      </dgm:t>
    </dgm:pt>
    <dgm:pt modelId="{1A12A8A4-E020-4387-B509-DFE90936CD24}" type="parTrans" cxnId="{8A9F5D1B-2DA6-414A-961F-EC1902196AF5}">
      <dgm:prSet/>
      <dgm:spPr/>
      <dgm:t>
        <a:bodyPr/>
        <a:lstStyle/>
        <a:p>
          <a:endParaRPr lang="en-US"/>
        </a:p>
      </dgm:t>
    </dgm:pt>
    <dgm:pt modelId="{63540976-BAEA-4516-8330-53318068AAD7}" type="sibTrans" cxnId="{8A9F5D1B-2DA6-414A-961F-EC1902196AF5}">
      <dgm:prSet/>
      <dgm:spPr/>
      <dgm:t>
        <a:bodyPr/>
        <a:lstStyle/>
        <a:p>
          <a:endParaRPr lang="en-US"/>
        </a:p>
      </dgm:t>
    </dgm:pt>
    <dgm:pt modelId="{A00B0153-2A9C-4ED6-BCB9-99BC3A83A96E}">
      <dgm:prSet phldrT="[Text]" custT="1"/>
      <dgm:spPr/>
      <dgm:t>
        <a:bodyPr/>
        <a:lstStyle/>
        <a:p>
          <a:r>
            <a:rPr lang="en-US" sz="2000" b="1" dirty="0">
              <a:solidFill>
                <a:srgbClr val="FF0000"/>
              </a:solidFill>
            </a:rPr>
            <a:t>Detection &amp; Monitoring</a:t>
          </a:r>
        </a:p>
      </dgm:t>
    </dgm:pt>
    <dgm:pt modelId="{3D0BA7B8-8C33-4E66-8A11-48A95DBCFE7A}" type="parTrans" cxnId="{FFCD7FE2-8F81-48BA-B65D-6CFFCF46466A}">
      <dgm:prSet/>
      <dgm:spPr/>
      <dgm:t>
        <a:bodyPr/>
        <a:lstStyle/>
        <a:p>
          <a:endParaRPr lang="en-US"/>
        </a:p>
      </dgm:t>
    </dgm:pt>
    <dgm:pt modelId="{F35B025C-5154-4A4F-AD20-4F5E350AA23E}" type="sibTrans" cxnId="{FFCD7FE2-8F81-48BA-B65D-6CFFCF46466A}">
      <dgm:prSet/>
      <dgm:spPr/>
      <dgm:t>
        <a:bodyPr/>
        <a:lstStyle/>
        <a:p>
          <a:endParaRPr lang="en-US"/>
        </a:p>
      </dgm:t>
    </dgm:pt>
    <dgm:pt modelId="{73D74D17-E900-4CE5-9309-523AD13B8141}">
      <dgm:prSet phldrT="[Text]" custLinFactY="-146373" custLinFactNeighborX="-18067" custLinFactNeighborY="-200000"/>
      <dgm:spPr/>
      <dgm:t>
        <a:bodyPr/>
        <a:lstStyle/>
        <a:p>
          <a:endParaRPr lang="en-US"/>
        </a:p>
      </dgm:t>
    </dgm:pt>
    <dgm:pt modelId="{E2A39437-FE5F-4816-BC82-34F4597BFD60}" type="parTrans" cxnId="{1BEB5CBF-B582-4AC9-8CEE-EB851468E9E7}">
      <dgm:prSet/>
      <dgm:spPr/>
      <dgm:t>
        <a:bodyPr/>
        <a:lstStyle/>
        <a:p>
          <a:endParaRPr lang="en-US"/>
        </a:p>
      </dgm:t>
    </dgm:pt>
    <dgm:pt modelId="{16D7254B-9C7B-45D7-90C2-2E5ED99E06F7}" type="sibTrans" cxnId="{1BEB5CBF-B582-4AC9-8CEE-EB851468E9E7}">
      <dgm:prSet/>
      <dgm:spPr/>
      <dgm:t>
        <a:bodyPr/>
        <a:lstStyle/>
        <a:p>
          <a:endParaRPr lang="en-US"/>
        </a:p>
      </dgm:t>
    </dgm:pt>
    <dgm:pt modelId="{01EB1405-22D7-447C-B962-6C9FBD577670}">
      <dgm:prSet phldrT="[Text]" custT="1"/>
      <dgm:spPr/>
      <dgm:t>
        <a:bodyPr/>
        <a:lstStyle/>
        <a:p>
          <a:r>
            <a:rPr lang="en-US" sz="1800" dirty="0">
              <a:solidFill>
                <a:schemeClr val="bg2">
                  <a:lumMod val="50000"/>
                </a:schemeClr>
              </a:solidFill>
            </a:rPr>
            <a:t>Risk Perception &amp; Communication Strategies</a:t>
          </a:r>
        </a:p>
      </dgm:t>
    </dgm:pt>
    <dgm:pt modelId="{E595DC0C-5095-45C2-9F3F-21073BDAA854}" type="sibTrans" cxnId="{9F19C018-D41F-47C4-A6F9-B79FBFFDC4FA}">
      <dgm:prSet/>
      <dgm:spPr/>
      <dgm:t>
        <a:bodyPr/>
        <a:lstStyle/>
        <a:p>
          <a:endParaRPr lang="en-US"/>
        </a:p>
      </dgm:t>
    </dgm:pt>
    <dgm:pt modelId="{BFE583C7-1787-4D80-86E2-0D0847FAABB7}" type="parTrans" cxnId="{9F19C018-D41F-47C4-A6F9-B79FBFFDC4FA}">
      <dgm:prSet/>
      <dgm:spPr/>
      <dgm:t>
        <a:bodyPr/>
        <a:lstStyle/>
        <a:p>
          <a:endParaRPr lang="en-US"/>
        </a:p>
      </dgm:t>
    </dgm:pt>
    <dgm:pt modelId="{D7ABAA02-EEFF-43ED-B1D4-6BC6C9DA77B2}">
      <dgm:prSet phldrT="[Text]"/>
      <dgm:spPr>
        <a:blipFill rotWithShape="0">
          <a:blip xmlns:r="http://schemas.openxmlformats.org/officeDocument/2006/relationships" r:embed="rId1"/>
          <a:stretch>
            <a:fillRect/>
          </a:stretch>
        </a:blipFill>
      </dgm:spPr>
      <dgm:t>
        <a:bodyPr/>
        <a:lstStyle/>
        <a:p>
          <a:endParaRPr lang="en-US" dirty="0"/>
        </a:p>
      </dgm:t>
    </dgm:pt>
    <dgm:pt modelId="{81D8E468-5013-4828-9E57-179B909BD495}" type="sibTrans" cxnId="{28702D3D-695F-4FF0-85C4-97435F8D63BC}">
      <dgm:prSet/>
      <dgm:spPr/>
      <dgm:t>
        <a:bodyPr/>
        <a:lstStyle/>
        <a:p>
          <a:endParaRPr lang="en-US"/>
        </a:p>
      </dgm:t>
    </dgm:pt>
    <dgm:pt modelId="{D2F0AB78-9C9A-4A94-B435-C8F18E93F3F8}" type="parTrans" cxnId="{28702D3D-695F-4FF0-85C4-97435F8D63BC}">
      <dgm:prSet/>
      <dgm:spPr/>
      <dgm:t>
        <a:bodyPr/>
        <a:lstStyle/>
        <a:p>
          <a:endParaRPr lang="en-US"/>
        </a:p>
      </dgm:t>
    </dgm:pt>
    <dgm:pt modelId="{FDA4E63F-59AC-4BB7-8620-2336DDC514BA}" type="pres">
      <dgm:prSet presAssocID="{CED3DF51-392E-4284-9AA3-5BAED6669338}" presName="Name0" presStyleCnt="0">
        <dgm:presLayoutVars>
          <dgm:chMax val="1"/>
          <dgm:chPref val="1"/>
          <dgm:dir/>
          <dgm:resizeHandles/>
        </dgm:presLayoutVars>
      </dgm:prSet>
      <dgm:spPr/>
    </dgm:pt>
    <dgm:pt modelId="{0FF1D990-C35E-45E8-BE8C-3925D554450A}" type="pres">
      <dgm:prSet presAssocID="{D7ABAA02-EEFF-43ED-B1D4-6BC6C9DA77B2}" presName="Parent" presStyleLbl="node1" presStyleIdx="0" presStyleCnt="2" custScaleX="144300" custScaleY="123050" custLinFactNeighborX="-18788" custLinFactNeighborY="7467">
        <dgm:presLayoutVars>
          <dgm:chMax val="4"/>
          <dgm:chPref val="3"/>
        </dgm:presLayoutVars>
      </dgm:prSet>
      <dgm:spPr/>
    </dgm:pt>
    <dgm:pt modelId="{AB1F09C5-A3C8-4427-839C-3B934C357C6E}" type="pres">
      <dgm:prSet presAssocID="{01EB1405-22D7-447C-B962-6C9FBD577670}" presName="Accent" presStyleLbl="node1" presStyleIdx="1" presStyleCnt="2"/>
      <dgm:spPr/>
    </dgm:pt>
    <dgm:pt modelId="{5FF7D63C-E2E5-413D-A40C-0FCBC869FD91}" type="pres">
      <dgm:prSet presAssocID="{01EB1405-22D7-447C-B962-6C9FBD577670}" presName="Image1" presStyleLbl="fgImgPlace1" presStyleIdx="0" presStyleCnt="4" custLinFactY="100000" custLinFactNeighborX="76761" custLinFactNeighborY="113763"/>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dgm:spPr>
    </dgm:pt>
    <dgm:pt modelId="{774DBABA-31D1-4CFE-9837-07E1C0551B80}" type="pres">
      <dgm:prSet presAssocID="{01EB1405-22D7-447C-B962-6C9FBD577670}" presName="Child1" presStyleLbl="revTx" presStyleIdx="0" presStyleCnt="4" custScaleY="72625" custLinFactY="100000" custLinFactNeighborX="53381" custLinFactNeighborY="126286">
        <dgm:presLayoutVars>
          <dgm:chMax val="0"/>
          <dgm:chPref val="0"/>
          <dgm:bulletEnabled val="1"/>
        </dgm:presLayoutVars>
      </dgm:prSet>
      <dgm:spPr/>
    </dgm:pt>
    <dgm:pt modelId="{4D825CAA-5137-496C-89D2-FA1D9AD80DAE}" type="pres">
      <dgm:prSet presAssocID="{9BC27E18-5121-4E21-A8CE-1082171215E3}" presName="Image2" presStyleCnt="0"/>
      <dgm:spPr/>
    </dgm:pt>
    <dgm:pt modelId="{8A4C771F-A06F-457A-910D-96A2D7401DF6}" type="pres">
      <dgm:prSet presAssocID="{9BC27E18-5121-4E21-A8CE-1082171215E3}" presName="Image" presStyleLbl="fgImgPlace1" presStyleIdx="1" presStyleCnt="4" custScaleX="136587" custScaleY="102566" custLinFactY="100000" custLinFactNeighborX="-60464" custLinFactNeighborY="112242"/>
      <dgm:spPr>
        <a:blipFill rotWithShape="1">
          <a:blip xmlns:r="http://schemas.openxmlformats.org/officeDocument/2006/relationships" r:embed="rId3"/>
          <a:stretch>
            <a:fillRect/>
          </a:stretch>
        </a:blipFill>
      </dgm:spPr>
    </dgm:pt>
    <dgm:pt modelId="{08E1232B-0F8E-4650-9302-483CE722C744}" type="pres">
      <dgm:prSet presAssocID="{9BC27E18-5121-4E21-A8CE-1082171215E3}" presName="Child2" presStyleLbl="revTx" presStyleIdx="1" presStyleCnt="4" custLinFactY="100000" custLinFactNeighborX="-48931" custLinFactNeighborY="187657">
        <dgm:presLayoutVars>
          <dgm:chMax val="0"/>
          <dgm:chPref val="0"/>
          <dgm:bulletEnabled val="1"/>
        </dgm:presLayoutVars>
      </dgm:prSet>
      <dgm:spPr/>
    </dgm:pt>
    <dgm:pt modelId="{14DB7DC7-024C-435C-BB2A-F2D46BDD856A}" type="pres">
      <dgm:prSet presAssocID="{66DA7691-1B7E-4154-8BE1-157BEDD8EB13}" presName="Image3" presStyleCnt="0"/>
      <dgm:spPr/>
    </dgm:pt>
    <dgm:pt modelId="{23C27A23-FDB7-45C4-A5FC-BA4236AA84A9}" type="pres">
      <dgm:prSet presAssocID="{66DA7691-1B7E-4154-8BE1-157BEDD8EB13}" presName="Image" presStyleLbl="fgImgPlace1" presStyleIdx="2" presStyleCnt="4" custScaleX="100046" custScaleY="94239" custLinFactY="-39630" custLinFactNeighborX="-10409" custLinFactNeighborY="-100000"/>
      <dgm:spPr>
        <a:blipFill rotWithShape="1">
          <a:blip xmlns:r="http://schemas.openxmlformats.org/officeDocument/2006/relationships" r:embed="rId4"/>
          <a:stretch>
            <a:fillRect/>
          </a:stretch>
        </a:blipFill>
        <a:ln w="38100">
          <a:solidFill>
            <a:srgbClr val="7030A0"/>
          </a:solidFill>
        </a:ln>
      </dgm:spPr>
    </dgm:pt>
    <dgm:pt modelId="{2BD371A1-CE83-48EC-BEFE-47BC8C5F6D70}" type="pres">
      <dgm:prSet presAssocID="{66DA7691-1B7E-4154-8BE1-157BEDD8EB13}" presName="Child3" presStyleLbl="revTx" presStyleIdx="2" presStyleCnt="4" custLinFactY="-58742" custLinFactNeighborX="-7976" custLinFactNeighborY="-100000">
        <dgm:presLayoutVars>
          <dgm:chMax val="0"/>
          <dgm:chPref val="0"/>
          <dgm:bulletEnabled val="1"/>
        </dgm:presLayoutVars>
      </dgm:prSet>
      <dgm:spPr/>
    </dgm:pt>
    <dgm:pt modelId="{E41394DF-AD15-401A-9807-B1C1211202E5}" type="pres">
      <dgm:prSet presAssocID="{A00B0153-2A9C-4ED6-BCB9-99BC3A83A96E}" presName="Image4" presStyleCnt="0"/>
      <dgm:spPr/>
    </dgm:pt>
    <dgm:pt modelId="{7A628D7F-6336-4C6C-9E37-C2853E0B4553}" type="pres">
      <dgm:prSet presAssocID="{A00B0153-2A9C-4ED6-BCB9-99BC3A83A96E}" presName="Image" presStyleLbl="fgImgPlace1" presStyleIdx="3" presStyleCnt="4" custLinFactY="-135452" custLinFactNeighborX="-17361" custLinFactNeighborY="-200000"/>
      <dgm:spPr>
        <a:blipFill rotWithShape="1">
          <a:blip xmlns:r="http://schemas.openxmlformats.org/officeDocument/2006/relationships" r:embed="rId5"/>
          <a:stretch>
            <a:fillRect/>
          </a:stretch>
        </a:blipFill>
        <a:ln w="38100">
          <a:solidFill>
            <a:srgbClr val="FF0000"/>
          </a:solidFill>
        </a:ln>
      </dgm:spPr>
    </dgm:pt>
    <dgm:pt modelId="{CE2C614F-8D43-4C2D-8371-A49DA7723C26}" type="pres">
      <dgm:prSet presAssocID="{A00B0153-2A9C-4ED6-BCB9-99BC3A83A96E}" presName="Child4" presStyleLbl="revTx" presStyleIdx="3" presStyleCnt="4" custLinFactY="-158045" custLinFactNeighborX="-13103" custLinFactNeighborY="-200000">
        <dgm:presLayoutVars>
          <dgm:chMax val="0"/>
          <dgm:chPref val="0"/>
          <dgm:bulletEnabled val="1"/>
        </dgm:presLayoutVars>
      </dgm:prSet>
      <dgm:spPr/>
    </dgm:pt>
  </dgm:ptLst>
  <dgm:cxnLst>
    <dgm:cxn modelId="{9F19C018-D41F-47C4-A6F9-B79FBFFDC4FA}" srcId="{D7ABAA02-EEFF-43ED-B1D4-6BC6C9DA77B2}" destId="{01EB1405-22D7-447C-B962-6C9FBD577670}" srcOrd="0" destOrd="0" parTransId="{BFE583C7-1787-4D80-86E2-0D0847FAABB7}" sibTransId="{E595DC0C-5095-45C2-9F3F-21073BDAA854}"/>
    <dgm:cxn modelId="{8A9F5D1B-2DA6-414A-961F-EC1902196AF5}" srcId="{D7ABAA02-EEFF-43ED-B1D4-6BC6C9DA77B2}" destId="{66DA7691-1B7E-4154-8BE1-157BEDD8EB13}" srcOrd="2" destOrd="0" parTransId="{1A12A8A4-E020-4387-B509-DFE90936CD24}" sibTransId="{63540976-BAEA-4516-8330-53318068AAD7}"/>
    <dgm:cxn modelId="{AAF62D3B-7A53-443D-8177-4B90A506B49A}" type="presOf" srcId="{D7ABAA02-EEFF-43ED-B1D4-6BC6C9DA77B2}" destId="{0FF1D990-C35E-45E8-BE8C-3925D554450A}" srcOrd="0" destOrd="0" presId="urn:microsoft.com/office/officeart/2011/layout/RadialPictureList"/>
    <dgm:cxn modelId="{28702D3D-695F-4FF0-85C4-97435F8D63BC}" srcId="{CED3DF51-392E-4284-9AA3-5BAED6669338}" destId="{D7ABAA02-EEFF-43ED-B1D4-6BC6C9DA77B2}" srcOrd="0" destOrd="0" parTransId="{D2F0AB78-9C9A-4A94-B435-C8F18E93F3F8}" sibTransId="{81D8E468-5013-4828-9E57-179B909BD495}"/>
    <dgm:cxn modelId="{5B6EF564-5129-438F-A322-EB26C04F40A9}" type="presOf" srcId="{CED3DF51-392E-4284-9AA3-5BAED6669338}" destId="{FDA4E63F-59AC-4BB7-8620-2336DDC514BA}" srcOrd="0" destOrd="0" presId="urn:microsoft.com/office/officeart/2011/layout/RadialPictureList"/>
    <dgm:cxn modelId="{274DCE79-D3FD-4B27-AD1C-7F8FE360438D}" type="presOf" srcId="{9BC27E18-5121-4E21-A8CE-1082171215E3}" destId="{08E1232B-0F8E-4650-9302-483CE722C744}" srcOrd="0" destOrd="0" presId="urn:microsoft.com/office/officeart/2011/layout/RadialPictureList"/>
    <dgm:cxn modelId="{6A1DE490-420F-4A03-92D9-1C2D9B4EC4AB}" type="presOf" srcId="{A00B0153-2A9C-4ED6-BCB9-99BC3A83A96E}" destId="{CE2C614F-8D43-4C2D-8371-A49DA7723C26}" srcOrd="0" destOrd="0" presId="urn:microsoft.com/office/officeart/2011/layout/RadialPictureList"/>
    <dgm:cxn modelId="{1E3407B3-2349-4595-93DA-AE0CF5C48917}" type="presOf" srcId="{01EB1405-22D7-447C-B962-6C9FBD577670}" destId="{774DBABA-31D1-4CFE-9837-07E1C0551B80}" srcOrd="0" destOrd="0" presId="urn:microsoft.com/office/officeart/2011/layout/RadialPictureList"/>
    <dgm:cxn modelId="{1BEB5CBF-B582-4AC9-8CEE-EB851468E9E7}" srcId="{CED3DF51-392E-4284-9AA3-5BAED6669338}" destId="{73D74D17-E900-4CE5-9309-523AD13B8141}" srcOrd="1" destOrd="0" parTransId="{E2A39437-FE5F-4816-BC82-34F4597BFD60}" sibTransId="{16D7254B-9C7B-45D7-90C2-2E5ED99E06F7}"/>
    <dgm:cxn modelId="{FFCD7FE2-8F81-48BA-B65D-6CFFCF46466A}" srcId="{D7ABAA02-EEFF-43ED-B1D4-6BC6C9DA77B2}" destId="{A00B0153-2A9C-4ED6-BCB9-99BC3A83A96E}" srcOrd="3" destOrd="0" parTransId="{3D0BA7B8-8C33-4E66-8A11-48A95DBCFE7A}" sibTransId="{F35B025C-5154-4A4F-AD20-4F5E350AA23E}"/>
    <dgm:cxn modelId="{F5ADE0E3-507B-43CB-91E6-770474DAABBC}" srcId="{D7ABAA02-EEFF-43ED-B1D4-6BC6C9DA77B2}" destId="{9BC27E18-5121-4E21-A8CE-1082171215E3}" srcOrd="1" destOrd="0" parTransId="{14D63D67-4C47-40E0-B2B1-3571C66D3605}" sibTransId="{E1331F51-F1C4-4C14-85F2-1DCC95ABABD0}"/>
    <dgm:cxn modelId="{A69CE7ED-7EF9-49FF-A04B-A58AEA704527}" type="presOf" srcId="{66DA7691-1B7E-4154-8BE1-157BEDD8EB13}" destId="{2BD371A1-CE83-48EC-BEFE-47BC8C5F6D70}" srcOrd="0" destOrd="0" presId="urn:microsoft.com/office/officeart/2011/layout/RadialPictureList"/>
    <dgm:cxn modelId="{203FFB53-B2A5-4048-A6E7-B768E85E6E35}" type="presParOf" srcId="{FDA4E63F-59AC-4BB7-8620-2336DDC514BA}" destId="{0FF1D990-C35E-45E8-BE8C-3925D554450A}" srcOrd="0" destOrd="0" presId="urn:microsoft.com/office/officeart/2011/layout/RadialPictureList"/>
    <dgm:cxn modelId="{21368BAE-2EC9-4428-B4D4-0427A8181B82}" type="presParOf" srcId="{FDA4E63F-59AC-4BB7-8620-2336DDC514BA}" destId="{AB1F09C5-A3C8-4427-839C-3B934C357C6E}" srcOrd="1" destOrd="0" presId="urn:microsoft.com/office/officeart/2011/layout/RadialPictureList"/>
    <dgm:cxn modelId="{6B19143A-FB53-4369-B3B7-5B7B78B3A1E1}" type="presParOf" srcId="{FDA4E63F-59AC-4BB7-8620-2336DDC514BA}" destId="{5FF7D63C-E2E5-413D-A40C-0FCBC869FD91}" srcOrd="2" destOrd="0" presId="urn:microsoft.com/office/officeart/2011/layout/RadialPictureList"/>
    <dgm:cxn modelId="{1607D0D1-E398-4379-80BE-5F8D3BAC6212}" type="presParOf" srcId="{FDA4E63F-59AC-4BB7-8620-2336DDC514BA}" destId="{774DBABA-31D1-4CFE-9837-07E1C0551B80}" srcOrd="3" destOrd="0" presId="urn:microsoft.com/office/officeart/2011/layout/RadialPictureList"/>
    <dgm:cxn modelId="{88519C2D-F30A-4497-954C-2319E411B1C8}" type="presParOf" srcId="{FDA4E63F-59AC-4BB7-8620-2336DDC514BA}" destId="{4D825CAA-5137-496C-89D2-FA1D9AD80DAE}" srcOrd="4" destOrd="0" presId="urn:microsoft.com/office/officeart/2011/layout/RadialPictureList"/>
    <dgm:cxn modelId="{C8613989-3EC1-4D3D-97C0-E75136ED92F1}" type="presParOf" srcId="{4D825CAA-5137-496C-89D2-FA1D9AD80DAE}" destId="{8A4C771F-A06F-457A-910D-96A2D7401DF6}" srcOrd="0" destOrd="0" presId="urn:microsoft.com/office/officeart/2011/layout/RadialPictureList"/>
    <dgm:cxn modelId="{3BE85A8A-9930-4B46-AB96-0039F93F3825}" type="presParOf" srcId="{FDA4E63F-59AC-4BB7-8620-2336DDC514BA}" destId="{08E1232B-0F8E-4650-9302-483CE722C744}" srcOrd="5" destOrd="0" presId="urn:microsoft.com/office/officeart/2011/layout/RadialPictureList"/>
    <dgm:cxn modelId="{6CBCD885-4D66-47A4-B131-B3F1F7394E86}" type="presParOf" srcId="{FDA4E63F-59AC-4BB7-8620-2336DDC514BA}" destId="{14DB7DC7-024C-435C-BB2A-F2D46BDD856A}" srcOrd="6" destOrd="0" presId="urn:microsoft.com/office/officeart/2011/layout/RadialPictureList"/>
    <dgm:cxn modelId="{6230E4D8-0BBC-42F2-97F5-9E18AD4F3BCC}" type="presParOf" srcId="{14DB7DC7-024C-435C-BB2A-F2D46BDD856A}" destId="{23C27A23-FDB7-45C4-A5FC-BA4236AA84A9}" srcOrd="0" destOrd="0" presId="urn:microsoft.com/office/officeart/2011/layout/RadialPictureList"/>
    <dgm:cxn modelId="{5D2D2164-B1ED-4AA4-80D8-99F1FF929C72}" type="presParOf" srcId="{FDA4E63F-59AC-4BB7-8620-2336DDC514BA}" destId="{2BD371A1-CE83-48EC-BEFE-47BC8C5F6D70}" srcOrd="7" destOrd="0" presId="urn:microsoft.com/office/officeart/2011/layout/RadialPictureList"/>
    <dgm:cxn modelId="{0AA276C8-0602-41DE-AC26-8D711E0E4D95}" type="presParOf" srcId="{FDA4E63F-59AC-4BB7-8620-2336DDC514BA}" destId="{E41394DF-AD15-401A-9807-B1C1211202E5}" srcOrd="8" destOrd="0" presId="urn:microsoft.com/office/officeart/2011/layout/RadialPictureList"/>
    <dgm:cxn modelId="{456DB618-D107-4BB1-A96F-F76F84943CCA}" type="presParOf" srcId="{E41394DF-AD15-401A-9807-B1C1211202E5}" destId="{7A628D7F-6336-4C6C-9E37-C2853E0B4553}" srcOrd="0" destOrd="0" presId="urn:microsoft.com/office/officeart/2011/layout/RadialPictureList"/>
    <dgm:cxn modelId="{34657F9C-8FEF-4A75-97D7-EDC739FD3D45}" type="presParOf" srcId="{FDA4E63F-59AC-4BB7-8620-2336DDC514BA}" destId="{CE2C614F-8D43-4C2D-8371-A49DA7723C26}" srcOrd="9"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60ECBB-EA6C-4035-8E3C-9C2FB0EFF4BF}" type="doc">
      <dgm:prSet loTypeId="urn:microsoft.com/office/officeart/2005/8/layout/vList4" loCatId="list" qsTypeId="urn:microsoft.com/office/officeart/2005/8/quickstyle/simple1" qsCatId="simple" csTypeId="urn:microsoft.com/office/officeart/2005/8/colors/accent0_3" csCatId="mainScheme" phldr="1"/>
      <dgm:spPr/>
      <dgm:t>
        <a:bodyPr/>
        <a:lstStyle/>
        <a:p>
          <a:endParaRPr lang="en-US"/>
        </a:p>
      </dgm:t>
    </dgm:pt>
    <dgm:pt modelId="{0544248C-C401-451B-A2C9-D84A48D3C6C4}">
      <dgm:prSet phldrT="[Text]"/>
      <dgm:spPr/>
      <dgm:t>
        <a:bodyPr/>
        <a:lstStyle/>
        <a:p>
          <a:r>
            <a:rPr lang="en-US" dirty="0">
              <a:latin typeface="Times New Roman" panose="02020603050405020304" pitchFamily="18" charset="0"/>
              <a:cs typeface="Times New Roman" panose="02020603050405020304" pitchFamily="18" charset="0"/>
            </a:rPr>
            <a:t>MOHAMED SALAH HASSAN (EGYPT)</a:t>
          </a:r>
        </a:p>
      </dgm:t>
    </dgm:pt>
    <dgm:pt modelId="{62F29BD6-044F-4408-85D1-509D944EC55A}" type="parTrans" cxnId="{D80AC4C3-EDC8-463D-A35E-AB15A97E613E}">
      <dgm:prSet/>
      <dgm:spPr/>
      <dgm:t>
        <a:bodyPr/>
        <a:lstStyle/>
        <a:p>
          <a:endParaRPr lang="en-US"/>
        </a:p>
      </dgm:t>
    </dgm:pt>
    <dgm:pt modelId="{3561FECB-9787-44EA-9F55-25AD1CC7D881}" type="sibTrans" cxnId="{D80AC4C3-EDC8-463D-A35E-AB15A97E613E}">
      <dgm:prSet/>
      <dgm:spPr/>
      <dgm:t>
        <a:bodyPr/>
        <a:lstStyle/>
        <a:p>
          <a:endParaRPr lang="en-US"/>
        </a:p>
      </dgm:t>
    </dgm:pt>
    <dgm:pt modelId="{A7E0FB95-0C4F-43E2-BFB8-5FDEE2D26121}">
      <dgm:prSet phldrT="[Text]"/>
      <dgm:spPr/>
      <dgm:t>
        <a:bodyPr/>
        <a:lstStyle/>
        <a:p>
          <a:r>
            <a:rPr lang="en-US" dirty="0">
              <a:latin typeface="Times New Roman" panose="02020603050405020304" pitchFamily="18" charset="0"/>
              <a:cs typeface="Times New Roman" panose="02020603050405020304" pitchFamily="18" charset="0"/>
            </a:rPr>
            <a:t>Master degree in Marine geophysics </a:t>
          </a:r>
        </a:p>
      </dgm:t>
    </dgm:pt>
    <dgm:pt modelId="{43E0E0AD-044E-46A8-8F79-5C2B06052286}" type="parTrans" cxnId="{0769A85D-9937-41F3-ADEF-24C388D44C99}">
      <dgm:prSet/>
      <dgm:spPr/>
      <dgm:t>
        <a:bodyPr/>
        <a:lstStyle/>
        <a:p>
          <a:endParaRPr lang="en-US"/>
        </a:p>
      </dgm:t>
    </dgm:pt>
    <dgm:pt modelId="{F44C9717-8007-4019-9D0F-AE28F1F43306}" type="sibTrans" cxnId="{0769A85D-9937-41F3-ADEF-24C388D44C99}">
      <dgm:prSet/>
      <dgm:spPr/>
      <dgm:t>
        <a:bodyPr/>
        <a:lstStyle/>
        <a:p>
          <a:endParaRPr lang="en-US"/>
        </a:p>
      </dgm:t>
    </dgm:pt>
    <dgm:pt modelId="{A7E90D8D-D799-4BF8-B04A-7BDED6E380C2}">
      <dgm:prSet phldrT="[Text]"/>
      <dgm:spPr/>
      <dgm:t>
        <a:bodyPr/>
        <a:lstStyle/>
        <a:p>
          <a:r>
            <a:rPr lang="en-US" dirty="0">
              <a:latin typeface="Times New Roman" panose="02020603050405020304" pitchFamily="18" charset="0"/>
              <a:cs typeface="Times New Roman" panose="02020603050405020304" pitchFamily="18" charset="0"/>
            </a:rPr>
            <a:t>Member of the research team at national institute of oceanography and fishers (NIOF)</a:t>
          </a:r>
        </a:p>
      </dgm:t>
    </dgm:pt>
    <dgm:pt modelId="{6515591C-ECC4-4503-A42F-8BBF60C1D91B}" type="parTrans" cxnId="{2D75271E-7627-4AE8-A4BF-10D17FA9E019}">
      <dgm:prSet/>
      <dgm:spPr/>
      <dgm:t>
        <a:bodyPr/>
        <a:lstStyle/>
        <a:p>
          <a:endParaRPr lang="en-US"/>
        </a:p>
      </dgm:t>
    </dgm:pt>
    <dgm:pt modelId="{F23C80EA-A23B-4098-8A4C-525D69F3C18C}" type="sibTrans" cxnId="{2D75271E-7627-4AE8-A4BF-10D17FA9E019}">
      <dgm:prSet/>
      <dgm:spPr/>
      <dgm:t>
        <a:bodyPr/>
        <a:lstStyle/>
        <a:p>
          <a:endParaRPr lang="en-US"/>
        </a:p>
      </dgm:t>
    </dgm:pt>
    <dgm:pt modelId="{18D9C5B6-E199-411A-9AA9-60D1251579A3}">
      <dgm:prSet phldrT="[Text]"/>
      <dgm:spPr/>
      <dgm:t>
        <a:bodyPr/>
        <a:lstStyle/>
        <a:p>
          <a:r>
            <a:rPr lang="en-US" dirty="0">
              <a:latin typeface="Times New Roman" panose="02020603050405020304" pitchFamily="18" charset="0"/>
              <a:cs typeface="Times New Roman" panose="02020603050405020304" pitchFamily="18" charset="0"/>
            </a:rPr>
            <a:t>CLAIRE JAFFREZIC (FRANCE)</a:t>
          </a:r>
        </a:p>
      </dgm:t>
    </dgm:pt>
    <dgm:pt modelId="{3B260699-1ED0-4827-B55F-00A45DB98DAD}" type="parTrans" cxnId="{874F3B2E-53A3-4DA4-8673-DB9E8788D85E}">
      <dgm:prSet/>
      <dgm:spPr/>
      <dgm:t>
        <a:bodyPr/>
        <a:lstStyle/>
        <a:p>
          <a:endParaRPr lang="en-US"/>
        </a:p>
      </dgm:t>
    </dgm:pt>
    <dgm:pt modelId="{FC32FC5F-F57B-424F-B4F3-D5A84B8B4C05}" type="sibTrans" cxnId="{874F3B2E-53A3-4DA4-8673-DB9E8788D85E}">
      <dgm:prSet/>
      <dgm:spPr/>
      <dgm:t>
        <a:bodyPr/>
        <a:lstStyle/>
        <a:p>
          <a:endParaRPr lang="en-US"/>
        </a:p>
      </dgm:t>
    </dgm:pt>
    <dgm:pt modelId="{D397A8CF-E40C-4513-A10C-1754020F4451}">
      <dgm:prSet phldrT="[Text]"/>
      <dgm:spPr/>
      <dgm:t>
        <a:bodyPr/>
        <a:lstStyle/>
        <a:p>
          <a:r>
            <a:rPr lang="en-US" dirty="0">
              <a:latin typeface="Times New Roman" panose="02020603050405020304" pitchFamily="18" charset="0"/>
              <a:cs typeface="Times New Roman" panose="02020603050405020304" pitchFamily="18" charset="0"/>
            </a:rPr>
            <a:t>Intern at IOC-UNESCO</a:t>
          </a:r>
        </a:p>
      </dgm:t>
    </dgm:pt>
    <dgm:pt modelId="{240A11AA-2EF3-4750-A8EC-A02E5B8C595B}" type="parTrans" cxnId="{6A01DA25-FE3E-4DE5-8A63-505CD53C1096}">
      <dgm:prSet/>
      <dgm:spPr/>
      <dgm:t>
        <a:bodyPr/>
        <a:lstStyle/>
        <a:p>
          <a:endParaRPr lang="en-US"/>
        </a:p>
      </dgm:t>
    </dgm:pt>
    <dgm:pt modelId="{D2ED99A6-AE82-4D6D-AA87-1F0D19782200}" type="sibTrans" cxnId="{6A01DA25-FE3E-4DE5-8A63-505CD53C1096}">
      <dgm:prSet/>
      <dgm:spPr/>
      <dgm:t>
        <a:bodyPr/>
        <a:lstStyle/>
        <a:p>
          <a:endParaRPr lang="en-US"/>
        </a:p>
      </dgm:t>
    </dgm:pt>
    <dgm:pt modelId="{9FE8EE55-ED2E-4B34-B534-F64534A9183C}">
      <dgm:prSet phldrT="[Text]"/>
      <dgm:spPr/>
      <dgm:t>
        <a:bodyPr/>
        <a:lstStyle/>
        <a:p>
          <a:r>
            <a:rPr lang="en-US" dirty="0">
              <a:latin typeface="Times New Roman" panose="02020603050405020304" pitchFamily="18" charset="0"/>
              <a:cs typeface="Times New Roman" panose="02020603050405020304" pitchFamily="18" charset="0"/>
            </a:rPr>
            <a:t>Master in Disaster and Natural Risk Management (GCRN) at Paul Valéry University</a:t>
          </a:r>
        </a:p>
      </dgm:t>
    </dgm:pt>
    <dgm:pt modelId="{C6A26432-F9E7-4DFD-841D-27CDF924A8A6}" type="parTrans" cxnId="{5BFAC384-4049-4BCC-B5AB-0DED2E2D8DFF}">
      <dgm:prSet/>
      <dgm:spPr/>
      <dgm:t>
        <a:bodyPr/>
        <a:lstStyle/>
        <a:p>
          <a:endParaRPr lang="en-US"/>
        </a:p>
      </dgm:t>
    </dgm:pt>
    <dgm:pt modelId="{47CA1F29-14AE-475E-AE0F-55CF14BDA347}" type="sibTrans" cxnId="{5BFAC384-4049-4BCC-B5AB-0DED2E2D8DFF}">
      <dgm:prSet/>
      <dgm:spPr/>
      <dgm:t>
        <a:bodyPr/>
        <a:lstStyle/>
        <a:p>
          <a:endParaRPr lang="en-US"/>
        </a:p>
      </dgm:t>
    </dgm:pt>
    <dgm:pt modelId="{ACD165EC-4CA0-4494-9CA8-4AC474CC1C6D}">
      <dgm:prSet phldrT="[Text]"/>
      <dgm:spPr/>
      <dgm:t>
        <a:bodyPr/>
        <a:lstStyle/>
        <a:p>
          <a:pPr>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GOZDE GUNEY DOGAN (TURKEY)</a:t>
          </a:r>
        </a:p>
      </dgm:t>
    </dgm:pt>
    <dgm:pt modelId="{EA91A147-E6CE-4FA9-B442-0E08CB043004}" type="parTrans" cxnId="{286C52FA-6FA0-4369-9827-C97C5DC6AA3D}">
      <dgm:prSet/>
      <dgm:spPr/>
      <dgm:t>
        <a:bodyPr/>
        <a:lstStyle/>
        <a:p>
          <a:endParaRPr lang="en-US"/>
        </a:p>
      </dgm:t>
    </dgm:pt>
    <dgm:pt modelId="{F93A1888-C3BD-4659-AEBB-76810020B993}" type="sibTrans" cxnId="{286C52FA-6FA0-4369-9827-C97C5DC6AA3D}">
      <dgm:prSet/>
      <dgm:spPr/>
      <dgm:t>
        <a:bodyPr/>
        <a:lstStyle/>
        <a:p>
          <a:endParaRPr lang="en-US"/>
        </a:p>
      </dgm:t>
    </dgm:pt>
    <dgm:pt modelId="{60D4DC6A-4879-4FC7-98A9-9C712389D11B}">
      <dgm:prSet phldrT="[Text]"/>
      <dgm:spPr/>
      <dgm:t>
        <a:bodyPr/>
        <a:lstStyle/>
        <a:p>
          <a:r>
            <a:rPr lang="en-US" dirty="0">
              <a:latin typeface="Times New Roman" panose="02020603050405020304" pitchFamily="18" charset="0"/>
              <a:cs typeface="Times New Roman" panose="02020603050405020304" pitchFamily="18" charset="0"/>
            </a:rPr>
            <a:t>Middle East Technical University | METU</a:t>
          </a:r>
        </a:p>
      </dgm:t>
    </dgm:pt>
    <dgm:pt modelId="{C98F36BD-F9CB-43C8-A535-C48E92EA79A7}" type="parTrans" cxnId="{41E8D8FF-7031-452E-A10B-25D5F1B0550F}">
      <dgm:prSet/>
      <dgm:spPr/>
      <dgm:t>
        <a:bodyPr/>
        <a:lstStyle/>
        <a:p>
          <a:endParaRPr lang="en-US"/>
        </a:p>
      </dgm:t>
    </dgm:pt>
    <dgm:pt modelId="{4A582D1F-C9E2-4DC2-B138-E75FF1E3482B}" type="sibTrans" cxnId="{41E8D8FF-7031-452E-A10B-25D5F1B0550F}">
      <dgm:prSet/>
      <dgm:spPr/>
      <dgm:t>
        <a:bodyPr/>
        <a:lstStyle/>
        <a:p>
          <a:endParaRPr lang="en-US"/>
        </a:p>
      </dgm:t>
    </dgm:pt>
    <dgm:pt modelId="{0B3BDCC1-C597-4D1B-AA4D-D590A2CB39BC}">
      <dgm:prSet phldrT="[Text]"/>
      <dgm:spPr/>
      <dgm:t>
        <a:bodyPr/>
        <a:lstStyle/>
        <a:p>
          <a:endParaRPr lang="en-US" dirty="0">
            <a:latin typeface="Times New Roman" panose="02020603050405020304" pitchFamily="18" charset="0"/>
            <a:cs typeface="Times New Roman" panose="02020603050405020304" pitchFamily="18" charset="0"/>
          </a:endParaRPr>
        </a:p>
      </dgm:t>
    </dgm:pt>
    <dgm:pt modelId="{5D2D0604-8194-4308-B62F-E61A8080DD17}" type="parTrans" cxnId="{B4CE2F68-9AE5-47F6-A9D1-44EC5AD9BBAD}">
      <dgm:prSet/>
      <dgm:spPr/>
      <dgm:t>
        <a:bodyPr/>
        <a:lstStyle/>
        <a:p>
          <a:endParaRPr lang="en-US"/>
        </a:p>
      </dgm:t>
    </dgm:pt>
    <dgm:pt modelId="{693DD2F6-C116-40DE-8EC8-FB8D1240B722}" type="sibTrans" cxnId="{B4CE2F68-9AE5-47F6-A9D1-44EC5AD9BBAD}">
      <dgm:prSet/>
      <dgm:spPr/>
      <dgm:t>
        <a:bodyPr/>
        <a:lstStyle/>
        <a:p>
          <a:endParaRPr lang="en-US"/>
        </a:p>
      </dgm:t>
    </dgm:pt>
    <dgm:pt modelId="{649084C2-C899-41E8-97AC-B10B8394A7E2}">
      <dgm:prSet/>
      <dgm:spPr/>
      <dgm:t>
        <a:bodyPr/>
        <a:lstStyle/>
        <a:p>
          <a:r>
            <a:rPr lang="en-US" dirty="0">
              <a:latin typeface="Times New Roman" panose="02020603050405020304" pitchFamily="18" charset="0"/>
              <a:cs typeface="Times New Roman" panose="02020603050405020304" pitchFamily="18" charset="0"/>
            </a:rPr>
            <a:t>IMANE JOUDAR (MOROCCO)</a:t>
          </a:r>
        </a:p>
      </dgm:t>
    </dgm:pt>
    <dgm:pt modelId="{B7AA244F-CCFD-4AC9-88A0-B0264C12CE38}" type="parTrans" cxnId="{054687B3-D57C-46D8-B738-50841354C2FF}">
      <dgm:prSet/>
      <dgm:spPr/>
      <dgm:t>
        <a:bodyPr/>
        <a:lstStyle/>
        <a:p>
          <a:endParaRPr lang="en-US"/>
        </a:p>
      </dgm:t>
    </dgm:pt>
    <dgm:pt modelId="{E4076C1C-0C0B-43B3-AE3E-73B0EBBCBA4A}" type="sibTrans" cxnId="{054687B3-D57C-46D8-B738-50841354C2FF}">
      <dgm:prSet/>
      <dgm:spPr/>
      <dgm:t>
        <a:bodyPr/>
        <a:lstStyle/>
        <a:p>
          <a:endParaRPr lang="en-US"/>
        </a:p>
      </dgm:t>
    </dgm:pt>
    <dgm:pt modelId="{7B6AC6FE-D6BA-489B-AD41-DC780699834B}">
      <dgm:prSet/>
      <dgm:spPr/>
      <dgm:t>
        <a:bodyPr/>
        <a:lstStyle/>
        <a:p>
          <a:r>
            <a:rPr lang="en-US" dirty="0">
              <a:latin typeface="Times New Roman" panose="02020603050405020304" pitchFamily="18" charset="0"/>
              <a:cs typeface="Times New Roman" panose="02020603050405020304" pitchFamily="18" charset="0"/>
            </a:rPr>
            <a:t>Université </a:t>
          </a:r>
          <a:r>
            <a:rPr lang="en-US" dirty="0" err="1">
              <a:latin typeface="Times New Roman" panose="02020603050405020304" pitchFamily="18" charset="0"/>
              <a:cs typeface="Times New Roman" panose="02020603050405020304" pitchFamily="18" charset="0"/>
            </a:rPr>
            <a:t>Chouaib</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Doukkali</a:t>
          </a:r>
          <a:endParaRPr lang="en-US" dirty="0">
            <a:latin typeface="Times New Roman" panose="02020603050405020304" pitchFamily="18" charset="0"/>
            <a:cs typeface="Times New Roman" panose="02020603050405020304" pitchFamily="18" charset="0"/>
          </a:endParaRPr>
        </a:p>
      </dgm:t>
    </dgm:pt>
    <dgm:pt modelId="{2D98FEC6-CCE4-4D9E-959F-94286C9C0AAB}" type="parTrans" cxnId="{616E1BAD-8CC0-4777-B055-D57C95FE7B2B}">
      <dgm:prSet/>
      <dgm:spPr/>
      <dgm:t>
        <a:bodyPr/>
        <a:lstStyle/>
        <a:p>
          <a:endParaRPr lang="en-US"/>
        </a:p>
      </dgm:t>
    </dgm:pt>
    <dgm:pt modelId="{5E4A3DEF-CCE6-4DE2-8E44-4993BEB14B28}" type="sibTrans" cxnId="{616E1BAD-8CC0-4777-B055-D57C95FE7B2B}">
      <dgm:prSet/>
      <dgm:spPr/>
      <dgm:t>
        <a:bodyPr/>
        <a:lstStyle/>
        <a:p>
          <a:endParaRPr lang="en-US"/>
        </a:p>
      </dgm:t>
    </dgm:pt>
    <dgm:pt modelId="{5D8B85C4-8B73-4D23-B39B-C01027922ABD}">
      <dgm:prSet/>
      <dgm:spPr/>
      <dgm:t>
        <a:bodyPr/>
        <a:lstStyle/>
        <a:p>
          <a:endParaRPr lang="en-US" dirty="0">
            <a:latin typeface="Times New Roman" panose="02020603050405020304" pitchFamily="18" charset="0"/>
            <a:cs typeface="Times New Roman" panose="02020603050405020304" pitchFamily="18" charset="0"/>
          </a:endParaRPr>
        </a:p>
      </dgm:t>
    </dgm:pt>
    <dgm:pt modelId="{39CBDC63-AACE-431A-AF32-8CDB6A75E82C}" type="parTrans" cxnId="{0284B2F9-7F46-445C-A5CA-B459A51779A5}">
      <dgm:prSet/>
      <dgm:spPr/>
      <dgm:t>
        <a:bodyPr/>
        <a:lstStyle/>
        <a:p>
          <a:endParaRPr lang="en-US"/>
        </a:p>
      </dgm:t>
    </dgm:pt>
    <dgm:pt modelId="{608FF954-0EDE-4EA7-9A2F-9392566590A5}" type="sibTrans" cxnId="{0284B2F9-7F46-445C-A5CA-B459A51779A5}">
      <dgm:prSet/>
      <dgm:spPr/>
      <dgm:t>
        <a:bodyPr/>
        <a:lstStyle/>
        <a:p>
          <a:endParaRPr lang="en-US"/>
        </a:p>
      </dgm:t>
    </dgm:pt>
    <dgm:pt modelId="{4C710C4C-B55A-44C2-A4A8-2A9067927D49}">
      <dgm:prSet phldrT="[Text]"/>
      <dgm:spPr/>
      <dgm:t>
        <a:bodyPr/>
        <a:lstStyle/>
        <a:p>
          <a:r>
            <a:rPr lang="en-US" dirty="0">
              <a:latin typeface="Times New Roman" panose="02020603050405020304" pitchFamily="18" charset="0"/>
              <a:cs typeface="Times New Roman" panose="02020603050405020304" pitchFamily="18" charset="0"/>
            </a:rPr>
            <a:t>Department of </a:t>
          </a:r>
          <a:r>
            <a:rPr lang="en-US">
              <a:latin typeface="Times New Roman" panose="02020603050405020304" pitchFamily="18" charset="0"/>
              <a:cs typeface="Times New Roman" panose="02020603050405020304" pitchFamily="18" charset="0"/>
            </a:rPr>
            <a:t>Civil Engineering ·PhD student</a:t>
          </a:r>
          <a:endParaRPr lang="en-US" dirty="0">
            <a:latin typeface="Times New Roman" panose="02020603050405020304" pitchFamily="18" charset="0"/>
            <a:cs typeface="Times New Roman" panose="02020603050405020304" pitchFamily="18" charset="0"/>
          </a:endParaRPr>
        </a:p>
      </dgm:t>
    </dgm:pt>
    <dgm:pt modelId="{7CC0EC69-5D88-41A8-BF53-E79EFD867A95}" type="parTrans" cxnId="{547237FD-E4C1-4AE2-8A38-7DCBEA9748C0}">
      <dgm:prSet/>
      <dgm:spPr/>
      <dgm:t>
        <a:bodyPr/>
        <a:lstStyle/>
        <a:p>
          <a:endParaRPr lang="en-US"/>
        </a:p>
      </dgm:t>
    </dgm:pt>
    <dgm:pt modelId="{FA6221DA-854D-4D60-B3A3-B65F5DB467DB}" type="sibTrans" cxnId="{547237FD-E4C1-4AE2-8A38-7DCBEA9748C0}">
      <dgm:prSet/>
      <dgm:spPr/>
      <dgm:t>
        <a:bodyPr/>
        <a:lstStyle/>
        <a:p>
          <a:endParaRPr lang="en-US"/>
        </a:p>
      </dgm:t>
    </dgm:pt>
    <dgm:pt modelId="{5FF27720-72A5-489F-9123-5267E4C26AC0}">
      <dgm:prSet/>
      <dgm:spPr/>
      <dgm:t>
        <a:bodyPr/>
        <a:lstStyle/>
        <a:p>
          <a:r>
            <a:rPr lang="en-US" dirty="0">
              <a:latin typeface="Times New Roman" panose="02020603050405020304" pitchFamily="18" charset="0"/>
              <a:cs typeface="Times New Roman" panose="02020603050405020304" pitchFamily="18" charset="0"/>
            </a:rPr>
            <a:t>Department of Earth Sciences ·PhD student</a:t>
          </a:r>
        </a:p>
      </dgm:t>
    </dgm:pt>
    <dgm:pt modelId="{C295321A-7E97-4182-99CB-3334FBB2561C}" type="parTrans" cxnId="{D4AC34C9-C932-4D49-9A5A-3CE60C95715C}">
      <dgm:prSet/>
      <dgm:spPr/>
      <dgm:t>
        <a:bodyPr/>
        <a:lstStyle/>
        <a:p>
          <a:endParaRPr lang="en-US"/>
        </a:p>
      </dgm:t>
    </dgm:pt>
    <dgm:pt modelId="{6E545D71-B69F-4699-AE9E-147E8EAAAF18}" type="sibTrans" cxnId="{D4AC34C9-C932-4D49-9A5A-3CE60C95715C}">
      <dgm:prSet/>
      <dgm:spPr/>
      <dgm:t>
        <a:bodyPr/>
        <a:lstStyle/>
        <a:p>
          <a:endParaRPr lang="en-US"/>
        </a:p>
      </dgm:t>
    </dgm:pt>
    <dgm:pt modelId="{3479562E-C31C-46B7-BAE8-08748E76CFB6}" type="pres">
      <dgm:prSet presAssocID="{6560ECBB-EA6C-4035-8E3C-9C2FB0EFF4BF}" presName="linear" presStyleCnt="0">
        <dgm:presLayoutVars>
          <dgm:dir/>
          <dgm:resizeHandles val="exact"/>
        </dgm:presLayoutVars>
      </dgm:prSet>
      <dgm:spPr/>
    </dgm:pt>
    <dgm:pt modelId="{73DC94B6-F4FD-4877-BC59-CF32D0AD2606}" type="pres">
      <dgm:prSet presAssocID="{0544248C-C401-451B-A2C9-D84A48D3C6C4}" presName="comp" presStyleCnt="0"/>
      <dgm:spPr/>
    </dgm:pt>
    <dgm:pt modelId="{C1B9F4C7-D498-449D-AFDF-2FE4CBCCBA0F}" type="pres">
      <dgm:prSet presAssocID="{0544248C-C401-451B-A2C9-D84A48D3C6C4}" presName="box" presStyleLbl="node1" presStyleIdx="0" presStyleCnt="4" custLinFactNeighborX="-671"/>
      <dgm:spPr/>
    </dgm:pt>
    <dgm:pt modelId="{A989A3E8-A4A5-4216-8EBE-B30A21E36240}" type="pres">
      <dgm:prSet presAssocID="{0544248C-C401-451B-A2C9-D84A48D3C6C4}" presName="img" presStyleLbl="fgImgPlace1" presStyleIdx="0" presStyleCnt="4"/>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4000" b="-74000"/>
          </a:stretch>
        </a:blipFill>
      </dgm:spPr>
    </dgm:pt>
    <dgm:pt modelId="{D9044D6E-29BC-41AF-9F58-CDB6EEB97632}" type="pres">
      <dgm:prSet presAssocID="{0544248C-C401-451B-A2C9-D84A48D3C6C4}" presName="text" presStyleLbl="node1" presStyleIdx="0" presStyleCnt="4">
        <dgm:presLayoutVars>
          <dgm:bulletEnabled val="1"/>
        </dgm:presLayoutVars>
      </dgm:prSet>
      <dgm:spPr/>
    </dgm:pt>
    <dgm:pt modelId="{654F4116-ACCB-47F4-AD2D-04067FA77FE1}" type="pres">
      <dgm:prSet presAssocID="{3561FECB-9787-44EA-9F55-25AD1CC7D881}" presName="spacer" presStyleCnt="0"/>
      <dgm:spPr/>
    </dgm:pt>
    <dgm:pt modelId="{6460239C-8BA1-4EC0-A301-3EA376C5C286}" type="pres">
      <dgm:prSet presAssocID="{649084C2-C899-41E8-97AC-B10B8394A7E2}" presName="comp" presStyleCnt="0"/>
      <dgm:spPr/>
    </dgm:pt>
    <dgm:pt modelId="{D723DBBC-13AF-47DC-BB6E-5A7C88526C9D}" type="pres">
      <dgm:prSet presAssocID="{649084C2-C899-41E8-97AC-B10B8394A7E2}" presName="box" presStyleLbl="node1" presStyleIdx="1" presStyleCnt="4"/>
      <dgm:spPr/>
    </dgm:pt>
    <dgm:pt modelId="{15B95819-F435-48E5-A3B4-FAF5678E8C07}" type="pres">
      <dgm:prSet presAssocID="{649084C2-C899-41E8-97AC-B10B8394A7E2}" presName="img" presStyleLbl="fgImgPlace1" presStyleIdx="1" presStyleCnt="4"/>
      <dgm:spPr>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6000" b="-46000"/>
          </a:stretch>
        </a:blipFill>
      </dgm:spPr>
    </dgm:pt>
    <dgm:pt modelId="{C0C188E6-1BEF-4F4D-9372-1C57897CC205}" type="pres">
      <dgm:prSet presAssocID="{649084C2-C899-41E8-97AC-B10B8394A7E2}" presName="text" presStyleLbl="node1" presStyleIdx="1" presStyleCnt="4">
        <dgm:presLayoutVars>
          <dgm:bulletEnabled val="1"/>
        </dgm:presLayoutVars>
      </dgm:prSet>
      <dgm:spPr/>
    </dgm:pt>
    <dgm:pt modelId="{FBEC4CBC-7962-43C3-B75B-2CA49841A2DB}" type="pres">
      <dgm:prSet presAssocID="{E4076C1C-0C0B-43B3-AE3E-73B0EBBCBA4A}" presName="spacer" presStyleCnt="0"/>
      <dgm:spPr/>
    </dgm:pt>
    <dgm:pt modelId="{C2923723-09E3-4917-AD1B-EBE2B1F9A850}" type="pres">
      <dgm:prSet presAssocID="{18D9C5B6-E199-411A-9AA9-60D1251579A3}" presName="comp" presStyleCnt="0"/>
      <dgm:spPr/>
    </dgm:pt>
    <dgm:pt modelId="{58C5B4EB-06B1-46B3-8943-EF4A50DCBDF9}" type="pres">
      <dgm:prSet presAssocID="{18D9C5B6-E199-411A-9AA9-60D1251579A3}" presName="box" presStyleLbl="node1" presStyleIdx="2" presStyleCnt="4"/>
      <dgm:spPr/>
    </dgm:pt>
    <dgm:pt modelId="{0823414C-EE71-4588-A401-BB94CC1F9ED2}" type="pres">
      <dgm:prSet presAssocID="{18D9C5B6-E199-411A-9AA9-60D1251579A3}" presName="img" presStyleLbl="fgImgPlace1" presStyleIdx="2" presStyleCnt="4"/>
      <dgm:spPr>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46000" b="-46000"/>
          </a:stretch>
        </a:blipFill>
      </dgm:spPr>
    </dgm:pt>
    <dgm:pt modelId="{4CC3C82B-9EB0-43C6-A7E2-B8416A2DA5AF}" type="pres">
      <dgm:prSet presAssocID="{18D9C5B6-E199-411A-9AA9-60D1251579A3}" presName="text" presStyleLbl="node1" presStyleIdx="2" presStyleCnt="4">
        <dgm:presLayoutVars>
          <dgm:bulletEnabled val="1"/>
        </dgm:presLayoutVars>
      </dgm:prSet>
      <dgm:spPr/>
    </dgm:pt>
    <dgm:pt modelId="{1C44431E-05C4-4B36-8346-C75DB939AD8E}" type="pres">
      <dgm:prSet presAssocID="{FC32FC5F-F57B-424F-B4F3-D5A84B8B4C05}" presName="spacer" presStyleCnt="0"/>
      <dgm:spPr/>
    </dgm:pt>
    <dgm:pt modelId="{0F0D4A8B-D476-4C98-9930-F77CCC325391}" type="pres">
      <dgm:prSet presAssocID="{ACD165EC-4CA0-4494-9CA8-4AC474CC1C6D}" presName="comp" presStyleCnt="0"/>
      <dgm:spPr/>
    </dgm:pt>
    <dgm:pt modelId="{7D82A7D3-2761-4FA9-B4AE-DEF94662EF29}" type="pres">
      <dgm:prSet presAssocID="{ACD165EC-4CA0-4494-9CA8-4AC474CC1C6D}" presName="box" presStyleLbl="node1" presStyleIdx="3" presStyleCnt="4"/>
      <dgm:spPr/>
    </dgm:pt>
    <dgm:pt modelId="{C140E2E1-EFAB-4E24-A54C-B75508A38F40}" type="pres">
      <dgm:prSet presAssocID="{ACD165EC-4CA0-4494-9CA8-4AC474CC1C6D}" presName="img" presStyleLbl="fgImgPlace1" presStyleIdx="3" presStyleCnt="4"/>
      <dgm:spPr>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6000" b="-46000"/>
          </a:stretch>
        </a:blipFill>
      </dgm:spPr>
    </dgm:pt>
    <dgm:pt modelId="{BFD4B393-F4B6-4F20-A365-9958DD1A0F4C}" type="pres">
      <dgm:prSet presAssocID="{ACD165EC-4CA0-4494-9CA8-4AC474CC1C6D}" presName="text" presStyleLbl="node1" presStyleIdx="3" presStyleCnt="4">
        <dgm:presLayoutVars>
          <dgm:bulletEnabled val="1"/>
        </dgm:presLayoutVars>
      </dgm:prSet>
      <dgm:spPr/>
    </dgm:pt>
  </dgm:ptLst>
  <dgm:cxnLst>
    <dgm:cxn modelId="{16862B03-F8A0-4486-A7F2-602CEC2CECD8}" type="presOf" srcId="{D397A8CF-E40C-4513-A10C-1754020F4451}" destId="{4CC3C82B-9EB0-43C6-A7E2-B8416A2DA5AF}" srcOrd="1" destOrd="1" presId="urn:microsoft.com/office/officeart/2005/8/layout/vList4"/>
    <dgm:cxn modelId="{3790B809-2D1E-4F82-970A-1A78ECF784D8}" type="presOf" srcId="{60D4DC6A-4879-4FC7-98A9-9C712389D11B}" destId="{BFD4B393-F4B6-4F20-A365-9958DD1A0F4C}" srcOrd="1" destOrd="1" presId="urn:microsoft.com/office/officeart/2005/8/layout/vList4"/>
    <dgm:cxn modelId="{A4557D0D-B60F-4A84-9160-EAE41EBC2E12}" type="presOf" srcId="{18D9C5B6-E199-411A-9AA9-60D1251579A3}" destId="{4CC3C82B-9EB0-43C6-A7E2-B8416A2DA5AF}" srcOrd="1" destOrd="0" presId="urn:microsoft.com/office/officeart/2005/8/layout/vList4"/>
    <dgm:cxn modelId="{C09CDB10-BBAF-4508-AEB7-57F853D7EC05}" type="presOf" srcId="{5FF27720-72A5-489F-9123-5267E4C26AC0}" destId="{C0C188E6-1BEF-4F4D-9372-1C57897CC205}" srcOrd="1" destOrd="2" presId="urn:microsoft.com/office/officeart/2005/8/layout/vList4"/>
    <dgm:cxn modelId="{DA080014-E366-41DA-B519-7B12D02275B4}" type="presOf" srcId="{4C710C4C-B55A-44C2-A4A8-2A9067927D49}" destId="{7D82A7D3-2761-4FA9-B4AE-DEF94662EF29}" srcOrd="0" destOrd="2" presId="urn:microsoft.com/office/officeart/2005/8/layout/vList4"/>
    <dgm:cxn modelId="{2D75271E-7627-4AE8-A4BF-10D17FA9E019}" srcId="{0544248C-C401-451B-A2C9-D84A48D3C6C4}" destId="{A7E90D8D-D799-4BF8-B04A-7BDED6E380C2}" srcOrd="1" destOrd="0" parTransId="{6515591C-ECC4-4503-A42F-8BBF60C1D91B}" sibTransId="{F23C80EA-A23B-4098-8A4C-525D69F3C18C}"/>
    <dgm:cxn modelId="{6A01DA25-FE3E-4DE5-8A63-505CD53C1096}" srcId="{18D9C5B6-E199-411A-9AA9-60D1251579A3}" destId="{D397A8CF-E40C-4513-A10C-1754020F4451}" srcOrd="0" destOrd="0" parTransId="{240A11AA-2EF3-4750-A8EC-A02E5B8C595B}" sibTransId="{D2ED99A6-AE82-4D6D-AA87-1F0D19782200}"/>
    <dgm:cxn modelId="{3B53092E-084B-4388-B622-52D10ECE8E74}" type="presOf" srcId="{9FE8EE55-ED2E-4B34-B534-F64534A9183C}" destId="{4CC3C82B-9EB0-43C6-A7E2-B8416A2DA5AF}" srcOrd="1" destOrd="2" presId="urn:microsoft.com/office/officeart/2005/8/layout/vList4"/>
    <dgm:cxn modelId="{874F3B2E-53A3-4DA4-8673-DB9E8788D85E}" srcId="{6560ECBB-EA6C-4035-8E3C-9C2FB0EFF4BF}" destId="{18D9C5B6-E199-411A-9AA9-60D1251579A3}" srcOrd="2" destOrd="0" parTransId="{3B260699-1ED0-4827-B55F-00A45DB98DAD}" sibTransId="{FC32FC5F-F57B-424F-B4F3-D5A84B8B4C05}"/>
    <dgm:cxn modelId="{1186BF30-07A0-47F2-86C4-FEE1EFBFEE9A}" type="presOf" srcId="{A7E90D8D-D799-4BF8-B04A-7BDED6E380C2}" destId="{C1B9F4C7-D498-449D-AFDF-2FE4CBCCBA0F}" srcOrd="0" destOrd="2" presId="urn:microsoft.com/office/officeart/2005/8/layout/vList4"/>
    <dgm:cxn modelId="{B8FE5E37-6080-4A09-B157-2ECD98DA7C0A}" type="presOf" srcId="{649084C2-C899-41E8-97AC-B10B8394A7E2}" destId="{C0C188E6-1BEF-4F4D-9372-1C57897CC205}" srcOrd="1" destOrd="0" presId="urn:microsoft.com/office/officeart/2005/8/layout/vList4"/>
    <dgm:cxn modelId="{FA5F6C39-5593-43FB-803F-DFD8696A90A7}" type="presOf" srcId="{A7E90D8D-D799-4BF8-B04A-7BDED6E380C2}" destId="{D9044D6E-29BC-41AF-9F58-CDB6EEB97632}" srcOrd="1" destOrd="2" presId="urn:microsoft.com/office/officeart/2005/8/layout/vList4"/>
    <dgm:cxn modelId="{0769A85D-9937-41F3-ADEF-24C388D44C99}" srcId="{0544248C-C401-451B-A2C9-D84A48D3C6C4}" destId="{A7E0FB95-0C4F-43E2-BFB8-5FDEE2D26121}" srcOrd="0" destOrd="0" parTransId="{43E0E0AD-044E-46A8-8F79-5C2B06052286}" sibTransId="{F44C9717-8007-4019-9D0F-AE28F1F43306}"/>
    <dgm:cxn modelId="{E7E8DF5D-5FA0-441D-9F0A-223EDA0EACF3}" type="presOf" srcId="{5FF27720-72A5-489F-9123-5267E4C26AC0}" destId="{D723DBBC-13AF-47DC-BB6E-5A7C88526C9D}" srcOrd="0" destOrd="2" presId="urn:microsoft.com/office/officeart/2005/8/layout/vList4"/>
    <dgm:cxn modelId="{8624FC61-334C-4B08-AFBA-452B4652BD64}" type="presOf" srcId="{60D4DC6A-4879-4FC7-98A9-9C712389D11B}" destId="{7D82A7D3-2761-4FA9-B4AE-DEF94662EF29}" srcOrd="0" destOrd="1" presId="urn:microsoft.com/office/officeart/2005/8/layout/vList4"/>
    <dgm:cxn modelId="{DDAF5343-E300-4216-9ADD-BB57AAFAA7C3}" type="presOf" srcId="{7B6AC6FE-D6BA-489B-AD41-DC780699834B}" destId="{D723DBBC-13AF-47DC-BB6E-5A7C88526C9D}" srcOrd="0" destOrd="1" presId="urn:microsoft.com/office/officeart/2005/8/layout/vList4"/>
    <dgm:cxn modelId="{B4CE2F68-9AE5-47F6-A9D1-44EC5AD9BBAD}" srcId="{ACD165EC-4CA0-4494-9CA8-4AC474CC1C6D}" destId="{0B3BDCC1-C597-4D1B-AA4D-D590A2CB39BC}" srcOrd="2" destOrd="0" parTransId="{5D2D0604-8194-4308-B62F-E61A8080DD17}" sibTransId="{693DD2F6-C116-40DE-8EC8-FB8D1240B722}"/>
    <dgm:cxn modelId="{7CDFB74E-C72D-477E-AEA3-FF55B2A1C211}" type="presOf" srcId="{ACD165EC-4CA0-4494-9CA8-4AC474CC1C6D}" destId="{BFD4B393-F4B6-4F20-A365-9958DD1A0F4C}" srcOrd="1" destOrd="0" presId="urn:microsoft.com/office/officeart/2005/8/layout/vList4"/>
    <dgm:cxn modelId="{814B6D54-C285-47D3-B461-F0B609E75968}" type="presOf" srcId="{A7E0FB95-0C4F-43E2-BFB8-5FDEE2D26121}" destId="{D9044D6E-29BC-41AF-9F58-CDB6EEB97632}" srcOrd="1" destOrd="1" presId="urn:microsoft.com/office/officeart/2005/8/layout/vList4"/>
    <dgm:cxn modelId="{4AA67279-429A-4DF0-9BE8-68F96DD7F739}" type="presOf" srcId="{0544248C-C401-451B-A2C9-D84A48D3C6C4}" destId="{D9044D6E-29BC-41AF-9F58-CDB6EEB97632}" srcOrd="1" destOrd="0" presId="urn:microsoft.com/office/officeart/2005/8/layout/vList4"/>
    <dgm:cxn modelId="{6678947A-2546-4931-BA12-742EDD27D4BE}" type="presOf" srcId="{9FE8EE55-ED2E-4B34-B534-F64534A9183C}" destId="{58C5B4EB-06B1-46B3-8943-EF4A50DCBDF9}" srcOrd="0" destOrd="2" presId="urn:microsoft.com/office/officeart/2005/8/layout/vList4"/>
    <dgm:cxn modelId="{5BFAC384-4049-4BCC-B5AB-0DED2E2D8DFF}" srcId="{18D9C5B6-E199-411A-9AA9-60D1251579A3}" destId="{9FE8EE55-ED2E-4B34-B534-F64534A9183C}" srcOrd="1" destOrd="0" parTransId="{C6A26432-F9E7-4DFD-841D-27CDF924A8A6}" sibTransId="{47CA1F29-14AE-475E-AE0F-55CF14BDA347}"/>
    <dgm:cxn modelId="{E3E75B8A-0D57-4EFF-B7C9-6F2CCBFBCFF5}" type="presOf" srcId="{0B3BDCC1-C597-4D1B-AA4D-D590A2CB39BC}" destId="{BFD4B393-F4B6-4F20-A365-9958DD1A0F4C}" srcOrd="1" destOrd="3" presId="urn:microsoft.com/office/officeart/2005/8/layout/vList4"/>
    <dgm:cxn modelId="{517A3596-17CA-415B-AA63-1BB0DC079F07}" type="presOf" srcId="{A7E0FB95-0C4F-43E2-BFB8-5FDEE2D26121}" destId="{C1B9F4C7-D498-449D-AFDF-2FE4CBCCBA0F}" srcOrd="0" destOrd="1" presId="urn:microsoft.com/office/officeart/2005/8/layout/vList4"/>
    <dgm:cxn modelId="{4EB19EA3-C249-4EA8-B911-DDF8825437DF}" type="presOf" srcId="{0544248C-C401-451B-A2C9-D84A48D3C6C4}" destId="{C1B9F4C7-D498-449D-AFDF-2FE4CBCCBA0F}" srcOrd="0" destOrd="0" presId="urn:microsoft.com/office/officeart/2005/8/layout/vList4"/>
    <dgm:cxn modelId="{D3A0F7AB-5BB5-45BA-A70C-85BE8D8B4A27}" type="presOf" srcId="{6560ECBB-EA6C-4035-8E3C-9C2FB0EFF4BF}" destId="{3479562E-C31C-46B7-BAE8-08748E76CFB6}" srcOrd="0" destOrd="0" presId="urn:microsoft.com/office/officeart/2005/8/layout/vList4"/>
    <dgm:cxn modelId="{616E1BAD-8CC0-4777-B055-D57C95FE7B2B}" srcId="{649084C2-C899-41E8-97AC-B10B8394A7E2}" destId="{7B6AC6FE-D6BA-489B-AD41-DC780699834B}" srcOrd="0" destOrd="0" parTransId="{2D98FEC6-CCE4-4D9E-959F-94286C9C0AAB}" sibTransId="{5E4A3DEF-CCE6-4DE2-8E44-4993BEB14B28}"/>
    <dgm:cxn modelId="{0A9B9AAF-DF92-487B-9B07-80E64B1CA8D8}" type="presOf" srcId="{649084C2-C899-41E8-97AC-B10B8394A7E2}" destId="{D723DBBC-13AF-47DC-BB6E-5A7C88526C9D}" srcOrd="0" destOrd="0" presId="urn:microsoft.com/office/officeart/2005/8/layout/vList4"/>
    <dgm:cxn modelId="{054687B3-D57C-46D8-B738-50841354C2FF}" srcId="{6560ECBB-EA6C-4035-8E3C-9C2FB0EFF4BF}" destId="{649084C2-C899-41E8-97AC-B10B8394A7E2}" srcOrd="1" destOrd="0" parTransId="{B7AA244F-CCFD-4AC9-88A0-B0264C12CE38}" sibTransId="{E4076C1C-0C0B-43B3-AE3E-73B0EBBCBA4A}"/>
    <dgm:cxn modelId="{4C3DBEB6-1A2B-4E68-AC7C-E110E4C5DA62}" type="presOf" srcId="{ACD165EC-4CA0-4494-9CA8-4AC474CC1C6D}" destId="{7D82A7D3-2761-4FA9-B4AE-DEF94662EF29}" srcOrd="0" destOrd="0" presId="urn:microsoft.com/office/officeart/2005/8/layout/vList4"/>
    <dgm:cxn modelId="{D54C88B8-84FA-4B47-A8F2-ECBBFF5D4736}" type="presOf" srcId="{4C710C4C-B55A-44C2-A4A8-2A9067927D49}" destId="{BFD4B393-F4B6-4F20-A365-9958DD1A0F4C}" srcOrd="1" destOrd="2" presId="urn:microsoft.com/office/officeart/2005/8/layout/vList4"/>
    <dgm:cxn modelId="{95FB7CC1-B529-4AF4-9E80-9E0851D17E7C}" type="presOf" srcId="{5D8B85C4-8B73-4D23-B39B-C01027922ABD}" destId="{C0C188E6-1BEF-4F4D-9372-1C57897CC205}" srcOrd="1" destOrd="3" presId="urn:microsoft.com/office/officeart/2005/8/layout/vList4"/>
    <dgm:cxn modelId="{D80AC4C3-EDC8-463D-A35E-AB15A97E613E}" srcId="{6560ECBB-EA6C-4035-8E3C-9C2FB0EFF4BF}" destId="{0544248C-C401-451B-A2C9-D84A48D3C6C4}" srcOrd="0" destOrd="0" parTransId="{62F29BD6-044F-4408-85D1-509D944EC55A}" sibTransId="{3561FECB-9787-44EA-9F55-25AD1CC7D881}"/>
    <dgm:cxn modelId="{D4AC34C9-C932-4D49-9A5A-3CE60C95715C}" srcId="{649084C2-C899-41E8-97AC-B10B8394A7E2}" destId="{5FF27720-72A5-489F-9123-5267E4C26AC0}" srcOrd="1" destOrd="0" parTransId="{C295321A-7E97-4182-99CB-3334FBB2561C}" sibTransId="{6E545D71-B69F-4699-AE9E-147E8EAAAF18}"/>
    <dgm:cxn modelId="{BD189ACD-0981-4A8A-87D3-ECC185A83F05}" type="presOf" srcId="{5D8B85C4-8B73-4D23-B39B-C01027922ABD}" destId="{D723DBBC-13AF-47DC-BB6E-5A7C88526C9D}" srcOrd="0" destOrd="3" presId="urn:microsoft.com/office/officeart/2005/8/layout/vList4"/>
    <dgm:cxn modelId="{B764F4DF-F63A-4704-AB98-0648225FA045}" type="presOf" srcId="{18D9C5B6-E199-411A-9AA9-60D1251579A3}" destId="{58C5B4EB-06B1-46B3-8943-EF4A50DCBDF9}" srcOrd="0" destOrd="0" presId="urn:microsoft.com/office/officeart/2005/8/layout/vList4"/>
    <dgm:cxn modelId="{57AFC0E4-F946-4B0E-8148-9225BBDA3160}" type="presOf" srcId="{7B6AC6FE-D6BA-489B-AD41-DC780699834B}" destId="{C0C188E6-1BEF-4F4D-9372-1C57897CC205}" srcOrd="1" destOrd="1" presId="urn:microsoft.com/office/officeart/2005/8/layout/vList4"/>
    <dgm:cxn modelId="{A07419E8-7D97-4BE8-8EDF-24B10D911132}" type="presOf" srcId="{0B3BDCC1-C597-4D1B-AA4D-D590A2CB39BC}" destId="{7D82A7D3-2761-4FA9-B4AE-DEF94662EF29}" srcOrd="0" destOrd="3" presId="urn:microsoft.com/office/officeart/2005/8/layout/vList4"/>
    <dgm:cxn modelId="{CB4258EE-8BA1-4BBD-9BB5-8AA829CF0F2D}" type="presOf" srcId="{D397A8CF-E40C-4513-A10C-1754020F4451}" destId="{58C5B4EB-06B1-46B3-8943-EF4A50DCBDF9}" srcOrd="0" destOrd="1" presId="urn:microsoft.com/office/officeart/2005/8/layout/vList4"/>
    <dgm:cxn modelId="{0284B2F9-7F46-445C-A5CA-B459A51779A5}" srcId="{649084C2-C899-41E8-97AC-B10B8394A7E2}" destId="{5D8B85C4-8B73-4D23-B39B-C01027922ABD}" srcOrd="2" destOrd="0" parTransId="{39CBDC63-AACE-431A-AF32-8CDB6A75E82C}" sibTransId="{608FF954-0EDE-4EA7-9A2F-9392566590A5}"/>
    <dgm:cxn modelId="{286C52FA-6FA0-4369-9827-C97C5DC6AA3D}" srcId="{6560ECBB-EA6C-4035-8E3C-9C2FB0EFF4BF}" destId="{ACD165EC-4CA0-4494-9CA8-4AC474CC1C6D}" srcOrd="3" destOrd="0" parTransId="{EA91A147-E6CE-4FA9-B442-0E08CB043004}" sibTransId="{F93A1888-C3BD-4659-AEBB-76810020B993}"/>
    <dgm:cxn modelId="{547237FD-E4C1-4AE2-8A38-7DCBEA9748C0}" srcId="{ACD165EC-4CA0-4494-9CA8-4AC474CC1C6D}" destId="{4C710C4C-B55A-44C2-A4A8-2A9067927D49}" srcOrd="1" destOrd="0" parTransId="{7CC0EC69-5D88-41A8-BF53-E79EFD867A95}" sibTransId="{FA6221DA-854D-4D60-B3A3-B65F5DB467DB}"/>
    <dgm:cxn modelId="{41E8D8FF-7031-452E-A10B-25D5F1B0550F}" srcId="{ACD165EC-4CA0-4494-9CA8-4AC474CC1C6D}" destId="{60D4DC6A-4879-4FC7-98A9-9C712389D11B}" srcOrd="0" destOrd="0" parTransId="{C98F36BD-F9CB-43C8-A535-C48E92EA79A7}" sibTransId="{4A582D1F-C9E2-4DC2-B138-E75FF1E3482B}"/>
    <dgm:cxn modelId="{F2327201-E06C-4DED-90E8-28CC57AD4AA1}" type="presParOf" srcId="{3479562E-C31C-46B7-BAE8-08748E76CFB6}" destId="{73DC94B6-F4FD-4877-BC59-CF32D0AD2606}" srcOrd="0" destOrd="0" presId="urn:microsoft.com/office/officeart/2005/8/layout/vList4"/>
    <dgm:cxn modelId="{AB8F2E7D-F3C9-4FC2-B33B-331B32C84FAD}" type="presParOf" srcId="{73DC94B6-F4FD-4877-BC59-CF32D0AD2606}" destId="{C1B9F4C7-D498-449D-AFDF-2FE4CBCCBA0F}" srcOrd="0" destOrd="0" presId="urn:microsoft.com/office/officeart/2005/8/layout/vList4"/>
    <dgm:cxn modelId="{54838C71-2621-46E2-8F99-CE5B12CC5E2A}" type="presParOf" srcId="{73DC94B6-F4FD-4877-BC59-CF32D0AD2606}" destId="{A989A3E8-A4A5-4216-8EBE-B30A21E36240}" srcOrd="1" destOrd="0" presId="urn:microsoft.com/office/officeart/2005/8/layout/vList4"/>
    <dgm:cxn modelId="{7205F50C-DB6D-47CE-9CA9-C7232B28CEDA}" type="presParOf" srcId="{73DC94B6-F4FD-4877-BC59-CF32D0AD2606}" destId="{D9044D6E-29BC-41AF-9F58-CDB6EEB97632}" srcOrd="2" destOrd="0" presId="urn:microsoft.com/office/officeart/2005/8/layout/vList4"/>
    <dgm:cxn modelId="{0B06F542-7089-4E9B-9456-1D86BE2015BA}" type="presParOf" srcId="{3479562E-C31C-46B7-BAE8-08748E76CFB6}" destId="{654F4116-ACCB-47F4-AD2D-04067FA77FE1}" srcOrd="1" destOrd="0" presId="urn:microsoft.com/office/officeart/2005/8/layout/vList4"/>
    <dgm:cxn modelId="{C22E7D68-CD62-4C48-A9C1-ECB7A7FB1D3F}" type="presParOf" srcId="{3479562E-C31C-46B7-BAE8-08748E76CFB6}" destId="{6460239C-8BA1-4EC0-A301-3EA376C5C286}" srcOrd="2" destOrd="0" presId="urn:microsoft.com/office/officeart/2005/8/layout/vList4"/>
    <dgm:cxn modelId="{06A6E7ED-5631-4E31-A5B5-8296D62954C9}" type="presParOf" srcId="{6460239C-8BA1-4EC0-A301-3EA376C5C286}" destId="{D723DBBC-13AF-47DC-BB6E-5A7C88526C9D}" srcOrd="0" destOrd="0" presId="urn:microsoft.com/office/officeart/2005/8/layout/vList4"/>
    <dgm:cxn modelId="{D1A63C02-578A-45C1-B817-14B5FC95CFA2}" type="presParOf" srcId="{6460239C-8BA1-4EC0-A301-3EA376C5C286}" destId="{15B95819-F435-48E5-A3B4-FAF5678E8C07}" srcOrd="1" destOrd="0" presId="urn:microsoft.com/office/officeart/2005/8/layout/vList4"/>
    <dgm:cxn modelId="{6C4FB2ED-0839-4BAE-A66F-0CFCECC4EC4B}" type="presParOf" srcId="{6460239C-8BA1-4EC0-A301-3EA376C5C286}" destId="{C0C188E6-1BEF-4F4D-9372-1C57897CC205}" srcOrd="2" destOrd="0" presId="urn:microsoft.com/office/officeart/2005/8/layout/vList4"/>
    <dgm:cxn modelId="{709E9B0B-E9BB-4DC4-B9E0-898E2556FBE2}" type="presParOf" srcId="{3479562E-C31C-46B7-BAE8-08748E76CFB6}" destId="{FBEC4CBC-7962-43C3-B75B-2CA49841A2DB}" srcOrd="3" destOrd="0" presId="urn:microsoft.com/office/officeart/2005/8/layout/vList4"/>
    <dgm:cxn modelId="{88899750-A073-43DD-81AC-7853CE88E82C}" type="presParOf" srcId="{3479562E-C31C-46B7-BAE8-08748E76CFB6}" destId="{C2923723-09E3-4917-AD1B-EBE2B1F9A850}" srcOrd="4" destOrd="0" presId="urn:microsoft.com/office/officeart/2005/8/layout/vList4"/>
    <dgm:cxn modelId="{3F297B02-E65D-45CD-ABB7-FFEBA0919E79}" type="presParOf" srcId="{C2923723-09E3-4917-AD1B-EBE2B1F9A850}" destId="{58C5B4EB-06B1-46B3-8943-EF4A50DCBDF9}" srcOrd="0" destOrd="0" presId="urn:microsoft.com/office/officeart/2005/8/layout/vList4"/>
    <dgm:cxn modelId="{B6737AC3-0C73-4233-B733-2D76DA3F7164}" type="presParOf" srcId="{C2923723-09E3-4917-AD1B-EBE2B1F9A850}" destId="{0823414C-EE71-4588-A401-BB94CC1F9ED2}" srcOrd="1" destOrd="0" presId="urn:microsoft.com/office/officeart/2005/8/layout/vList4"/>
    <dgm:cxn modelId="{98307A84-7E10-4A6F-8A9B-154AFCFA0EFD}" type="presParOf" srcId="{C2923723-09E3-4917-AD1B-EBE2B1F9A850}" destId="{4CC3C82B-9EB0-43C6-A7E2-B8416A2DA5AF}" srcOrd="2" destOrd="0" presId="urn:microsoft.com/office/officeart/2005/8/layout/vList4"/>
    <dgm:cxn modelId="{3D1FF803-5B25-4566-A237-2506C82E842E}" type="presParOf" srcId="{3479562E-C31C-46B7-BAE8-08748E76CFB6}" destId="{1C44431E-05C4-4B36-8346-C75DB939AD8E}" srcOrd="5" destOrd="0" presId="urn:microsoft.com/office/officeart/2005/8/layout/vList4"/>
    <dgm:cxn modelId="{592FEEC0-696E-484E-B36B-A8CCAC4ADD17}" type="presParOf" srcId="{3479562E-C31C-46B7-BAE8-08748E76CFB6}" destId="{0F0D4A8B-D476-4C98-9930-F77CCC325391}" srcOrd="6" destOrd="0" presId="urn:microsoft.com/office/officeart/2005/8/layout/vList4"/>
    <dgm:cxn modelId="{0AFD4090-1C49-4733-9497-9E07FC69AEF4}" type="presParOf" srcId="{0F0D4A8B-D476-4C98-9930-F77CCC325391}" destId="{7D82A7D3-2761-4FA9-B4AE-DEF94662EF29}" srcOrd="0" destOrd="0" presId="urn:microsoft.com/office/officeart/2005/8/layout/vList4"/>
    <dgm:cxn modelId="{05D2A7BC-C65E-4D7B-B607-B3894D41AB16}" type="presParOf" srcId="{0F0D4A8B-D476-4C98-9930-F77CCC325391}" destId="{C140E2E1-EFAB-4E24-A54C-B75508A38F40}" srcOrd="1" destOrd="0" presId="urn:microsoft.com/office/officeart/2005/8/layout/vList4"/>
    <dgm:cxn modelId="{66DEE082-73AE-4FCE-B8DC-A76B00E477FA}" type="presParOf" srcId="{0F0D4A8B-D476-4C98-9930-F77CCC325391}" destId="{BFD4B393-F4B6-4F20-A365-9958DD1A0F4C}"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1D990-C35E-45E8-BE8C-3925D554450A}">
      <dsp:nvSpPr>
        <dsp:cNvPr id="0" name=""/>
        <dsp:cNvSpPr/>
      </dsp:nvSpPr>
      <dsp:spPr>
        <a:xfrm>
          <a:off x="247894" y="1816360"/>
          <a:ext cx="3368895" cy="2872526"/>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741257" y="2237032"/>
        <a:ext cx="2382169" cy="2031182"/>
      </dsp:txXfrm>
    </dsp:sp>
    <dsp:sp modelId="{AB1F09C5-A3C8-4427-839C-3B934C357C6E}">
      <dsp:nvSpPr>
        <dsp:cNvPr id="0" name=""/>
        <dsp:cNvSpPr/>
      </dsp:nvSpPr>
      <dsp:spPr>
        <a:xfrm>
          <a:off x="0" y="612937"/>
          <a:ext cx="4705623" cy="4905147"/>
        </a:xfrm>
        <a:prstGeom prst="blockArc">
          <a:avLst>
            <a:gd name="adj1" fmla="val 16509444"/>
            <a:gd name="adj2" fmla="val 5088054"/>
            <a:gd name="adj3" fmla="val 52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F7D63C-E2E5-413D-A40C-0FCBC869FD91}">
      <dsp:nvSpPr>
        <dsp:cNvPr id="0" name=""/>
        <dsp:cNvSpPr/>
      </dsp:nvSpPr>
      <dsp:spPr>
        <a:xfrm>
          <a:off x="3873408" y="3093907"/>
          <a:ext cx="1250948" cy="125068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4DBABA-31D1-4CFE-9837-07E1C0551B80}">
      <dsp:nvSpPr>
        <dsp:cNvPr id="0" name=""/>
        <dsp:cNvSpPr/>
      </dsp:nvSpPr>
      <dsp:spPr>
        <a:xfrm>
          <a:off x="5153289" y="3341728"/>
          <a:ext cx="1674557" cy="879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10000"/>
            </a:spcAft>
            <a:buNone/>
          </a:pPr>
          <a:r>
            <a:rPr lang="en-US" sz="1800" kern="1200" dirty="0"/>
            <a:t>Risk Perception &amp; Communication Strategies</a:t>
          </a:r>
        </a:p>
      </dsp:txBody>
      <dsp:txXfrm>
        <a:off x="5153289" y="3341728"/>
        <a:ext cx="1674557" cy="879261"/>
      </dsp:txXfrm>
    </dsp:sp>
    <dsp:sp modelId="{8A4C771F-A06F-457A-910D-96A2D7401DF6}">
      <dsp:nvSpPr>
        <dsp:cNvPr id="0" name=""/>
        <dsp:cNvSpPr/>
      </dsp:nvSpPr>
      <dsp:spPr>
        <a:xfrm>
          <a:off x="2851940" y="4223657"/>
          <a:ext cx="1708633" cy="1282779"/>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E1232B-0F8E-4650-9302-483CE722C744}">
      <dsp:nvSpPr>
        <dsp:cNvPr id="0" name=""/>
        <dsp:cNvSpPr/>
      </dsp:nvSpPr>
      <dsp:spPr>
        <a:xfrm>
          <a:off x="4360577" y="4963536"/>
          <a:ext cx="1674557" cy="1210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10000"/>
            </a:spcAft>
            <a:buNone/>
          </a:pPr>
          <a:r>
            <a:rPr lang="en-US" sz="1800" kern="1200" dirty="0"/>
            <a:t>Tsunami Ready Recognized Communities</a:t>
          </a:r>
        </a:p>
      </dsp:txBody>
      <dsp:txXfrm>
        <a:off x="4360577" y="4963536"/>
        <a:ext cx="1674557" cy="1210686"/>
      </dsp:txXfrm>
    </dsp:sp>
    <dsp:sp modelId="{23C27A23-FDB7-45C4-A5FC-BA4236AA84A9}">
      <dsp:nvSpPr>
        <dsp:cNvPr id="0" name=""/>
        <dsp:cNvSpPr/>
      </dsp:nvSpPr>
      <dsp:spPr>
        <a:xfrm>
          <a:off x="3654016" y="1587473"/>
          <a:ext cx="1347209" cy="1178635"/>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D371A1-CE83-48EC-BEFE-47BC8C5F6D70}">
      <dsp:nvSpPr>
        <dsp:cNvPr id="0" name=""/>
        <dsp:cNvSpPr/>
      </dsp:nvSpPr>
      <dsp:spPr>
        <a:xfrm>
          <a:off x="5046392" y="1396180"/>
          <a:ext cx="1674557" cy="1210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US" sz="2000" kern="1200" dirty="0"/>
            <a:t>Alert Systems</a:t>
          </a:r>
        </a:p>
      </dsp:txBody>
      <dsp:txXfrm>
        <a:off x="5046392" y="1396180"/>
        <a:ext cx="1674557" cy="1210686"/>
      </dsp:txXfrm>
    </dsp:sp>
    <dsp:sp modelId="{7A628D7F-6336-4C6C-9E37-C2853E0B4553}">
      <dsp:nvSpPr>
        <dsp:cNvPr id="0" name=""/>
        <dsp:cNvSpPr/>
      </dsp:nvSpPr>
      <dsp:spPr>
        <a:xfrm>
          <a:off x="2695990" y="307679"/>
          <a:ext cx="1250948" cy="1250687"/>
        </a:xfrm>
        <a:prstGeom prst="ellipse">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2C614F-8D43-4C2D-8371-A49DA7723C26}">
      <dsp:nvSpPr>
        <dsp:cNvPr id="0" name=""/>
        <dsp:cNvSpPr/>
      </dsp:nvSpPr>
      <dsp:spPr>
        <a:xfrm>
          <a:off x="3956852" y="335243"/>
          <a:ext cx="1674557" cy="1210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US" sz="2000" kern="1200" dirty="0"/>
            <a:t>Detection &amp; Monitoring</a:t>
          </a:r>
        </a:p>
      </dsp:txBody>
      <dsp:txXfrm>
        <a:off x="3956852" y="335243"/>
        <a:ext cx="1674557" cy="12106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6CEB3-2A87-4B60-A8AF-52608AAC15F0}">
      <dsp:nvSpPr>
        <dsp:cNvPr id="0" name=""/>
        <dsp:cNvSpPr/>
      </dsp:nvSpPr>
      <dsp:spPr>
        <a:xfrm rot="5400000">
          <a:off x="6311578" y="517877"/>
          <a:ext cx="905228" cy="787548"/>
        </a:xfrm>
        <a:prstGeom prst="hexagon">
          <a:avLst>
            <a:gd name="adj" fmla="val 2500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TSPs</a:t>
          </a:r>
        </a:p>
      </dsp:txBody>
      <dsp:txXfrm rot="-5400000">
        <a:off x="6493144" y="600102"/>
        <a:ext cx="542096" cy="623098"/>
      </dsp:txXfrm>
    </dsp:sp>
    <dsp:sp modelId="{A72826E4-1BDF-4E88-B3BA-5F162C2B5E55}">
      <dsp:nvSpPr>
        <dsp:cNvPr id="0" name=""/>
        <dsp:cNvSpPr/>
      </dsp:nvSpPr>
      <dsp:spPr>
        <a:xfrm>
          <a:off x="5958431" y="181403"/>
          <a:ext cx="1010235" cy="543137"/>
        </a:xfrm>
        <a:prstGeom prst="rect">
          <a:avLst/>
        </a:prstGeom>
        <a:noFill/>
        <a:ln>
          <a:noFill/>
        </a:ln>
        <a:effectLst/>
      </dsp:spPr>
      <dsp:style>
        <a:lnRef idx="0">
          <a:scrgbClr r="0" g="0" b="0"/>
        </a:lnRef>
        <a:fillRef idx="0">
          <a:scrgbClr r="0" g="0" b="0"/>
        </a:fillRef>
        <a:effectRef idx="0">
          <a:scrgbClr r="0" g="0" b="0"/>
        </a:effectRef>
        <a:fontRef idx="minor"/>
      </dsp:style>
    </dsp:sp>
    <dsp:sp modelId="{796938EC-36A6-4047-98DB-BA1F164BFFAB}">
      <dsp:nvSpPr>
        <dsp:cNvPr id="0" name=""/>
        <dsp:cNvSpPr/>
      </dsp:nvSpPr>
      <dsp:spPr>
        <a:xfrm rot="5400000">
          <a:off x="4962877" y="1314903"/>
          <a:ext cx="905228" cy="787548"/>
        </a:xfrm>
        <a:prstGeom prst="hexagon">
          <a:avLst>
            <a:gd name="adj" fmla="val 25000"/>
            <a:gd name="vf" fmla="val 11547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en-US" sz="700" kern="1200" dirty="0"/>
            <a:t>Sea Level Monitoring &amp; Tsunami Detection  Organizations   </a:t>
          </a:r>
        </a:p>
      </dsp:txBody>
      <dsp:txXfrm rot="-5400000">
        <a:off x="5144443" y="1397128"/>
        <a:ext cx="542096" cy="623098"/>
      </dsp:txXfrm>
    </dsp:sp>
    <dsp:sp modelId="{A594AF6D-05CA-4A16-976F-23EEBC0E183D}">
      <dsp:nvSpPr>
        <dsp:cNvPr id="0" name=""/>
        <dsp:cNvSpPr/>
      </dsp:nvSpPr>
      <dsp:spPr>
        <a:xfrm rot="5400000">
          <a:off x="4783747" y="4100765"/>
          <a:ext cx="1208661" cy="1169911"/>
        </a:xfrm>
        <a:prstGeom prst="hexagon">
          <a:avLst>
            <a:gd name="adj" fmla="val 25000"/>
            <a:gd name="vf" fmla="val 11547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Local Government</a:t>
          </a:r>
          <a:endParaRPr lang="en-US" sz="1000" kern="1200" dirty="0"/>
        </a:p>
      </dsp:txBody>
      <dsp:txXfrm rot="-5400000">
        <a:off x="4994982" y="4279604"/>
        <a:ext cx="786191" cy="812233"/>
      </dsp:txXfrm>
    </dsp:sp>
    <dsp:sp modelId="{280E03AC-17B8-4F2D-9F30-C874768FBBC0}">
      <dsp:nvSpPr>
        <dsp:cNvPr id="0" name=""/>
        <dsp:cNvSpPr/>
      </dsp:nvSpPr>
      <dsp:spPr>
        <a:xfrm>
          <a:off x="3709843" y="1101477"/>
          <a:ext cx="977646" cy="543137"/>
        </a:xfrm>
        <a:prstGeom prst="rect">
          <a:avLst/>
        </a:prstGeom>
        <a:noFill/>
        <a:ln>
          <a:noFill/>
        </a:ln>
        <a:effectLst/>
      </dsp:spPr>
      <dsp:style>
        <a:lnRef idx="0">
          <a:scrgbClr r="0" g="0" b="0"/>
        </a:lnRef>
        <a:fillRef idx="0">
          <a:scrgbClr r="0" g="0" b="0"/>
        </a:fillRef>
        <a:effectRef idx="0">
          <a:scrgbClr r="0" g="0" b="0"/>
        </a:effectRef>
        <a:fontRef idx="minor"/>
      </dsp:style>
    </dsp:sp>
    <dsp:sp modelId="{0DD4C172-1AA8-4F55-89C4-7A1CCA609D24}">
      <dsp:nvSpPr>
        <dsp:cNvPr id="0" name=""/>
        <dsp:cNvSpPr/>
      </dsp:nvSpPr>
      <dsp:spPr>
        <a:xfrm rot="5400000">
          <a:off x="2257607" y="4105415"/>
          <a:ext cx="1106795" cy="1042478"/>
        </a:xfrm>
        <a:prstGeom prst="hexagon">
          <a:avLst>
            <a:gd name="adj" fmla="val 25000"/>
            <a:gd name="vf" fmla="val 11547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dirty="0"/>
            <a:t>Community Leaders &amp; members</a:t>
          </a:r>
        </a:p>
      </dsp:txBody>
      <dsp:txXfrm rot="-5400000">
        <a:off x="2458463" y="4252363"/>
        <a:ext cx="705082" cy="748583"/>
      </dsp:txXfrm>
    </dsp:sp>
    <dsp:sp modelId="{A18DB1F5-8B05-4B89-A10D-19D79C5455A6}">
      <dsp:nvSpPr>
        <dsp:cNvPr id="0" name=""/>
        <dsp:cNvSpPr/>
      </dsp:nvSpPr>
      <dsp:spPr>
        <a:xfrm rot="5400000">
          <a:off x="3486864" y="4046691"/>
          <a:ext cx="1200740" cy="1214990"/>
        </a:xfrm>
        <a:prstGeom prst="hexagon">
          <a:avLst>
            <a:gd name="adj" fmla="val 25000"/>
            <a:gd name="vf" fmla="val 11547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Community Emergency Organizations &amp; Response Teams</a:t>
          </a:r>
          <a:endParaRPr lang="en-US" sz="900" kern="1200" dirty="0"/>
        </a:p>
      </dsp:txBody>
      <dsp:txXfrm rot="-5400000">
        <a:off x="3682237" y="4253939"/>
        <a:ext cx="809994" cy="800494"/>
      </dsp:txXfrm>
    </dsp:sp>
    <dsp:sp modelId="{D6E45D99-ACF7-49D9-9EBD-55CFE4DC0AFC}">
      <dsp:nvSpPr>
        <dsp:cNvPr id="0" name=""/>
        <dsp:cNvSpPr/>
      </dsp:nvSpPr>
      <dsp:spPr>
        <a:xfrm>
          <a:off x="5958431" y="2169308"/>
          <a:ext cx="1010235" cy="543137"/>
        </a:xfrm>
        <a:prstGeom prst="rect">
          <a:avLst/>
        </a:prstGeom>
        <a:noFill/>
        <a:ln>
          <a:noFill/>
        </a:ln>
        <a:effectLst/>
      </dsp:spPr>
      <dsp:style>
        <a:lnRef idx="0">
          <a:scrgbClr r="0" g="0" b="0"/>
        </a:lnRef>
        <a:fillRef idx="0">
          <a:scrgbClr r="0" g="0" b="0"/>
        </a:fillRef>
        <a:effectRef idx="0">
          <a:scrgbClr r="0" g="0" b="0"/>
        </a:effectRef>
        <a:fontRef idx="minor"/>
      </dsp:style>
    </dsp:sp>
    <dsp:sp modelId="{7AA62F8A-6766-4930-B94A-D20CD07A7DDC}">
      <dsp:nvSpPr>
        <dsp:cNvPr id="0" name=""/>
        <dsp:cNvSpPr/>
      </dsp:nvSpPr>
      <dsp:spPr>
        <a:xfrm rot="5400000">
          <a:off x="4569543" y="2226283"/>
          <a:ext cx="905228" cy="787548"/>
        </a:xfrm>
        <a:prstGeom prst="hexagon">
          <a:avLst>
            <a:gd name="adj" fmla="val 2500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NTWCs</a:t>
          </a:r>
        </a:p>
      </dsp:txBody>
      <dsp:txXfrm rot="-5400000">
        <a:off x="4751109" y="2308508"/>
        <a:ext cx="542096" cy="623098"/>
      </dsp:txXfrm>
    </dsp:sp>
    <dsp:sp modelId="{84CA5B85-0CF6-4609-AFF3-20B3301849BB}">
      <dsp:nvSpPr>
        <dsp:cNvPr id="0" name=""/>
        <dsp:cNvSpPr/>
      </dsp:nvSpPr>
      <dsp:spPr>
        <a:xfrm rot="5400000">
          <a:off x="2848457" y="3181136"/>
          <a:ext cx="1132739" cy="1023884"/>
        </a:xfrm>
        <a:prstGeom prst="hexagon">
          <a:avLst>
            <a:gd name="adj" fmla="val 25000"/>
            <a:gd name="vf" fmla="val 11547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Ministry of Education (schools)</a:t>
          </a:r>
          <a:endParaRPr lang="en-US" sz="1100" kern="1200" dirty="0"/>
        </a:p>
      </dsp:txBody>
      <dsp:txXfrm rot="-5400000">
        <a:off x="3065332" y="3306428"/>
        <a:ext cx="698988" cy="773301"/>
      </dsp:txXfrm>
    </dsp:sp>
    <dsp:sp modelId="{3CD47E6C-8681-4D15-B56F-50B303D4BA38}">
      <dsp:nvSpPr>
        <dsp:cNvPr id="0" name=""/>
        <dsp:cNvSpPr/>
      </dsp:nvSpPr>
      <dsp:spPr>
        <a:xfrm>
          <a:off x="3709843" y="3199177"/>
          <a:ext cx="977646" cy="543137"/>
        </a:xfrm>
        <a:prstGeom prst="rect">
          <a:avLst/>
        </a:prstGeom>
        <a:noFill/>
        <a:ln>
          <a:noFill/>
        </a:ln>
        <a:effectLst/>
      </dsp:spPr>
      <dsp:style>
        <a:lnRef idx="0">
          <a:scrgbClr r="0" g="0" b="0"/>
        </a:lnRef>
        <a:fillRef idx="0">
          <a:scrgbClr r="0" g="0" b="0"/>
        </a:fillRef>
        <a:effectRef idx="0">
          <a:scrgbClr r="0" g="0" b="0"/>
        </a:effectRef>
        <a:fontRef idx="minor"/>
      </dsp:style>
    </dsp:sp>
    <dsp:sp modelId="{18FA8D27-C693-4A54-8EC3-E1CC321C613B}">
      <dsp:nvSpPr>
        <dsp:cNvPr id="0" name=""/>
        <dsp:cNvSpPr/>
      </dsp:nvSpPr>
      <dsp:spPr>
        <a:xfrm rot="5400000">
          <a:off x="4020237" y="1396912"/>
          <a:ext cx="905228" cy="787548"/>
        </a:xfrm>
        <a:prstGeom prst="hexagon">
          <a:avLst>
            <a:gd name="adj" fmla="val 25000"/>
            <a:gd name="vf" fmla="val 11547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en-US" sz="700" kern="1200" baseline="0">
              <a:solidFill>
                <a:schemeClr val="bg1"/>
              </a:solidFill>
            </a:rPr>
            <a:t>Scientific organizations , Universities</a:t>
          </a:r>
          <a:endParaRPr lang="en-US" sz="700" kern="1200" baseline="0" dirty="0">
            <a:solidFill>
              <a:schemeClr val="bg1"/>
            </a:solidFill>
          </a:endParaRPr>
        </a:p>
      </dsp:txBody>
      <dsp:txXfrm rot="-5400000">
        <a:off x="4201803" y="1479137"/>
        <a:ext cx="542096" cy="623098"/>
      </dsp:txXfrm>
    </dsp:sp>
    <dsp:sp modelId="{CCAB83FF-0935-4F10-8147-218AA291A6D9}">
      <dsp:nvSpPr>
        <dsp:cNvPr id="0" name=""/>
        <dsp:cNvSpPr/>
      </dsp:nvSpPr>
      <dsp:spPr>
        <a:xfrm rot="5400000">
          <a:off x="5458579" y="3270710"/>
          <a:ext cx="1012217" cy="892741"/>
        </a:xfrm>
        <a:prstGeom prst="hexagon">
          <a:avLst>
            <a:gd name="adj" fmla="val 25000"/>
            <a:gd name="vf" fmla="val 11547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NGOs</a:t>
          </a:r>
        </a:p>
      </dsp:txBody>
      <dsp:txXfrm rot="-5400000">
        <a:off x="5658326" y="3369720"/>
        <a:ext cx="612723" cy="694724"/>
      </dsp:txXfrm>
    </dsp:sp>
    <dsp:sp modelId="{6586D844-5A58-4E2A-A8FE-F36E2EC7416C}">
      <dsp:nvSpPr>
        <dsp:cNvPr id="0" name=""/>
        <dsp:cNvSpPr/>
      </dsp:nvSpPr>
      <dsp:spPr>
        <a:xfrm>
          <a:off x="5958431" y="4190443"/>
          <a:ext cx="1010235" cy="543137"/>
        </a:xfrm>
        <a:prstGeom prst="rect">
          <a:avLst/>
        </a:prstGeom>
        <a:noFill/>
        <a:ln>
          <a:noFill/>
        </a:ln>
        <a:effectLst/>
      </dsp:spPr>
      <dsp:style>
        <a:lnRef idx="0">
          <a:scrgbClr r="0" g="0" b="0"/>
        </a:lnRef>
        <a:fillRef idx="0">
          <a:scrgbClr r="0" g="0" b="0"/>
        </a:fillRef>
        <a:effectRef idx="0">
          <a:scrgbClr r="0" g="0" b="0"/>
        </a:effectRef>
        <a:fontRef idx="minor"/>
      </dsp:style>
    </dsp:sp>
    <dsp:sp modelId="{34EC5AB7-D12A-4DD3-AE4A-AC588B87CD83}">
      <dsp:nvSpPr>
        <dsp:cNvPr id="0" name=""/>
        <dsp:cNvSpPr/>
      </dsp:nvSpPr>
      <dsp:spPr>
        <a:xfrm rot="5400000">
          <a:off x="1728006" y="3090562"/>
          <a:ext cx="1123533" cy="1077894"/>
        </a:xfrm>
        <a:prstGeom prst="hexagon">
          <a:avLst>
            <a:gd name="adj" fmla="val 25000"/>
            <a:gd name="vf" fmla="val 11547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kern="1200" dirty="0"/>
            <a:t>Media</a:t>
          </a:r>
        </a:p>
      </dsp:txBody>
      <dsp:txXfrm rot="-5400000">
        <a:off x="1926825" y="3251195"/>
        <a:ext cx="725894" cy="756629"/>
      </dsp:txXfrm>
    </dsp:sp>
    <dsp:sp modelId="{9861CACE-8BD4-4078-BD41-86F5AEF8297A}">
      <dsp:nvSpPr>
        <dsp:cNvPr id="0" name=""/>
        <dsp:cNvSpPr/>
      </dsp:nvSpPr>
      <dsp:spPr>
        <a:xfrm rot="5400000">
          <a:off x="5385697" y="471574"/>
          <a:ext cx="905228" cy="787548"/>
        </a:xfrm>
        <a:prstGeom prst="hexagon">
          <a:avLst>
            <a:gd name="adj" fmla="val 2500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JRC</a:t>
          </a:r>
        </a:p>
      </dsp:txBody>
      <dsp:txXfrm rot="-5400000">
        <a:off x="5567263" y="553799"/>
        <a:ext cx="542096" cy="623098"/>
      </dsp:txXfrm>
    </dsp:sp>
    <dsp:sp modelId="{D060AD53-D310-4C71-918D-BEB6654E5164}">
      <dsp:nvSpPr>
        <dsp:cNvPr id="0" name=""/>
        <dsp:cNvSpPr/>
      </dsp:nvSpPr>
      <dsp:spPr>
        <a:xfrm>
          <a:off x="3709843" y="5067953"/>
          <a:ext cx="977646" cy="543137"/>
        </a:xfrm>
        <a:prstGeom prst="rect">
          <a:avLst/>
        </a:prstGeom>
        <a:noFill/>
        <a:ln>
          <a:noFill/>
        </a:ln>
        <a:effectLst/>
      </dsp:spPr>
      <dsp:style>
        <a:lnRef idx="0">
          <a:scrgbClr r="0" g="0" b="0"/>
        </a:lnRef>
        <a:fillRef idx="0">
          <a:scrgbClr r="0" g="0" b="0"/>
        </a:fillRef>
        <a:effectRef idx="0">
          <a:scrgbClr r="0" g="0" b="0"/>
        </a:effectRef>
        <a:fontRef idx="minor"/>
      </dsp:style>
    </dsp:sp>
    <dsp:sp modelId="{E14C6802-C1FC-4E74-A746-FBE9702CD835}">
      <dsp:nvSpPr>
        <dsp:cNvPr id="0" name=""/>
        <dsp:cNvSpPr/>
      </dsp:nvSpPr>
      <dsp:spPr>
        <a:xfrm rot="5400000">
          <a:off x="4456058" y="457697"/>
          <a:ext cx="905228" cy="787548"/>
        </a:xfrm>
        <a:prstGeom prst="hexagon">
          <a:avLst>
            <a:gd name="adj" fmla="val 2500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UNDRR</a:t>
          </a:r>
        </a:p>
      </dsp:txBody>
      <dsp:txXfrm rot="-5400000">
        <a:off x="4637624" y="539922"/>
        <a:ext cx="542096" cy="623098"/>
      </dsp:txXfrm>
    </dsp:sp>
    <dsp:sp modelId="{44979D7B-F8E4-473F-B0DC-6316646F8600}">
      <dsp:nvSpPr>
        <dsp:cNvPr id="0" name=""/>
        <dsp:cNvSpPr/>
      </dsp:nvSpPr>
      <dsp:spPr>
        <a:xfrm rot="5400000">
          <a:off x="3533189" y="2206506"/>
          <a:ext cx="1039102" cy="861003"/>
        </a:xfrm>
        <a:prstGeom prst="hexagon">
          <a:avLst>
            <a:gd name="adj" fmla="val 25000"/>
            <a:gd name="vf" fmla="val 11547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UNESCO Field Offices</a:t>
          </a:r>
        </a:p>
      </dsp:txBody>
      <dsp:txXfrm rot="-5400000">
        <a:off x="3753441" y="2275799"/>
        <a:ext cx="598597" cy="722418"/>
      </dsp:txXfrm>
    </dsp:sp>
    <dsp:sp modelId="{FF616C32-516D-44D8-A3D9-275DFD5C0556}">
      <dsp:nvSpPr>
        <dsp:cNvPr id="0" name=""/>
        <dsp:cNvSpPr/>
      </dsp:nvSpPr>
      <dsp:spPr>
        <a:xfrm>
          <a:off x="5958431" y="5951321"/>
          <a:ext cx="1010235" cy="543137"/>
        </a:xfrm>
        <a:prstGeom prst="rect">
          <a:avLst/>
        </a:prstGeom>
        <a:noFill/>
        <a:ln>
          <a:noFill/>
        </a:ln>
        <a:effectLst/>
      </dsp:spPr>
      <dsp:style>
        <a:lnRef idx="0">
          <a:scrgbClr r="0" g="0" b="0"/>
        </a:lnRef>
        <a:fillRef idx="0">
          <a:scrgbClr r="0" g="0" b="0"/>
        </a:fillRef>
        <a:effectRef idx="0">
          <a:scrgbClr r="0" g="0" b="0"/>
        </a:effectRef>
        <a:fontRef idx="minor"/>
      </dsp:style>
    </dsp:sp>
    <dsp:sp modelId="{562BE543-9EF2-4AAA-B9D3-4FFA81E61336}">
      <dsp:nvSpPr>
        <dsp:cNvPr id="0" name=""/>
        <dsp:cNvSpPr/>
      </dsp:nvSpPr>
      <dsp:spPr>
        <a:xfrm rot="5400000">
          <a:off x="4164637" y="3101491"/>
          <a:ext cx="1135247" cy="1118894"/>
        </a:xfrm>
        <a:prstGeom prst="hexagon">
          <a:avLst>
            <a:gd name="adj" fmla="val 25000"/>
            <a:gd name="vf" fmla="val 11547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kern="1200"/>
            <a:t>Ministry of Tourism (Hotels)</a:t>
          </a:r>
          <a:endParaRPr lang="en-US" sz="1100" kern="1200" dirty="0"/>
        </a:p>
      </dsp:txBody>
      <dsp:txXfrm rot="-5400000">
        <a:off x="4357952" y="3281160"/>
        <a:ext cx="748616" cy="7595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1D990-C35E-45E8-BE8C-3925D554450A}">
      <dsp:nvSpPr>
        <dsp:cNvPr id="0" name=""/>
        <dsp:cNvSpPr/>
      </dsp:nvSpPr>
      <dsp:spPr>
        <a:xfrm>
          <a:off x="247894" y="1816360"/>
          <a:ext cx="3368895" cy="2872526"/>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741257" y="2237032"/>
        <a:ext cx="2382169" cy="2031182"/>
      </dsp:txXfrm>
    </dsp:sp>
    <dsp:sp modelId="{AB1F09C5-A3C8-4427-839C-3B934C357C6E}">
      <dsp:nvSpPr>
        <dsp:cNvPr id="0" name=""/>
        <dsp:cNvSpPr/>
      </dsp:nvSpPr>
      <dsp:spPr>
        <a:xfrm>
          <a:off x="0" y="612937"/>
          <a:ext cx="4705623" cy="4905147"/>
        </a:xfrm>
        <a:prstGeom prst="blockArc">
          <a:avLst>
            <a:gd name="adj1" fmla="val 16509444"/>
            <a:gd name="adj2" fmla="val 5088054"/>
            <a:gd name="adj3" fmla="val 52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F7D63C-E2E5-413D-A40C-0FCBC869FD91}">
      <dsp:nvSpPr>
        <dsp:cNvPr id="0" name=""/>
        <dsp:cNvSpPr/>
      </dsp:nvSpPr>
      <dsp:spPr>
        <a:xfrm>
          <a:off x="3873408" y="3093907"/>
          <a:ext cx="1250948" cy="125068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4DBABA-31D1-4CFE-9837-07E1C0551B80}">
      <dsp:nvSpPr>
        <dsp:cNvPr id="0" name=""/>
        <dsp:cNvSpPr/>
      </dsp:nvSpPr>
      <dsp:spPr>
        <a:xfrm>
          <a:off x="5153289" y="3341728"/>
          <a:ext cx="1674557" cy="879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10000"/>
            </a:spcAft>
            <a:buNone/>
          </a:pPr>
          <a:r>
            <a:rPr lang="en-US" sz="1800" kern="1200" dirty="0">
              <a:solidFill>
                <a:schemeClr val="bg2">
                  <a:lumMod val="50000"/>
                </a:schemeClr>
              </a:solidFill>
            </a:rPr>
            <a:t>Risk Perception &amp; Communication Strategies</a:t>
          </a:r>
        </a:p>
      </dsp:txBody>
      <dsp:txXfrm>
        <a:off x="5153289" y="3341728"/>
        <a:ext cx="1674557" cy="879261"/>
      </dsp:txXfrm>
    </dsp:sp>
    <dsp:sp modelId="{8A4C771F-A06F-457A-910D-96A2D7401DF6}">
      <dsp:nvSpPr>
        <dsp:cNvPr id="0" name=""/>
        <dsp:cNvSpPr/>
      </dsp:nvSpPr>
      <dsp:spPr>
        <a:xfrm>
          <a:off x="2851940" y="4223657"/>
          <a:ext cx="1708633" cy="1282779"/>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E1232B-0F8E-4650-9302-483CE722C744}">
      <dsp:nvSpPr>
        <dsp:cNvPr id="0" name=""/>
        <dsp:cNvSpPr/>
      </dsp:nvSpPr>
      <dsp:spPr>
        <a:xfrm>
          <a:off x="4360577" y="4963536"/>
          <a:ext cx="1674557" cy="1210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10000"/>
            </a:spcAft>
            <a:buNone/>
          </a:pPr>
          <a:r>
            <a:rPr lang="en-US" sz="1800" kern="1200" dirty="0">
              <a:solidFill>
                <a:schemeClr val="bg2">
                  <a:lumMod val="50000"/>
                </a:schemeClr>
              </a:solidFill>
            </a:rPr>
            <a:t>Tsunami Ready Recognized Communities</a:t>
          </a:r>
        </a:p>
      </dsp:txBody>
      <dsp:txXfrm>
        <a:off x="4360577" y="4963536"/>
        <a:ext cx="1674557" cy="1210686"/>
      </dsp:txXfrm>
    </dsp:sp>
    <dsp:sp modelId="{23C27A23-FDB7-45C4-A5FC-BA4236AA84A9}">
      <dsp:nvSpPr>
        <dsp:cNvPr id="0" name=""/>
        <dsp:cNvSpPr/>
      </dsp:nvSpPr>
      <dsp:spPr>
        <a:xfrm>
          <a:off x="3701859" y="1587473"/>
          <a:ext cx="1251524" cy="1178635"/>
        </a:xfrm>
        <a:prstGeom prst="ellipse">
          <a:avLst/>
        </a:prstGeom>
        <a:blipFill rotWithShape="1">
          <a:blip xmlns:r="http://schemas.openxmlformats.org/officeDocument/2006/relationships" r:embed="rId4"/>
          <a:stretch>
            <a:fillRect/>
          </a:stretch>
        </a:blipFill>
        <a:ln w="381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sp>
    <dsp:sp modelId="{2BD371A1-CE83-48EC-BEFE-47BC8C5F6D70}">
      <dsp:nvSpPr>
        <dsp:cNvPr id="0" name=""/>
        <dsp:cNvSpPr/>
      </dsp:nvSpPr>
      <dsp:spPr>
        <a:xfrm>
          <a:off x="5046392" y="1396180"/>
          <a:ext cx="1674557" cy="1210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US" sz="2000" b="1" kern="1200" dirty="0">
              <a:solidFill>
                <a:srgbClr val="7030A0"/>
              </a:solidFill>
            </a:rPr>
            <a:t>Alert Systems</a:t>
          </a:r>
        </a:p>
      </dsp:txBody>
      <dsp:txXfrm>
        <a:off x="5046392" y="1396180"/>
        <a:ext cx="1674557" cy="1210686"/>
      </dsp:txXfrm>
    </dsp:sp>
    <dsp:sp modelId="{7A628D7F-6336-4C6C-9E37-C2853E0B4553}">
      <dsp:nvSpPr>
        <dsp:cNvPr id="0" name=""/>
        <dsp:cNvSpPr/>
      </dsp:nvSpPr>
      <dsp:spPr>
        <a:xfrm>
          <a:off x="2695990" y="307679"/>
          <a:ext cx="1250948" cy="1250687"/>
        </a:xfrm>
        <a:prstGeom prst="ellipse">
          <a:avLst/>
        </a:prstGeom>
        <a:blipFill rotWithShape="1">
          <a:blip xmlns:r="http://schemas.openxmlformats.org/officeDocument/2006/relationships" r:embed="rId5"/>
          <a:stretch>
            <a:fillRect/>
          </a:stretch>
        </a:blip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sp>
    <dsp:sp modelId="{CE2C614F-8D43-4C2D-8371-A49DA7723C26}">
      <dsp:nvSpPr>
        <dsp:cNvPr id="0" name=""/>
        <dsp:cNvSpPr/>
      </dsp:nvSpPr>
      <dsp:spPr>
        <a:xfrm>
          <a:off x="4039977" y="193932"/>
          <a:ext cx="1674557" cy="1210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US" sz="2000" b="1" kern="1200" dirty="0">
              <a:solidFill>
                <a:srgbClr val="FF0000"/>
              </a:solidFill>
            </a:rPr>
            <a:t>Detection &amp; Monitoring</a:t>
          </a:r>
        </a:p>
      </dsp:txBody>
      <dsp:txXfrm>
        <a:off x="4039977" y="193932"/>
        <a:ext cx="1674557" cy="12106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9F4C7-D498-449D-AFDF-2FE4CBCCBA0F}">
      <dsp:nvSpPr>
        <dsp:cNvPr id="0" name=""/>
        <dsp:cNvSpPr/>
      </dsp:nvSpPr>
      <dsp:spPr>
        <a:xfrm>
          <a:off x="0" y="0"/>
          <a:ext cx="11752240" cy="152343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latin typeface="Times New Roman" panose="02020603050405020304" pitchFamily="18" charset="0"/>
              <a:cs typeface="Times New Roman" panose="02020603050405020304" pitchFamily="18" charset="0"/>
            </a:rPr>
            <a:t>MOHAMED SALAH HASSAN (EGYPT)</a:t>
          </a:r>
        </a:p>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Master degree in Marine geophysics </a:t>
          </a:r>
        </a:p>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Member of the research team at national institute of oceanography and fishers (NIOF)</a:t>
          </a:r>
        </a:p>
      </dsp:txBody>
      <dsp:txXfrm>
        <a:off x="2502791" y="0"/>
        <a:ext cx="9249448" cy="1523430"/>
      </dsp:txXfrm>
    </dsp:sp>
    <dsp:sp modelId="{A989A3E8-A4A5-4216-8EBE-B30A21E36240}">
      <dsp:nvSpPr>
        <dsp:cNvPr id="0" name=""/>
        <dsp:cNvSpPr/>
      </dsp:nvSpPr>
      <dsp:spPr>
        <a:xfrm>
          <a:off x="152343" y="152343"/>
          <a:ext cx="2350448" cy="121874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4000" b="-74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23DBBC-13AF-47DC-BB6E-5A7C88526C9D}">
      <dsp:nvSpPr>
        <dsp:cNvPr id="0" name=""/>
        <dsp:cNvSpPr/>
      </dsp:nvSpPr>
      <dsp:spPr>
        <a:xfrm>
          <a:off x="0" y="1675773"/>
          <a:ext cx="11752240" cy="152343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latin typeface="Times New Roman" panose="02020603050405020304" pitchFamily="18" charset="0"/>
              <a:cs typeface="Times New Roman" panose="02020603050405020304" pitchFamily="18" charset="0"/>
            </a:rPr>
            <a:t>IMANE JOUDAR (MOROCCO)</a:t>
          </a:r>
        </a:p>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Université </a:t>
          </a:r>
          <a:r>
            <a:rPr lang="en-US" sz="2000" kern="1200" dirty="0" err="1">
              <a:latin typeface="Times New Roman" panose="02020603050405020304" pitchFamily="18" charset="0"/>
              <a:cs typeface="Times New Roman" panose="02020603050405020304" pitchFamily="18" charset="0"/>
            </a:rPr>
            <a:t>Chouaib</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Doukkali</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Department of Earth Sciences ·PhD student</a:t>
          </a:r>
        </a:p>
        <a:p>
          <a:pPr marL="228600" lvl="1" indent="-228600" algn="l" defTabSz="889000">
            <a:lnSpc>
              <a:spcPct val="90000"/>
            </a:lnSpc>
            <a:spcBef>
              <a:spcPct val="0"/>
            </a:spcBef>
            <a:spcAft>
              <a:spcPct val="15000"/>
            </a:spcAft>
            <a:buChar char="•"/>
          </a:pPr>
          <a:endParaRPr lang="en-US" sz="2000" kern="1200" dirty="0">
            <a:latin typeface="Times New Roman" panose="02020603050405020304" pitchFamily="18" charset="0"/>
            <a:cs typeface="Times New Roman" panose="02020603050405020304" pitchFamily="18" charset="0"/>
          </a:endParaRPr>
        </a:p>
      </dsp:txBody>
      <dsp:txXfrm>
        <a:off x="2502791" y="1675773"/>
        <a:ext cx="9249448" cy="1523430"/>
      </dsp:txXfrm>
    </dsp:sp>
    <dsp:sp modelId="{15B95819-F435-48E5-A3B4-FAF5678E8C07}">
      <dsp:nvSpPr>
        <dsp:cNvPr id="0" name=""/>
        <dsp:cNvSpPr/>
      </dsp:nvSpPr>
      <dsp:spPr>
        <a:xfrm>
          <a:off x="152343" y="1828116"/>
          <a:ext cx="2350448" cy="121874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6000" b="-46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C5B4EB-06B1-46B3-8943-EF4A50DCBDF9}">
      <dsp:nvSpPr>
        <dsp:cNvPr id="0" name=""/>
        <dsp:cNvSpPr/>
      </dsp:nvSpPr>
      <dsp:spPr>
        <a:xfrm>
          <a:off x="0" y="3351546"/>
          <a:ext cx="11752240" cy="152343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latin typeface="Times New Roman" panose="02020603050405020304" pitchFamily="18" charset="0"/>
              <a:cs typeface="Times New Roman" panose="02020603050405020304" pitchFamily="18" charset="0"/>
            </a:rPr>
            <a:t>CLAIRE JAFFREZIC (FRANCE)</a:t>
          </a:r>
        </a:p>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Intern at IOC-UNESCO</a:t>
          </a:r>
        </a:p>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Master in Disaster and Natural Risk Management (GCRN) at Paul Valéry University</a:t>
          </a:r>
        </a:p>
      </dsp:txBody>
      <dsp:txXfrm>
        <a:off x="2502791" y="3351546"/>
        <a:ext cx="9249448" cy="1523430"/>
      </dsp:txXfrm>
    </dsp:sp>
    <dsp:sp modelId="{0823414C-EE71-4588-A401-BB94CC1F9ED2}">
      <dsp:nvSpPr>
        <dsp:cNvPr id="0" name=""/>
        <dsp:cNvSpPr/>
      </dsp:nvSpPr>
      <dsp:spPr>
        <a:xfrm>
          <a:off x="152343" y="3503889"/>
          <a:ext cx="2350448" cy="121874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46000" b="-46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82A7D3-2761-4FA9-B4AE-DEF94662EF29}">
      <dsp:nvSpPr>
        <dsp:cNvPr id="0" name=""/>
        <dsp:cNvSpPr/>
      </dsp:nvSpPr>
      <dsp:spPr>
        <a:xfrm>
          <a:off x="0" y="5027319"/>
          <a:ext cx="11752240" cy="152343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Font typeface="Courier New" panose="02070309020205020404" pitchFamily="49" charset="0"/>
            <a:buNone/>
          </a:pPr>
          <a:r>
            <a:rPr lang="en-US" sz="2500" kern="1200" dirty="0">
              <a:latin typeface="Times New Roman" panose="02020603050405020304" pitchFamily="18" charset="0"/>
              <a:cs typeface="Times New Roman" panose="02020603050405020304" pitchFamily="18" charset="0"/>
            </a:rPr>
            <a:t>GOZDE GUNEY DOGAN (TURKEY)</a:t>
          </a:r>
        </a:p>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Middle East Technical University | METU</a:t>
          </a:r>
        </a:p>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Department of </a:t>
          </a:r>
          <a:r>
            <a:rPr lang="en-US" sz="2000" kern="1200">
              <a:latin typeface="Times New Roman" panose="02020603050405020304" pitchFamily="18" charset="0"/>
              <a:cs typeface="Times New Roman" panose="02020603050405020304" pitchFamily="18" charset="0"/>
            </a:rPr>
            <a:t>Civil Engineering ·PhD student</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endParaRPr lang="en-US" sz="2000" kern="1200" dirty="0">
            <a:latin typeface="Times New Roman" panose="02020603050405020304" pitchFamily="18" charset="0"/>
            <a:cs typeface="Times New Roman" panose="02020603050405020304" pitchFamily="18" charset="0"/>
          </a:endParaRPr>
        </a:p>
      </dsp:txBody>
      <dsp:txXfrm>
        <a:off x="2502791" y="5027319"/>
        <a:ext cx="9249448" cy="1523430"/>
      </dsp:txXfrm>
    </dsp:sp>
    <dsp:sp modelId="{C140E2E1-EFAB-4E24-A54C-B75508A38F40}">
      <dsp:nvSpPr>
        <dsp:cNvPr id="0" name=""/>
        <dsp:cNvSpPr/>
      </dsp:nvSpPr>
      <dsp:spPr>
        <a:xfrm>
          <a:off x="152343" y="5179662"/>
          <a:ext cx="2350448" cy="121874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6000" b="-46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38" tIns="45719" rIns="91438" bIns="45719" rtlCol="0"/>
          <a:lstStyle>
            <a:lvl1pPr algn="l">
              <a:defRPr sz="1200"/>
            </a:lvl1pPr>
          </a:lstStyle>
          <a:p>
            <a:endParaRPr lang="fr-FR"/>
          </a:p>
        </p:txBody>
      </p:sp>
      <p:sp>
        <p:nvSpPr>
          <p:cNvPr id="3" name="Date Placeholder 2"/>
          <p:cNvSpPr>
            <a:spLocks noGrp="1"/>
          </p:cNvSpPr>
          <p:nvPr>
            <p:ph type="dt" idx="1"/>
          </p:nvPr>
        </p:nvSpPr>
        <p:spPr>
          <a:xfrm>
            <a:off x="3849688" y="0"/>
            <a:ext cx="2946400" cy="496888"/>
          </a:xfrm>
          <a:prstGeom prst="rect">
            <a:avLst/>
          </a:prstGeom>
        </p:spPr>
        <p:txBody>
          <a:bodyPr vert="horz" lIns="91438" tIns="45719" rIns="91438" bIns="45719" rtlCol="0"/>
          <a:lstStyle>
            <a:lvl1pPr algn="r">
              <a:defRPr sz="1200"/>
            </a:lvl1pPr>
          </a:lstStyle>
          <a:p>
            <a:fld id="{9281E981-A55B-40D5-A231-5F700046279A}" type="datetimeFigureOut">
              <a:rPr lang="fr-FR" smtClean="0"/>
              <a:t>11/05/2022</a:t>
            </a:fld>
            <a:endParaRPr lang="fr-FR"/>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38" tIns="45719" rIns="91438" bIns="45719" rtlCol="0" anchor="ctr"/>
          <a:lstStyle/>
          <a:p>
            <a:endParaRPr lang="fr-FR"/>
          </a:p>
        </p:txBody>
      </p:sp>
      <p:sp>
        <p:nvSpPr>
          <p:cNvPr id="5" name="Notes Placeholder 4"/>
          <p:cNvSpPr>
            <a:spLocks noGrp="1"/>
          </p:cNvSpPr>
          <p:nvPr>
            <p:ph type="body" sz="quarter" idx="3"/>
          </p:nvPr>
        </p:nvSpPr>
        <p:spPr>
          <a:xfrm>
            <a:off x="679451" y="4776789"/>
            <a:ext cx="5438775" cy="3908425"/>
          </a:xfrm>
          <a:prstGeom prst="rect">
            <a:avLst/>
          </a:prstGeom>
        </p:spPr>
        <p:txBody>
          <a:bodyPr vert="horz" lIns="91438" tIns="45719" rIns="91438" bIns="4571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9429750"/>
            <a:ext cx="2946400" cy="496888"/>
          </a:xfrm>
          <a:prstGeom prst="rect">
            <a:avLst/>
          </a:prstGeom>
        </p:spPr>
        <p:txBody>
          <a:bodyPr vert="horz" lIns="91438" tIns="45719" rIns="91438" bIns="45719" rtlCol="0" anchor="b"/>
          <a:lstStyle>
            <a:lvl1pPr algn="l">
              <a:defRPr sz="1200"/>
            </a:lvl1pPr>
          </a:lstStyle>
          <a:p>
            <a:endParaRPr lang="fr-FR"/>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38" tIns="45719" rIns="91438" bIns="45719" rtlCol="0" anchor="b"/>
          <a:lstStyle>
            <a:lvl1pPr algn="r">
              <a:defRPr sz="1200"/>
            </a:lvl1pPr>
          </a:lstStyle>
          <a:p>
            <a:fld id="{6C5B209A-0A2B-49FA-B240-92D2DD9A5F1E}" type="slidenum">
              <a:rPr lang="fr-FR" smtClean="0"/>
              <a:t>‹#›</a:t>
            </a:fld>
            <a:endParaRPr lang="fr-FR"/>
          </a:p>
        </p:txBody>
      </p:sp>
    </p:spTree>
    <p:extLst>
      <p:ext uri="{BB962C8B-B14F-4D97-AF65-F5344CB8AC3E}">
        <p14:creationId xmlns:p14="http://schemas.microsoft.com/office/powerpoint/2010/main" val="3486393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gein.noa.gr/en/"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www.ingv.it/cat/en/" TargetMode="External"/><Relationship Id="rId4" Type="http://schemas.openxmlformats.org/officeDocument/2006/relationships/hyperlink" Target="http://www.koeri.boun.edu.tr/new/"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4452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hlinkClick r:id="rId3"/>
              </a:rPr>
              <a:t>NOA</a:t>
            </a:r>
            <a:r>
              <a:rPr lang="en-US" u="sng" dirty="0"/>
              <a:t> (</a:t>
            </a:r>
            <a:r>
              <a:rPr lang="en-US" dirty="0"/>
              <a:t>Greece), </a:t>
            </a:r>
            <a:r>
              <a:rPr lang="en-US" u="sng" dirty="0">
                <a:hlinkClick r:id="rId4"/>
              </a:rPr>
              <a:t>KOERI</a:t>
            </a:r>
            <a:r>
              <a:rPr lang="en-US" dirty="0"/>
              <a:t> (Turkey) and </a:t>
            </a:r>
            <a:r>
              <a:rPr lang="en-US" u="sng" dirty="0">
                <a:hlinkClick r:id="rId5"/>
              </a:rPr>
              <a:t>INGV</a:t>
            </a:r>
            <a:r>
              <a:rPr lang="en-US" dirty="0"/>
              <a:t> (Italy) TSPs  issued earthquake-tsunami bulletins to Member States within</a:t>
            </a:r>
            <a:r>
              <a:rPr lang="en-US" b="1" dirty="0">
                <a:solidFill>
                  <a:srgbClr val="FF0000"/>
                </a:solidFill>
              </a:rPr>
              <a:t> 8-11 minutes</a:t>
            </a:r>
            <a:r>
              <a:rPr lang="en-US" dirty="0"/>
              <a:t> following the detection of the earthquake. </a:t>
            </a:r>
          </a:p>
          <a:p>
            <a:endParaRPr lang="en-US" dirty="0"/>
          </a:p>
          <a:p>
            <a:r>
              <a:rPr lang="en-US" dirty="0"/>
              <a:t>Greece and Turkey were on </a:t>
            </a:r>
            <a:r>
              <a:rPr lang="en-US" b="1" dirty="0">
                <a:solidFill>
                  <a:srgbClr val="FF0000"/>
                </a:solidFill>
              </a:rPr>
              <a:t>Tsunami Watch </a:t>
            </a:r>
            <a:r>
              <a:rPr lang="en-US" dirty="0"/>
              <a:t>(highest level of alert), while other countries either on </a:t>
            </a:r>
            <a:r>
              <a:rPr lang="en-US" b="1" dirty="0">
                <a:solidFill>
                  <a:srgbClr val="FFC000"/>
                </a:solidFill>
              </a:rPr>
              <a:t>Tsunami Advisory </a:t>
            </a:r>
            <a:r>
              <a:rPr lang="en-US" dirty="0"/>
              <a:t>and or </a:t>
            </a:r>
            <a:r>
              <a:rPr lang="en-US" b="1" dirty="0">
                <a:solidFill>
                  <a:srgbClr val="92D050"/>
                </a:solidFill>
              </a:rPr>
              <a:t>Tsunami Information levels. </a:t>
            </a:r>
          </a:p>
          <a:p>
            <a:endParaRPr lang="en-US" dirty="0"/>
          </a:p>
          <a:p>
            <a:r>
              <a:rPr lang="en-US" dirty="0"/>
              <a:t>Eyewitnesses claim the drawback started within 2-5 minutes followed by </a:t>
            </a:r>
            <a:r>
              <a:rPr lang="en-US" dirty="0" err="1"/>
              <a:t>runup</a:t>
            </a:r>
            <a:r>
              <a:rPr lang="en-US" dirty="0"/>
              <a:t> within </a:t>
            </a:r>
            <a:r>
              <a:rPr lang="en-US" b="1" dirty="0">
                <a:solidFill>
                  <a:srgbClr val="FF0000"/>
                </a:solidFill>
              </a:rPr>
              <a:t>15-20 minutes</a:t>
            </a:r>
            <a:r>
              <a:rPr lang="en-US" b="1" dirty="0"/>
              <a:t> </a:t>
            </a:r>
            <a:r>
              <a:rPr lang="en-US" dirty="0"/>
              <a:t>after the Earthquake. </a:t>
            </a:r>
          </a:p>
          <a:p>
            <a:endParaRPr lang="fr-FR" dirty="0"/>
          </a:p>
          <a:p>
            <a:r>
              <a:rPr lang="en-US" dirty="0"/>
              <a:t>The Civil Protection in Greece activated the emergency to send messages </a:t>
            </a:r>
            <a:r>
              <a:rPr lang="en-US" b="1" dirty="0">
                <a:solidFill>
                  <a:srgbClr val="FF0000"/>
                </a:solidFill>
              </a:rPr>
              <a:t>24 minutes </a:t>
            </a:r>
            <a:r>
              <a:rPr lang="en-US" dirty="0"/>
              <a:t>after the earthquake to cellphones. </a:t>
            </a:r>
          </a:p>
          <a:p>
            <a:endParaRPr lang="en-US" dirty="0"/>
          </a:p>
          <a:p>
            <a:r>
              <a:rPr lang="en-US" dirty="0"/>
              <a:t>The event once again highlighted the difficulties of warning with regard to locally generated, rapid onset of tsunami and challenged the ability of local authorities and the communities at risk to take early action.</a:t>
            </a:r>
            <a:endParaRPr lang="fr-FR" dirty="0"/>
          </a:p>
          <a:p>
            <a:endParaRPr lang="fr-FR" dirty="0"/>
          </a:p>
        </p:txBody>
      </p:sp>
      <p:sp>
        <p:nvSpPr>
          <p:cNvPr id="4" name="Slide Number Placeholder 3"/>
          <p:cNvSpPr>
            <a:spLocks noGrp="1"/>
          </p:cNvSpPr>
          <p:nvPr>
            <p:ph type="sldNum" sz="quarter" idx="10"/>
          </p:nvPr>
        </p:nvSpPr>
        <p:spPr/>
        <p:txBody>
          <a:bodyPr/>
          <a:lstStyle/>
          <a:p>
            <a:fld id="{4AACBAAF-9031-4146-8049-C54BA9E3EE1F}" type="slidenum">
              <a:rPr lang="fr-FR" smtClean="0"/>
              <a:t>24</a:t>
            </a:fld>
            <a:endParaRPr lang="fr-FR"/>
          </a:p>
        </p:txBody>
      </p:sp>
    </p:spTree>
    <p:extLst>
      <p:ext uri="{BB962C8B-B14F-4D97-AF65-F5344CB8AC3E}">
        <p14:creationId xmlns:p14="http://schemas.microsoft.com/office/powerpoint/2010/main" val="605310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Services associated with the Global Tsunami Warning</a:t>
            </a:r>
            <a:r>
              <a:rPr lang="en-US" b="0" baseline="0" dirty="0"/>
              <a:t> System are governed by the 4 ICGs, and advocated for by the Inter-ICG </a:t>
            </a:r>
            <a:r>
              <a:rPr lang="en-US" sz="1200" b="0" dirty="0"/>
              <a:t>Working Group on Tsunamis and Other Hazards Related to Sea-Level Warning and Mitigation System (TOWS WG). TOWS-WG</a:t>
            </a:r>
            <a:r>
              <a:rPr lang="en-US" sz="1200" b="0" baseline="0" dirty="0"/>
              <a:t> is informed by two standing task teams made up of ICG representatives on Tsunami Warning Operation and Disaster Management and Preparedness. The Chair of the TOWS WG ensures development and delivery of recommendations to the IOC Executive Council and General Assembly.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baseline="0" dirty="0">
                <a:solidFill>
                  <a:srgbClr val="00B0F0"/>
                </a:solidFill>
              </a:rPr>
              <a:t>TOWS-WG is composed with Chairs of the 4 ICGs, GOOS, IODE and JCOM, plus High-level representatives invited from the key TOWS-WG stakeholders (CTBTO, FSDN, UNDRR, WMO and now IUGG TC!). </a:t>
            </a:r>
            <a:endParaRPr lang="en-US" sz="1200" b="0" i="1" dirty="0">
              <a:solidFill>
                <a:srgbClr val="00B0F0"/>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80651-37F7-4C09-A639-75DC8E0156D3}"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537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 achieve the Vision of the Decade, we cannot continue to rely to base our capability on seismic waveform analysis alone. Tsunamis must be detected and measured *in the ocean* in order for reliable forecasts to be produced.  Many sensors will need to contribute (GPS ground stations, in-situ seismometers, hydrophones, BPRs, gliders, coastal radars, water level stations, dedicated cabled observatories, instrumented industry cable and of course stand-alone precisely located BPR/Buoy systems). Many are low or *no cost*…and *every coastal country in world can and should contribute at some level.</a:t>
            </a:r>
            <a:endParaRPr dirty="0"/>
          </a:p>
        </p:txBody>
      </p:sp>
      <p:sp>
        <p:nvSpPr>
          <p:cNvPr id="162" name="Google Shape;162;p6: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9169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75914F-B87A-6F49-A96C-65D504689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1370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75914F-B87A-6F49-A96C-65D504689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193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6587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5679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7938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750"/>
              </a:spcAft>
            </a:pPr>
            <a:r>
              <a:rPr lang="en-US" sz="1800" dirty="0">
                <a:solidFill>
                  <a:srgbClr val="445A5A"/>
                </a:solidFill>
                <a:effectLst/>
                <a:latin typeface="Arial" panose="020B0604020202020204" pitchFamily="34" charset="0"/>
                <a:ea typeface="Times New Roman" panose="02020603050405020304" pitchFamily="18" charset="0"/>
              </a:rPr>
              <a:t>Sea level </a:t>
            </a:r>
            <a:r>
              <a:rPr lang="en-US" sz="1800" b="1" dirty="0">
                <a:solidFill>
                  <a:srgbClr val="445A5A"/>
                </a:solidFill>
                <a:effectLst/>
                <a:latin typeface="Arial" panose="020B0604020202020204" pitchFamily="34" charset="0"/>
                <a:ea typeface="Times New Roman" panose="02020603050405020304" pitchFamily="18" charset="0"/>
              </a:rPr>
              <a:t>observations provide information on a wide spectrum of oceanographic processes</a:t>
            </a:r>
            <a:r>
              <a:rPr lang="en-US" sz="1800" dirty="0">
                <a:solidFill>
                  <a:srgbClr val="445A5A"/>
                </a:solidFill>
                <a:effectLst/>
                <a:latin typeface="Arial" panose="020B0604020202020204" pitchFamily="34" charset="0"/>
                <a:ea typeface="Times New Roman" panose="02020603050405020304" pitchFamily="18" charset="0"/>
              </a:rPr>
              <a:t>, ranging from surface and internal tides to surface currents and ocean eddies.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750"/>
              </a:spcAft>
            </a:pPr>
            <a:r>
              <a:rPr lang="en-US" sz="1800" dirty="0">
                <a:solidFill>
                  <a:srgbClr val="445A5A"/>
                </a:solidFill>
                <a:effectLst/>
                <a:latin typeface="Arial" panose="020B0604020202020204" pitchFamily="34" charset="0"/>
                <a:ea typeface="Times New Roman" panose="02020603050405020304" pitchFamily="18" charset="0"/>
              </a:rPr>
              <a:t>In situ observations of sea level are also needed </a:t>
            </a:r>
            <a:r>
              <a:rPr lang="en-US" sz="1800" b="1" dirty="0">
                <a:solidFill>
                  <a:srgbClr val="445A5A"/>
                </a:solidFill>
                <a:effectLst/>
                <a:latin typeface="Arial" panose="020B0604020202020204" pitchFamily="34" charset="0"/>
                <a:ea typeface="Times New Roman" panose="02020603050405020304" pitchFamily="18" charset="0"/>
              </a:rPr>
              <a:t>to monitor and understand global sea level rise, as well as interannual to decadal sea level variations, which provide insight into ocean circulation changes on climate time scales.</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800" dirty="0">
                <a:solidFill>
                  <a:srgbClr val="445A5A"/>
                </a:solidFill>
                <a:effectLst/>
                <a:latin typeface="Arial" panose="020B0604020202020204" pitchFamily="34" charset="0"/>
                <a:ea typeface="DengXian" panose="02010600030101010101" pitchFamily="2" charset="-122"/>
                <a:cs typeface="Arial" panose="020B0604020202020204" pitchFamily="34" charset="0"/>
              </a:rPr>
              <a:t>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en-US" sz="1800" dirty="0">
                <a:solidFill>
                  <a:srgbClr val="445A5A"/>
                </a:solidFill>
                <a:effectLst/>
                <a:latin typeface="Arial" panose="020B0604020202020204" pitchFamily="34" charset="0"/>
                <a:ea typeface="DengXian" panose="02010600030101010101" pitchFamily="2" charset="-122"/>
                <a:cs typeface="Arial" panose="020B0604020202020204" pitchFamily="34" charset="0"/>
              </a:rPr>
              <a:t>sea level data are being used for oceanographic and climate research, as well as for practical applications associated with storm surges and tsunami monitoring</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B209A-0A2B-49FA-B240-92D2DD9A5F1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232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B209A-0A2B-49FA-B240-92D2DD9A5F1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47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8965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750"/>
              </a:spcAft>
            </a:pPr>
            <a:r>
              <a:rPr lang="en-US" sz="1800" dirty="0">
                <a:solidFill>
                  <a:srgbClr val="445A5A"/>
                </a:solidFill>
                <a:effectLst/>
                <a:latin typeface="Arial" panose="020B0604020202020204" pitchFamily="34" charset="0"/>
                <a:ea typeface="Times New Roman" panose="02020603050405020304" pitchFamily="18" charset="0"/>
              </a:rPr>
              <a:t>Sea level </a:t>
            </a:r>
            <a:r>
              <a:rPr lang="en-US" sz="1800" b="1" dirty="0">
                <a:solidFill>
                  <a:srgbClr val="445A5A"/>
                </a:solidFill>
                <a:effectLst/>
                <a:latin typeface="Arial" panose="020B0604020202020204" pitchFamily="34" charset="0"/>
                <a:ea typeface="Times New Roman" panose="02020603050405020304" pitchFamily="18" charset="0"/>
              </a:rPr>
              <a:t>observations provide information on a wide spectrum of oceanographic processes</a:t>
            </a:r>
            <a:r>
              <a:rPr lang="en-US" sz="1800" dirty="0">
                <a:solidFill>
                  <a:srgbClr val="445A5A"/>
                </a:solidFill>
                <a:effectLst/>
                <a:latin typeface="Arial" panose="020B0604020202020204" pitchFamily="34" charset="0"/>
                <a:ea typeface="Times New Roman" panose="02020603050405020304" pitchFamily="18" charset="0"/>
              </a:rPr>
              <a:t>, ranging from surface and internal tides to surface currents and ocean eddies.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750"/>
              </a:spcAft>
            </a:pPr>
            <a:r>
              <a:rPr lang="en-US" sz="1800" dirty="0">
                <a:solidFill>
                  <a:srgbClr val="445A5A"/>
                </a:solidFill>
                <a:effectLst/>
                <a:latin typeface="Arial" panose="020B0604020202020204" pitchFamily="34" charset="0"/>
                <a:ea typeface="Times New Roman" panose="02020603050405020304" pitchFamily="18" charset="0"/>
              </a:rPr>
              <a:t>In situ observations of sea level are also needed </a:t>
            </a:r>
            <a:r>
              <a:rPr lang="en-US" sz="1800" b="1" dirty="0">
                <a:solidFill>
                  <a:srgbClr val="445A5A"/>
                </a:solidFill>
                <a:effectLst/>
                <a:latin typeface="Arial" panose="020B0604020202020204" pitchFamily="34" charset="0"/>
                <a:ea typeface="Times New Roman" panose="02020603050405020304" pitchFamily="18" charset="0"/>
              </a:rPr>
              <a:t>to monitor and understand global sea level rise, as well as interannual to decadal sea level variations, which provide insight into ocean circulation changes on climate time scales.</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800" dirty="0">
                <a:solidFill>
                  <a:srgbClr val="445A5A"/>
                </a:solidFill>
                <a:effectLst/>
                <a:latin typeface="Arial" panose="020B0604020202020204" pitchFamily="34" charset="0"/>
                <a:ea typeface="DengXian" panose="02010600030101010101" pitchFamily="2" charset="-122"/>
                <a:cs typeface="Arial" panose="020B0604020202020204" pitchFamily="34" charset="0"/>
              </a:rPr>
              <a:t>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en-US" sz="1800" dirty="0">
                <a:solidFill>
                  <a:srgbClr val="445A5A"/>
                </a:solidFill>
                <a:effectLst/>
                <a:latin typeface="Arial" panose="020B0604020202020204" pitchFamily="34" charset="0"/>
                <a:ea typeface="DengXian" panose="02010600030101010101" pitchFamily="2" charset="-122"/>
                <a:cs typeface="Arial" panose="020B0604020202020204" pitchFamily="34" charset="0"/>
              </a:rPr>
              <a:t>sea level data are being used for oceanographic and climate research, as well as for practical applications associated with storm surges and tsunami monitoring</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ACaslonPro-Regular"/>
                <a:ea typeface="DengXian" panose="02010600030101010101" pitchFamily="2" charset="-122"/>
                <a:cs typeface="ACaslonPro-Regular"/>
              </a:rPr>
              <a:t>Water level data describe sea surface height. Applications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ACaslonPro-Regular"/>
                <a:ea typeface="DengXian" panose="02010600030101010101" pitchFamily="2" charset="-122"/>
                <a:cs typeface="ACaslonPro-Regular"/>
              </a:rPr>
              <a:t>of water level data range from making nautical charts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ACaslonPro-Regular"/>
                <a:ea typeface="DengXian" panose="02010600030101010101" pitchFamily="2" charset="-122"/>
                <a:cs typeface="ACaslonPro-Regular"/>
              </a:rPr>
              <a:t>to global sea level monitoring. Real-time monitoring of</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ACaslonPro-Regular"/>
                <a:ea typeface="DengXian" panose="02010600030101010101" pitchFamily="2" charset="-122"/>
                <a:cs typeface="ACaslonPro-Regular"/>
              </a:rPr>
              <a:t>water level data is also essential for tsunami detection and</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ACaslonPro-Regular"/>
                <a:ea typeface="DengXian" panose="02010600030101010101" pitchFamily="2" charset="-122"/>
                <a:cs typeface="ACaslonPro-Regular"/>
              </a:rPr>
              <a:t>warning. Tsunami waves disperse across the ocean at very</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ACaslonPro-Regular"/>
                <a:ea typeface="DengXian" panose="02010600030101010101" pitchFamily="2" charset="-122"/>
                <a:cs typeface="ACaslonPro-Regular"/>
              </a:rPr>
              <a:t>high speeds in deep water and essentially go unnoticed.</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ACaslonPro-Regular"/>
                <a:ea typeface="DengXian" panose="02010600030101010101" pitchFamily="2" charset="-122"/>
                <a:cs typeface="ACaslonPro-Regular"/>
              </a:rPr>
              <a:t>However, when the waves reach the shore, the waves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ACaslonPro-Regular"/>
                <a:ea typeface="DengXian" panose="02010600030101010101" pitchFamily="2" charset="-122"/>
                <a:cs typeface="ACaslonPro-Regular"/>
              </a:rPr>
              <a:t>slow down and the height of the wave increases. Modern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ACaslonPro-Regular"/>
                <a:ea typeface="DengXian" panose="02010600030101010101" pitchFamily="2" charset="-122"/>
                <a:cs typeface="ACaslonPro-Regular"/>
              </a:rPr>
              <a:t>instrumentation is capable of detecting deep-ocean sea</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ACaslonPro-Regular"/>
                <a:ea typeface="DengXian" panose="02010600030101010101" pitchFamily="2" charset="-122"/>
                <a:cs typeface="ACaslonPro-Regular"/>
              </a:rPr>
              <a:t>surface height changes and accurately capturing those</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en-US" sz="1800" dirty="0">
                <a:solidFill>
                  <a:srgbClr val="000000"/>
                </a:solidFill>
                <a:effectLst/>
                <a:latin typeface="ACaslonPro-Regular"/>
                <a:ea typeface="DengXian" panose="02010600030101010101" pitchFamily="2" charset="-122"/>
                <a:cs typeface="ACaslonPro-Regular"/>
              </a:rPr>
              <a:t>heights when the wave reaches the shore.</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B209A-0A2B-49FA-B240-92D2DD9A5F1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473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B209A-0A2B-49FA-B240-92D2DD9A5F1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879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B209A-0A2B-49FA-B240-92D2DD9A5F1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035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750"/>
              </a:spcAft>
            </a:pPr>
            <a:r>
              <a:rPr lang="en-US" sz="1800" dirty="0">
                <a:solidFill>
                  <a:srgbClr val="445A5A"/>
                </a:solidFill>
                <a:effectLst/>
                <a:latin typeface="Arial" panose="020B0604020202020204" pitchFamily="34" charset="0"/>
                <a:ea typeface="Times New Roman" panose="02020603050405020304" pitchFamily="18" charset="0"/>
              </a:rPr>
              <a:t>Sea level </a:t>
            </a:r>
            <a:r>
              <a:rPr lang="en-US" sz="1800" b="1" dirty="0">
                <a:solidFill>
                  <a:srgbClr val="445A5A"/>
                </a:solidFill>
                <a:effectLst/>
                <a:latin typeface="Arial" panose="020B0604020202020204" pitchFamily="34" charset="0"/>
                <a:ea typeface="Times New Roman" panose="02020603050405020304" pitchFamily="18" charset="0"/>
              </a:rPr>
              <a:t>observations provide information on a wide spectrum of oceanographic processes</a:t>
            </a:r>
            <a:r>
              <a:rPr lang="en-US" sz="1800" dirty="0">
                <a:solidFill>
                  <a:srgbClr val="445A5A"/>
                </a:solidFill>
                <a:effectLst/>
                <a:latin typeface="Arial" panose="020B0604020202020204" pitchFamily="34" charset="0"/>
                <a:ea typeface="Times New Roman" panose="02020603050405020304" pitchFamily="18" charset="0"/>
              </a:rPr>
              <a:t>, ranging from surface and internal tides to surface currents and ocean eddies.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750"/>
              </a:spcAft>
            </a:pPr>
            <a:r>
              <a:rPr lang="en-US" sz="1800" dirty="0">
                <a:solidFill>
                  <a:srgbClr val="445A5A"/>
                </a:solidFill>
                <a:effectLst/>
                <a:latin typeface="Arial" panose="020B0604020202020204" pitchFamily="34" charset="0"/>
                <a:ea typeface="Times New Roman" panose="02020603050405020304" pitchFamily="18" charset="0"/>
              </a:rPr>
              <a:t>In situ observations of sea level are also needed </a:t>
            </a:r>
            <a:r>
              <a:rPr lang="en-US" sz="1800" b="1" dirty="0">
                <a:solidFill>
                  <a:srgbClr val="445A5A"/>
                </a:solidFill>
                <a:effectLst/>
                <a:latin typeface="Arial" panose="020B0604020202020204" pitchFamily="34" charset="0"/>
                <a:ea typeface="Times New Roman" panose="02020603050405020304" pitchFamily="18" charset="0"/>
              </a:rPr>
              <a:t>to monitor and understand global sea level rise, as well as interannual to decadal sea level variations, which provide insight into ocean circulation changes on climate time scales.</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800" dirty="0">
                <a:solidFill>
                  <a:srgbClr val="445A5A"/>
                </a:solidFill>
                <a:effectLst/>
                <a:latin typeface="Arial" panose="020B0604020202020204" pitchFamily="34" charset="0"/>
                <a:ea typeface="DengXian" panose="02010600030101010101" pitchFamily="2" charset="-122"/>
                <a:cs typeface="Arial" panose="020B0604020202020204" pitchFamily="34" charset="0"/>
              </a:rPr>
              <a:t>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en-US" sz="1800" dirty="0">
                <a:solidFill>
                  <a:srgbClr val="445A5A"/>
                </a:solidFill>
                <a:effectLst/>
                <a:latin typeface="Arial" panose="020B0604020202020204" pitchFamily="34" charset="0"/>
                <a:ea typeface="DengXian" panose="02010600030101010101" pitchFamily="2" charset="-122"/>
                <a:cs typeface="Arial" panose="020B0604020202020204" pitchFamily="34" charset="0"/>
              </a:rPr>
              <a:t>sea level data are being used for oceanographic and climate research, as well as for practical applications associated with storm surges and tsunami monitoring</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ACaslonPro-Regular"/>
                <a:ea typeface="DengXian" panose="02010600030101010101" pitchFamily="2" charset="-122"/>
                <a:cs typeface="ACaslonPro-Regular"/>
              </a:rPr>
              <a:t>Water level data describe sea surface height. Applications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ACaslonPro-Regular"/>
                <a:ea typeface="DengXian" panose="02010600030101010101" pitchFamily="2" charset="-122"/>
                <a:cs typeface="ACaslonPro-Regular"/>
              </a:rPr>
              <a:t>of water level data range from making nautical charts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ACaslonPro-Regular"/>
                <a:ea typeface="DengXian" panose="02010600030101010101" pitchFamily="2" charset="-122"/>
                <a:cs typeface="ACaslonPro-Regular"/>
              </a:rPr>
              <a:t>to global sea level monitoring. Real-time monitoring of</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ACaslonPro-Regular"/>
                <a:ea typeface="DengXian" panose="02010600030101010101" pitchFamily="2" charset="-122"/>
                <a:cs typeface="ACaslonPro-Regular"/>
              </a:rPr>
              <a:t>water level data is also essential for tsunami detection and</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ACaslonPro-Regular"/>
                <a:ea typeface="DengXian" panose="02010600030101010101" pitchFamily="2" charset="-122"/>
                <a:cs typeface="ACaslonPro-Regular"/>
              </a:rPr>
              <a:t>warning. Tsunami waves disperse across the ocean at very</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ACaslonPro-Regular"/>
                <a:ea typeface="DengXian" panose="02010600030101010101" pitchFamily="2" charset="-122"/>
                <a:cs typeface="ACaslonPro-Regular"/>
              </a:rPr>
              <a:t>high speeds in deep water and essentially go unnoticed.</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ACaslonPro-Regular"/>
                <a:ea typeface="DengXian" panose="02010600030101010101" pitchFamily="2" charset="-122"/>
                <a:cs typeface="ACaslonPro-Regular"/>
              </a:rPr>
              <a:t>However, when the waves reach the shore, the waves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ACaslonPro-Regular"/>
                <a:ea typeface="DengXian" panose="02010600030101010101" pitchFamily="2" charset="-122"/>
                <a:cs typeface="ACaslonPro-Regular"/>
              </a:rPr>
              <a:t>slow down and the height of the wave increases. Modern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ACaslonPro-Regular"/>
                <a:ea typeface="DengXian" panose="02010600030101010101" pitchFamily="2" charset="-122"/>
                <a:cs typeface="ACaslonPro-Regular"/>
              </a:rPr>
              <a:t>instrumentation is capable of detecting deep-ocean sea</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ACaslonPro-Regular"/>
                <a:ea typeface="DengXian" panose="02010600030101010101" pitchFamily="2" charset="-122"/>
                <a:cs typeface="ACaslonPro-Regular"/>
              </a:rPr>
              <a:t>surface height changes and accurately capturing those</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en-US" sz="1800" dirty="0">
                <a:solidFill>
                  <a:srgbClr val="000000"/>
                </a:solidFill>
                <a:effectLst/>
                <a:latin typeface="ACaslonPro-Regular"/>
                <a:ea typeface="DengXian" panose="02010600030101010101" pitchFamily="2" charset="-122"/>
                <a:cs typeface="ACaslonPro-Regular"/>
              </a:rPr>
              <a:t>heights when the wave reaches the shore.</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B209A-0A2B-49FA-B240-92D2DD9A5F1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421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750"/>
              </a:spcAft>
            </a:pPr>
            <a:endParaRPr lang="en-US" sz="11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B209A-0A2B-49FA-B240-92D2DD9A5F1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31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750"/>
              </a:spcAft>
            </a:pPr>
            <a:endParaRPr lang="en-US" sz="11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B209A-0A2B-49FA-B240-92D2DD9A5F1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544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B209A-0A2B-49FA-B240-92D2DD9A5F1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470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4715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1363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6866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9361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5504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9556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3731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6018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9096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177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2930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0405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9272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7309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85552E62-E005-4CCD-A0D1-66EF9D4505C0}" type="datetimeFigureOut">
              <a:rPr lang="fr-FR" smtClean="0"/>
              <a:t>11/05/2022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D4A9583-E9AD-4F84-8821-D516FE1A6761}" type="slidenum">
              <a:rPr lang="fr-FR" smtClean="0"/>
              <a:t>‹#›</a:t>
            </a:fld>
            <a:endParaRPr lang="fr-FR"/>
          </a:p>
        </p:txBody>
      </p:sp>
    </p:spTree>
    <p:extLst>
      <p:ext uri="{BB962C8B-B14F-4D97-AF65-F5344CB8AC3E}">
        <p14:creationId xmlns:p14="http://schemas.microsoft.com/office/powerpoint/2010/main" val="2198715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5552E62-E005-4CCD-A0D1-66EF9D4505C0}" type="datetimeFigureOut">
              <a:rPr lang="fr-FR" smtClean="0"/>
              <a:t>11/05/2022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D4A9583-E9AD-4F84-8821-D516FE1A6761}" type="slidenum">
              <a:rPr lang="fr-FR" smtClean="0"/>
              <a:t>‹#›</a:t>
            </a:fld>
            <a:endParaRPr lang="fr-FR"/>
          </a:p>
        </p:txBody>
      </p:sp>
    </p:spTree>
    <p:extLst>
      <p:ext uri="{BB962C8B-B14F-4D97-AF65-F5344CB8AC3E}">
        <p14:creationId xmlns:p14="http://schemas.microsoft.com/office/powerpoint/2010/main" val="1814674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5552E62-E005-4CCD-A0D1-66EF9D4505C0}" type="datetimeFigureOut">
              <a:rPr lang="fr-FR" smtClean="0"/>
              <a:t>11/05/2022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D4A9583-E9AD-4F84-8821-D516FE1A6761}" type="slidenum">
              <a:rPr lang="fr-FR" smtClean="0"/>
              <a:t>‹#›</a:t>
            </a:fld>
            <a:endParaRPr lang="fr-FR"/>
          </a:p>
        </p:txBody>
      </p:sp>
    </p:spTree>
    <p:extLst>
      <p:ext uri="{BB962C8B-B14F-4D97-AF65-F5344CB8AC3E}">
        <p14:creationId xmlns:p14="http://schemas.microsoft.com/office/powerpoint/2010/main" val="2389335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
          <p:cNvSpPr>
            <a:spLocks noGrp="1"/>
          </p:cNvSpPr>
          <p:nvPr>
            <p:ph type="pic" idx="2"/>
          </p:nvPr>
        </p:nvSpPr>
        <p:spPr>
          <a:xfrm>
            <a:off x="1280160" y="2211494"/>
            <a:ext cx="6126480" cy="3931920"/>
          </a:xfrm>
          <a:prstGeom prst="rect">
            <a:avLst/>
          </a:prstGeom>
          <a:solidFill>
            <a:srgbClr val="E8F5FB"/>
          </a:solidFill>
          <a:ln>
            <a:noFill/>
          </a:ln>
        </p:spPr>
      </p:sp>
      <p:sp>
        <p:nvSpPr>
          <p:cNvPr id="15" name="Google Shape;15;p2"/>
          <p:cNvSpPr txBox="1">
            <a:spLocks noGrp="1"/>
          </p:cNvSpPr>
          <p:nvPr>
            <p:ph type="body" idx="1"/>
          </p:nvPr>
        </p:nvSpPr>
        <p:spPr>
          <a:xfrm>
            <a:off x="7790688" y="2150621"/>
            <a:ext cx="3200400" cy="3429000"/>
          </a:xfrm>
          <a:prstGeom prst="rect">
            <a:avLst/>
          </a:prstGeom>
          <a:noFill/>
          <a:ln>
            <a:noFill/>
          </a:ln>
        </p:spPr>
        <p:txBody>
          <a:bodyPr spcFirstLastPara="1" wrap="square" lIns="91425" tIns="45700" rIns="91425" bIns="45700" anchor="t" anchorCtr="0">
            <a:normAutofit/>
          </a:bodyPr>
          <a:lstStyle>
            <a:lvl1pPr marL="457200" lvl="0" indent="-228600" algn="l">
              <a:lnSpc>
                <a:spcPct val="95000"/>
              </a:lnSpc>
              <a:spcBef>
                <a:spcPts val="1200"/>
              </a:spcBef>
              <a:spcAft>
                <a:spcPts val="0"/>
              </a:spcAft>
              <a:buSzPts val="1800"/>
              <a:buNone/>
              <a:defRPr sz="1800"/>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16" name="Google Shape;16;p2"/>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a:t>
            </a:fld>
            <a:endParaRPr/>
          </a:p>
        </p:txBody>
      </p:sp>
    </p:spTree>
    <p:extLst>
      <p:ext uri="{BB962C8B-B14F-4D97-AF65-F5344CB8AC3E}">
        <p14:creationId xmlns:p14="http://schemas.microsoft.com/office/powerpoint/2010/main" val="1704572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665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DE5C4-50E0-4207-AAFC-A2D7E3770B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267F9E62-B6E9-4E81-9B72-F9C1B5C06C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E337DE37-F548-44E1-A97D-E9112D7D1A96}"/>
              </a:ext>
            </a:extLst>
          </p:cNvPr>
          <p:cNvSpPr>
            <a:spLocks noGrp="1"/>
          </p:cNvSpPr>
          <p:nvPr>
            <p:ph type="dt" sz="half" idx="10"/>
          </p:nvPr>
        </p:nvSpPr>
        <p:spPr/>
        <p:txBody>
          <a:bodyPr/>
          <a:lstStyle/>
          <a:p>
            <a:fld id="{D7A9B20D-EC7E-4682-B328-9A160CF3336D}" type="datetimeFigureOut">
              <a:rPr lang="fr-FR" smtClean="0"/>
              <a:t>11/05/2022</a:t>
            </a:fld>
            <a:endParaRPr lang="fr-FR"/>
          </a:p>
        </p:txBody>
      </p:sp>
      <p:sp>
        <p:nvSpPr>
          <p:cNvPr id="5" name="Footer Placeholder 4">
            <a:extLst>
              <a:ext uri="{FF2B5EF4-FFF2-40B4-BE49-F238E27FC236}">
                <a16:creationId xmlns:a16="http://schemas.microsoft.com/office/drawing/2014/main" id="{1B220C1E-19E2-4C06-858B-C14C6AB400E4}"/>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76F90FF4-F755-4A28-8323-299B3F81EC80}"/>
              </a:ext>
            </a:extLst>
          </p:cNvPr>
          <p:cNvSpPr>
            <a:spLocks noGrp="1"/>
          </p:cNvSpPr>
          <p:nvPr>
            <p:ph type="sldNum" sz="quarter" idx="12"/>
          </p:nvPr>
        </p:nvSpPr>
        <p:spPr/>
        <p:txBody>
          <a:bodyPr/>
          <a:lstStyle/>
          <a:p>
            <a:fld id="{20768025-C992-46E6-94C3-D619B1315D81}" type="slidenum">
              <a:rPr lang="fr-FR" smtClean="0"/>
              <a:t>‹#›</a:t>
            </a:fld>
            <a:endParaRPr lang="fr-FR"/>
          </a:p>
        </p:txBody>
      </p:sp>
    </p:spTree>
    <p:extLst>
      <p:ext uri="{BB962C8B-B14F-4D97-AF65-F5344CB8AC3E}">
        <p14:creationId xmlns:p14="http://schemas.microsoft.com/office/powerpoint/2010/main" val="3482450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AB68-B203-49FE-91BC-D63FEE5417DA}"/>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CCC54B86-DBD3-4274-BBCA-22FB14268C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B1B7CEE2-96FA-4D77-AD3F-155349E82C50}"/>
              </a:ext>
            </a:extLst>
          </p:cNvPr>
          <p:cNvSpPr>
            <a:spLocks noGrp="1"/>
          </p:cNvSpPr>
          <p:nvPr>
            <p:ph type="dt" sz="half" idx="10"/>
          </p:nvPr>
        </p:nvSpPr>
        <p:spPr/>
        <p:txBody>
          <a:bodyPr/>
          <a:lstStyle/>
          <a:p>
            <a:fld id="{D7A9B20D-EC7E-4682-B328-9A160CF3336D}" type="datetimeFigureOut">
              <a:rPr lang="fr-FR" smtClean="0"/>
              <a:t>11/05/2022</a:t>
            </a:fld>
            <a:endParaRPr lang="fr-FR"/>
          </a:p>
        </p:txBody>
      </p:sp>
      <p:sp>
        <p:nvSpPr>
          <p:cNvPr id="5" name="Footer Placeholder 4">
            <a:extLst>
              <a:ext uri="{FF2B5EF4-FFF2-40B4-BE49-F238E27FC236}">
                <a16:creationId xmlns:a16="http://schemas.microsoft.com/office/drawing/2014/main" id="{C33AC0F2-A226-46D0-BABE-157F82BAAD49}"/>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16D0D40-D1EC-48A2-BCE0-8A31C59D79DD}"/>
              </a:ext>
            </a:extLst>
          </p:cNvPr>
          <p:cNvSpPr>
            <a:spLocks noGrp="1"/>
          </p:cNvSpPr>
          <p:nvPr>
            <p:ph type="sldNum" sz="quarter" idx="12"/>
          </p:nvPr>
        </p:nvSpPr>
        <p:spPr/>
        <p:txBody>
          <a:bodyPr/>
          <a:lstStyle/>
          <a:p>
            <a:fld id="{20768025-C992-46E6-94C3-D619B1315D81}" type="slidenum">
              <a:rPr lang="fr-FR" smtClean="0"/>
              <a:t>‹#›</a:t>
            </a:fld>
            <a:endParaRPr lang="fr-FR"/>
          </a:p>
        </p:txBody>
      </p:sp>
    </p:spTree>
    <p:extLst>
      <p:ext uri="{BB962C8B-B14F-4D97-AF65-F5344CB8AC3E}">
        <p14:creationId xmlns:p14="http://schemas.microsoft.com/office/powerpoint/2010/main" val="3560408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85C50-6029-4206-8480-653465A8CE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60FA4758-96A3-4785-94A0-3D37092723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F77B6B-1F2A-4233-A852-F0FC196A4A55}"/>
              </a:ext>
            </a:extLst>
          </p:cNvPr>
          <p:cNvSpPr>
            <a:spLocks noGrp="1"/>
          </p:cNvSpPr>
          <p:nvPr>
            <p:ph type="dt" sz="half" idx="10"/>
          </p:nvPr>
        </p:nvSpPr>
        <p:spPr/>
        <p:txBody>
          <a:bodyPr/>
          <a:lstStyle/>
          <a:p>
            <a:fld id="{D7A9B20D-EC7E-4682-B328-9A160CF3336D}" type="datetimeFigureOut">
              <a:rPr lang="fr-FR" smtClean="0"/>
              <a:t>11/05/2022</a:t>
            </a:fld>
            <a:endParaRPr lang="fr-FR"/>
          </a:p>
        </p:txBody>
      </p:sp>
      <p:sp>
        <p:nvSpPr>
          <p:cNvPr id="5" name="Footer Placeholder 4">
            <a:extLst>
              <a:ext uri="{FF2B5EF4-FFF2-40B4-BE49-F238E27FC236}">
                <a16:creationId xmlns:a16="http://schemas.microsoft.com/office/drawing/2014/main" id="{6AD28DC3-4473-41ED-9C46-3F0E6E6A0875}"/>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6B3F1740-38DD-4DB5-9AA9-0C97BBE4CED2}"/>
              </a:ext>
            </a:extLst>
          </p:cNvPr>
          <p:cNvSpPr>
            <a:spLocks noGrp="1"/>
          </p:cNvSpPr>
          <p:nvPr>
            <p:ph type="sldNum" sz="quarter" idx="12"/>
          </p:nvPr>
        </p:nvSpPr>
        <p:spPr/>
        <p:txBody>
          <a:bodyPr/>
          <a:lstStyle/>
          <a:p>
            <a:fld id="{20768025-C992-46E6-94C3-D619B1315D81}" type="slidenum">
              <a:rPr lang="fr-FR" smtClean="0"/>
              <a:t>‹#›</a:t>
            </a:fld>
            <a:endParaRPr lang="fr-FR"/>
          </a:p>
        </p:txBody>
      </p:sp>
    </p:spTree>
    <p:extLst>
      <p:ext uri="{BB962C8B-B14F-4D97-AF65-F5344CB8AC3E}">
        <p14:creationId xmlns:p14="http://schemas.microsoft.com/office/powerpoint/2010/main" val="4100704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34E14-AEFD-4E93-BAE5-A8B7BD805D2B}"/>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5C069D7A-F433-45F4-904B-907DBD4019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C9A8ED35-5F80-4BFC-A57E-8D2420DC9F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55AA3DAD-6189-480B-86BE-AEE2C9592589}"/>
              </a:ext>
            </a:extLst>
          </p:cNvPr>
          <p:cNvSpPr>
            <a:spLocks noGrp="1"/>
          </p:cNvSpPr>
          <p:nvPr>
            <p:ph type="dt" sz="half" idx="10"/>
          </p:nvPr>
        </p:nvSpPr>
        <p:spPr/>
        <p:txBody>
          <a:bodyPr/>
          <a:lstStyle/>
          <a:p>
            <a:fld id="{D7A9B20D-EC7E-4682-B328-9A160CF3336D}" type="datetimeFigureOut">
              <a:rPr lang="fr-FR" smtClean="0"/>
              <a:t>11/05/2022</a:t>
            </a:fld>
            <a:endParaRPr lang="fr-FR"/>
          </a:p>
        </p:txBody>
      </p:sp>
      <p:sp>
        <p:nvSpPr>
          <p:cNvPr id="6" name="Footer Placeholder 5">
            <a:extLst>
              <a:ext uri="{FF2B5EF4-FFF2-40B4-BE49-F238E27FC236}">
                <a16:creationId xmlns:a16="http://schemas.microsoft.com/office/drawing/2014/main" id="{D3302B0E-CA8F-4987-BF09-F87482C6CD54}"/>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24138559-3981-40FB-B4C7-0BBA2F57ECC4}"/>
              </a:ext>
            </a:extLst>
          </p:cNvPr>
          <p:cNvSpPr>
            <a:spLocks noGrp="1"/>
          </p:cNvSpPr>
          <p:nvPr>
            <p:ph type="sldNum" sz="quarter" idx="12"/>
          </p:nvPr>
        </p:nvSpPr>
        <p:spPr/>
        <p:txBody>
          <a:bodyPr/>
          <a:lstStyle/>
          <a:p>
            <a:fld id="{20768025-C992-46E6-94C3-D619B1315D81}" type="slidenum">
              <a:rPr lang="fr-FR" smtClean="0"/>
              <a:t>‹#›</a:t>
            </a:fld>
            <a:endParaRPr lang="fr-FR"/>
          </a:p>
        </p:txBody>
      </p:sp>
    </p:spTree>
    <p:extLst>
      <p:ext uri="{BB962C8B-B14F-4D97-AF65-F5344CB8AC3E}">
        <p14:creationId xmlns:p14="http://schemas.microsoft.com/office/powerpoint/2010/main" val="3832564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328F2-2EE6-4667-BA4A-01FFB270BF2C}"/>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59C2613E-092A-498E-B4F3-8AA20AED5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08CD69-1820-405C-8040-E51F090C18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787822EA-7F9D-430F-92A6-6E40FD2B66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942310-CC35-4856-8EFA-2ED80BBC61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3C4ABF65-4E0A-4B72-A987-201A385F4326}"/>
              </a:ext>
            </a:extLst>
          </p:cNvPr>
          <p:cNvSpPr>
            <a:spLocks noGrp="1"/>
          </p:cNvSpPr>
          <p:nvPr>
            <p:ph type="dt" sz="half" idx="10"/>
          </p:nvPr>
        </p:nvSpPr>
        <p:spPr/>
        <p:txBody>
          <a:bodyPr/>
          <a:lstStyle/>
          <a:p>
            <a:fld id="{D7A9B20D-EC7E-4682-B328-9A160CF3336D}" type="datetimeFigureOut">
              <a:rPr lang="fr-FR" smtClean="0"/>
              <a:t>11/05/2022</a:t>
            </a:fld>
            <a:endParaRPr lang="fr-FR"/>
          </a:p>
        </p:txBody>
      </p:sp>
      <p:sp>
        <p:nvSpPr>
          <p:cNvPr id="8" name="Footer Placeholder 7">
            <a:extLst>
              <a:ext uri="{FF2B5EF4-FFF2-40B4-BE49-F238E27FC236}">
                <a16:creationId xmlns:a16="http://schemas.microsoft.com/office/drawing/2014/main" id="{B80D3BDF-FC60-4CA5-BDC4-1155235A23F5}"/>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1D5F10F0-836D-46FD-BC83-AE89D3DB9044}"/>
              </a:ext>
            </a:extLst>
          </p:cNvPr>
          <p:cNvSpPr>
            <a:spLocks noGrp="1"/>
          </p:cNvSpPr>
          <p:nvPr>
            <p:ph type="sldNum" sz="quarter" idx="12"/>
          </p:nvPr>
        </p:nvSpPr>
        <p:spPr/>
        <p:txBody>
          <a:bodyPr/>
          <a:lstStyle/>
          <a:p>
            <a:fld id="{20768025-C992-46E6-94C3-D619B1315D81}" type="slidenum">
              <a:rPr lang="fr-FR" smtClean="0"/>
              <a:t>‹#›</a:t>
            </a:fld>
            <a:endParaRPr lang="fr-FR"/>
          </a:p>
        </p:txBody>
      </p:sp>
    </p:spTree>
    <p:extLst>
      <p:ext uri="{BB962C8B-B14F-4D97-AF65-F5344CB8AC3E}">
        <p14:creationId xmlns:p14="http://schemas.microsoft.com/office/powerpoint/2010/main" val="2710794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2B42-E6E9-4C2A-84FB-4F720B96137E}"/>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36A3386D-0E6E-43C1-82D7-F192DA116BCE}"/>
              </a:ext>
            </a:extLst>
          </p:cNvPr>
          <p:cNvSpPr>
            <a:spLocks noGrp="1"/>
          </p:cNvSpPr>
          <p:nvPr>
            <p:ph type="dt" sz="half" idx="10"/>
          </p:nvPr>
        </p:nvSpPr>
        <p:spPr/>
        <p:txBody>
          <a:bodyPr/>
          <a:lstStyle/>
          <a:p>
            <a:fld id="{D7A9B20D-EC7E-4682-B328-9A160CF3336D}" type="datetimeFigureOut">
              <a:rPr lang="fr-FR" smtClean="0"/>
              <a:t>11/05/2022</a:t>
            </a:fld>
            <a:endParaRPr lang="fr-FR"/>
          </a:p>
        </p:txBody>
      </p:sp>
      <p:sp>
        <p:nvSpPr>
          <p:cNvPr id="4" name="Footer Placeholder 3">
            <a:extLst>
              <a:ext uri="{FF2B5EF4-FFF2-40B4-BE49-F238E27FC236}">
                <a16:creationId xmlns:a16="http://schemas.microsoft.com/office/drawing/2014/main" id="{03010F47-AE3B-45FD-BE0F-246CFD99ED77}"/>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5419371D-93FB-477C-890B-E6003CE4A278}"/>
              </a:ext>
            </a:extLst>
          </p:cNvPr>
          <p:cNvSpPr>
            <a:spLocks noGrp="1"/>
          </p:cNvSpPr>
          <p:nvPr>
            <p:ph type="sldNum" sz="quarter" idx="12"/>
          </p:nvPr>
        </p:nvSpPr>
        <p:spPr/>
        <p:txBody>
          <a:bodyPr/>
          <a:lstStyle/>
          <a:p>
            <a:fld id="{20768025-C992-46E6-94C3-D619B1315D81}" type="slidenum">
              <a:rPr lang="fr-FR" smtClean="0"/>
              <a:t>‹#›</a:t>
            </a:fld>
            <a:endParaRPr lang="fr-FR"/>
          </a:p>
        </p:txBody>
      </p:sp>
    </p:spTree>
    <p:extLst>
      <p:ext uri="{BB962C8B-B14F-4D97-AF65-F5344CB8AC3E}">
        <p14:creationId xmlns:p14="http://schemas.microsoft.com/office/powerpoint/2010/main" val="3424523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5552E62-E005-4CCD-A0D1-66EF9D4505C0}" type="datetimeFigureOut">
              <a:rPr lang="fr-FR" smtClean="0"/>
              <a:t>11/05/2022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D4A9583-E9AD-4F84-8821-D516FE1A6761}" type="slidenum">
              <a:rPr lang="fr-FR" smtClean="0"/>
              <a:t>‹#›</a:t>
            </a:fld>
            <a:endParaRPr lang="fr-FR"/>
          </a:p>
        </p:txBody>
      </p:sp>
    </p:spTree>
    <p:extLst>
      <p:ext uri="{BB962C8B-B14F-4D97-AF65-F5344CB8AC3E}">
        <p14:creationId xmlns:p14="http://schemas.microsoft.com/office/powerpoint/2010/main" val="2193816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51682D-1B8B-44AF-AA8F-CCE0E1536EC8}"/>
              </a:ext>
            </a:extLst>
          </p:cNvPr>
          <p:cNvSpPr>
            <a:spLocks noGrp="1"/>
          </p:cNvSpPr>
          <p:nvPr>
            <p:ph type="dt" sz="half" idx="10"/>
          </p:nvPr>
        </p:nvSpPr>
        <p:spPr/>
        <p:txBody>
          <a:bodyPr/>
          <a:lstStyle/>
          <a:p>
            <a:fld id="{D7A9B20D-EC7E-4682-B328-9A160CF3336D}" type="datetimeFigureOut">
              <a:rPr lang="fr-FR" smtClean="0"/>
              <a:t>11/05/2022</a:t>
            </a:fld>
            <a:endParaRPr lang="fr-FR"/>
          </a:p>
        </p:txBody>
      </p:sp>
      <p:sp>
        <p:nvSpPr>
          <p:cNvPr id="3" name="Footer Placeholder 2">
            <a:extLst>
              <a:ext uri="{FF2B5EF4-FFF2-40B4-BE49-F238E27FC236}">
                <a16:creationId xmlns:a16="http://schemas.microsoft.com/office/drawing/2014/main" id="{73F70BA6-F58A-4A47-ACB9-7EF13495ABC6}"/>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F5DBD07A-056C-409B-8129-B1E71F24E2DD}"/>
              </a:ext>
            </a:extLst>
          </p:cNvPr>
          <p:cNvSpPr>
            <a:spLocks noGrp="1"/>
          </p:cNvSpPr>
          <p:nvPr>
            <p:ph type="sldNum" sz="quarter" idx="12"/>
          </p:nvPr>
        </p:nvSpPr>
        <p:spPr/>
        <p:txBody>
          <a:bodyPr/>
          <a:lstStyle/>
          <a:p>
            <a:fld id="{20768025-C992-46E6-94C3-D619B1315D81}" type="slidenum">
              <a:rPr lang="fr-FR" smtClean="0"/>
              <a:t>‹#›</a:t>
            </a:fld>
            <a:endParaRPr lang="fr-FR"/>
          </a:p>
        </p:txBody>
      </p:sp>
    </p:spTree>
    <p:extLst>
      <p:ext uri="{BB962C8B-B14F-4D97-AF65-F5344CB8AC3E}">
        <p14:creationId xmlns:p14="http://schemas.microsoft.com/office/powerpoint/2010/main" val="2031539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06B42-D41E-4173-91CD-66F60D5AE5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D48FED31-F8DE-4ABE-A9E4-3DCFA323B5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9A8B8A3A-3038-4E3A-A901-04F885D54E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859CF7-7529-4E84-82CF-5CA3E36C24D2}"/>
              </a:ext>
            </a:extLst>
          </p:cNvPr>
          <p:cNvSpPr>
            <a:spLocks noGrp="1"/>
          </p:cNvSpPr>
          <p:nvPr>
            <p:ph type="dt" sz="half" idx="10"/>
          </p:nvPr>
        </p:nvSpPr>
        <p:spPr/>
        <p:txBody>
          <a:bodyPr/>
          <a:lstStyle/>
          <a:p>
            <a:fld id="{D7A9B20D-EC7E-4682-B328-9A160CF3336D}" type="datetimeFigureOut">
              <a:rPr lang="fr-FR" smtClean="0"/>
              <a:t>11/05/2022</a:t>
            </a:fld>
            <a:endParaRPr lang="fr-FR"/>
          </a:p>
        </p:txBody>
      </p:sp>
      <p:sp>
        <p:nvSpPr>
          <p:cNvPr id="6" name="Footer Placeholder 5">
            <a:extLst>
              <a:ext uri="{FF2B5EF4-FFF2-40B4-BE49-F238E27FC236}">
                <a16:creationId xmlns:a16="http://schemas.microsoft.com/office/drawing/2014/main" id="{09966B4B-3CC3-4AEE-893F-185C495776FB}"/>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47B6261E-5408-49D8-8A95-A80D1E24C1B2}"/>
              </a:ext>
            </a:extLst>
          </p:cNvPr>
          <p:cNvSpPr>
            <a:spLocks noGrp="1"/>
          </p:cNvSpPr>
          <p:nvPr>
            <p:ph type="sldNum" sz="quarter" idx="12"/>
          </p:nvPr>
        </p:nvSpPr>
        <p:spPr/>
        <p:txBody>
          <a:bodyPr/>
          <a:lstStyle/>
          <a:p>
            <a:fld id="{20768025-C992-46E6-94C3-D619B1315D81}" type="slidenum">
              <a:rPr lang="fr-FR" smtClean="0"/>
              <a:t>‹#›</a:t>
            </a:fld>
            <a:endParaRPr lang="fr-FR"/>
          </a:p>
        </p:txBody>
      </p:sp>
    </p:spTree>
    <p:extLst>
      <p:ext uri="{BB962C8B-B14F-4D97-AF65-F5344CB8AC3E}">
        <p14:creationId xmlns:p14="http://schemas.microsoft.com/office/powerpoint/2010/main" val="1781421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B9FAC-8547-4852-BDAD-DADC0F735F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CFE8EAA9-A993-421E-A27E-F2FE8419E9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E180401C-461F-4F9D-942B-D6B73BF7C3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742323-F0D0-4BA9-8E0E-108C72E206C1}"/>
              </a:ext>
            </a:extLst>
          </p:cNvPr>
          <p:cNvSpPr>
            <a:spLocks noGrp="1"/>
          </p:cNvSpPr>
          <p:nvPr>
            <p:ph type="dt" sz="half" idx="10"/>
          </p:nvPr>
        </p:nvSpPr>
        <p:spPr/>
        <p:txBody>
          <a:bodyPr/>
          <a:lstStyle/>
          <a:p>
            <a:fld id="{D7A9B20D-EC7E-4682-B328-9A160CF3336D}" type="datetimeFigureOut">
              <a:rPr lang="fr-FR" smtClean="0"/>
              <a:t>11/05/2022</a:t>
            </a:fld>
            <a:endParaRPr lang="fr-FR"/>
          </a:p>
        </p:txBody>
      </p:sp>
      <p:sp>
        <p:nvSpPr>
          <p:cNvPr id="6" name="Footer Placeholder 5">
            <a:extLst>
              <a:ext uri="{FF2B5EF4-FFF2-40B4-BE49-F238E27FC236}">
                <a16:creationId xmlns:a16="http://schemas.microsoft.com/office/drawing/2014/main" id="{F638EDD6-A302-482E-8CD7-FC203B014576}"/>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D34B1E53-87BD-4597-B8B4-3305E1AA85DB}"/>
              </a:ext>
            </a:extLst>
          </p:cNvPr>
          <p:cNvSpPr>
            <a:spLocks noGrp="1"/>
          </p:cNvSpPr>
          <p:nvPr>
            <p:ph type="sldNum" sz="quarter" idx="12"/>
          </p:nvPr>
        </p:nvSpPr>
        <p:spPr/>
        <p:txBody>
          <a:bodyPr/>
          <a:lstStyle/>
          <a:p>
            <a:fld id="{20768025-C992-46E6-94C3-D619B1315D81}" type="slidenum">
              <a:rPr lang="fr-FR" smtClean="0"/>
              <a:t>‹#›</a:t>
            </a:fld>
            <a:endParaRPr lang="fr-FR"/>
          </a:p>
        </p:txBody>
      </p:sp>
    </p:spTree>
    <p:extLst>
      <p:ext uri="{BB962C8B-B14F-4D97-AF65-F5344CB8AC3E}">
        <p14:creationId xmlns:p14="http://schemas.microsoft.com/office/powerpoint/2010/main" val="3110674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F8CE1-99ED-4336-A762-E15AEA52C1E2}"/>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5489E19A-636D-41E0-8C85-B3DB896227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56FF3E18-4731-4FAA-94F6-0DAED96BD0D9}"/>
              </a:ext>
            </a:extLst>
          </p:cNvPr>
          <p:cNvSpPr>
            <a:spLocks noGrp="1"/>
          </p:cNvSpPr>
          <p:nvPr>
            <p:ph type="dt" sz="half" idx="10"/>
          </p:nvPr>
        </p:nvSpPr>
        <p:spPr/>
        <p:txBody>
          <a:bodyPr/>
          <a:lstStyle/>
          <a:p>
            <a:fld id="{D7A9B20D-EC7E-4682-B328-9A160CF3336D}" type="datetimeFigureOut">
              <a:rPr lang="fr-FR" smtClean="0"/>
              <a:t>11/05/2022</a:t>
            </a:fld>
            <a:endParaRPr lang="fr-FR"/>
          </a:p>
        </p:txBody>
      </p:sp>
      <p:sp>
        <p:nvSpPr>
          <p:cNvPr id="5" name="Footer Placeholder 4">
            <a:extLst>
              <a:ext uri="{FF2B5EF4-FFF2-40B4-BE49-F238E27FC236}">
                <a16:creationId xmlns:a16="http://schemas.microsoft.com/office/drawing/2014/main" id="{B7B95FE2-B3B8-4AE2-9425-AA70D8EC0CAE}"/>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74636CC-0529-4986-BE83-B3DB4A2BA269}"/>
              </a:ext>
            </a:extLst>
          </p:cNvPr>
          <p:cNvSpPr>
            <a:spLocks noGrp="1"/>
          </p:cNvSpPr>
          <p:nvPr>
            <p:ph type="sldNum" sz="quarter" idx="12"/>
          </p:nvPr>
        </p:nvSpPr>
        <p:spPr/>
        <p:txBody>
          <a:bodyPr/>
          <a:lstStyle/>
          <a:p>
            <a:fld id="{20768025-C992-46E6-94C3-D619B1315D81}" type="slidenum">
              <a:rPr lang="fr-FR" smtClean="0"/>
              <a:t>‹#›</a:t>
            </a:fld>
            <a:endParaRPr lang="fr-FR"/>
          </a:p>
        </p:txBody>
      </p:sp>
    </p:spTree>
    <p:extLst>
      <p:ext uri="{BB962C8B-B14F-4D97-AF65-F5344CB8AC3E}">
        <p14:creationId xmlns:p14="http://schemas.microsoft.com/office/powerpoint/2010/main" val="4266118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8955E8-C893-425C-A246-B63355B71B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704F5B37-1585-41CD-AB15-FCDC633DFA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41796C98-407D-447E-AB96-07B6CFA5AAE6}"/>
              </a:ext>
            </a:extLst>
          </p:cNvPr>
          <p:cNvSpPr>
            <a:spLocks noGrp="1"/>
          </p:cNvSpPr>
          <p:nvPr>
            <p:ph type="dt" sz="half" idx="10"/>
          </p:nvPr>
        </p:nvSpPr>
        <p:spPr/>
        <p:txBody>
          <a:bodyPr/>
          <a:lstStyle/>
          <a:p>
            <a:fld id="{D7A9B20D-EC7E-4682-B328-9A160CF3336D}" type="datetimeFigureOut">
              <a:rPr lang="fr-FR" smtClean="0"/>
              <a:t>11/05/2022</a:t>
            </a:fld>
            <a:endParaRPr lang="fr-FR"/>
          </a:p>
        </p:txBody>
      </p:sp>
      <p:sp>
        <p:nvSpPr>
          <p:cNvPr id="5" name="Footer Placeholder 4">
            <a:extLst>
              <a:ext uri="{FF2B5EF4-FFF2-40B4-BE49-F238E27FC236}">
                <a16:creationId xmlns:a16="http://schemas.microsoft.com/office/drawing/2014/main" id="{7DEC1BBA-B633-441C-9667-9ABC9286C80D}"/>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27A5712F-D2BF-4183-A2BA-665607FF6276}"/>
              </a:ext>
            </a:extLst>
          </p:cNvPr>
          <p:cNvSpPr>
            <a:spLocks noGrp="1"/>
          </p:cNvSpPr>
          <p:nvPr>
            <p:ph type="sldNum" sz="quarter" idx="12"/>
          </p:nvPr>
        </p:nvSpPr>
        <p:spPr/>
        <p:txBody>
          <a:bodyPr/>
          <a:lstStyle/>
          <a:p>
            <a:fld id="{20768025-C992-46E6-94C3-D619B1315D81}" type="slidenum">
              <a:rPr lang="fr-FR" smtClean="0"/>
              <a:t>‹#›</a:t>
            </a:fld>
            <a:endParaRPr lang="fr-FR"/>
          </a:p>
        </p:txBody>
      </p:sp>
    </p:spTree>
    <p:extLst>
      <p:ext uri="{BB962C8B-B14F-4D97-AF65-F5344CB8AC3E}">
        <p14:creationId xmlns:p14="http://schemas.microsoft.com/office/powerpoint/2010/main" val="1696132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
          <p:cNvSpPr>
            <a:spLocks noGrp="1"/>
          </p:cNvSpPr>
          <p:nvPr>
            <p:ph type="pic" idx="2"/>
          </p:nvPr>
        </p:nvSpPr>
        <p:spPr>
          <a:xfrm>
            <a:off x="1280160" y="2211494"/>
            <a:ext cx="6126480" cy="3931920"/>
          </a:xfrm>
          <a:prstGeom prst="rect">
            <a:avLst/>
          </a:prstGeom>
          <a:solidFill>
            <a:srgbClr val="E8F5FB"/>
          </a:solidFill>
          <a:ln>
            <a:noFill/>
          </a:ln>
        </p:spPr>
      </p:sp>
      <p:sp>
        <p:nvSpPr>
          <p:cNvPr id="15" name="Google Shape;15;p2"/>
          <p:cNvSpPr txBox="1">
            <a:spLocks noGrp="1"/>
          </p:cNvSpPr>
          <p:nvPr>
            <p:ph type="body" idx="1"/>
          </p:nvPr>
        </p:nvSpPr>
        <p:spPr>
          <a:xfrm>
            <a:off x="7790688" y="2150621"/>
            <a:ext cx="3200400" cy="3429000"/>
          </a:xfrm>
          <a:prstGeom prst="rect">
            <a:avLst/>
          </a:prstGeom>
          <a:noFill/>
          <a:ln>
            <a:noFill/>
          </a:ln>
        </p:spPr>
        <p:txBody>
          <a:bodyPr spcFirstLastPara="1" wrap="square" lIns="91425" tIns="45700" rIns="91425" bIns="45700" anchor="t" anchorCtr="0">
            <a:normAutofit/>
          </a:bodyPr>
          <a:lstStyle>
            <a:lvl1pPr marL="457200" lvl="0" indent="-228600" algn="l">
              <a:lnSpc>
                <a:spcPct val="95000"/>
              </a:lnSpc>
              <a:spcBef>
                <a:spcPts val="1200"/>
              </a:spcBef>
              <a:spcAft>
                <a:spcPts val="0"/>
              </a:spcAft>
              <a:buSzPts val="1800"/>
              <a:buNone/>
              <a:defRPr sz="1800"/>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16" name="Google Shape;16;p2"/>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a:t>
            </a:fld>
            <a:endParaRPr/>
          </a:p>
        </p:txBody>
      </p:sp>
    </p:spTree>
    <p:extLst>
      <p:ext uri="{BB962C8B-B14F-4D97-AF65-F5344CB8AC3E}">
        <p14:creationId xmlns:p14="http://schemas.microsoft.com/office/powerpoint/2010/main" val="33823584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
          <p:cNvSpPr>
            <a:spLocks noGrp="1"/>
          </p:cNvSpPr>
          <p:nvPr>
            <p:ph type="pic" idx="2"/>
          </p:nvPr>
        </p:nvSpPr>
        <p:spPr>
          <a:xfrm>
            <a:off x="1280160" y="2211494"/>
            <a:ext cx="6126480" cy="3931920"/>
          </a:xfrm>
          <a:prstGeom prst="rect">
            <a:avLst/>
          </a:prstGeom>
          <a:solidFill>
            <a:srgbClr val="E8F5FB"/>
          </a:solidFill>
          <a:ln>
            <a:noFill/>
          </a:ln>
        </p:spPr>
      </p:sp>
      <p:sp>
        <p:nvSpPr>
          <p:cNvPr id="15" name="Google Shape;15;p2"/>
          <p:cNvSpPr txBox="1">
            <a:spLocks noGrp="1"/>
          </p:cNvSpPr>
          <p:nvPr>
            <p:ph type="body" idx="1"/>
          </p:nvPr>
        </p:nvSpPr>
        <p:spPr>
          <a:xfrm>
            <a:off x="7790688" y="2150621"/>
            <a:ext cx="3200400" cy="3429000"/>
          </a:xfrm>
          <a:prstGeom prst="rect">
            <a:avLst/>
          </a:prstGeom>
          <a:noFill/>
          <a:ln>
            <a:noFill/>
          </a:ln>
        </p:spPr>
        <p:txBody>
          <a:bodyPr spcFirstLastPara="1" wrap="square" lIns="91425" tIns="45700" rIns="91425" bIns="45700" anchor="t" anchorCtr="0">
            <a:normAutofit/>
          </a:bodyPr>
          <a:lstStyle>
            <a:lvl1pPr marL="457200" lvl="0" indent="-228600" algn="l">
              <a:lnSpc>
                <a:spcPct val="95000"/>
              </a:lnSpc>
              <a:spcBef>
                <a:spcPts val="1200"/>
              </a:spcBef>
              <a:spcAft>
                <a:spcPts val="0"/>
              </a:spcAft>
              <a:buSzPts val="1800"/>
              <a:buNone/>
              <a:defRPr sz="1800"/>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16" name="Google Shape;16;p2"/>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a:t>
            </a:fld>
            <a:endParaRPr/>
          </a:p>
        </p:txBody>
      </p:sp>
    </p:spTree>
    <p:extLst>
      <p:ext uri="{BB962C8B-B14F-4D97-AF65-F5344CB8AC3E}">
        <p14:creationId xmlns:p14="http://schemas.microsoft.com/office/powerpoint/2010/main" val="2206839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9"/>
        <p:cNvGrpSpPr/>
        <p:nvPr/>
      </p:nvGrpSpPr>
      <p:grpSpPr>
        <a:xfrm>
          <a:off x="0" y="0"/>
          <a:ext cx="0" cy="0"/>
          <a:chOff x="0" y="0"/>
          <a:chExt cx="0" cy="0"/>
        </a:xfrm>
      </p:grpSpPr>
      <p:sp>
        <p:nvSpPr>
          <p:cNvPr id="20" name="Google Shape;20;p3"/>
          <p:cNvSpPr/>
          <p:nvPr/>
        </p:nvSpPr>
        <p:spPr>
          <a:xfrm>
            <a:off x="-6843" y="2059012"/>
            <a:ext cx="12195668" cy="1828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ctrTitle"/>
          </p:nvPr>
        </p:nvSpPr>
        <p:spPr>
          <a:xfrm>
            <a:off x="365759" y="2166364"/>
            <a:ext cx="11471565" cy="1739347"/>
          </a:xfrm>
          <a:prstGeom prst="rect">
            <a:avLst/>
          </a:prstGeom>
          <a:noFill/>
          <a:ln>
            <a:noFill/>
          </a:ln>
        </p:spPr>
        <p:txBody>
          <a:bodyPr spcFirstLastPara="1" wrap="square" lIns="91425" tIns="45700" rIns="91425" bIns="45700" anchor="ctr" anchorCtr="0">
            <a:normAutofit/>
          </a:bodyPr>
          <a:lstStyle>
            <a:lvl1pPr lvl="0" algn="ctr">
              <a:lnSpc>
                <a:spcPct val="80000"/>
              </a:lnSpc>
              <a:spcBef>
                <a:spcPts val="0"/>
              </a:spcBef>
              <a:spcAft>
                <a:spcPts val="0"/>
              </a:spcAft>
              <a:buClr>
                <a:schemeClr val="dk2"/>
              </a:buClr>
              <a:buSzPts val="6000"/>
              <a:buFont typeface="Corbe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subTitle" idx="1"/>
          </p:nvPr>
        </p:nvSpPr>
        <p:spPr>
          <a:xfrm>
            <a:off x="1524000" y="3996250"/>
            <a:ext cx="9144000" cy="130925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200"/>
              </a:spcBef>
              <a:spcAft>
                <a:spcPts val="0"/>
              </a:spcAft>
              <a:buSzPts val="2000"/>
              <a:buNone/>
              <a:defRPr sz="2000"/>
            </a:lvl1pPr>
            <a:lvl2pPr lvl="1" algn="ctr">
              <a:lnSpc>
                <a:spcPct val="90000"/>
              </a:lnSpc>
              <a:spcBef>
                <a:spcPts val="200"/>
              </a:spcBef>
              <a:spcAft>
                <a:spcPts val="0"/>
              </a:spcAft>
              <a:buSzPts val="2000"/>
              <a:buNone/>
              <a:defRPr sz="2000"/>
            </a:lvl2pPr>
            <a:lvl3pPr lvl="2" algn="ctr">
              <a:lnSpc>
                <a:spcPct val="90000"/>
              </a:lnSpc>
              <a:spcBef>
                <a:spcPts val="400"/>
              </a:spcBef>
              <a:spcAft>
                <a:spcPts val="0"/>
              </a:spcAft>
              <a:buSzPts val="2000"/>
              <a:buNone/>
              <a:defRPr sz="20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3" name="Google Shape;23;p3"/>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a:t>
            </a:fld>
            <a:endParaRPr/>
          </a:p>
        </p:txBody>
      </p:sp>
    </p:spTree>
    <p:extLst>
      <p:ext uri="{BB962C8B-B14F-4D97-AF65-F5344CB8AC3E}">
        <p14:creationId xmlns:p14="http://schemas.microsoft.com/office/powerpoint/2010/main" val="2848159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1202919" y="2011680"/>
            <a:ext cx="9784080" cy="420624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9" name="Google Shape;29;p4"/>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a:t>
            </a:fld>
            <a:endParaRPr/>
          </a:p>
        </p:txBody>
      </p:sp>
    </p:spTree>
    <p:extLst>
      <p:ext uri="{BB962C8B-B14F-4D97-AF65-F5344CB8AC3E}">
        <p14:creationId xmlns:p14="http://schemas.microsoft.com/office/powerpoint/2010/main" val="1543480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solidFill>
          <a:schemeClr val="lt1"/>
        </a:solidFill>
        <a:effectLst/>
      </p:bgPr>
    </p:bg>
    <p:spTree>
      <p:nvGrpSpPr>
        <p:cNvPr id="1" name="Shape 32"/>
        <p:cNvGrpSpPr/>
        <p:nvPr/>
      </p:nvGrpSpPr>
      <p:grpSpPr>
        <a:xfrm>
          <a:off x="0" y="0"/>
          <a:ext cx="0" cy="0"/>
          <a:chOff x="0" y="0"/>
          <a:chExt cx="0" cy="0"/>
        </a:xfrm>
      </p:grpSpPr>
      <p:sp>
        <p:nvSpPr>
          <p:cNvPr id="33" name="Google Shape;33;p5"/>
          <p:cNvSpPr/>
          <p:nvPr/>
        </p:nvSpPr>
        <p:spPr>
          <a:xfrm>
            <a:off x="-6843" y="2059012"/>
            <a:ext cx="12195668" cy="1828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txBox="1">
            <a:spLocks noGrp="1"/>
          </p:cNvSpPr>
          <p:nvPr>
            <p:ph type="title"/>
          </p:nvPr>
        </p:nvSpPr>
        <p:spPr>
          <a:xfrm>
            <a:off x="833191" y="2208879"/>
            <a:ext cx="10515600" cy="1676400"/>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0"/>
              </a:spcBef>
              <a:spcAft>
                <a:spcPts val="0"/>
              </a:spcAft>
              <a:buClr>
                <a:schemeClr val="lt1"/>
              </a:buClr>
              <a:buSzPts val="6000"/>
              <a:buFont typeface="Corbe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3191" y="4010334"/>
            <a:ext cx="10515600" cy="11746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200"/>
              </a:spcBef>
              <a:spcAft>
                <a:spcPts val="0"/>
              </a:spcAft>
              <a:buSzPts val="2000"/>
              <a:buNone/>
              <a:defRPr sz="2000">
                <a:solidFill>
                  <a:schemeClr val="dk2"/>
                </a:solidFill>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36" name="Google Shape;36;p5"/>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lvl="0" indent="0" algn="l">
              <a:spcBef>
                <a:spcPts val="0"/>
              </a:spcBef>
              <a:buNone/>
              <a:defRPr sz="1200" b="0" i="0" u="none" strike="noStrike" cap="none">
                <a:solidFill>
                  <a:schemeClr val="dk2"/>
                </a:solidFill>
                <a:latin typeface="Corbel"/>
                <a:ea typeface="Corbel"/>
                <a:cs typeface="Corbel"/>
                <a:sym typeface="Corbel"/>
              </a:defRPr>
            </a:lvl1pPr>
            <a:lvl2pPr marL="0" lvl="1" indent="0" algn="l">
              <a:spcBef>
                <a:spcPts val="0"/>
              </a:spcBef>
              <a:buNone/>
              <a:defRPr sz="1200" b="0" i="0" u="none" strike="noStrike" cap="none">
                <a:solidFill>
                  <a:schemeClr val="dk2"/>
                </a:solidFill>
                <a:latin typeface="Corbel"/>
                <a:ea typeface="Corbel"/>
                <a:cs typeface="Corbel"/>
                <a:sym typeface="Corbel"/>
              </a:defRPr>
            </a:lvl2pPr>
            <a:lvl3pPr marL="0" lvl="2" indent="0" algn="l">
              <a:spcBef>
                <a:spcPts val="0"/>
              </a:spcBef>
              <a:buNone/>
              <a:defRPr sz="1200" b="0" i="0" u="none" strike="noStrike" cap="none">
                <a:solidFill>
                  <a:schemeClr val="dk2"/>
                </a:solidFill>
                <a:latin typeface="Corbel"/>
                <a:ea typeface="Corbel"/>
                <a:cs typeface="Corbel"/>
                <a:sym typeface="Corbel"/>
              </a:defRPr>
            </a:lvl3pPr>
            <a:lvl4pPr marL="0" lvl="3" indent="0" algn="l">
              <a:spcBef>
                <a:spcPts val="0"/>
              </a:spcBef>
              <a:buNone/>
              <a:defRPr sz="1200" b="0" i="0" u="none" strike="noStrike" cap="none">
                <a:solidFill>
                  <a:schemeClr val="dk2"/>
                </a:solidFill>
                <a:latin typeface="Corbel"/>
                <a:ea typeface="Corbel"/>
                <a:cs typeface="Corbel"/>
                <a:sym typeface="Corbel"/>
              </a:defRPr>
            </a:lvl4pPr>
            <a:lvl5pPr marL="0" lvl="4" indent="0" algn="l">
              <a:spcBef>
                <a:spcPts val="0"/>
              </a:spcBef>
              <a:buNone/>
              <a:defRPr sz="1200" b="0" i="0" u="none" strike="noStrike" cap="none">
                <a:solidFill>
                  <a:schemeClr val="dk2"/>
                </a:solidFill>
                <a:latin typeface="Corbel"/>
                <a:ea typeface="Corbel"/>
                <a:cs typeface="Corbel"/>
                <a:sym typeface="Corbel"/>
              </a:defRPr>
            </a:lvl5pPr>
            <a:lvl6pPr marL="0" lvl="5" indent="0" algn="l">
              <a:spcBef>
                <a:spcPts val="0"/>
              </a:spcBef>
              <a:buNone/>
              <a:defRPr sz="1200" b="0" i="0" u="none" strike="noStrike" cap="none">
                <a:solidFill>
                  <a:schemeClr val="dk2"/>
                </a:solidFill>
                <a:latin typeface="Corbel"/>
                <a:ea typeface="Corbel"/>
                <a:cs typeface="Corbel"/>
                <a:sym typeface="Corbel"/>
              </a:defRPr>
            </a:lvl6pPr>
            <a:lvl7pPr marL="0" lvl="6" indent="0" algn="l">
              <a:spcBef>
                <a:spcPts val="0"/>
              </a:spcBef>
              <a:buNone/>
              <a:defRPr sz="1200" b="0" i="0" u="none" strike="noStrike" cap="none">
                <a:solidFill>
                  <a:schemeClr val="dk2"/>
                </a:solidFill>
                <a:latin typeface="Corbel"/>
                <a:ea typeface="Corbel"/>
                <a:cs typeface="Corbel"/>
                <a:sym typeface="Corbel"/>
              </a:defRPr>
            </a:lvl7pPr>
            <a:lvl8pPr marL="0" lvl="7" indent="0" algn="l">
              <a:spcBef>
                <a:spcPts val="0"/>
              </a:spcBef>
              <a:buNone/>
              <a:defRPr sz="1200" b="0" i="0" u="none" strike="noStrike" cap="none">
                <a:solidFill>
                  <a:schemeClr val="dk2"/>
                </a:solidFill>
                <a:latin typeface="Corbel"/>
                <a:ea typeface="Corbel"/>
                <a:cs typeface="Corbel"/>
                <a:sym typeface="Corbel"/>
              </a:defRPr>
            </a:lvl8pPr>
            <a:lvl9pPr marL="0" lvl="8" indent="0" algn="l">
              <a:spcBef>
                <a:spcPts val="0"/>
              </a:spcBef>
              <a:buNone/>
              <a:defRPr sz="1200" b="0" i="0" u="none" strike="noStrike" cap="none">
                <a:solidFill>
                  <a:schemeClr val="dk2"/>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fr-FR"/>
              <a:t>‹#›</a:t>
            </a:fld>
            <a:endParaRPr/>
          </a:p>
        </p:txBody>
      </p:sp>
    </p:spTree>
    <p:extLst>
      <p:ext uri="{BB962C8B-B14F-4D97-AF65-F5344CB8AC3E}">
        <p14:creationId xmlns:p14="http://schemas.microsoft.com/office/powerpoint/2010/main" val="3935635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552E62-E005-4CCD-A0D1-66EF9D4505C0}" type="datetimeFigureOut">
              <a:rPr lang="fr-FR" smtClean="0"/>
              <a:t>11/05/2022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D4A9583-E9AD-4F84-8821-D516FE1A6761}" type="slidenum">
              <a:rPr lang="fr-FR" smtClean="0"/>
              <a:t>‹#›</a:t>
            </a:fld>
            <a:endParaRPr lang="fr-FR"/>
          </a:p>
        </p:txBody>
      </p:sp>
    </p:spTree>
    <p:extLst>
      <p:ext uri="{BB962C8B-B14F-4D97-AF65-F5344CB8AC3E}">
        <p14:creationId xmlns:p14="http://schemas.microsoft.com/office/powerpoint/2010/main" val="194019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6"/>
          <p:cNvSpPr txBox="1">
            <a:spLocks noGrp="1"/>
          </p:cNvSpPr>
          <p:nvPr>
            <p:ph type="body" idx="1"/>
          </p:nvPr>
        </p:nvSpPr>
        <p:spPr>
          <a:xfrm>
            <a:off x="1205344" y="2011680"/>
            <a:ext cx="4754880" cy="4206240"/>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200"/>
              </a:spcBef>
              <a:spcAft>
                <a:spcPts val="0"/>
              </a:spcAft>
              <a:buSzPts val="2200"/>
              <a:buChar char="▪"/>
              <a:defRPr sz="2200"/>
            </a:lvl1pPr>
            <a:lvl2pPr marL="914400" lvl="1" indent="-355600" algn="l">
              <a:lnSpc>
                <a:spcPct val="90000"/>
              </a:lnSpc>
              <a:spcBef>
                <a:spcPts val="200"/>
              </a:spcBef>
              <a:spcAft>
                <a:spcPts val="0"/>
              </a:spcAft>
              <a:buSzPts val="2000"/>
              <a:buChar char="▪"/>
              <a:defRPr sz="2000"/>
            </a:lvl2pPr>
            <a:lvl3pPr marL="1371600" lvl="2" indent="-342900" algn="l">
              <a:lnSpc>
                <a:spcPct val="90000"/>
              </a:lnSpc>
              <a:spcBef>
                <a:spcPts val="400"/>
              </a:spcBef>
              <a:spcAft>
                <a:spcPts val="0"/>
              </a:spcAft>
              <a:buSzPts val="1800"/>
              <a:buChar char="▪"/>
              <a:defRPr sz="1800"/>
            </a:lvl3pPr>
            <a:lvl4pPr marL="1828800" lvl="3" indent="-330200" algn="l">
              <a:lnSpc>
                <a:spcPct val="90000"/>
              </a:lnSpc>
              <a:spcBef>
                <a:spcPts val="400"/>
              </a:spcBef>
              <a:spcAft>
                <a:spcPts val="0"/>
              </a:spcAft>
              <a:buSzPts val="1600"/>
              <a:buChar char="▪"/>
              <a:defRPr sz="1600"/>
            </a:lvl4pPr>
            <a:lvl5pPr marL="2286000" lvl="4" indent="-330200" algn="l">
              <a:lnSpc>
                <a:spcPct val="90000"/>
              </a:lnSpc>
              <a:spcBef>
                <a:spcPts val="400"/>
              </a:spcBef>
              <a:spcAft>
                <a:spcPts val="0"/>
              </a:spcAft>
              <a:buSzPts val="1600"/>
              <a:buChar char="▪"/>
              <a:defRPr sz="1600"/>
            </a:lvl5pPr>
            <a:lvl6pPr marL="2743200" lvl="5" indent="-330200" algn="l">
              <a:lnSpc>
                <a:spcPct val="90000"/>
              </a:lnSpc>
              <a:spcBef>
                <a:spcPts val="400"/>
              </a:spcBef>
              <a:spcAft>
                <a:spcPts val="0"/>
              </a:spcAft>
              <a:buSzPts val="1600"/>
              <a:buChar char="▪"/>
              <a:defRPr sz="1600"/>
            </a:lvl6pPr>
            <a:lvl7pPr marL="3200400" lvl="6" indent="-330200" algn="l">
              <a:lnSpc>
                <a:spcPct val="90000"/>
              </a:lnSpc>
              <a:spcBef>
                <a:spcPts val="400"/>
              </a:spcBef>
              <a:spcAft>
                <a:spcPts val="0"/>
              </a:spcAft>
              <a:buSzPts val="1600"/>
              <a:buChar char="▪"/>
              <a:defRPr sz="1600"/>
            </a:lvl7pPr>
            <a:lvl8pPr marL="3657600" lvl="7" indent="-330200" algn="l">
              <a:lnSpc>
                <a:spcPct val="90000"/>
              </a:lnSpc>
              <a:spcBef>
                <a:spcPts val="400"/>
              </a:spcBef>
              <a:spcAft>
                <a:spcPts val="0"/>
              </a:spcAft>
              <a:buSzPts val="1600"/>
              <a:buChar char="▪"/>
              <a:defRPr sz="1600"/>
            </a:lvl8pPr>
            <a:lvl9pPr marL="4114800" lvl="8" indent="-330200" algn="l">
              <a:lnSpc>
                <a:spcPct val="90000"/>
              </a:lnSpc>
              <a:spcBef>
                <a:spcPts val="400"/>
              </a:spcBef>
              <a:spcAft>
                <a:spcPts val="400"/>
              </a:spcAft>
              <a:buSzPts val="1600"/>
              <a:buChar char="▪"/>
              <a:defRPr sz="1600"/>
            </a:lvl9pPr>
          </a:lstStyle>
          <a:p>
            <a:endParaRPr/>
          </a:p>
        </p:txBody>
      </p:sp>
      <p:sp>
        <p:nvSpPr>
          <p:cNvPr id="42" name="Google Shape;42;p6"/>
          <p:cNvSpPr txBox="1">
            <a:spLocks noGrp="1"/>
          </p:cNvSpPr>
          <p:nvPr>
            <p:ph type="body" idx="2"/>
          </p:nvPr>
        </p:nvSpPr>
        <p:spPr>
          <a:xfrm>
            <a:off x="6230391" y="2011680"/>
            <a:ext cx="4754880" cy="4206240"/>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200"/>
              </a:spcBef>
              <a:spcAft>
                <a:spcPts val="0"/>
              </a:spcAft>
              <a:buSzPts val="2200"/>
              <a:buChar char="▪"/>
              <a:defRPr sz="2200"/>
            </a:lvl1pPr>
            <a:lvl2pPr marL="914400" lvl="1" indent="-355600" algn="l">
              <a:lnSpc>
                <a:spcPct val="90000"/>
              </a:lnSpc>
              <a:spcBef>
                <a:spcPts val="200"/>
              </a:spcBef>
              <a:spcAft>
                <a:spcPts val="0"/>
              </a:spcAft>
              <a:buSzPts val="2000"/>
              <a:buChar char="▪"/>
              <a:defRPr sz="2000"/>
            </a:lvl2pPr>
            <a:lvl3pPr marL="1371600" lvl="2" indent="-342900" algn="l">
              <a:lnSpc>
                <a:spcPct val="90000"/>
              </a:lnSpc>
              <a:spcBef>
                <a:spcPts val="400"/>
              </a:spcBef>
              <a:spcAft>
                <a:spcPts val="0"/>
              </a:spcAft>
              <a:buSzPts val="1800"/>
              <a:buChar char="▪"/>
              <a:defRPr sz="1800"/>
            </a:lvl3pPr>
            <a:lvl4pPr marL="1828800" lvl="3" indent="-330200" algn="l">
              <a:lnSpc>
                <a:spcPct val="90000"/>
              </a:lnSpc>
              <a:spcBef>
                <a:spcPts val="400"/>
              </a:spcBef>
              <a:spcAft>
                <a:spcPts val="0"/>
              </a:spcAft>
              <a:buSzPts val="1600"/>
              <a:buChar char="▪"/>
              <a:defRPr sz="1600"/>
            </a:lvl4pPr>
            <a:lvl5pPr marL="2286000" lvl="4" indent="-330200" algn="l">
              <a:lnSpc>
                <a:spcPct val="90000"/>
              </a:lnSpc>
              <a:spcBef>
                <a:spcPts val="400"/>
              </a:spcBef>
              <a:spcAft>
                <a:spcPts val="0"/>
              </a:spcAft>
              <a:buSzPts val="1600"/>
              <a:buChar char="▪"/>
              <a:defRPr sz="1600"/>
            </a:lvl5pPr>
            <a:lvl6pPr marL="2743200" lvl="5" indent="-330200" algn="l">
              <a:lnSpc>
                <a:spcPct val="90000"/>
              </a:lnSpc>
              <a:spcBef>
                <a:spcPts val="400"/>
              </a:spcBef>
              <a:spcAft>
                <a:spcPts val="0"/>
              </a:spcAft>
              <a:buSzPts val="1600"/>
              <a:buChar char="▪"/>
              <a:defRPr sz="1600"/>
            </a:lvl6pPr>
            <a:lvl7pPr marL="3200400" lvl="6" indent="-330200" algn="l">
              <a:lnSpc>
                <a:spcPct val="90000"/>
              </a:lnSpc>
              <a:spcBef>
                <a:spcPts val="400"/>
              </a:spcBef>
              <a:spcAft>
                <a:spcPts val="0"/>
              </a:spcAft>
              <a:buSzPts val="1600"/>
              <a:buChar char="▪"/>
              <a:defRPr sz="1600"/>
            </a:lvl7pPr>
            <a:lvl8pPr marL="3657600" lvl="7" indent="-330200" algn="l">
              <a:lnSpc>
                <a:spcPct val="90000"/>
              </a:lnSpc>
              <a:spcBef>
                <a:spcPts val="400"/>
              </a:spcBef>
              <a:spcAft>
                <a:spcPts val="0"/>
              </a:spcAft>
              <a:buSzPts val="1600"/>
              <a:buChar char="▪"/>
              <a:defRPr sz="1600"/>
            </a:lvl8pPr>
            <a:lvl9pPr marL="4114800" lvl="8" indent="-330200" algn="l">
              <a:lnSpc>
                <a:spcPct val="90000"/>
              </a:lnSpc>
              <a:spcBef>
                <a:spcPts val="400"/>
              </a:spcBef>
              <a:spcAft>
                <a:spcPts val="400"/>
              </a:spcAft>
              <a:buSzPts val="1600"/>
              <a:buChar char="▪"/>
              <a:defRPr sz="1600"/>
            </a:lvl9pPr>
          </a:lstStyle>
          <a:p>
            <a:endParaRPr/>
          </a:p>
        </p:txBody>
      </p:sp>
      <p:sp>
        <p:nvSpPr>
          <p:cNvPr id="43" name="Google Shape;43;p6"/>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a:t>
            </a:fld>
            <a:endParaRPr/>
          </a:p>
        </p:txBody>
      </p:sp>
    </p:spTree>
    <p:extLst>
      <p:ext uri="{BB962C8B-B14F-4D97-AF65-F5344CB8AC3E}">
        <p14:creationId xmlns:p14="http://schemas.microsoft.com/office/powerpoint/2010/main" val="1314594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
          <p:cNvSpPr txBox="1">
            <a:spLocks noGrp="1"/>
          </p:cNvSpPr>
          <p:nvPr>
            <p:ph type="body" idx="1"/>
          </p:nvPr>
        </p:nvSpPr>
        <p:spPr>
          <a:xfrm>
            <a:off x="1207008" y="1913470"/>
            <a:ext cx="4754880" cy="7430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100"/>
              <a:buNone/>
              <a:defRPr sz="2100" b="1"/>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49" name="Google Shape;49;p7"/>
          <p:cNvSpPr txBox="1">
            <a:spLocks noGrp="1"/>
          </p:cNvSpPr>
          <p:nvPr>
            <p:ph type="body" idx="2"/>
          </p:nvPr>
        </p:nvSpPr>
        <p:spPr>
          <a:xfrm>
            <a:off x="1207008" y="2656566"/>
            <a:ext cx="4754880" cy="3566160"/>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200"/>
              </a:spcBef>
              <a:spcAft>
                <a:spcPts val="0"/>
              </a:spcAft>
              <a:buSzPts val="2200"/>
              <a:buChar char="▪"/>
              <a:defRPr sz="2200"/>
            </a:lvl1pPr>
            <a:lvl2pPr marL="914400" lvl="1" indent="-355600" algn="l">
              <a:lnSpc>
                <a:spcPct val="90000"/>
              </a:lnSpc>
              <a:spcBef>
                <a:spcPts val="200"/>
              </a:spcBef>
              <a:spcAft>
                <a:spcPts val="0"/>
              </a:spcAft>
              <a:buSzPts val="2000"/>
              <a:buChar char="▪"/>
              <a:defRPr sz="2000"/>
            </a:lvl2pPr>
            <a:lvl3pPr marL="1371600" lvl="2" indent="-342900" algn="l">
              <a:lnSpc>
                <a:spcPct val="90000"/>
              </a:lnSpc>
              <a:spcBef>
                <a:spcPts val="400"/>
              </a:spcBef>
              <a:spcAft>
                <a:spcPts val="0"/>
              </a:spcAft>
              <a:buSzPts val="1800"/>
              <a:buChar char="▪"/>
              <a:defRPr sz="1800"/>
            </a:lvl3pPr>
            <a:lvl4pPr marL="1828800" lvl="3" indent="-330200" algn="l">
              <a:lnSpc>
                <a:spcPct val="90000"/>
              </a:lnSpc>
              <a:spcBef>
                <a:spcPts val="400"/>
              </a:spcBef>
              <a:spcAft>
                <a:spcPts val="0"/>
              </a:spcAft>
              <a:buSzPts val="1600"/>
              <a:buChar char="▪"/>
              <a:defRPr sz="1600"/>
            </a:lvl4pPr>
            <a:lvl5pPr marL="2286000" lvl="4" indent="-330200" algn="l">
              <a:lnSpc>
                <a:spcPct val="90000"/>
              </a:lnSpc>
              <a:spcBef>
                <a:spcPts val="400"/>
              </a:spcBef>
              <a:spcAft>
                <a:spcPts val="0"/>
              </a:spcAft>
              <a:buSzPts val="1600"/>
              <a:buChar char="▪"/>
              <a:defRPr sz="1600"/>
            </a:lvl5pPr>
            <a:lvl6pPr marL="2743200" lvl="5" indent="-330200" algn="l">
              <a:lnSpc>
                <a:spcPct val="90000"/>
              </a:lnSpc>
              <a:spcBef>
                <a:spcPts val="400"/>
              </a:spcBef>
              <a:spcAft>
                <a:spcPts val="0"/>
              </a:spcAft>
              <a:buSzPts val="1600"/>
              <a:buChar char="▪"/>
              <a:defRPr sz="1600"/>
            </a:lvl6pPr>
            <a:lvl7pPr marL="3200400" lvl="6" indent="-330200" algn="l">
              <a:lnSpc>
                <a:spcPct val="90000"/>
              </a:lnSpc>
              <a:spcBef>
                <a:spcPts val="400"/>
              </a:spcBef>
              <a:spcAft>
                <a:spcPts val="0"/>
              </a:spcAft>
              <a:buSzPts val="1600"/>
              <a:buChar char="▪"/>
              <a:defRPr sz="1600"/>
            </a:lvl7pPr>
            <a:lvl8pPr marL="3657600" lvl="7" indent="-330200" algn="l">
              <a:lnSpc>
                <a:spcPct val="90000"/>
              </a:lnSpc>
              <a:spcBef>
                <a:spcPts val="400"/>
              </a:spcBef>
              <a:spcAft>
                <a:spcPts val="0"/>
              </a:spcAft>
              <a:buSzPts val="1600"/>
              <a:buChar char="▪"/>
              <a:defRPr sz="1600"/>
            </a:lvl8pPr>
            <a:lvl9pPr marL="4114800" lvl="8" indent="-330200" algn="l">
              <a:lnSpc>
                <a:spcPct val="90000"/>
              </a:lnSpc>
              <a:spcBef>
                <a:spcPts val="400"/>
              </a:spcBef>
              <a:spcAft>
                <a:spcPts val="400"/>
              </a:spcAft>
              <a:buSzPts val="1600"/>
              <a:buChar char="▪"/>
              <a:defRPr sz="1600"/>
            </a:lvl9pPr>
          </a:lstStyle>
          <a:p>
            <a:endParaRPr/>
          </a:p>
        </p:txBody>
      </p:sp>
      <p:sp>
        <p:nvSpPr>
          <p:cNvPr id="50" name="Google Shape;50;p7"/>
          <p:cNvSpPr txBox="1">
            <a:spLocks noGrp="1"/>
          </p:cNvSpPr>
          <p:nvPr>
            <p:ph type="body" idx="3"/>
          </p:nvPr>
        </p:nvSpPr>
        <p:spPr>
          <a:xfrm>
            <a:off x="6231230" y="1913470"/>
            <a:ext cx="4754880" cy="7430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100"/>
              <a:buNone/>
              <a:defRPr sz="2100" b="1"/>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1" name="Google Shape;51;p7"/>
          <p:cNvSpPr txBox="1">
            <a:spLocks noGrp="1"/>
          </p:cNvSpPr>
          <p:nvPr>
            <p:ph type="body" idx="4"/>
          </p:nvPr>
        </p:nvSpPr>
        <p:spPr>
          <a:xfrm>
            <a:off x="6231230" y="2656564"/>
            <a:ext cx="4754880" cy="3566160"/>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200"/>
              </a:spcBef>
              <a:spcAft>
                <a:spcPts val="0"/>
              </a:spcAft>
              <a:buSzPts val="2200"/>
              <a:buChar char="▪"/>
              <a:defRPr sz="2200"/>
            </a:lvl1pPr>
            <a:lvl2pPr marL="914400" lvl="1" indent="-355600" algn="l">
              <a:lnSpc>
                <a:spcPct val="90000"/>
              </a:lnSpc>
              <a:spcBef>
                <a:spcPts val="200"/>
              </a:spcBef>
              <a:spcAft>
                <a:spcPts val="0"/>
              </a:spcAft>
              <a:buSzPts val="2000"/>
              <a:buChar char="▪"/>
              <a:defRPr sz="2000"/>
            </a:lvl2pPr>
            <a:lvl3pPr marL="1371600" lvl="2" indent="-342900" algn="l">
              <a:lnSpc>
                <a:spcPct val="90000"/>
              </a:lnSpc>
              <a:spcBef>
                <a:spcPts val="400"/>
              </a:spcBef>
              <a:spcAft>
                <a:spcPts val="0"/>
              </a:spcAft>
              <a:buSzPts val="1800"/>
              <a:buChar char="▪"/>
              <a:defRPr sz="1800"/>
            </a:lvl3pPr>
            <a:lvl4pPr marL="1828800" lvl="3" indent="-330200" algn="l">
              <a:lnSpc>
                <a:spcPct val="90000"/>
              </a:lnSpc>
              <a:spcBef>
                <a:spcPts val="400"/>
              </a:spcBef>
              <a:spcAft>
                <a:spcPts val="0"/>
              </a:spcAft>
              <a:buSzPts val="1600"/>
              <a:buChar char="▪"/>
              <a:defRPr sz="1600"/>
            </a:lvl4pPr>
            <a:lvl5pPr marL="2286000" lvl="4" indent="-330200" algn="l">
              <a:lnSpc>
                <a:spcPct val="90000"/>
              </a:lnSpc>
              <a:spcBef>
                <a:spcPts val="400"/>
              </a:spcBef>
              <a:spcAft>
                <a:spcPts val="0"/>
              </a:spcAft>
              <a:buSzPts val="1600"/>
              <a:buChar char="▪"/>
              <a:defRPr sz="1600"/>
            </a:lvl5pPr>
            <a:lvl6pPr marL="2743200" lvl="5" indent="-330200" algn="l">
              <a:lnSpc>
                <a:spcPct val="90000"/>
              </a:lnSpc>
              <a:spcBef>
                <a:spcPts val="400"/>
              </a:spcBef>
              <a:spcAft>
                <a:spcPts val="0"/>
              </a:spcAft>
              <a:buSzPts val="1600"/>
              <a:buChar char="▪"/>
              <a:defRPr sz="1600"/>
            </a:lvl6pPr>
            <a:lvl7pPr marL="3200400" lvl="6" indent="-330200" algn="l">
              <a:lnSpc>
                <a:spcPct val="90000"/>
              </a:lnSpc>
              <a:spcBef>
                <a:spcPts val="400"/>
              </a:spcBef>
              <a:spcAft>
                <a:spcPts val="0"/>
              </a:spcAft>
              <a:buSzPts val="1600"/>
              <a:buChar char="▪"/>
              <a:defRPr sz="1600"/>
            </a:lvl7pPr>
            <a:lvl8pPr marL="3657600" lvl="7" indent="-330200" algn="l">
              <a:lnSpc>
                <a:spcPct val="90000"/>
              </a:lnSpc>
              <a:spcBef>
                <a:spcPts val="400"/>
              </a:spcBef>
              <a:spcAft>
                <a:spcPts val="0"/>
              </a:spcAft>
              <a:buSzPts val="1600"/>
              <a:buChar char="▪"/>
              <a:defRPr sz="1600"/>
            </a:lvl8pPr>
            <a:lvl9pPr marL="4114800" lvl="8" indent="-330200" algn="l">
              <a:lnSpc>
                <a:spcPct val="90000"/>
              </a:lnSpc>
              <a:spcBef>
                <a:spcPts val="400"/>
              </a:spcBef>
              <a:spcAft>
                <a:spcPts val="400"/>
              </a:spcAft>
              <a:buSzPts val="1600"/>
              <a:buChar char="▪"/>
              <a:defRPr sz="1600"/>
            </a:lvl9pPr>
          </a:lstStyle>
          <a:p>
            <a:endParaRPr/>
          </a:p>
        </p:txBody>
      </p:sp>
      <p:sp>
        <p:nvSpPr>
          <p:cNvPr id="52" name="Google Shape;52;p7"/>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a:t>
            </a:fld>
            <a:endParaRPr/>
          </a:p>
        </p:txBody>
      </p:sp>
    </p:spTree>
    <p:extLst>
      <p:ext uri="{BB962C8B-B14F-4D97-AF65-F5344CB8AC3E}">
        <p14:creationId xmlns:p14="http://schemas.microsoft.com/office/powerpoint/2010/main" val="24092583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8"/>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8"/>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a:t>
            </a:fld>
            <a:endParaRPr/>
          </a:p>
        </p:txBody>
      </p:sp>
    </p:spTree>
    <p:extLst>
      <p:ext uri="{BB962C8B-B14F-4D97-AF65-F5344CB8AC3E}">
        <p14:creationId xmlns:p14="http://schemas.microsoft.com/office/powerpoint/2010/main" val="16460041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0"/>
        <p:cNvGrpSpPr/>
        <p:nvPr/>
      </p:nvGrpSpPr>
      <p:grpSpPr>
        <a:xfrm>
          <a:off x="0" y="0"/>
          <a:ext cx="0" cy="0"/>
          <a:chOff x="0" y="0"/>
          <a:chExt cx="0" cy="0"/>
        </a:xfrm>
      </p:grpSpPr>
      <p:sp>
        <p:nvSpPr>
          <p:cNvPr id="61" name="Google Shape;61;p9"/>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a:t>
            </a:fld>
            <a:endParaRPr/>
          </a:p>
        </p:txBody>
      </p:sp>
    </p:spTree>
    <p:extLst>
      <p:ext uri="{BB962C8B-B14F-4D97-AF65-F5344CB8AC3E}">
        <p14:creationId xmlns:p14="http://schemas.microsoft.com/office/powerpoint/2010/main" val="3002941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0"/>
          <p:cNvSpPr txBox="1">
            <a:spLocks noGrp="1"/>
          </p:cNvSpPr>
          <p:nvPr>
            <p:ph type="body" idx="1"/>
          </p:nvPr>
        </p:nvSpPr>
        <p:spPr>
          <a:xfrm>
            <a:off x="1207008" y="2120054"/>
            <a:ext cx="6126480" cy="41148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200"/>
              </a:spcBef>
              <a:spcAft>
                <a:spcPts val="0"/>
              </a:spcAft>
              <a:buSzPts val="3200"/>
              <a:buChar char="▪"/>
              <a:defRPr sz="3200"/>
            </a:lvl1pPr>
            <a:lvl2pPr marL="914400" lvl="1" indent="-406400" algn="l">
              <a:lnSpc>
                <a:spcPct val="90000"/>
              </a:lnSpc>
              <a:spcBef>
                <a:spcPts val="200"/>
              </a:spcBef>
              <a:spcAft>
                <a:spcPts val="0"/>
              </a:spcAft>
              <a:buSzPts val="2800"/>
              <a:buChar char="▪"/>
              <a:defRPr sz="2800"/>
            </a:lvl2pPr>
            <a:lvl3pPr marL="1371600" lvl="2" indent="-381000" algn="l">
              <a:lnSpc>
                <a:spcPct val="90000"/>
              </a:lnSpc>
              <a:spcBef>
                <a:spcPts val="400"/>
              </a:spcBef>
              <a:spcAft>
                <a:spcPts val="0"/>
              </a:spcAft>
              <a:buSzPts val="2400"/>
              <a:buChar char="▪"/>
              <a:defRPr sz="2400"/>
            </a:lvl3pPr>
            <a:lvl4pPr marL="1828800" lvl="3" indent="-355600" algn="l">
              <a:lnSpc>
                <a:spcPct val="90000"/>
              </a:lnSpc>
              <a:spcBef>
                <a:spcPts val="400"/>
              </a:spcBef>
              <a:spcAft>
                <a:spcPts val="0"/>
              </a:spcAft>
              <a:buSzPts val="2000"/>
              <a:buChar char="▪"/>
              <a:defRPr sz="2000"/>
            </a:lvl4pPr>
            <a:lvl5pPr marL="2286000" lvl="4" indent="-355600" algn="l">
              <a:lnSpc>
                <a:spcPct val="90000"/>
              </a:lnSpc>
              <a:spcBef>
                <a:spcPts val="400"/>
              </a:spcBef>
              <a:spcAft>
                <a:spcPts val="0"/>
              </a:spcAft>
              <a:buSzPts val="2000"/>
              <a:buChar char="▪"/>
              <a:defRPr sz="2000"/>
            </a:lvl5pPr>
            <a:lvl6pPr marL="2743200" lvl="5" indent="-355600" algn="l">
              <a:lnSpc>
                <a:spcPct val="90000"/>
              </a:lnSpc>
              <a:spcBef>
                <a:spcPts val="400"/>
              </a:spcBef>
              <a:spcAft>
                <a:spcPts val="0"/>
              </a:spcAft>
              <a:buSzPts val="2000"/>
              <a:buChar char="▪"/>
              <a:defRPr sz="2000"/>
            </a:lvl6pPr>
            <a:lvl7pPr marL="3200400" lvl="6" indent="-355600" algn="l">
              <a:lnSpc>
                <a:spcPct val="90000"/>
              </a:lnSpc>
              <a:spcBef>
                <a:spcPts val="400"/>
              </a:spcBef>
              <a:spcAft>
                <a:spcPts val="0"/>
              </a:spcAft>
              <a:buSzPts val="2000"/>
              <a:buChar char="▪"/>
              <a:defRPr sz="2000"/>
            </a:lvl7pPr>
            <a:lvl8pPr marL="3657600" lvl="7" indent="-355600" algn="l">
              <a:lnSpc>
                <a:spcPct val="90000"/>
              </a:lnSpc>
              <a:spcBef>
                <a:spcPts val="400"/>
              </a:spcBef>
              <a:spcAft>
                <a:spcPts val="0"/>
              </a:spcAft>
              <a:buSzPts val="2000"/>
              <a:buChar char="▪"/>
              <a:defRPr sz="2000"/>
            </a:lvl8pPr>
            <a:lvl9pPr marL="4114800" lvl="8" indent="-355600" algn="l">
              <a:lnSpc>
                <a:spcPct val="90000"/>
              </a:lnSpc>
              <a:spcBef>
                <a:spcPts val="400"/>
              </a:spcBef>
              <a:spcAft>
                <a:spcPts val="400"/>
              </a:spcAft>
              <a:buSzPts val="2000"/>
              <a:buChar char="▪"/>
              <a:defRPr sz="2000"/>
            </a:lvl9pPr>
          </a:lstStyle>
          <a:p>
            <a:endParaRPr/>
          </a:p>
        </p:txBody>
      </p:sp>
      <p:sp>
        <p:nvSpPr>
          <p:cNvPr id="67" name="Google Shape;67;p10"/>
          <p:cNvSpPr txBox="1">
            <a:spLocks noGrp="1"/>
          </p:cNvSpPr>
          <p:nvPr>
            <p:ph type="body" idx="2"/>
          </p:nvPr>
        </p:nvSpPr>
        <p:spPr>
          <a:xfrm>
            <a:off x="7789023" y="2147486"/>
            <a:ext cx="3200400" cy="3432319"/>
          </a:xfrm>
          <a:prstGeom prst="rect">
            <a:avLst/>
          </a:prstGeom>
          <a:noFill/>
          <a:ln>
            <a:noFill/>
          </a:ln>
        </p:spPr>
        <p:txBody>
          <a:bodyPr spcFirstLastPara="1" wrap="square" lIns="91425" tIns="45700" rIns="91425" bIns="45700" anchor="t" anchorCtr="0">
            <a:normAutofit/>
          </a:bodyPr>
          <a:lstStyle>
            <a:lvl1pPr marL="457200" lvl="0" indent="-228600" algn="l">
              <a:lnSpc>
                <a:spcPct val="95000"/>
              </a:lnSpc>
              <a:spcBef>
                <a:spcPts val="1200"/>
              </a:spcBef>
              <a:spcAft>
                <a:spcPts val="0"/>
              </a:spcAft>
              <a:buSzPts val="1800"/>
              <a:buNone/>
              <a:defRPr sz="1800"/>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68" name="Google Shape;68;p10"/>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a:t>
            </a:fld>
            <a:endParaRPr/>
          </a:p>
        </p:txBody>
      </p:sp>
    </p:spTree>
    <p:extLst>
      <p:ext uri="{BB962C8B-B14F-4D97-AF65-F5344CB8AC3E}">
        <p14:creationId xmlns:p14="http://schemas.microsoft.com/office/powerpoint/2010/main" val="10080664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1"/>
          <p:cNvSpPr txBox="1">
            <a:spLocks noGrp="1"/>
          </p:cNvSpPr>
          <p:nvPr>
            <p:ph type="body" idx="1"/>
          </p:nvPr>
        </p:nvSpPr>
        <p:spPr>
          <a:xfrm rot="5400000">
            <a:off x="3991839" y="-777240"/>
            <a:ext cx="4206240" cy="978408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4" name="Google Shape;74;p11"/>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a:t>
            </a:fld>
            <a:endParaRPr/>
          </a:p>
        </p:txBody>
      </p:sp>
    </p:spTree>
    <p:extLst>
      <p:ext uri="{BB962C8B-B14F-4D97-AF65-F5344CB8AC3E}">
        <p14:creationId xmlns:p14="http://schemas.microsoft.com/office/powerpoint/2010/main" val="17428248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77"/>
        <p:cNvGrpSpPr/>
        <p:nvPr/>
      </p:nvGrpSpPr>
      <p:grpSpPr>
        <a:xfrm>
          <a:off x="0" y="0"/>
          <a:ext cx="0" cy="0"/>
          <a:chOff x="0" y="0"/>
          <a:chExt cx="0" cy="0"/>
        </a:xfrm>
      </p:grpSpPr>
      <p:sp>
        <p:nvSpPr>
          <p:cNvPr id="78" name="Google Shape;78;p12"/>
          <p:cNvSpPr/>
          <p:nvPr/>
        </p:nvSpPr>
        <p:spPr>
          <a:xfrm>
            <a:off x="9019312" y="0"/>
            <a:ext cx="27432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2"/>
          <p:cNvSpPr txBox="1">
            <a:spLocks noGrp="1"/>
          </p:cNvSpPr>
          <p:nvPr>
            <p:ph type="title"/>
          </p:nvPr>
        </p:nvSpPr>
        <p:spPr>
          <a:xfrm rot="5400000">
            <a:off x="7413033" y="2022229"/>
            <a:ext cx="5897562" cy="2402380"/>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876064" y="-763226"/>
            <a:ext cx="5897562" cy="797329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1" name="Google Shape;81;p12"/>
          <p:cNvSpPr txBox="1">
            <a:spLocks noGrp="1"/>
          </p:cNvSpPr>
          <p:nvPr>
            <p:ph type="dt" idx="10"/>
          </p:nvPr>
        </p:nvSpPr>
        <p:spPr>
          <a:xfrm>
            <a:off x="838200" y="6422854"/>
            <a:ext cx="2743196" cy="365125"/>
          </a:xfrm>
          <a:prstGeom prst="rect">
            <a:avLst/>
          </a:prstGeom>
          <a:noFill/>
          <a:ln>
            <a:noFill/>
          </a:ln>
        </p:spPr>
        <p:txBody>
          <a:bodyPr spcFirstLastPara="1" wrap="square" lIns="91425"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776135" y="6422854"/>
            <a:ext cx="427966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073048" y="6422854"/>
            <a:ext cx="879759" cy="365125"/>
          </a:xfrm>
          <a:prstGeom prst="rect">
            <a:avLst/>
          </a:prstGeom>
          <a:noFill/>
          <a:ln>
            <a:noFill/>
          </a:ln>
        </p:spPr>
        <p:txBody>
          <a:bodyPr spcFirstLastPara="1" wrap="square" lIns="45700"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a:t>
            </a:fld>
            <a:endParaRPr/>
          </a:p>
        </p:txBody>
      </p:sp>
    </p:spTree>
    <p:extLst>
      <p:ext uri="{BB962C8B-B14F-4D97-AF65-F5344CB8AC3E}">
        <p14:creationId xmlns:p14="http://schemas.microsoft.com/office/powerpoint/2010/main" val="2663784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85552E62-E005-4CCD-A0D1-66EF9D4505C0}" type="datetimeFigureOut">
              <a:rPr lang="fr-FR" smtClean="0"/>
              <a:t>11/05/2022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D4A9583-E9AD-4F84-8821-D516FE1A6761}" type="slidenum">
              <a:rPr lang="fr-FR" smtClean="0"/>
              <a:t>‹#›</a:t>
            </a:fld>
            <a:endParaRPr lang="fr-FR"/>
          </a:p>
        </p:txBody>
      </p:sp>
    </p:spTree>
    <p:extLst>
      <p:ext uri="{BB962C8B-B14F-4D97-AF65-F5344CB8AC3E}">
        <p14:creationId xmlns:p14="http://schemas.microsoft.com/office/powerpoint/2010/main" val="799041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85552E62-E005-4CCD-A0D1-66EF9D4505C0}" type="datetimeFigureOut">
              <a:rPr lang="fr-FR" smtClean="0"/>
              <a:t>11/05/2022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D4A9583-E9AD-4F84-8821-D516FE1A6761}" type="slidenum">
              <a:rPr lang="fr-FR" smtClean="0"/>
              <a:t>‹#›</a:t>
            </a:fld>
            <a:endParaRPr lang="fr-FR"/>
          </a:p>
        </p:txBody>
      </p:sp>
    </p:spTree>
    <p:extLst>
      <p:ext uri="{BB962C8B-B14F-4D97-AF65-F5344CB8AC3E}">
        <p14:creationId xmlns:p14="http://schemas.microsoft.com/office/powerpoint/2010/main" val="1774469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85552E62-E005-4CCD-A0D1-66EF9D4505C0}" type="datetimeFigureOut">
              <a:rPr lang="fr-FR" smtClean="0"/>
              <a:t>11/05/2022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D4A9583-E9AD-4F84-8821-D516FE1A6761}" type="slidenum">
              <a:rPr lang="fr-FR" smtClean="0"/>
              <a:t>‹#›</a:t>
            </a:fld>
            <a:endParaRPr lang="fr-FR"/>
          </a:p>
        </p:txBody>
      </p:sp>
    </p:spTree>
    <p:extLst>
      <p:ext uri="{BB962C8B-B14F-4D97-AF65-F5344CB8AC3E}">
        <p14:creationId xmlns:p14="http://schemas.microsoft.com/office/powerpoint/2010/main" val="1333906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552E62-E005-4CCD-A0D1-66EF9D4505C0}" type="datetimeFigureOut">
              <a:rPr lang="fr-FR" smtClean="0"/>
              <a:t>11/05/2022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D4A9583-E9AD-4F84-8821-D516FE1A6761}" type="slidenum">
              <a:rPr lang="fr-FR" smtClean="0"/>
              <a:t>‹#›</a:t>
            </a:fld>
            <a:endParaRPr lang="fr-FR"/>
          </a:p>
        </p:txBody>
      </p:sp>
    </p:spTree>
    <p:extLst>
      <p:ext uri="{BB962C8B-B14F-4D97-AF65-F5344CB8AC3E}">
        <p14:creationId xmlns:p14="http://schemas.microsoft.com/office/powerpoint/2010/main" val="2633703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552E62-E005-4CCD-A0D1-66EF9D4505C0}" type="datetimeFigureOut">
              <a:rPr lang="fr-FR" smtClean="0"/>
              <a:t>11/05/2022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D4A9583-E9AD-4F84-8821-D516FE1A6761}" type="slidenum">
              <a:rPr lang="fr-FR" smtClean="0"/>
              <a:t>‹#›</a:t>
            </a:fld>
            <a:endParaRPr lang="fr-FR"/>
          </a:p>
        </p:txBody>
      </p:sp>
    </p:spTree>
    <p:extLst>
      <p:ext uri="{BB962C8B-B14F-4D97-AF65-F5344CB8AC3E}">
        <p14:creationId xmlns:p14="http://schemas.microsoft.com/office/powerpoint/2010/main" val="2762691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552E62-E005-4CCD-A0D1-66EF9D4505C0}" type="datetimeFigureOut">
              <a:rPr lang="fr-FR" smtClean="0"/>
              <a:t>11/05/2022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D4A9583-E9AD-4F84-8821-D516FE1A6761}" type="slidenum">
              <a:rPr lang="fr-FR" smtClean="0"/>
              <a:t>‹#›</a:t>
            </a:fld>
            <a:endParaRPr lang="fr-FR"/>
          </a:p>
        </p:txBody>
      </p:sp>
    </p:spTree>
    <p:extLst>
      <p:ext uri="{BB962C8B-B14F-4D97-AF65-F5344CB8AC3E}">
        <p14:creationId xmlns:p14="http://schemas.microsoft.com/office/powerpoint/2010/main" val="3746759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52E62-E005-4CCD-A0D1-66EF9D4505C0}" type="datetimeFigureOut">
              <a:rPr lang="fr-FR" smtClean="0"/>
              <a:t>11/05/2022</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4A9583-E9AD-4F84-8821-D516FE1A6761}" type="slidenum">
              <a:rPr lang="fr-FR" smtClean="0"/>
              <a:t>‹#›</a:t>
            </a:fld>
            <a:endParaRPr lang="fr-FR"/>
          </a:p>
        </p:txBody>
      </p:sp>
    </p:spTree>
    <p:extLst>
      <p:ext uri="{BB962C8B-B14F-4D97-AF65-F5344CB8AC3E}">
        <p14:creationId xmlns:p14="http://schemas.microsoft.com/office/powerpoint/2010/main" val="2993312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A66437-3887-4717-828D-B1B78F2B06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E2D1C28C-D510-4715-982B-3BC5581095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10A2C570-AEDE-4856-AA3D-3C950B5AA7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9B20D-EC7E-4682-B328-9A160CF3336D}" type="datetimeFigureOut">
              <a:rPr lang="fr-FR" smtClean="0"/>
              <a:t>11/05/2022</a:t>
            </a:fld>
            <a:endParaRPr lang="fr-FR"/>
          </a:p>
        </p:txBody>
      </p:sp>
      <p:sp>
        <p:nvSpPr>
          <p:cNvPr id="5" name="Footer Placeholder 4">
            <a:extLst>
              <a:ext uri="{FF2B5EF4-FFF2-40B4-BE49-F238E27FC236}">
                <a16:creationId xmlns:a16="http://schemas.microsoft.com/office/drawing/2014/main" id="{38A0A8E3-E72C-4906-A19B-7207837B64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7D2AE9AF-B91C-4FBD-8A28-2C9F8F032F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768025-C992-46E6-94C3-D619B1315D81}" type="slidenum">
              <a:rPr lang="fr-FR" smtClean="0"/>
              <a:t>‹#›</a:t>
            </a:fld>
            <a:endParaRPr lang="fr-FR"/>
          </a:p>
        </p:txBody>
      </p:sp>
    </p:spTree>
    <p:extLst>
      <p:ext uri="{BB962C8B-B14F-4D97-AF65-F5344CB8AC3E}">
        <p14:creationId xmlns:p14="http://schemas.microsoft.com/office/powerpoint/2010/main" val="697240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p:nvPr/>
        </p:nvSpPr>
        <p:spPr>
          <a:xfrm>
            <a:off x="483" y="176109"/>
            <a:ext cx="12188952" cy="164591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lvl1pPr marR="0" lvl="0" algn="l" rtl="0">
              <a:lnSpc>
                <a:spcPct val="85000"/>
              </a:lnSpc>
              <a:spcBef>
                <a:spcPts val="0"/>
              </a:spcBef>
              <a:spcAft>
                <a:spcPts val="0"/>
              </a:spcAft>
              <a:buClr>
                <a:schemeClr val="dk2"/>
              </a:buClr>
              <a:buSzPts val="4000"/>
              <a:buFont typeface="Corbel"/>
              <a:buNone/>
              <a:defRPr sz="4000" b="0" i="0" u="none" strike="noStrike" cap="none">
                <a:solidFill>
                  <a:schemeClr val="dk2"/>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1202919" y="2011680"/>
            <a:ext cx="9784080" cy="4206240"/>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200"/>
              </a:spcBef>
              <a:spcAft>
                <a:spcPts val="0"/>
              </a:spcAft>
              <a:buClr>
                <a:schemeClr val="lt1"/>
              </a:buClr>
              <a:buSzPts val="2200"/>
              <a:buFont typeface="Noto Sans Symbols"/>
              <a:buChar char="▪"/>
              <a:defRPr sz="2200" b="0" i="0" u="none" strike="noStrike" cap="none">
                <a:solidFill>
                  <a:schemeClr val="lt1"/>
                </a:solidFill>
                <a:latin typeface="Corbel"/>
                <a:ea typeface="Corbel"/>
                <a:cs typeface="Corbel"/>
                <a:sym typeface="Corbel"/>
              </a:defRPr>
            </a:lvl1pPr>
            <a:lvl2pPr marL="914400" marR="0" lvl="1" indent="-355600" algn="l" rtl="0">
              <a:lnSpc>
                <a:spcPct val="90000"/>
              </a:lnSpc>
              <a:spcBef>
                <a:spcPts val="200"/>
              </a:spcBef>
              <a:spcAft>
                <a:spcPts val="0"/>
              </a:spcAft>
              <a:buClr>
                <a:schemeClr val="lt1"/>
              </a:buClr>
              <a:buSzPts val="2000"/>
              <a:buFont typeface="Noto Sans Symbols"/>
              <a:buChar char="▪"/>
              <a:defRPr sz="2000" b="0" i="0" u="none" strike="noStrike" cap="none">
                <a:solidFill>
                  <a:schemeClr val="lt1"/>
                </a:solidFill>
                <a:latin typeface="Corbel"/>
                <a:ea typeface="Corbel"/>
                <a:cs typeface="Corbel"/>
                <a:sym typeface="Corbel"/>
              </a:defRPr>
            </a:lvl2pPr>
            <a:lvl3pPr marL="1371600" marR="0" lvl="2" indent="-342900" algn="l" rtl="0">
              <a:lnSpc>
                <a:spcPct val="90000"/>
              </a:lnSpc>
              <a:spcBef>
                <a:spcPts val="400"/>
              </a:spcBef>
              <a:spcAft>
                <a:spcPts val="0"/>
              </a:spcAft>
              <a:buClr>
                <a:schemeClr val="lt1"/>
              </a:buClr>
              <a:buSzPts val="1800"/>
              <a:buFont typeface="Noto Sans Symbols"/>
              <a:buChar char="▪"/>
              <a:defRPr sz="1800" b="0" i="0" u="none" strike="noStrike" cap="none">
                <a:solidFill>
                  <a:schemeClr val="lt1"/>
                </a:solidFill>
                <a:latin typeface="Corbel"/>
                <a:ea typeface="Corbel"/>
                <a:cs typeface="Corbel"/>
                <a:sym typeface="Corbel"/>
              </a:defRPr>
            </a:lvl3pPr>
            <a:lvl4pPr marL="1828800" marR="0" lvl="3" indent="-330200" algn="l" rtl="0">
              <a:lnSpc>
                <a:spcPct val="90000"/>
              </a:lnSpc>
              <a:spcBef>
                <a:spcPts val="400"/>
              </a:spcBef>
              <a:spcAft>
                <a:spcPts val="0"/>
              </a:spcAft>
              <a:buClr>
                <a:schemeClr val="lt1"/>
              </a:buClr>
              <a:buSzPts val="1600"/>
              <a:buFont typeface="Noto Sans Symbols"/>
              <a:buChar char="▪"/>
              <a:defRPr sz="1600" b="0" i="0" u="none" strike="noStrike" cap="none">
                <a:solidFill>
                  <a:schemeClr val="lt1"/>
                </a:solidFill>
                <a:latin typeface="Corbel"/>
                <a:ea typeface="Corbel"/>
                <a:cs typeface="Corbel"/>
                <a:sym typeface="Corbel"/>
              </a:defRPr>
            </a:lvl4pPr>
            <a:lvl5pPr marL="2286000" marR="0" lvl="4" indent="-330200" algn="l" rtl="0">
              <a:lnSpc>
                <a:spcPct val="90000"/>
              </a:lnSpc>
              <a:spcBef>
                <a:spcPts val="400"/>
              </a:spcBef>
              <a:spcAft>
                <a:spcPts val="0"/>
              </a:spcAft>
              <a:buClr>
                <a:schemeClr val="lt1"/>
              </a:buClr>
              <a:buSzPts val="1600"/>
              <a:buFont typeface="Noto Sans Symbols"/>
              <a:buChar char="▪"/>
              <a:defRPr sz="1600" b="0" i="0" u="none" strike="noStrike" cap="none">
                <a:solidFill>
                  <a:schemeClr val="lt1"/>
                </a:solidFill>
                <a:latin typeface="Corbel"/>
                <a:ea typeface="Corbel"/>
                <a:cs typeface="Corbel"/>
                <a:sym typeface="Corbel"/>
              </a:defRPr>
            </a:lvl5pPr>
            <a:lvl6pPr marL="2743200" marR="0" lvl="5" indent="-330200" algn="l" rtl="0">
              <a:lnSpc>
                <a:spcPct val="90000"/>
              </a:lnSpc>
              <a:spcBef>
                <a:spcPts val="400"/>
              </a:spcBef>
              <a:spcAft>
                <a:spcPts val="0"/>
              </a:spcAft>
              <a:buClr>
                <a:schemeClr val="lt1"/>
              </a:buClr>
              <a:buSzPts val="1600"/>
              <a:buFont typeface="Noto Sans Symbols"/>
              <a:buChar char="▪"/>
              <a:defRPr sz="1600" b="0" i="0" u="none" strike="noStrike" cap="none">
                <a:solidFill>
                  <a:schemeClr val="lt1"/>
                </a:solidFill>
                <a:latin typeface="Corbel"/>
                <a:ea typeface="Corbel"/>
                <a:cs typeface="Corbel"/>
                <a:sym typeface="Corbel"/>
              </a:defRPr>
            </a:lvl6pPr>
            <a:lvl7pPr marL="3200400" marR="0" lvl="6" indent="-330200" algn="l" rtl="0">
              <a:lnSpc>
                <a:spcPct val="90000"/>
              </a:lnSpc>
              <a:spcBef>
                <a:spcPts val="400"/>
              </a:spcBef>
              <a:spcAft>
                <a:spcPts val="0"/>
              </a:spcAft>
              <a:buClr>
                <a:schemeClr val="lt1"/>
              </a:buClr>
              <a:buSzPts val="1600"/>
              <a:buFont typeface="Noto Sans Symbols"/>
              <a:buChar char="▪"/>
              <a:defRPr sz="1600" b="0" i="0" u="none" strike="noStrike" cap="none">
                <a:solidFill>
                  <a:schemeClr val="lt1"/>
                </a:solidFill>
                <a:latin typeface="Corbel"/>
                <a:ea typeface="Corbel"/>
                <a:cs typeface="Corbel"/>
                <a:sym typeface="Corbel"/>
              </a:defRPr>
            </a:lvl7pPr>
            <a:lvl8pPr marL="3657600" marR="0" lvl="7" indent="-330200" algn="l" rtl="0">
              <a:lnSpc>
                <a:spcPct val="90000"/>
              </a:lnSpc>
              <a:spcBef>
                <a:spcPts val="400"/>
              </a:spcBef>
              <a:spcAft>
                <a:spcPts val="0"/>
              </a:spcAft>
              <a:buClr>
                <a:schemeClr val="lt1"/>
              </a:buClr>
              <a:buSzPts val="1600"/>
              <a:buFont typeface="Noto Sans Symbols"/>
              <a:buChar char="▪"/>
              <a:defRPr sz="1600" b="0" i="0" u="none" strike="noStrike" cap="none">
                <a:solidFill>
                  <a:schemeClr val="lt1"/>
                </a:solidFill>
                <a:latin typeface="Corbel"/>
                <a:ea typeface="Corbel"/>
                <a:cs typeface="Corbel"/>
                <a:sym typeface="Corbel"/>
              </a:defRPr>
            </a:lvl8pPr>
            <a:lvl9pPr marL="4114800" marR="0" lvl="8" indent="-330200" algn="l" rtl="0">
              <a:lnSpc>
                <a:spcPct val="90000"/>
              </a:lnSpc>
              <a:spcBef>
                <a:spcPts val="400"/>
              </a:spcBef>
              <a:spcAft>
                <a:spcPts val="400"/>
              </a:spcAft>
              <a:buClr>
                <a:schemeClr val="lt1"/>
              </a:buClr>
              <a:buSzPts val="1600"/>
              <a:buFont typeface="Noto Sans Symbols"/>
              <a:buChar char="▪"/>
              <a:defRPr sz="1600" b="0" i="0" u="none" strike="noStrike" cap="none">
                <a:solidFill>
                  <a:schemeClr val="lt1"/>
                </a:solidFill>
                <a:latin typeface="Corbel"/>
                <a:ea typeface="Corbel"/>
                <a:cs typeface="Corbel"/>
                <a:sym typeface="Corbel"/>
              </a:defRPr>
            </a:lvl9pPr>
          </a:lstStyle>
          <a:p>
            <a:endParaRPr/>
          </a:p>
        </p:txBody>
      </p:sp>
      <p:sp>
        <p:nvSpPr>
          <p:cNvPr id="9" name="Google Shape;9;p1"/>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marR="0" lvl="0" algn="l" rtl="0">
              <a:spcBef>
                <a:spcPts val="0"/>
              </a:spcBef>
              <a:spcAft>
                <a:spcPts val="0"/>
              </a:spcAft>
              <a:buSzPts val="1400"/>
              <a:buNone/>
              <a:defRPr sz="1050" b="0" i="0" u="none" strike="noStrike" cap="none">
                <a:solidFill>
                  <a:schemeClr val="l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10" name="Google Shape;10;p1"/>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l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11" name="Google Shape;11;p1"/>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marR="0" lvl="0" indent="0" algn="l" rtl="0">
              <a:spcBef>
                <a:spcPts val="0"/>
              </a:spcBef>
              <a:buNone/>
              <a:defRPr sz="1200" b="0" i="0" u="none" strike="noStrike" cap="none">
                <a:solidFill>
                  <a:schemeClr val="lt1"/>
                </a:solidFill>
                <a:latin typeface="Corbel"/>
                <a:ea typeface="Corbel"/>
                <a:cs typeface="Corbel"/>
                <a:sym typeface="Corbel"/>
              </a:defRPr>
            </a:lvl1pPr>
            <a:lvl2pPr marL="0" marR="0" lvl="1" indent="0" algn="l" rtl="0">
              <a:spcBef>
                <a:spcPts val="0"/>
              </a:spcBef>
              <a:buNone/>
              <a:defRPr sz="1200" b="0" i="0" u="none" strike="noStrike" cap="none">
                <a:solidFill>
                  <a:schemeClr val="lt1"/>
                </a:solidFill>
                <a:latin typeface="Corbel"/>
                <a:ea typeface="Corbel"/>
                <a:cs typeface="Corbel"/>
                <a:sym typeface="Corbel"/>
              </a:defRPr>
            </a:lvl2pPr>
            <a:lvl3pPr marL="0" marR="0" lvl="2" indent="0" algn="l" rtl="0">
              <a:spcBef>
                <a:spcPts val="0"/>
              </a:spcBef>
              <a:buNone/>
              <a:defRPr sz="1200" b="0" i="0" u="none" strike="noStrike" cap="none">
                <a:solidFill>
                  <a:schemeClr val="lt1"/>
                </a:solidFill>
                <a:latin typeface="Corbel"/>
                <a:ea typeface="Corbel"/>
                <a:cs typeface="Corbel"/>
                <a:sym typeface="Corbel"/>
              </a:defRPr>
            </a:lvl3pPr>
            <a:lvl4pPr marL="0" marR="0" lvl="3" indent="0" algn="l" rtl="0">
              <a:spcBef>
                <a:spcPts val="0"/>
              </a:spcBef>
              <a:buNone/>
              <a:defRPr sz="1200" b="0" i="0" u="none" strike="noStrike" cap="none">
                <a:solidFill>
                  <a:schemeClr val="lt1"/>
                </a:solidFill>
                <a:latin typeface="Corbel"/>
                <a:ea typeface="Corbel"/>
                <a:cs typeface="Corbel"/>
                <a:sym typeface="Corbel"/>
              </a:defRPr>
            </a:lvl4pPr>
            <a:lvl5pPr marL="0" marR="0" lvl="4" indent="0" algn="l" rtl="0">
              <a:spcBef>
                <a:spcPts val="0"/>
              </a:spcBef>
              <a:buNone/>
              <a:defRPr sz="1200" b="0" i="0" u="none" strike="noStrike" cap="none">
                <a:solidFill>
                  <a:schemeClr val="lt1"/>
                </a:solidFill>
                <a:latin typeface="Corbel"/>
                <a:ea typeface="Corbel"/>
                <a:cs typeface="Corbel"/>
                <a:sym typeface="Corbel"/>
              </a:defRPr>
            </a:lvl5pPr>
            <a:lvl6pPr marL="0" marR="0" lvl="5" indent="0" algn="l" rtl="0">
              <a:spcBef>
                <a:spcPts val="0"/>
              </a:spcBef>
              <a:buNone/>
              <a:defRPr sz="1200" b="0" i="0" u="none" strike="noStrike" cap="none">
                <a:solidFill>
                  <a:schemeClr val="lt1"/>
                </a:solidFill>
                <a:latin typeface="Corbel"/>
                <a:ea typeface="Corbel"/>
                <a:cs typeface="Corbel"/>
                <a:sym typeface="Corbel"/>
              </a:defRPr>
            </a:lvl6pPr>
            <a:lvl7pPr marL="0" marR="0" lvl="6" indent="0" algn="l" rtl="0">
              <a:spcBef>
                <a:spcPts val="0"/>
              </a:spcBef>
              <a:buNone/>
              <a:defRPr sz="1200" b="0" i="0" u="none" strike="noStrike" cap="none">
                <a:solidFill>
                  <a:schemeClr val="lt1"/>
                </a:solidFill>
                <a:latin typeface="Corbel"/>
                <a:ea typeface="Corbel"/>
                <a:cs typeface="Corbel"/>
                <a:sym typeface="Corbel"/>
              </a:defRPr>
            </a:lvl7pPr>
            <a:lvl8pPr marL="0" marR="0" lvl="7" indent="0" algn="l" rtl="0">
              <a:spcBef>
                <a:spcPts val="0"/>
              </a:spcBef>
              <a:buNone/>
              <a:defRPr sz="1200" b="0" i="0" u="none" strike="noStrike" cap="none">
                <a:solidFill>
                  <a:schemeClr val="lt1"/>
                </a:solidFill>
                <a:latin typeface="Corbel"/>
                <a:ea typeface="Corbel"/>
                <a:cs typeface="Corbel"/>
                <a:sym typeface="Corbel"/>
              </a:defRPr>
            </a:lvl8pPr>
            <a:lvl9pPr marL="0" marR="0" lvl="8" indent="0" algn="l" rtl="0">
              <a:spcBef>
                <a:spcPts val="0"/>
              </a:spcBef>
              <a:buNone/>
              <a:defRPr sz="1200" b="0" i="0" u="none" strike="noStrike" cap="none">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fr-FR"/>
              <a:t>‹#›</a:t>
            </a:fld>
            <a:endParaRPr/>
          </a:p>
        </p:txBody>
      </p:sp>
    </p:spTree>
    <p:extLst>
      <p:ext uri="{BB962C8B-B14F-4D97-AF65-F5344CB8AC3E}">
        <p14:creationId xmlns:p14="http://schemas.microsoft.com/office/powerpoint/2010/main" val="2552663718"/>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sciencedirect.com/science/article/abs/pii/S0377026515000287#!"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_ftn1"/><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hyperlink" Target="http://www.tsumaps-neam.eu/" TargetMode="External"/><Relationship Id="rId4" Type="http://schemas.openxmlformats.org/officeDocument/2006/relationships/hyperlink" Target="#_ftnref1"/></Relationships>
</file>

<file path=ppt/slides/_rels/slide23.xml.rels><?xml version="1.0" encoding="UTF-8" standalone="yes"?>
<Relationships xmlns="http://schemas.openxmlformats.org/package/2006/relationships"><Relationship Id="rId3" Type="http://schemas.openxmlformats.org/officeDocument/2006/relationships/hyperlink" Target="http://www.tsumaps-neam.eu/"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jpeg"/><Relationship Id="rId5" Type="http://schemas.openxmlformats.org/officeDocument/2006/relationships/hyperlink" Target="https://en.wikipedia.org/wiki/Morocco" TargetMode="External"/><Relationship Id="rId4" Type="http://schemas.openxmlformats.org/officeDocument/2006/relationships/notesSlide" Target="../notesSlides/notesSlide10.xml"/><Relationship Id="rId9"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hyperlink" Target="http://www.tsumaps-neam.eu/" TargetMode="External"/><Relationship Id="rId2" Type="http://schemas.openxmlformats.org/officeDocument/2006/relationships/image" Target="../media/image45.jpe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7.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81.png"/><Relationship Id="rId4" Type="http://schemas.openxmlformats.org/officeDocument/2006/relationships/image" Target="../media/image80.emf"/></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83.jpeg"/></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85.png"/></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image" Target="../media/image89.jfif"/><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3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FF0AFA-2CEC-4E4F-9A58-887D86750A24}"/>
              </a:ext>
            </a:extLst>
          </p:cNvPr>
          <p:cNvPicPr>
            <a:picLocks noChangeAspect="1"/>
          </p:cNvPicPr>
          <p:nvPr/>
        </p:nvPicPr>
        <p:blipFill rotWithShape="1">
          <a:blip r:embed="rId2"/>
          <a:srcRect l="12156" t="17931" r="17327" b="6667"/>
          <a:stretch/>
        </p:blipFill>
        <p:spPr>
          <a:xfrm>
            <a:off x="0" y="0"/>
            <a:ext cx="12192000" cy="6858000"/>
          </a:xfrm>
          <a:prstGeom prst="rect">
            <a:avLst/>
          </a:prstGeom>
        </p:spPr>
      </p:pic>
    </p:spTree>
    <p:extLst>
      <p:ext uri="{BB962C8B-B14F-4D97-AF65-F5344CB8AC3E}">
        <p14:creationId xmlns:p14="http://schemas.microsoft.com/office/powerpoint/2010/main" val="633185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6636315" y="804334"/>
            <a:ext cx="5006336" cy="1325563"/>
          </a:xfrm>
          <a:prstGeom prst="rect">
            <a:avLst/>
          </a:prstGeom>
        </p:spPr>
        <p:txBody>
          <a:bodyPr spcFirstLastPara="1" vert="horz" lIns="91440" tIns="45720" rIns="91440" bIns="45720" rtlCol="0" anchor="ctr" anchorCtr="0">
            <a:normAutofit fontScale="90000"/>
          </a:bodyPr>
          <a:lstStyle/>
          <a:p>
            <a:pPr marL="0" lvl="0" indent="0">
              <a:lnSpc>
                <a:spcPct val="90000"/>
              </a:lnSpc>
              <a:spcBef>
                <a:spcPct val="0"/>
              </a:spcBef>
              <a:spcAft>
                <a:spcPts val="0"/>
              </a:spcAft>
              <a:buClr>
                <a:srgbClr val="111111"/>
              </a:buClr>
              <a:buSzPts val="4000"/>
            </a:pPr>
            <a:r>
              <a:rPr lang="en-US" dirty="0">
                <a:sym typeface="Times New Roman"/>
              </a:rPr>
              <a:t>Dr</a:t>
            </a:r>
            <a:r>
              <a:rPr lang="en-US" b="0" i="0" dirty="0">
                <a:sym typeface="Times New Roman"/>
              </a:rPr>
              <a:t>. VLADIMIR RYABININ </a:t>
            </a:r>
            <a:br>
              <a:rPr lang="en-US" b="0" i="0" dirty="0">
                <a:sym typeface="Times New Roman"/>
              </a:rPr>
            </a:br>
            <a:r>
              <a:rPr lang="en-US" dirty="0">
                <a:sym typeface="Times New Roman"/>
              </a:rPr>
              <a:t>IOC-UNESCO</a:t>
            </a:r>
            <a:br>
              <a:rPr lang="en-US" sz="2800" b="0" i="0" dirty="0">
                <a:sym typeface="Times New Roman"/>
              </a:rPr>
            </a:br>
            <a:endParaRPr lang="en-US" sz="2800" dirty="0">
              <a:sym typeface="Times New Roman"/>
            </a:endParaRPr>
          </a:p>
        </p:txBody>
      </p:sp>
      <p:sp>
        <p:nvSpPr>
          <p:cNvPr id="95" name="Freeform: Shape 94">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9" name="Google Shape;89;p13"/>
          <p:cNvPicPr preferRelativeResize="0">
            <a:picLocks noGrp="1"/>
          </p:cNvPicPr>
          <p:nvPr>
            <p:ph type="pic" idx="2"/>
          </p:nvPr>
        </p:nvPicPr>
        <p:blipFill rotWithShape="1">
          <a:blip r:embed="rId3"/>
          <a:srcRect t="2756" b="2756"/>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rgbClr val="E8F5FB"/>
          </a:solidFill>
        </p:spPr>
      </p:pic>
      <p:sp>
        <p:nvSpPr>
          <p:cNvPr id="90" name="Google Shape;90;p13"/>
          <p:cNvSpPr txBox="1">
            <a:spLocks noGrp="1"/>
          </p:cNvSpPr>
          <p:nvPr>
            <p:ph type="body" idx="1"/>
          </p:nvPr>
        </p:nvSpPr>
        <p:spPr>
          <a:xfrm>
            <a:off x="6636315" y="2514535"/>
            <a:ext cx="5004073" cy="3181684"/>
          </a:xfrm>
          <a:prstGeom prst="rect">
            <a:avLst/>
          </a:prstGeom>
        </p:spPr>
        <p:txBody>
          <a:bodyPr spcFirstLastPara="1" vert="horz" lIns="91440" tIns="45720" rIns="91440" bIns="45720" rtlCol="0" anchor="t" anchorCtr="0">
            <a:normAutofit/>
          </a:bodyPr>
          <a:lstStyle/>
          <a:p>
            <a:pPr marL="285750" lvl="0">
              <a:lnSpc>
                <a:spcPct val="90000"/>
              </a:lnSpc>
              <a:spcBef>
                <a:spcPts val="0"/>
              </a:spcBef>
              <a:spcAft>
                <a:spcPts val="0"/>
              </a:spcAft>
              <a:buSzPts val="2400"/>
              <a:buFont typeface="Arial" panose="020B0604020202020204" pitchFamily="34" charset="0"/>
              <a:buChar char="•"/>
            </a:pPr>
            <a:r>
              <a:rPr lang="en-US" dirty="0">
                <a:sym typeface="Times New Roman"/>
              </a:rPr>
              <a:t>Executive Secretary  and ADG at Intergovernmental Oceanographic Commission of UNESCO</a:t>
            </a:r>
            <a:endParaRPr lang="en-US" i="0" dirty="0">
              <a:sym typeface="Times New Roman"/>
            </a:endParaRPr>
          </a:p>
          <a:p>
            <a:pPr marL="285750" lvl="0">
              <a:lnSpc>
                <a:spcPct val="90000"/>
              </a:lnSpc>
              <a:spcBef>
                <a:spcPts val="1400"/>
              </a:spcBef>
              <a:spcAft>
                <a:spcPts val="0"/>
              </a:spcAft>
              <a:buSzPts val="2400"/>
              <a:buFont typeface="Arial" panose="020B0604020202020204" pitchFamily="34" charset="0"/>
              <a:buChar char="•"/>
            </a:pPr>
            <a:r>
              <a:rPr lang="en-US" dirty="0">
                <a:sym typeface="Times New Roman"/>
              </a:rPr>
              <a:t>Oceanographer, Climatologist, meteorologist</a:t>
            </a:r>
          </a:p>
          <a:p>
            <a:pPr marL="285750" lvl="0">
              <a:lnSpc>
                <a:spcPct val="90000"/>
              </a:lnSpc>
              <a:spcBef>
                <a:spcPts val="1400"/>
              </a:spcBef>
              <a:spcAft>
                <a:spcPts val="0"/>
              </a:spcAft>
              <a:buSzPts val="2400"/>
              <a:buFont typeface="Arial" panose="020B0604020202020204" pitchFamily="34" charset="0"/>
              <a:buChar char="•"/>
            </a:pPr>
            <a:r>
              <a:rPr lang="en-US" dirty="0">
                <a:sym typeface="Times New Roman"/>
              </a:rPr>
              <a:t>Research areas: Ocean circulation and thermodynamics, numerical weather prediction, marine meteorology, wind wave modeling</a:t>
            </a:r>
            <a:endParaRPr lang="en-US" dirty="0"/>
          </a:p>
          <a:p>
            <a:pPr marL="285750" lvl="0">
              <a:lnSpc>
                <a:spcPct val="90000"/>
              </a:lnSpc>
              <a:spcBef>
                <a:spcPts val="1400"/>
              </a:spcBef>
              <a:spcAft>
                <a:spcPts val="0"/>
              </a:spcAft>
              <a:buSzPts val="2400"/>
              <a:buFont typeface="Arial" panose="020B0604020202020204" pitchFamily="34" charset="0"/>
              <a:buChar char="•"/>
            </a:pPr>
            <a:endParaRPr lang="en-US" dirty="0">
              <a:sym typeface="Times New Roman"/>
            </a:endParaRPr>
          </a:p>
        </p:txBody>
      </p:sp>
    </p:spTree>
    <p:extLst>
      <p:ext uri="{BB962C8B-B14F-4D97-AF65-F5344CB8AC3E}">
        <p14:creationId xmlns:p14="http://schemas.microsoft.com/office/powerpoint/2010/main" val="164580184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6234330" y="803325"/>
            <a:ext cx="5314536" cy="1325563"/>
          </a:xfrm>
          <a:prstGeom prst="rect">
            <a:avLst/>
          </a:prstGeom>
        </p:spPr>
        <p:txBody>
          <a:bodyPr spcFirstLastPara="1" vert="horz" lIns="91440" tIns="45720" rIns="91440" bIns="45720" rtlCol="0" anchor="ctr" anchorCtr="0">
            <a:normAutofit fontScale="90000"/>
          </a:bodyPr>
          <a:lstStyle/>
          <a:p>
            <a:pPr marL="0" lvl="0" indent="0">
              <a:lnSpc>
                <a:spcPct val="90000"/>
              </a:lnSpc>
              <a:spcBef>
                <a:spcPct val="0"/>
              </a:spcBef>
              <a:spcAft>
                <a:spcPts val="0"/>
              </a:spcAft>
              <a:buClr>
                <a:srgbClr val="111111"/>
              </a:buClr>
              <a:buSzPts val="4000"/>
            </a:pPr>
            <a:r>
              <a:rPr lang="en-US" dirty="0">
                <a:sym typeface="Times New Roman"/>
              </a:rPr>
              <a:t>P</a:t>
            </a:r>
            <a:r>
              <a:rPr lang="en-US" b="0" i="0" dirty="0">
                <a:sym typeface="Times New Roman"/>
              </a:rPr>
              <a:t>rof. AMR HAMOUDA</a:t>
            </a:r>
            <a:br>
              <a:rPr lang="en-US" b="0" i="0" dirty="0">
                <a:sym typeface="Times New Roman"/>
              </a:rPr>
            </a:br>
            <a:r>
              <a:rPr lang="en-US" dirty="0">
                <a:sym typeface="Times New Roman"/>
              </a:rPr>
              <a:t>EG</a:t>
            </a:r>
            <a:r>
              <a:rPr lang="en-US" b="0" i="0" dirty="0">
                <a:sym typeface="Times New Roman"/>
              </a:rPr>
              <a:t>YPT</a:t>
            </a:r>
            <a:br>
              <a:rPr lang="en-US" sz="2800" b="0" i="0" dirty="0">
                <a:sym typeface="Times New Roman"/>
              </a:rPr>
            </a:br>
            <a:endParaRPr lang="en-US" sz="2800" dirty="0">
              <a:sym typeface="Times New Roman"/>
            </a:endParaRPr>
          </a:p>
        </p:txBody>
      </p:sp>
      <p:sp>
        <p:nvSpPr>
          <p:cNvPr id="112" name="Freeform: Shape 11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wearing a suit and tie&#10;&#10;Description automatically generated with medium confidence">
            <a:extLst>
              <a:ext uri="{FF2B5EF4-FFF2-40B4-BE49-F238E27FC236}">
                <a16:creationId xmlns:a16="http://schemas.microsoft.com/office/drawing/2014/main" id="{7E36562C-127C-4707-A72A-61D82CE24266}"/>
              </a:ext>
            </a:extLst>
          </p:cNvPr>
          <p:cNvPicPr>
            <a:picLocks noChangeAspect="1"/>
          </p:cNvPicPr>
          <p:nvPr/>
        </p:nvPicPr>
        <p:blipFill rotWithShape="1">
          <a:blip r:embed="rId3">
            <a:extLst>
              <a:ext uri="{28A0092B-C50C-407E-A947-70E740481C1C}">
                <a14:useLocalDpi xmlns:a14="http://schemas.microsoft.com/office/drawing/2010/main" val="0"/>
              </a:ext>
            </a:extLst>
          </a:blip>
          <a:srcRect l="3768" r="1" b="1"/>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90" name="Google Shape;90;p13"/>
          <p:cNvSpPr txBox="1">
            <a:spLocks noGrp="1"/>
          </p:cNvSpPr>
          <p:nvPr>
            <p:ph type="body" idx="1"/>
          </p:nvPr>
        </p:nvSpPr>
        <p:spPr>
          <a:xfrm>
            <a:off x="6234329" y="2279018"/>
            <a:ext cx="5314543" cy="3375920"/>
          </a:xfrm>
          <a:prstGeom prst="rect">
            <a:avLst/>
          </a:prstGeom>
        </p:spPr>
        <p:txBody>
          <a:bodyPr spcFirstLastPara="1" vert="horz" lIns="91440" tIns="45720" rIns="91440" bIns="45720" rtlCol="0" anchor="t" anchorCtr="0">
            <a:normAutofit/>
          </a:bodyPr>
          <a:lstStyle/>
          <a:p>
            <a:pPr marL="285750" lvl="0">
              <a:lnSpc>
                <a:spcPct val="90000"/>
              </a:lnSpc>
              <a:spcBef>
                <a:spcPts val="0"/>
              </a:spcBef>
              <a:spcAft>
                <a:spcPts val="0"/>
              </a:spcAft>
              <a:buSzPts val="2400"/>
              <a:buFont typeface="Arial" panose="020B0604020202020204" pitchFamily="34" charset="0"/>
              <a:buChar char="•"/>
            </a:pPr>
            <a:r>
              <a:rPr lang="en-US" i="0" dirty="0">
                <a:sym typeface="Times New Roman"/>
              </a:rPr>
              <a:t>President of National Institute of Oceanography and Fisheries (NIOF) Ministry of Higher Education &amp; Scientific Research</a:t>
            </a:r>
          </a:p>
          <a:p>
            <a:pPr marL="0" lvl="0">
              <a:lnSpc>
                <a:spcPct val="90000"/>
              </a:lnSpc>
              <a:spcBef>
                <a:spcPts val="0"/>
              </a:spcBef>
              <a:spcAft>
                <a:spcPts val="0"/>
              </a:spcAft>
              <a:buSzPts val="2400"/>
              <a:buFont typeface="Arial" panose="020B0604020202020204" pitchFamily="34" charset="0"/>
              <a:buChar char="•"/>
            </a:pPr>
            <a:endParaRPr lang="en-US" i="0" dirty="0">
              <a:sym typeface="Times New Roman"/>
            </a:endParaRPr>
          </a:p>
          <a:p>
            <a:pPr marL="285750" lvl="0">
              <a:lnSpc>
                <a:spcPct val="90000"/>
              </a:lnSpc>
              <a:spcBef>
                <a:spcPts val="1400"/>
              </a:spcBef>
              <a:spcAft>
                <a:spcPts val="0"/>
              </a:spcAft>
              <a:buSzPts val="2400"/>
              <a:buFont typeface="Arial" panose="020B0604020202020204" pitchFamily="34" charset="0"/>
              <a:buChar char="•"/>
            </a:pPr>
            <a:r>
              <a:rPr lang="en-US" dirty="0">
                <a:sym typeface="Times New Roman"/>
              </a:rPr>
              <a:t>Subject Area: Marine Geology, Geophysics</a:t>
            </a:r>
          </a:p>
          <a:p>
            <a:pPr marL="0" lvl="0">
              <a:lnSpc>
                <a:spcPct val="90000"/>
              </a:lnSpc>
              <a:spcBef>
                <a:spcPts val="1400"/>
              </a:spcBef>
              <a:spcAft>
                <a:spcPts val="0"/>
              </a:spcAft>
              <a:buSzPts val="2400"/>
              <a:buFont typeface="Arial" panose="020B0604020202020204" pitchFamily="34" charset="0"/>
              <a:buChar char="•"/>
            </a:pPr>
            <a:endParaRPr lang="en-US" dirty="0">
              <a:sym typeface="Times New Roman"/>
            </a:endParaRPr>
          </a:p>
          <a:p>
            <a:pPr marL="285750" lvl="0">
              <a:lnSpc>
                <a:spcPct val="90000"/>
              </a:lnSpc>
              <a:spcBef>
                <a:spcPts val="1400"/>
              </a:spcBef>
              <a:spcAft>
                <a:spcPts val="0"/>
              </a:spcAft>
              <a:buSzPts val="2400"/>
              <a:buFont typeface="Arial" panose="020B0604020202020204" pitchFamily="34" charset="0"/>
              <a:buChar char="•"/>
            </a:pPr>
            <a:endParaRPr lang="en-US" dirty="0">
              <a:sym typeface="Times New Roman"/>
            </a:endParaRPr>
          </a:p>
        </p:txBody>
      </p:sp>
    </p:spTree>
    <p:extLst>
      <p:ext uri="{BB962C8B-B14F-4D97-AF65-F5344CB8AC3E}">
        <p14:creationId xmlns:p14="http://schemas.microsoft.com/office/powerpoint/2010/main" val="61673505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5891753" y="803325"/>
            <a:ext cx="6300245" cy="1325563"/>
          </a:xfrm>
          <a:prstGeom prst="rect">
            <a:avLst/>
          </a:prstGeom>
        </p:spPr>
        <p:txBody>
          <a:bodyPr spcFirstLastPara="1" vert="horz" lIns="91440" tIns="45720" rIns="91440" bIns="45720" rtlCol="0" anchor="ctr" anchorCtr="0">
            <a:normAutofit fontScale="90000"/>
          </a:bodyPr>
          <a:lstStyle/>
          <a:p>
            <a:pPr marL="0" lvl="0" indent="0">
              <a:lnSpc>
                <a:spcPct val="90000"/>
              </a:lnSpc>
              <a:spcBef>
                <a:spcPct val="0"/>
              </a:spcBef>
              <a:spcAft>
                <a:spcPts val="0"/>
              </a:spcAft>
              <a:buClr>
                <a:srgbClr val="111111"/>
              </a:buClr>
              <a:buSzPts val="4000"/>
            </a:pPr>
            <a:r>
              <a:rPr lang="en-US" b="0" i="0" dirty="0">
                <a:sym typeface="Times New Roman"/>
              </a:rPr>
              <a:t>MOHAMED TAHER ELSHERIEF </a:t>
            </a:r>
            <a:br>
              <a:rPr lang="en-US" b="0" i="0" dirty="0">
                <a:sym typeface="Times New Roman"/>
              </a:rPr>
            </a:br>
            <a:r>
              <a:rPr lang="en-US" dirty="0">
                <a:sym typeface="Times New Roman"/>
              </a:rPr>
              <a:t>EGYPT</a:t>
            </a:r>
            <a:br>
              <a:rPr lang="en-US" sz="2800" b="0" i="0" dirty="0">
                <a:sym typeface="Times New Roman"/>
              </a:rPr>
            </a:br>
            <a:endParaRPr lang="en-US" sz="2800" dirty="0">
              <a:sym typeface="Times New Roman"/>
            </a:endParaRPr>
          </a:p>
        </p:txBody>
      </p:sp>
      <p:sp>
        <p:nvSpPr>
          <p:cNvPr id="100" name="Freeform: Shape 9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9" name="Google Shape;89;p13" descr="A person wearing glasses and a suit&#10;&#10;Description automatically generated with medium confidence"/>
          <p:cNvPicPr preferRelativeResize="0">
            <a:picLocks noGrp="1"/>
          </p:cNvPicPr>
          <p:nvPr>
            <p:ph type="pic" idx="2"/>
          </p:nvPr>
        </p:nvPicPr>
        <p:blipFill rotWithShape="1">
          <a:blip r:embed="rId3"/>
          <a:srcRect t="3368" r="-3" b="3365"/>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rgbClr val="E8F5FB"/>
          </a:solidFill>
        </p:spPr>
      </p:pic>
      <p:sp>
        <p:nvSpPr>
          <p:cNvPr id="90" name="Google Shape;90;p13"/>
          <p:cNvSpPr txBox="1">
            <a:spLocks noGrp="1"/>
          </p:cNvSpPr>
          <p:nvPr>
            <p:ph type="body" idx="1"/>
          </p:nvPr>
        </p:nvSpPr>
        <p:spPr>
          <a:xfrm>
            <a:off x="6234329" y="2279018"/>
            <a:ext cx="5314543" cy="3375920"/>
          </a:xfrm>
          <a:prstGeom prst="rect">
            <a:avLst/>
          </a:prstGeom>
        </p:spPr>
        <p:txBody>
          <a:bodyPr spcFirstLastPara="1" vert="horz" lIns="91440" tIns="45720" rIns="91440" bIns="45720" rtlCol="0" anchor="t" anchorCtr="0">
            <a:normAutofit/>
          </a:bodyPr>
          <a:lstStyle/>
          <a:p>
            <a:pPr marL="57150" lvl="0" indent="0">
              <a:lnSpc>
                <a:spcPct val="90000"/>
              </a:lnSpc>
              <a:spcBef>
                <a:spcPts val="0"/>
              </a:spcBef>
              <a:spcAft>
                <a:spcPts val="0"/>
              </a:spcAft>
              <a:buSzPts val="2400"/>
            </a:pPr>
            <a:r>
              <a:rPr lang="en-US" sz="2800" i="0" dirty="0">
                <a:sym typeface="Times New Roman"/>
              </a:rPr>
              <a:t>Governor of Alexandria</a:t>
            </a:r>
          </a:p>
        </p:txBody>
      </p:sp>
    </p:spTree>
    <p:extLst>
      <p:ext uri="{BB962C8B-B14F-4D97-AF65-F5344CB8AC3E}">
        <p14:creationId xmlns:p14="http://schemas.microsoft.com/office/powerpoint/2010/main" val="51943433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1"/>
        <p:cNvGrpSpPr/>
        <p:nvPr/>
      </p:nvGrpSpPr>
      <p:grpSpPr>
        <a:xfrm>
          <a:off x="0" y="0"/>
          <a:ext cx="0" cy="0"/>
          <a:chOff x="0" y="0"/>
          <a:chExt cx="0" cy="0"/>
        </a:xfrm>
      </p:grpSpPr>
      <p:sp useBgFill="1">
        <p:nvSpPr>
          <p:cNvPr id="4100" name="Rectangle 134">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1" name="Rectangle 136">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3">
            <a:extLst>
              <a:ext uri="{FF2B5EF4-FFF2-40B4-BE49-F238E27FC236}">
                <a16:creationId xmlns:a16="http://schemas.microsoft.com/office/drawing/2014/main" id="{ECE01CAF-2644-4F38-9803-F70DB813E1B9}"/>
              </a:ext>
            </a:extLst>
          </p:cNvPr>
          <p:cNvPicPr>
            <a:picLocks noChangeAspect="1"/>
          </p:cNvPicPr>
          <p:nvPr/>
        </p:nvPicPr>
        <p:blipFill rotWithShape="1">
          <a:blip r:embed="rId3" cstate="print">
            <a:alphaModFix amt="60000"/>
            <a:extLst>
              <a:ext uri="{28A0092B-C50C-407E-A947-70E740481C1C}">
                <a14:useLocalDpi xmlns:a14="http://schemas.microsoft.com/office/drawing/2010/main" val="0"/>
              </a:ext>
            </a:extLst>
          </a:blip>
          <a:srcRect r="45398"/>
          <a:stretch/>
        </p:blipFill>
        <p:spPr bwMode="auto">
          <a:xfrm>
            <a:off x="181899" y="182880"/>
            <a:ext cx="5915025" cy="64997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May be an image of nature, body of water and palm trees">
            <a:extLst>
              <a:ext uri="{FF2B5EF4-FFF2-40B4-BE49-F238E27FC236}">
                <a16:creationId xmlns:a16="http://schemas.microsoft.com/office/drawing/2014/main" id="{E1FE38E3-C203-4CD6-B077-B676849E0CE3}"/>
              </a:ext>
            </a:extLst>
          </p:cNvPr>
          <p:cNvPicPr>
            <a:picLocks noChangeAspect="1" noChangeArrowheads="1"/>
          </p:cNvPicPr>
          <p:nvPr/>
        </p:nvPicPr>
        <p:blipFill rotWithShape="1">
          <a:blip r:embed="rId4">
            <a:alphaModFix amt="60000"/>
            <a:extLst>
              <a:ext uri="{28A0092B-C50C-407E-A947-70E740481C1C}">
                <a14:useLocalDpi xmlns:a14="http://schemas.microsoft.com/office/drawing/2010/main" val="0"/>
              </a:ext>
            </a:extLst>
          </a:blip>
          <a:srcRect t="1952" b="36237"/>
          <a:stretch/>
        </p:blipFill>
        <p:spPr bwMode="auto">
          <a:xfrm>
            <a:off x="6095156" y="182880"/>
            <a:ext cx="5915025" cy="6499784"/>
          </a:xfrm>
          <a:prstGeom prst="rect">
            <a:avLst/>
          </a:prstGeom>
          <a:noFill/>
          <a:extLst>
            <a:ext uri="{909E8E84-426E-40DD-AFC4-6F175D3DCCD1}">
              <a14:hiddenFill xmlns:a14="http://schemas.microsoft.com/office/drawing/2010/main">
                <a:solidFill>
                  <a:srgbClr val="FFFFFF"/>
                </a:solidFill>
              </a14:hiddenFill>
            </a:ext>
          </a:extLst>
        </p:spPr>
      </p:pic>
      <p:sp>
        <p:nvSpPr>
          <p:cNvPr id="102" name="Google Shape;102;p15"/>
          <p:cNvSpPr txBox="1">
            <a:spLocks noGrp="1"/>
          </p:cNvSpPr>
          <p:nvPr>
            <p:ph type="title"/>
          </p:nvPr>
        </p:nvSpPr>
        <p:spPr>
          <a:xfrm>
            <a:off x="1702675" y="283920"/>
            <a:ext cx="9997959" cy="1292632"/>
          </a:xfrm>
          <a:prstGeom prst="rect">
            <a:avLst/>
          </a:prstGeom>
        </p:spPr>
        <p:txBody>
          <a:bodyPr spcFirstLastPara="1" vert="horz" lIns="91440" tIns="45720" rIns="91440" bIns="45720" rtlCol="0" anchor="b" anchorCtr="0">
            <a:normAutofit fontScale="90000"/>
          </a:bodyPr>
          <a:lstStyle/>
          <a:p>
            <a:pPr marL="0" lvl="0" indent="0">
              <a:lnSpc>
                <a:spcPct val="90000"/>
              </a:lnSpc>
              <a:spcBef>
                <a:spcPct val="0"/>
              </a:spcBef>
              <a:spcAft>
                <a:spcPts val="0"/>
              </a:spcAft>
              <a:buClr>
                <a:srgbClr val="111111"/>
              </a:buClr>
              <a:buSzPts val="4000"/>
            </a:pPr>
            <a:r>
              <a:rPr lang="en-US" sz="6000" kern="1200" dirty="0">
                <a:solidFill>
                  <a:srgbClr val="FFFFFF"/>
                </a:solidFill>
                <a:latin typeface="+mj-lt"/>
                <a:ea typeface="+mj-ea"/>
                <a:cs typeface="+mj-cs"/>
                <a:sym typeface="Times New Roman"/>
              </a:rPr>
              <a:t>SESSION </a:t>
            </a:r>
            <a:r>
              <a:rPr lang="en-US" sz="6000" dirty="0">
                <a:solidFill>
                  <a:srgbClr val="FFFFFF"/>
                </a:solidFill>
                <a:sym typeface="Times New Roman"/>
              </a:rPr>
              <a:t>2</a:t>
            </a:r>
            <a:br>
              <a:rPr lang="en-US" sz="4000" b="0" i="0" kern="1200" dirty="0">
                <a:solidFill>
                  <a:srgbClr val="FFFFFF"/>
                </a:solidFill>
                <a:latin typeface="+mj-lt"/>
                <a:ea typeface="+mj-ea"/>
                <a:cs typeface="+mj-cs"/>
                <a:sym typeface="Times New Roman"/>
              </a:rPr>
            </a:br>
            <a:endParaRPr lang="en-US" sz="4000" kern="1200" dirty="0">
              <a:solidFill>
                <a:srgbClr val="FFFFFF"/>
              </a:solidFill>
              <a:latin typeface="+mj-lt"/>
              <a:ea typeface="+mj-ea"/>
              <a:cs typeface="+mj-cs"/>
              <a:sym typeface="Times New Roman"/>
            </a:endParaRPr>
          </a:p>
        </p:txBody>
      </p:sp>
      <p:sp>
        <p:nvSpPr>
          <p:cNvPr id="104" name="Google Shape;104;p15"/>
          <p:cNvSpPr txBox="1">
            <a:spLocks noGrp="1"/>
          </p:cNvSpPr>
          <p:nvPr>
            <p:ph type="body" idx="1"/>
          </p:nvPr>
        </p:nvSpPr>
        <p:spPr>
          <a:xfrm>
            <a:off x="844614" y="3526300"/>
            <a:ext cx="10509179" cy="2588458"/>
          </a:xfrm>
          <a:prstGeom prst="rect">
            <a:avLst/>
          </a:prstGeom>
        </p:spPr>
        <p:txBody>
          <a:bodyPr spcFirstLastPara="1" vert="horz" lIns="91440" tIns="45720" rIns="91440" bIns="45720" rtlCol="0" anchorCtr="0">
            <a:normAutofit/>
          </a:bodyPr>
          <a:lstStyle/>
          <a:p>
            <a:pPr marL="285750" lvl="0">
              <a:lnSpc>
                <a:spcPct val="90000"/>
              </a:lnSpc>
              <a:spcBef>
                <a:spcPts val="0"/>
              </a:spcBef>
              <a:spcAft>
                <a:spcPts val="0"/>
              </a:spcAft>
              <a:buSzPts val="2400"/>
              <a:buFont typeface="Arial" panose="020B0604020202020204" pitchFamily="34" charset="0"/>
              <a:buChar char="•"/>
            </a:pPr>
            <a:endParaRPr lang="en-US" sz="2000">
              <a:solidFill>
                <a:srgbClr val="FFFFFF"/>
              </a:solidFill>
              <a:sym typeface="Times New Roman"/>
            </a:endParaRPr>
          </a:p>
        </p:txBody>
      </p:sp>
    </p:spTree>
    <p:extLst>
      <p:ext uri="{BB962C8B-B14F-4D97-AF65-F5344CB8AC3E}">
        <p14:creationId xmlns:p14="http://schemas.microsoft.com/office/powerpoint/2010/main" val="1824749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6634134" y="1396289"/>
            <a:ext cx="5006336" cy="1325563"/>
          </a:xfrm>
          <a:prstGeom prst="rect">
            <a:avLst/>
          </a:prstGeom>
        </p:spPr>
        <p:txBody>
          <a:bodyPr spcFirstLastPara="1" vert="horz" lIns="91440" tIns="45720" rIns="91440" bIns="45720" rtlCol="0" anchor="ctr" anchorCtr="0">
            <a:normAutofit fontScale="90000"/>
          </a:bodyPr>
          <a:lstStyle/>
          <a:p>
            <a:pPr marL="0" lvl="0" indent="0">
              <a:lnSpc>
                <a:spcPct val="90000"/>
              </a:lnSpc>
              <a:spcBef>
                <a:spcPct val="0"/>
              </a:spcBef>
              <a:spcAft>
                <a:spcPts val="0"/>
              </a:spcAft>
              <a:buClr>
                <a:srgbClr val="111111"/>
              </a:buClr>
              <a:buSzPts val="4000"/>
            </a:pPr>
            <a:r>
              <a:rPr lang="en-US" dirty="0">
                <a:sym typeface="Times New Roman"/>
              </a:rPr>
              <a:t>Dr. DENIS CHANG SENG IOC-UNESCO</a:t>
            </a:r>
            <a:br>
              <a:rPr lang="en-US" b="0" i="0" dirty="0">
                <a:sym typeface="Times New Roman"/>
              </a:rPr>
            </a:br>
            <a:endParaRPr lang="en-US" dirty="0">
              <a:sym typeface="Times New Roman"/>
            </a:endParaRPr>
          </a:p>
        </p:txBody>
      </p:sp>
      <p:sp>
        <p:nvSpPr>
          <p:cNvPr id="109" name="Freeform: Shape 10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 name="Google Shape;103;p15"/>
          <p:cNvPicPr preferRelativeResize="0">
            <a:picLocks noGrp="1"/>
          </p:cNvPicPr>
          <p:nvPr>
            <p:ph type="pic" idx="2"/>
          </p:nvPr>
        </p:nvPicPr>
        <p:blipFill rotWithShape="1">
          <a:blip r:embed="rId3"/>
          <a:srcRect l="294" r="17794"/>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rgbClr val="E8F5FB"/>
          </a:solidFill>
        </p:spPr>
      </p:pic>
      <p:sp>
        <p:nvSpPr>
          <p:cNvPr id="104" name="Google Shape;104;p15"/>
          <p:cNvSpPr txBox="1">
            <a:spLocks noGrp="1"/>
          </p:cNvSpPr>
          <p:nvPr>
            <p:ph type="body" idx="1"/>
          </p:nvPr>
        </p:nvSpPr>
        <p:spPr>
          <a:xfrm>
            <a:off x="6638578" y="2871982"/>
            <a:ext cx="5004073" cy="3181684"/>
          </a:xfrm>
          <a:prstGeom prst="rect">
            <a:avLst/>
          </a:prstGeom>
        </p:spPr>
        <p:txBody>
          <a:bodyPr spcFirstLastPara="1" vert="horz" lIns="91440" tIns="45720" rIns="91440" bIns="45720" rtlCol="0" anchor="t" anchorCtr="0">
            <a:normAutofit/>
          </a:bodyPr>
          <a:lstStyle/>
          <a:p>
            <a:pPr marL="0" lvl="0">
              <a:lnSpc>
                <a:spcPct val="90000"/>
              </a:lnSpc>
              <a:spcBef>
                <a:spcPts val="0"/>
              </a:spcBef>
              <a:spcAft>
                <a:spcPts val="600"/>
              </a:spcAft>
              <a:buSzPts val="2400"/>
              <a:buFont typeface="Arial" panose="020B0604020202020204" pitchFamily="34" charset="0"/>
              <a:buChar char="•"/>
            </a:pPr>
            <a:r>
              <a:rPr lang="en-US" dirty="0" err="1">
                <a:sym typeface="Times New Roman"/>
              </a:rPr>
              <a:t>Programme</a:t>
            </a:r>
            <a:r>
              <a:rPr lang="en-US" dirty="0">
                <a:sym typeface="Times New Roman"/>
              </a:rPr>
              <a:t> Specialist</a:t>
            </a:r>
          </a:p>
          <a:p>
            <a:pPr marL="0" lvl="0">
              <a:lnSpc>
                <a:spcPct val="90000"/>
              </a:lnSpc>
              <a:spcBef>
                <a:spcPts val="0"/>
              </a:spcBef>
              <a:spcAft>
                <a:spcPts val="600"/>
              </a:spcAft>
              <a:buSzPts val="2400"/>
              <a:buFont typeface="Arial" panose="020B0604020202020204" pitchFamily="34" charset="0"/>
              <a:buChar char="•"/>
            </a:pPr>
            <a:r>
              <a:rPr lang="en-US" dirty="0">
                <a:sym typeface="Times New Roman"/>
              </a:rPr>
              <a:t>Tsunami Unit (</a:t>
            </a:r>
            <a:r>
              <a:rPr lang="en-US" i="0" dirty="0">
                <a:sym typeface="Times New Roman"/>
              </a:rPr>
              <a:t>Technical Secretary ICG/NEAMTWS)</a:t>
            </a:r>
          </a:p>
          <a:p>
            <a:pPr marL="0" lvl="0">
              <a:lnSpc>
                <a:spcPct val="90000"/>
              </a:lnSpc>
              <a:spcBef>
                <a:spcPts val="0"/>
              </a:spcBef>
              <a:spcAft>
                <a:spcPts val="600"/>
              </a:spcAft>
              <a:buSzPts val="2400"/>
              <a:buFont typeface="Arial" panose="020B0604020202020204" pitchFamily="34" charset="0"/>
              <a:buChar char="•"/>
            </a:pPr>
            <a:r>
              <a:rPr lang="en-US" dirty="0">
                <a:sym typeface="Times New Roman"/>
              </a:rPr>
              <a:t>Global Ocean Observation System (GOOS)</a:t>
            </a:r>
          </a:p>
          <a:p>
            <a:pPr marL="0" lvl="0">
              <a:lnSpc>
                <a:spcPct val="90000"/>
              </a:lnSpc>
              <a:spcBef>
                <a:spcPts val="0"/>
              </a:spcBef>
              <a:spcAft>
                <a:spcPts val="600"/>
              </a:spcAft>
              <a:buSzPts val="2400"/>
              <a:buFont typeface="Arial" panose="020B0604020202020204" pitchFamily="34" charset="0"/>
              <a:buChar char="•"/>
            </a:pPr>
            <a:r>
              <a:rPr lang="en-US" dirty="0">
                <a:sym typeface="Times New Roman"/>
              </a:rPr>
              <a:t>IOC Focal Point UNFCCC NWP on Ocean, and Biodiversity and the International Network for Multi-Hazard Early Warning Systems</a:t>
            </a:r>
          </a:p>
          <a:p>
            <a:pPr marL="285750" lvl="0">
              <a:lnSpc>
                <a:spcPct val="90000"/>
              </a:lnSpc>
              <a:spcBef>
                <a:spcPts val="0"/>
              </a:spcBef>
              <a:spcAft>
                <a:spcPts val="600"/>
              </a:spcAft>
              <a:buSzPts val="2400"/>
              <a:buFont typeface="Arial" panose="020B0604020202020204" pitchFamily="34" charset="0"/>
              <a:buChar char="•"/>
            </a:pPr>
            <a:endParaRPr lang="en-US" dirty="0">
              <a:sym typeface="Times New Roman"/>
            </a:endParaRPr>
          </a:p>
        </p:txBody>
      </p:sp>
    </p:spTree>
    <p:extLst>
      <p:ext uri="{BB962C8B-B14F-4D97-AF65-F5344CB8AC3E}">
        <p14:creationId xmlns:p14="http://schemas.microsoft.com/office/powerpoint/2010/main" val="328580435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F9848-D7F2-417F-A62F-2A5226142CA8}"/>
              </a:ext>
            </a:extLst>
          </p:cNvPr>
          <p:cNvSpPr>
            <a:spLocks noGrp="1"/>
          </p:cNvSpPr>
          <p:nvPr>
            <p:ph type="title"/>
          </p:nvPr>
        </p:nvSpPr>
        <p:spPr>
          <a:xfrm>
            <a:off x="7464614" y="1783959"/>
            <a:ext cx="4087306" cy="2889114"/>
          </a:xfrm>
        </p:spPr>
        <p:txBody>
          <a:bodyPr vert="horz" lIns="91440" tIns="45720" rIns="91440" bIns="45720" rtlCol="0" anchor="b">
            <a:normAutofit/>
          </a:bodyPr>
          <a:lstStyle/>
          <a:p>
            <a:pPr>
              <a:lnSpc>
                <a:spcPct val="90000"/>
              </a:lnSpc>
              <a:spcBef>
                <a:spcPct val="0"/>
              </a:spcBef>
            </a:pPr>
            <a:r>
              <a:rPr lang="en-US" sz="4600" b="1">
                <a:effectLst/>
              </a:rPr>
              <a:t>Ocean Sea Level </a:t>
            </a:r>
            <a:r>
              <a:rPr lang="en-US" sz="4600" b="1"/>
              <a:t>R</a:t>
            </a:r>
            <a:r>
              <a:rPr lang="en-US" sz="4600" b="1">
                <a:effectLst/>
              </a:rPr>
              <a:t>elated </a:t>
            </a:r>
            <a:r>
              <a:rPr lang="en-US" sz="4600" b="1"/>
              <a:t>R</a:t>
            </a:r>
            <a:r>
              <a:rPr lang="en-US" sz="4600" b="1">
                <a:effectLst/>
              </a:rPr>
              <a:t>isk:</a:t>
            </a:r>
            <a:br>
              <a:rPr lang="en-US" sz="4600" b="1">
                <a:effectLst/>
              </a:rPr>
            </a:br>
            <a:r>
              <a:rPr lang="en-US" sz="4600" b="1">
                <a:effectLst/>
              </a:rPr>
              <a:t> The Challenges</a:t>
            </a:r>
            <a:br>
              <a:rPr lang="en-US" sz="4600">
                <a:sym typeface="Times New Roman"/>
              </a:rPr>
            </a:br>
            <a:endParaRPr lang="en-US" sz="4600"/>
          </a:p>
        </p:txBody>
      </p:sp>
      <p:sp>
        <p:nvSpPr>
          <p:cNvPr id="17" name="Freeform: Shape 16">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2" descr="May be an image of nature, body of water and palm trees">
            <a:extLst>
              <a:ext uri="{FF2B5EF4-FFF2-40B4-BE49-F238E27FC236}">
                <a16:creationId xmlns:a16="http://schemas.microsoft.com/office/drawing/2014/main" id="{5602729F-3671-4B8C-978C-120357ABCC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15" r="1" b="39700"/>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8AE79D97-71E8-4750-9757-4BDD5E87723D}"/>
              </a:ext>
            </a:extLst>
          </p:cNvPr>
          <p:cNvSpPr>
            <a:spLocks noGrp="1"/>
          </p:cNvSpPr>
          <p:nvPr>
            <p:ph type="body" idx="1"/>
          </p:nvPr>
        </p:nvSpPr>
        <p:spPr>
          <a:xfrm>
            <a:off x="5297762" y="2706624"/>
            <a:ext cx="6251110" cy="3483864"/>
          </a:xfrm>
        </p:spPr>
        <p:txBody>
          <a:bodyPr vert="horz" lIns="91440" tIns="45720" rIns="91440" bIns="45720" rtlCol="0">
            <a:normAutofit/>
          </a:bodyPr>
          <a:lstStyle/>
          <a:p>
            <a:pPr>
              <a:lnSpc>
                <a:spcPct val="90000"/>
              </a:lnSpc>
              <a:buFont typeface="Arial" panose="020B0604020202020204" pitchFamily="34" charset="0"/>
              <a:buChar char="•"/>
            </a:pPr>
            <a:endParaRPr lang="en-US" sz="2200" dirty="0"/>
          </a:p>
        </p:txBody>
      </p:sp>
    </p:spTree>
    <p:extLst>
      <p:ext uri="{BB962C8B-B14F-4D97-AF65-F5344CB8AC3E}">
        <p14:creationId xmlns:p14="http://schemas.microsoft.com/office/powerpoint/2010/main" val="2477025616"/>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E3624-776D-45E7-842F-3620E5B3C2EC}"/>
              </a:ext>
            </a:extLst>
          </p:cNvPr>
          <p:cNvSpPr>
            <a:spLocks noGrp="1"/>
          </p:cNvSpPr>
          <p:nvPr>
            <p:ph type="title"/>
          </p:nvPr>
        </p:nvSpPr>
        <p:spPr>
          <a:xfrm>
            <a:off x="6940295" y="1396289"/>
            <a:ext cx="4668257" cy="1325563"/>
          </a:xfrm>
        </p:spPr>
        <p:txBody>
          <a:bodyPr>
            <a:normAutofit/>
          </a:bodyPr>
          <a:lstStyle/>
          <a:p>
            <a:r>
              <a:rPr lang="en-US" sz="3700" dirty="0"/>
              <a:t>Sea Level  Related Hazards and Risks</a:t>
            </a:r>
            <a:endParaRPr lang="fr-FR" sz="3700" dirty="0"/>
          </a:p>
        </p:txBody>
      </p:sp>
      <p:sp>
        <p:nvSpPr>
          <p:cNvPr id="79" name="Freeform: Shape 78">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6" name="Picture 8" descr="Adaptation to Sea Level Rise">
            <a:extLst>
              <a:ext uri="{FF2B5EF4-FFF2-40B4-BE49-F238E27FC236}">
                <a16:creationId xmlns:a16="http://schemas.microsoft.com/office/drawing/2014/main" id="{5B112850-CBFA-4447-91FC-7AAEC759BD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568" r="25656" b="1"/>
          <a:stretch/>
        </p:blipFill>
        <p:spPr bwMode="auto">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Storm surge | Queensland Fire and Emergency Services">
            <a:extLst>
              <a:ext uri="{FF2B5EF4-FFF2-40B4-BE49-F238E27FC236}">
                <a16:creationId xmlns:a16="http://schemas.microsoft.com/office/drawing/2014/main" id="{79F6186E-1B37-4162-9138-4932E04667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0" r="52068" b="1"/>
          <a:stretch/>
        </p:blipFill>
        <p:spPr bwMode="auto">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FFFFFF"/>
                </a:solidFill>
              </a14:hiddenFill>
            </a:ext>
          </a:extLst>
        </p:spPr>
      </p:pic>
      <p:pic>
        <p:nvPicPr>
          <p:cNvPr id="2058" name="Picture 10" descr="About tsunami and the role of warning systems | PreventionWeb">
            <a:extLst>
              <a:ext uri="{FF2B5EF4-FFF2-40B4-BE49-F238E27FC236}">
                <a16:creationId xmlns:a16="http://schemas.microsoft.com/office/drawing/2014/main" id="{6E8E40FE-46A5-4DB1-8AD1-06B465CF6C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1" r="36504" b="-2"/>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4C3A13C-DDCA-44D4-AEC9-5326A9F00CA3}"/>
              </a:ext>
            </a:extLst>
          </p:cNvPr>
          <p:cNvSpPr>
            <a:spLocks noGrp="1"/>
          </p:cNvSpPr>
          <p:nvPr>
            <p:ph idx="1"/>
          </p:nvPr>
        </p:nvSpPr>
        <p:spPr>
          <a:xfrm>
            <a:off x="6940296" y="2871982"/>
            <a:ext cx="4668256" cy="3181684"/>
          </a:xfrm>
        </p:spPr>
        <p:txBody>
          <a:bodyPr anchor="t">
            <a:normAutofit fontScale="92500" lnSpcReduction="10000"/>
          </a:bodyPr>
          <a:lstStyle/>
          <a:p>
            <a:r>
              <a:rPr lang="en-US" sz="1600" dirty="0">
                <a:effectLst/>
                <a:latin typeface="Arial" panose="020B0604020202020204" pitchFamily="34" charset="0"/>
                <a:ea typeface="Times New Roman" panose="02020603050405020304" pitchFamily="18" charset="0"/>
              </a:rPr>
              <a:t>Coastal zones are naturally exposed and impacted to different ocean hazards. </a:t>
            </a:r>
          </a:p>
          <a:p>
            <a:endParaRPr lang="en-US" sz="1600" dirty="0">
              <a:effectLst/>
              <a:latin typeface="Arial" panose="020B0604020202020204" pitchFamily="34" charset="0"/>
              <a:ea typeface="Times New Roman" panose="02020603050405020304" pitchFamily="18" charset="0"/>
            </a:endParaRPr>
          </a:p>
          <a:p>
            <a:pPr lvl="1"/>
            <a:r>
              <a:rPr lang="en-US" sz="1500" dirty="0">
                <a:effectLst/>
                <a:latin typeface="Arial" panose="020B0604020202020204" pitchFamily="34" charset="0"/>
                <a:ea typeface="Times New Roman" panose="02020603050405020304" pitchFamily="18" charset="0"/>
                <a:cs typeface="Arial" panose="020B0604020202020204" pitchFamily="34" charset="0"/>
              </a:rPr>
              <a:t>Tsunamis, Storm Surge and Sea Leve</a:t>
            </a:r>
            <a:r>
              <a:rPr lang="en-US" sz="1500" dirty="0">
                <a:latin typeface="Arial" panose="020B0604020202020204" pitchFamily="34" charset="0"/>
                <a:ea typeface="Times New Roman" panose="02020603050405020304" pitchFamily="18" charset="0"/>
                <a:cs typeface="Arial" panose="020B0604020202020204" pitchFamily="34" charset="0"/>
              </a:rPr>
              <a:t>l Rise</a:t>
            </a:r>
          </a:p>
          <a:p>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r>
              <a:rPr lang="en-US" sz="1600" dirty="0">
                <a:effectLst/>
                <a:latin typeface="Arial" panose="020B0604020202020204" pitchFamily="34" charset="0"/>
                <a:ea typeface="Times New Roman" panose="02020603050405020304" pitchFamily="18" charset="0"/>
                <a:cs typeface="Arial" panose="020B0604020202020204" pitchFamily="34" charset="0"/>
              </a:rPr>
              <a:t>Human induced climate change favors the increase in frequency and intensity of storm surges and cause sea level rise.</a:t>
            </a:r>
          </a:p>
          <a:p>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r>
              <a:rPr lang="en-US" sz="1600" dirty="0">
                <a:effectLst/>
                <a:latin typeface="Arial" panose="020B0604020202020204" pitchFamily="34" charset="0"/>
                <a:ea typeface="Times New Roman" panose="02020603050405020304" pitchFamily="18" charset="0"/>
                <a:cs typeface="Arial" panose="020B0604020202020204" pitchFamily="34" charset="0"/>
              </a:rPr>
              <a:t>Tsunami is a low frequency, but high consequence and impact coastal hazard.</a:t>
            </a:r>
          </a:p>
          <a:p>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p>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p>
            <a:endParaRPr lang="en-US" sz="1100" dirty="0">
              <a:latin typeface="Arial" panose="020B0604020202020204" pitchFamily="34" charset="0"/>
              <a:ea typeface="Times New Roman" panose="02020603050405020304" pitchFamily="18" charset="0"/>
              <a:cs typeface="Arial" panose="020B0604020202020204" pitchFamily="34" charset="0"/>
            </a:endParaRPr>
          </a:p>
          <a:p>
            <a:endParaRPr lang="fr-FR" sz="1100" dirty="0"/>
          </a:p>
        </p:txBody>
      </p:sp>
    </p:spTree>
    <p:extLst>
      <p:ext uri="{BB962C8B-B14F-4D97-AF65-F5344CB8AC3E}">
        <p14:creationId xmlns:p14="http://schemas.microsoft.com/office/powerpoint/2010/main" val="225858663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F5D76-DAC4-4ED4-9A1F-D59A18C52137}"/>
              </a:ext>
            </a:extLst>
          </p:cNvPr>
          <p:cNvSpPr>
            <a:spLocks noGrp="1"/>
          </p:cNvSpPr>
          <p:nvPr>
            <p:ph type="title"/>
          </p:nvPr>
        </p:nvSpPr>
        <p:spPr>
          <a:xfrm>
            <a:off x="2488911" y="267795"/>
            <a:ext cx="7269782" cy="1325563"/>
          </a:xfrm>
        </p:spPr>
        <p:txBody>
          <a:bodyPr/>
          <a:lstStyle/>
          <a:p>
            <a:r>
              <a:rPr lang="en-US" dirty="0"/>
              <a:t>Sea Level Rise </a:t>
            </a:r>
            <a:endParaRPr lang="fr-FR" dirty="0"/>
          </a:p>
        </p:txBody>
      </p:sp>
      <p:sp>
        <p:nvSpPr>
          <p:cNvPr id="5" name="TextBox 4">
            <a:extLst>
              <a:ext uri="{FF2B5EF4-FFF2-40B4-BE49-F238E27FC236}">
                <a16:creationId xmlns:a16="http://schemas.microsoft.com/office/drawing/2014/main" id="{C6BFB5DB-FD07-4D89-B10C-B550B3BF3A4D}"/>
              </a:ext>
            </a:extLst>
          </p:cNvPr>
          <p:cNvSpPr txBox="1"/>
          <p:nvPr/>
        </p:nvSpPr>
        <p:spPr>
          <a:xfrm>
            <a:off x="9572929" y="162126"/>
            <a:ext cx="1977275" cy="1477328"/>
          </a:xfrm>
          <a:prstGeom prst="rect">
            <a:avLst/>
          </a:prstGeom>
          <a:noFill/>
        </p:spPr>
        <p:txBody>
          <a:bodyPr wrap="square">
            <a:spAutoFit/>
          </a:bodyPr>
          <a:lstStyle/>
          <a:p>
            <a:pPr algn="l" fontAlgn="base">
              <a:buFont typeface="Arial" panose="020B0604020202020204" pitchFamily="34" charset="0"/>
              <a:buChar char="•"/>
            </a:pPr>
            <a:r>
              <a:rPr lang="fr-FR" sz="1000" b="1" i="0" dirty="0">
                <a:solidFill>
                  <a:srgbClr val="444444"/>
                </a:solidFill>
                <a:effectLst/>
                <a:latin typeface="inherit"/>
              </a:rPr>
              <a:t>SSP1-1.9</a:t>
            </a:r>
            <a:r>
              <a:rPr lang="fr-FR" sz="1000" b="0" i="0" dirty="0">
                <a:solidFill>
                  <a:srgbClr val="444444"/>
                </a:solidFill>
                <a:effectLst/>
                <a:latin typeface="inherit"/>
              </a:rPr>
              <a:t>: </a:t>
            </a:r>
            <a:r>
              <a:rPr lang="fr-FR" sz="1000" b="0" i="0" dirty="0" err="1">
                <a:solidFill>
                  <a:srgbClr val="444444"/>
                </a:solidFill>
                <a:effectLst/>
                <a:latin typeface="inherit"/>
              </a:rPr>
              <a:t>very</a:t>
            </a:r>
            <a:r>
              <a:rPr lang="fr-FR" sz="1000" b="0" i="0" dirty="0">
                <a:solidFill>
                  <a:srgbClr val="444444"/>
                </a:solidFill>
                <a:effectLst/>
                <a:latin typeface="inherit"/>
              </a:rPr>
              <a:t> </a:t>
            </a:r>
            <a:r>
              <a:rPr lang="fr-FR" sz="1000" b="0" i="0" dirty="0" err="1">
                <a:solidFill>
                  <a:srgbClr val="444444"/>
                </a:solidFill>
                <a:effectLst/>
                <a:latin typeface="inherit"/>
              </a:rPr>
              <a:t>ambitious</a:t>
            </a:r>
            <a:r>
              <a:rPr lang="fr-FR" sz="1000" b="0" i="0" dirty="0">
                <a:solidFill>
                  <a:srgbClr val="444444"/>
                </a:solidFill>
                <a:effectLst/>
                <a:latin typeface="inherit"/>
              </a:rPr>
              <a:t> scenario to </a:t>
            </a:r>
            <a:r>
              <a:rPr lang="fr-FR" sz="1000" b="0" i="0" dirty="0" err="1">
                <a:solidFill>
                  <a:srgbClr val="444444"/>
                </a:solidFill>
                <a:effectLst/>
                <a:latin typeface="inherit"/>
              </a:rPr>
              <a:t>represent</a:t>
            </a:r>
            <a:r>
              <a:rPr lang="fr-FR" sz="1000" b="0" i="0" dirty="0">
                <a:solidFill>
                  <a:srgbClr val="444444"/>
                </a:solidFill>
                <a:effectLst/>
                <a:latin typeface="inherit"/>
              </a:rPr>
              <a:t> the 1.5°C goal of the Paris Agreement</a:t>
            </a:r>
          </a:p>
          <a:p>
            <a:pPr algn="l" fontAlgn="base">
              <a:buFont typeface="Arial" panose="020B0604020202020204" pitchFamily="34" charset="0"/>
              <a:buChar char="•"/>
            </a:pPr>
            <a:r>
              <a:rPr lang="fr-FR" sz="1000" b="1" i="0" dirty="0">
                <a:solidFill>
                  <a:srgbClr val="444444"/>
                </a:solidFill>
                <a:effectLst/>
                <a:latin typeface="inherit"/>
              </a:rPr>
              <a:t>SSP1-2.6</a:t>
            </a:r>
            <a:r>
              <a:rPr lang="fr-FR" sz="1000" b="0" i="0" dirty="0">
                <a:solidFill>
                  <a:srgbClr val="444444"/>
                </a:solidFill>
                <a:effectLst/>
                <a:latin typeface="inherit"/>
              </a:rPr>
              <a:t>: </a:t>
            </a:r>
            <a:r>
              <a:rPr lang="fr-FR" sz="1000" b="0" i="0" dirty="0" err="1">
                <a:solidFill>
                  <a:srgbClr val="444444"/>
                </a:solidFill>
                <a:effectLst/>
                <a:latin typeface="inherit"/>
              </a:rPr>
              <a:t>sustainable</a:t>
            </a:r>
            <a:r>
              <a:rPr lang="fr-FR" sz="1000" b="0" i="0" dirty="0">
                <a:solidFill>
                  <a:srgbClr val="444444"/>
                </a:solidFill>
                <a:effectLst/>
                <a:latin typeface="inherit"/>
              </a:rPr>
              <a:t> </a:t>
            </a:r>
            <a:r>
              <a:rPr lang="fr-FR" sz="1000" b="0" i="0" dirty="0" err="1">
                <a:solidFill>
                  <a:srgbClr val="444444"/>
                </a:solidFill>
                <a:effectLst/>
                <a:latin typeface="inherit"/>
              </a:rPr>
              <a:t>development</a:t>
            </a:r>
            <a:r>
              <a:rPr lang="fr-FR" sz="1000" b="0" i="0" dirty="0">
                <a:solidFill>
                  <a:srgbClr val="444444"/>
                </a:solidFill>
                <a:effectLst/>
                <a:latin typeface="inherit"/>
              </a:rPr>
              <a:t> scenario</a:t>
            </a:r>
          </a:p>
          <a:p>
            <a:pPr algn="l" fontAlgn="base">
              <a:buFont typeface="Arial" panose="020B0604020202020204" pitchFamily="34" charset="0"/>
              <a:buChar char="•"/>
            </a:pPr>
            <a:r>
              <a:rPr lang="fr-FR" sz="1000" b="1" i="0" dirty="0">
                <a:solidFill>
                  <a:srgbClr val="444444"/>
                </a:solidFill>
                <a:effectLst/>
                <a:latin typeface="inherit"/>
              </a:rPr>
              <a:t>SSP2-4.5</a:t>
            </a:r>
            <a:r>
              <a:rPr lang="fr-FR" sz="1000" b="0" i="0" dirty="0">
                <a:solidFill>
                  <a:srgbClr val="444444"/>
                </a:solidFill>
                <a:effectLst/>
                <a:latin typeface="inherit"/>
              </a:rPr>
              <a:t>: </a:t>
            </a:r>
            <a:r>
              <a:rPr lang="fr-FR" sz="1000" b="0" i="0" dirty="0" err="1">
                <a:solidFill>
                  <a:srgbClr val="444444"/>
                </a:solidFill>
                <a:effectLst/>
                <a:latin typeface="inherit"/>
              </a:rPr>
              <a:t>intermediate</a:t>
            </a:r>
            <a:r>
              <a:rPr lang="fr-FR" sz="1000" b="0" i="0" dirty="0">
                <a:solidFill>
                  <a:srgbClr val="444444"/>
                </a:solidFill>
                <a:effectLst/>
                <a:latin typeface="inherit"/>
              </a:rPr>
              <a:t> scenario</a:t>
            </a:r>
          </a:p>
          <a:p>
            <a:pPr algn="l" fontAlgn="base">
              <a:buFont typeface="Arial" panose="020B0604020202020204" pitchFamily="34" charset="0"/>
              <a:buChar char="•"/>
            </a:pPr>
            <a:r>
              <a:rPr lang="fr-FR" sz="1000" b="1" i="0" dirty="0">
                <a:solidFill>
                  <a:srgbClr val="444444"/>
                </a:solidFill>
                <a:effectLst/>
                <a:latin typeface="inherit"/>
              </a:rPr>
              <a:t>SSP3-7.0</a:t>
            </a:r>
            <a:r>
              <a:rPr lang="fr-FR" sz="1000" b="0" i="0" dirty="0">
                <a:solidFill>
                  <a:srgbClr val="444444"/>
                </a:solidFill>
                <a:effectLst/>
                <a:latin typeface="inherit"/>
              </a:rPr>
              <a:t>: </a:t>
            </a:r>
            <a:r>
              <a:rPr lang="fr-FR" sz="1000" b="0" i="0" dirty="0" err="1">
                <a:solidFill>
                  <a:srgbClr val="444444"/>
                </a:solidFill>
                <a:effectLst/>
                <a:latin typeface="inherit"/>
              </a:rPr>
              <a:t>regional</a:t>
            </a:r>
            <a:r>
              <a:rPr lang="fr-FR" sz="1000" b="0" i="0" dirty="0">
                <a:solidFill>
                  <a:srgbClr val="444444"/>
                </a:solidFill>
                <a:effectLst/>
                <a:latin typeface="inherit"/>
              </a:rPr>
              <a:t> </a:t>
            </a:r>
            <a:r>
              <a:rPr lang="fr-FR" sz="1000" b="0" i="0" dirty="0" err="1">
                <a:solidFill>
                  <a:srgbClr val="444444"/>
                </a:solidFill>
                <a:effectLst/>
                <a:latin typeface="inherit"/>
              </a:rPr>
              <a:t>rivalry</a:t>
            </a:r>
            <a:r>
              <a:rPr lang="fr-FR" sz="1000" b="0" i="0" dirty="0">
                <a:solidFill>
                  <a:srgbClr val="444444"/>
                </a:solidFill>
                <a:effectLst/>
                <a:latin typeface="inherit"/>
              </a:rPr>
              <a:t> scenario</a:t>
            </a:r>
          </a:p>
          <a:p>
            <a:pPr algn="l" fontAlgn="base">
              <a:buFont typeface="Arial" panose="020B0604020202020204" pitchFamily="34" charset="0"/>
              <a:buChar char="•"/>
            </a:pPr>
            <a:r>
              <a:rPr lang="fr-FR" sz="1000" b="1" i="0" dirty="0">
                <a:effectLst/>
                <a:latin typeface="inherit"/>
              </a:rPr>
              <a:t>SSP5-8.5</a:t>
            </a:r>
            <a:r>
              <a:rPr lang="fr-FR" sz="1000" b="0" i="0" dirty="0">
                <a:effectLst/>
                <a:latin typeface="inherit"/>
              </a:rPr>
              <a:t>: </a:t>
            </a:r>
            <a:r>
              <a:rPr lang="fr-FR" sz="1000" b="0" i="0" dirty="0" err="1">
                <a:effectLst/>
                <a:latin typeface="inherit"/>
              </a:rPr>
              <a:t>fossil</a:t>
            </a:r>
            <a:r>
              <a:rPr lang="fr-FR" sz="1000" b="0" i="0" dirty="0">
                <a:effectLst/>
                <a:latin typeface="inherit"/>
              </a:rPr>
              <a:t>-fuel </a:t>
            </a:r>
            <a:r>
              <a:rPr lang="fr-FR" sz="1000" b="0" i="0" dirty="0" err="1">
                <a:effectLst/>
                <a:latin typeface="inherit"/>
              </a:rPr>
              <a:t>based</a:t>
            </a:r>
            <a:r>
              <a:rPr lang="fr-FR" sz="1000" b="0" i="0" dirty="0">
                <a:effectLst/>
                <a:latin typeface="inherit"/>
              </a:rPr>
              <a:t> </a:t>
            </a:r>
            <a:r>
              <a:rPr lang="fr-FR" sz="1000" b="0" i="0" dirty="0" err="1">
                <a:effectLst/>
                <a:latin typeface="inherit"/>
              </a:rPr>
              <a:t>development</a:t>
            </a:r>
            <a:endParaRPr lang="fr-FR" sz="1000" b="0" i="0" dirty="0">
              <a:effectLst/>
              <a:latin typeface="inherit"/>
            </a:endParaRPr>
          </a:p>
        </p:txBody>
      </p:sp>
      <p:sp>
        <p:nvSpPr>
          <p:cNvPr id="17" name="TextBox 16">
            <a:extLst>
              <a:ext uri="{FF2B5EF4-FFF2-40B4-BE49-F238E27FC236}">
                <a16:creationId xmlns:a16="http://schemas.microsoft.com/office/drawing/2014/main" id="{12CC7EFC-BE66-4918-BFD4-0D60C192D5C6}"/>
              </a:ext>
            </a:extLst>
          </p:cNvPr>
          <p:cNvSpPr txBox="1"/>
          <p:nvPr/>
        </p:nvSpPr>
        <p:spPr>
          <a:xfrm>
            <a:off x="2111484" y="1425001"/>
            <a:ext cx="6096000" cy="369332"/>
          </a:xfrm>
          <a:prstGeom prst="rect">
            <a:avLst/>
          </a:prstGeom>
          <a:noFill/>
        </p:spPr>
        <p:txBody>
          <a:bodyPr wrap="square">
            <a:spAutoFit/>
          </a:bodyPr>
          <a:lstStyle/>
          <a:p>
            <a:r>
              <a:rPr lang="en-US" b="0" i="0" dirty="0">
                <a:solidFill>
                  <a:srgbClr val="2B2B2B"/>
                </a:solidFill>
                <a:effectLst/>
                <a:latin typeface="Open Sans" panose="020B0606030504020204" pitchFamily="34" charset="0"/>
              </a:rPr>
              <a:t>The NASA Sea Level Projection Tool</a:t>
            </a:r>
            <a:endParaRPr lang="fr-FR" dirty="0"/>
          </a:p>
        </p:txBody>
      </p:sp>
      <p:sp>
        <p:nvSpPr>
          <p:cNvPr id="19" name="TextBox 18">
            <a:extLst>
              <a:ext uri="{FF2B5EF4-FFF2-40B4-BE49-F238E27FC236}">
                <a16:creationId xmlns:a16="http://schemas.microsoft.com/office/drawing/2014/main" id="{9AA005E5-CD36-4171-A561-E4F934463257}"/>
              </a:ext>
            </a:extLst>
          </p:cNvPr>
          <p:cNvSpPr txBox="1"/>
          <p:nvPr/>
        </p:nvSpPr>
        <p:spPr>
          <a:xfrm>
            <a:off x="469506" y="3589926"/>
            <a:ext cx="12173119" cy="415498"/>
          </a:xfrm>
          <a:prstGeom prst="rect">
            <a:avLst/>
          </a:prstGeom>
          <a:noFill/>
        </p:spPr>
        <p:txBody>
          <a:bodyPr wrap="square">
            <a:spAutoFit/>
          </a:bodyPr>
          <a:lstStyle/>
          <a:p>
            <a:r>
              <a:rPr lang="en-US" sz="1050" dirty="0"/>
              <a:t>Source : NASA</a:t>
            </a:r>
          </a:p>
          <a:p>
            <a:r>
              <a:rPr lang="en-US" sz="1050" dirty="0"/>
              <a:t>Tool allows users to visualize and download the sea level projection data from the IPCC 6th Assessment Report (AR6).</a:t>
            </a:r>
            <a:endParaRPr lang="fr-FR" sz="1050" dirty="0"/>
          </a:p>
        </p:txBody>
      </p:sp>
      <p:sp>
        <p:nvSpPr>
          <p:cNvPr id="22" name="TextBox 21">
            <a:extLst>
              <a:ext uri="{FF2B5EF4-FFF2-40B4-BE49-F238E27FC236}">
                <a16:creationId xmlns:a16="http://schemas.microsoft.com/office/drawing/2014/main" id="{FB5E8E97-1E1E-49F3-BD83-EAD2660CA954}"/>
              </a:ext>
            </a:extLst>
          </p:cNvPr>
          <p:cNvSpPr txBox="1"/>
          <p:nvPr/>
        </p:nvSpPr>
        <p:spPr>
          <a:xfrm>
            <a:off x="1465627" y="3993753"/>
            <a:ext cx="759683" cy="369332"/>
          </a:xfrm>
          <a:prstGeom prst="rect">
            <a:avLst/>
          </a:prstGeom>
          <a:noFill/>
        </p:spPr>
        <p:txBody>
          <a:bodyPr wrap="square">
            <a:spAutoFit/>
          </a:bodyPr>
          <a:lstStyle/>
          <a:p>
            <a:r>
              <a:rPr lang="en-US" b="1" dirty="0">
                <a:solidFill>
                  <a:srgbClr val="FFFF00"/>
                </a:solidFill>
                <a:latin typeface="inherit"/>
              </a:rPr>
              <a:t>2</a:t>
            </a:r>
            <a:r>
              <a:rPr lang="fr-FR" b="1" dirty="0">
                <a:solidFill>
                  <a:srgbClr val="FFFF00"/>
                </a:solidFill>
                <a:latin typeface="inherit"/>
              </a:rPr>
              <a:t>030</a:t>
            </a:r>
            <a:endParaRPr lang="fr-FR" dirty="0">
              <a:solidFill>
                <a:srgbClr val="FFFF00"/>
              </a:solidFill>
            </a:endParaRPr>
          </a:p>
        </p:txBody>
      </p:sp>
      <p:sp>
        <p:nvSpPr>
          <p:cNvPr id="25" name="TextBox 24">
            <a:extLst>
              <a:ext uri="{FF2B5EF4-FFF2-40B4-BE49-F238E27FC236}">
                <a16:creationId xmlns:a16="http://schemas.microsoft.com/office/drawing/2014/main" id="{A70B712B-2668-4482-80CF-1966CA2F7688}"/>
              </a:ext>
            </a:extLst>
          </p:cNvPr>
          <p:cNvSpPr txBox="1"/>
          <p:nvPr/>
        </p:nvSpPr>
        <p:spPr>
          <a:xfrm>
            <a:off x="10613573" y="2741284"/>
            <a:ext cx="1578427" cy="2862322"/>
          </a:xfrm>
          <a:prstGeom prst="rect">
            <a:avLst/>
          </a:prstGeom>
          <a:solidFill>
            <a:srgbClr val="00B0F0"/>
          </a:solidFill>
        </p:spPr>
        <p:txBody>
          <a:bodyPr wrap="square">
            <a:spAutoFit/>
          </a:bodyPr>
          <a:lstStyle/>
          <a:p>
            <a:r>
              <a:rPr lang="en-US" sz="2000" b="0" i="0" dirty="0">
                <a:effectLst/>
                <a:latin typeface="wwf"/>
              </a:rPr>
              <a:t>Med is turning into the fastest warming </a:t>
            </a:r>
            <a:r>
              <a:rPr lang="en-US" sz="2000" b="0" i="0" u="sng" dirty="0">
                <a:effectLst/>
                <a:latin typeface="wwf"/>
              </a:rPr>
              <a:t>sea </a:t>
            </a:r>
            <a:r>
              <a:rPr lang="en-US" sz="2000" b="0" i="0" dirty="0">
                <a:effectLst/>
                <a:latin typeface="wwf"/>
              </a:rPr>
              <a:t>with irreversible changes for marine and human life</a:t>
            </a:r>
            <a:r>
              <a:rPr lang="en-US" sz="1800" b="0" i="0" dirty="0">
                <a:effectLst/>
                <a:latin typeface="wwf"/>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a:extLst>
              <a:ext uri="{FF2B5EF4-FFF2-40B4-BE49-F238E27FC236}">
                <a16:creationId xmlns:a16="http://schemas.microsoft.com/office/drawing/2014/main" id="{489B8184-3ABB-45BB-9A55-1266BECC1ADD}"/>
              </a:ext>
            </a:extLst>
          </p:cNvPr>
          <p:cNvPicPr>
            <a:picLocks noChangeAspect="1"/>
          </p:cNvPicPr>
          <p:nvPr/>
        </p:nvPicPr>
        <p:blipFill rotWithShape="1">
          <a:blip r:embed="rId2"/>
          <a:srcRect l="28527" t="23905" r="28750" b="4286"/>
          <a:stretch/>
        </p:blipFill>
        <p:spPr>
          <a:xfrm>
            <a:off x="5306786" y="1978999"/>
            <a:ext cx="5162771" cy="4881100"/>
          </a:xfrm>
          <a:prstGeom prst="rect">
            <a:avLst/>
          </a:prstGeom>
        </p:spPr>
      </p:pic>
      <p:pic>
        <p:nvPicPr>
          <p:cNvPr id="31" name="Picture 30">
            <a:extLst>
              <a:ext uri="{FF2B5EF4-FFF2-40B4-BE49-F238E27FC236}">
                <a16:creationId xmlns:a16="http://schemas.microsoft.com/office/drawing/2014/main" id="{8D173FEC-D1CD-4E1F-BB38-294908278F23}"/>
              </a:ext>
            </a:extLst>
          </p:cNvPr>
          <p:cNvPicPr>
            <a:picLocks noChangeAspect="1"/>
          </p:cNvPicPr>
          <p:nvPr/>
        </p:nvPicPr>
        <p:blipFill rotWithShape="1">
          <a:blip r:embed="rId3"/>
          <a:srcRect l="27789" t="23906" r="28684" b="4951"/>
          <a:stretch/>
        </p:blipFill>
        <p:spPr>
          <a:xfrm>
            <a:off x="0" y="1978999"/>
            <a:ext cx="5306786" cy="4879001"/>
          </a:xfrm>
          <a:prstGeom prst="rect">
            <a:avLst/>
          </a:prstGeom>
        </p:spPr>
      </p:pic>
      <p:sp>
        <p:nvSpPr>
          <p:cNvPr id="23" name="TextBox 22">
            <a:extLst>
              <a:ext uri="{FF2B5EF4-FFF2-40B4-BE49-F238E27FC236}">
                <a16:creationId xmlns:a16="http://schemas.microsoft.com/office/drawing/2014/main" id="{CDF773EB-F354-42C5-AB16-F71D552A7FE5}"/>
              </a:ext>
            </a:extLst>
          </p:cNvPr>
          <p:cNvSpPr txBox="1"/>
          <p:nvPr/>
        </p:nvSpPr>
        <p:spPr>
          <a:xfrm>
            <a:off x="7348299" y="3987779"/>
            <a:ext cx="759683" cy="369332"/>
          </a:xfrm>
          <a:prstGeom prst="rect">
            <a:avLst/>
          </a:prstGeom>
          <a:noFill/>
        </p:spPr>
        <p:txBody>
          <a:bodyPr wrap="square">
            <a:spAutoFit/>
          </a:bodyPr>
          <a:lstStyle/>
          <a:p>
            <a:r>
              <a:rPr lang="en-US" b="1" dirty="0">
                <a:solidFill>
                  <a:srgbClr val="FFFF00"/>
                </a:solidFill>
                <a:latin typeface="inherit"/>
              </a:rPr>
              <a:t>2</a:t>
            </a:r>
            <a:r>
              <a:rPr lang="fr-FR" b="1" dirty="0">
                <a:solidFill>
                  <a:srgbClr val="FFFF00"/>
                </a:solidFill>
                <a:latin typeface="inherit"/>
              </a:rPr>
              <a:t>100</a:t>
            </a:r>
            <a:endParaRPr lang="fr-FR" dirty="0">
              <a:solidFill>
                <a:srgbClr val="FFFF00"/>
              </a:solidFill>
            </a:endParaRPr>
          </a:p>
        </p:txBody>
      </p:sp>
      <p:sp>
        <p:nvSpPr>
          <p:cNvPr id="33" name="TextBox 32">
            <a:extLst>
              <a:ext uri="{FF2B5EF4-FFF2-40B4-BE49-F238E27FC236}">
                <a16:creationId xmlns:a16="http://schemas.microsoft.com/office/drawing/2014/main" id="{F2E301A9-6D47-4348-B385-74E712C44E61}"/>
              </a:ext>
            </a:extLst>
          </p:cNvPr>
          <p:cNvSpPr txBox="1"/>
          <p:nvPr/>
        </p:nvSpPr>
        <p:spPr>
          <a:xfrm>
            <a:off x="2075264" y="4085986"/>
            <a:ext cx="759683" cy="369332"/>
          </a:xfrm>
          <a:prstGeom prst="rect">
            <a:avLst/>
          </a:prstGeom>
          <a:noFill/>
        </p:spPr>
        <p:txBody>
          <a:bodyPr wrap="square">
            <a:spAutoFit/>
          </a:bodyPr>
          <a:lstStyle/>
          <a:p>
            <a:r>
              <a:rPr lang="en-US" b="1" dirty="0">
                <a:solidFill>
                  <a:srgbClr val="FFFF00"/>
                </a:solidFill>
                <a:latin typeface="inherit"/>
              </a:rPr>
              <a:t>2</a:t>
            </a:r>
            <a:r>
              <a:rPr lang="fr-FR" b="1" dirty="0">
                <a:solidFill>
                  <a:srgbClr val="FFFF00"/>
                </a:solidFill>
                <a:latin typeface="inherit"/>
              </a:rPr>
              <a:t>030</a:t>
            </a:r>
            <a:endParaRPr lang="fr-FR" dirty="0">
              <a:solidFill>
                <a:srgbClr val="FFFF00"/>
              </a:solidFill>
            </a:endParaRPr>
          </a:p>
        </p:txBody>
      </p:sp>
      <p:sp>
        <p:nvSpPr>
          <p:cNvPr id="21" name="TextBox 20">
            <a:extLst>
              <a:ext uri="{FF2B5EF4-FFF2-40B4-BE49-F238E27FC236}">
                <a16:creationId xmlns:a16="http://schemas.microsoft.com/office/drawing/2014/main" id="{B8A642DC-9BB0-4E92-B129-38C17218CA8F}"/>
              </a:ext>
            </a:extLst>
          </p:cNvPr>
          <p:cNvSpPr txBox="1"/>
          <p:nvPr/>
        </p:nvSpPr>
        <p:spPr>
          <a:xfrm>
            <a:off x="1920930" y="4357111"/>
            <a:ext cx="1105491" cy="369332"/>
          </a:xfrm>
          <a:prstGeom prst="rect">
            <a:avLst/>
          </a:prstGeom>
          <a:noFill/>
        </p:spPr>
        <p:txBody>
          <a:bodyPr wrap="square">
            <a:spAutoFit/>
          </a:bodyPr>
          <a:lstStyle/>
          <a:p>
            <a:r>
              <a:rPr lang="fr-FR" b="1" i="0" dirty="0">
                <a:solidFill>
                  <a:srgbClr val="0070C0"/>
                </a:solidFill>
                <a:effectLst/>
                <a:latin typeface="inherit"/>
              </a:rPr>
              <a:t>SSP5-8.5</a:t>
            </a:r>
            <a:endParaRPr lang="fr-FR" dirty="0"/>
          </a:p>
        </p:txBody>
      </p:sp>
      <p:sp>
        <p:nvSpPr>
          <p:cNvPr id="34" name="TextBox 33">
            <a:extLst>
              <a:ext uri="{FF2B5EF4-FFF2-40B4-BE49-F238E27FC236}">
                <a16:creationId xmlns:a16="http://schemas.microsoft.com/office/drawing/2014/main" id="{81BF3E9C-9F0E-4FE9-BB82-BF20B5EEE320}"/>
              </a:ext>
            </a:extLst>
          </p:cNvPr>
          <p:cNvSpPr txBox="1"/>
          <p:nvPr/>
        </p:nvSpPr>
        <p:spPr>
          <a:xfrm>
            <a:off x="7227716" y="4357111"/>
            <a:ext cx="1105491" cy="369332"/>
          </a:xfrm>
          <a:prstGeom prst="rect">
            <a:avLst/>
          </a:prstGeom>
          <a:noFill/>
        </p:spPr>
        <p:txBody>
          <a:bodyPr wrap="square">
            <a:spAutoFit/>
          </a:bodyPr>
          <a:lstStyle/>
          <a:p>
            <a:r>
              <a:rPr lang="fr-FR" b="1" i="0" dirty="0">
                <a:solidFill>
                  <a:srgbClr val="0070C0"/>
                </a:solidFill>
                <a:effectLst/>
                <a:latin typeface="inherit"/>
              </a:rPr>
              <a:t>SSP5-8.5</a:t>
            </a:r>
            <a:endParaRPr lang="fr-FR" dirty="0"/>
          </a:p>
        </p:txBody>
      </p:sp>
    </p:spTree>
    <p:extLst>
      <p:ext uri="{BB962C8B-B14F-4D97-AF65-F5344CB8AC3E}">
        <p14:creationId xmlns:p14="http://schemas.microsoft.com/office/powerpoint/2010/main" val="2081983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B1423B-01BD-429A-9658-363559739125}"/>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b="1" i="0" kern="1200">
                <a:solidFill>
                  <a:schemeClr val="bg1"/>
                </a:solidFill>
                <a:effectLst/>
                <a:latin typeface="+mj-lt"/>
                <a:ea typeface="+mj-ea"/>
                <a:cs typeface="+mj-cs"/>
              </a:rPr>
              <a:t>ALEXANDRIA</a:t>
            </a:r>
            <a:endParaRPr lang="en-US" sz="5400" kern="1200">
              <a:solidFill>
                <a:schemeClr val="bg1"/>
              </a:solidFill>
              <a:latin typeface="+mj-lt"/>
              <a:ea typeface="+mj-ea"/>
              <a:cs typeface="+mj-cs"/>
            </a:endParaRPr>
          </a:p>
        </p:txBody>
      </p:sp>
      <p:cxnSp>
        <p:nvCxnSpPr>
          <p:cNvPr id="15" name="Straight Connector 14">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F18FF96-7852-4A93-B27C-214EA8B19376}"/>
              </a:ext>
            </a:extLst>
          </p:cNvPr>
          <p:cNvPicPr>
            <a:picLocks noChangeAspect="1"/>
          </p:cNvPicPr>
          <p:nvPr/>
        </p:nvPicPr>
        <p:blipFill rotWithShape="1">
          <a:blip r:embed="rId2"/>
          <a:srcRect l="6207" t="33103" r="7543" b="11111"/>
          <a:stretch/>
        </p:blipFill>
        <p:spPr>
          <a:xfrm>
            <a:off x="574502" y="2427541"/>
            <a:ext cx="10987897" cy="3997637"/>
          </a:xfrm>
          <a:prstGeom prst="rect">
            <a:avLst/>
          </a:prstGeom>
        </p:spPr>
      </p:pic>
    </p:spTree>
    <p:extLst>
      <p:ext uri="{BB962C8B-B14F-4D97-AF65-F5344CB8AC3E}">
        <p14:creationId xmlns:p14="http://schemas.microsoft.com/office/powerpoint/2010/main" val="1081410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E32936-4230-4D6B-8B91-836FA73E5CD9}"/>
              </a:ext>
            </a:extLst>
          </p:cNvPr>
          <p:cNvSpPr>
            <a:spLocks noGrp="1"/>
          </p:cNvSpPr>
          <p:nvPr>
            <p:ph type="title"/>
          </p:nvPr>
        </p:nvSpPr>
        <p:spPr>
          <a:xfrm>
            <a:off x="483476" y="435549"/>
            <a:ext cx="11708524" cy="1325563"/>
          </a:xfrm>
        </p:spPr>
        <p:txBody>
          <a:bodyPr>
            <a:normAutofit fontScale="90000"/>
          </a:bodyPr>
          <a:lstStyle/>
          <a:p>
            <a:r>
              <a:rPr lang="en-US" b="0" i="0" dirty="0">
                <a:solidFill>
                  <a:srgbClr val="505050"/>
                </a:solidFill>
                <a:effectLst/>
                <a:latin typeface="NexusSerif"/>
              </a:rPr>
              <a:t>Storm Surges</a:t>
            </a:r>
            <a:r>
              <a:rPr lang="en-US" dirty="0">
                <a:solidFill>
                  <a:srgbClr val="505050"/>
                </a:solidFill>
                <a:latin typeface="NexusSerif"/>
              </a:rPr>
              <a:t> </a:t>
            </a:r>
            <a:r>
              <a:rPr lang="en-US" b="0" i="0" dirty="0">
                <a:solidFill>
                  <a:srgbClr val="505050"/>
                </a:solidFill>
                <a:effectLst/>
                <a:latin typeface="NexusSerif"/>
              </a:rPr>
              <a:t>Variability and Trends </a:t>
            </a:r>
            <a:r>
              <a:rPr lang="en-US" dirty="0">
                <a:solidFill>
                  <a:srgbClr val="505050"/>
                </a:solidFill>
                <a:latin typeface="NexusSerif"/>
              </a:rPr>
              <a:t>U</a:t>
            </a:r>
            <a:r>
              <a:rPr lang="en-US" b="0" i="0" dirty="0">
                <a:solidFill>
                  <a:srgbClr val="505050"/>
                </a:solidFill>
                <a:effectLst/>
                <a:latin typeface="NexusSerif"/>
              </a:rPr>
              <a:t>nder </a:t>
            </a:r>
            <a:r>
              <a:rPr lang="en-US" dirty="0">
                <a:solidFill>
                  <a:srgbClr val="505050"/>
                </a:solidFill>
                <a:latin typeface="NexusSerif"/>
              </a:rPr>
              <a:t>F</a:t>
            </a:r>
            <a:r>
              <a:rPr lang="en-US" b="0" i="0" dirty="0">
                <a:solidFill>
                  <a:srgbClr val="505050"/>
                </a:solidFill>
                <a:effectLst/>
                <a:latin typeface="NexusSerif"/>
              </a:rPr>
              <a:t>uture </a:t>
            </a:r>
            <a:r>
              <a:rPr lang="en-US" dirty="0">
                <a:solidFill>
                  <a:srgbClr val="505050"/>
                </a:solidFill>
                <a:latin typeface="NexusSerif"/>
              </a:rPr>
              <a:t>C</a:t>
            </a:r>
            <a:r>
              <a:rPr lang="en-US" b="0" i="0" dirty="0">
                <a:solidFill>
                  <a:srgbClr val="505050"/>
                </a:solidFill>
                <a:effectLst/>
                <a:latin typeface="NexusSerif"/>
              </a:rPr>
              <a:t>limatic </a:t>
            </a:r>
            <a:r>
              <a:rPr lang="en-US" dirty="0">
                <a:solidFill>
                  <a:srgbClr val="505050"/>
                </a:solidFill>
                <a:latin typeface="NexusSerif"/>
              </a:rPr>
              <a:t>C</a:t>
            </a:r>
            <a:r>
              <a:rPr lang="en-US" b="0" i="0" dirty="0">
                <a:solidFill>
                  <a:srgbClr val="505050"/>
                </a:solidFill>
                <a:effectLst/>
                <a:latin typeface="NexusSerif"/>
              </a:rPr>
              <a:t>onditions in the Mediterranean Sea</a:t>
            </a:r>
            <a:br>
              <a:rPr lang="en-US" b="0" i="0" dirty="0">
                <a:solidFill>
                  <a:srgbClr val="505050"/>
                </a:solidFill>
                <a:effectLst/>
                <a:latin typeface="NexusSerif"/>
              </a:rPr>
            </a:br>
            <a:endParaRPr lang="fr-FR" dirty="0"/>
          </a:p>
        </p:txBody>
      </p:sp>
      <p:pic>
        <p:nvPicPr>
          <p:cNvPr id="3078" name="Picture 6" descr="Storm surges in the Mediterranean Sea: Variability and trends under future  climatic conditions - ScienceDirect">
            <a:extLst>
              <a:ext uri="{FF2B5EF4-FFF2-40B4-BE49-F238E27FC236}">
                <a16:creationId xmlns:a16="http://schemas.microsoft.com/office/drawing/2014/main" id="{FDEFF4E6-2776-4B6E-97E7-3E44BB08F5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891" t="29742" b="39067"/>
          <a:stretch/>
        </p:blipFill>
        <p:spPr bwMode="auto">
          <a:xfrm>
            <a:off x="3285505" y="2201249"/>
            <a:ext cx="8607554" cy="32010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341A9B6-1DE5-4A17-8BBF-7CADFB7276FB}"/>
              </a:ext>
            </a:extLst>
          </p:cNvPr>
          <p:cNvSpPr txBox="1"/>
          <p:nvPr/>
        </p:nvSpPr>
        <p:spPr>
          <a:xfrm>
            <a:off x="7445231" y="5791830"/>
            <a:ext cx="6097348" cy="369332"/>
          </a:xfrm>
          <a:prstGeom prst="rect">
            <a:avLst/>
          </a:prstGeom>
          <a:noFill/>
        </p:spPr>
        <p:txBody>
          <a:bodyPr wrap="square">
            <a:spAutoFit/>
          </a:bodyPr>
          <a:lstStyle/>
          <a:p>
            <a:r>
              <a:rPr lang="fr-FR" b="0" i="0" u="none" strike="noStrike" dirty="0">
                <a:effectLst/>
                <a:latin typeface="NexusSans"/>
                <a:hlinkClick r:id="rId3">
                  <a:extLst>
                    <a:ext uri="{A12FA001-AC4F-418D-AE19-62706E023703}">
                      <ahyp:hlinkClr xmlns:ahyp="http://schemas.microsoft.com/office/drawing/2018/hyperlinkcolor" val="tx"/>
                    </a:ext>
                  </a:extLst>
                </a:hlinkClick>
              </a:rPr>
              <a:t>Source: Yannis </a:t>
            </a:r>
            <a:r>
              <a:rPr lang="fr-FR" b="0" i="0" u="none" strike="noStrike" dirty="0" err="1">
                <a:effectLst/>
                <a:latin typeface="NexusSans"/>
                <a:hlinkClick r:id="rId3">
                  <a:extLst>
                    <a:ext uri="{A12FA001-AC4F-418D-AE19-62706E023703}">
                      <ahyp:hlinkClr xmlns:ahyp="http://schemas.microsoft.com/office/drawing/2018/hyperlinkcolor" val="tx"/>
                    </a:ext>
                  </a:extLst>
                </a:hlinkClick>
              </a:rPr>
              <a:t>S.Androulidakis</a:t>
            </a:r>
            <a:r>
              <a:rPr lang="fr-FR" b="0" i="0" u="none" strike="noStrike" dirty="0">
                <a:effectLst/>
                <a:latin typeface="NexusSans"/>
              </a:rPr>
              <a:t> et al</a:t>
            </a:r>
            <a:endParaRPr lang="fr-FR" dirty="0"/>
          </a:p>
        </p:txBody>
      </p:sp>
      <p:sp>
        <p:nvSpPr>
          <p:cNvPr id="2" name="Rectangle 1">
            <a:extLst>
              <a:ext uri="{FF2B5EF4-FFF2-40B4-BE49-F238E27FC236}">
                <a16:creationId xmlns:a16="http://schemas.microsoft.com/office/drawing/2014/main" id="{0BBB6941-162D-4500-AE9C-13B023FDBD42}"/>
              </a:ext>
            </a:extLst>
          </p:cNvPr>
          <p:cNvSpPr/>
          <p:nvPr/>
        </p:nvSpPr>
        <p:spPr>
          <a:xfrm>
            <a:off x="9445503" y="3972910"/>
            <a:ext cx="2447556" cy="542031"/>
          </a:xfrm>
          <a:prstGeom prst="rect">
            <a:avLst/>
          </a:prstGeom>
          <a:noFill/>
          <a:ln w="3492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Content Placeholder 16">
            <a:extLst>
              <a:ext uri="{FF2B5EF4-FFF2-40B4-BE49-F238E27FC236}">
                <a16:creationId xmlns:a16="http://schemas.microsoft.com/office/drawing/2014/main" id="{CE380C8E-223A-4246-B761-00704695FEBD}"/>
              </a:ext>
            </a:extLst>
          </p:cNvPr>
          <p:cNvSpPr>
            <a:spLocks noGrp="1"/>
          </p:cNvSpPr>
          <p:nvPr>
            <p:ph idx="1"/>
          </p:nvPr>
        </p:nvSpPr>
        <p:spPr>
          <a:xfrm>
            <a:off x="448056" y="2258568"/>
            <a:ext cx="2807208" cy="3922776"/>
          </a:xfrm>
        </p:spPr>
        <p:txBody>
          <a:bodyPr>
            <a:normAutofit/>
          </a:bodyPr>
          <a:lstStyle/>
          <a:p>
            <a:r>
              <a:rPr lang="en-US" sz="1700" dirty="0"/>
              <a:t>West to East gradient</a:t>
            </a:r>
          </a:p>
          <a:p>
            <a:r>
              <a:rPr lang="en-US" sz="1700" dirty="0"/>
              <a:t>Alexandria, Egypt and others in the east  more exposed to future storm surge? </a:t>
            </a:r>
          </a:p>
        </p:txBody>
      </p:sp>
    </p:spTree>
    <p:extLst>
      <p:ext uri="{BB962C8B-B14F-4D97-AF65-F5344CB8AC3E}">
        <p14:creationId xmlns:p14="http://schemas.microsoft.com/office/powerpoint/2010/main" val="3889756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6634134" y="1396289"/>
            <a:ext cx="5557866" cy="1325563"/>
          </a:xfrm>
          <a:prstGeom prst="rect">
            <a:avLst/>
          </a:prstGeom>
        </p:spPr>
        <p:txBody>
          <a:bodyPr spcFirstLastPara="1" vert="horz" lIns="91440" tIns="45720" rIns="91440" bIns="45720" rtlCol="0" anchor="ctr" anchorCtr="0">
            <a:normAutofit fontScale="90000"/>
          </a:bodyPr>
          <a:lstStyle/>
          <a:p>
            <a:pPr marL="0" lvl="0" indent="0">
              <a:lnSpc>
                <a:spcPct val="90000"/>
              </a:lnSpc>
              <a:spcBef>
                <a:spcPct val="0"/>
              </a:spcBef>
              <a:spcAft>
                <a:spcPts val="0"/>
              </a:spcAft>
              <a:buClr>
                <a:srgbClr val="111111"/>
              </a:buClr>
              <a:buSzPts val="4000"/>
            </a:pPr>
            <a:r>
              <a:rPr lang="en-US" sz="3600" b="0" i="0" dirty="0">
                <a:sym typeface="Times New Roman"/>
              </a:rPr>
              <a:t>Dr. </a:t>
            </a:r>
            <a:r>
              <a:rPr lang="en-US" sz="4000" b="0" i="0" dirty="0">
                <a:sym typeface="Times New Roman"/>
              </a:rPr>
              <a:t>SUZAN M. ELGHARABAWY </a:t>
            </a:r>
            <a:br>
              <a:rPr lang="en-US" sz="4000" b="0" i="0" dirty="0">
                <a:sym typeface="Times New Roman"/>
              </a:rPr>
            </a:br>
            <a:r>
              <a:rPr lang="en-US" sz="4000" b="0" i="0" dirty="0">
                <a:sym typeface="Times New Roman"/>
              </a:rPr>
              <a:t>EGYPT</a:t>
            </a:r>
            <a:br>
              <a:rPr lang="en-US" sz="2800" b="0" i="0" dirty="0">
                <a:sym typeface="Times New Roman"/>
              </a:rPr>
            </a:br>
            <a:endParaRPr lang="en-US" sz="2800" dirty="0">
              <a:sym typeface="Times New Roman"/>
            </a:endParaRPr>
          </a:p>
        </p:txBody>
      </p:sp>
      <p:sp>
        <p:nvSpPr>
          <p:cNvPr id="105" name="Freeform: Shape 104">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outdoor, sky, person, beach&#10;&#10;Description automatically generated">
            <a:extLst>
              <a:ext uri="{FF2B5EF4-FFF2-40B4-BE49-F238E27FC236}">
                <a16:creationId xmlns:a16="http://schemas.microsoft.com/office/drawing/2014/main" id="{535E11F0-298D-4653-AB9D-5CB6129549EE}"/>
              </a:ext>
            </a:extLst>
          </p:cNvPr>
          <p:cNvPicPr>
            <a:picLocks noChangeAspect="1"/>
          </p:cNvPicPr>
          <p:nvPr/>
        </p:nvPicPr>
        <p:blipFill rotWithShape="1">
          <a:blip r:embed="rId3">
            <a:extLst>
              <a:ext uri="{28A0092B-C50C-407E-A947-70E740481C1C}">
                <a14:useLocalDpi xmlns:a14="http://schemas.microsoft.com/office/drawing/2010/main" val="0"/>
              </a:ext>
            </a:extLst>
          </a:blip>
          <a:srcRect r="-1" b="24010"/>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90" name="Google Shape;90;p13"/>
          <p:cNvSpPr txBox="1">
            <a:spLocks noGrp="1"/>
          </p:cNvSpPr>
          <p:nvPr>
            <p:ph type="body" idx="1"/>
          </p:nvPr>
        </p:nvSpPr>
        <p:spPr>
          <a:xfrm>
            <a:off x="6638578" y="2871982"/>
            <a:ext cx="5004073" cy="3181684"/>
          </a:xfrm>
          <a:prstGeom prst="rect">
            <a:avLst/>
          </a:prstGeom>
        </p:spPr>
        <p:txBody>
          <a:bodyPr spcFirstLastPara="1" vert="horz" lIns="91440" tIns="45720" rIns="91440" bIns="45720" rtlCol="0" anchor="t" anchorCtr="0">
            <a:normAutofit/>
          </a:bodyPr>
          <a:lstStyle/>
          <a:p>
            <a:pPr marL="285750" lvl="0">
              <a:lnSpc>
                <a:spcPct val="90000"/>
              </a:lnSpc>
              <a:spcBef>
                <a:spcPts val="0"/>
              </a:spcBef>
              <a:spcAft>
                <a:spcPts val="0"/>
              </a:spcAft>
              <a:buSzPts val="2400"/>
              <a:buFont typeface="Arial" panose="020B0604020202020204" pitchFamily="34" charset="0"/>
              <a:buChar char="•"/>
            </a:pPr>
            <a:r>
              <a:rPr lang="en-US" dirty="0">
                <a:sym typeface="Times New Roman"/>
              </a:rPr>
              <a:t>Prof. at National Institute of Oceanography and Fisheries (NIOF)</a:t>
            </a:r>
            <a:endParaRPr lang="en-US" i="0" dirty="0">
              <a:sym typeface="Times New Roman"/>
            </a:endParaRPr>
          </a:p>
          <a:p>
            <a:pPr marL="285750" lvl="0">
              <a:lnSpc>
                <a:spcPct val="90000"/>
              </a:lnSpc>
              <a:spcBef>
                <a:spcPts val="1400"/>
              </a:spcBef>
              <a:spcAft>
                <a:spcPts val="0"/>
              </a:spcAft>
              <a:buSzPts val="2400"/>
              <a:buFont typeface="Arial" panose="020B0604020202020204" pitchFamily="34" charset="0"/>
              <a:buChar char="•"/>
            </a:pPr>
            <a:r>
              <a:rPr lang="en-US" i="0" dirty="0">
                <a:sym typeface="Times New Roman"/>
              </a:rPr>
              <a:t>Division of Marine Environment</a:t>
            </a:r>
          </a:p>
          <a:p>
            <a:pPr marL="285750" lvl="0">
              <a:lnSpc>
                <a:spcPct val="90000"/>
              </a:lnSpc>
              <a:spcBef>
                <a:spcPts val="1400"/>
              </a:spcBef>
              <a:spcAft>
                <a:spcPts val="0"/>
              </a:spcAft>
              <a:buSzPts val="2400"/>
              <a:buFont typeface="Arial" panose="020B0604020202020204" pitchFamily="34" charset="0"/>
              <a:buChar char="•"/>
            </a:pPr>
            <a:r>
              <a:rPr lang="en-US" dirty="0">
                <a:sym typeface="Times New Roman"/>
              </a:rPr>
              <a:t>Vice-chair of IOC-Africa</a:t>
            </a:r>
          </a:p>
        </p:txBody>
      </p:sp>
    </p:spTree>
    <p:extLst>
      <p:ext uri="{BB962C8B-B14F-4D97-AF65-F5344CB8AC3E}">
        <p14:creationId xmlns:p14="http://schemas.microsoft.com/office/powerpoint/2010/main" val="314777633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2A3EF7-7F64-45D6-8959-01A1803FF0FF}"/>
              </a:ext>
            </a:extLst>
          </p:cNvPr>
          <p:cNvPicPr>
            <a:picLocks noChangeAspect="1"/>
          </p:cNvPicPr>
          <p:nvPr/>
        </p:nvPicPr>
        <p:blipFill rotWithShape="1">
          <a:blip r:embed="rId2"/>
          <a:srcRect l="20548" r="6625" b="-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4" name="Content Placeholder 3">
            <a:extLst>
              <a:ext uri="{FF2B5EF4-FFF2-40B4-BE49-F238E27FC236}">
                <a16:creationId xmlns:a16="http://schemas.microsoft.com/office/drawing/2014/main" id="{4A2AA533-FEB7-49ED-B7C4-70E200F4FF33}"/>
              </a:ext>
            </a:extLst>
          </p:cNvPr>
          <p:cNvPicPr>
            <a:picLocks noChangeAspect="1"/>
          </p:cNvPicPr>
          <p:nvPr/>
        </p:nvPicPr>
        <p:blipFill rotWithShape="1">
          <a:blip r:embed="rId3">
            <a:extLst>
              <a:ext uri="{28A0092B-C50C-407E-A947-70E740481C1C}">
                <a14:useLocalDpi xmlns:a14="http://schemas.microsoft.com/office/drawing/2010/main" val="0"/>
              </a:ext>
            </a:extLst>
          </a:blip>
          <a:srcRect l="26464" r="2" b="2"/>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6" name="Picture 5">
            <a:extLst>
              <a:ext uri="{FF2B5EF4-FFF2-40B4-BE49-F238E27FC236}">
                <a16:creationId xmlns:a16="http://schemas.microsoft.com/office/drawing/2014/main" id="{520BE5FF-1F3A-497D-AB7E-61E96A7E78DB}"/>
              </a:ext>
            </a:extLst>
          </p:cNvPr>
          <p:cNvPicPr>
            <a:picLocks noChangeAspect="1"/>
          </p:cNvPicPr>
          <p:nvPr/>
        </p:nvPicPr>
        <p:blipFill rotWithShape="1">
          <a:blip r:embed="rId4">
            <a:extLst>
              <a:ext uri="{28A0092B-C50C-407E-A947-70E740481C1C}">
                <a14:useLocalDpi xmlns:a14="http://schemas.microsoft.com/office/drawing/2010/main" val="0"/>
              </a:ext>
            </a:extLst>
          </a:blip>
          <a:srcRect l="18891" r="24" b="3"/>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2" name="Freeform: Shape 21">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FCD431-7F15-405D-A5A3-EBD1B4C181AE}"/>
              </a:ext>
            </a:extLst>
          </p:cNvPr>
          <p:cNvSpPr>
            <a:spLocks noGrp="1"/>
          </p:cNvSpPr>
          <p:nvPr>
            <p:ph type="title"/>
          </p:nvPr>
        </p:nvSpPr>
        <p:spPr>
          <a:xfrm>
            <a:off x="448056" y="685800"/>
            <a:ext cx="2807208" cy="1325563"/>
          </a:xfrm>
        </p:spPr>
        <p:txBody>
          <a:bodyPr>
            <a:normAutofit/>
          </a:bodyPr>
          <a:lstStyle/>
          <a:p>
            <a:r>
              <a:rPr lang="en-US" sz="2800" dirty="0"/>
              <a:t>Ocean Swells / Storm Surge/ </a:t>
            </a:r>
            <a:r>
              <a:rPr lang="en-US" sz="2800" dirty="0" err="1"/>
              <a:t>Meteo</a:t>
            </a:r>
            <a:r>
              <a:rPr lang="en-US" sz="2800"/>
              <a:t>-Tsunami? </a:t>
            </a:r>
            <a:endParaRPr lang="fr-FR" sz="2800" dirty="0"/>
          </a:p>
        </p:txBody>
      </p:sp>
      <p:sp>
        <p:nvSpPr>
          <p:cNvPr id="26" name="Rectangle 25">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ontent Placeholder 16">
            <a:extLst>
              <a:ext uri="{FF2B5EF4-FFF2-40B4-BE49-F238E27FC236}">
                <a16:creationId xmlns:a16="http://schemas.microsoft.com/office/drawing/2014/main" id="{F299E126-5FC7-DF7C-751A-FC02C7F9FBB5}"/>
              </a:ext>
            </a:extLst>
          </p:cNvPr>
          <p:cNvSpPr>
            <a:spLocks noGrp="1"/>
          </p:cNvSpPr>
          <p:nvPr>
            <p:ph idx="1"/>
          </p:nvPr>
        </p:nvSpPr>
        <p:spPr>
          <a:xfrm>
            <a:off x="448056" y="2258568"/>
            <a:ext cx="2807208" cy="3922776"/>
          </a:xfrm>
        </p:spPr>
        <p:txBody>
          <a:bodyPr>
            <a:normAutofit/>
          </a:bodyPr>
          <a:lstStyle/>
          <a:p>
            <a:r>
              <a:rPr lang="fr-FR" sz="1200" b="1" dirty="0">
                <a:solidFill>
                  <a:srgbClr val="000000"/>
                </a:solidFill>
                <a:latin typeface="Calibri" panose="020F0502020204030204" pitchFamily="34" charset="0"/>
                <a:ea typeface="Calibri" panose="020F0502020204030204" pitchFamily="34" charset="0"/>
              </a:rPr>
              <a:t>Morocco, Jeudi 2 février 2017 </a:t>
            </a:r>
            <a:endParaRPr lang="en-US" sz="1700" dirty="0"/>
          </a:p>
        </p:txBody>
      </p:sp>
      <p:pic>
        <p:nvPicPr>
          <p:cNvPr id="7" name="Picture 6">
            <a:extLst>
              <a:ext uri="{FF2B5EF4-FFF2-40B4-BE49-F238E27FC236}">
                <a16:creationId xmlns:a16="http://schemas.microsoft.com/office/drawing/2014/main" id="{3CBDEF8B-50B6-423F-A4CF-FE54746D84DC}"/>
              </a:ext>
            </a:extLst>
          </p:cNvPr>
          <p:cNvPicPr>
            <a:picLocks noChangeAspect="1"/>
          </p:cNvPicPr>
          <p:nvPr/>
        </p:nvPicPr>
        <p:blipFill rotWithShape="1">
          <a:blip r:embed="rId5">
            <a:extLst>
              <a:ext uri="{28A0092B-C50C-407E-A947-70E740481C1C}">
                <a14:useLocalDpi xmlns:a14="http://schemas.microsoft.com/office/drawing/2010/main" val="0"/>
              </a:ext>
            </a:extLst>
          </a:blip>
          <a:srcRect l="19422"/>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15" name="TextBox 14">
            <a:extLst>
              <a:ext uri="{FF2B5EF4-FFF2-40B4-BE49-F238E27FC236}">
                <a16:creationId xmlns:a16="http://schemas.microsoft.com/office/drawing/2014/main" id="{C1BB7A59-C076-45F8-9B1F-589E643337D8}"/>
              </a:ext>
            </a:extLst>
          </p:cNvPr>
          <p:cNvSpPr txBox="1"/>
          <p:nvPr/>
        </p:nvSpPr>
        <p:spPr>
          <a:xfrm>
            <a:off x="526464" y="6322565"/>
            <a:ext cx="2051844" cy="276999"/>
          </a:xfrm>
          <a:prstGeom prst="rect">
            <a:avLst/>
          </a:prstGeom>
          <a:noFill/>
        </p:spPr>
        <p:txBody>
          <a:bodyPr wrap="none" rtlCol="0">
            <a:spAutoFit/>
          </a:bodyPr>
          <a:lstStyle/>
          <a:p>
            <a:r>
              <a:rPr lang="en-US" sz="1200" dirty="0"/>
              <a:t>Source: UNESCO, Rabat Office</a:t>
            </a:r>
            <a:endParaRPr lang="fr-FR" sz="1200" dirty="0"/>
          </a:p>
        </p:txBody>
      </p:sp>
    </p:spTree>
    <p:extLst>
      <p:ext uri="{BB962C8B-B14F-4D97-AF65-F5344CB8AC3E}">
        <p14:creationId xmlns:p14="http://schemas.microsoft.com/office/powerpoint/2010/main" val="2638388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5" name="Rectangle 74">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58B3AA-3A6E-4F31-9E70-E8196D2AE4FC}"/>
              </a:ext>
            </a:extLst>
          </p:cNvPr>
          <p:cNvSpPr>
            <a:spLocks noGrp="1"/>
          </p:cNvSpPr>
          <p:nvPr>
            <p:ph type="title"/>
          </p:nvPr>
        </p:nvSpPr>
        <p:spPr>
          <a:xfrm>
            <a:off x="2550350" y="350000"/>
            <a:ext cx="7091300" cy="898581"/>
          </a:xfrm>
        </p:spPr>
        <p:txBody>
          <a:bodyPr vert="horz" lIns="91440" tIns="45720" rIns="91440" bIns="45720" rtlCol="0" anchor="ctr">
            <a:normAutofit/>
          </a:bodyPr>
          <a:lstStyle/>
          <a:p>
            <a:pPr algn="ctr"/>
            <a:r>
              <a:rPr lang="en-US" sz="4000" dirty="0">
                <a:solidFill>
                  <a:srgbClr val="FFFFFF"/>
                </a:solidFill>
              </a:rPr>
              <a:t>Associate Atmospheric Anomaly </a:t>
            </a:r>
          </a:p>
        </p:txBody>
      </p:sp>
      <p:pic>
        <p:nvPicPr>
          <p:cNvPr id="3074" name="Picture 2" descr="Composite Plot">
            <a:extLst>
              <a:ext uri="{FF2B5EF4-FFF2-40B4-BE49-F238E27FC236}">
                <a16:creationId xmlns:a16="http://schemas.microsoft.com/office/drawing/2014/main" id="{BAAE4C10-57B9-4618-A389-A31338BF779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 y="1642762"/>
            <a:ext cx="5846838" cy="45214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mposite Plot">
            <a:extLst>
              <a:ext uri="{FF2B5EF4-FFF2-40B4-BE49-F238E27FC236}">
                <a16:creationId xmlns:a16="http://schemas.microsoft.com/office/drawing/2014/main" id="{23FF7983-9EAA-401F-A94F-9EF4818ED06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78722" y="1591361"/>
            <a:ext cx="5979773" cy="46242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6B0D96-734D-422C-AA44-B746CCDE5F3D}"/>
              </a:ext>
            </a:extLst>
          </p:cNvPr>
          <p:cNvSpPr txBox="1"/>
          <p:nvPr/>
        </p:nvSpPr>
        <p:spPr>
          <a:xfrm>
            <a:off x="1582686" y="6245820"/>
            <a:ext cx="3988271" cy="369332"/>
          </a:xfrm>
          <a:prstGeom prst="rect">
            <a:avLst/>
          </a:prstGeom>
          <a:noFill/>
        </p:spPr>
        <p:txBody>
          <a:bodyPr wrap="none" rtlCol="0">
            <a:spAutoFit/>
          </a:bodyPr>
          <a:lstStyle/>
          <a:p>
            <a:r>
              <a:rPr lang="en-US" dirty="0"/>
              <a:t>Geopotential Height Anomaly (1000 mb)</a:t>
            </a:r>
            <a:endParaRPr lang="fr-FR" dirty="0"/>
          </a:p>
        </p:txBody>
      </p:sp>
      <p:sp>
        <p:nvSpPr>
          <p:cNvPr id="12" name="TextBox 11">
            <a:extLst>
              <a:ext uri="{FF2B5EF4-FFF2-40B4-BE49-F238E27FC236}">
                <a16:creationId xmlns:a16="http://schemas.microsoft.com/office/drawing/2014/main" id="{306F33A3-0D12-4409-A8E4-ECCA5D74864E}"/>
              </a:ext>
            </a:extLst>
          </p:cNvPr>
          <p:cNvSpPr txBox="1"/>
          <p:nvPr/>
        </p:nvSpPr>
        <p:spPr>
          <a:xfrm>
            <a:off x="7357398" y="6194050"/>
            <a:ext cx="3251916" cy="369332"/>
          </a:xfrm>
          <a:prstGeom prst="rect">
            <a:avLst/>
          </a:prstGeom>
          <a:noFill/>
        </p:spPr>
        <p:txBody>
          <a:bodyPr wrap="none" rtlCol="0">
            <a:spAutoFit/>
          </a:bodyPr>
          <a:lstStyle/>
          <a:p>
            <a:r>
              <a:rPr lang="en-US" dirty="0"/>
              <a:t>Vector Wind Anomaly (1000 mb)</a:t>
            </a:r>
            <a:endParaRPr lang="fr-FR" dirty="0"/>
          </a:p>
        </p:txBody>
      </p:sp>
    </p:spTree>
    <p:extLst>
      <p:ext uri="{BB962C8B-B14F-4D97-AF65-F5344CB8AC3E}">
        <p14:creationId xmlns:p14="http://schemas.microsoft.com/office/powerpoint/2010/main" val="2342606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538" y="365125"/>
            <a:ext cx="4726918" cy="1325563"/>
          </a:xfrm>
        </p:spPr>
        <p:txBody>
          <a:bodyPr>
            <a:normAutofit fontScale="90000"/>
          </a:bodyPr>
          <a:lstStyle/>
          <a:p>
            <a:r>
              <a:rPr lang="en-US" dirty="0">
                <a:solidFill>
                  <a:srgbClr val="0070C0"/>
                </a:solidFill>
              </a:rPr>
              <a:t>Probability of Tsunami in NEAM Region</a:t>
            </a:r>
            <a:endParaRPr lang="fr-FR" dirty="0">
              <a:solidFill>
                <a:srgbClr val="0070C0"/>
              </a:solidFill>
            </a:endParaRPr>
          </a:p>
        </p:txBody>
      </p:sp>
      <p:sp>
        <p:nvSpPr>
          <p:cNvPr id="8" name="Rectangle 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0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3456" y="365125"/>
            <a:ext cx="6324600" cy="46926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a:spLocks noChangeArrowheads="1"/>
          </p:cNvSpPr>
          <p:nvPr/>
        </p:nvSpPr>
        <p:spPr bwMode="auto">
          <a:xfrm>
            <a:off x="723457" y="5306914"/>
            <a:ext cx="4124847"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1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Probabilistic tsunami hazard assessment of the NEAM region</a:t>
            </a:r>
            <a:r>
              <a:rPr kumimoji="0" lang="en-GB" altLang="fr-FR" sz="1100" b="1" i="1"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hlinkClick r:id="rId3"/>
              </a:rPr>
              <a:t>[</a:t>
            </a:r>
            <a:r>
              <a:rPr kumimoji="0" lang="en-GB" altLang="fr-FR" sz="1100" b="1" i="1" u="none" strike="noStrike" cap="none" normalizeH="0" baseline="30000" dirty="0" bmk="">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hlinkClick r:id="rId3"/>
              </a:rPr>
              <a:t>1]</a:t>
            </a:r>
            <a:endParaRPr kumimoji="0" lang="fr-FR" altLang="fr-FR"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dirty="0">
                <a:ln>
                  <a:noFill/>
                </a:ln>
                <a:solidFill>
                  <a:schemeClr val="tx1"/>
                </a:solidFill>
                <a:effectLst/>
                <a:latin typeface="Arial" panose="020B0604020202020204" pitchFamily="34" charset="0"/>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0" name="Rectangle 9"/>
          <p:cNvSpPr>
            <a:spLocks noChangeArrowheads="1"/>
          </p:cNvSpPr>
          <p:nvPr/>
        </p:nvSpPr>
        <p:spPr bwMode="auto">
          <a:xfrm>
            <a:off x="0" y="5149850"/>
            <a:ext cx="4022725" cy="635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Rectangle 10"/>
          <p:cNvSpPr>
            <a:spLocks noChangeArrowheads="1"/>
          </p:cNvSpPr>
          <p:nvPr/>
        </p:nvSpPr>
        <p:spPr bwMode="auto">
          <a:xfrm>
            <a:off x="6222123" y="5220444"/>
            <a:ext cx="4803228"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1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hlinkClick r:id="rId4"/>
              </a:rPr>
              <a:t>[</a:t>
            </a:r>
            <a:r>
              <a:rPr kumimoji="0" lang="en-GB" altLang="fr-FR" sz="1100" b="0" i="0" u="none" strike="noStrike" cap="none" normalizeH="0" baseline="30000" dirty="0" bmk="">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hlinkClick r:id="rId4"/>
              </a:rPr>
              <a:t>1]</a:t>
            </a:r>
            <a:r>
              <a:rPr kumimoji="0" lang="en-GB" altLang="fr-FR"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fr-FR" sz="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Probability of an earthquake-generated tsunami exceeding a maximum inundation height (MIH) of 1 m in 50 years evaluated every ~20 km on the NEAM region coastlines. The map was derived from the NEAM Tsunami Hazard Model 2018 (NEAMTHM18; Basili et al., 2021), which is a product of the TSUMAPS-NEAM project funded by the European Civil Protection and Humanitarian Aid Operations (DG-ECHO). For more details of the model, see </a:t>
            </a:r>
            <a:r>
              <a:rPr kumimoji="0" lang="en-GB" altLang="fr-FR" sz="800" b="0" i="0" u="none" strike="noStrike" cap="none" normalizeH="0" baseline="0" dirty="0">
                <a:ln>
                  <a:noFill/>
                </a:ln>
                <a:solidFill>
                  <a:srgbClr val="1155CC"/>
                </a:solidFill>
                <a:effectLst/>
                <a:latin typeface="Arial" panose="020B0604020202020204" pitchFamily="34" charset="0"/>
                <a:ea typeface="Times New Roman" panose="02020603050405020304" pitchFamily="18" charset="0"/>
                <a:cs typeface="Arial" panose="020B0604020202020204" pitchFamily="34" charset="0"/>
                <a:hlinkClick r:id="rId5"/>
              </a:rPr>
              <a:t>http://www.tsumaps-neam.eu</a:t>
            </a:r>
            <a:r>
              <a:rPr kumimoji="0" lang="en-GB" altLang="fr-FR" sz="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The map presented here was produced with the best information available at the time of modelling. The accuracy of these maps is subject to limitations in the accuracy and completeness of available bathymetry and topographic information, and in the current knowledge of the tsunami sources and characteristics. In the last few years, MIHs greater than 1 meter have been observed during at least three earthquake-generated tsunamis (Samos and Izmir region 2020, Kos-</a:t>
            </a:r>
            <a:r>
              <a:rPr kumimoji="0" lang="en-GB" altLang="fr-FR" sz="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Bodrum</a:t>
            </a:r>
            <a:r>
              <a:rPr kumimoji="0" lang="en-GB" altLang="fr-FR" sz="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in 2017), which caused damage</a:t>
            </a:r>
            <a:r>
              <a:rPr kumimoji="0" lang="en-GB" altLang="fr-FR"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fr-FR" altLang="fr-FR"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800" b="0" i="0" u="none" strike="noStrike" cap="none" normalizeH="0" baseline="0" dirty="0">
                <a:ln>
                  <a:noFill/>
                </a:ln>
                <a:solidFill>
                  <a:schemeClr val="tx1"/>
                </a:solidFill>
                <a:effectLst/>
                <a:latin typeface="Arial" panose="020B0604020202020204" pitchFamily="34" charset="0"/>
              </a:rPr>
              <a:t>Source : TSUMAPS-NEAM project</a:t>
            </a:r>
            <a:endParaRPr kumimoji="0" lang="fr-FR" altLang="fr-FR" sz="800" b="0" i="0" u="none" strike="noStrike" cap="none" normalizeH="0" baseline="0" dirty="0">
              <a:ln>
                <a:noFill/>
              </a:ln>
              <a:solidFill>
                <a:schemeClr val="tx1"/>
              </a:solidFill>
              <a:effectLst/>
              <a:latin typeface="Arial" panose="020B0604020202020204" pitchFamily="34" charset="0"/>
            </a:endParaRPr>
          </a:p>
        </p:txBody>
      </p:sp>
      <p:sp>
        <p:nvSpPr>
          <p:cNvPr id="13" name="Rectangle 12"/>
          <p:cNvSpPr/>
          <p:nvPr/>
        </p:nvSpPr>
        <p:spPr>
          <a:xfrm>
            <a:off x="546538" y="2087623"/>
            <a:ext cx="4478686" cy="157858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fr-FR" dirty="0">
                <a:latin typeface="Arial" panose="020B0604020202020204" pitchFamily="34" charset="0"/>
                <a:ea typeface="Times New Roman" panose="02020603050405020304" pitchFamily="18" charset="0"/>
                <a:cs typeface="Arial" panose="020B0604020202020204" pitchFamily="34" charset="0"/>
              </a:rPr>
              <a:t>In the NEAM region, the probability/likelihood of an earthquake-generated tsunami </a:t>
            </a:r>
            <a:r>
              <a:rPr lang="en-GB" altLang="fr-FR" dirty="0">
                <a:solidFill>
                  <a:srgbClr val="7030A0"/>
                </a:solidFill>
                <a:latin typeface="Arial" panose="020B0604020202020204" pitchFamily="34" charset="0"/>
                <a:ea typeface="Times New Roman" panose="02020603050405020304" pitchFamily="18" charset="0"/>
                <a:cs typeface="Arial" panose="020B0604020202020204" pitchFamily="34" charset="0"/>
              </a:rPr>
              <a:t>exceeding</a:t>
            </a:r>
            <a:r>
              <a:rPr lang="en-GB" altLang="fr-FR" dirty="0">
                <a:latin typeface="Arial" panose="020B0604020202020204" pitchFamily="34" charset="0"/>
                <a:ea typeface="Times New Roman" panose="02020603050405020304" pitchFamily="18" charset="0"/>
                <a:cs typeface="Arial" panose="020B0604020202020204" pitchFamily="34" charset="0"/>
              </a:rPr>
              <a:t> a Maximum Inundation Height  (MIH) of 1 m in 50 years is illustrated in the Fig.</a:t>
            </a:r>
            <a:endParaRPr lang="fr-FR" dirty="0"/>
          </a:p>
        </p:txBody>
      </p:sp>
      <p:sp>
        <p:nvSpPr>
          <p:cNvPr id="14" name="Rectangle 13"/>
          <p:cNvSpPr/>
          <p:nvPr/>
        </p:nvSpPr>
        <p:spPr>
          <a:xfrm>
            <a:off x="451945" y="3675697"/>
            <a:ext cx="4466896" cy="1323439"/>
          </a:xfrm>
          <a:prstGeom prst="rect">
            <a:avLst/>
          </a:prstGeom>
        </p:spPr>
        <p:txBody>
          <a:bodyPr wrap="square">
            <a:spAutoFit/>
          </a:bodyPr>
          <a:lstStyle/>
          <a:p>
            <a:r>
              <a:rPr lang="en-GB" altLang="fr-FR" sz="1600" dirty="0">
                <a:solidFill>
                  <a:schemeClr val="bg2">
                    <a:lumMod val="50000"/>
                  </a:schemeClr>
                </a:solidFill>
                <a:latin typeface="Arial" panose="020B0604020202020204" pitchFamily="34" charset="0"/>
                <a:ea typeface="Times New Roman" panose="02020603050405020304" pitchFamily="18" charset="0"/>
                <a:cs typeface="Arial" panose="020B0604020202020204" pitchFamily="34" charset="0"/>
              </a:rPr>
              <a:t>Note:- MIHs greater than 1 meter tsunamis  have been observed recently (Samos and Izmir region </a:t>
            </a:r>
            <a:r>
              <a:rPr lang="en-GB" altLang="fr-FR" sz="1600" dirty="0">
                <a:solidFill>
                  <a:srgbClr val="FF0000"/>
                </a:solidFill>
                <a:latin typeface="Arial" panose="020B0604020202020204" pitchFamily="34" charset="0"/>
                <a:ea typeface="Times New Roman" panose="02020603050405020304" pitchFamily="18" charset="0"/>
                <a:cs typeface="Arial" panose="020B0604020202020204" pitchFamily="34" charset="0"/>
              </a:rPr>
              <a:t>2020</a:t>
            </a:r>
            <a:r>
              <a:rPr lang="en-GB" altLang="fr-FR" sz="1600" dirty="0">
                <a:solidFill>
                  <a:schemeClr val="bg2">
                    <a:lumMod val="50000"/>
                  </a:schemeClr>
                </a:solidFill>
                <a:latin typeface="Arial" panose="020B0604020202020204" pitchFamily="34" charset="0"/>
                <a:ea typeface="Times New Roman" panose="02020603050405020304" pitchFamily="18" charset="0"/>
                <a:cs typeface="Arial" panose="020B0604020202020204" pitchFamily="34" charset="0"/>
              </a:rPr>
              <a:t>, Kos-Bodrum in </a:t>
            </a:r>
            <a:r>
              <a:rPr lang="en-GB" altLang="fr-FR" sz="1600" dirty="0">
                <a:solidFill>
                  <a:srgbClr val="FF0000"/>
                </a:solidFill>
                <a:latin typeface="Arial" panose="020B0604020202020204" pitchFamily="34" charset="0"/>
                <a:ea typeface="Times New Roman" panose="02020603050405020304" pitchFamily="18" charset="0"/>
                <a:cs typeface="Arial" panose="020B0604020202020204" pitchFamily="34" charset="0"/>
              </a:rPr>
              <a:t>2017</a:t>
            </a:r>
            <a:r>
              <a:rPr lang="en-GB" altLang="fr-FR" sz="1600" dirty="0">
                <a:solidFill>
                  <a:schemeClr val="bg2">
                    <a:lumMod val="50000"/>
                  </a:schemeClr>
                </a:solidFill>
                <a:latin typeface="Arial" panose="020B0604020202020204" pitchFamily="34" charset="0"/>
                <a:ea typeface="Times New Roman" panose="02020603050405020304" pitchFamily="18" charset="0"/>
                <a:cs typeface="Arial" panose="020B0604020202020204" pitchFamily="34" charset="0"/>
              </a:rPr>
              <a:t>)</a:t>
            </a:r>
          </a:p>
          <a:p>
            <a:endParaRPr lang="en-GB" altLang="fr-FR" sz="1600" dirty="0">
              <a:solidFill>
                <a:schemeClr val="bg2">
                  <a:lumMod val="50000"/>
                </a:schemeClr>
              </a:solidFill>
              <a:latin typeface="Arial" panose="020B0604020202020204" pitchFamily="34" charset="0"/>
              <a:ea typeface="Times New Roman" panose="02020603050405020304" pitchFamily="18" charset="0"/>
              <a:cs typeface="Arial" panose="020B0604020202020204" pitchFamily="34" charset="0"/>
            </a:endParaRPr>
          </a:p>
          <a:p>
            <a:r>
              <a:rPr lang="en-GB" altLang="fr-FR" sz="1600" dirty="0">
                <a:solidFill>
                  <a:schemeClr val="bg2">
                    <a:lumMod val="50000"/>
                  </a:schemeClr>
                </a:solidFill>
                <a:latin typeface="Arial" panose="020B0604020202020204" pitchFamily="34" charset="0"/>
                <a:ea typeface="Times New Roman" panose="02020603050405020304" pitchFamily="18" charset="0"/>
                <a:cs typeface="Arial" panose="020B0604020202020204" pitchFamily="34" charset="0"/>
              </a:rPr>
              <a:t>Significant damages reported</a:t>
            </a:r>
            <a:endParaRPr lang="fr-FR" sz="1600" dirty="0">
              <a:solidFill>
                <a:schemeClr val="bg2">
                  <a:lumMod val="50000"/>
                </a:schemeClr>
              </a:solidFill>
            </a:endParaRPr>
          </a:p>
        </p:txBody>
      </p:sp>
    </p:spTree>
    <p:extLst>
      <p:ext uri="{BB962C8B-B14F-4D97-AF65-F5344CB8AC3E}">
        <p14:creationId xmlns:p14="http://schemas.microsoft.com/office/powerpoint/2010/main" val="1063256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51F84B-553F-4381-99E2-AE5D14BEC562}"/>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a:solidFill>
                  <a:schemeClr val="bg1"/>
                </a:solidFill>
                <a:latin typeface="+mj-lt"/>
                <a:ea typeface="+mj-ea"/>
                <a:cs typeface="+mj-cs"/>
              </a:rPr>
              <a:t>Recurrence of Tsunami in N-Africa</a:t>
            </a:r>
          </a:p>
        </p:txBody>
      </p:sp>
      <p:cxnSp>
        <p:nvCxnSpPr>
          <p:cNvPr id="14" name="Straight Connector 13">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E90BCD3-00D0-470A-B4D7-889DDE71DB75}"/>
              </a:ext>
            </a:extLst>
          </p:cNvPr>
          <p:cNvPicPr>
            <a:picLocks noChangeAspect="1"/>
          </p:cNvPicPr>
          <p:nvPr/>
        </p:nvPicPr>
        <p:blipFill rotWithShape="1">
          <a:blip r:embed="rId2"/>
          <a:srcRect l="5180" t="10000" r="6250" b="18412"/>
          <a:stretch/>
        </p:blipFill>
        <p:spPr>
          <a:xfrm>
            <a:off x="1672049" y="2427541"/>
            <a:ext cx="8792802" cy="3997637"/>
          </a:xfrm>
          <a:prstGeom prst="rect">
            <a:avLst/>
          </a:prstGeom>
        </p:spPr>
      </p:pic>
      <p:sp>
        <p:nvSpPr>
          <p:cNvPr id="9" name="TextBox 8">
            <a:extLst>
              <a:ext uri="{FF2B5EF4-FFF2-40B4-BE49-F238E27FC236}">
                <a16:creationId xmlns:a16="http://schemas.microsoft.com/office/drawing/2014/main" id="{32C4DB83-7741-45A1-B1B4-A4DA6BBF338A}"/>
              </a:ext>
            </a:extLst>
          </p:cNvPr>
          <p:cNvSpPr txBox="1"/>
          <p:nvPr/>
        </p:nvSpPr>
        <p:spPr>
          <a:xfrm>
            <a:off x="3468577" y="6489404"/>
            <a:ext cx="6111764" cy="307777"/>
          </a:xfrm>
          <a:prstGeom prst="rect">
            <a:avLst/>
          </a:prstGeom>
          <a:noFill/>
        </p:spPr>
        <p:txBody>
          <a:bodyPr wrap="square">
            <a:spAutoFit/>
          </a:bodyPr>
          <a:lstStyle/>
          <a:p>
            <a:r>
              <a:rPr kumimoji="0" lang="en-GB" altLang="fr-FR"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For more details of the model, see </a:t>
            </a:r>
            <a:r>
              <a:rPr kumimoji="0" lang="en-GB" altLang="fr-FR" sz="1400" b="0" i="0" u="none" strike="noStrike" cap="none" normalizeH="0" baseline="0" dirty="0">
                <a:ln>
                  <a:noFill/>
                </a:ln>
                <a:solidFill>
                  <a:srgbClr val="1155CC"/>
                </a:solidFill>
                <a:effectLst/>
                <a:latin typeface="Arial" panose="020B0604020202020204" pitchFamily="34" charset="0"/>
                <a:ea typeface="Times New Roman" panose="02020603050405020304" pitchFamily="18" charset="0"/>
                <a:cs typeface="Arial" panose="020B0604020202020204" pitchFamily="34" charset="0"/>
                <a:hlinkClick r:id="rId3"/>
              </a:rPr>
              <a:t>http://www.tsumaps-neam.eu</a:t>
            </a:r>
            <a:r>
              <a:rPr kumimoji="0" lang="en-GB" altLang="fr-FR"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fr-FR" sz="1400" dirty="0"/>
          </a:p>
        </p:txBody>
      </p:sp>
    </p:spTree>
    <p:extLst>
      <p:ext uri="{BB962C8B-B14F-4D97-AF65-F5344CB8AC3E}">
        <p14:creationId xmlns:p14="http://schemas.microsoft.com/office/powerpoint/2010/main" val="2363952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52EBD-1868-49C9-9791-84F9F2AAB749}"/>
              </a:ext>
            </a:extLst>
          </p:cNvPr>
          <p:cNvSpPr>
            <a:spLocks noGrp="1"/>
          </p:cNvSpPr>
          <p:nvPr>
            <p:ph type="title"/>
          </p:nvPr>
        </p:nvSpPr>
        <p:spPr>
          <a:xfrm>
            <a:off x="504497" y="445336"/>
            <a:ext cx="8567122" cy="727743"/>
          </a:xfrm>
        </p:spPr>
        <p:txBody>
          <a:bodyPr>
            <a:noAutofit/>
          </a:bodyPr>
          <a:lstStyle/>
          <a:p>
            <a:pPr algn="ctr"/>
            <a:r>
              <a:rPr lang="en-GB" sz="3600" dirty="0">
                <a:solidFill>
                  <a:srgbClr val="0070C0"/>
                </a:solidFill>
                <a:ea typeface="Roboto" pitchFamily="2" charset="0"/>
              </a:rPr>
              <a:t>Tsunami </a:t>
            </a:r>
            <a:br>
              <a:rPr lang="en-GB" sz="3600" dirty="0">
                <a:solidFill>
                  <a:srgbClr val="0070C0"/>
                </a:solidFill>
                <a:ea typeface="Roboto" pitchFamily="2" charset="0"/>
              </a:rPr>
            </a:br>
            <a:r>
              <a:rPr lang="en-GB" sz="3600" dirty="0">
                <a:solidFill>
                  <a:schemeClr val="tx1">
                    <a:lumMod val="50000"/>
                    <a:lumOff val="50000"/>
                  </a:schemeClr>
                </a:solidFill>
                <a:ea typeface="Roboto" pitchFamily="2" charset="0"/>
              </a:rPr>
              <a:t>Historical  and Recent Tsunami Events</a:t>
            </a:r>
          </a:p>
        </p:txBody>
      </p:sp>
      <p:sp>
        <p:nvSpPr>
          <p:cNvPr id="3" name="Content Placeholder 2">
            <a:extLst>
              <a:ext uri="{FF2B5EF4-FFF2-40B4-BE49-F238E27FC236}">
                <a16:creationId xmlns:a16="http://schemas.microsoft.com/office/drawing/2014/main" id="{B1552F3D-72A2-4897-99DE-73D447DA1BBD}"/>
              </a:ext>
            </a:extLst>
          </p:cNvPr>
          <p:cNvSpPr>
            <a:spLocks noGrp="1"/>
          </p:cNvSpPr>
          <p:nvPr>
            <p:ph idx="1"/>
          </p:nvPr>
        </p:nvSpPr>
        <p:spPr>
          <a:xfrm>
            <a:off x="1499036" y="1621473"/>
            <a:ext cx="3825051" cy="3832483"/>
          </a:xfrm>
        </p:spPr>
        <p:txBody>
          <a:bodyPr>
            <a:normAutofit/>
          </a:bodyPr>
          <a:lstStyle/>
          <a:p>
            <a:pPr marL="0" indent="0">
              <a:buNone/>
            </a:pPr>
            <a:r>
              <a:rPr lang="en-US" b="1" dirty="0"/>
              <a:t>THE 1755 EARTHQUAKE &amp; TSUNAMI </a:t>
            </a:r>
          </a:p>
          <a:p>
            <a:pPr marL="0" indent="0">
              <a:buNone/>
            </a:pPr>
            <a:r>
              <a:rPr lang="en-US" sz="1633" dirty="0"/>
              <a:t>-Lisbon was flooded with tsunami waves of 6 m height. </a:t>
            </a:r>
          </a:p>
          <a:p>
            <a:pPr marL="0" indent="0">
              <a:buNone/>
            </a:pPr>
            <a:r>
              <a:rPr lang="en-US" sz="1633" dirty="0">
                <a:latin typeface="Roboto" pitchFamily="2" charset="0"/>
                <a:ea typeface="Roboto" pitchFamily="2" charset="0"/>
              </a:rPr>
              <a:t>-</a:t>
            </a:r>
            <a:r>
              <a:rPr lang="en-US" sz="1633" dirty="0"/>
              <a:t>estimated 60,000 deaths. </a:t>
            </a:r>
          </a:p>
          <a:p>
            <a:pPr marL="0" indent="0">
              <a:buNone/>
            </a:pPr>
            <a:r>
              <a:rPr lang="en-US" sz="1633" dirty="0"/>
              <a:t>-10,000 may have lost their lives in </a:t>
            </a:r>
            <a:r>
              <a:rPr lang="en-US" sz="1633" dirty="0">
                <a:hlinkClick r:id="rId5" tooltip="Morocco"/>
              </a:rPr>
              <a:t>Morocco</a:t>
            </a:r>
            <a:r>
              <a:rPr lang="en-US" sz="1633" dirty="0"/>
              <a:t>. </a:t>
            </a:r>
            <a:endParaRPr lang="en-GB" sz="1633" dirty="0">
              <a:latin typeface="Roboto" pitchFamily="2" charset="0"/>
              <a:ea typeface="Roboto" pitchFamily="2" charset="0"/>
            </a:endParaRPr>
          </a:p>
        </p:txBody>
      </p:sp>
      <p:sp>
        <p:nvSpPr>
          <p:cNvPr id="6" name="Rectangle 5">
            <a:extLst>
              <a:ext uri="{FF2B5EF4-FFF2-40B4-BE49-F238E27FC236}">
                <a16:creationId xmlns:a16="http://schemas.microsoft.com/office/drawing/2014/main" id="{626C82CC-9B1F-4153-9993-F6F95AFF15D1}"/>
              </a:ext>
            </a:extLst>
          </p:cNvPr>
          <p:cNvSpPr/>
          <p:nvPr/>
        </p:nvSpPr>
        <p:spPr>
          <a:xfrm>
            <a:off x="1499037" y="6285515"/>
            <a:ext cx="9210487" cy="44696"/>
          </a:xfrm>
          <a:prstGeom prst="rect">
            <a:avLst/>
          </a:prstGeom>
          <a:solidFill>
            <a:srgbClr val="004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pic>
        <p:nvPicPr>
          <p:cNvPr id="9" name="Picture 8" descr="Engraving of the 1755 Lisbon earthquake, Portugal - Stock Image - E370/0073  - Science Photo Library"/>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7927" y="4040558"/>
            <a:ext cx="3605411" cy="1816319"/>
          </a:xfrm>
          <a:prstGeom prst="rect">
            <a:avLst/>
          </a:prstGeom>
          <a:noFill/>
          <a:ln>
            <a:noFill/>
          </a:ln>
        </p:spPr>
      </p:pic>
      <p:sp>
        <p:nvSpPr>
          <p:cNvPr id="5" name="Rectangle 4"/>
          <p:cNvSpPr/>
          <p:nvPr/>
        </p:nvSpPr>
        <p:spPr>
          <a:xfrm>
            <a:off x="1796571" y="6012516"/>
            <a:ext cx="3066255" cy="399468"/>
          </a:xfrm>
          <a:prstGeom prst="rect">
            <a:avLst/>
          </a:prstGeom>
        </p:spPr>
        <p:txBody>
          <a:bodyPr wrap="square">
            <a:spAutoFit/>
          </a:bodyPr>
          <a:lstStyle/>
          <a:p>
            <a:pPr algn="ctr"/>
            <a:r>
              <a:rPr lang="de-DE" sz="998" dirty="0">
                <a:latin typeface="Times New Roman" panose="02020603050405020304" pitchFamily="18" charset="0"/>
                <a:ea typeface="Times New Roman" panose="02020603050405020304" pitchFamily="18" charset="0"/>
              </a:rPr>
              <a:t>https://media.sciencephoto.com/image/e3700073/800wm</a:t>
            </a:r>
            <a:endParaRPr lang="fr-FR" sz="998" dirty="0">
              <a:latin typeface="Times New Roman" panose="02020603050405020304" pitchFamily="18" charset="0"/>
              <a:ea typeface="Times New Roman" panose="02020603050405020304" pitchFamily="18" charset="0"/>
            </a:endParaRPr>
          </a:p>
        </p:txBody>
      </p:sp>
      <p:pic>
        <p:nvPicPr>
          <p:cNvPr id="11" name="8.mp4">
            <a:hlinkClick r:id="" action="ppaction://media"/>
            <a:extLst>
              <a:ext uri="{FF2B5EF4-FFF2-40B4-BE49-F238E27FC236}">
                <a16:creationId xmlns:a16="http://schemas.microsoft.com/office/drawing/2014/main" id="{3E36C164-E529-8246-AEFB-B8173A8B044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938335" y="1717269"/>
            <a:ext cx="2811165" cy="4178612"/>
          </a:xfrm>
          <a:prstGeom prst="rect">
            <a:avLst/>
          </a:prstGeom>
        </p:spPr>
      </p:pic>
      <p:pic>
        <p:nvPicPr>
          <p:cNvPr id="12" name="Picture 11" descr="C:\Users\d_chang-seng\AppData\Local\Microsoft\Windows\INetCache\Content.Word\20201030115126_ttt_MS_2m.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63748" y="2682726"/>
            <a:ext cx="2302652" cy="1396591"/>
          </a:xfrm>
          <a:prstGeom prst="rect">
            <a:avLst/>
          </a:prstGeom>
          <a:noFill/>
          <a:ln>
            <a:noFill/>
          </a:ln>
        </p:spPr>
      </p:pic>
      <p:pic>
        <p:nvPicPr>
          <p:cNvPr id="13" name="Picture 12" descr="C:\Users\d_chang-seng\AppData\Local\Microsoft\Windows\INetCache\Content.Outlook\0D19X1AM\20201030115126_FCP_MS.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38055" y="4330454"/>
            <a:ext cx="2371508" cy="1457945"/>
          </a:xfrm>
          <a:prstGeom prst="rect">
            <a:avLst/>
          </a:prstGeom>
          <a:noFill/>
          <a:ln>
            <a:noFill/>
          </a:ln>
        </p:spPr>
      </p:pic>
      <p:sp>
        <p:nvSpPr>
          <p:cNvPr id="16" name="Rectangle 15"/>
          <p:cNvSpPr/>
          <p:nvPr/>
        </p:nvSpPr>
        <p:spPr>
          <a:xfrm>
            <a:off x="9676160" y="4093316"/>
            <a:ext cx="1093569" cy="226985"/>
          </a:xfrm>
          <a:prstGeom prst="rect">
            <a:avLst/>
          </a:prstGeom>
        </p:spPr>
        <p:txBody>
          <a:bodyPr wrap="none">
            <a:spAutoFit/>
          </a:bodyPr>
          <a:lstStyle/>
          <a:p>
            <a:r>
              <a:rPr lang="en-US" sz="875" dirty="0"/>
              <a:t>Tsunami travel time</a:t>
            </a:r>
            <a:endParaRPr lang="fr-FR" sz="875" dirty="0"/>
          </a:p>
        </p:txBody>
      </p:sp>
      <p:sp>
        <p:nvSpPr>
          <p:cNvPr id="17" name="Rectangle 16"/>
          <p:cNvSpPr/>
          <p:nvPr/>
        </p:nvSpPr>
        <p:spPr>
          <a:xfrm>
            <a:off x="9482097" y="5917953"/>
            <a:ext cx="1956857" cy="361637"/>
          </a:xfrm>
          <a:prstGeom prst="rect">
            <a:avLst/>
          </a:prstGeom>
        </p:spPr>
        <p:txBody>
          <a:bodyPr wrap="square">
            <a:spAutoFit/>
          </a:bodyPr>
          <a:lstStyle/>
          <a:p>
            <a:r>
              <a:rPr lang="en-US" sz="875" dirty="0"/>
              <a:t>Forecast point alert (Watch, Advisory and Information) map, </a:t>
            </a:r>
            <a:endParaRPr lang="fr-FR" sz="875" dirty="0"/>
          </a:p>
        </p:txBody>
      </p:sp>
      <p:sp>
        <p:nvSpPr>
          <p:cNvPr id="18" name="Rectangle 17"/>
          <p:cNvSpPr/>
          <p:nvPr/>
        </p:nvSpPr>
        <p:spPr>
          <a:xfrm>
            <a:off x="9514257" y="2345144"/>
            <a:ext cx="1417376" cy="263790"/>
          </a:xfrm>
          <a:prstGeom prst="rect">
            <a:avLst/>
          </a:prstGeom>
        </p:spPr>
        <p:txBody>
          <a:bodyPr wrap="none">
            <a:spAutoFit/>
          </a:bodyPr>
          <a:lstStyle/>
          <a:p>
            <a:r>
              <a:rPr lang="en-US" sz="1114" dirty="0"/>
              <a:t>source KOERI, Turkey</a:t>
            </a:r>
            <a:endParaRPr lang="fr-FR" sz="1114" dirty="0"/>
          </a:p>
        </p:txBody>
      </p:sp>
      <p:sp>
        <p:nvSpPr>
          <p:cNvPr id="19" name="Content Placeholder 2">
            <a:extLst>
              <a:ext uri="{FF2B5EF4-FFF2-40B4-BE49-F238E27FC236}">
                <a16:creationId xmlns:a16="http://schemas.microsoft.com/office/drawing/2014/main" id="{B1552F3D-72A2-4897-99DE-73D447DA1BBD}"/>
              </a:ext>
            </a:extLst>
          </p:cNvPr>
          <p:cNvSpPr txBox="1">
            <a:spLocks/>
          </p:cNvSpPr>
          <p:nvPr/>
        </p:nvSpPr>
        <p:spPr>
          <a:xfrm>
            <a:off x="9073012" y="1683545"/>
            <a:ext cx="2775028" cy="3375882"/>
          </a:xfrm>
          <a:prstGeom prst="rect">
            <a:avLst/>
          </a:prstGeom>
        </p:spPr>
        <p:txBody>
          <a:bodyPr vert="horz" lIns="82953" tIns="41476" rIns="82953" bIns="41476" rtlCol="0">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buNone/>
            </a:pPr>
            <a:r>
              <a:rPr lang="en-US" sz="2540" b="1" dirty="0"/>
              <a:t>OCT 2020 SAMOS-IZMIR TSUNAMI </a:t>
            </a:r>
          </a:p>
        </p:txBody>
      </p:sp>
      <p:sp>
        <p:nvSpPr>
          <p:cNvPr id="14" name="Rectangle 13"/>
          <p:cNvSpPr/>
          <p:nvPr/>
        </p:nvSpPr>
        <p:spPr>
          <a:xfrm>
            <a:off x="9002763" y="73572"/>
            <a:ext cx="3042092" cy="164369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a:p>
            <a:pPr algn="ctr"/>
            <a:r>
              <a:rPr lang="en-US" sz="1600" dirty="0"/>
              <a:t>TSP Alerts: </a:t>
            </a:r>
            <a:r>
              <a:rPr lang="en-US" sz="1600" dirty="0">
                <a:solidFill>
                  <a:srgbClr val="FFC000"/>
                </a:solidFill>
              </a:rPr>
              <a:t>8-11 min</a:t>
            </a:r>
          </a:p>
          <a:p>
            <a:pPr algn="ctr"/>
            <a:r>
              <a:rPr lang="en-US" sz="1600" dirty="0"/>
              <a:t>Tsunami waves: </a:t>
            </a:r>
            <a:r>
              <a:rPr lang="en-US" sz="1600" dirty="0">
                <a:solidFill>
                  <a:srgbClr val="FFC000"/>
                </a:solidFill>
              </a:rPr>
              <a:t>15-20 min</a:t>
            </a:r>
          </a:p>
          <a:p>
            <a:pPr algn="ctr"/>
            <a:r>
              <a:rPr lang="en-US" sz="1600" dirty="0"/>
              <a:t>Official  Response/ public: </a:t>
            </a:r>
            <a:r>
              <a:rPr lang="en-US" sz="1600" dirty="0">
                <a:solidFill>
                  <a:srgbClr val="FFC000"/>
                </a:solidFill>
              </a:rPr>
              <a:t>&gt;20 min</a:t>
            </a:r>
          </a:p>
          <a:p>
            <a:pPr algn="ctr"/>
            <a:r>
              <a:rPr lang="en-US" sz="1600" dirty="0"/>
              <a:t>Reports of some kind kind of ‘self-organized’ evacuation</a:t>
            </a:r>
          </a:p>
          <a:p>
            <a:pPr algn="ctr"/>
            <a:endParaRPr lang="fr-FR" dirty="0"/>
          </a:p>
        </p:txBody>
      </p:sp>
    </p:spTree>
    <p:extLst>
      <p:ext uri="{BB962C8B-B14F-4D97-AF65-F5344CB8AC3E}">
        <p14:creationId xmlns:p14="http://schemas.microsoft.com/office/powerpoint/2010/main" val="3965375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81584-945B-47ED-8F51-AB605E2177C0}"/>
              </a:ext>
            </a:extLst>
          </p:cNvPr>
          <p:cNvSpPr>
            <a:spLocks noGrp="1"/>
          </p:cNvSpPr>
          <p:nvPr>
            <p:ph type="title"/>
          </p:nvPr>
        </p:nvSpPr>
        <p:spPr/>
        <p:txBody>
          <a:bodyPr>
            <a:normAutofit/>
          </a:bodyPr>
          <a:lstStyle/>
          <a:p>
            <a:r>
              <a:rPr lang="en-GB" sz="4400" dirty="0">
                <a:solidFill>
                  <a:srgbClr val="0070C0"/>
                </a:solidFill>
                <a:latin typeface="Roboto" pitchFamily="2" charset="0"/>
                <a:ea typeface="Roboto" pitchFamily="2" charset="0"/>
              </a:rPr>
              <a:t>Challenges</a:t>
            </a:r>
            <a:endParaRPr lang="fr-FR" dirty="0"/>
          </a:p>
        </p:txBody>
      </p:sp>
      <p:sp>
        <p:nvSpPr>
          <p:cNvPr id="3" name="Content Placeholder 2">
            <a:extLst>
              <a:ext uri="{FF2B5EF4-FFF2-40B4-BE49-F238E27FC236}">
                <a16:creationId xmlns:a16="http://schemas.microsoft.com/office/drawing/2014/main" id="{A684A69B-BEAB-4648-8289-F42288A57E49}"/>
              </a:ext>
            </a:extLst>
          </p:cNvPr>
          <p:cNvSpPr>
            <a:spLocks noGrp="1"/>
          </p:cNvSpPr>
          <p:nvPr>
            <p:ph idx="1"/>
          </p:nvPr>
        </p:nvSpPr>
        <p:spPr>
          <a:xfrm>
            <a:off x="838200" y="1825625"/>
            <a:ext cx="4695908" cy="4795892"/>
          </a:xfrm>
        </p:spPr>
        <p:txBody>
          <a:bodyPr>
            <a:normAutofit fontScale="85000" lnSpcReduction="20000"/>
          </a:bodyPr>
          <a:lstStyle/>
          <a:p>
            <a:pPr marL="0" indent="0">
              <a:buNone/>
            </a:pPr>
            <a:r>
              <a:rPr lang="en-GB" sz="1900" dirty="0">
                <a:solidFill>
                  <a:srgbClr val="0070C0"/>
                </a:solidFill>
                <a:latin typeface="Roboto" pitchFamily="2" charset="0"/>
                <a:ea typeface="Roboto" pitchFamily="2" charset="0"/>
              </a:rPr>
              <a:t>Hazards</a:t>
            </a:r>
          </a:p>
          <a:p>
            <a:r>
              <a:rPr lang="en-GB" sz="1900" dirty="0">
                <a:latin typeface="Roboto" pitchFamily="2" charset="0"/>
                <a:ea typeface="Roboto" pitchFamily="2" charset="0"/>
              </a:rPr>
              <a:t>Climate change, multi-source and complex mechanisms of tsunami generation (including non-seismic)</a:t>
            </a:r>
          </a:p>
          <a:p>
            <a:pPr marL="0" indent="0">
              <a:buNone/>
            </a:pPr>
            <a:r>
              <a:rPr lang="en-GB" sz="1900" dirty="0">
                <a:solidFill>
                  <a:srgbClr val="0070C0"/>
                </a:solidFill>
                <a:latin typeface="Roboto" pitchFamily="2" charset="0"/>
                <a:ea typeface="Roboto" pitchFamily="2" charset="0"/>
              </a:rPr>
              <a:t>Exposure, Vulnerability and Risks</a:t>
            </a:r>
          </a:p>
          <a:p>
            <a:r>
              <a:rPr lang="en-GB" sz="1900" dirty="0">
                <a:latin typeface="Roboto" pitchFamily="2" charset="0"/>
                <a:ea typeface="Roboto" pitchFamily="2" charset="0"/>
              </a:rPr>
              <a:t>Increasing coastal population, coastal tourism activities, blue economy etc</a:t>
            </a:r>
          </a:p>
          <a:p>
            <a:r>
              <a:rPr lang="en-GB" sz="1900" dirty="0">
                <a:latin typeface="Roboto" pitchFamily="2" charset="0"/>
                <a:ea typeface="Roboto" pitchFamily="2" charset="0"/>
              </a:rPr>
              <a:t>Low awareness and preparedness</a:t>
            </a:r>
            <a:r>
              <a:rPr lang="en-US" sz="1900" dirty="0">
                <a:latin typeface="Arial" panose="020B0604020202020204" pitchFamily="34" charset="0"/>
                <a:ea typeface="Roboto" pitchFamily="2" charset="0"/>
              </a:rPr>
              <a:t>. </a:t>
            </a:r>
            <a:r>
              <a:rPr lang="en-US" sz="1900" dirty="0">
                <a:solidFill>
                  <a:srgbClr val="000000"/>
                </a:solidFill>
                <a:latin typeface="Arial" panose="020B0604020202020204" pitchFamily="34" charset="0"/>
                <a:ea typeface="Times New Roman" panose="02020603050405020304" pitchFamily="18" charset="0"/>
              </a:rPr>
              <a:t>T</a:t>
            </a:r>
            <a:r>
              <a:rPr lang="en-US" sz="1900" dirty="0">
                <a:solidFill>
                  <a:srgbClr val="000000"/>
                </a:solidFill>
                <a:effectLst/>
                <a:latin typeface="Arial" panose="020B0604020202020204" pitchFamily="34" charset="0"/>
                <a:ea typeface="Times New Roman" panose="02020603050405020304" pitchFamily="18" charset="0"/>
              </a:rPr>
              <a:t>he risks posed by all the three ocean related hazards  are largely underestimated in the South-Mediterranean countries ( Schmid and Chang Seng 2021)</a:t>
            </a:r>
            <a:endParaRPr lang="en-US" sz="1900" dirty="0">
              <a:latin typeface="Arial" panose="020B0604020202020204" pitchFamily="34" charset="0"/>
              <a:ea typeface="Roboto" pitchFamily="2" charset="0"/>
            </a:endParaRPr>
          </a:p>
          <a:p>
            <a:r>
              <a:rPr lang="en-US" sz="1900" dirty="0">
                <a:solidFill>
                  <a:srgbClr val="000000"/>
                </a:solidFill>
                <a:latin typeface="Arial" panose="020B0604020202020204" pitchFamily="34" charset="0"/>
                <a:ea typeface="Roboto" pitchFamily="2" charset="0"/>
              </a:rPr>
              <a:t>Effectiveness and inclusive, people centered  End–to-End EWS. Early Warning and Early Action Challenges (EWEA).</a:t>
            </a:r>
          </a:p>
          <a:p>
            <a:r>
              <a:rPr lang="en-US" sz="1900" dirty="0">
                <a:solidFill>
                  <a:srgbClr val="000000"/>
                </a:solidFill>
                <a:effectLst/>
                <a:latin typeface="Arial" panose="020B0604020202020204" pitchFamily="34" charset="0"/>
                <a:ea typeface="Times New Roman" panose="02020603050405020304" pitchFamily="18" charset="0"/>
              </a:rPr>
              <a:t>Governance e.g., </a:t>
            </a:r>
            <a:r>
              <a:rPr lang="en-US" sz="1900" dirty="0">
                <a:solidFill>
                  <a:srgbClr val="000000"/>
                </a:solidFill>
                <a:latin typeface="Arial" panose="020B0604020202020204" pitchFamily="34" charset="0"/>
                <a:ea typeface="Times New Roman" panose="02020603050405020304" pitchFamily="18" charset="0"/>
              </a:rPr>
              <a:t>r</a:t>
            </a:r>
            <a:r>
              <a:rPr lang="en-US" sz="1900" dirty="0">
                <a:solidFill>
                  <a:srgbClr val="000000"/>
                </a:solidFill>
                <a:effectLst/>
                <a:latin typeface="Arial" panose="020B0604020202020204" pitchFamily="34" charset="0"/>
                <a:ea typeface="Times New Roman" panose="02020603050405020304" pitchFamily="18" charset="0"/>
              </a:rPr>
              <a:t>egulations, policies, standard operating procedures are usually lacking, especially in connecting national to  the community level. </a:t>
            </a:r>
          </a:p>
          <a:p>
            <a:r>
              <a:rPr lang="en-US" sz="1900" dirty="0">
                <a:solidFill>
                  <a:srgbClr val="000000"/>
                </a:solidFill>
                <a:latin typeface="Arial" panose="020B0604020202020204" pitchFamily="34" charset="0"/>
                <a:ea typeface="Times New Roman" panose="02020603050405020304" pitchFamily="18" charset="0"/>
              </a:rPr>
              <a:t>Coastal urban planning and management</a:t>
            </a:r>
            <a:endParaRPr lang="en-US" sz="1900" dirty="0">
              <a:solidFill>
                <a:srgbClr val="000000"/>
              </a:solidFill>
              <a:effectLst/>
              <a:latin typeface="Arial" panose="020B0604020202020204" pitchFamily="34" charset="0"/>
              <a:ea typeface="Times New Roman" panose="02020603050405020304" pitchFamily="18" charset="0"/>
            </a:endParaRPr>
          </a:p>
          <a:p>
            <a:pPr marL="0" indent="0">
              <a:buNone/>
            </a:pPr>
            <a:endParaRPr lang="en-US" sz="1900" dirty="0">
              <a:solidFill>
                <a:srgbClr val="000000"/>
              </a:solidFill>
              <a:latin typeface="Arial" panose="020B0604020202020204" pitchFamily="34" charset="0"/>
              <a:ea typeface="Roboto" pitchFamily="2" charset="0"/>
            </a:endParaRPr>
          </a:p>
          <a:p>
            <a:endParaRPr lang="en-US" sz="1900" dirty="0">
              <a:solidFill>
                <a:srgbClr val="000000"/>
              </a:solidFill>
              <a:latin typeface="Arial" panose="020B0604020202020204" pitchFamily="34" charset="0"/>
              <a:ea typeface="Roboto" pitchFamily="2" charset="0"/>
            </a:endParaRPr>
          </a:p>
          <a:p>
            <a:endParaRPr lang="en-US" sz="1900" dirty="0">
              <a:solidFill>
                <a:srgbClr val="000000"/>
              </a:solidFill>
              <a:effectLst/>
              <a:latin typeface="Arial" panose="020B0604020202020204" pitchFamily="34" charset="0"/>
              <a:ea typeface="Times New Roman" panose="02020603050405020304" pitchFamily="18" charset="0"/>
            </a:endParaRPr>
          </a:p>
          <a:p>
            <a:endParaRPr lang="en-US" sz="1800" dirty="0">
              <a:solidFill>
                <a:srgbClr val="0070C0"/>
              </a:solidFill>
              <a:latin typeface="Arial" panose="020B0604020202020204" pitchFamily="34" charset="0"/>
              <a:ea typeface="Times New Roman" panose="02020603050405020304" pitchFamily="18" charset="0"/>
            </a:endParaRPr>
          </a:p>
          <a:p>
            <a:endParaRPr lang="en-US" sz="1800" dirty="0">
              <a:solidFill>
                <a:srgbClr val="000000"/>
              </a:solidFill>
              <a:effectLst/>
              <a:latin typeface="Arial" panose="020B0604020202020204" pitchFamily="34" charset="0"/>
              <a:ea typeface="Times New Roman" panose="02020603050405020304" pitchFamily="18" charset="0"/>
            </a:endParaRPr>
          </a:p>
        </p:txBody>
      </p:sp>
      <p:pic>
        <p:nvPicPr>
          <p:cNvPr id="4100" name="Picture 4" descr="Figure TS.4 — Special Report on the Ocean and Cryosphere in a Changing  Climate">
            <a:extLst>
              <a:ext uri="{FF2B5EF4-FFF2-40B4-BE49-F238E27FC236}">
                <a16:creationId xmlns:a16="http://schemas.microsoft.com/office/drawing/2014/main" id="{7EA6764A-F00E-4A2C-813A-4C17E580BE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8139" y="0"/>
            <a:ext cx="6463862" cy="29008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FE7DEE3-4F45-44C0-8403-FB0A1F20113B}"/>
              </a:ext>
            </a:extLst>
          </p:cNvPr>
          <p:cNvPicPr>
            <a:picLocks noChangeAspect="1"/>
          </p:cNvPicPr>
          <p:nvPr/>
        </p:nvPicPr>
        <p:blipFill>
          <a:blip r:embed="rId3"/>
          <a:stretch>
            <a:fillRect/>
          </a:stretch>
        </p:blipFill>
        <p:spPr>
          <a:xfrm>
            <a:off x="5728138" y="3256263"/>
            <a:ext cx="6586325" cy="3601737"/>
          </a:xfrm>
          <a:prstGeom prst="rect">
            <a:avLst/>
          </a:prstGeom>
        </p:spPr>
      </p:pic>
      <p:sp>
        <p:nvSpPr>
          <p:cNvPr id="7" name="TextBox 6">
            <a:extLst>
              <a:ext uri="{FF2B5EF4-FFF2-40B4-BE49-F238E27FC236}">
                <a16:creationId xmlns:a16="http://schemas.microsoft.com/office/drawing/2014/main" id="{657BF0C5-1D5D-4DA0-A12E-D0736C6A745D}"/>
              </a:ext>
            </a:extLst>
          </p:cNvPr>
          <p:cNvSpPr txBox="1"/>
          <p:nvPr/>
        </p:nvSpPr>
        <p:spPr>
          <a:xfrm>
            <a:off x="5728138" y="3068308"/>
            <a:ext cx="6463862" cy="1169551"/>
          </a:xfrm>
          <a:prstGeom prst="rect">
            <a:avLst/>
          </a:prstGeom>
          <a:solidFill>
            <a:schemeClr val="accent1">
              <a:lumMod val="75000"/>
            </a:schemeClr>
          </a:solidFill>
        </p:spPr>
        <p:txBody>
          <a:bodyPr wrap="square">
            <a:spAutoFit/>
          </a:bodyPr>
          <a:lstStyle/>
          <a:p>
            <a:r>
              <a:rPr lang="en-GB" sz="1400"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Below 10 meters: </a:t>
            </a:r>
          </a:p>
          <a:p>
            <a:r>
              <a:rPr lang="en-GB" sz="1400" b="1"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116 million &amp; increasing</a:t>
            </a:r>
          </a:p>
          <a:p>
            <a:endParaRPr lang="en-GB" sz="1400" dirty="0">
              <a:solidFill>
                <a:srgbClr val="FFFF00"/>
              </a:solidFill>
              <a:latin typeface="Arial" panose="020B0604020202020204" pitchFamily="34" charset="0"/>
              <a:ea typeface="Times New Roman" panose="02020603050405020304" pitchFamily="18" charset="0"/>
              <a:cs typeface="Times New Roman" panose="02020603050405020304" pitchFamily="18" charset="0"/>
            </a:endParaRPr>
          </a:p>
          <a:p>
            <a:r>
              <a:rPr lang="en-GB" sz="1400"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Excluding dynamic exposure / vulnerability: Seasonal variability in population associated with tourism activities </a:t>
            </a:r>
            <a:endParaRPr lang="fr-FR" sz="1400" dirty="0">
              <a:solidFill>
                <a:srgbClr val="FFFF00"/>
              </a:solidFill>
            </a:endParaRPr>
          </a:p>
        </p:txBody>
      </p:sp>
    </p:spTree>
    <p:extLst>
      <p:ext uri="{BB962C8B-B14F-4D97-AF65-F5344CB8AC3E}">
        <p14:creationId xmlns:p14="http://schemas.microsoft.com/office/powerpoint/2010/main" val="3063174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Website&#10;&#10;Description automatically generated with medium confidence">
            <a:extLst>
              <a:ext uri="{FF2B5EF4-FFF2-40B4-BE49-F238E27FC236}">
                <a16:creationId xmlns:a16="http://schemas.microsoft.com/office/drawing/2014/main" id="{49C2EDD8-7754-46DF-80CB-972A2B7F6729}"/>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C2F52E8-15C8-43AB-89F6-64CE9D16404B}"/>
              </a:ext>
            </a:extLst>
          </p:cNvPr>
          <p:cNvSpPr>
            <a:spLocks noGrp="1"/>
          </p:cNvSpPr>
          <p:nvPr>
            <p:ph type="title"/>
          </p:nvPr>
        </p:nvSpPr>
        <p:spPr>
          <a:xfrm>
            <a:off x="1451172" y="588288"/>
            <a:ext cx="9144000" cy="2900518"/>
          </a:xfrm>
        </p:spPr>
        <p:txBody>
          <a:bodyPr vert="horz" lIns="91440" tIns="45720" rIns="91440" bIns="45720" rtlCol="0" anchor="b">
            <a:normAutofit/>
          </a:bodyPr>
          <a:lstStyle/>
          <a:p>
            <a:pPr algn="ctr"/>
            <a:r>
              <a:rPr lang="en-US" sz="6000" dirty="0">
                <a:solidFill>
                  <a:srgbClr val="FFFFFF"/>
                </a:solidFill>
              </a:rPr>
              <a:t>ICG/NEAMTWS 2030 Strategy</a:t>
            </a:r>
          </a:p>
        </p:txBody>
      </p:sp>
    </p:spTree>
    <p:extLst>
      <p:ext uri="{BB962C8B-B14F-4D97-AF65-F5344CB8AC3E}">
        <p14:creationId xmlns:p14="http://schemas.microsoft.com/office/powerpoint/2010/main" val="398236069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88929B-350D-49E6-A489-525C457294BB}"/>
              </a:ext>
            </a:extLst>
          </p:cNvPr>
          <p:cNvSpPr>
            <a:spLocks noGrp="1"/>
          </p:cNvSpPr>
          <p:nvPr>
            <p:ph type="title"/>
          </p:nvPr>
        </p:nvSpPr>
        <p:spPr>
          <a:xfrm>
            <a:off x="1146879" y="998002"/>
            <a:ext cx="3182940" cy="1471959"/>
          </a:xfrm>
        </p:spPr>
        <p:txBody>
          <a:bodyPr vert="horz" lIns="91440" tIns="45720" rIns="91440" bIns="45720" rtlCol="0">
            <a:normAutofit/>
          </a:bodyPr>
          <a:lstStyle/>
          <a:p>
            <a:r>
              <a:rPr lang="en-US" sz="2500" kern="1200">
                <a:solidFill>
                  <a:srgbClr val="FFFFFF"/>
                </a:solidFill>
                <a:latin typeface="+mj-lt"/>
                <a:ea typeface="+mj-ea"/>
                <a:cs typeface="+mj-cs"/>
              </a:rPr>
              <a:t>Mr. </a:t>
            </a:r>
            <a:r>
              <a:rPr lang="en-US" sz="2500" b="0" i="0" kern="1200">
                <a:solidFill>
                  <a:srgbClr val="FFFFFF"/>
                </a:solidFill>
                <a:effectLst/>
                <a:latin typeface="+mj-lt"/>
                <a:ea typeface="+mj-ea"/>
                <a:cs typeface="+mj-cs"/>
              </a:rPr>
              <a:t>BERNARDO ALIAGA</a:t>
            </a:r>
            <a:br>
              <a:rPr lang="en-US" sz="2500" b="0" i="0" kern="1200">
                <a:solidFill>
                  <a:srgbClr val="FFFFFF"/>
                </a:solidFill>
                <a:effectLst/>
                <a:latin typeface="+mj-lt"/>
                <a:ea typeface="+mj-ea"/>
                <a:cs typeface="+mj-cs"/>
              </a:rPr>
            </a:br>
            <a:r>
              <a:rPr lang="en-US" sz="2500" b="0" i="0" kern="1200">
                <a:solidFill>
                  <a:srgbClr val="FFFFFF"/>
                </a:solidFill>
                <a:effectLst/>
                <a:latin typeface="+mj-lt"/>
                <a:ea typeface="+mj-ea"/>
                <a:cs typeface="+mj-cs"/>
              </a:rPr>
              <a:t>UNESCO IOC</a:t>
            </a:r>
            <a:br>
              <a:rPr lang="en-US" sz="2500" b="0" i="0" kern="1200">
                <a:solidFill>
                  <a:srgbClr val="FFFFFF"/>
                </a:solidFill>
                <a:effectLst/>
                <a:latin typeface="+mj-lt"/>
                <a:ea typeface="+mj-ea"/>
                <a:cs typeface="+mj-cs"/>
              </a:rPr>
            </a:br>
            <a:endParaRPr lang="en-US" sz="2500" kern="120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7044EBA6-611B-4D6B-84BD-0EEDBE0D274B}"/>
              </a:ext>
            </a:extLst>
          </p:cNvPr>
          <p:cNvSpPr>
            <a:spLocks noGrp="1"/>
          </p:cNvSpPr>
          <p:nvPr>
            <p:ph idx="1"/>
          </p:nvPr>
        </p:nvSpPr>
        <p:spPr>
          <a:xfrm>
            <a:off x="1139635" y="2546161"/>
            <a:ext cx="3200451" cy="2985929"/>
          </a:xfrm>
        </p:spPr>
        <p:txBody>
          <a:bodyPr vert="horz" lIns="91440" tIns="45720" rIns="91440" bIns="45720" rtlCol="0" anchor="t">
            <a:normAutofit/>
          </a:bodyPr>
          <a:lstStyle/>
          <a:p>
            <a:pPr>
              <a:spcAft>
                <a:spcPts val="600"/>
              </a:spcAft>
            </a:pPr>
            <a:r>
              <a:rPr lang="en-US" sz="2000" b="0" i="0" dirty="0">
                <a:solidFill>
                  <a:srgbClr val="FEFFFF"/>
                </a:solidFill>
                <a:effectLst/>
              </a:rPr>
              <a:t>Programme Specialist</a:t>
            </a:r>
          </a:p>
          <a:p>
            <a:pPr>
              <a:spcAft>
                <a:spcPts val="600"/>
              </a:spcAft>
            </a:pPr>
            <a:r>
              <a:rPr lang="en-US" sz="2000" dirty="0">
                <a:solidFill>
                  <a:srgbClr val="FEFFFF"/>
                </a:solidFill>
              </a:rPr>
              <a:t>Head of Tsunami Unit (</a:t>
            </a:r>
            <a:r>
              <a:rPr lang="en-US" sz="2000" dirty="0" err="1">
                <a:solidFill>
                  <a:srgbClr val="FEFFFF"/>
                </a:solidFill>
              </a:rPr>
              <a:t>a.i</a:t>
            </a:r>
            <a:r>
              <a:rPr lang="en-US" sz="2000" dirty="0">
                <a:solidFill>
                  <a:srgbClr val="FEFFFF"/>
                </a:solidFill>
              </a:rPr>
              <a:t>)</a:t>
            </a:r>
          </a:p>
          <a:p>
            <a:pPr>
              <a:spcAft>
                <a:spcPts val="600"/>
              </a:spcAft>
            </a:pPr>
            <a:r>
              <a:rPr lang="en-US" sz="2000" b="0" i="0" dirty="0">
                <a:solidFill>
                  <a:srgbClr val="FEFFFF"/>
                </a:solidFill>
                <a:effectLst/>
              </a:rPr>
              <a:t>Technical Secretary for the Caribbean (ICG CARIBE EWS)and the Pacific Tsunami Warning and Mitigation System (ICG PTWS)</a:t>
            </a:r>
          </a:p>
        </p:txBody>
      </p:sp>
      <p:pic>
        <p:nvPicPr>
          <p:cNvPr id="7" name="Picture 6">
            <a:extLst>
              <a:ext uri="{FF2B5EF4-FFF2-40B4-BE49-F238E27FC236}">
                <a16:creationId xmlns:a16="http://schemas.microsoft.com/office/drawing/2014/main" id="{976FDA5A-DE35-49D3-82BA-83F698980AE3}"/>
              </a:ext>
            </a:extLst>
          </p:cNvPr>
          <p:cNvPicPr>
            <a:picLocks noChangeAspect="1"/>
          </p:cNvPicPr>
          <p:nvPr/>
        </p:nvPicPr>
        <p:blipFill>
          <a:blip r:embed="rId2"/>
          <a:stretch>
            <a:fillRect/>
          </a:stretch>
        </p:blipFill>
        <p:spPr>
          <a:xfrm>
            <a:off x="4998268" y="849832"/>
            <a:ext cx="6539075" cy="4838915"/>
          </a:xfrm>
          <a:prstGeom prst="rect">
            <a:avLst/>
          </a:prstGeom>
        </p:spPr>
      </p:pic>
    </p:spTree>
    <p:extLst>
      <p:ext uri="{BB962C8B-B14F-4D97-AF65-F5344CB8AC3E}">
        <p14:creationId xmlns:p14="http://schemas.microsoft.com/office/powerpoint/2010/main" val="1038164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17D4A6BE-3F70-4652-8DEC-5F147CDAD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29483"/>
            <a:ext cx="12188825" cy="6856214"/>
          </a:xfrm>
          <a:prstGeom prst="rect">
            <a:avLst/>
          </a:prstGeom>
        </p:spPr>
      </p:pic>
      <p:sp>
        <p:nvSpPr>
          <p:cNvPr id="45" name="Прямоугольник 44">
            <a:extLst>
              <a:ext uri="{FF2B5EF4-FFF2-40B4-BE49-F238E27FC236}">
                <a16:creationId xmlns:a16="http://schemas.microsoft.com/office/drawing/2014/main" id="{93DD676D-7963-4ADF-8503-398B12526B9B}"/>
              </a:ext>
            </a:extLst>
          </p:cNvPr>
          <p:cNvSpPr/>
          <p:nvPr/>
        </p:nvSpPr>
        <p:spPr>
          <a:xfrm>
            <a:off x="4993697" y="1929385"/>
            <a:ext cx="1418452" cy="2862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006BBC"/>
              </a:buClr>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IOC Assembly</a:t>
            </a:r>
          </a:p>
        </p:txBody>
      </p:sp>
      <p:sp>
        <p:nvSpPr>
          <p:cNvPr id="46" name="Прямоугольник 45">
            <a:extLst>
              <a:ext uri="{FF2B5EF4-FFF2-40B4-BE49-F238E27FC236}">
                <a16:creationId xmlns:a16="http://schemas.microsoft.com/office/drawing/2014/main" id="{1716B1C6-0DBC-4DFB-BA5F-2AA800F78E90}"/>
              </a:ext>
            </a:extLst>
          </p:cNvPr>
          <p:cNvSpPr/>
          <p:nvPr/>
        </p:nvSpPr>
        <p:spPr>
          <a:xfrm>
            <a:off x="4993695" y="2793851"/>
            <a:ext cx="1418452" cy="480131"/>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006BBC"/>
              </a:buClr>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IOC Executive </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Council</a:t>
            </a:r>
          </a:p>
        </p:txBody>
      </p:sp>
      <p:sp>
        <p:nvSpPr>
          <p:cNvPr id="47" name="Прямоугольник 46">
            <a:extLst>
              <a:ext uri="{FF2B5EF4-FFF2-40B4-BE49-F238E27FC236}">
                <a16:creationId xmlns:a16="http://schemas.microsoft.com/office/drawing/2014/main" id="{0A147F5C-0CC4-4EC6-802A-4B84CCE5C8B3}"/>
              </a:ext>
            </a:extLst>
          </p:cNvPr>
          <p:cNvSpPr/>
          <p:nvPr/>
        </p:nvSpPr>
        <p:spPr>
          <a:xfrm>
            <a:off x="8264793" y="2792110"/>
            <a:ext cx="1409500" cy="480131"/>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006BBC"/>
              </a:buClr>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IOC Secretariat</a:t>
            </a:r>
          </a:p>
          <a:p>
            <a:pPr marL="0" marR="0" lvl="0" indent="0" algn="ctr" defTabSz="914400" rtl="0" eaLnBrk="1" fontAlgn="auto" latinLnBrk="0" hangingPunct="1">
              <a:lnSpc>
                <a:spcPct val="90000"/>
              </a:lnSpc>
              <a:spcBef>
                <a:spcPts val="0"/>
              </a:spcBef>
              <a:spcAft>
                <a:spcPts val="0"/>
              </a:spcAft>
              <a:buClr>
                <a:srgbClr val="006BBC"/>
              </a:buClr>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Tsunami Unit</a:t>
            </a:r>
          </a:p>
        </p:txBody>
      </p:sp>
      <p:sp>
        <p:nvSpPr>
          <p:cNvPr id="48" name="Прямоугольник 47">
            <a:extLst>
              <a:ext uri="{FF2B5EF4-FFF2-40B4-BE49-F238E27FC236}">
                <a16:creationId xmlns:a16="http://schemas.microsoft.com/office/drawing/2014/main" id="{E2607393-BC65-497A-B70D-77A55BC832F5}"/>
              </a:ext>
            </a:extLst>
          </p:cNvPr>
          <p:cNvSpPr/>
          <p:nvPr/>
        </p:nvSpPr>
        <p:spPr>
          <a:xfrm>
            <a:off x="3047078" y="3923687"/>
            <a:ext cx="1785600" cy="1237262"/>
          </a:xfrm>
          <a:prstGeom prst="rect">
            <a:avLst/>
          </a:prstGeom>
        </p:spPr>
        <p:txBody>
          <a:bodyPr wrap="square">
            <a:spAutoFit/>
          </a:bodyPr>
          <a:lstStyle/>
          <a:p>
            <a:pPr marL="0" marR="0" lvl="0" indent="0" algn="l" defTabSz="914400" rtl="0" eaLnBrk="1" fontAlgn="auto" latinLnBrk="0" hangingPunct="1">
              <a:lnSpc>
                <a:spcPct val="90000"/>
              </a:lnSpc>
              <a:spcBef>
                <a:spcPts val="600"/>
              </a:spcBef>
              <a:spcAft>
                <a:spcPts val="0"/>
              </a:spcAft>
              <a:buClr>
                <a:srgbClr val="006BBC"/>
              </a:buClr>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Pacific</a:t>
            </a:r>
          </a:p>
          <a:p>
            <a:pPr marL="0" marR="0" lvl="0" indent="0" algn="l" defTabSz="914400" rtl="0" eaLnBrk="1" fontAlgn="auto" latinLnBrk="0" hangingPunct="1">
              <a:lnSpc>
                <a:spcPct val="90000"/>
              </a:lnSpc>
              <a:spcBef>
                <a:spcPts val="600"/>
              </a:spcBef>
              <a:spcAft>
                <a:spcPts val="0"/>
              </a:spcAft>
              <a:buClr>
                <a:srgbClr val="006BBC"/>
              </a:buClr>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Indian</a:t>
            </a:r>
          </a:p>
          <a:p>
            <a:pPr marL="0" marR="0" lvl="0" indent="0" algn="l" defTabSz="914400" rtl="0" eaLnBrk="1" fontAlgn="auto" latinLnBrk="0" hangingPunct="1">
              <a:lnSpc>
                <a:spcPct val="90000"/>
              </a:lnSpc>
              <a:spcBef>
                <a:spcPts val="600"/>
              </a:spcBef>
              <a:spcAft>
                <a:spcPts val="0"/>
              </a:spcAft>
              <a:buClr>
                <a:srgbClr val="006BBC"/>
              </a:buClr>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Caribbean and Adjacent Regions</a:t>
            </a:r>
          </a:p>
          <a:p>
            <a:pPr marL="0" marR="0" lvl="0" indent="0" algn="l" defTabSz="914400" rtl="0" eaLnBrk="1" fontAlgn="auto" latinLnBrk="0" hangingPunct="1">
              <a:lnSpc>
                <a:spcPct val="90000"/>
              </a:lnSpc>
              <a:spcBef>
                <a:spcPts val="600"/>
              </a:spcBef>
              <a:spcAft>
                <a:spcPts val="0"/>
              </a:spcAft>
              <a:buClr>
                <a:srgbClr val="006BBC"/>
              </a:buClr>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NE Atlantic </a:t>
            </a:r>
            <a:b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and Mediterranean</a:t>
            </a:r>
          </a:p>
        </p:txBody>
      </p:sp>
      <p:sp>
        <p:nvSpPr>
          <p:cNvPr id="49" name="Прямоугольник 48">
            <a:extLst>
              <a:ext uri="{FF2B5EF4-FFF2-40B4-BE49-F238E27FC236}">
                <a16:creationId xmlns:a16="http://schemas.microsoft.com/office/drawing/2014/main" id="{EB826552-D6DA-4977-B8D7-F45FAC14FC11}"/>
              </a:ext>
            </a:extLst>
          </p:cNvPr>
          <p:cNvSpPr/>
          <p:nvPr/>
        </p:nvSpPr>
        <p:spPr>
          <a:xfrm>
            <a:off x="6327230" y="4031643"/>
            <a:ext cx="1931517" cy="895630"/>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006BBC"/>
              </a:buClr>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TOWS-WG </a:t>
            </a:r>
          </a:p>
          <a:p>
            <a:pPr marL="0" marR="0" lvl="0" indent="0" algn="ctr" defTabSz="914400" rtl="0" eaLnBrk="1" fontAlgn="auto" latinLnBrk="0" hangingPunct="1">
              <a:lnSpc>
                <a:spcPct val="90000"/>
              </a:lnSpc>
              <a:spcBef>
                <a:spcPts val="0"/>
              </a:spcBef>
              <a:spcAft>
                <a:spcPts val="0"/>
              </a:spcAft>
              <a:buClr>
                <a:srgbClr val="006BBC"/>
              </a:buClr>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WG on Tsunamis and Other Hazards Related to Sea-Level Warning and Mitigation System</a:t>
            </a:r>
          </a:p>
        </p:txBody>
      </p:sp>
      <p:sp>
        <p:nvSpPr>
          <p:cNvPr id="50" name="Прямоугольник 49">
            <a:extLst>
              <a:ext uri="{FF2B5EF4-FFF2-40B4-BE49-F238E27FC236}">
                <a16:creationId xmlns:a16="http://schemas.microsoft.com/office/drawing/2014/main" id="{107349D5-330D-4A63-B0C9-CD0A8E3E37F6}"/>
              </a:ext>
            </a:extLst>
          </p:cNvPr>
          <p:cNvSpPr/>
          <p:nvPr/>
        </p:nvSpPr>
        <p:spPr>
          <a:xfrm>
            <a:off x="9602381" y="4921343"/>
            <a:ext cx="1608600" cy="743280"/>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006BBC"/>
              </a:buClr>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TT on DMP</a:t>
            </a:r>
          </a:p>
          <a:p>
            <a:pPr marL="0" marR="0" lvl="0" indent="0" algn="ctr" defTabSz="914400" rtl="0" eaLnBrk="1" fontAlgn="auto" latinLnBrk="0" hangingPunct="1">
              <a:lnSpc>
                <a:spcPct val="90000"/>
              </a:lnSpc>
              <a:spcBef>
                <a:spcPts val="0"/>
              </a:spcBef>
              <a:spcAft>
                <a:spcPts val="0"/>
              </a:spcAft>
              <a:buClr>
                <a:srgbClr val="006BBC"/>
              </a:buClr>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Task Team on Disaster Management and Preparedness </a:t>
            </a:r>
          </a:p>
        </p:txBody>
      </p:sp>
      <p:sp>
        <p:nvSpPr>
          <p:cNvPr id="52" name="Прямоугольник 51">
            <a:extLst>
              <a:ext uri="{FF2B5EF4-FFF2-40B4-BE49-F238E27FC236}">
                <a16:creationId xmlns:a16="http://schemas.microsoft.com/office/drawing/2014/main" id="{3DBB6F8B-D459-4829-85B8-7ADD5E07A1DA}"/>
              </a:ext>
            </a:extLst>
          </p:cNvPr>
          <p:cNvSpPr/>
          <p:nvPr/>
        </p:nvSpPr>
        <p:spPr>
          <a:xfrm>
            <a:off x="9602378" y="3951379"/>
            <a:ext cx="1608603" cy="590931"/>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006BBC"/>
              </a:buClr>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TT on TWO</a:t>
            </a:r>
          </a:p>
          <a:p>
            <a:pPr marL="0" marR="0" lvl="0" indent="0" algn="ctr" defTabSz="914400" rtl="0" eaLnBrk="1" fontAlgn="auto" latinLnBrk="0" hangingPunct="1">
              <a:lnSpc>
                <a:spcPct val="90000"/>
              </a:lnSpc>
              <a:spcBef>
                <a:spcPts val="0"/>
              </a:spcBef>
              <a:spcAft>
                <a:spcPts val="0"/>
              </a:spcAft>
              <a:buClr>
                <a:srgbClr val="006BBC"/>
              </a:buClr>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Task Team on Tsunami Watch Operation</a:t>
            </a:r>
          </a:p>
        </p:txBody>
      </p:sp>
      <p:sp>
        <p:nvSpPr>
          <p:cNvPr id="53" name="Прямоугольник 52">
            <a:extLst>
              <a:ext uri="{FF2B5EF4-FFF2-40B4-BE49-F238E27FC236}">
                <a16:creationId xmlns:a16="http://schemas.microsoft.com/office/drawing/2014/main" id="{1495C3C6-8A1C-4490-8B2F-73D222368770}"/>
              </a:ext>
            </a:extLst>
          </p:cNvPr>
          <p:cNvSpPr/>
          <p:nvPr/>
        </p:nvSpPr>
        <p:spPr>
          <a:xfrm>
            <a:off x="1473169" y="3934482"/>
            <a:ext cx="1604862" cy="1164934"/>
          </a:xfrm>
          <a:prstGeom prst="rect">
            <a:avLst/>
          </a:prstGeom>
        </p:spPr>
        <p:txBody>
          <a:bodyPr wrap="square">
            <a:spAutoFit/>
          </a:bodyPr>
          <a:lstStyle/>
          <a:p>
            <a:pPr marL="0" marR="0" lvl="0" indent="0" algn="r" defTabSz="914400" rtl="0" eaLnBrk="1" fontAlgn="auto" latinLnBrk="0" hangingPunct="1">
              <a:lnSpc>
                <a:spcPct val="90000"/>
              </a:lnSpc>
              <a:spcBef>
                <a:spcPts val="300"/>
              </a:spcBef>
              <a:spcAft>
                <a:spcPts val="0"/>
              </a:spcAft>
              <a:buClr>
                <a:srgbClr val="006BBC"/>
              </a:buClr>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ICG/PTWS</a:t>
            </a:r>
          </a:p>
          <a:p>
            <a:pPr marL="0" marR="0" lvl="0" indent="0" algn="r" defTabSz="914400" rtl="0" eaLnBrk="1" fontAlgn="auto" latinLnBrk="0" hangingPunct="1">
              <a:lnSpc>
                <a:spcPct val="90000"/>
              </a:lnSpc>
              <a:spcBef>
                <a:spcPts val="300"/>
              </a:spcBef>
              <a:spcAft>
                <a:spcPts val="0"/>
              </a:spcAft>
              <a:buClr>
                <a:srgbClr val="006BBC"/>
              </a:buClr>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ICG/IOTWMS</a:t>
            </a:r>
          </a:p>
          <a:p>
            <a:pPr marL="0" marR="0" lvl="0" indent="0" algn="r" defTabSz="914400" rtl="0" eaLnBrk="1" fontAlgn="auto" latinLnBrk="0" hangingPunct="1">
              <a:lnSpc>
                <a:spcPct val="100000"/>
              </a:lnSpc>
              <a:spcBef>
                <a:spcPts val="0"/>
              </a:spcBef>
              <a:spcAft>
                <a:spcPts val="0"/>
              </a:spcAft>
              <a:buClr>
                <a:srgbClr val="006BBC"/>
              </a:buClr>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ICG/CARIBE EWS</a:t>
            </a:r>
          </a:p>
          <a:p>
            <a:pPr marL="0" marR="0" lvl="0" indent="0" algn="r" defTabSz="914400" rtl="0" eaLnBrk="1" fontAlgn="auto" latinLnBrk="0" hangingPunct="1">
              <a:lnSpc>
                <a:spcPct val="100000"/>
              </a:lnSpc>
              <a:spcBef>
                <a:spcPts val="0"/>
              </a:spcBef>
              <a:spcAft>
                <a:spcPts val="0"/>
              </a:spcAft>
              <a:buClr>
                <a:srgbClr val="006BBC"/>
              </a:buClr>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
                <a:srgbClr val="006BBC"/>
              </a:buClr>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ICG/NEAMTWS</a:t>
            </a:r>
          </a:p>
        </p:txBody>
      </p:sp>
      <p:sp>
        <p:nvSpPr>
          <p:cNvPr id="54" name="Прямоугольник 53">
            <a:extLst>
              <a:ext uri="{FF2B5EF4-FFF2-40B4-BE49-F238E27FC236}">
                <a16:creationId xmlns:a16="http://schemas.microsoft.com/office/drawing/2014/main" id="{D9033C57-EEBF-45A3-8F49-194B09840B9D}"/>
              </a:ext>
            </a:extLst>
          </p:cNvPr>
          <p:cNvSpPr/>
          <p:nvPr/>
        </p:nvSpPr>
        <p:spPr>
          <a:xfrm>
            <a:off x="1607719" y="5079705"/>
            <a:ext cx="3224959" cy="2862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006BBC"/>
              </a:buClr>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Coordination of Regional TWS</a:t>
            </a:r>
          </a:p>
        </p:txBody>
      </p:sp>
      <p:sp>
        <p:nvSpPr>
          <p:cNvPr id="55" name="Прямоугольник 54">
            <a:extLst>
              <a:ext uri="{FF2B5EF4-FFF2-40B4-BE49-F238E27FC236}">
                <a16:creationId xmlns:a16="http://schemas.microsoft.com/office/drawing/2014/main" id="{A181E963-F1D8-446B-8183-EFDA003B3884}"/>
              </a:ext>
            </a:extLst>
          </p:cNvPr>
          <p:cNvSpPr/>
          <p:nvPr/>
        </p:nvSpPr>
        <p:spPr>
          <a:xfrm>
            <a:off x="1200054" y="5544350"/>
            <a:ext cx="4013527" cy="2862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006BBC"/>
              </a:buClr>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Capacity Development</a:t>
            </a:r>
          </a:p>
        </p:txBody>
      </p:sp>
      <p:sp>
        <p:nvSpPr>
          <p:cNvPr id="56" name="Прямоугольник 55">
            <a:extLst>
              <a:ext uri="{FF2B5EF4-FFF2-40B4-BE49-F238E27FC236}">
                <a16:creationId xmlns:a16="http://schemas.microsoft.com/office/drawing/2014/main" id="{3F8EFA43-77F5-4FE8-B45F-E06A5FE058E4}"/>
              </a:ext>
            </a:extLst>
          </p:cNvPr>
          <p:cNvSpPr/>
          <p:nvPr/>
        </p:nvSpPr>
        <p:spPr>
          <a:xfrm>
            <a:off x="6176311" y="4949728"/>
            <a:ext cx="2223931" cy="674031"/>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006BBC"/>
              </a:buClr>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Standards, </a:t>
            </a:r>
            <a:b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Best Practice, Advisory to IOC Governing bodies </a:t>
            </a:r>
          </a:p>
        </p:txBody>
      </p:sp>
      <p:sp>
        <p:nvSpPr>
          <p:cNvPr id="33" name="Номер слайда 5">
            <a:extLst>
              <a:ext uri="{FF2B5EF4-FFF2-40B4-BE49-F238E27FC236}">
                <a16:creationId xmlns:a16="http://schemas.microsoft.com/office/drawing/2014/main" id="{BBB4BF54-9F40-40EA-9ED1-E1FC92E6E46B}"/>
              </a:ext>
            </a:extLst>
          </p:cNvPr>
          <p:cNvSpPr>
            <a:spLocks noGrp="1" noChangeAspect="1"/>
          </p:cNvSpPr>
          <p:nvPr>
            <p:ph type="sldNum" sz="quarter" idx="12"/>
          </p:nvPr>
        </p:nvSpPr>
        <p:spPr>
          <a:xfrm>
            <a:off x="11758526" y="6497317"/>
            <a:ext cx="287925" cy="287925"/>
          </a:xfrm>
          <a:prstGeom prst="flowChartConnector">
            <a:avLst/>
          </a:prstGeom>
          <a:solidFill>
            <a:schemeClr val="bg1">
              <a:alpha val="40000"/>
            </a:schemeClr>
          </a:solidFill>
          <a:ln w="6350">
            <a:noFill/>
            <a:prstDash val="solid"/>
          </a:ln>
        </p:spPr>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6CA7347-4776-487A-BB57-D0C09A6B820D}" type="slidenum">
              <a:rPr kumimoji="0" lang="ru-RU" sz="1200" b="0" i="0" u="none" strike="noStrike" kern="1200" cap="none" spc="0" normalizeH="0" baseline="0" noProof="0" smtClean="0">
                <a:ln>
                  <a:noFill/>
                </a:ln>
                <a:solidFill>
                  <a:srgbClr val="5B9BD5"/>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ru-RU" sz="12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4D77728A-A68E-0C4E-B448-B9D8F72289D8}"/>
              </a:ext>
            </a:extLst>
          </p:cNvPr>
          <p:cNvSpPr txBox="1"/>
          <p:nvPr/>
        </p:nvSpPr>
        <p:spPr>
          <a:xfrm>
            <a:off x="1688646" y="209333"/>
            <a:ext cx="802854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546A"/>
                </a:solidFill>
                <a:effectLst/>
                <a:uLnTx/>
                <a:uFillTx/>
                <a:latin typeface="Poppins" pitchFamily="2" charset="77"/>
                <a:ea typeface="+mn-ea"/>
                <a:cs typeface="Poppins" pitchFamily="2" charset="77"/>
              </a:rPr>
              <a:t>IOC Tsunami Programme and UN Ocean Decade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descr="Graphical user interface, application, Word&#10;&#10;Description automatically generated">
            <a:extLst>
              <a:ext uri="{FF2B5EF4-FFF2-40B4-BE49-F238E27FC236}">
                <a16:creationId xmlns:a16="http://schemas.microsoft.com/office/drawing/2014/main" id="{ACBED385-EBCC-E747-B750-BF665CDA524E}"/>
              </a:ext>
            </a:extLst>
          </p:cNvPr>
          <p:cNvPicPr>
            <a:picLocks noChangeAspect="1"/>
          </p:cNvPicPr>
          <p:nvPr/>
        </p:nvPicPr>
        <p:blipFill rotWithShape="1">
          <a:blip r:embed="rId4">
            <a:extLst>
              <a:ext uri="{28A0092B-C50C-407E-A947-70E740481C1C}">
                <a14:useLocalDpi xmlns:a14="http://schemas.microsoft.com/office/drawing/2010/main" val="0"/>
              </a:ext>
            </a:extLst>
          </a:blip>
          <a:srcRect l="34462" t="27959" r="20296" b="26763"/>
          <a:stretch/>
        </p:blipFill>
        <p:spPr>
          <a:xfrm>
            <a:off x="340599" y="602836"/>
            <a:ext cx="3599279" cy="2026217"/>
          </a:xfrm>
          <a:prstGeom prst="rect">
            <a:avLst/>
          </a:prstGeom>
        </p:spPr>
      </p:pic>
      <p:sp>
        <p:nvSpPr>
          <p:cNvPr id="20" name="TextBox 19">
            <a:extLst>
              <a:ext uri="{FF2B5EF4-FFF2-40B4-BE49-F238E27FC236}">
                <a16:creationId xmlns:a16="http://schemas.microsoft.com/office/drawing/2014/main" id="{052544A6-1F3A-934B-B824-7C84C86C4F22}"/>
              </a:ext>
            </a:extLst>
          </p:cNvPr>
          <p:cNvSpPr txBox="1"/>
          <p:nvPr/>
        </p:nvSpPr>
        <p:spPr>
          <a:xfrm>
            <a:off x="6483676" y="582339"/>
            <a:ext cx="5537738" cy="1954381"/>
          </a:xfrm>
          <a:prstGeom prst="rect">
            <a:avLst/>
          </a:prstGeom>
          <a:noFill/>
          <a:ln w="952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4546A"/>
                </a:solidFill>
                <a:effectLst/>
                <a:uLnTx/>
                <a:uFillTx/>
                <a:latin typeface="Calibri Light" panose="020F0302020204030204"/>
                <a:ea typeface="+mn-ea"/>
                <a:cs typeface="+mn-cs"/>
              </a:rPr>
              <a:t>UN Ocean Decade (2021-30)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1" i="0" u="none" strike="noStrike" kern="1200" cap="none" spc="0" normalizeH="0" baseline="0" noProof="0" dirty="0">
                <a:ln>
                  <a:noFill/>
                </a:ln>
                <a:solidFill>
                  <a:srgbClr val="44546A"/>
                </a:solidFill>
                <a:effectLst/>
                <a:uLnTx/>
                <a:uFillTx/>
                <a:latin typeface="Calibri Light" panose="020F0302020204030204"/>
                <a:ea typeface="+mn-ea"/>
                <a:cs typeface="+mn-cs"/>
              </a:rPr>
              <a:t>Once-in-a-generation opportunity to address gaps in tsunami warning , enhance community preparedness and contribute to “A Safe Ocean”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0" i="0" u="none" strike="noStrike" kern="1200" cap="none" spc="0" normalizeH="0" baseline="0" noProof="0" dirty="0">
                <a:ln>
                  <a:noFill/>
                </a:ln>
                <a:solidFill>
                  <a:srgbClr val="44546A"/>
                </a:solidFill>
                <a:effectLst/>
                <a:uLnTx/>
                <a:uFillTx/>
                <a:latin typeface="Calibri" panose="020F0502020204030204"/>
                <a:ea typeface="+mn-ea"/>
                <a:cs typeface="+mn-cs"/>
              </a:rPr>
              <a:t>IOC Assembly 31 (</a:t>
            </a:r>
            <a:r>
              <a:rPr kumimoji="0" lang="en-US" sz="1400" b="0" i="0" u="none" strike="noStrike" kern="1200" cap="none" spc="0" normalizeH="0" baseline="0" noProof="0" dirty="0">
                <a:ln>
                  <a:noFill/>
                </a:ln>
                <a:solidFill>
                  <a:srgbClr val="44546A"/>
                </a:solidFill>
                <a:effectLst/>
                <a:uLnTx/>
                <a:uFillTx/>
                <a:latin typeface="Calibri" panose="020F0502020204030204"/>
                <a:ea typeface="+mn-ea"/>
                <a:cs typeface="+mn-cs"/>
              </a:rPr>
              <a:t>Dec. A-31/3.4.1)</a:t>
            </a:r>
            <a:r>
              <a:rPr kumimoji="0" lang="en-IN" sz="1400" b="0" i="0" u="none" strike="noStrike" kern="1200" cap="none" spc="0" normalizeH="0" baseline="0" noProof="0" dirty="0">
                <a:ln>
                  <a:noFill/>
                </a:ln>
                <a:solidFill>
                  <a:srgbClr val="44546A"/>
                </a:solidFill>
                <a:effectLst/>
                <a:uLnTx/>
                <a:uFillTx/>
                <a:latin typeface="Calibri" panose="020F0502020204030204"/>
                <a:ea typeface="+mn-ea"/>
                <a:cs typeface="+mn-cs"/>
              </a:rPr>
              <a:t> established the Ocean Decade Tsunami Programme + Scientific Committee to</a:t>
            </a:r>
            <a:r>
              <a:rPr kumimoji="0" lang="en-IN" sz="1400" b="1" i="0" u="none" strike="noStrike" kern="1200" cap="none" spc="0" normalizeH="0" baseline="0" noProof="0" dirty="0">
                <a:ln>
                  <a:noFill/>
                </a:ln>
                <a:solidFill>
                  <a:srgbClr val="44546A"/>
                </a:solidFill>
                <a:effectLst/>
                <a:uLnTx/>
                <a:uFillTx/>
                <a:latin typeface="Calibri" panose="020F0502020204030204"/>
                <a:ea typeface="+mn-ea"/>
                <a:cs typeface="+mn-cs"/>
              </a:rPr>
              <a:t> </a:t>
            </a:r>
            <a:r>
              <a:rPr kumimoji="0" lang="en-IN" sz="1400" b="1" i="0" u="none" strike="noStrike" kern="1200" cap="none" spc="0" normalizeH="0" baseline="0" noProof="0" dirty="0">
                <a:ln>
                  <a:noFill/>
                </a:ln>
                <a:solidFill>
                  <a:srgbClr val="44546A"/>
                </a:solidFill>
                <a:effectLst/>
                <a:uLnTx/>
                <a:uFillTx/>
                <a:latin typeface="Calibri Light" panose="020F0302020204030204"/>
                <a:ea typeface="+mn-ea"/>
                <a:cs typeface="+mn-cs"/>
              </a:rPr>
              <a:t>Develop Research, Development &amp; Implementation Plan</a:t>
            </a:r>
          </a:p>
          <a:p>
            <a:pPr marL="405607" marR="0" lvl="1" indent="-15636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1" i="0" u="none" strike="noStrike" kern="1200" cap="none" spc="0" normalizeH="0" baseline="0" noProof="0" dirty="0">
                <a:ln>
                  <a:noFill/>
                </a:ln>
                <a:solidFill>
                  <a:srgbClr val="44546A"/>
                </a:solidFill>
                <a:effectLst/>
                <a:uLnTx/>
                <a:uFillTx/>
                <a:latin typeface="Calibri Light" panose="020F0302020204030204"/>
                <a:ea typeface="+mn-ea"/>
                <a:cs typeface="+mn-cs"/>
              </a:rPr>
              <a:t>Technological &amp; Observational Advances to reduce uncertainties</a:t>
            </a:r>
          </a:p>
          <a:p>
            <a:pPr marL="405607" marR="0" lvl="1" indent="-15636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1" i="0" u="none" strike="noStrike" kern="1200" cap="none" spc="0" normalizeH="0" baseline="0" noProof="0" dirty="0">
                <a:ln>
                  <a:noFill/>
                </a:ln>
                <a:solidFill>
                  <a:srgbClr val="44546A"/>
                </a:solidFill>
                <a:effectLst/>
                <a:uLnTx/>
                <a:uFillTx/>
                <a:latin typeface="Calibri Light" panose="020F0302020204030204"/>
                <a:ea typeface="+mn-ea"/>
                <a:cs typeface="+mn-cs"/>
              </a:rPr>
              <a:t>100 % at risk communities prepared &amp; resilient to tsunamis by 2030 (Tsunami Ready, etc.)</a:t>
            </a:r>
          </a:p>
        </p:txBody>
      </p:sp>
      <p:sp>
        <p:nvSpPr>
          <p:cNvPr id="21" name="TextBox 20">
            <a:extLst>
              <a:ext uri="{FF2B5EF4-FFF2-40B4-BE49-F238E27FC236}">
                <a16:creationId xmlns:a16="http://schemas.microsoft.com/office/drawing/2014/main" id="{49AC3849-5DEC-7546-AA24-0E0368983399}"/>
              </a:ext>
            </a:extLst>
          </p:cNvPr>
          <p:cNvSpPr txBox="1"/>
          <p:nvPr/>
        </p:nvSpPr>
        <p:spPr>
          <a:xfrm>
            <a:off x="6327230" y="5758876"/>
            <a:ext cx="4520485" cy="1015663"/>
          </a:xfrm>
          <a:prstGeom prst="rect">
            <a:avLst/>
          </a:prstGeom>
          <a:noFill/>
          <a:ln w="9525">
            <a:solidFill>
              <a:schemeClr val="tx1"/>
            </a:solidFill>
          </a:ln>
        </p:spPr>
        <p:txBody>
          <a:bodyPr wrap="square" rtlCol="0">
            <a:spAutoFit/>
          </a:bodyPr>
          <a:lstStyle>
            <a:defPPr>
              <a:defRPr lang="en-US"/>
            </a:defPPr>
            <a:lvl1pPr>
              <a:defRPr sz="4000" b="1">
                <a:solidFill>
                  <a:schemeClr val="tx2"/>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44546A"/>
                </a:solidFill>
                <a:effectLst/>
                <a:uLnTx/>
                <a:uFillTx/>
                <a:latin typeface="Calibri Light" panose="020F0302020204030204"/>
                <a:ea typeface="+mn-ea"/>
                <a:cs typeface="+mn-cs"/>
              </a:rPr>
              <a:t>Governance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1" i="0" u="none" strike="noStrike" kern="1200" cap="none" spc="0" normalizeH="0" baseline="0" noProof="0" dirty="0">
                <a:ln>
                  <a:noFill/>
                </a:ln>
                <a:solidFill>
                  <a:srgbClr val="44546A"/>
                </a:solidFill>
                <a:effectLst/>
                <a:uLnTx/>
                <a:uFillTx/>
                <a:latin typeface="Calibri Light" panose="020F0302020204030204"/>
                <a:ea typeface="+mn-ea"/>
                <a:cs typeface="+mn-cs"/>
              </a:rPr>
              <a:t>TOWS-WG &amp; ICGs: Global &amp; Regional Steering Committee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1" i="0" u="none" strike="noStrike" kern="1200" cap="none" spc="0" normalizeH="0" baseline="0" noProof="0" dirty="0">
                <a:ln>
                  <a:noFill/>
                </a:ln>
                <a:solidFill>
                  <a:srgbClr val="44546A"/>
                </a:solidFill>
                <a:effectLst/>
                <a:uLnTx/>
                <a:uFillTx/>
                <a:latin typeface="Calibri Light" panose="020F0302020204030204"/>
                <a:ea typeface="+mn-ea"/>
                <a:cs typeface="+mn-cs"/>
              </a:rPr>
              <a:t>Scientific Committee: Advisory Role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1" i="0" u="none" strike="noStrike" kern="1200" cap="none" spc="0" normalizeH="0" baseline="0" noProof="0" dirty="0">
                <a:ln>
                  <a:noFill/>
                </a:ln>
                <a:solidFill>
                  <a:srgbClr val="44546A"/>
                </a:solidFill>
                <a:effectLst/>
                <a:uLnTx/>
                <a:uFillTx/>
                <a:latin typeface="Calibri Light" panose="020F0302020204030204"/>
                <a:ea typeface="+mn-ea"/>
                <a:cs typeface="+mn-cs"/>
              </a:rPr>
              <a:t>Special coalition for Tsunami Ready</a:t>
            </a:r>
          </a:p>
        </p:txBody>
      </p:sp>
      <p:sp>
        <p:nvSpPr>
          <p:cNvPr id="23" name="Oval 22">
            <a:extLst>
              <a:ext uri="{FF2B5EF4-FFF2-40B4-BE49-F238E27FC236}">
                <a16:creationId xmlns:a16="http://schemas.microsoft.com/office/drawing/2014/main" id="{AC5170D1-9522-0A41-AC24-F6848020684D}"/>
              </a:ext>
            </a:extLst>
          </p:cNvPr>
          <p:cNvSpPr/>
          <p:nvPr/>
        </p:nvSpPr>
        <p:spPr>
          <a:xfrm>
            <a:off x="8296562" y="4204677"/>
            <a:ext cx="1409500" cy="106774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ODTP Science Committee</a:t>
            </a:r>
          </a:p>
        </p:txBody>
      </p:sp>
    </p:spTree>
    <p:extLst>
      <p:ext uri="{BB962C8B-B14F-4D97-AF65-F5344CB8AC3E}">
        <p14:creationId xmlns:p14="http://schemas.microsoft.com/office/powerpoint/2010/main" val="3788573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6" name="TextBox 5"/>
          <p:cNvSpPr txBox="1"/>
          <p:nvPr/>
        </p:nvSpPr>
        <p:spPr>
          <a:xfrm>
            <a:off x="1393342" y="248612"/>
            <a:ext cx="5341172" cy="600164"/>
          </a:xfrm>
          <a:prstGeom prst="rect">
            <a:avLst/>
          </a:prstGeom>
          <a:noFill/>
        </p:spPr>
        <p:txBody>
          <a:bodyPr wrap="square" rtlCol="0">
            <a:spAutoFit/>
          </a:bodyPr>
          <a:lstStyle/>
          <a:p>
            <a:pPr marL="0" marR="0" lvl="0" indent="0" algn="l" defTabSz="457086" rtl="0" eaLnBrk="1" fontAlgn="auto" latinLnBrk="0" hangingPunct="1">
              <a:lnSpc>
                <a:spcPts val="18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ndara" panose="020E0502030303020204" pitchFamily="34" charset="0"/>
                <a:ea typeface="+mn-ea"/>
                <a:cs typeface="+mn-cs"/>
              </a:rPr>
              <a:t>Rethinking Ocean Observations:</a:t>
            </a:r>
          </a:p>
          <a:p>
            <a:pPr marL="0" marR="0" lvl="0" indent="0" algn="l" defTabSz="45708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ndara" panose="020E0502030303020204" pitchFamily="34" charset="0"/>
                <a:ea typeface="+mn-ea"/>
                <a:cs typeface="+mn-cs"/>
              </a:rPr>
              <a:t>Reducing Uncertainty in Global Tsunami Forecasts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035" y="950216"/>
            <a:ext cx="10106125" cy="5683930"/>
          </a:xfrm>
          <a:prstGeom prst="rect">
            <a:avLst/>
          </a:prstGeom>
        </p:spPr>
      </p:pic>
      <p:sp>
        <p:nvSpPr>
          <p:cNvPr id="2" name="TextBox 1"/>
          <p:cNvSpPr txBox="1"/>
          <p:nvPr/>
        </p:nvSpPr>
        <p:spPr>
          <a:xfrm>
            <a:off x="8252340" y="6332520"/>
            <a:ext cx="2625423" cy="215444"/>
          </a:xfrm>
          <a:prstGeom prst="rect">
            <a:avLst/>
          </a:prstGeom>
          <a:noFill/>
        </p:spPr>
        <p:txBody>
          <a:bodyPr wrap="square" rtlCol="0">
            <a:spAutoFit/>
          </a:bodyPr>
          <a:lstStyle/>
          <a:p>
            <a:pPr marL="0" marR="0" lvl="0" indent="0" algn="r" defTabSz="457086"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Candara" panose="020E0502030303020204" pitchFamily="34" charset="0"/>
                <a:ea typeface="+mn-ea"/>
                <a:cs typeface="+mn-cs"/>
              </a:rPr>
              <a:t>Source: National Oceanic and Atmospheric Administration</a:t>
            </a:r>
          </a:p>
        </p:txBody>
      </p:sp>
    </p:spTree>
    <p:extLst>
      <p:ext uri="{BB962C8B-B14F-4D97-AF65-F5344CB8AC3E}">
        <p14:creationId xmlns:p14="http://schemas.microsoft.com/office/powerpoint/2010/main" val="4255379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6634134" y="1396289"/>
            <a:ext cx="5006336" cy="1325563"/>
          </a:xfrm>
          <a:prstGeom prst="rect">
            <a:avLst/>
          </a:prstGeom>
        </p:spPr>
        <p:txBody>
          <a:bodyPr spcFirstLastPara="1" vert="horz" lIns="91440" tIns="45720" rIns="91440" bIns="45720" rtlCol="0" anchor="ctr" anchorCtr="0">
            <a:normAutofit fontScale="90000"/>
          </a:bodyPr>
          <a:lstStyle/>
          <a:p>
            <a:pPr marL="0" lvl="0" indent="0">
              <a:lnSpc>
                <a:spcPct val="90000"/>
              </a:lnSpc>
              <a:spcBef>
                <a:spcPct val="0"/>
              </a:spcBef>
              <a:spcAft>
                <a:spcPts val="0"/>
              </a:spcAft>
              <a:buClr>
                <a:srgbClr val="111111"/>
              </a:buClr>
              <a:buSzPts val="4000"/>
            </a:pPr>
            <a:r>
              <a:rPr lang="en-US" sz="4000" dirty="0">
                <a:sym typeface="Times New Roman"/>
              </a:rPr>
              <a:t>Dr. DENIS CHANG SENG</a:t>
            </a:r>
            <a:br>
              <a:rPr lang="en-US" sz="4000" dirty="0">
                <a:sym typeface="Times New Roman"/>
              </a:rPr>
            </a:br>
            <a:r>
              <a:rPr lang="en-US" sz="4000" dirty="0">
                <a:sym typeface="Times New Roman"/>
              </a:rPr>
              <a:t>IOC-UNESCO</a:t>
            </a:r>
            <a:br>
              <a:rPr lang="en-US" sz="2800" b="0" i="0" dirty="0">
                <a:sym typeface="Times New Roman"/>
              </a:rPr>
            </a:br>
            <a:endParaRPr lang="en-US" sz="2800" dirty="0">
              <a:sym typeface="Times New Roman"/>
            </a:endParaRPr>
          </a:p>
        </p:txBody>
      </p:sp>
      <p:sp>
        <p:nvSpPr>
          <p:cNvPr id="109" name="Freeform: Shape 10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 name="Google Shape;103;p15"/>
          <p:cNvPicPr preferRelativeResize="0">
            <a:picLocks noGrp="1"/>
          </p:cNvPicPr>
          <p:nvPr>
            <p:ph type="pic" idx="2"/>
          </p:nvPr>
        </p:nvPicPr>
        <p:blipFill rotWithShape="1">
          <a:blip r:embed="rId3"/>
          <a:srcRect l="294" r="17794"/>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rgbClr val="E8F5FB"/>
          </a:solidFill>
        </p:spPr>
      </p:pic>
      <p:sp>
        <p:nvSpPr>
          <p:cNvPr id="104" name="Google Shape;104;p15"/>
          <p:cNvSpPr txBox="1">
            <a:spLocks noGrp="1"/>
          </p:cNvSpPr>
          <p:nvPr>
            <p:ph type="body" idx="1"/>
          </p:nvPr>
        </p:nvSpPr>
        <p:spPr>
          <a:xfrm>
            <a:off x="6638578" y="2871982"/>
            <a:ext cx="5004073" cy="3181684"/>
          </a:xfrm>
          <a:prstGeom prst="rect">
            <a:avLst/>
          </a:prstGeom>
        </p:spPr>
        <p:txBody>
          <a:bodyPr spcFirstLastPara="1" vert="horz" lIns="91440" tIns="45720" rIns="91440" bIns="45720" rtlCol="0" anchor="t" anchorCtr="0">
            <a:normAutofit/>
          </a:bodyPr>
          <a:lstStyle/>
          <a:p>
            <a:pPr marL="0" lvl="0">
              <a:lnSpc>
                <a:spcPct val="90000"/>
              </a:lnSpc>
              <a:spcBef>
                <a:spcPts val="0"/>
              </a:spcBef>
              <a:spcAft>
                <a:spcPts val="600"/>
              </a:spcAft>
              <a:buSzPts val="2400"/>
              <a:buFont typeface="Arial" panose="020B0604020202020204" pitchFamily="34" charset="0"/>
              <a:buChar char="•"/>
            </a:pPr>
            <a:r>
              <a:rPr lang="en-US" dirty="0" err="1">
                <a:sym typeface="Times New Roman"/>
              </a:rPr>
              <a:t>Programme</a:t>
            </a:r>
            <a:r>
              <a:rPr lang="en-US" dirty="0">
                <a:sym typeface="Times New Roman"/>
              </a:rPr>
              <a:t> Specialist</a:t>
            </a:r>
          </a:p>
          <a:p>
            <a:pPr marL="0" lvl="0">
              <a:lnSpc>
                <a:spcPct val="90000"/>
              </a:lnSpc>
              <a:spcBef>
                <a:spcPts val="0"/>
              </a:spcBef>
              <a:spcAft>
                <a:spcPts val="600"/>
              </a:spcAft>
              <a:buSzPts val="2400"/>
              <a:buFont typeface="Arial" panose="020B0604020202020204" pitchFamily="34" charset="0"/>
              <a:buChar char="•"/>
            </a:pPr>
            <a:r>
              <a:rPr lang="en-US" dirty="0">
                <a:sym typeface="Times New Roman"/>
              </a:rPr>
              <a:t>Tsunami Unit (</a:t>
            </a:r>
            <a:r>
              <a:rPr lang="en-US" i="0" dirty="0">
                <a:sym typeface="Times New Roman"/>
              </a:rPr>
              <a:t>Technical Secretary ICG/NEAMTWS)</a:t>
            </a:r>
          </a:p>
          <a:p>
            <a:pPr marL="0" lvl="0">
              <a:lnSpc>
                <a:spcPct val="90000"/>
              </a:lnSpc>
              <a:spcBef>
                <a:spcPts val="0"/>
              </a:spcBef>
              <a:spcAft>
                <a:spcPts val="600"/>
              </a:spcAft>
              <a:buSzPts val="2400"/>
              <a:buFont typeface="Arial" panose="020B0604020202020204" pitchFamily="34" charset="0"/>
              <a:buChar char="•"/>
            </a:pPr>
            <a:r>
              <a:rPr lang="en-US" dirty="0">
                <a:sym typeface="Times New Roman"/>
              </a:rPr>
              <a:t>Global Ocean Observation System (GOOS)</a:t>
            </a:r>
          </a:p>
          <a:p>
            <a:pPr marL="0" lvl="0">
              <a:lnSpc>
                <a:spcPct val="90000"/>
              </a:lnSpc>
              <a:spcBef>
                <a:spcPts val="0"/>
              </a:spcBef>
              <a:spcAft>
                <a:spcPts val="600"/>
              </a:spcAft>
              <a:buSzPts val="2400"/>
              <a:buFont typeface="Arial" panose="020B0604020202020204" pitchFamily="34" charset="0"/>
              <a:buChar char="•"/>
            </a:pPr>
            <a:r>
              <a:rPr lang="en-US" dirty="0">
                <a:sym typeface="Times New Roman"/>
              </a:rPr>
              <a:t>IOC Focal Point UNFCCC NWP on Ocean, Biodiversity and the International Network for Multi-Hazard Early Warning Systems</a:t>
            </a:r>
          </a:p>
        </p:txBody>
      </p:sp>
    </p:spTree>
    <p:extLst>
      <p:ext uri="{BB962C8B-B14F-4D97-AF65-F5344CB8AC3E}">
        <p14:creationId xmlns:p14="http://schemas.microsoft.com/office/powerpoint/2010/main" val="1108193924"/>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23D383-2B69-409D-A7F2-84F4521DC5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2606"/>
            <a:ext cx="12188825" cy="6852788"/>
          </a:xfrm>
          <a:prstGeom prst="rect">
            <a:avLst/>
          </a:prstGeom>
        </p:spPr>
      </p:pic>
      <p:sp>
        <p:nvSpPr>
          <p:cNvPr id="52" name="Прямоугольник 51">
            <a:extLst>
              <a:ext uri="{FF2B5EF4-FFF2-40B4-BE49-F238E27FC236}">
                <a16:creationId xmlns:a16="http://schemas.microsoft.com/office/drawing/2014/main" id="{9F17760C-654F-4886-B675-0A2511BE8133}"/>
              </a:ext>
            </a:extLst>
          </p:cNvPr>
          <p:cNvSpPr/>
          <p:nvPr/>
        </p:nvSpPr>
        <p:spPr>
          <a:xfrm>
            <a:off x="1588" y="190005"/>
            <a:ext cx="12188825" cy="954107"/>
          </a:xfrm>
          <a:prstGeom prst="rect">
            <a:avLst/>
          </a:prstGeom>
        </p:spPr>
        <p:txBody>
          <a:bodyPr wrap="square">
            <a:spAutoFit/>
          </a:bodyPr>
          <a:lstStyle/>
          <a:p>
            <a:pPr marL="0" marR="0" lvl="0" indent="0" algn="ctr" defTabSz="45708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srgbClr val="006BBC"/>
                </a:solidFill>
                <a:effectLst/>
                <a:uLnTx/>
                <a:uFillTx/>
                <a:latin typeface="Calibri" panose="020F0502020204030204"/>
                <a:ea typeface="+mn-ea"/>
                <a:cs typeface="+mn-cs"/>
              </a:rPr>
              <a:t>NEW POTENTIAL SOURCES OF SEISMIC OBSERVATIONS FOR TSUNAMI WARNING SYSTEMS</a:t>
            </a:r>
          </a:p>
        </p:txBody>
      </p:sp>
      <p:sp>
        <p:nvSpPr>
          <p:cNvPr id="10" name="TextBox 9">
            <a:extLst>
              <a:ext uri="{FF2B5EF4-FFF2-40B4-BE49-F238E27FC236}">
                <a16:creationId xmlns:a16="http://schemas.microsoft.com/office/drawing/2014/main" id="{3DA0C18A-35E6-4012-A1E1-47F979E9D05D}"/>
              </a:ext>
            </a:extLst>
          </p:cNvPr>
          <p:cNvSpPr txBox="1"/>
          <p:nvPr/>
        </p:nvSpPr>
        <p:spPr>
          <a:xfrm>
            <a:off x="1259122" y="6177648"/>
            <a:ext cx="3180523" cy="307777"/>
          </a:xfrm>
          <a:prstGeom prst="rect">
            <a:avLst/>
          </a:prstGeom>
          <a:noFill/>
        </p:spPr>
        <p:txBody>
          <a:bodyPr wrap="square" rtlCol="0">
            <a:spAutoFit/>
          </a:bodyPr>
          <a:lstStyle/>
          <a:p>
            <a:pPr marL="0" marR="0" lvl="0" indent="0" algn="ctr" defTabSz="45708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Angove, M</a:t>
            </a:r>
            <a:r>
              <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et. al, 2019</a:t>
            </a:r>
            <a:endPar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880A960-3CEA-4CCD-9F0A-7E298174B0FC}"/>
              </a:ext>
            </a:extLst>
          </p:cNvPr>
          <p:cNvSpPr txBox="1"/>
          <p:nvPr/>
        </p:nvSpPr>
        <p:spPr>
          <a:xfrm>
            <a:off x="7562469" y="6177647"/>
            <a:ext cx="3180523" cy="523220"/>
          </a:xfrm>
          <a:prstGeom prst="rect">
            <a:avLst/>
          </a:prstGeom>
          <a:noFill/>
        </p:spPr>
        <p:txBody>
          <a:bodyPr wrap="square" rtlCol="0">
            <a:spAutoFit/>
          </a:bodyPr>
          <a:lstStyle/>
          <a:p>
            <a:pPr marL="0" marR="0" lvl="0" indent="0" algn="ctr" defTabSz="45708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Pacific Northwest Geodetic Array/Central Washington University</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1B13283-0145-4663-9FCD-E8C1835DFC5C}"/>
              </a:ext>
            </a:extLst>
          </p:cNvPr>
          <p:cNvSpPr txBox="1"/>
          <p:nvPr/>
        </p:nvSpPr>
        <p:spPr>
          <a:xfrm>
            <a:off x="6737557" y="1445482"/>
            <a:ext cx="4424426" cy="523220"/>
          </a:xfrm>
          <a:prstGeom prst="rect">
            <a:avLst/>
          </a:prstGeom>
          <a:noFill/>
        </p:spPr>
        <p:txBody>
          <a:bodyPr wrap="square" rtlCol="0">
            <a:spAutoFit/>
          </a:bodyPr>
          <a:lstStyle/>
          <a:p>
            <a:pPr marL="0" marR="0" lvl="0" indent="0" algn="ctr" defTabSz="45708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The location of 2,260 real-time GNSS stations from public networks around the world</a:t>
            </a:r>
            <a:endPar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56A8E26-AC3A-43AF-8869-CB227D7F96E6}"/>
              </a:ext>
            </a:extLst>
          </p:cNvPr>
          <p:cNvSpPr txBox="1"/>
          <p:nvPr/>
        </p:nvSpPr>
        <p:spPr>
          <a:xfrm>
            <a:off x="740238" y="1052021"/>
            <a:ext cx="4714207" cy="954107"/>
          </a:xfrm>
          <a:prstGeom prst="rect">
            <a:avLst/>
          </a:prstGeom>
          <a:noFill/>
        </p:spPr>
        <p:txBody>
          <a:bodyPr wrap="square" rtlCol="0">
            <a:spAutoFit/>
          </a:bodyPr>
          <a:lstStyle/>
          <a:p>
            <a:pPr marL="0" marR="0" lvl="0" indent="0" algn="ctr" defTabSz="45708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Locations and magnitudes of historical seismic events (red), </a:t>
            </a:r>
          </a:p>
          <a:p>
            <a:pPr marL="0" marR="0" lvl="0" indent="0" algn="ctr" defTabSz="45708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DART tsunami buoys (yellow triangles) and current (green) </a:t>
            </a:r>
          </a:p>
          <a:p>
            <a:pPr marL="0" marR="0" lvl="0" indent="0" algn="ctr" defTabSz="45708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and planned (white)  submarine cables,. </a:t>
            </a:r>
          </a:p>
          <a:p>
            <a:pPr marL="0" marR="0" lvl="0" indent="0" algn="ctr" defTabSz="45708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SMART repeaters shown every 300 km</a:t>
            </a:r>
            <a:endParaRPr kumimoji="0" lang="ru-RU"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Номер слайда 5">
            <a:extLst>
              <a:ext uri="{FF2B5EF4-FFF2-40B4-BE49-F238E27FC236}">
                <a16:creationId xmlns:a16="http://schemas.microsoft.com/office/drawing/2014/main" id="{10073944-F1B8-4BA2-9D0B-5D3B3B2B2B4E}"/>
              </a:ext>
            </a:extLst>
          </p:cNvPr>
          <p:cNvSpPr>
            <a:spLocks noGrp="1" noChangeAspect="1"/>
          </p:cNvSpPr>
          <p:nvPr>
            <p:ph type="sldNum" sz="quarter" idx="12"/>
          </p:nvPr>
        </p:nvSpPr>
        <p:spPr>
          <a:xfrm>
            <a:off x="11758526" y="6473254"/>
            <a:ext cx="287925" cy="287925"/>
          </a:xfrm>
          <a:prstGeom prst="flowChartConnector">
            <a:avLst/>
          </a:prstGeom>
          <a:solidFill>
            <a:schemeClr val="accent5">
              <a:lumMod val="60000"/>
              <a:lumOff val="40000"/>
              <a:alpha val="30000"/>
            </a:schemeClr>
          </a:solidFill>
          <a:ln w="6350">
            <a:noFill/>
            <a:prstDash val="solid"/>
          </a:ln>
        </p:spPr>
        <p:txBody>
          <a:bodyPr vert="horz" lIns="0" tIns="0" rIns="0" bIns="0" rtlCol="0" anchor="ctr"/>
          <a:lstStyle/>
          <a:p>
            <a:pPr marL="0" marR="0" lvl="0" indent="0" algn="ctr" defTabSz="457086" rtl="0" eaLnBrk="1" fontAlgn="auto" latinLnBrk="0" hangingPunct="1">
              <a:lnSpc>
                <a:spcPct val="100000"/>
              </a:lnSpc>
              <a:spcBef>
                <a:spcPts val="0"/>
              </a:spcBef>
              <a:spcAft>
                <a:spcPts val="0"/>
              </a:spcAft>
              <a:buClrTx/>
              <a:buSzTx/>
              <a:buFontTx/>
              <a:buNone/>
              <a:tabLst/>
              <a:defRPr/>
            </a:pPr>
            <a:fld id="{16CA7347-4776-487A-BB57-D0C09A6B820D}" type="slidenum">
              <a:rPr kumimoji="0" lang="ru-RU" sz="1200" b="0" i="0" u="none" strike="noStrike" kern="1200" cap="none" spc="0" normalizeH="0" baseline="0" noProof="0">
                <a:ln>
                  <a:noFill/>
                </a:ln>
                <a:solidFill>
                  <a:srgbClr val="4472C4"/>
                </a:solidFill>
                <a:effectLst/>
                <a:uLnTx/>
                <a:uFillTx/>
                <a:latin typeface="Calibri" panose="020F0502020204030204"/>
                <a:ea typeface="+mn-ea"/>
                <a:cs typeface="+mn-cs"/>
              </a:rPr>
              <a:pPr marL="0" marR="0" lvl="0" indent="0" algn="ctr" defTabSz="457086" rtl="0" eaLnBrk="1" fontAlgn="auto" latinLnBrk="0" hangingPunct="1">
                <a:lnSpc>
                  <a:spcPct val="100000"/>
                </a:lnSpc>
                <a:spcBef>
                  <a:spcPts val="0"/>
                </a:spcBef>
                <a:spcAft>
                  <a:spcPts val="0"/>
                </a:spcAft>
                <a:buClrTx/>
                <a:buSzTx/>
                <a:buFontTx/>
                <a:buNone/>
                <a:tabLst/>
                <a:defRPr/>
              </a:pPr>
              <a:t>30</a:t>
            </a:fld>
            <a:endParaRPr kumimoji="0" lang="ru-RU" sz="12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929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FC6CF4F-1D5E-4814-BDB8-62C8811BD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893"/>
            <a:ext cx="12188825" cy="6856214"/>
          </a:xfrm>
          <a:prstGeom prst="rect">
            <a:avLst/>
          </a:prstGeom>
        </p:spPr>
      </p:pic>
      <p:sp>
        <p:nvSpPr>
          <p:cNvPr id="52" name="Прямоугольник 51">
            <a:extLst>
              <a:ext uri="{FF2B5EF4-FFF2-40B4-BE49-F238E27FC236}">
                <a16:creationId xmlns:a16="http://schemas.microsoft.com/office/drawing/2014/main" id="{9F17760C-654F-4886-B675-0A2511BE8133}"/>
              </a:ext>
            </a:extLst>
          </p:cNvPr>
          <p:cNvSpPr/>
          <p:nvPr/>
        </p:nvSpPr>
        <p:spPr>
          <a:xfrm>
            <a:off x="1588" y="190005"/>
            <a:ext cx="12188825" cy="507831"/>
          </a:xfrm>
          <a:prstGeom prst="rect">
            <a:avLst/>
          </a:prstGeom>
        </p:spPr>
        <p:txBody>
          <a:bodyPr wrap="square">
            <a:spAutoFit/>
          </a:bodyPr>
          <a:lstStyle/>
          <a:p>
            <a:pPr marL="0" marR="0" lvl="0" indent="0" algn="ctr" defTabSz="457086"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300" normalizeH="0" baseline="0" noProof="0" dirty="0">
                <a:ln>
                  <a:noFill/>
                </a:ln>
                <a:solidFill>
                  <a:srgbClr val="006BBC"/>
                </a:solidFill>
                <a:effectLst/>
                <a:uLnTx/>
                <a:uFillTx/>
                <a:latin typeface="Calibri" panose="020F0502020204030204"/>
                <a:ea typeface="+mn-ea"/>
                <a:cs typeface="+mn-cs"/>
              </a:rPr>
              <a:t>STRATEGY</a:t>
            </a:r>
            <a:endParaRPr kumimoji="0" lang="en-US" sz="2800" b="1" i="0" u="none" strike="noStrike" kern="1200" cap="none" spc="300" normalizeH="0" baseline="0" noProof="0" dirty="0">
              <a:ln>
                <a:noFill/>
              </a:ln>
              <a:solidFill>
                <a:srgbClr val="4472C4"/>
              </a:solidFill>
              <a:effectLst/>
              <a:uLnTx/>
              <a:uFillTx/>
              <a:latin typeface="Calibri" panose="020F0502020204030204"/>
              <a:ea typeface="+mn-ea"/>
              <a:cs typeface="+mn-cs"/>
            </a:endParaRPr>
          </a:p>
        </p:txBody>
      </p:sp>
      <p:sp>
        <p:nvSpPr>
          <p:cNvPr id="106" name="Номер слайда 5">
            <a:extLst>
              <a:ext uri="{FF2B5EF4-FFF2-40B4-BE49-F238E27FC236}">
                <a16:creationId xmlns:a16="http://schemas.microsoft.com/office/drawing/2014/main" id="{BA8B0E30-845D-47D5-8AAC-860DF9FB8EBA}"/>
              </a:ext>
            </a:extLst>
          </p:cNvPr>
          <p:cNvSpPr>
            <a:spLocks noGrp="1" noChangeAspect="1"/>
          </p:cNvSpPr>
          <p:nvPr>
            <p:ph type="sldNum" sz="quarter" idx="12"/>
          </p:nvPr>
        </p:nvSpPr>
        <p:spPr>
          <a:xfrm>
            <a:off x="11758526" y="6473254"/>
            <a:ext cx="287925" cy="287925"/>
          </a:xfrm>
          <a:prstGeom prst="flowChartConnector">
            <a:avLst/>
          </a:prstGeom>
          <a:solidFill>
            <a:schemeClr val="accent5">
              <a:lumMod val="60000"/>
              <a:lumOff val="40000"/>
              <a:alpha val="30000"/>
            </a:schemeClr>
          </a:solidFill>
          <a:ln w="6350">
            <a:noFill/>
            <a:prstDash val="solid"/>
          </a:ln>
        </p:spPr>
        <p:txBody>
          <a:bodyPr vert="horz" lIns="0" tIns="0" rIns="0" bIns="0" rtlCol="0" anchor="ctr"/>
          <a:lstStyle/>
          <a:p>
            <a:pPr marL="0" marR="0" lvl="0" indent="0" algn="ctr" defTabSz="457086" rtl="0" eaLnBrk="1" fontAlgn="auto" latinLnBrk="0" hangingPunct="1">
              <a:lnSpc>
                <a:spcPct val="100000"/>
              </a:lnSpc>
              <a:spcBef>
                <a:spcPts val="0"/>
              </a:spcBef>
              <a:spcAft>
                <a:spcPts val="0"/>
              </a:spcAft>
              <a:buClrTx/>
              <a:buSzTx/>
              <a:buFontTx/>
              <a:buNone/>
              <a:tabLst/>
              <a:defRPr/>
            </a:pPr>
            <a:fld id="{16CA7347-4776-487A-BB57-D0C09A6B820D}" type="slidenum">
              <a:rPr kumimoji="0" lang="ru-RU" sz="1200" b="0" i="0" u="none" strike="noStrike" kern="1200" cap="none" spc="0" normalizeH="0" baseline="0" noProof="0">
                <a:ln>
                  <a:noFill/>
                </a:ln>
                <a:solidFill>
                  <a:srgbClr val="4472C4"/>
                </a:solidFill>
                <a:effectLst/>
                <a:uLnTx/>
                <a:uFillTx/>
                <a:latin typeface="Calibri" panose="020F0502020204030204"/>
                <a:ea typeface="+mn-ea"/>
                <a:cs typeface="+mn-cs"/>
              </a:rPr>
              <a:pPr marL="0" marR="0" lvl="0" indent="0" algn="ctr" defTabSz="457086" rtl="0" eaLnBrk="1" fontAlgn="auto" latinLnBrk="0" hangingPunct="1">
                <a:lnSpc>
                  <a:spcPct val="100000"/>
                </a:lnSpc>
                <a:spcBef>
                  <a:spcPts val="0"/>
                </a:spcBef>
                <a:spcAft>
                  <a:spcPts val="0"/>
                </a:spcAft>
                <a:buClrTx/>
                <a:buSzTx/>
                <a:buFontTx/>
                <a:buNone/>
                <a:tabLst/>
                <a:defRPr/>
              </a:pPr>
              <a:t>31</a:t>
            </a:fld>
            <a:endParaRPr kumimoji="0" lang="ru-RU" sz="12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grpSp>
        <p:nvGrpSpPr>
          <p:cNvPr id="8" name="Группа 7">
            <a:extLst>
              <a:ext uri="{FF2B5EF4-FFF2-40B4-BE49-F238E27FC236}">
                <a16:creationId xmlns:a16="http://schemas.microsoft.com/office/drawing/2014/main" id="{B5F1D911-29AD-4202-8D19-079D0D9ECF47}"/>
              </a:ext>
            </a:extLst>
          </p:cNvPr>
          <p:cNvGrpSpPr/>
          <p:nvPr/>
        </p:nvGrpSpPr>
        <p:grpSpPr>
          <a:xfrm>
            <a:off x="254177" y="439096"/>
            <a:ext cx="11749633" cy="6337142"/>
            <a:chOff x="252654" y="438316"/>
            <a:chExt cx="11752693" cy="6338792"/>
          </a:xfrm>
        </p:grpSpPr>
        <p:cxnSp>
          <p:nvCxnSpPr>
            <p:cNvPr id="161" name="Google Shape;69;p11">
              <a:extLst>
                <a:ext uri="{FF2B5EF4-FFF2-40B4-BE49-F238E27FC236}">
                  <a16:creationId xmlns:a16="http://schemas.microsoft.com/office/drawing/2014/main" id="{8B2935AC-65B6-4D9E-BD8B-F55EAC539D09}"/>
                </a:ext>
              </a:extLst>
            </p:cNvPr>
            <p:cNvCxnSpPr>
              <a:cxnSpLocks/>
            </p:cNvCxnSpPr>
            <p:nvPr/>
          </p:nvCxnSpPr>
          <p:spPr>
            <a:xfrm>
              <a:off x="2902602" y="4863014"/>
              <a:ext cx="1465" cy="836661"/>
            </a:xfrm>
            <a:prstGeom prst="straightConnector1">
              <a:avLst/>
            </a:prstGeom>
            <a:noFill/>
            <a:ln w="28575" cap="flat" cmpd="sng">
              <a:solidFill>
                <a:srgbClr val="0C07F8"/>
              </a:solidFill>
              <a:prstDash val="sysDot"/>
              <a:round/>
              <a:headEnd type="none" w="sm" len="sm"/>
              <a:tailEnd type="none" w="sm" len="sm"/>
            </a:ln>
          </p:spPr>
        </p:cxnSp>
        <p:sp>
          <p:nvSpPr>
            <p:cNvPr id="118" name="Google Shape;97;p11">
              <a:extLst>
                <a:ext uri="{FF2B5EF4-FFF2-40B4-BE49-F238E27FC236}">
                  <a16:creationId xmlns:a16="http://schemas.microsoft.com/office/drawing/2014/main" id="{51A2D774-E9EF-4861-ACBF-E62049340CAF}"/>
                </a:ext>
              </a:extLst>
            </p:cNvPr>
            <p:cNvSpPr txBox="1"/>
            <p:nvPr/>
          </p:nvSpPr>
          <p:spPr>
            <a:xfrm>
              <a:off x="9194086" y="5719613"/>
              <a:ext cx="2022617" cy="591020"/>
            </a:xfrm>
            <a:prstGeom prst="rect">
              <a:avLst/>
            </a:prstGeom>
            <a:noFill/>
            <a:ln>
              <a:noFill/>
            </a:ln>
          </p:spPr>
          <p:txBody>
            <a:bodyPr spcFirstLastPara="1" wrap="square" lIns="91401" tIns="45688" rIns="91401" bIns="45688" anchor="t" anchorCtr="0">
              <a:spAutoFit/>
            </a:bodyPr>
            <a:lstStyle/>
            <a:p>
              <a:pPr marL="0" marR="0" lvl="0" indent="0" algn="ctr" defTabSz="457086"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t>Data Availability</a:t>
              </a:r>
              <a:b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br>
              <a: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t>2004—2030</a:t>
              </a:r>
              <a:endParaRPr kumimoji="0"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endParaRPr>
            </a:p>
          </p:txBody>
        </p:sp>
        <p:sp>
          <p:nvSpPr>
            <p:cNvPr id="119" name="TextBox 118">
              <a:extLst>
                <a:ext uri="{FF2B5EF4-FFF2-40B4-BE49-F238E27FC236}">
                  <a16:creationId xmlns:a16="http://schemas.microsoft.com/office/drawing/2014/main" id="{44DD2C50-162A-4550-A1AF-235FB13EA5F2}"/>
                </a:ext>
              </a:extLst>
            </p:cNvPr>
            <p:cNvSpPr txBox="1"/>
            <p:nvPr/>
          </p:nvSpPr>
          <p:spPr>
            <a:xfrm>
              <a:off x="9241342" y="6350415"/>
              <a:ext cx="2088295" cy="369428"/>
            </a:xfrm>
            <a:prstGeom prst="rect">
              <a:avLst/>
            </a:prstGeom>
            <a:noFill/>
          </p:spPr>
          <p:txBody>
            <a:bodyPr wrap="none" rtlCol="0">
              <a:spAutoFit/>
            </a:bodyPr>
            <a:lstStyle/>
            <a:p>
              <a:pPr marL="0" marR="0" lvl="0" indent="0" algn="l" defTabSz="45708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Angove et. all, 2019 </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Google Shape;82;p11">
              <a:extLst>
                <a:ext uri="{FF2B5EF4-FFF2-40B4-BE49-F238E27FC236}">
                  <a16:creationId xmlns:a16="http://schemas.microsoft.com/office/drawing/2014/main" id="{A820B31A-241A-45FF-9BEB-B22D5773498B}"/>
                </a:ext>
              </a:extLst>
            </p:cNvPr>
            <p:cNvSpPr txBox="1"/>
            <p:nvPr/>
          </p:nvSpPr>
          <p:spPr>
            <a:xfrm>
              <a:off x="2534648" y="4302471"/>
              <a:ext cx="695883" cy="568829"/>
            </a:xfrm>
            <a:prstGeom prst="rect">
              <a:avLst/>
            </a:prstGeom>
            <a:noFill/>
            <a:ln>
              <a:noFill/>
            </a:ln>
          </p:spPr>
          <p:txBody>
            <a:bodyPr spcFirstLastPara="1" wrap="square" lIns="91401" tIns="45688" rIns="91401" bIns="45688" anchor="t" anchorCtr="0">
              <a:spAutoFit/>
            </a:bodyPr>
            <a:lstStyle/>
            <a:p>
              <a:pPr marL="0" marR="0" lvl="0" indent="0" algn="ctr" defTabSz="457086" rtl="0" eaLnBrk="1" fontAlgn="auto" latinLnBrk="0" hangingPunct="1">
                <a:lnSpc>
                  <a:spcPct val="85714"/>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t>10</a:t>
              </a:r>
              <a:b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br>
              <a: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t>min</a:t>
              </a:r>
              <a:endParaRPr kumimoji="0"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endParaRPr>
            </a:p>
          </p:txBody>
        </p:sp>
        <p:sp>
          <p:nvSpPr>
            <p:cNvPr id="121" name="Google Shape;88;p11">
              <a:extLst>
                <a:ext uri="{FF2B5EF4-FFF2-40B4-BE49-F238E27FC236}">
                  <a16:creationId xmlns:a16="http://schemas.microsoft.com/office/drawing/2014/main" id="{168060B4-2D98-4CB9-846D-D8AE5D75F03F}"/>
                </a:ext>
              </a:extLst>
            </p:cNvPr>
            <p:cNvSpPr txBox="1"/>
            <p:nvPr/>
          </p:nvSpPr>
          <p:spPr>
            <a:xfrm>
              <a:off x="496069" y="895903"/>
              <a:ext cx="395548" cy="369363"/>
            </a:xfrm>
            <a:prstGeom prst="rect">
              <a:avLst/>
            </a:prstGeom>
            <a:noFill/>
            <a:ln>
              <a:noFill/>
            </a:ln>
          </p:spPr>
          <p:txBody>
            <a:bodyPr spcFirstLastPara="1" wrap="square" lIns="91401" tIns="45688" rIns="91401" bIns="45688" anchor="t" anchorCtr="0">
              <a:spAutoFit/>
            </a:bodyPr>
            <a:lstStyle/>
            <a:p>
              <a:pPr marL="0" marR="0" lvl="0" indent="0" algn="r" defTabSz="45708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t>1</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 name="Google Shape;89;p11">
              <a:extLst>
                <a:ext uri="{FF2B5EF4-FFF2-40B4-BE49-F238E27FC236}">
                  <a16:creationId xmlns:a16="http://schemas.microsoft.com/office/drawing/2014/main" id="{BE709E27-C248-4F7B-B84A-9BB0ADB8510A}"/>
                </a:ext>
              </a:extLst>
            </p:cNvPr>
            <p:cNvSpPr txBox="1"/>
            <p:nvPr/>
          </p:nvSpPr>
          <p:spPr>
            <a:xfrm>
              <a:off x="605172" y="3862387"/>
              <a:ext cx="300257" cy="369363"/>
            </a:xfrm>
            <a:prstGeom prst="rect">
              <a:avLst/>
            </a:prstGeom>
            <a:noFill/>
            <a:ln>
              <a:noFill/>
            </a:ln>
          </p:spPr>
          <p:txBody>
            <a:bodyPr spcFirstLastPara="1" wrap="square" lIns="91401" tIns="45688" rIns="91401" bIns="45688" anchor="t" anchorCtr="0">
              <a:spAutoFit/>
            </a:bodyPr>
            <a:lstStyle/>
            <a:p>
              <a:pPr marL="0" marR="0" lvl="0" indent="0" algn="r" defTabSz="45708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t>0</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 name="Google Shape;90;p11">
              <a:extLst>
                <a:ext uri="{FF2B5EF4-FFF2-40B4-BE49-F238E27FC236}">
                  <a16:creationId xmlns:a16="http://schemas.microsoft.com/office/drawing/2014/main" id="{62C3CBF3-0784-413B-8AFD-A54D9BEDDBAA}"/>
                </a:ext>
              </a:extLst>
            </p:cNvPr>
            <p:cNvSpPr txBox="1"/>
            <p:nvPr/>
          </p:nvSpPr>
          <p:spPr>
            <a:xfrm>
              <a:off x="454356" y="2336321"/>
              <a:ext cx="442969" cy="369363"/>
            </a:xfrm>
            <a:prstGeom prst="rect">
              <a:avLst/>
            </a:prstGeom>
            <a:noFill/>
            <a:ln>
              <a:noFill/>
            </a:ln>
          </p:spPr>
          <p:txBody>
            <a:bodyPr spcFirstLastPara="1" wrap="square" lIns="91401" tIns="45688" rIns="91401" bIns="45688" anchor="t" anchorCtr="0">
              <a:spAutoFit/>
            </a:bodyPr>
            <a:lstStyle/>
            <a:p>
              <a:pPr marL="0" marR="0" lvl="0" indent="0" algn="r" defTabSz="45708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t>.5</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 name="Google Shape;94;p11">
              <a:extLst>
                <a:ext uri="{FF2B5EF4-FFF2-40B4-BE49-F238E27FC236}">
                  <a16:creationId xmlns:a16="http://schemas.microsoft.com/office/drawing/2014/main" id="{E5979B74-7272-4009-B754-3396BBFF2108}"/>
                </a:ext>
              </a:extLst>
            </p:cNvPr>
            <p:cNvSpPr txBox="1"/>
            <p:nvPr/>
          </p:nvSpPr>
          <p:spPr>
            <a:xfrm>
              <a:off x="9194086" y="4266929"/>
              <a:ext cx="834211" cy="338578"/>
            </a:xfrm>
            <a:prstGeom prst="rect">
              <a:avLst/>
            </a:prstGeom>
            <a:noFill/>
            <a:ln>
              <a:noFill/>
            </a:ln>
          </p:spPr>
          <p:txBody>
            <a:bodyPr spcFirstLastPara="1" wrap="square" lIns="91401" tIns="45688" rIns="91401" bIns="45688" anchor="t" anchorCtr="0">
              <a:spAutoFit/>
            </a:bodyPr>
            <a:lstStyle/>
            <a:p>
              <a:pPr marL="0" marR="0" lvl="0" indent="0" algn="r" defTabSz="45708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t>up to</a:t>
              </a:r>
              <a:endParaRPr kumimoji="0"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7" name="Google Shape;98;p11">
              <a:extLst>
                <a:ext uri="{FF2B5EF4-FFF2-40B4-BE49-F238E27FC236}">
                  <a16:creationId xmlns:a16="http://schemas.microsoft.com/office/drawing/2014/main" id="{626B851E-62C8-4D4D-9325-93A93606DCE6}"/>
                </a:ext>
              </a:extLst>
            </p:cNvPr>
            <p:cNvSpPr txBox="1"/>
            <p:nvPr/>
          </p:nvSpPr>
          <p:spPr>
            <a:xfrm rot="16200000">
              <a:off x="-1437932" y="2201129"/>
              <a:ext cx="3719749" cy="338578"/>
            </a:xfrm>
            <a:prstGeom prst="rect">
              <a:avLst/>
            </a:prstGeom>
            <a:noFill/>
            <a:ln>
              <a:noFill/>
            </a:ln>
          </p:spPr>
          <p:txBody>
            <a:bodyPr spcFirstLastPara="1" wrap="square" lIns="91401" tIns="45688" rIns="91401" bIns="45688" anchor="t" anchorCtr="0">
              <a:spAutoFit/>
            </a:bodyPr>
            <a:lstStyle/>
            <a:p>
              <a:pPr marL="0" marR="0" lvl="0" indent="0" algn="l" defTabSz="45708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20" normalizeH="0" baseline="0" noProof="0" dirty="0">
                  <a:ln>
                    <a:noFill/>
                  </a:ln>
                  <a:solidFill>
                    <a:prstClr val="black"/>
                  </a:solidFill>
                  <a:effectLst/>
                  <a:uLnTx/>
                  <a:uFillTx/>
                  <a:latin typeface="Calibri" panose="020F0502020204030204"/>
                  <a:ea typeface="Candara"/>
                  <a:cs typeface="Candara"/>
                  <a:sym typeface="Candara"/>
                </a:rPr>
                <a:t>TSUNAMI WAVEFIELD UNCERTAINTY</a:t>
              </a:r>
              <a:endParaRPr kumimoji="0" lang="en-US" sz="1600" b="0" i="0" u="none" strike="noStrike" kern="1200" cap="none" spc="120" normalizeH="0" baseline="0" noProof="0" dirty="0">
                <a:ln>
                  <a:noFill/>
                </a:ln>
                <a:solidFill>
                  <a:prstClr val="black"/>
                </a:solidFill>
                <a:effectLst/>
                <a:uLnTx/>
                <a:uFillTx/>
                <a:latin typeface="Calibri" panose="020F0502020204030204"/>
                <a:ea typeface="+mn-ea"/>
                <a:cs typeface="+mn-cs"/>
              </a:endParaRPr>
            </a:p>
          </p:txBody>
        </p:sp>
        <p:sp>
          <p:nvSpPr>
            <p:cNvPr id="128" name="Google Shape;107;p11">
              <a:extLst>
                <a:ext uri="{FF2B5EF4-FFF2-40B4-BE49-F238E27FC236}">
                  <a16:creationId xmlns:a16="http://schemas.microsoft.com/office/drawing/2014/main" id="{6A8137A8-407D-44A8-A7E6-88DCED423EB2}"/>
                </a:ext>
              </a:extLst>
            </p:cNvPr>
            <p:cNvSpPr txBox="1"/>
            <p:nvPr/>
          </p:nvSpPr>
          <p:spPr>
            <a:xfrm>
              <a:off x="3261075" y="4302134"/>
              <a:ext cx="579566" cy="568829"/>
            </a:xfrm>
            <a:prstGeom prst="rect">
              <a:avLst/>
            </a:prstGeom>
            <a:noFill/>
            <a:ln>
              <a:noFill/>
            </a:ln>
          </p:spPr>
          <p:txBody>
            <a:bodyPr spcFirstLastPara="1" wrap="square" lIns="91401" tIns="45688" rIns="91401" bIns="45688" anchor="t" anchorCtr="0">
              <a:spAutoFit/>
            </a:bodyPr>
            <a:lstStyle/>
            <a:p>
              <a:pPr marL="0" marR="0" lvl="0" indent="0" algn="ctr" defTabSz="457086" rtl="0" eaLnBrk="1" fontAlgn="auto" latinLnBrk="0" hangingPunct="1">
                <a:lnSpc>
                  <a:spcPct val="85714"/>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t>15</a:t>
              </a:r>
              <a:b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br>
              <a: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t>min</a:t>
              </a:r>
              <a:endParaRPr kumimoji="0"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endParaRPr>
            </a:p>
          </p:txBody>
        </p:sp>
        <p:sp>
          <p:nvSpPr>
            <p:cNvPr id="137" name="Google Shape;145;p11">
              <a:extLst>
                <a:ext uri="{FF2B5EF4-FFF2-40B4-BE49-F238E27FC236}">
                  <a16:creationId xmlns:a16="http://schemas.microsoft.com/office/drawing/2014/main" id="{63FEF553-0B86-41B1-AF70-C68B1B5B241F}"/>
                </a:ext>
              </a:extLst>
            </p:cNvPr>
            <p:cNvSpPr txBox="1"/>
            <p:nvPr/>
          </p:nvSpPr>
          <p:spPr>
            <a:xfrm>
              <a:off x="7618242" y="3564119"/>
              <a:ext cx="1774866" cy="215500"/>
            </a:xfrm>
            <a:prstGeom prst="rect">
              <a:avLst/>
            </a:prstGeom>
            <a:noFill/>
            <a:ln>
              <a:noFill/>
            </a:ln>
          </p:spPr>
          <p:txBody>
            <a:bodyPr spcFirstLastPara="1" wrap="square" lIns="0" tIns="0" rIns="0" bIns="0" anchor="t" anchorCtr="0">
              <a:spAutoFit/>
            </a:bodyPr>
            <a:lstStyle/>
            <a:p>
              <a:pPr marL="0" marR="0" lvl="0" indent="0" algn="ctr" defTabSz="45708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600" normalizeH="0" baseline="0" noProof="0" dirty="0">
                  <a:ln>
                    <a:noFill/>
                  </a:ln>
                  <a:solidFill>
                    <a:srgbClr val="4A8C03"/>
                  </a:solidFill>
                  <a:effectLst/>
                  <a:uLnTx/>
                  <a:uFillTx/>
                  <a:latin typeface="Candara"/>
                  <a:ea typeface="Candara"/>
                  <a:cs typeface="Candara"/>
                  <a:sym typeface="Candara"/>
                </a:rPr>
                <a:t>between</a:t>
              </a:r>
            </a:p>
          </p:txBody>
        </p:sp>
        <p:sp>
          <p:nvSpPr>
            <p:cNvPr id="139" name="Google Shape;149;p11">
              <a:extLst>
                <a:ext uri="{FF2B5EF4-FFF2-40B4-BE49-F238E27FC236}">
                  <a16:creationId xmlns:a16="http://schemas.microsoft.com/office/drawing/2014/main" id="{DEB19C7A-BC83-460F-8AEB-D43EA83631A2}"/>
                </a:ext>
              </a:extLst>
            </p:cNvPr>
            <p:cNvSpPr txBox="1"/>
            <p:nvPr/>
          </p:nvSpPr>
          <p:spPr>
            <a:xfrm>
              <a:off x="5878719" y="2895804"/>
              <a:ext cx="915062" cy="430935"/>
            </a:xfrm>
            <a:prstGeom prst="rect">
              <a:avLst/>
            </a:prstGeom>
            <a:noFill/>
            <a:ln>
              <a:noFill/>
            </a:ln>
          </p:spPr>
          <p:txBody>
            <a:bodyPr spcFirstLastPara="1" wrap="square" lIns="91401" tIns="45688" rIns="91401" bIns="45688" anchor="t" anchorCtr="0">
              <a:spAutoFit/>
            </a:bodyPr>
            <a:lstStyle/>
            <a:p>
              <a:pPr marL="0" marR="0" lvl="0" indent="0" algn="ctr" defTabSz="457086"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A8C03"/>
                  </a:solidFill>
                  <a:effectLst/>
                  <a:uLnTx/>
                  <a:uFillTx/>
                  <a:latin typeface="Calibri" panose="020F0502020204030204"/>
                  <a:ea typeface="Candara"/>
                  <a:cs typeface="Candara"/>
                  <a:sym typeface="Candara"/>
                </a:rPr>
                <a:t>20</a:t>
              </a:r>
              <a:r>
                <a:rPr kumimoji="0" lang="ru-RU" sz="2200" b="1" i="0" u="none" strike="noStrike" kern="1200" cap="none" spc="0" normalizeH="0" baseline="0" noProof="0" dirty="0">
                  <a:ln>
                    <a:noFill/>
                  </a:ln>
                  <a:solidFill>
                    <a:srgbClr val="4A8C03"/>
                  </a:solidFill>
                  <a:effectLst/>
                  <a:uLnTx/>
                  <a:uFillTx/>
                  <a:latin typeface="Calibri" panose="020F0502020204030204"/>
                  <a:ea typeface="Candara"/>
                  <a:cs typeface="Candara"/>
                  <a:sym typeface="Candara"/>
                </a:rPr>
                <a:t>19</a:t>
              </a:r>
              <a:endParaRPr kumimoji="0" sz="2200" b="1" i="0" u="none" strike="noStrike" kern="1200" cap="none" spc="0" normalizeH="0" baseline="0" noProof="0" dirty="0">
                <a:ln>
                  <a:noFill/>
                </a:ln>
                <a:solidFill>
                  <a:srgbClr val="4A8C03"/>
                </a:solidFill>
                <a:effectLst/>
                <a:uLnTx/>
                <a:uFillTx/>
                <a:latin typeface="Calibri" panose="020F0502020204030204"/>
                <a:ea typeface="Candara"/>
                <a:cs typeface="Candara"/>
                <a:sym typeface="Candara"/>
              </a:endParaRPr>
            </a:p>
          </p:txBody>
        </p:sp>
        <p:sp>
          <p:nvSpPr>
            <p:cNvPr id="140" name="Google Shape;149;p11">
              <a:extLst>
                <a:ext uri="{FF2B5EF4-FFF2-40B4-BE49-F238E27FC236}">
                  <a16:creationId xmlns:a16="http://schemas.microsoft.com/office/drawing/2014/main" id="{A3368EBA-BEDC-47FA-9195-CED48B247031}"/>
                </a:ext>
              </a:extLst>
            </p:cNvPr>
            <p:cNvSpPr txBox="1"/>
            <p:nvPr/>
          </p:nvSpPr>
          <p:spPr>
            <a:xfrm>
              <a:off x="5878719" y="1534647"/>
              <a:ext cx="915062" cy="430935"/>
            </a:xfrm>
            <a:prstGeom prst="rect">
              <a:avLst/>
            </a:prstGeom>
            <a:noFill/>
            <a:ln>
              <a:noFill/>
            </a:ln>
          </p:spPr>
          <p:txBody>
            <a:bodyPr spcFirstLastPara="1" wrap="square" lIns="91401" tIns="45688" rIns="91401" bIns="45688" anchor="t" anchorCtr="0">
              <a:spAutoFit/>
            </a:bodyPr>
            <a:lstStyle/>
            <a:p>
              <a:pPr marL="0" marR="0" lvl="0" indent="0" algn="ctr" defTabSz="457086"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29304"/>
                  </a:solidFill>
                  <a:effectLst/>
                  <a:uLnTx/>
                  <a:uFillTx/>
                  <a:latin typeface="Calibri" panose="020F0502020204030204"/>
                  <a:ea typeface="Candara"/>
                  <a:cs typeface="Candara"/>
                  <a:sym typeface="Candara"/>
                </a:rPr>
                <a:t>20</a:t>
              </a:r>
              <a:r>
                <a:rPr kumimoji="0" lang="ru-RU" sz="2200" b="1" i="0" u="none" strike="noStrike" kern="1200" cap="none" spc="0" normalizeH="0" baseline="0" noProof="0" dirty="0">
                  <a:ln>
                    <a:noFill/>
                  </a:ln>
                  <a:solidFill>
                    <a:srgbClr val="E29304"/>
                  </a:solidFill>
                  <a:effectLst/>
                  <a:uLnTx/>
                  <a:uFillTx/>
                  <a:latin typeface="Calibri" panose="020F0502020204030204"/>
                  <a:ea typeface="Candara"/>
                  <a:cs typeface="Candara"/>
                  <a:sym typeface="Candara"/>
                </a:rPr>
                <a:t>04</a:t>
              </a:r>
              <a:endParaRPr kumimoji="0" sz="2200" b="1" i="0" u="none" strike="noStrike" kern="1200" cap="none" spc="0" normalizeH="0" baseline="0" noProof="0" dirty="0">
                <a:ln>
                  <a:noFill/>
                </a:ln>
                <a:solidFill>
                  <a:srgbClr val="E29304"/>
                </a:solidFill>
                <a:effectLst/>
                <a:uLnTx/>
                <a:uFillTx/>
                <a:latin typeface="Calibri" panose="020F0502020204030204"/>
                <a:ea typeface="Candara"/>
                <a:cs typeface="Candara"/>
                <a:sym typeface="Candara"/>
              </a:endParaRPr>
            </a:p>
          </p:txBody>
        </p:sp>
        <p:sp>
          <p:nvSpPr>
            <p:cNvPr id="141" name="Google Shape;100;p11">
              <a:extLst>
                <a:ext uri="{FF2B5EF4-FFF2-40B4-BE49-F238E27FC236}">
                  <a16:creationId xmlns:a16="http://schemas.microsoft.com/office/drawing/2014/main" id="{68E99B92-138A-44C9-B5AB-D665A44962FC}"/>
                </a:ext>
              </a:extLst>
            </p:cNvPr>
            <p:cNvSpPr txBox="1"/>
            <p:nvPr/>
          </p:nvSpPr>
          <p:spPr>
            <a:xfrm>
              <a:off x="1412822" y="438316"/>
              <a:ext cx="1146050" cy="369363"/>
            </a:xfrm>
            <a:prstGeom prst="rect">
              <a:avLst/>
            </a:prstGeom>
            <a:noFill/>
            <a:ln>
              <a:noFill/>
            </a:ln>
          </p:spPr>
          <p:txBody>
            <a:bodyPr spcFirstLastPara="1" wrap="square" lIns="91401" tIns="45688" rIns="91401" bIns="45688" anchor="t" anchorCtr="0">
              <a:spAutoFit/>
            </a:bodyPr>
            <a:lstStyle/>
            <a:p>
              <a:pPr marL="0" marR="0" lvl="0" indent="0" algn="ctr" defTabSz="45708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ndara"/>
                  <a:cs typeface="Candara"/>
                  <a:sym typeface="Candara"/>
                </a:rPr>
                <a:t>WARN!</a:t>
              </a:r>
              <a:endPar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nvGrpSpPr>
            <p:cNvPr id="142" name="Группа 141">
              <a:extLst>
                <a:ext uri="{FF2B5EF4-FFF2-40B4-BE49-F238E27FC236}">
                  <a16:creationId xmlns:a16="http://schemas.microsoft.com/office/drawing/2014/main" id="{D0D18AC2-BE70-4133-9E76-61144E289155}"/>
                </a:ext>
              </a:extLst>
            </p:cNvPr>
            <p:cNvGrpSpPr/>
            <p:nvPr/>
          </p:nvGrpSpPr>
          <p:grpSpPr>
            <a:xfrm>
              <a:off x="10421742" y="1370083"/>
              <a:ext cx="1556682" cy="1057684"/>
              <a:chOff x="10382631" y="1424461"/>
              <a:chExt cx="1556682" cy="1057684"/>
            </a:xfrm>
          </p:grpSpPr>
          <p:sp>
            <p:nvSpPr>
              <p:cNvPr id="184" name="Google Shape;103;p11">
                <a:extLst>
                  <a:ext uri="{FF2B5EF4-FFF2-40B4-BE49-F238E27FC236}">
                    <a16:creationId xmlns:a16="http://schemas.microsoft.com/office/drawing/2014/main" id="{28E27A92-959D-428B-AF70-83A75E5F9B8D}"/>
                  </a:ext>
                </a:extLst>
              </p:cNvPr>
              <p:cNvSpPr/>
              <p:nvPr/>
            </p:nvSpPr>
            <p:spPr>
              <a:xfrm>
                <a:off x="10382631" y="1487032"/>
                <a:ext cx="182880" cy="182880"/>
              </a:xfrm>
              <a:prstGeom prst="triangle">
                <a:avLst>
                  <a:gd name="adj" fmla="val 50000"/>
                </a:avLst>
              </a:prstGeom>
              <a:solidFill>
                <a:srgbClr val="BFBFBF"/>
              </a:solidFill>
              <a:ln>
                <a:noFill/>
              </a:ln>
            </p:spPr>
            <p:txBody>
              <a:bodyPr spcFirstLastPara="1" wrap="square" lIns="91401" tIns="45688" rIns="91401" bIns="45688" anchor="ctr" anchorCtr="0">
                <a:noAutofit/>
              </a:bodyP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185" name="Google Shape;104;p11">
                <a:extLst>
                  <a:ext uri="{FF2B5EF4-FFF2-40B4-BE49-F238E27FC236}">
                    <a16:creationId xmlns:a16="http://schemas.microsoft.com/office/drawing/2014/main" id="{0313BD94-28F8-4848-BCD8-D324E4D26243}"/>
                  </a:ext>
                </a:extLst>
              </p:cNvPr>
              <p:cNvSpPr/>
              <p:nvPr/>
            </p:nvSpPr>
            <p:spPr>
              <a:xfrm>
                <a:off x="10386232" y="1866531"/>
                <a:ext cx="182880" cy="182880"/>
              </a:xfrm>
              <a:prstGeom prst="ellipse">
                <a:avLst/>
              </a:prstGeom>
              <a:solidFill>
                <a:srgbClr val="BFBFBF"/>
              </a:solidFill>
              <a:ln>
                <a:noFill/>
              </a:ln>
            </p:spPr>
            <p:txBody>
              <a:bodyPr spcFirstLastPara="1" wrap="square" lIns="91401" tIns="45688" rIns="91401" bIns="45688" anchor="ctr" anchorCtr="0">
                <a:noAutofit/>
              </a:bodyP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186" name="Google Shape;106;p11">
                <a:extLst>
                  <a:ext uri="{FF2B5EF4-FFF2-40B4-BE49-F238E27FC236}">
                    <a16:creationId xmlns:a16="http://schemas.microsoft.com/office/drawing/2014/main" id="{B5CBC813-BE25-4B9B-999D-50509ACEB52A}"/>
                  </a:ext>
                </a:extLst>
              </p:cNvPr>
              <p:cNvSpPr txBox="1"/>
              <p:nvPr/>
            </p:nvSpPr>
            <p:spPr>
              <a:xfrm>
                <a:off x="10603084" y="2174353"/>
                <a:ext cx="901612" cy="307792"/>
              </a:xfrm>
              <a:prstGeom prst="rect">
                <a:avLst/>
              </a:prstGeom>
              <a:noFill/>
              <a:ln>
                <a:noFill/>
              </a:ln>
            </p:spPr>
            <p:txBody>
              <a:bodyPr spcFirstLastPara="1" wrap="square" lIns="91401" tIns="45688" rIns="91401" bIns="45688" anchor="t" anchorCtr="0">
                <a:spAutoFit/>
              </a:bodyPr>
              <a:lstStyle/>
              <a:p>
                <a:pPr marL="0" marR="0" lvl="0" indent="0" algn="l" defTabSz="45708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Candara"/>
                    <a:cs typeface="Candara"/>
                    <a:sym typeface="Candara"/>
                  </a:rPr>
                  <a:t>Cancel</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8" name="Google Shape;109;p11">
                <a:extLst>
                  <a:ext uri="{FF2B5EF4-FFF2-40B4-BE49-F238E27FC236}">
                    <a16:creationId xmlns:a16="http://schemas.microsoft.com/office/drawing/2014/main" id="{21747077-F277-4C72-9F9D-064B70B647D3}"/>
                  </a:ext>
                </a:extLst>
              </p:cNvPr>
              <p:cNvSpPr/>
              <p:nvPr/>
            </p:nvSpPr>
            <p:spPr>
              <a:xfrm>
                <a:off x="10393852" y="2232157"/>
                <a:ext cx="182880" cy="182880"/>
              </a:xfrm>
              <a:prstGeom prst="pentagon">
                <a:avLst>
                  <a:gd name="hf" fmla="val 105146"/>
                  <a:gd name="vf" fmla="val 110557"/>
                </a:avLst>
              </a:prstGeom>
              <a:solidFill>
                <a:srgbClr val="BFBFBF"/>
              </a:solidFill>
              <a:ln>
                <a:noFill/>
              </a:ln>
            </p:spPr>
            <p:txBody>
              <a:bodyPr spcFirstLastPara="1" wrap="square" lIns="91401" tIns="45688" rIns="91401" bIns="45688" anchor="ctr" anchorCtr="0">
                <a:noAutofit/>
              </a:bodyP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189" name="Google Shape;100;p11">
                <a:extLst>
                  <a:ext uri="{FF2B5EF4-FFF2-40B4-BE49-F238E27FC236}">
                    <a16:creationId xmlns:a16="http://schemas.microsoft.com/office/drawing/2014/main" id="{CE6AB74C-B1AB-4799-829D-EF39F1D69809}"/>
                  </a:ext>
                </a:extLst>
              </p:cNvPr>
              <p:cNvSpPr txBox="1"/>
              <p:nvPr/>
            </p:nvSpPr>
            <p:spPr>
              <a:xfrm>
                <a:off x="10603085" y="1424461"/>
                <a:ext cx="810730" cy="307792"/>
              </a:xfrm>
              <a:prstGeom prst="rect">
                <a:avLst/>
              </a:prstGeom>
              <a:noFill/>
              <a:ln>
                <a:noFill/>
              </a:ln>
            </p:spPr>
            <p:txBody>
              <a:bodyPr spcFirstLastPara="1" wrap="square" lIns="91401" tIns="45688" rIns="91401" bIns="45688" anchor="t" anchorCtr="0">
                <a:spAutoFit/>
              </a:bodyPr>
              <a:lstStyle/>
              <a:p>
                <a:pPr marL="0" marR="0" lvl="0" indent="0" algn="l" defTabSz="45708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Candara"/>
                    <a:cs typeface="Candara"/>
                    <a:sym typeface="Candara"/>
                  </a:rPr>
                  <a:t>Forecast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0" name="Google Shape;100;p11">
                <a:extLst>
                  <a:ext uri="{FF2B5EF4-FFF2-40B4-BE49-F238E27FC236}">
                    <a16:creationId xmlns:a16="http://schemas.microsoft.com/office/drawing/2014/main" id="{60FB9F4E-C883-4A3D-94CA-A731CB217901}"/>
                  </a:ext>
                </a:extLst>
              </p:cNvPr>
              <p:cNvSpPr txBox="1"/>
              <p:nvPr/>
            </p:nvSpPr>
            <p:spPr>
              <a:xfrm>
                <a:off x="10603084" y="1804103"/>
                <a:ext cx="1336229" cy="307792"/>
              </a:xfrm>
              <a:prstGeom prst="rect">
                <a:avLst/>
              </a:prstGeom>
              <a:noFill/>
              <a:ln>
                <a:noFill/>
              </a:ln>
            </p:spPr>
            <p:txBody>
              <a:bodyPr spcFirstLastPara="1" wrap="square" lIns="91401" tIns="45688" rIns="91401" bIns="45688" anchor="t" anchorCtr="0">
                <a:spAutoFit/>
              </a:bodyPr>
              <a:lstStyle/>
              <a:p>
                <a:pPr marL="0" marR="0" lvl="0" indent="0" algn="l" defTabSz="45708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Candara"/>
                    <a:cs typeface="Candara"/>
                    <a:sym typeface="Candara"/>
                  </a:rPr>
                  <a:t>Refine Forecast</a:t>
                </a:r>
              </a:p>
            </p:txBody>
          </p:sp>
        </p:grpSp>
        <p:sp>
          <p:nvSpPr>
            <p:cNvPr id="143" name="Google Shape;82;p11">
              <a:extLst>
                <a:ext uri="{FF2B5EF4-FFF2-40B4-BE49-F238E27FC236}">
                  <a16:creationId xmlns:a16="http://schemas.microsoft.com/office/drawing/2014/main" id="{DEC165CD-3514-4B56-9353-70C8272AF340}"/>
                </a:ext>
              </a:extLst>
            </p:cNvPr>
            <p:cNvSpPr txBox="1"/>
            <p:nvPr/>
          </p:nvSpPr>
          <p:spPr>
            <a:xfrm>
              <a:off x="1319081" y="4302471"/>
              <a:ext cx="695883" cy="568829"/>
            </a:xfrm>
            <a:prstGeom prst="rect">
              <a:avLst/>
            </a:prstGeom>
            <a:noFill/>
            <a:ln>
              <a:noFill/>
            </a:ln>
          </p:spPr>
          <p:txBody>
            <a:bodyPr spcFirstLastPara="1" wrap="square" lIns="91401" tIns="45688" rIns="91401" bIns="45688" anchor="t" anchorCtr="0">
              <a:spAutoFit/>
            </a:bodyPr>
            <a:lstStyle/>
            <a:p>
              <a:pPr marL="0" marR="0" lvl="0" indent="0" algn="ctr" defTabSz="457086" rtl="0" eaLnBrk="1" fontAlgn="auto" latinLnBrk="0" hangingPunct="1">
                <a:lnSpc>
                  <a:spcPct val="85714"/>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t>1</a:t>
              </a:r>
              <a:b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br>
              <a: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t>min</a:t>
              </a:r>
              <a:endParaRPr kumimoji="0"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endParaRPr>
            </a:p>
          </p:txBody>
        </p:sp>
        <p:sp>
          <p:nvSpPr>
            <p:cNvPr id="144" name="Google Shape;82;p11">
              <a:extLst>
                <a:ext uri="{FF2B5EF4-FFF2-40B4-BE49-F238E27FC236}">
                  <a16:creationId xmlns:a16="http://schemas.microsoft.com/office/drawing/2014/main" id="{468BB0D0-3839-4266-98B9-5359C77BE9D0}"/>
                </a:ext>
              </a:extLst>
            </p:cNvPr>
            <p:cNvSpPr txBox="1"/>
            <p:nvPr/>
          </p:nvSpPr>
          <p:spPr>
            <a:xfrm>
              <a:off x="1952453" y="4302471"/>
              <a:ext cx="695883" cy="568829"/>
            </a:xfrm>
            <a:prstGeom prst="rect">
              <a:avLst/>
            </a:prstGeom>
            <a:noFill/>
            <a:ln>
              <a:noFill/>
            </a:ln>
          </p:spPr>
          <p:txBody>
            <a:bodyPr spcFirstLastPara="1" wrap="square" lIns="91401" tIns="45688" rIns="91401" bIns="45688" anchor="t" anchorCtr="0">
              <a:spAutoFit/>
            </a:bodyPr>
            <a:lstStyle/>
            <a:p>
              <a:pPr marL="0" marR="0" lvl="0" indent="0" algn="ctr" defTabSz="457086" rtl="0" eaLnBrk="1" fontAlgn="auto" latinLnBrk="0" hangingPunct="1">
                <a:lnSpc>
                  <a:spcPct val="85714"/>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t>5</a:t>
              </a:r>
              <a:b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br>
              <a: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t>min</a:t>
              </a:r>
              <a:endParaRPr kumimoji="0"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endParaRPr>
            </a:p>
          </p:txBody>
        </p:sp>
        <p:sp>
          <p:nvSpPr>
            <p:cNvPr id="145" name="Google Shape;107;p11">
              <a:extLst>
                <a:ext uri="{FF2B5EF4-FFF2-40B4-BE49-F238E27FC236}">
                  <a16:creationId xmlns:a16="http://schemas.microsoft.com/office/drawing/2014/main" id="{21E02FF9-DC64-44B2-97FD-681AA864794A}"/>
                </a:ext>
              </a:extLst>
            </p:cNvPr>
            <p:cNvSpPr txBox="1"/>
            <p:nvPr/>
          </p:nvSpPr>
          <p:spPr>
            <a:xfrm>
              <a:off x="4605982" y="4302134"/>
              <a:ext cx="579566" cy="568829"/>
            </a:xfrm>
            <a:prstGeom prst="rect">
              <a:avLst/>
            </a:prstGeom>
            <a:noFill/>
            <a:ln>
              <a:noFill/>
            </a:ln>
          </p:spPr>
          <p:txBody>
            <a:bodyPr spcFirstLastPara="1" wrap="square" lIns="91401" tIns="45688" rIns="91401" bIns="45688" anchor="t" anchorCtr="0">
              <a:spAutoFit/>
            </a:bodyPr>
            <a:lstStyle/>
            <a:p>
              <a:pPr marL="0" marR="0" lvl="0" indent="0" algn="ctr" defTabSz="457086" rtl="0" eaLnBrk="1" fontAlgn="auto" latinLnBrk="0" hangingPunct="1">
                <a:lnSpc>
                  <a:spcPct val="85714"/>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t>4</a:t>
              </a:r>
              <a: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t>5</a:t>
              </a:r>
              <a:b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br>
              <a: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t>min</a:t>
              </a:r>
              <a:endParaRPr kumimoji="0"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endParaRPr>
            </a:p>
          </p:txBody>
        </p:sp>
        <p:sp>
          <p:nvSpPr>
            <p:cNvPr id="146" name="Google Shape;107;p11">
              <a:extLst>
                <a:ext uri="{FF2B5EF4-FFF2-40B4-BE49-F238E27FC236}">
                  <a16:creationId xmlns:a16="http://schemas.microsoft.com/office/drawing/2014/main" id="{3317F372-7F76-46EA-B708-2CE96E87F078}"/>
                </a:ext>
              </a:extLst>
            </p:cNvPr>
            <p:cNvSpPr txBox="1"/>
            <p:nvPr/>
          </p:nvSpPr>
          <p:spPr>
            <a:xfrm>
              <a:off x="5402043" y="4302134"/>
              <a:ext cx="579566" cy="568829"/>
            </a:xfrm>
            <a:prstGeom prst="rect">
              <a:avLst/>
            </a:prstGeom>
            <a:noFill/>
            <a:ln>
              <a:noFill/>
            </a:ln>
          </p:spPr>
          <p:txBody>
            <a:bodyPr spcFirstLastPara="1" wrap="square" lIns="91401" tIns="45688" rIns="91401" bIns="45688" anchor="t" anchorCtr="0">
              <a:spAutoFit/>
            </a:bodyPr>
            <a:lstStyle/>
            <a:p>
              <a:pPr marL="0" marR="0" lvl="0" indent="0" algn="ctr" defTabSz="457086" rtl="0" eaLnBrk="1" fontAlgn="auto" latinLnBrk="0" hangingPunct="1">
                <a:lnSpc>
                  <a:spcPct val="85714"/>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t>1</a:t>
              </a:r>
              <a:b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br>
              <a:r>
                <a:rPr kumimoji="0" lang="en-US" sz="1800" b="1" i="0" u="none" strike="noStrike" kern="1200" cap="none" spc="0" normalizeH="0" baseline="0" noProof="0" dirty="0" err="1">
                  <a:ln>
                    <a:noFill/>
                  </a:ln>
                  <a:solidFill>
                    <a:prstClr val="black"/>
                  </a:solidFill>
                  <a:effectLst/>
                  <a:uLnTx/>
                  <a:uFillTx/>
                  <a:latin typeface="Calibri" panose="020F0502020204030204"/>
                  <a:ea typeface="Candara"/>
                  <a:cs typeface="Candara"/>
                  <a:sym typeface="Candara"/>
                </a:rPr>
                <a:t>hr</a:t>
              </a:r>
              <a:endParaRPr kumimoji="0"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endParaRPr>
            </a:p>
          </p:txBody>
        </p:sp>
        <p:sp>
          <p:nvSpPr>
            <p:cNvPr id="147" name="Google Shape;107;p11">
              <a:extLst>
                <a:ext uri="{FF2B5EF4-FFF2-40B4-BE49-F238E27FC236}">
                  <a16:creationId xmlns:a16="http://schemas.microsoft.com/office/drawing/2014/main" id="{012EF167-29F6-4119-86DB-63AE440922BE}"/>
                </a:ext>
              </a:extLst>
            </p:cNvPr>
            <p:cNvSpPr txBox="1"/>
            <p:nvPr/>
          </p:nvSpPr>
          <p:spPr>
            <a:xfrm>
              <a:off x="6704725" y="4302134"/>
              <a:ext cx="579566" cy="568829"/>
            </a:xfrm>
            <a:prstGeom prst="rect">
              <a:avLst/>
            </a:prstGeom>
            <a:noFill/>
            <a:ln>
              <a:noFill/>
            </a:ln>
          </p:spPr>
          <p:txBody>
            <a:bodyPr spcFirstLastPara="1" wrap="square" lIns="91401" tIns="45688" rIns="91401" bIns="45688" anchor="t" anchorCtr="0">
              <a:spAutoFit/>
            </a:bodyPr>
            <a:lstStyle/>
            <a:p>
              <a:pPr marL="0" marR="0" lvl="0" indent="0" algn="ctr" defTabSz="457086" rtl="0" eaLnBrk="1" fontAlgn="auto" latinLnBrk="0" hangingPunct="1">
                <a:lnSpc>
                  <a:spcPct val="85714"/>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t>2</a:t>
              </a:r>
              <a:b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br>
              <a:r>
                <a:rPr kumimoji="0" lang="en-US" sz="1800" b="1" i="0" u="none" strike="noStrike" kern="1200" cap="none" spc="0" normalizeH="0" baseline="0" noProof="0" dirty="0" err="1">
                  <a:ln>
                    <a:noFill/>
                  </a:ln>
                  <a:solidFill>
                    <a:prstClr val="black"/>
                  </a:solidFill>
                  <a:effectLst/>
                  <a:uLnTx/>
                  <a:uFillTx/>
                  <a:latin typeface="Calibri" panose="020F0502020204030204"/>
                  <a:ea typeface="Candara"/>
                  <a:cs typeface="Candara"/>
                  <a:sym typeface="Candara"/>
                </a:rPr>
                <a:t>hr</a:t>
              </a:r>
              <a:endParaRPr kumimoji="0"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endParaRPr>
            </a:p>
          </p:txBody>
        </p:sp>
        <p:sp>
          <p:nvSpPr>
            <p:cNvPr id="148" name="Google Shape;107;p11">
              <a:extLst>
                <a:ext uri="{FF2B5EF4-FFF2-40B4-BE49-F238E27FC236}">
                  <a16:creationId xmlns:a16="http://schemas.microsoft.com/office/drawing/2014/main" id="{D97A10FF-9054-492E-998D-AC45F103E1EB}"/>
                </a:ext>
              </a:extLst>
            </p:cNvPr>
            <p:cNvSpPr txBox="1"/>
            <p:nvPr/>
          </p:nvSpPr>
          <p:spPr>
            <a:xfrm>
              <a:off x="9813653" y="4302134"/>
              <a:ext cx="579566" cy="568829"/>
            </a:xfrm>
            <a:prstGeom prst="rect">
              <a:avLst/>
            </a:prstGeom>
            <a:noFill/>
            <a:ln>
              <a:noFill/>
            </a:ln>
          </p:spPr>
          <p:txBody>
            <a:bodyPr spcFirstLastPara="1" wrap="square" lIns="91401" tIns="45688" rIns="91401" bIns="45688" anchor="t" anchorCtr="0">
              <a:spAutoFit/>
            </a:bodyPr>
            <a:lstStyle/>
            <a:p>
              <a:pPr marL="0" marR="0" lvl="0" indent="0" algn="ctr" defTabSz="457086" rtl="0" eaLnBrk="1" fontAlgn="auto" latinLnBrk="0" hangingPunct="1">
                <a:lnSpc>
                  <a:spcPct val="85714"/>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t>1</a:t>
              </a:r>
              <a:b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br>
              <a:r>
                <a:rPr kumimoji="0" lang="en-US"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rPr>
                <a:t>day</a:t>
              </a:r>
              <a:endParaRPr kumimoji="0" sz="1800" b="1" i="0" u="none" strike="noStrike" kern="1200" cap="none" spc="0" normalizeH="0" baseline="0" noProof="0" dirty="0">
                <a:ln>
                  <a:noFill/>
                </a:ln>
                <a:solidFill>
                  <a:prstClr val="black"/>
                </a:solidFill>
                <a:effectLst/>
                <a:uLnTx/>
                <a:uFillTx/>
                <a:latin typeface="Calibri" panose="020F0502020204030204"/>
                <a:ea typeface="Candara"/>
                <a:cs typeface="Candara"/>
                <a:sym typeface="Candara"/>
              </a:endParaRPr>
            </a:p>
          </p:txBody>
        </p:sp>
        <p:sp>
          <p:nvSpPr>
            <p:cNvPr id="150" name="Google Shape;94;p11">
              <a:extLst>
                <a:ext uri="{FF2B5EF4-FFF2-40B4-BE49-F238E27FC236}">
                  <a16:creationId xmlns:a16="http://schemas.microsoft.com/office/drawing/2014/main" id="{8B246D08-DECA-4B36-B1D7-9C7FAECE1BC7}"/>
                </a:ext>
              </a:extLst>
            </p:cNvPr>
            <p:cNvSpPr txBox="1"/>
            <p:nvPr/>
          </p:nvSpPr>
          <p:spPr>
            <a:xfrm>
              <a:off x="10948404" y="4272897"/>
              <a:ext cx="1056943" cy="369363"/>
            </a:xfrm>
            <a:prstGeom prst="rect">
              <a:avLst/>
            </a:prstGeom>
            <a:noFill/>
            <a:ln>
              <a:noFill/>
            </a:ln>
          </p:spPr>
          <p:txBody>
            <a:bodyPr spcFirstLastPara="1" wrap="square" lIns="91401" tIns="45688" rIns="91401" bIns="45688" anchor="t" anchorCtr="0">
              <a:spAutoFit/>
            </a:bodyPr>
            <a:lstStyle/>
            <a:p>
              <a:pPr marL="0" marR="0" lvl="0" indent="0" algn="r" defTabSz="45708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600" normalizeH="0" baseline="0" noProof="0" dirty="0">
                  <a:ln>
                    <a:noFill/>
                  </a:ln>
                  <a:solidFill>
                    <a:prstClr val="black"/>
                  </a:solidFill>
                  <a:effectLst/>
                  <a:uLnTx/>
                  <a:uFillTx/>
                  <a:latin typeface="Calibri" panose="020F0502020204030204"/>
                  <a:ea typeface="+mn-ea"/>
                  <a:cs typeface="+mn-cs"/>
                  <a:sym typeface="Candara"/>
                </a:rPr>
                <a:t>TIME</a:t>
              </a:r>
              <a:endParaRPr kumimoji="0" lang="en-US" sz="1800" b="1" i="0" u="none" strike="noStrike" kern="1200" cap="none" spc="600" normalizeH="0" baseline="0" noProof="0" dirty="0">
                <a:ln>
                  <a:noFill/>
                </a:ln>
                <a:solidFill>
                  <a:prstClr val="black"/>
                </a:solidFill>
                <a:effectLst/>
                <a:uLnTx/>
                <a:uFillTx/>
                <a:latin typeface="Calibri" panose="020F0502020204030204"/>
                <a:ea typeface="+mn-ea"/>
                <a:cs typeface="+mn-cs"/>
              </a:endParaRPr>
            </a:p>
          </p:txBody>
        </p:sp>
        <p:sp>
          <p:nvSpPr>
            <p:cNvPr id="160" name="Google Shape;113;p11">
              <a:extLst>
                <a:ext uri="{FF2B5EF4-FFF2-40B4-BE49-F238E27FC236}">
                  <a16:creationId xmlns:a16="http://schemas.microsoft.com/office/drawing/2014/main" id="{61513274-06B1-47D5-9AF9-AC153AB0585E}"/>
                </a:ext>
              </a:extLst>
            </p:cNvPr>
            <p:cNvSpPr txBox="1"/>
            <p:nvPr/>
          </p:nvSpPr>
          <p:spPr>
            <a:xfrm>
              <a:off x="2979861" y="5699675"/>
              <a:ext cx="5463197" cy="1077433"/>
            </a:xfrm>
            <a:prstGeom prst="rect">
              <a:avLst/>
            </a:prstGeom>
            <a:noFill/>
            <a:ln w="28575" cap="flat" cmpd="sng">
              <a:noFill/>
              <a:prstDash val="solid"/>
              <a:round/>
              <a:headEnd type="none" w="sm" len="sm"/>
              <a:tailEnd type="none" w="sm" len="sm"/>
            </a:ln>
          </p:spPr>
          <p:txBody>
            <a:bodyPr spcFirstLastPara="1" wrap="square" lIns="91401" tIns="45688" rIns="91401" bIns="45688" anchor="t" anchorCtr="0">
              <a:spAutoFit/>
            </a:bodyPr>
            <a:lstStyle/>
            <a:p>
              <a:pPr marL="0" marR="0" lvl="0" indent="0" algn="l" defTabSz="457086" rtl="0" eaLnBrk="1" fontAlgn="auto" latinLnBrk="0" hangingPunct="1">
                <a:lnSpc>
                  <a:spcPct val="100000"/>
                </a:lnSpc>
                <a:spcBef>
                  <a:spcPts val="0"/>
                </a:spcBef>
                <a:spcAft>
                  <a:spcPts val="0"/>
                </a:spcAft>
                <a:buClr>
                  <a:srgbClr val="0C07F8"/>
                </a:buClr>
                <a:buSzPct val="100000"/>
                <a:buFontTx/>
                <a:buNone/>
                <a:tabLst/>
                <a:defRPr/>
              </a:pPr>
              <a:r>
                <a:rPr kumimoji="0" lang="en-US" sz="1600" b="1" i="0" u="none" strike="noStrike" kern="1200" cap="none" spc="0" normalizeH="0" baseline="0" noProof="0" dirty="0">
                  <a:ln>
                    <a:noFill/>
                  </a:ln>
                  <a:solidFill>
                    <a:srgbClr val="0C07F8"/>
                  </a:solidFill>
                  <a:effectLst/>
                  <a:uLnTx/>
                  <a:uFillTx/>
                  <a:latin typeface="Calibri" panose="020F0502020204030204"/>
                  <a:ea typeface="Candara"/>
                  <a:cs typeface="Candara"/>
                  <a:sym typeface="Candara"/>
                </a:rPr>
                <a:t>Centroid Moment Tensor (GNSS)/Finite Fault Model (GNSS)</a:t>
              </a:r>
              <a:endParaRPr kumimoji="0"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086" rtl="0" eaLnBrk="1" fontAlgn="auto" latinLnBrk="0" hangingPunct="1">
                <a:lnSpc>
                  <a:spcPct val="100000"/>
                </a:lnSpc>
                <a:spcBef>
                  <a:spcPts val="0"/>
                </a:spcBef>
                <a:spcAft>
                  <a:spcPts val="0"/>
                </a:spcAft>
                <a:buClr>
                  <a:srgbClr val="0C07F8"/>
                </a:buClr>
                <a:buSzPct val="100000"/>
                <a:buFontTx/>
                <a:buNone/>
                <a:tabLst/>
                <a:defRPr/>
              </a:pPr>
              <a:r>
                <a:rPr kumimoji="0" lang="en-US" sz="1600" b="1" i="0" u="none" strike="noStrike" kern="1200" cap="none" spc="0" normalizeH="0" baseline="0" noProof="0" dirty="0">
                  <a:ln>
                    <a:noFill/>
                  </a:ln>
                  <a:solidFill>
                    <a:srgbClr val="0C07F8"/>
                  </a:solidFill>
                  <a:effectLst/>
                  <a:uLnTx/>
                  <a:uFillTx/>
                  <a:latin typeface="Calibri" panose="020F0502020204030204"/>
                  <a:ea typeface="Candara"/>
                  <a:cs typeface="Candara"/>
                  <a:sym typeface="Candara"/>
                </a:rPr>
                <a:t>Full Bottom Pressure (</a:t>
              </a:r>
              <a:r>
                <a:rPr kumimoji="0" lang="en-US" sz="1600" b="1" i="0" u="none" strike="noStrike" kern="1200" cap="none" spc="0" normalizeH="0" baseline="0" noProof="0" dirty="0" err="1">
                  <a:ln>
                    <a:noFill/>
                  </a:ln>
                  <a:solidFill>
                    <a:srgbClr val="0C07F8"/>
                  </a:solidFill>
                  <a:effectLst/>
                  <a:uLnTx/>
                  <a:uFillTx/>
                  <a:latin typeface="Calibri" panose="020F0502020204030204"/>
                  <a:ea typeface="Candara"/>
                  <a:cs typeface="Candara"/>
                  <a:sym typeface="Candara"/>
                </a:rPr>
                <a:t>Tsunameters</a:t>
              </a:r>
              <a:r>
                <a:rPr kumimoji="0" lang="en-US" sz="1600" b="1" i="0" u="none" strike="noStrike" kern="1200" cap="none" spc="0" normalizeH="0" baseline="0" noProof="0" dirty="0">
                  <a:ln>
                    <a:noFill/>
                  </a:ln>
                  <a:solidFill>
                    <a:srgbClr val="0C07F8"/>
                  </a:solidFill>
                  <a:effectLst/>
                  <a:uLnTx/>
                  <a:uFillTx/>
                  <a:latin typeface="Calibri" panose="020F0502020204030204"/>
                  <a:ea typeface="Candara"/>
                  <a:cs typeface="Candara"/>
                  <a:sym typeface="Candara"/>
                </a:rPr>
                <a:t> and Cables)</a:t>
              </a:r>
              <a:endParaRPr kumimoji="0" sz="1600" b="1" i="0" u="none" strike="noStrike" kern="1200" cap="none" spc="0" normalizeH="0" baseline="0" noProof="0" dirty="0">
                <a:ln>
                  <a:noFill/>
                </a:ln>
                <a:solidFill>
                  <a:srgbClr val="0C07F8"/>
                </a:solidFill>
                <a:effectLst/>
                <a:uLnTx/>
                <a:uFillTx/>
                <a:latin typeface="Calibri" panose="020F0502020204030204"/>
                <a:ea typeface="Candara"/>
                <a:cs typeface="Candara"/>
                <a:sym typeface="Candara"/>
              </a:endParaRPr>
            </a:p>
            <a:p>
              <a:pPr marL="0" marR="0" lvl="0" indent="0" algn="l" defTabSz="457086" rtl="0" eaLnBrk="1" fontAlgn="auto" latinLnBrk="0" hangingPunct="1">
                <a:lnSpc>
                  <a:spcPct val="100000"/>
                </a:lnSpc>
                <a:spcBef>
                  <a:spcPts val="0"/>
                </a:spcBef>
                <a:spcAft>
                  <a:spcPts val="0"/>
                </a:spcAft>
                <a:buClr>
                  <a:srgbClr val="0C07F8"/>
                </a:buClr>
                <a:buSzPct val="100000"/>
                <a:buFontTx/>
                <a:buNone/>
                <a:tabLst/>
                <a:defRPr/>
              </a:pPr>
              <a:r>
                <a:rPr kumimoji="0" lang="en-US" sz="1600" b="1" i="0" u="none" strike="noStrike" kern="1200" cap="none" spc="0" normalizeH="0" baseline="0" noProof="0" dirty="0">
                  <a:ln>
                    <a:noFill/>
                  </a:ln>
                  <a:solidFill>
                    <a:srgbClr val="0C07F8"/>
                  </a:solidFill>
                  <a:effectLst/>
                  <a:uLnTx/>
                  <a:uFillTx/>
                  <a:latin typeface="Calibri" panose="020F0502020204030204"/>
                  <a:ea typeface="Candara"/>
                  <a:cs typeface="Candara"/>
                  <a:sym typeface="Candara"/>
                </a:rPr>
                <a:t>In-situ Accelerometers</a:t>
              </a:r>
            </a:p>
            <a:p>
              <a:pPr marL="0" marR="0" lvl="0" indent="0" algn="l" defTabSz="457086" rtl="0" eaLnBrk="1" fontAlgn="auto" latinLnBrk="0" hangingPunct="1">
                <a:lnSpc>
                  <a:spcPct val="100000"/>
                </a:lnSpc>
                <a:spcBef>
                  <a:spcPts val="0"/>
                </a:spcBef>
                <a:spcAft>
                  <a:spcPts val="0"/>
                </a:spcAft>
                <a:buClr>
                  <a:srgbClr val="0C07F8"/>
                </a:buClr>
                <a:buSzPct val="100000"/>
                <a:buFontTx/>
                <a:buNone/>
                <a:tabLst/>
                <a:defRPr/>
              </a:pPr>
              <a:r>
                <a:rPr kumimoji="0" lang="en-US" sz="1600" b="1" i="0" u="none" strike="noStrike" kern="1200" cap="none" spc="0" normalizeH="0" baseline="0" noProof="0" dirty="0">
                  <a:ln>
                    <a:noFill/>
                  </a:ln>
                  <a:solidFill>
                    <a:srgbClr val="0C07F8"/>
                  </a:solidFill>
                  <a:effectLst/>
                  <a:uLnTx/>
                  <a:uFillTx/>
                  <a:latin typeface="Calibri" panose="020F0502020204030204"/>
                  <a:ea typeface="Candara"/>
                  <a:cs typeface="Candara"/>
                  <a:sym typeface="Candara"/>
                </a:rPr>
                <a:t>More…</a:t>
              </a:r>
            </a:p>
          </p:txBody>
        </p:sp>
        <p:sp>
          <p:nvSpPr>
            <p:cNvPr id="162" name="Google Shape;78;p11">
              <a:extLst>
                <a:ext uri="{FF2B5EF4-FFF2-40B4-BE49-F238E27FC236}">
                  <a16:creationId xmlns:a16="http://schemas.microsoft.com/office/drawing/2014/main" id="{7B461500-CFC3-4143-8BCB-2F0BA53DB8B1}"/>
                </a:ext>
              </a:extLst>
            </p:cNvPr>
            <p:cNvSpPr txBox="1"/>
            <p:nvPr/>
          </p:nvSpPr>
          <p:spPr>
            <a:xfrm>
              <a:off x="1291669" y="4875287"/>
              <a:ext cx="1370389" cy="654553"/>
            </a:xfrm>
            <a:prstGeom prst="rect">
              <a:avLst/>
            </a:prstGeom>
            <a:noFill/>
            <a:ln>
              <a:noFill/>
            </a:ln>
          </p:spPr>
          <p:txBody>
            <a:bodyPr spcFirstLastPara="1" wrap="square" lIns="35991" tIns="35991" rIns="35991" bIns="35991" anchor="t" anchorCtr="0">
              <a:spAutoFit/>
            </a:bodyPr>
            <a:lstStyle/>
            <a:p>
              <a:pPr marL="0" marR="0" lvl="0" indent="0" algn="ctr" defTabSz="457086"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libri" panose="020F0502020204030204"/>
                  <a:ea typeface="Candara"/>
                  <a:cs typeface="Candara"/>
                  <a:sym typeface="Candara"/>
                </a:rPr>
                <a:t>LOCATION AND MAGNITUDE </a:t>
              </a:r>
              <a:br>
                <a:rPr kumimoji="0" lang="ru-RU" sz="1400" b="1" i="0" u="none" strike="noStrike" kern="1200" cap="none" spc="0" normalizeH="0" baseline="0" noProof="0" dirty="0">
                  <a:ln>
                    <a:noFill/>
                  </a:ln>
                  <a:solidFill>
                    <a:srgbClr val="C00000"/>
                  </a:solidFill>
                  <a:effectLst/>
                  <a:uLnTx/>
                  <a:uFillTx/>
                  <a:latin typeface="Calibri" panose="020F0502020204030204"/>
                  <a:ea typeface="Candara"/>
                  <a:cs typeface="Candara"/>
                  <a:sym typeface="Candara"/>
                </a:rPr>
              </a:br>
              <a:r>
                <a:rPr kumimoji="0" lang="en-US" sz="1400" b="0" i="0" u="none" strike="noStrike" kern="1200" cap="none" spc="0" normalizeH="0" baseline="0" noProof="0" dirty="0">
                  <a:ln>
                    <a:noFill/>
                  </a:ln>
                  <a:solidFill>
                    <a:srgbClr val="C00000"/>
                  </a:solidFill>
                  <a:effectLst/>
                  <a:uLnTx/>
                  <a:uFillTx/>
                  <a:latin typeface="Calibri" panose="020F0502020204030204"/>
                  <a:ea typeface="Candara"/>
                  <a:cs typeface="Candara"/>
                  <a:sym typeface="Candara"/>
                </a:rPr>
                <a:t>(initial)</a:t>
              </a:r>
              <a:endParaRPr kumimoji="0"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63" name="Google Shape;140;p11">
              <a:extLst>
                <a:ext uri="{FF2B5EF4-FFF2-40B4-BE49-F238E27FC236}">
                  <a16:creationId xmlns:a16="http://schemas.microsoft.com/office/drawing/2014/main" id="{0A110774-CC96-404C-AE78-E6BCE4046312}"/>
                </a:ext>
              </a:extLst>
            </p:cNvPr>
            <p:cNvSpPr txBox="1"/>
            <p:nvPr/>
          </p:nvSpPr>
          <p:spPr>
            <a:xfrm>
              <a:off x="3036362" y="4873710"/>
              <a:ext cx="1001063" cy="848503"/>
            </a:xfrm>
            <a:prstGeom prst="rect">
              <a:avLst/>
            </a:prstGeom>
            <a:noFill/>
            <a:ln>
              <a:noFill/>
            </a:ln>
          </p:spPr>
          <p:txBody>
            <a:bodyPr spcFirstLastPara="1" wrap="square" lIns="35991" tIns="35991" rIns="35991" bIns="35991" anchor="t" anchorCtr="0">
              <a:spAutoFit/>
            </a:bodyPr>
            <a:lstStyle/>
            <a:p>
              <a:pPr marL="0" marR="0" lvl="0" indent="0" algn="ctr" defTabSz="457086"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A8C03"/>
                  </a:solidFill>
                  <a:effectLst/>
                  <a:uLnTx/>
                  <a:uFillTx/>
                  <a:latin typeface="Calibri" panose="020F0502020204030204"/>
                  <a:ea typeface="Candara"/>
                  <a:cs typeface="Candara"/>
                  <a:sym typeface="Candara"/>
                </a:rPr>
                <a:t>CENTROID </a:t>
              </a:r>
              <a:br>
                <a:rPr kumimoji="0" lang="ru-RU" sz="1400" b="1" i="0" u="none" strike="noStrike" kern="1200" cap="none" spc="0" normalizeH="0" baseline="0" noProof="0" dirty="0">
                  <a:ln>
                    <a:noFill/>
                  </a:ln>
                  <a:solidFill>
                    <a:srgbClr val="4A8C03"/>
                  </a:solidFill>
                  <a:effectLst/>
                  <a:uLnTx/>
                  <a:uFillTx/>
                  <a:latin typeface="Calibri" panose="020F0502020204030204"/>
                  <a:ea typeface="Candara"/>
                  <a:cs typeface="Candara"/>
                  <a:sym typeface="Candara"/>
                </a:rPr>
              </a:br>
              <a:r>
                <a:rPr kumimoji="0" lang="en-US" sz="1400" b="1" i="0" u="none" strike="noStrike" kern="1200" cap="none" spc="0" normalizeH="0" baseline="0" noProof="0" dirty="0">
                  <a:ln>
                    <a:noFill/>
                  </a:ln>
                  <a:solidFill>
                    <a:srgbClr val="4A8C03"/>
                  </a:solidFill>
                  <a:effectLst/>
                  <a:uLnTx/>
                  <a:uFillTx/>
                  <a:latin typeface="Calibri" panose="020F0502020204030204"/>
                  <a:ea typeface="Candara"/>
                  <a:cs typeface="Candara"/>
                  <a:sym typeface="Candara"/>
                </a:rPr>
                <a:t>MOMENT </a:t>
              </a:r>
              <a:br>
                <a:rPr kumimoji="0" lang="ru-RU" sz="1400" b="1" i="0" u="none" strike="noStrike" kern="1200" cap="none" spc="0" normalizeH="0" baseline="0" noProof="0" dirty="0">
                  <a:ln>
                    <a:noFill/>
                  </a:ln>
                  <a:solidFill>
                    <a:srgbClr val="4A8C03"/>
                  </a:solidFill>
                  <a:effectLst/>
                  <a:uLnTx/>
                  <a:uFillTx/>
                  <a:latin typeface="Calibri" panose="020F0502020204030204"/>
                  <a:ea typeface="Candara"/>
                  <a:cs typeface="Candara"/>
                  <a:sym typeface="Candara"/>
                </a:rPr>
              </a:br>
              <a:r>
                <a:rPr kumimoji="0" lang="en-US" sz="1400" b="1" i="0" u="none" strike="noStrike" kern="1200" cap="none" spc="0" normalizeH="0" baseline="0" noProof="0" dirty="0">
                  <a:ln>
                    <a:noFill/>
                  </a:ln>
                  <a:solidFill>
                    <a:srgbClr val="4A8C03"/>
                  </a:solidFill>
                  <a:effectLst/>
                  <a:uLnTx/>
                  <a:uFillTx/>
                  <a:latin typeface="Calibri" panose="020F0502020204030204"/>
                  <a:ea typeface="Candara"/>
                  <a:cs typeface="Candara"/>
                  <a:sym typeface="Candara"/>
                </a:rPr>
                <a:t>TENSOR </a:t>
              </a:r>
              <a:br>
                <a:rPr kumimoji="0" lang="ru-RU" sz="1400" b="1" i="0" u="none" strike="noStrike" kern="1200" cap="none" spc="0" normalizeH="0" baseline="0" noProof="0" dirty="0">
                  <a:ln>
                    <a:noFill/>
                  </a:ln>
                  <a:solidFill>
                    <a:srgbClr val="4A8C03"/>
                  </a:solidFill>
                  <a:effectLst/>
                  <a:uLnTx/>
                  <a:uFillTx/>
                  <a:latin typeface="Calibri" panose="020F0502020204030204"/>
                  <a:ea typeface="Candara"/>
                  <a:cs typeface="Candara"/>
                  <a:sym typeface="Candara"/>
                </a:rPr>
              </a:br>
              <a:r>
                <a:rPr kumimoji="0" lang="en-US" sz="1400" b="0" i="0" u="none" strike="noStrike" kern="1200" cap="none" spc="0" normalizeH="0" baseline="0" noProof="0" dirty="0">
                  <a:ln>
                    <a:noFill/>
                  </a:ln>
                  <a:solidFill>
                    <a:srgbClr val="4A8C03"/>
                  </a:solidFill>
                  <a:effectLst/>
                  <a:uLnTx/>
                  <a:uFillTx/>
                  <a:latin typeface="Calibri" panose="020F0502020204030204"/>
                  <a:ea typeface="Candara"/>
                  <a:cs typeface="Candara"/>
                  <a:sym typeface="Candara"/>
                </a:rPr>
                <a:t>(seismic)</a:t>
              </a:r>
              <a:endParaRPr kumimoji="0" sz="1400" b="0" i="0" u="none" strike="noStrike" kern="1200" cap="none" spc="0" normalizeH="0" baseline="0" noProof="0" dirty="0">
                <a:ln>
                  <a:noFill/>
                </a:ln>
                <a:solidFill>
                  <a:srgbClr val="4A8C03"/>
                </a:solidFill>
                <a:effectLst/>
                <a:uLnTx/>
                <a:uFillTx/>
                <a:latin typeface="Calibri" panose="020F0502020204030204"/>
                <a:ea typeface="Candara"/>
                <a:cs typeface="Candara"/>
                <a:sym typeface="Candara"/>
              </a:endParaRPr>
            </a:p>
          </p:txBody>
        </p:sp>
        <p:sp>
          <p:nvSpPr>
            <p:cNvPr id="164" name="Google Shape;87;p11">
              <a:extLst>
                <a:ext uri="{FF2B5EF4-FFF2-40B4-BE49-F238E27FC236}">
                  <a16:creationId xmlns:a16="http://schemas.microsoft.com/office/drawing/2014/main" id="{BCFE8DBF-4089-467F-9D53-D06DEEA5C9C3}"/>
                </a:ext>
              </a:extLst>
            </p:cNvPr>
            <p:cNvSpPr txBox="1"/>
            <p:nvPr/>
          </p:nvSpPr>
          <p:spPr>
            <a:xfrm>
              <a:off x="4464913" y="4875286"/>
              <a:ext cx="937498" cy="654553"/>
            </a:xfrm>
            <a:prstGeom prst="rect">
              <a:avLst/>
            </a:prstGeom>
            <a:noFill/>
            <a:ln>
              <a:noFill/>
            </a:ln>
          </p:spPr>
          <p:txBody>
            <a:bodyPr spcFirstLastPara="1" wrap="square" lIns="35991" tIns="35991" rIns="35991" bIns="35991" anchor="t" anchorCtr="0">
              <a:spAutoFit/>
            </a:bodyPr>
            <a:lstStyle/>
            <a:p>
              <a:pPr marL="0" marR="0" lvl="0" indent="0" algn="ctr" defTabSz="457086"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libri" panose="020F0502020204030204"/>
                  <a:ea typeface="Candara"/>
                  <a:cs typeface="Candara"/>
                  <a:sym typeface="Candara"/>
                </a:rPr>
                <a:t>COASTAL </a:t>
              </a:r>
              <a:br>
                <a:rPr kumimoji="0" lang="en-US" sz="1400" b="1" i="0" u="none" strike="noStrike" kern="1200" cap="none" spc="0" normalizeH="0" baseline="0" noProof="0" dirty="0">
                  <a:ln>
                    <a:noFill/>
                  </a:ln>
                  <a:solidFill>
                    <a:srgbClr val="C00000"/>
                  </a:solidFill>
                  <a:effectLst/>
                  <a:uLnTx/>
                  <a:uFillTx/>
                  <a:latin typeface="Calibri" panose="020F0502020204030204"/>
                  <a:ea typeface="Candara"/>
                  <a:cs typeface="Candara"/>
                  <a:sym typeface="Candara"/>
                </a:rPr>
              </a:br>
              <a:r>
                <a:rPr kumimoji="0" lang="en-US" sz="1400" b="1" i="0" u="none" strike="noStrike" kern="1200" cap="none" spc="0" normalizeH="0" baseline="0" noProof="0" dirty="0">
                  <a:ln>
                    <a:noFill/>
                  </a:ln>
                  <a:solidFill>
                    <a:srgbClr val="C00000"/>
                  </a:solidFill>
                  <a:effectLst/>
                  <a:uLnTx/>
                  <a:uFillTx/>
                  <a:latin typeface="Calibri" panose="020F0502020204030204"/>
                  <a:ea typeface="Candara"/>
                  <a:cs typeface="Candara"/>
                  <a:sym typeface="Candara"/>
                </a:rPr>
                <a:t>SEA </a:t>
              </a:r>
              <a:br>
                <a:rPr kumimoji="0" lang="en-US" sz="1400" b="1" i="0" u="none" strike="noStrike" kern="1200" cap="none" spc="0" normalizeH="0" baseline="0" noProof="0" dirty="0">
                  <a:ln>
                    <a:noFill/>
                  </a:ln>
                  <a:solidFill>
                    <a:srgbClr val="C00000"/>
                  </a:solidFill>
                  <a:effectLst/>
                  <a:uLnTx/>
                  <a:uFillTx/>
                  <a:latin typeface="Calibri" panose="020F0502020204030204"/>
                  <a:ea typeface="Candara"/>
                  <a:cs typeface="Candara"/>
                  <a:sym typeface="Candara"/>
                </a:rPr>
              </a:br>
              <a:r>
                <a:rPr kumimoji="0" lang="en-US" sz="1400" b="1" i="0" u="none" strike="noStrike" kern="1200" cap="none" spc="0" normalizeH="0" baseline="0" noProof="0" dirty="0">
                  <a:ln>
                    <a:noFill/>
                  </a:ln>
                  <a:solidFill>
                    <a:srgbClr val="C00000"/>
                  </a:solidFill>
                  <a:effectLst/>
                  <a:uLnTx/>
                  <a:uFillTx/>
                  <a:latin typeface="Calibri" panose="020F0502020204030204"/>
                  <a:ea typeface="Candara"/>
                  <a:cs typeface="Candara"/>
                  <a:sym typeface="Candara"/>
                </a:rPr>
                <a:t>LEVEL</a:t>
              </a:r>
              <a:endPar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65" name="Google Shape;142;p11">
              <a:extLst>
                <a:ext uri="{FF2B5EF4-FFF2-40B4-BE49-F238E27FC236}">
                  <a16:creationId xmlns:a16="http://schemas.microsoft.com/office/drawing/2014/main" id="{03DBD4E4-25F5-4EEE-AD62-397C8A8A3492}"/>
                </a:ext>
              </a:extLst>
            </p:cNvPr>
            <p:cNvSpPr txBox="1"/>
            <p:nvPr/>
          </p:nvSpPr>
          <p:spPr>
            <a:xfrm>
              <a:off x="6445061" y="4871867"/>
              <a:ext cx="1127591" cy="848503"/>
            </a:xfrm>
            <a:prstGeom prst="rect">
              <a:avLst/>
            </a:prstGeom>
            <a:noFill/>
            <a:ln>
              <a:noFill/>
            </a:ln>
          </p:spPr>
          <p:txBody>
            <a:bodyPr spcFirstLastPara="1" wrap="square" lIns="35991" tIns="35991" rIns="35991" bIns="35991" anchor="t" anchorCtr="0">
              <a:spAutoFit/>
            </a:bodyPr>
            <a:lstStyle/>
            <a:p>
              <a:pPr marL="0" marR="0" lvl="0" indent="0" algn="ctr" defTabSz="457086"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A8C03"/>
                  </a:solidFill>
                  <a:effectLst/>
                  <a:uLnTx/>
                  <a:uFillTx/>
                  <a:latin typeface="Calibri" panose="020F0502020204030204"/>
                  <a:ea typeface="Candara"/>
                  <a:cs typeface="Candara"/>
                  <a:sym typeface="Candara"/>
                </a:rPr>
                <a:t>FINITE </a:t>
              </a:r>
              <a:br>
                <a:rPr kumimoji="0" lang="ru-RU" sz="1400" b="1" i="0" u="none" strike="noStrike" kern="1200" cap="none" spc="0" normalizeH="0" baseline="0" noProof="0" dirty="0">
                  <a:ln>
                    <a:noFill/>
                  </a:ln>
                  <a:solidFill>
                    <a:srgbClr val="4A8C03"/>
                  </a:solidFill>
                  <a:effectLst/>
                  <a:uLnTx/>
                  <a:uFillTx/>
                  <a:latin typeface="Calibri" panose="020F0502020204030204"/>
                  <a:ea typeface="Candara"/>
                  <a:cs typeface="Candara"/>
                  <a:sym typeface="Candara"/>
                </a:rPr>
              </a:br>
              <a:r>
                <a:rPr kumimoji="0" lang="en-US" sz="1400" b="1" i="0" u="none" strike="noStrike" kern="1200" cap="none" spc="0" normalizeH="0" baseline="0" noProof="0" dirty="0">
                  <a:ln>
                    <a:noFill/>
                  </a:ln>
                  <a:solidFill>
                    <a:srgbClr val="4A8C03"/>
                  </a:solidFill>
                  <a:effectLst/>
                  <a:uLnTx/>
                  <a:uFillTx/>
                  <a:latin typeface="Calibri" panose="020F0502020204030204"/>
                  <a:ea typeface="Candara"/>
                  <a:cs typeface="Candara"/>
                  <a:sym typeface="Candara"/>
                </a:rPr>
                <a:t>FAULT </a:t>
              </a:r>
              <a:br>
                <a:rPr kumimoji="0" lang="ru-RU" sz="1400" b="1" i="0" u="none" strike="noStrike" kern="1200" cap="none" spc="0" normalizeH="0" baseline="0" noProof="0" dirty="0">
                  <a:ln>
                    <a:noFill/>
                  </a:ln>
                  <a:solidFill>
                    <a:srgbClr val="4A8C03"/>
                  </a:solidFill>
                  <a:effectLst/>
                  <a:uLnTx/>
                  <a:uFillTx/>
                  <a:latin typeface="Calibri" panose="020F0502020204030204"/>
                  <a:ea typeface="Candara"/>
                  <a:cs typeface="Candara"/>
                  <a:sym typeface="Candara"/>
                </a:rPr>
              </a:br>
              <a:r>
                <a:rPr kumimoji="0" lang="en-US" sz="1400" b="1" i="0" u="none" strike="noStrike" kern="1200" cap="none" spc="0" normalizeH="0" baseline="0" noProof="0" dirty="0">
                  <a:ln>
                    <a:noFill/>
                  </a:ln>
                  <a:solidFill>
                    <a:srgbClr val="4A8C03"/>
                  </a:solidFill>
                  <a:effectLst/>
                  <a:uLnTx/>
                  <a:uFillTx/>
                  <a:latin typeface="Calibri" panose="020F0502020204030204"/>
                  <a:ea typeface="Candara"/>
                  <a:cs typeface="Candara"/>
                  <a:sym typeface="Candara"/>
                </a:rPr>
                <a:t>MODEL </a:t>
              </a:r>
              <a:br>
                <a:rPr kumimoji="0" lang="ru-RU" sz="1400" b="1" i="0" u="none" strike="noStrike" kern="1200" cap="none" spc="0" normalizeH="0" baseline="0" noProof="0" dirty="0">
                  <a:ln>
                    <a:noFill/>
                  </a:ln>
                  <a:solidFill>
                    <a:srgbClr val="4A8C03"/>
                  </a:solidFill>
                  <a:effectLst/>
                  <a:uLnTx/>
                  <a:uFillTx/>
                  <a:latin typeface="Calibri" panose="020F0502020204030204"/>
                  <a:ea typeface="Candara"/>
                  <a:cs typeface="Candara"/>
                  <a:sym typeface="Candara"/>
                </a:rPr>
              </a:br>
              <a:r>
                <a:rPr kumimoji="0" lang="en-US" sz="1400" b="0" i="0" u="none" strike="noStrike" kern="1200" cap="none" spc="0" normalizeH="0" baseline="0" noProof="0" dirty="0">
                  <a:ln>
                    <a:noFill/>
                  </a:ln>
                  <a:solidFill>
                    <a:srgbClr val="4A8C03"/>
                  </a:solidFill>
                  <a:effectLst/>
                  <a:uLnTx/>
                  <a:uFillTx/>
                  <a:latin typeface="Calibri" panose="020F0502020204030204"/>
                  <a:ea typeface="Candara"/>
                  <a:cs typeface="Candara"/>
                  <a:sym typeface="Candara"/>
                </a:rPr>
                <a:t>(seismic)</a:t>
              </a:r>
              <a:endParaRPr kumimoji="0" sz="1400" b="0" i="0" u="none" strike="noStrike" kern="1200" cap="none" spc="0" normalizeH="0" baseline="0" noProof="0" dirty="0">
                <a:ln>
                  <a:noFill/>
                </a:ln>
                <a:solidFill>
                  <a:srgbClr val="4A8C03"/>
                </a:solidFill>
                <a:effectLst/>
                <a:uLnTx/>
                <a:uFillTx/>
                <a:latin typeface="Calibri" panose="020F0502020204030204"/>
                <a:ea typeface="Candara"/>
                <a:cs typeface="Candara"/>
                <a:sym typeface="Candara"/>
              </a:endParaRPr>
            </a:p>
          </p:txBody>
        </p:sp>
        <p:sp>
          <p:nvSpPr>
            <p:cNvPr id="166" name="Google Shape;141;p11">
              <a:extLst>
                <a:ext uri="{FF2B5EF4-FFF2-40B4-BE49-F238E27FC236}">
                  <a16:creationId xmlns:a16="http://schemas.microsoft.com/office/drawing/2014/main" id="{C10667A3-9AFD-4253-96AB-D99988DFC6AA}"/>
                </a:ext>
              </a:extLst>
            </p:cNvPr>
            <p:cNvSpPr txBox="1"/>
            <p:nvPr/>
          </p:nvSpPr>
          <p:spPr>
            <a:xfrm>
              <a:off x="5265319" y="4877225"/>
              <a:ext cx="924945" cy="266653"/>
            </a:xfrm>
            <a:prstGeom prst="rect">
              <a:avLst/>
            </a:prstGeom>
            <a:noFill/>
            <a:ln>
              <a:noFill/>
            </a:ln>
          </p:spPr>
          <p:txBody>
            <a:bodyPr spcFirstLastPara="1" wrap="square" lIns="35991" tIns="35991" rIns="35991" bIns="35991" anchor="t" anchorCtr="0">
              <a:spAutoFit/>
            </a:bodyPr>
            <a:lstStyle/>
            <a:p>
              <a:pPr marL="0" marR="0" lvl="0" indent="0" algn="ctr" defTabSz="457086"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A8C03"/>
                  </a:solidFill>
                  <a:effectLst/>
                  <a:uLnTx/>
                  <a:uFillTx/>
                  <a:latin typeface="Calibri" panose="020F0502020204030204"/>
                  <a:ea typeface="Candara"/>
                  <a:cs typeface="Candara"/>
                  <a:sym typeface="Candara"/>
                </a:rPr>
                <a:t>DART II</a:t>
              </a:r>
              <a:endParaRPr kumimoji="0" sz="1400" b="1" i="0" u="none" strike="noStrike" kern="1200" cap="none" spc="0" normalizeH="0" baseline="0" noProof="0" dirty="0">
                <a:ln>
                  <a:noFill/>
                </a:ln>
                <a:solidFill>
                  <a:srgbClr val="4A8C03"/>
                </a:solidFill>
                <a:effectLst/>
                <a:uLnTx/>
                <a:uFillTx/>
                <a:latin typeface="Calibri" panose="020F0502020204030204"/>
                <a:ea typeface="Candara"/>
                <a:cs typeface="Candara"/>
                <a:sym typeface="Candara"/>
              </a:endParaRPr>
            </a:p>
          </p:txBody>
        </p:sp>
        <p:sp>
          <p:nvSpPr>
            <p:cNvPr id="167" name="Google Shape;79;p11">
              <a:extLst>
                <a:ext uri="{FF2B5EF4-FFF2-40B4-BE49-F238E27FC236}">
                  <a16:creationId xmlns:a16="http://schemas.microsoft.com/office/drawing/2014/main" id="{92A06DF7-F688-466C-87D9-F3F1D7180897}"/>
                </a:ext>
              </a:extLst>
            </p:cNvPr>
            <p:cNvSpPr txBox="1"/>
            <p:nvPr/>
          </p:nvSpPr>
          <p:spPr>
            <a:xfrm>
              <a:off x="9568987" y="4877563"/>
              <a:ext cx="1112166" cy="460603"/>
            </a:xfrm>
            <a:prstGeom prst="rect">
              <a:avLst/>
            </a:prstGeom>
            <a:noFill/>
            <a:ln>
              <a:noFill/>
            </a:ln>
          </p:spPr>
          <p:txBody>
            <a:bodyPr spcFirstLastPara="1" wrap="square" lIns="35991" tIns="35991" rIns="35991" bIns="35991" anchor="t" anchorCtr="0">
              <a:spAutoFit/>
            </a:bodyPr>
            <a:lstStyle/>
            <a:p>
              <a:pPr marL="0" marR="0" lvl="0" indent="0" algn="ctr" defTabSz="457086"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libri" panose="020F0502020204030204"/>
                  <a:ea typeface="Candara"/>
                  <a:cs typeface="Candara"/>
                  <a:sym typeface="Candara"/>
                </a:rPr>
                <a:t>FINAL </a:t>
              </a:r>
              <a:br>
                <a:rPr kumimoji="0" lang="en-US" sz="1400" b="1" i="0" u="none" strike="noStrike" kern="1200" cap="none" spc="0" normalizeH="0" baseline="0" noProof="0" dirty="0">
                  <a:ln>
                    <a:noFill/>
                  </a:ln>
                  <a:solidFill>
                    <a:srgbClr val="C00000"/>
                  </a:solidFill>
                  <a:effectLst/>
                  <a:uLnTx/>
                  <a:uFillTx/>
                  <a:latin typeface="Calibri" panose="020F0502020204030204"/>
                  <a:ea typeface="Candara"/>
                  <a:cs typeface="Candara"/>
                  <a:sym typeface="Candara"/>
                </a:rPr>
              </a:br>
              <a:r>
                <a:rPr kumimoji="0" lang="en-US" sz="1400" b="1" i="0" u="none" strike="noStrike" kern="1200" cap="none" spc="0" normalizeH="0" baseline="0" noProof="0" dirty="0">
                  <a:ln>
                    <a:noFill/>
                  </a:ln>
                  <a:solidFill>
                    <a:srgbClr val="C00000"/>
                  </a:solidFill>
                  <a:effectLst/>
                  <a:uLnTx/>
                  <a:uFillTx/>
                  <a:latin typeface="Calibri" panose="020F0502020204030204"/>
                  <a:ea typeface="Candara"/>
                  <a:cs typeface="Candara"/>
                  <a:sym typeface="Candara"/>
                </a:rPr>
                <a:t>ANALYSIS</a:t>
              </a:r>
              <a:endPar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68" name="Google Shape;149;p11">
              <a:extLst>
                <a:ext uri="{FF2B5EF4-FFF2-40B4-BE49-F238E27FC236}">
                  <a16:creationId xmlns:a16="http://schemas.microsoft.com/office/drawing/2014/main" id="{5944A653-3B75-49D9-A3A5-A9E5C981A7D6}"/>
                </a:ext>
              </a:extLst>
            </p:cNvPr>
            <p:cNvSpPr txBox="1"/>
            <p:nvPr/>
          </p:nvSpPr>
          <p:spPr>
            <a:xfrm>
              <a:off x="5878719" y="3558776"/>
              <a:ext cx="915062" cy="430935"/>
            </a:xfrm>
            <a:prstGeom prst="rect">
              <a:avLst/>
            </a:prstGeom>
            <a:noFill/>
            <a:ln>
              <a:noFill/>
            </a:ln>
          </p:spPr>
          <p:txBody>
            <a:bodyPr spcFirstLastPara="1" wrap="square" lIns="91401" tIns="45688" rIns="91401" bIns="45688" anchor="t" anchorCtr="0">
              <a:spAutoFit/>
            </a:bodyPr>
            <a:lstStyle/>
            <a:p>
              <a:pPr marL="0" marR="0" lvl="0" indent="0" algn="ctr" defTabSz="457086"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C07F8"/>
                  </a:solidFill>
                  <a:effectLst/>
                  <a:uLnTx/>
                  <a:uFillTx/>
                  <a:latin typeface="Calibri" panose="020F0502020204030204"/>
                  <a:ea typeface="Candara"/>
                  <a:cs typeface="Candara"/>
                  <a:sym typeface="Candara"/>
                </a:rPr>
                <a:t>2030</a:t>
              </a:r>
              <a:endParaRPr kumimoji="0" sz="2200" b="1" i="0" u="none" strike="noStrike" kern="1200" cap="none" spc="0" normalizeH="0" baseline="0" noProof="0" dirty="0">
                <a:ln>
                  <a:noFill/>
                </a:ln>
                <a:solidFill>
                  <a:srgbClr val="0C07F8"/>
                </a:solidFill>
                <a:effectLst/>
                <a:uLnTx/>
                <a:uFillTx/>
                <a:latin typeface="Calibri" panose="020F0502020204030204"/>
                <a:ea typeface="Candara"/>
                <a:cs typeface="Candara"/>
                <a:sym typeface="Candara"/>
              </a:endParaRPr>
            </a:p>
          </p:txBody>
        </p:sp>
        <p:sp>
          <p:nvSpPr>
            <p:cNvPr id="218" name="Google Shape;156;p11">
              <a:extLst>
                <a:ext uri="{FF2B5EF4-FFF2-40B4-BE49-F238E27FC236}">
                  <a16:creationId xmlns:a16="http://schemas.microsoft.com/office/drawing/2014/main" id="{3C2E32BA-8BD1-4D14-9CF5-8530E8C7C958}"/>
                </a:ext>
              </a:extLst>
            </p:cNvPr>
            <p:cNvSpPr/>
            <p:nvPr/>
          </p:nvSpPr>
          <p:spPr>
            <a:xfrm>
              <a:off x="2824898" y="6008831"/>
              <a:ext cx="154962" cy="154962"/>
            </a:xfrm>
            <a:prstGeom prst="triangle">
              <a:avLst>
                <a:gd name="adj" fmla="val 50000"/>
              </a:avLst>
            </a:prstGeom>
            <a:solidFill>
              <a:srgbClr val="0C07F8"/>
            </a:solidFill>
            <a:ln>
              <a:noFill/>
            </a:ln>
          </p:spPr>
          <p:txBody>
            <a:bodyPr spcFirstLastPara="1" wrap="square" lIns="91401" tIns="45688" rIns="91401" bIns="45688" anchor="ctr" anchorCtr="0">
              <a:noAutofit/>
            </a:bodyP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222" name="Google Shape;156;p11">
              <a:extLst>
                <a:ext uri="{FF2B5EF4-FFF2-40B4-BE49-F238E27FC236}">
                  <a16:creationId xmlns:a16="http://schemas.microsoft.com/office/drawing/2014/main" id="{8E40199F-2D02-44EF-83AE-02C572EEDB10}"/>
                </a:ext>
              </a:extLst>
            </p:cNvPr>
            <p:cNvSpPr/>
            <p:nvPr/>
          </p:nvSpPr>
          <p:spPr>
            <a:xfrm>
              <a:off x="2824898" y="6262554"/>
              <a:ext cx="154962" cy="154962"/>
            </a:xfrm>
            <a:prstGeom prst="triangle">
              <a:avLst>
                <a:gd name="adj" fmla="val 50000"/>
              </a:avLst>
            </a:prstGeom>
            <a:solidFill>
              <a:srgbClr val="0C07F8"/>
            </a:solidFill>
            <a:ln>
              <a:noFill/>
            </a:ln>
          </p:spPr>
          <p:txBody>
            <a:bodyPr spcFirstLastPara="1" wrap="square" lIns="91401" tIns="45688" rIns="91401" bIns="45688" anchor="ctr" anchorCtr="0">
              <a:noAutofit/>
            </a:bodyP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223" name="Google Shape;156;p11">
              <a:extLst>
                <a:ext uri="{FF2B5EF4-FFF2-40B4-BE49-F238E27FC236}">
                  <a16:creationId xmlns:a16="http://schemas.microsoft.com/office/drawing/2014/main" id="{2B702755-650C-4CBD-8499-90CFB1921F3A}"/>
                </a:ext>
              </a:extLst>
            </p:cNvPr>
            <p:cNvSpPr/>
            <p:nvPr/>
          </p:nvSpPr>
          <p:spPr>
            <a:xfrm>
              <a:off x="2824898" y="6509850"/>
              <a:ext cx="154962" cy="154962"/>
            </a:xfrm>
            <a:prstGeom prst="triangle">
              <a:avLst>
                <a:gd name="adj" fmla="val 50000"/>
              </a:avLst>
            </a:prstGeom>
            <a:solidFill>
              <a:srgbClr val="0C07F8"/>
            </a:solidFill>
            <a:ln>
              <a:noFill/>
            </a:ln>
          </p:spPr>
          <p:txBody>
            <a:bodyPr spcFirstLastPara="1" wrap="square" lIns="91401" tIns="45688" rIns="91401" bIns="45688" anchor="ctr" anchorCtr="0">
              <a:noAutofit/>
            </a:bodyP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ndara"/>
                <a:ea typeface="Candara"/>
                <a:cs typeface="Candara"/>
                <a:sym typeface="Candara"/>
              </a:endParaRPr>
            </a:p>
          </p:txBody>
        </p:sp>
      </p:grpSp>
      <p:sp>
        <p:nvSpPr>
          <p:cNvPr id="46" name="Google Shape;156;p11">
            <a:extLst>
              <a:ext uri="{FF2B5EF4-FFF2-40B4-BE49-F238E27FC236}">
                <a16:creationId xmlns:a16="http://schemas.microsoft.com/office/drawing/2014/main" id="{3C2E32BA-8BD1-4D14-9CF5-8530E8C7C958}"/>
              </a:ext>
            </a:extLst>
          </p:cNvPr>
          <p:cNvSpPr/>
          <p:nvPr/>
        </p:nvSpPr>
        <p:spPr>
          <a:xfrm>
            <a:off x="2834209" y="5804999"/>
            <a:ext cx="154922" cy="154922"/>
          </a:xfrm>
          <a:prstGeom prst="triangle">
            <a:avLst>
              <a:gd name="adj" fmla="val 50000"/>
            </a:avLst>
          </a:prstGeom>
          <a:solidFill>
            <a:srgbClr val="0C07F8"/>
          </a:solidFill>
          <a:ln>
            <a:noFill/>
          </a:ln>
        </p:spPr>
        <p:txBody>
          <a:bodyPr spcFirstLastPara="1" wrap="square" lIns="91401" tIns="45688" rIns="91401" bIns="45688" anchor="ctr" anchorCtr="0">
            <a:noAutofit/>
          </a:bodyP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3" name="Oval 2"/>
          <p:cNvSpPr/>
          <p:nvPr/>
        </p:nvSpPr>
        <p:spPr>
          <a:xfrm>
            <a:off x="1320325" y="1626068"/>
            <a:ext cx="1328909" cy="75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8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Problem we </a:t>
            </a:r>
            <a:r>
              <a:rPr kumimoji="0" lang="en-US" sz="1200" b="1" i="1" u="none" strike="noStrike" kern="1200" cap="none" spc="0" normalizeH="0" baseline="0" noProof="0" dirty="0">
                <a:ln>
                  <a:noFill/>
                </a:ln>
                <a:solidFill>
                  <a:prstClr val="white"/>
                </a:solidFill>
                <a:effectLst/>
                <a:uLnTx/>
                <a:uFillTx/>
                <a:latin typeface="Calibri" panose="020F0502020204030204"/>
                <a:ea typeface="+mn-ea"/>
                <a:cs typeface="+mn-cs"/>
              </a:rPr>
              <a:t>don’t</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understand</a:t>
            </a:r>
          </a:p>
        </p:txBody>
      </p:sp>
      <p:sp>
        <p:nvSpPr>
          <p:cNvPr id="48" name="Oval 47"/>
          <p:cNvSpPr/>
          <p:nvPr/>
        </p:nvSpPr>
        <p:spPr>
          <a:xfrm>
            <a:off x="3195446" y="1626068"/>
            <a:ext cx="1328909" cy="75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8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Problem we </a:t>
            </a:r>
            <a:r>
              <a:rPr kumimoji="0" lang="en-US" sz="1200" b="1" i="1" u="none" strike="noStrike" kern="1200" cap="none" spc="0" normalizeH="0" baseline="0" noProof="0" dirty="0">
                <a:ln>
                  <a:noFill/>
                </a:ln>
                <a:solidFill>
                  <a:prstClr val="white"/>
                </a:solidFill>
                <a:effectLst/>
                <a:uLnTx/>
                <a:uFillTx/>
                <a:latin typeface="Calibri" panose="020F0502020204030204"/>
                <a:ea typeface="+mn-ea"/>
                <a:cs typeface="+mn-cs"/>
              </a:rPr>
              <a:t>do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understand</a:t>
            </a:r>
          </a:p>
        </p:txBody>
      </p:sp>
      <p:sp>
        <p:nvSpPr>
          <p:cNvPr id="4" name="Right Arrow 3"/>
          <p:cNvSpPr/>
          <p:nvPr/>
        </p:nvSpPr>
        <p:spPr>
          <a:xfrm>
            <a:off x="2761002" y="1922327"/>
            <a:ext cx="372437" cy="15242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616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xtBox 117">
            <a:extLst>
              <a:ext uri="{FF2B5EF4-FFF2-40B4-BE49-F238E27FC236}">
                <a16:creationId xmlns:a16="http://schemas.microsoft.com/office/drawing/2014/main" id="{2A779748-5E0F-D94D-8C51-FC08EBAE3A12}"/>
              </a:ext>
            </a:extLst>
          </p:cNvPr>
          <p:cNvSpPr txBox="1"/>
          <p:nvPr/>
        </p:nvSpPr>
        <p:spPr>
          <a:xfrm>
            <a:off x="526987" y="893"/>
            <a:ext cx="10395934" cy="1338828"/>
          </a:xfrm>
          <a:prstGeom prst="rect">
            <a:avLst/>
          </a:prstGeom>
          <a:noFill/>
        </p:spPr>
        <p:txBody>
          <a:bodyPr wrap="square" rtlCol="0">
            <a:spAutoFit/>
          </a:bodyPr>
          <a:lstStyle/>
          <a:p>
            <a:pPr marL="0" marR="0" lvl="0" indent="0" algn="l" defTabSz="457086" rtl="0" eaLnBrk="1" fontAlgn="auto" latinLnBrk="0" hangingPunct="1">
              <a:lnSpc>
                <a:spcPct val="100000"/>
              </a:lnSpc>
              <a:spcBef>
                <a:spcPts val="0"/>
              </a:spcBef>
              <a:spcAft>
                <a:spcPts val="0"/>
              </a:spcAft>
              <a:buClrTx/>
              <a:buSzTx/>
              <a:buFontTx/>
              <a:buNone/>
              <a:tabLst/>
              <a:defRPr/>
            </a:pPr>
            <a:r>
              <a:rPr kumimoji="0" lang="en-IN" sz="2700" b="1" i="0" u="none" strike="noStrike" kern="1200" cap="none" spc="0" normalizeH="0" baseline="0" noProof="0" dirty="0">
                <a:ln>
                  <a:noFill/>
                </a:ln>
                <a:solidFill>
                  <a:srgbClr val="44546A"/>
                </a:solidFill>
                <a:effectLst/>
                <a:uLnTx/>
                <a:uFillTx/>
                <a:latin typeface="Poppins" pitchFamily="2" charset="77"/>
                <a:ea typeface="+mn-ea"/>
                <a:cs typeface="Poppins" pitchFamily="2" charset="77"/>
              </a:rPr>
              <a:t>“Protecting Communities from the World's Most Dangerous Waves: A Framework for Action under the UN Decade of Ocean Science for Sustainable Development”</a:t>
            </a:r>
          </a:p>
        </p:txBody>
      </p:sp>
      <p:sp>
        <p:nvSpPr>
          <p:cNvPr id="61" name="TextBox 60">
            <a:extLst>
              <a:ext uri="{FF2B5EF4-FFF2-40B4-BE49-F238E27FC236}">
                <a16:creationId xmlns:a16="http://schemas.microsoft.com/office/drawing/2014/main" id="{658C7DB0-C9B6-7F45-964A-C12814C2A23B}"/>
              </a:ext>
            </a:extLst>
          </p:cNvPr>
          <p:cNvSpPr txBox="1"/>
          <p:nvPr/>
        </p:nvSpPr>
        <p:spPr>
          <a:xfrm>
            <a:off x="455739" y="1407091"/>
            <a:ext cx="11734675" cy="5109091"/>
          </a:xfrm>
          <a:prstGeom prst="rect">
            <a:avLst/>
          </a:prstGeom>
          <a:solidFill>
            <a:schemeClr val="bg1"/>
          </a:solidFill>
        </p:spPr>
        <p:txBody>
          <a:bodyPr wrap="square">
            <a:spAutoFit/>
          </a:bodyPr>
          <a:lstStyle/>
          <a:p>
            <a:pPr marL="0" marR="0" lvl="0" indent="0" algn="l" defTabSz="457086"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Risk Knowledge. </a:t>
            </a:r>
          </a:p>
          <a:p>
            <a:pPr marL="603099" marR="0" lvl="1" indent="-146808" algn="l" defTabSz="45708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Improve our understanding of the tsunami hazard</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by expanding our knowledge of past or potential tsunami sources, </a:t>
            </a:r>
          </a:p>
          <a:p>
            <a:pPr marL="603099" marR="0" lvl="1" indent="-146808" algn="l" defTabSz="45708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Fully understand the impacts to critical infrastructure and marine assets</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 how to minimize them. </a:t>
            </a:r>
          </a:p>
          <a:p>
            <a:pPr marL="0" marR="0" lvl="0" indent="0" algn="l" defTabSz="45708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08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Monitoring and Warning. </a:t>
            </a:r>
          </a:p>
          <a:p>
            <a:pPr marL="676106" marR="0" lvl="1" indent="-219814" algn="l" defTabSz="45708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More quickly detect and measure tsunamis directly, through ocean observations to include instrumentation of undersea cables </a:t>
            </a:r>
          </a:p>
          <a:p>
            <a:pPr marL="676106" marR="0" lvl="1" indent="-219814" algn="l" defTabSz="45708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Ensure critical tsunami generation parameters are identified through the optimal use and real-time sharing of new and existing sensors and data </a:t>
            </a:r>
          </a:p>
          <a:p>
            <a:pPr marL="676106" marR="0" lvl="1" indent="-219814" algn="l" defTabSz="45708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Leverage the Seabed 2030 hydrographic survey initiative to ensure nearshore coastal zones have complete bathymetric/topographic data coverage at the required resolution </a:t>
            </a:r>
          </a:p>
          <a:p>
            <a:pPr marL="457086" marR="0" lvl="1" indent="0" algn="l" defTabSz="45708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08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 Warning Dissemination and Communication. </a:t>
            </a:r>
          </a:p>
          <a:p>
            <a:pPr marL="457086" marR="0" lvl="1" indent="0" algn="l" defTabSz="45708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Ensure full integration of tsunami services within a Multi-Hazard Early Warning Framework </a:t>
            </a:r>
          </a:p>
          <a:p>
            <a:pPr marL="457086" marR="0" lvl="1" indent="0" algn="l" defTabSz="45708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Facilitate development of warning dissemination and communication options</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that are appropriate to geographic, demographic, and infrastructure</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conditions for the timely dissemination of warnings </a:t>
            </a:r>
          </a:p>
        </p:txBody>
      </p:sp>
    </p:spTree>
    <p:extLst>
      <p:ext uri="{BB962C8B-B14F-4D97-AF65-F5344CB8AC3E}">
        <p14:creationId xmlns:p14="http://schemas.microsoft.com/office/powerpoint/2010/main" val="2044396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a:extLst>
              <a:ext uri="{FF2B5EF4-FFF2-40B4-BE49-F238E27FC236}">
                <a16:creationId xmlns:a16="http://schemas.microsoft.com/office/drawing/2014/main" id="{658C7DB0-C9B6-7F45-964A-C12814C2A23B}"/>
              </a:ext>
            </a:extLst>
          </p:cNvPr>
          <p:cNvSpPr txBox="1"/>
          <p:nvPr/>
        </p:nvSpPr>
        <p:spPr>
          <a:xfrm>
            <a:off x="547250" y="2190578"/>
            <a:ext cx="11377511" cy="3785652"/>
          </a:xfrm>
          <a:prstGeom prst="rect">
            <a:avLst/>
          </a:prstGeom>
          <a:noFill/>
        </p:spPr>
        <p:txBody>
          <a:bodyPr wrap="square">
            <a:spAutoFit/>
          </a:bodyPr>
          <a:lstStyle/>
          <a:p>
            <a:pPr marL="0" marR="0" lvl="0" indent="0" algn="l" defTabSz="45708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4. Response Capability </a:t>
            </a:r>
          </a:p>
          <a:p>
            <a:pPr marL="645158" marR="0" lvl="1" indent="-188866" algn="l" defTabSz="45708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Tsunami evacuation maps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must be available for all coastal communities </a:t>
            </a:r>
          </a:p>
          <a:p>
            <a:pPr marL="645158" marR="0" lvl="1" indent="-188866" algn="l" defTabSz="45708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Ensure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100% of tsunami-vulnerable communities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around the world meet the indicators outlined in the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UNESCO/IOC </a:t>
            </a: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Tsunami Ready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program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45158" marR="0" lvl="1" indent="-188866" algn="l" defTabSz="45708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Ensure plans to minimize impacts to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critical infrastructure and marine assets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are in place to enable quicker post-tsunami restoration of services </a:t>
            </a:r>
          </a:p>
          <a:p>
            <a:pPr marL="0" marR="0" lvl="0" indent="0" algn="l" defTabSz="45708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08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5. Capacity Development and attention to SIDS and LDCs </a:t>
            </a:r>
          </a:p>
          <a:p>
            <a:pPr marL="676106" marR="0" lvl="1" indent="-219814" algn="l" defTabSz="45708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Enhanced capacity development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is necessary for the understanding of the tsunami hazard, timely warning and response and resilience. </a:t>
            </a:r>
          </a:p>
          <a:p>
            <a:pPr marL="676106" marR="0" lvl="1" indent="-219814" algn="l" defTabSz="45708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Ensure that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SIDS and LDCs are fully integrated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into all phases of the global Tsunami Warning and Mitigation System.</a:t>
            </a:r>
          </a:p>
        </p:txBody>
      </p:sp>
      <p:sp>
        <p:nvSpPr>
          <p:cNvPr id="4" name="TextBox 3">
            <a:extLst>
              <a:ext uri="{FF2B5EF4-FFF2-40B4-BE49-F238E27FC236}">
                <a16:creationId xmlns:a16="http://schemas.microsoft.com/office/drawing/2014/main" id="{6A3DF9FB-D346-A04D-8A5B-850CA370C2EC}"/>
              </a:ext>
            </a:extLst>
          </p:cNvPr>
          <p:cNvSpPr txBox="1"/>
          <p:nvPr/>
        </p:nvSpPr>
        <p:spPr>
          <a:xfrm>
            <a:off x="632288" y="326114"/>
            <a:ext cx="10395934" cy="1338828"/>
          </a:xfrm>
          <a:prstGeom prst="rect">
            <a:avLst/>
          </a:prstGeom>
          <a:noFill/>
        </p:spPr>
        <p:txBody>
          <a:bodyPr wrap="square" rtlCol="0">
            <a:spAutoFit/>
          </a:bodyPr>
          <a:lstStyle/>
          <a:p>
            <a:pPr marL="0" marR="0" lvl="0" indent="0" algn="l" defTabSz="457086" rtl="0" eaLnBrk="1" fontAlgn="auto" latinLnBrk="0" hangingPunct="1">
              <a:lnSpc>
                <a:spcPct val="100000"/>
              </a:lnSpc>
              <a:spcBef>
                <a:spcPts val="0"/>
              </a:spcBef>
              <a:spcAft>
                <a:spcPts val="0"/>
              </a:spcAft>
              <a:buClrTx/>
              <a:buSzTx/>
              <a:buFontTx/>
              <a:buNone/>
              <a:tabLst/>
              <a:defRPr/>
            </a:pPr>
            <a:r>
              <a:rPr kumimoji="0" lang="en-IN" sz="2700" b="1" i="0" u="none" strike="noStrike" kern="1200" cap="none" spc="0" normalizeH="0" baseline="0" noProof="0" dirty="0">
                <a:ln>
                  <a:noFill/>
                </a:ln>
                <a:solidFill>
                  <a:srgbClr val="44546A"/>
                </a:solidFill>
                <a:effectLst/>
                <a:uLnTx/>
                <a:uFillTx/>
                <a:latin typeface="Poppins" pitchFamily="2" charset="77"/>
                <a:ea typeface="+mn-ea"/>
                <a:cs typeface="Poppins" pitchFamily="2" charset="77"/>
              </a:rPr>
              <a:t>Protecting Communities from the World's Most Dangerous Waves: A Framework for Action under the UN Decade of Ocean Science for Sustainable Development”</a:t>
            </a:r>
          </a:p>
        </p:txBody>
      </p:sp>
    </p:spTree>
    <p:extLst>
      <p:ext uri="{BB962C8B-B14F-4D97-AF65-F5344CB8AC3E}">
        <p14:creationId xmlns:p14="http://schemas.microsoft.com/office/powerpoint/2010/main" val="2728738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351449-FE59-434C-BC63-C94554AF6146}"/>
              </a:ext>
            </a:extLst>
          </p:cNvPr>
          <p:cNvSpPr>
            <a:spLocks noGrp="1"/>
          </p:cNvSpPr>
          <p:nvPr>
            <p:ph idx="1"/>
          </p:nvPr>
        </p:nvSpPr>
        <p:spPr>
          <a:xfrm>
            <a:off x="805543" y="2871982"/>
            <a:ext cx="5006336" cy="3181684"/>
          </a:xfrm>
        </p:spPr>
        <p:txBody>
          <a:bodyPr anchor="t">
            <a:normAutofit/>
          </a:bodyPr>
          <a:lstStyle/>
          <a:p>
            <a:r>
              <a:rPr lang="en-US" sz="1800" kern="1200">
                <a:effectLst/>
                <a:latin typeface="Times New Roman" panose="02020603050405020304" pitchFamily="18" charset="0"/>
                <a:ea typeface="DengXian" panose="02010600030101010101" pitchFamily="2" charset="-122"/>
                <a:cs typeface="Arial" panose="020B0604020202020204" pitchFamily="34" charset="0"/>
              </a:rPr>
              <a:t>100% of communities at risk of tsunami prepared for and resilient to tsunamis by 2030 through the implementation of the UNESCO/IOC Tsunami Ready Recognition Programme and other initiatives. </a:t>
            </a:r>
          </a:p>
          <a:p>
            <a:endParaRPr lang="en-US" sz="1800">
              <a:latin typeface="Times New Roman" panose="02020603050405020304" pitchFamily="18" charset="0"/>
              <a:ea typeface="DengXian" panose="02010600030101010101" pitchFamily="2" charset="-122"/>
              <a:cs typeface="Arial" panose="020B0604020202020204" pitchFamily="34" charset="0"/>
            </a:endParaRPr>
          </a:p>
          <a:p>
            <a:r>
              <a:rPr lang="en-US" sz="1800" kern="1200">
                <a:effectLst/>
                <a:latin typeface="Times New Roman" panose="02020603050405020304" pitchFamily="18" charset="0"/>
                <a:ea typeface="DengXian" panose="02010600030101010101" pitchFamily="2" charset="-122"/>
                <a:cs typeface="Arial" panose="020B0604020202020204" pitchFamily="34" charset="0"/>
              </a:rPr>
              <a:t>The implementation of the Tsunami Ready Recognition Programme will be a key contribution to achieving the societal outcome ‘A Safe Ocean’ of the Ocean Decade.</a:t>
            </a:r>
            <a:endParaRPr lang="fr-FR" sz="1800">
              <a:effectLst/>
              <a:latin typeface="Calibri" panose="020F0502020204030204" pitchFamily="34" charset="0"/>
              <a:ea typeface="DengXian" panose="02010600030101010101" pitchFamily="2" charset="-122"/>
              <a:cs typeface="Arial" panose="020B0604020202020204" pitchFamily="34" charset="0"/>
            </a:endParaRPr>
          </a:p>
          <a:p>
            <a:endParaRPr lang="fr-FR" sz="1800"/>
          </a:p>
        </p:txBody>
      </p:sp>
      <p:sp>
        <p:nvSpPr>
          <p:cNvPr id="13" name="Freeform: Shape 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0">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846"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C18F37A-84C9-4AD0-8717-091A3CB194EF}"/>
              </a:ext>
            </a:extLst>
          </p:cNvPr>
          <p:cNvPicPr/>
          <p:nvPr/>
        </p:nvPicPr>
        <p:blipFill rotWithShape="1">
          <a:blip r:embed="rId2"/>
          <a:srcRect l="11353" t="41349" r="55959" b="16519"/>
          <a:stretch/>
        </p:blipFill>
        <p:spPr bwMode="auto">
          <a:xfrm>
            <a:off x="7677669" y="236107"/>
            <a:ext cx="4105275" cy="2976378"/>
          </a:xfrm>
          <a:prstGeom prst="rect">
            <a:avLst/>
          </a:prstGeom>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169E882C-0BD5-4EF6-91EA-6213DB2D39AF}"/>
              </a:ext>
            </a:extLst>
          </p:cNvPr>
          <p:cNvSpPr txBox="1"/>
          <p:nvPr/>
        </p:nvSpPr>
        <p:spPr>
          <a:xfrm>
            <a:off x="2776179" y="6180357"/>
            <a:ext cx="410527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Currently 30  TR recognized communities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C0B0D18-619A-466A-9FC6-D46C4FCD3451}"/>
              </a:ext>
            </a:extLst>
          </p:cNvPr>
          <p:cNvPicPr>
            <a:picLocks noChangeAspect="1"/>
          </p:cNvPicPr>
          <p:nvPr/>
        </p:nvPicPr>
        <p:blipFill>
          <a:blip r:embed="rId3"/>
          <a:stretch>
            <a:fillRect/>
          </a:stretch>
        </p:blipFill>
        <p:spPr>
          <a:xfrm>
            <a:off x="6802312" y="4796445"/>
            <a:ext cx="5389688" cy="2061556"/>
          </a:xfrm>
          <a:prstGeom prst="rect">
            <a:avLst/>
          </a:prstGeom>
          <a:ln w="12700">
            <a:solidFill>
              <a:schemeClr val="accent1"/>
            </a:solidFill>
          </a:ln>
        </p:spPr>
      </p:pic>
    </p:spTree>
    <p:extLst>
      <p:ext uri="{BB962C8B-B14F-4D97-AF65-F5344CB8AC3E}">
        <p14:creationId xmlns:p14="http://schemas.microsoft.com/office/powerpoint/2010/main" val="2268143714"/>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E8CC8C-EBCB-1448-9686-0B7BEBDA03E8}"/>
              </a:ext>
            </a:extLst>
          </p:cNvPr>
          <p:cNvSpPr txBox="1"/>
          <p:nvPr/>
        </p:nvSpPr>
        <p:spPr>
          <a:xfrm>
            <a:off x="545744" y="345575"/>
            <a:ext cx="1064746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546A"/>
                </a:solidFill>
                <a:effectLst/>
                <a:uLnTx/>
                <a:uFillTx/>
                <a:latin typeface="Poppins" pitchFamily="2" charset="77"/>
                <a:ea typeface="+mn-ea"/>
                <a:cs typeface="Poppins" pitchFamily="2" charset="77"/>
              </a:rPr>
              <a:t>Scientific Committee for the UN Ocean Decade Tsunami Programme (SC-ODTP)</a:t>
            </a:r>
          </a:p>
        </p:txBody>
      </p:sp>
      <p:sp>
        <p:nvSpPr>
          <p:cNvPr id="3" name="TextBox 2">
            <a:extLst>
              <a:ext uri="{FF2B5EF4-FFF2-40B4-BE49-F238E27FC236}">
                <a16:creationId xmlns:a16="http://schemas.microsoft.com/office/drawing/2014/main" id="{3C8CD785-9E6F-7647-81CC-11F7E37F18D6}"/>
              </a:ext>
            </a:extLst>
          </p:cNvPr>
          <p:cNvSpPr txBox="1"/>
          <p:nvPr/>
        </p:nvSpPr>
        <p:spPr>
          <a:xfrm>
            <a:off x="687325" y="729624"/>
            <a:ext cx="1101295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50" normalizeH="0" baseline="0" noProof="0" dirty="0">
                <a:ln>
                  <a:noFill/>
                </a:ln>
                <a:solidFill>
                  <a:srgbClr val="002060"/>
                </a:solidFill>
                <a:effectLst/>
                <a:uLnTx/>
                <a:uFillTx/>
                <a:latin typeface="72 Black" panose="020B0A04030603020204" pitchFamily="34" charset="0"/>
                <a:ea typeface="+mn-ea"/>
                <a:cs typeface="72 Black" panose="020B0A04030603020204" pitchFamily="34" charset="0"/>
              </a:rPr>
              <a:t>Goal</a:t>
            </a:r>
            <a:r>
              <a:rPr kumimoji="0" lang="en-US" sz="1200" b="1" i="0" u="none" strike="noStrike" kern="1200" cap="none" spc="150" normalizeH="0" baseline="0" noProof="0" dirty="0">
                <a:ln>
                  <a:noFill/>
                </a:ln>
                <a:solidFill>
                  <a:srgbClr val="44546A">
                    <a:lumMod val="75000"/>
                  </a:srgbClr>
                </a:solidFill>
                <a:effectLst/>
                <a:uLnTx/>
                <a:uFillTx/>
                <a:latin typeface="Poppins Light" pitchFamily="2" charset="77"/>
                <a:ea typeface="+mn-ea"/>
                <a:cs typeface="Poppins Light" pitchFamily="2" charset="77"/>
              </a:rPr>
              <a:t>=Draft a 10-Year Research, Development and Implementation Plan for the Ocean Decade Tsunami Programme</a:t>
            </a:r>
          </a:p>
        </p:txBody>
      </p:sp>
      <p:sp>
        <p:nvSpPr>
          <p:cNvPr id="7" name="Freeform 144">
            <a:extLst>
              <a:ext uri="{FF2B5EF4-FFF2-40B4-BE49-F238E27FC236}">
                <a16:creationId xmlns:a16="http://schemas.microsoft.com/office/drawing/2014/main" id="{BA1A0E97-14D7-984A-948D-DAFD0BB487B4}"/>
              </a:ext>
            </a:extLst>
          </p:cNvPr>
          <p:cNvSpPr>
            <a:spLocks noChangeArrowheads="1"/>
          </p:cNvSpPr>
          <p:nvPr/>
        </p:nvSpPr>
        <p:spPr bwMode="auto">
          <a:xfrm>
            <a:off x="784346" y="2026661"/>
            <a:ext cx="10414791" cy="38456"/>
          </a:xfrm>
          <a:custGeom>
            <a:avLst/>
            <a:gdLst>
              <a:gd name="T0" fmla="*/ 17151 w 17152"/>
              <a:gd name="T1" fmla="*/ 61 h 62"/>
              <a:gd name="T2" fmla="*/ 0 w 17152"/>
              <a:gd name="T3" fmla="*/ 61 h 62"/>
              <a:gd name="T4" fmla="*/ 0 w 17152"/>
              <a:gd name="T5" fmla="*/ 0 h 62"/>
              <a:gd name="T6" fmla="*/ 17151 w 17152"/>
              <a:gd name="T7" fmla="*/ 0 h 62"/>
              <a:gd name="T8" fmla="*/ 17151 w 17152"/>
              <a:gd name="T9" fmla="*/ 61 h 62"/>
            </a:gdLst>
            <a:ahLst/>
            <a:cxnLst>
              <a:cxn ang="0">
                <a:pos x="T0" y="T1"/>
              </a:cxn>
              <a:cxn ang="0">
                <a:pos x="T2" y="T3"/>
              </a:cxn>
              <a:cxn ang="0">
                <a:pos x="T4" y="T5"/>
              </a:cxn>
              <a:cxn ang="0">
                <a:pos x="T6" y="T7"/>
              </a:cxn>
              <a:cxn ang="0">
                <a:pos x="T8" y="T9"/>
              </a:cxn>
            </a:cxnLst>
            <a:rect l="0" t="0" r="r" b="b"/>
            <a:pathLst>
              <a:path w="17152" h="62">
                <a:moveTo>
                  <a:pt x="17151" y="61"/>
                </a:moveTo>
                <a:lnTo>
                  <a:pt x="0" y="61"/>
                </a:lnTo>
                <a:lnTo>
                  <a:pt x="0" y="0"/>
                </a:lnTo>
                <a:lnTo>
                  <a:pt x="17151" y="0"/>
                </a:lnTo>
                <a:lnTo>
                  <a:pt x="17151" y="61"/>
                </a:lnTo>
              </a:path>
            </a:pathLst>
          </a:custGeom>
          <a:solidFill>
            <a:schemeClr val="tx1">
              <a:lumMod val="20000"/>
              <a:lumOff val="8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11" name="Freeform 226">
            <a:extLst>
              <a:ext uri="{FF2B5EF4-FFF2-40B4-BE49-F238E27FC236}">
                <a16:creationId xmlns:a16="http://schemas.microsoft.com/office/drawing/2014/main" id="{90A4F681-14B4-FB47-93C4-1C562EA6C9DB}"/>
              </a:ext>
            </a:extLst>
          </p:cNvPr>
          <p:cNvSpPr>
            <a:spLocks noChangeArrowheads="1"/>
          </p:cNvSpPr>
          <p:nvPr/>
        </p:nvSpPr>
        <p:spPr bwMode="auto">
          <a:xfrm>
            <a:off x="7708061" y="2900000"/>
            <a:ext cx="1745039" cy="3455464"/>
          </a:xfrm>
          <a:custGeom>
            <a:avLst/>
            <a:gdLst>
              <a:gd name="T0" fmla="*/ 1665 w 2860"/>
              <a:gd name="T1" fmla="*/ 0 h 4949"/>
              <a:gd name="T2" fmla="*/ 1429 w 2860"/>
              <a:gd name="T3" fmla="*/ 247 h 4949"/>
              <a:gd name="T4" fmla="*/ 1194 w 2860"/>
              <a:gd name="T5" fmla="*/ 0 h 4949"/>
              <a:gd name="T6" fmla="*/ 0 w 2860"/>
              <a:gd name="T7" fmla="*/ 0 h 4949"/>
              <a:gd name="T8" fmla="*/ 0 w 2860"/>
              <a:gd name="T9" fmla="*/ 4948 h 4949"/>
              <a:gd name="T10" fmla="*/ 2859 w 2860"/>
              <a:gd name="T11" fmla="*/ 4948 h 4949"/>
              <a:gd name="T12" fmla="*/ 2859 w 2860"/>
              <a:gd name="T13" fmla="*/ 0 h 4949"/>
              <a:gd name="T14" fmla="*/ 1665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5" y="0"/>
                </a:moveTo>
                <a:lnTo>
                  <a:pt x="1429" y="247"/>
                </a:lnTo>
                <a:lnTo>
                  <a:pt x="1194" y="0"/>
                </a:lnTo>
                <a:lnTo>
                  <a:pt x="0" y="0"/>
                </a:lnTo>
                <a:lnTo>
                  <a:pt x="0" y="4948"/>
                </a:lnTo>
                <a:lnTo>
                  <a:pt x="2859" y="4948"/>
                </a:lnTo>
                <a:lnTo>
                  <a:pt x="2859" y="0"/>
                </a:lnTo>
                <a:lnTo>
                  <a:pt x="1665" y="0"/>
                </a:lnTo>
              </a:path>
            </a:pathLst>
          </a:custGeom>
          <a:solidFill>
            <a:schemeClr val="accent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23" name="Freeform 540">
            <a:extLst>
              <a:ext uri="{FF2B5EF4-FFF2-40B4-BE49-F238E27FC236}">
                <a16:creationId xmlns:a16="http://schemas.microsoft.com/office/drawing/2014/main" id="{B4ECD640-84BB-2C4B-9ADB-CFDBEEBCC556}"/>
              </a:ext>
            </a:extLst>
          </p:cNvPr>
          <p:cNvSpPr>
            <a:spLocks noChangeArrowheads="1"/>
          </p:cNvSpPr>
          <p:nvPr/>
        </p:nvSpPr>
        <p:spPr bwMode="auto">
          <a:xfrm>
            <a:off x="1595137" y="1910551"/>
            <a:ext cx="211373" cy="223574"/>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5" y="198"/>
                  <a:pt x="0" y="154"/>
                  <a:pt x="0" y="99"/>
                </a:cubicBezTo>
                <a:lnTo>
                  <a:pt x="0" y="99"/>
                </a:lnTo>
                <a:cubicBezTo>
                  <a:pt x="0" y="45"/>
                  <a:pt x="45" y="0"/>
                  <a:pt x="99" y="0"/>
                </a:cubicBezTo>
                <a:lnTo>
                  <a:pt x="99" y="0"/>
                </a:lnTo>
                <a:cubicBezTo>
                  <a:pt x="154" y="0"/>
                  <a:pt x="198" y="45"/>
                  <a:pt x="198" y="99"/>
                </a:cubicBezTo>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24" name="Freeform 541">
            <a:extLst>
              <a:ext uri="{FF2B5EF4-FFF2-40B4-BE49-F238E27FC236}">
                <a16:creationId xmlns:a16="http://schemas.microsoft.com/office/drawing/2014/main" id="{DA1FC0A2-D716-1F49-BE3F-9408C198A40B}"/>
              </a:ext>
            </a:extLst>
          </p:cNvPr>
          <p:cNvSpPr>
            <a:spLocks noChangeArrowheads="1"/>
          </p:cNvSpPr>
          <p:nvPr/>
        </p:nvSpPr>
        <p:spPr bwMode="auto">
          <a:xfrm>
            <a:off x="3285476" y="1946165"/>
            <a:ext cx="211376" cy="223574"/>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4" y="198"/>
                  <a:pt x="0" y="154"/>
                  <a:pt x="0" y="99"/>
                </a:cubicBezTo>
                <a:lnTo>
                  <a:pt x="0" y="99"/>
                </a:lnTo>
                <a:cubicBezTo>
                  <a:pt x="0" y="45"/>
                  <a:pt x="44" y="0"/>
                  <a:pt x="99" y="0"/>
                </a:cubicBezTo>
                <a:lnTo>
                  <a:pt x="99" y="0"/>
                </a:lnTo>
                <a:cubicBezTo>
                  <a:pt x="154" y="0"/>
                  <a:pt x="198" y="45"/>
                  <a:pt x="198" y="99"/>
                </a:cubicBezTo>
              </a:path>
            </a:pathLst>
          </a:custGeom>
          <a:solidFill>
            <a:schemeClr val="accent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25" name="Freeform 542">
            <a:extLst>
              <a:ext uri="{FF2B5EF4-FFF2-40B4-BE49-F238E27FC236}">
                <a16:creationId xmlns:a16="http://schemas.microsoft.com/office/drawing/2014/main" id="{170BF5FC-DEFB-A64F-A718-1806508F2F16}"/>
              </a:ext>
            </a:extLst>
          </p:cNvPr>
          <p:cNvSpPr>
            <a:spLocks noChangeArrowheads="1"/>
          </p:cNvSpPr>
          <p:nvPr/>
        </p:nvSpPr>
        <p:spPr bwMode="auto">
          <a:xfrm>
            <a:off x="5144303" y="1945990"/>
            <a:ext cx="211376" cy="223574"/>
          </a:xfrm>
          <a:custGeom>
            <a:avLst/>
            <a:gdLst>
              <a:gd name="T0" fmla="*/ 197 w 198"/>
              <a:gd name="T1" fmla="*/ 99 h 199"/>
              <a:gd name="T2" fmla="*/ 197 w 198"/>
              <a:gd name="T3" fmla="*/ 99 h 199"/>
              <a:gd name="T4" fmla="*/ 99 w 198"/>
              <a:gd name="T5" fmla="*/ 198 h 199"/>
              <a:gd name="T6" fmla="*/ 99 w 198"/>
              <a:gd name="T7" fmla="*/ 198 h 199"/>
              <a:gd name="T8" fmla="*/ 0 w 198"/>
              <a:gd name="T9" fmla="*/ 99 h 199"/>
              <a:gd name="T10" fmla="*/ 0 w 198"/>
              <a:gd name="T11" fmla="*/ 99 h 199"/>
              <a:gd name="T12" fmla="*/ 99 w 198"/>
              <a:gd name="T13" fmla="*/ 0 h 199"/>
              <a:gd name="T14" fmla="*/ 99 w 198"/>
              <a:gd name="T15" fmla="*/ 0 h 199"/>
              <a:gd name="T16" fmla="*/ 197 w 198"/>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199">
                <a:moveTo>
                  <a:pt x="197" y="99"/>
                </a:moveTo>
                <a:lnTo>
                  <a:pt x="197" y="99"/>
                </a:lnTo>
                <a:cubicBezTo>
                  <a:pt x="197" y="154"/>
                  <a:pt x="153" y="198"/>
                  <a:pt x="99" y="198"/>
                </a:cubicBezTo>
                <a:lnTo>
                  <a:pt x="99" y="198"/>
                </a:lnTo>
                <a:cubicBezTo>
                  <a:pt x="44" y="198"/>
                  <a:pt x="0" y="154"/>
                  <a:pt x="0" y="99"/>
                </a:cubicBezTo>
                <a:lnTo>
                  <a:pt x="0" y="99"/>
                </a:lnTo>
                <a:cubicBezTo>
                  <a:pt x="0" y="45"/>
                  <a:pt x="44" y="0"/>
                  <a:pt x="99" y="0"/>
                </a:cubicBezTo>
                <a:lnTo>
                  <a:pt x="99" y="0"/>
                </a:lnTo>
                <a:cubicBezTo>
                  <a:pt x="153" y="0"/>
                  <a:pt x="197" y="45"/>
                  <a:pt x="197" y="99"/>
                </a:cubicBezTo>
              </a:path>
            </a:pathLst>
          </a:custGeom>
          <a:solidFill>
            <a:schemeClr val="accent3"/>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26" name="Freeform 543">
            <a:extLst>
              <a:ext uri="{FF2B5EF4-FFF2-40B4-BE49-F238E27FC236}">
                <a16:creationId xmlns:a16="http://schemas.microsoft.com/office/drawing/2014/main" id="{73A72C45-C149-F441-BBA3-321A9B6A35CD}"/>
              </a:ext>
            </a:extLst>
          </p:cNvPr>
          <p:cNvSpPr>
            <a:spLocks noChangeArrowheads="1"/>
          </p:cNvSpPr>
          <p:nvPr/>
        </p:nvSpPr>
        <p:spPr bwMode="auto">
          <a:xfrm>
            <a:off x="6730634" y="1913192"/>
            <a:ext cx="211376" cy="223258"/>
          </a:xfrm>
          <a:custGeom>
            <a:avLst/>
            <a:gdLst>
              <a:gd name="T0" fmla="*/ 197 w 198"/>
              <a:gd name="T1" fmla="*/ 99 h 199"/>
              <a:gd name="T2" fmla="*/ 197 w 198"/>
              <a:gd name="T3" fmla="*/ 99 h 199"/>
              <a:gd name="T4" fmla="*/ 98 w 198"/>
              <a:gd name="T5" fmla="*/ 198 h 199"/>
              <a:gd name="T6" fmla="*/ 98 w 198"/>
              <a:gd name="T7" fmla="*/ 198 h 199"/>
              <a:gd name="T8" fmla="*/ 0 w 198"/>
              <a:gd name="T9" fmla="*/ 99 h 199"/>
              <a:gd name="T10" fmla="*/ 0 w 198"/>
              <a:gd name="T11" fmla="*/ 99 h 199"/>
              <a:gd name="T12" fmla="*/ 98 w 198"/>
              <a:gd name="T13" fmla="*/ 0 h 199"/>
              <a:gd name="T14" fmla="*/ 98 w 198"/>
              <a:gd name="T15" fmla="*/ 0 h 199"/>
              <a:gd name="T16" fmla="*/ 197 w 198"/>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199">
                <a:moveTo>
                  <a:pt x="197" y="99"/>
                </a:moveTo>
                <a:lnTo>
                  <a:pt x="197" y="99"/>
                </a:lnTo>
                <a:cubicBezTo>
                  <a:pt x="197" y="154"/>
                  <a:pt x="153" y="198"/>
                  <a:pt x="98" y="198"/>
                </a:cubicBezTo>
                <a:lnTo>
                  <a:pt x="98" y="198"/>
                </a:lnTo>
                <a:cubicBezTo>
                  <a:pt x="44" y="198"/>
                  <a:pt x="0" y="154"/>
                  <a:pt x="0" y="99"/>
                </a:cubicBezTo>
                <a:lnTo>
                  <a:pt x="0" y="99"/>
                </a:lnTo>
                <a:cubicBezTo>
                  <a:pt x="0" y="45"/>
                  <a:pt x="44" y="0"/>
                  <a:pt x="98" y="0"/>
                </a:cubicBezTo>
                <a:lnTo>
                  <a:pt x="98" y="0"/>
                </a:lnTo>
                <a:cubicBezTo>
                  <a:pt x="153" y="0"/>
                  <a:pt x="197" y="45"/>
                  <a:pt x="197" y="99"/>
                </a:cubicBezTo>
              </a:path>
            </a:pathLst>
          </a:custGeom>
          <a:solidFill>
            <a:schemeClr val="accent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27" name="Freeform 544">
            <a:extLst>
              <a:ext uri="{FF2B5EF4-FFF2-40B4-BE49-F238E27FC236}">
                <a16:creationId xmlns:a16="http://schemas.microsoft.com/office/drawing/2014/main" id="{2372DE2B-95C1-2B47-9BE3-4F0BEC9B3C6D}"/>
              </a:ext>
            </a:extLst>
          </p:cNvPr>
          <p:cNvSpPr>
            <a:spLocks noChangeArrowheads="1"/>
          </p:cNvSpPr>
          <p:nvPr/>
        </p:nvSpPr>
        <p:spPr bwMode="auto">
          <a:xfrm>
            <a:off x="8496351" y="1918316"/>
            <a:ext cx="211376" cy="223574"/>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4" y="198"/>
                  <a:pt x="0" y="154"/>
                  <a:pt x="0" y="99"/>
                </a:cubicBezTo>
                <a:lnTo>
                  <a:pt x="0" y="99"/>
                </a:lnTo>
                <a:cubicBezTo>
                  <a:pt x="0" y="45"/>
                  <a:pt x="44" y="0"/>
                  <a:pt x="99" y="0"/>
                </a:cubicBezTo>
                <a:lnTo>
                  <a:pt x="99" y="0"/>
                </a:lnTo>
                <a:cubicBezTo>
                  <a:pt x="154" y="0"/>
                  <a:pt x="198" y="45"/>
                  <a:pt x="198" y="99"/>
                </a:cubicBezTo>
              </a:path>
            </a:pathLst>
          </a:custGeom>
          <a:solidFill>
            <a:schemeClr val="accent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32" name="Freeform 544">
            <a:extLst>
              <a:ext uri="{FF2B5EF4-FFF2-40B4-BE49-F238E27FC236}">
                <a16:creationId xmlns:a16="http://schemas.microsoft.com/office/drawing/2014/main" id="{6EC0E4CE-CEB3-40F8-A384-0A671F735ED6}"/>
              </a:ext>
            </a:extLst>
          </p:cNvPr>
          <p:cNvSpPr>
            <a:spLocks noChangeArrowheads="1"/>
          </p:cNvSpPr>
          <p:nvPr/>
        </p:nvSpPr>
        <p:spPr bwMode="auto">
          <a:xfrm>
            <a:off x="10314424" y="1945848"/>
            <a:ext cx="211376" cy="223574"/>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4" y="198"/>
                  <a:pt x="0" y="154"/>
                  <a:pt x="0" y="99"/>
                </a:cubicBezTo>
                <a:lnTo>
                  <a:pt x="0" y="99"/>
                </a:lnTo>
                <a:cubicBezTo>
                  <a:pt x="0" y="45"/>
                  <a:pt x="44" y="0"/>
                  <a:pt x="99" y="0"/>
                </a:cubicBezTo>
                <a:lnTo>
                  <a:pt x="99" y="0"/>
                </a:lnTo>
                <a:cubicBezTo>
                  <a:pt x="154" y="0"/>
                  <a:pt x="198" y="45"/>
                  <a:pt x="198" y="99"/>
                </a:cubicBezTo>
              </a:path>
            </a:pathLst>
          </a:custGeom>
          <a:solidFill>
            <a:srgbClr val="00B0F0"/>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38" name="TextBox 37">
            <a:extLst>
              <a:ext uri="{FF2B5EF4-FFF2-40B4-BE49-F238E27FC236}">
                <a16:creationId xmlns:a16="http://schemas.microsoft.com/office/drawing/2014/main" id="{2E3C0FB8-580A-4BE0-9423-E762124B9198}"/>
              </a:ext>
            </a:extLst>
          </p:cNvPr>
          <p:cNvSpPr txBox="1"/>
          <p:nvPr/>
        </p:nvSpPr>
        <p:spPr>
          <a:xfrm>
            <a:off x="4475549" y="1084422"/>
            <a:ext cx="2983009"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546A"/>
                </a:solidFill>
                <a:effectLst/>
                <a:uLnTx/>
                <a:uFillTx/>
                <a:latin typeface="Poppins" pitchFamily="2" charset="77"/>
                <a:ea typeface="+mn-ea"/>
                <a:cs typeface="Poppins" pitchFamily="2" charset="77"/>
              </a:rPr>
              <a:t>Timeline</a:t>
            </a:r>
            <a:endParaRPr kumimoji="0" lang="fr-FR"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54ED0A45-B68C-421F-A87C-96789895E0A0}"/>
              </a:ext>
            </a:extLst>
          </p:cNvPr>
          <p:cNvGrpSpPr/>
          <p:nvPr/>
        </p:nvGrpSpPr>
        <p:grpSpPr>
          <a:xfrm>
            <a:off x="735968" y="2431267"/>
            <a:ext cx="10462170" cy="3914022"/>
            <a:chOff x="1520826" y="4309327"/>
            <a:chExt cx="20924339" cy="7828044"/>
          </a:xfrm>
        </p:grpSpPr>
        <p:sp>
          <p:nvSpPr>
            <p:cNvPr id="48" name="TextBox 47">
              <a:extLst>
                <a:ext uri="{FF2B5EF4-FFF2-40B4-BE49-F238E27FC236}">
                  <a16:creationId xmlns:a16="http://schemas.microsoft.com/office/drawing/2014/main" id="{258CE9AC-E530-CB4F-810E-90470E8653A1}"/>
                </a:ext>
              </a:extLst>
            </p:cNvPr>
            <p:cNvSpPr txBox="1"/>
            <p:nvPr/>
          </p:nvSpPr>
          <p:spPr>
            <a:xfrm>
              <a:off x="2063462" y="4432435"/>
              <a:ext cx="2360262" cy="61555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solidFill>
                  <a:effectLst/>
                  <a:uLnTx/>
                  <a:uFillTx/>
                  <a:latin typeface="Poppins" pitchFamily="2" charset="77"/>
                  <a:ea typeface="League Spartan" charset="0"/>
                  <a:cs typeface="Poppins" pitchFamily="2" charset="77"/>
                </a:rPr>
                <a:t>17 Feb 2022</a:t>
              </a:r>
            </a:p>
          </p:txBody>
        </p:sp>
        <p:sp>
          <p:nvSpPr>
            <p:cNvPr id="49" name="TextBox 48">
              <a:extLst>
                <a:ext uri="{FF2B5EF4-FFF2-40B4-BE49-F238E27FC236}">
                  <a16:creationId xmlns:a16="http://schemas.microsoft.com/office/drawing/2014/main" id="{16F0C9B5-6103-A247-A2CE-22886B48335A}"/>
                </a:ext>
              </a:extLst>
            </p:cNvPr>
            <p:cNvSpPr txBox="1"/>
            <p:nvPr/>
          </p:nvSpPr>
          <p:spPr>
            <a:xfrm>
              <a:off x="5077458" y="4309327"/>
              <a:ext cx="3248328" cy="86177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7D31"/>
                  </a:solidFill>
                  <a:effectLst/>
                  <a:uLnTx/>
                  <a:uFillTx/>
                  <a:latin typeface="Poppins" pitchFamily="2" charset="77"/>
                  <a:ea typeface="League Spartan" charset="0"/>
                  <a:cs typeface="Poppins" pitchFamily="2" charset="77"/>
                </a:rPr>
                <a:t>24-25 Feb 2022</a:t>
              </a:r>
              <a:r>
                <a:rPr kumimoji="0" lang="en-US" sz="2200" b="1" i="0" u="none" strike="noStrike" kern="1200" cap="none" spc="0" normalizeH="0" baseline="0" noProof="0" dirty="0">
                  <a:ln>
                    <a:noFill/>
                  </a:ln>
                  <a:solidFill>
                    <a:srgbClr val="ED7D31"/>
                  </a:solidFill>
                  <a:effectLst/>
                  <a:uLnTx/>
                  <a:uFillTx/>
                  <a:latin typeface="Poppins" pitchFamily="2" charset="77"/>
                  <a:ea typeface="League Spartan" charset="0"/>
                  <a:cs typeface="Poppins" pitchFamily="2" charset="77"/>
                </a:rPr>
                <a:t> </a:t>
              </a:r>
            </a:p>
          </p:txBody>
        </p:sp>
        <p:sp>
          <p:nvSpPr>
            <p:cNvPr id="50" name="TextBox 49">
              <a:extLst>
                <a:ext uri="{FF2B5EF4-FFF2-40B4-BE49-F238E27FC236}">
                  <a16:creationId xmlns:a16="http://schemas.microsoft.com/office/drawing/2014/main" id="{82759BEC-6EAD-5D4A-B5F6-6D72054F49CE}"/>
                </a:ext>
              </a:extLst>
            </p:cNvPr>
            <p:cNvSpPr txBox="1"/>
            <p:nvPr/>
          </p:nvSpPr>
          <p:spPr>
            <a:xfrm>
              <a:off x="8715122" y="4432435"/>
              <a:ext cx="2882842" cy="61555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A5A5A5"/>
                  </a:solidFill>
                  <a:effectLst/>
                  <a:uLnTx/>
                  <a:uFillTx/>
                  <a:latin typeface="Poppins" pitchFamily="2" charset="77"/>
                  <a:ea typeface="League Spartan" charset="0"/>
                  <a:cs typeface="Poppins" pitchFamily="2" charset="77"/>
                </a:rPr>
                <a:t>7-8 April 2022</a:t>
              </a:r>
            </a:p>
          </p:txBody>
        </p:sp>
        <p:sp>
          <p:nvSpPr>
            <p:cNvPr id="51" name="TextBox 50">
              <a:extLst>
                <a:ext uri="{FF2B5EF4-FFF2-40B4-BE49-F238E27FC236}">
                  <a16:creationId xmlns:a16="http://schemas.microsoft.com/office/drawing/2014/main" id="{CB6D04B2-B7CD-DD41-944B-C7139C03776D}"/>
                </a:ext>
              </a:extLst>
            </p:cNvPr>
            <p:cNvSpPr txBox="1"/>
            <p:nvPr/>
          </p:nvSpPr>
          <p:spPr>
            <a:xfrm>
              <a:off x="12262835" y="4432435"/>
              <a:ext cx="3171384" cy="61555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000"/>
                  </a:solidFill>
                  <a:effectLst/>
                  <a:uLnTx/>
                  <a:uFillTx/>
                  <a:latin typeface="Poppins" pitchFamily="2" charset="77"/>
                  <a:ea typeface="League Spartan" charset="0"/>
                  <a:cs typeface="Poppins" pitchFamily="2" charset="77"/>
                </a:rPr>
                <a:t>13-17 June 2022</a:t>
              </a:r>
            </a:p>
          </p:txBody>
        </p:sp>
        <p:sp>
          <p:nvSpPr>
            <p:cNvPr id="52" name="TextBox 51">
              <a:extLst>
                <a:ext uri="{FF2B5EF4-FFF2-40B4-BE49-F238E27FC236}">
                  <a16:creationId xmlns:a16="http://schemas.microsoft.com/office/drawing/2014/main" id="{6F98B595-1D5A-2A4C-8B8B-D3BEF0BD664A}"/>
                </a:ext>
              </a:extLst>
            </p:cNvPr>
            <p:cNvSpPr txBox="1"/>
            <p:nvPr/>
          </p:nvSpPr>
          <p:spPr>
            <a:xfrm>
              <a:off x="15592771" y="4432435"/>
              <a:ext cx="3216266" cy="61555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solidFill>
                  <a:effectLst/>
                  <a:uLnTx/>
                  <a:uFillTx/>
                  <a:latin typeface="Poppins" pitchFamily="2" charset="77"/>
                  <a:ea typeface="League Spartan" charset="0"/>
                  <a:cs typeface="Poppins" pitchFamily="2" charset="77"/>
                </a:rPr>
                <a:t>December 2022</a:t>
              </a:r>
              <a:endParaRPr kumimoji="0" lang="en-US" sz="1600" b="1" i="0" u="none" strike="noStrike" kern="1200" cap="none" spc="0" normalizeH="0" baseline="0" noProof="0" dirty="0">
                <a:ln>
                  <a:noFill/>
                </a:ln>
                <a:solidFill>
                  <a:srgbClr val="4472C4"/>
                </a:solidFill>
                <a:effectLst/>
                <a:uLnTx/>
                <a:uFillTx/>
                <a:latin typeface="Poppins" pitchFamily="2" charset="77"/>
                <a:ea typeface="League Spartan" charset="0"/>
                <a:cs typeface="Poppins" pitchFamily="2" charset="77"/>
              </a:endParaRPr>
            </a:p>
          </p:txBody>
        </p:sp>
        <p:sp>
          <p:nvSpPr>
            <p:cNvPr id="4" name="Freeform 69">
              <a:extLst>
                <a:ext uri="{FF2B5EF4-FFF2-40B4-BE49-F238E27FC236}">
                  <a16:creationId xmlns:a16="http://schemas.microsoft.com/office/drawing/2014/main" id="{636CACDF-562A-284D-AFD9-332AD7F74633}"/>
                </a:ext>
              </a:extLst>
            </p:cNvPr>
            <p:cNvSpPr>
              <a:spLocks noChangeArrowheads="1"/>
            </p:cNvSpPr>
            <p:nvPr/>
          </p:nvSpPr>
          <p:spPr bwMode="auto">
            <a:xfrm>
              <a:off x="1520826" y="5226444"/>
              <a:ext cx="3490079" cy="6910927"/>
            </a:xfrm>
            <a:custGeom>
              <a:avLst/>
              <a:gdLst>
                <a:gd name="T0" fmla="*/ 1665 w 2860"/>
                <a:gd name="T1" fmla="*/ 0 h 4949"/>
                <a:gd name="T2" fmla="*/ 1429 w 2860"/>
                <a:gd name="T3" fmla="*/ 247 h 4949"/>
                <a:gd name="T4" fmla="*/ 1194 w 2860"/>
                <a:gd name="T5" fmla="*/ 0 h 4949"/>
                <a:gd name="T6" fmla="*/ 0 w 2860"/>
                <a:gd name="T7" fmla="*/ 0 h 4949"/>
                <a:gd name="T8" fmla="*/ 0 w 2860"/>
                <a:gd name="T9" fmla="*/ 4948 h 4949"/>
                <a:gd name="T10" fmla="*/ 2859 w 2860"/>
                <a:gd name="T11" fmla="*/ 4948 h 4949"/>
                <a:gd name="T12" fmla="*/ 2859 w 2860"/>
                <a:gd name="T13" fmla="*/ 0 h 4949"/>
                <a:gd name="T14" fmla="*/ 1665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5" y="0"/>
                  </a:moveTo>
                  <a:lnTo>
                    <a:pt x="1429" y="247"/>
                  </a:lnTo>
                  <a:lnTo>
                    <a:pt x="1194" y="0"/>
                  </a:lnTo>
                  <a:lnTo>
                    <a:pt x="0" y="0"/>
                  </a:lnTo>
                  <a:lnTo>
                    <a:pt x="0" y="4948"/>
                  </a:lnTo>
                  <a:lnTo>
                    <a:pt x="2859" y="4948"/>
                  </a:lnTo>
                  <a:lnTo>
                    <a:pt x="2859" y="0"/>
                  </a:lnTo>
                  <a:lnTo>
                    <a:pt x="1665" y="0"/>
                  </a:lnTo>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14" name="Freeform 302">
              <a:extLst>
                <a:ext uri="{FF2B5EF4-FFF2-40B4-BE49-F238E27FC236}">
                  <a16:creationId xmlns:a16="http://schemas.microsoft.com/office/drawing/2014/main" id="{97F411E7-0686-5A40-89DC-AC2615705CBB}"/>
                </a:ext>
              </a:extLst>
            </p:cNvPr>
            <p:cNvSpPr>
              <a:spLocks noChangeArrowheads="1"/>
            </p:cNvSpPr>
            <p:nvPr/>
          </p:nvSpPr>
          <p:spPr bwMode="auto">
            <a:xfrm>
              <a:off x="11980308" y="5226444"/>
              <a:ext cx="3484700" cy="6910927"/>
            </a:xfrm>
            <a:custGeom>
              <a:avLst/>
              <a:gdLst>
                <a:gd name="T0" fmla="*/ 1668 w 2859"/>
                <a:gd name="T1" fmla="*/ 0 h 4949"/>
                <a:gd name="T2" fmla="*/ 1428 w 2859"/>
                <a:gd name="T3" fmla="*/ 252 h 4949"/>
                <a:gd name="T4" fmla="*/ 1189 w 2859"/>
                <a:gd name="T5" fmla="*/ 0 h 4949"/>
                <a:gd name="T6" fmla="*/ 0 w 2859"/>
                <a:gd name="T7" fmla="*/ 0 h 4949"/>
                <a:gd name="T8" fmla="*/ 0 w 2859"/>
                <a:gd name="T9" fmla="*/ 4948 h 4949"/>
                <a:gd name="T10" fmla="*/ 2858 w 2859"/>
                <a:gd name="T11" fmla="*/ 4948 h 4949"/>
                <a:gd name="T12" fmla="*/ 2858 w 2859"/>
                <a:gd name="T13" fmla="*/ 0 h 4949"/>
                <a:gd name="T14" fmla="*/ 1668 w 2859"/>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9" h="4949">
                  <a:moveTo>
                    <a:pt x="1668" y="0"/>
                  </a:moveTo>
                  <a:lnTo>
                    <a:pt x="1428" y="252"/>
                  </a:lnTo>
                  <a:lnTo>
                    <a:pt x="1189" y="0"/>
                  </a:lnTo>
                  <a:lnTo>
                    <a:pt x="0" y="0"/>
                  </a:lnTo>
                  <a:lnTo>
                    <a:pt x="0" y="4948"/>
                  </a:lnTo>
                  <a:lnTo>
                    <a:pt x="2858" y="4948"/>
                  </a:lnTo>
                  <a:lnTo>
                    <a:pt x="2858" y="0"/>
                  </a:lnTo>
                  <a:lnTo>
                    <a:pt x="1668" y="0"/>
                  </a:lnTo>
                </a:path>
              </a:pathLst>
            </a:custGeom>
            <a:solidFill>
              <a:schemeClr val="accent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17" name="Freeform 378">
              <a:extLst>
                <a:ext uri="{FF2B5EF4-FFF2-40B4-BE49-F238E27FC236}">
                  <a16:creationId xmlns:a16="http://schemas.microsoft.com/office/drawing/2014/main" id="{75079037-7DA3-9E41-88BB-CEE49868F3B6}"/>
                </a:ext>
              </a:extLst>
            </p:cNvPr>
            <p:cNvSpPr>
              <a:spLocks noChangeArrowheads="1"/>
            </p:cNvSpPr>
            <p:nvPr/>
          </p:nvSpPr>
          <p:spPr bwMode="auto">
            <a:xfrm>
              <a:off x="8490227" y="5226444"/>
              <a:ext cx="3484700" cy="6910927"/>
            </a:xfrm>
            <a:custGeom>
              <a:avLst/>
              <a:gdLst>
                <a:gd name="T0" fmla="*/ 1664 w 2859"/>
                <a:gd name="T1" fmla="*/ 0 h 4949"/>
                <a:gd name="T2" fmla="*/ 1429 w 2859"/>
                <a:gd name="T3" fmla="*/ 247 h 4949"/>
                <a:gd name="T4" fmla="*/ 1193 w 2859"/>
                <a:gd name="T5" fmla="*/ 0 h 4949"/>
                <a:gd name="T6" fmla="*/ 0 w 2859"/>
                <a:gd name="T7" fmla="*/ 0 h 4949"/>
                <a:gd name="T8" fmla="*/ 0 w 2859"/>
                <a:gd name="T9" fmla="*/ 4948 h 4949"/>
                <a:gd name="T10" fmla="*/ 2858 w 2859"/>
                <a:gd name="T11" fmla="*/ 4948 h 4949"/>
                <a:gd name="T12" fmla="*/ 2858 w 2859"/>
                <a:gd name="T13" fmla="*/ 0 h 4949"/>
                <a:gd name="T14" fmla="*/ 1664 w 2859"/>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9" h="4949">
                  <a:moveTo>
                    <a:pt x="1664" y="0"/>
                  </a:moveTo>
                  <a:lnTo>
                    <a:pt x="1429" y="247"/>
                  </a:lnTo>
                  <a:lnTo>
                    <a:pt x="1193" y="0"/>
                  </a:lnTo>
                  <a:lnTo>
                    <a:pt x="0" y="0"/>
                  </a:lnTo>
                  <a:lnTo>
                    <a:pt x="0" y="4948"/>
                  </a:lnTo>
                  <a:lnTo>
                    <a:pt x="2858" y="4948"/>
                  </a:lnTo>
                  <a:lnTo>
                    <a:pt x="2858" y="0"/>
                  </a:lnTo>
                  <a:lnTo>
                    <a:pt x="1664" y="0"/>
                  </a:lnTo>
                </a:path>
              </a:pathLst>
            </a:custGeom>
            <a:solidFill>
              <a:schemeClr val="accent3"/>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20" name="Freeform 456">
              <a:extLst>
                <a:ext uri="{FF2B5EF4-FFF2-40B4-BE49-F238E27FC236}">
                  <a16:creationId xmlns:a16="http://schemas.microsoft.com/office/drawing/2014/main" id="{245871EE-9D92-9D4E-804E-4F0FF0DE8F26}"/>
                </a:ext>
              </a:extLst>
            </p:cNvPr>
            <p:cNvSpPr>
              <a:spLocks noChangeArrowheads="1"/>
            </p:cNvSpPr>
            <p:nvPr/>
          </p:nvSpPr>
          <p:spPr bwMode="auto">
            <a:xfrm>
              <a:off x="5005526" y="5226444"/>
              <a:ext cx="3490079" cy="6910927"/>
            </a:xfrm>
            <a:custGeom>
              <a:avLst/>
              <a:gdLst>
                <a:gd name="T0" fmla="*/ 1664 w 2860"/>
                <a:gd name="T1" fmla="*/ 0 h 4949"/>
                <a:gd name="T2" fmla="*/ 1429 w 2860"/>
                <a:gd name="T3" fmla="*/ 247 h 4949"/>
                <a:gd name="T4" fmla="*/ 1193 w 2860"/>
                <a:gd name="T5" fmla="*/ 0 h 4949"/>
                <a:gd name="T6" fmla="*/ 0 w 2860"/>
                <a:gd name="T7" fmla="*/ 0 h 4949"/>
                <a:gd name="T8" fmla="*/ 0 w 2860"/>
                <a:gd name="T9" fmla="*/ 4948 h 4949"/>
                <a:gd name="T10" fmla="*/ 2859 w 2860"/>
                <a:gd name="T11" fmla="*/ 4948 h 4949"/>
                <a:gd name="T12" fmla="*/ 2859 w 2860"/>
                <a:gd name="T13" fmla="*/ 0 h 4949"/>
                <a:gd name="T14" fmla="*/ 1664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4" y="0"/>
                  </a:moveTo>
                  <a:lnTo>
                    <a:pt x="1429" y="247"/>
                  </a:lnTo>
                  <a:lnTo>
                    <a:pt x="1193" y="0"/>
                  </a:lnTo>
                  <a:lnTo>
                    <a:pt x="0" y="0"/>
                  </a:lnTo>
                  <a:lnTo>
                    <a:pt x="0" y="4948"/>
                  </a:lnTo>
                  <a:lnTo>
                    <a:pt x="2859" y="4948"/>
                  </a:lnTo>
                  <a:lnTo>
                    <a:pt x="2859" y="0"/>
                  </a:lnTo>
                  <a:lnTo>
                    <a:pt x="1664" y="0"/>
                  </a:lnTo>
                </a:path>
              </a:pathLst>
            </a:custGeom>
            <a:solidFill>
              <a:schemeClr val="accent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53" name="Subtitle 2">
              <a:extLst>
                <a:ext uri="{FF2B5EF4-FFF2-40B4-BE49-F238E27FC236}">
                  <a16:creationId xmlns:a16="http://schemas.microsoft.com/office/drawing/2014/main" id="{88CBE20A-39B0-4345-A30E-78FF5ED38456}"/>
                </a:ext>
              </a:extLst>
            </p:cNvPr>
            <p:cNvSpPr txBox="1">
              <a:spLocks/>
            </p:cNvSpPr>
            <p:nvPr/>
          </p:nvSpPr>
          <p:spPr>
            <a:xfrm>
              <a:off x="1814618" y="7077239"/>
              <a:ext cx="2886366" cy="3274102"/>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The meeting broadly discuss the terms of reference and agreed on a timeline for delivering the 10-year plan</a:t>
              </a:r>
            </a:p>
          </p:txBody>
        </p:sp>
        <p:sp>
          <p:nvSpPr>
            <p:cNvPr id="54" name="TextBox 53">
              <a:extLst>
                <a:ext uri="{FF2B5EF4-FFF2-40B4-BE49-F238E27FC236}">
                  <a16:creationId xmlns:a16="http://schemas.microsoft.com/office/drawing/2014/main" id="{57A44A4A-95E6-3E4A-B38F-26865901A769}"/>
                </a:ext>
              </a:extLst>
            </p:cNvPr>
            <p:cNvSpPr txBox="1"/>
            <p:nvPr/>
          </p:nvSpPr>
          <p:spPr>
            <a:xfrm>
              <a:off x="1898788" y="5618733"/>
              <a:ext cx="2954468" cy="1046440"/>
            </a:xfrm>
            <a:prstGeom prst="rect">
              <a:avLst/>
            </a:prstGeom>
            <a:noFill/>
          </p:spPr>
          <p:txBody>
            <a:bodyPr wrap="square"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oppins" pitchFamily="2" charset="77"/>
                  <a:ea typeface="League Spartan" charset="0"/>
                  <a:cs typeface="Poppins" pitchFamily="2" charset="77"/>
                </a:rPr>
                <a:t>SC 1</a:t>
              </a:r>
              <a:r>
                <a:rPr kumimoji="0" lang="en-US" sz="1400" b="1" i="0" u="none" strike="noStrike" kern="1200" cap="none" spc="0" normalizeH="0" baseline="30000" noProof="0" dirty="0">
                  <a:ln>
                    <a:noFill/>
                  </a:ln>
                  <a:solidFill>
                    <a:prstClr val="white"/>
                  </a:solidFill>
                  <a:effectLst/>
                  <a:uLnTx/>
                  <a:uFillTx/>
                  <a:latin typeface="Poppins" pitchFamily="2" charset="77"/>
                  <a:ea typeface="League Spartan" charset="0"/>
                  <a:cs typeface="Poppins" pitchFamily="2" charset="77"/>
                </a:rPr>
                <a:t>st</a:t>
              </a:r>
              <a:r>
                <a:rPr kumimoji="0" lang="en-US" sz="1400" b="1" i="0" u="none" strike="noStrike" kern="1200" cap="none" spc="0" normalizeH="0" baseline="0" noProof="0" dirty="0">
                  <a:ln>
                    <a:noFill/>
                  </a:ln>
                  <a:solidFill>
                    <a:prstClr val="white"/>
                  </a:solidFill>
                  <a:effectLst/>
                  <a:uLnTx/>
                  <a:uFillTx/>
                  <a:latin typeface="Poppins" pitchFamily="2" charset="77"/>
                  <a:ea typeface="League Spartan" charset="0"/>
                  <a:cs typeface="Poppins" pitchFamily="2" charset="77"/>
                </a:rPr>
                <a:t> meeting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oppins" pitchFamily="2" charset="77"/>
                  <a:ea typeface="League Spartan" charset="0"/>
                  <a:cs typeface="Poppins" pitchFamily="2" charset="77"/>
                </a:rPr>
                <a:t>(online)</a:t>
              </a:r>
              <a:endParaRPr kumimoji="0" lang="en-US" sz="1600" b="1" i="0" u="none" strike="noStrike" kern="1200" cap="none" spc="0" normalizeH="0" baseline="0" noProof="0" dirty="0">
                <a:ln>
                  <a:noFill/>
                </a:ln>
                <a:solidFill>
                  <a:prstClr val="white"/>
                </a:solidFill>
                <a:effectLst/>
                <a:uLnTx/>
                <a:uFillTx/>
                <a:latin typeface="Poppins" pitchFamily="2" charset="77"/>
                <a:ea typeface="League Spartan" charset="0"/>
                <a:cs typeface="Poppins" pitchFamily="2" charset="77"/>
              </a:endParaRPr>
            </a:p>
          </p:txBody>
        </p:sp>
        <p:sp>
          <p:nvSpPr>
            <p:cNvPr id="57" name="Subtitle 2">
              <a:extLst>
                <a:ext uri="{FF2B5EF4-FFF2-40B4-BE49-F238E27FC236}">
                  <a16:creationId xmlns:a16="http://schemas.microsoft.com/office/drawing/2014/main" id="{27B577FD-708E-6E48-83B9-42CB9FD2991F}"/>
                </a:ext>
              </a:extLst>
            </p:cNvPr>
            <p:cNvSpPr txBox="1">
              <a:spLocks/>
            </p:cNvSpPr>
            <p:nvPr/>
          </p:nvSpPr>
          <p:spPr>
            <a:xfrm>
              <a:off x="5304694" y="7077239"/>
              <a:ext cx="2998450" cy="4197432"/>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TOWS-WG is a standard setting and advisory body to the IOC on tsunami and other coastal hazards. This session discussed SMART Cable, Tsunami Ready &amp; UN Decade</a:t>
              </a:r>
            </a:p>
          </p:txBody>
        </p:sp>
        <p:sp>
          <p:nvSpPr>
            <p:cNvPr id="58" name="TextBox 57">
              <a:extLst>
                <a:ext uri="{FF2B5EF4-FFF2-40B4-BE49-F238E27FC236}">
                  <a16:creationId xmlns:a16="http://schemas.microsoft.com/office/drawing/2014/main" id="{482B3723-B3FC-C746-BFDD-F4024A1A7CF9}"/>
                </a:ext>
              </a:extLst>
            </p:cNvPr>
            <p:cNvSpPr txBox="1"/>
            <p:nvPr/>
          </p:nvSpPr>
          <p:spPr>
            <a:xfrm>
              <a:off x="5418210" y="5667799"/>
              <a:ext cx="2650110" cy="1046440"/>
            </a:xfrm>
            <a:prstGeom prst="rect">
              <a:avLst/>
            </a:prstGeom>
            <a:noFill/>
          </p:spPr>
          <p:txBody>
            <a:bodyPr wrap="square"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oppins" pitchFamily="2" charset="77"/>
                  <a:ea typeface="League Spartan" charset="0"/>
                  <a:cs typeface="Poppins" pitchFamily="2" charset="77"/>
                </a:rPr>
                <a:t>TOWS-WG-XV</a:t>
              </a:r>
            </a:p>
          </p:txBody>
        </p:sp>
        <p:sp>
          <p:nvSpPr>
            <p:cNvPr id="60" name="Subtitle 2">
              <a:extLst>
                <a:ext uri="{FF2B5EF4-FFF2-40B4-BE49-F238E27FC236}">
                  <a16:creationId xmlns:a16="http://schemas.microsoft.com/office/drawing/2014/main" id="{9A33A3EC-01FE-A245-BF25-431624144711}"/>
                </a:ext>
              </a:extLst>
            </p:cNvPr>
            <p:cNvSpPr txBox="1">
              <a:spLocks/>
            </p:cNvSpPr>
            <p:nvPr/>
          </p:nvSpPr>
          <p:spPr>
            <a:xfrm>
              <a:off x="8713360" y="6751707"/>
              <a:ext cx="3074484" cy="5120762"/>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Laboratories are innovative formats that function as self-sustaining events. They act as a creative platform to link diverse stakeholders and topics to trigger collaborative efforts regarding the UN Ocean Decade.</a:t>
              </a:r>
            </a:p>
          </p:txBody>
        </p:sp>
        <p:sp>
          <p:nvSpPr>
            <p:cNvPr id="61" name="TextBox 60">
              <a:extLst>
                <a:ext uri="{FF2B5EF4-FFF2-40B4-BE49-F238E27FC236}">
                  <a16:creationId xmlns:a16="http://schemas.microsoft.com/office/drawing/2014/main" id="{D1AAF2FD-78B6-8D42-9D34-4B91DEB15EA6}"/>
                </a:ext>
              </a:extLst>
            </p:cNvPr>
            <p:cNvSpPr txBox="1"/>
            <p:nvPr/>
          </p:nvSpPr>
          <p:spPr>
            <a:xfrm>
              <a:off x="8947924" y="5588363"/>
              <a:ext cx="2698764" cy="1046440"/>
            </a:xfrm>
            <a:prstGeom prst="rect">
              <a:avLst/>
            </a:prstGeom>
            <a:noFill/>
          </p:spPr>
          <p:txBody>
            <a:bodyPr wrap="square"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oppins" pitchFamily="2" charset="77"/>
                  <a:ea typeface="League Spartan" charset="0"/>
                  <a:cs typeface="Poppins" pitchFamily="2" charset="77"/>
                </a:rPr>
                <a:t>Safe Oceans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oppins" pitchFamily="2" charset="77"/>
                  <a:ea typeface="League Spartan" charset="0"/>
                  <a:cs typeface="Poppins" pitchFamily="2" charset="77"/>
                </a:rPr>
                <a:t>Lab </a:t>
              </a:r>
              <a:endParaRPr kumimoji="0" lang="en-US" sz="1600" b="1" i="0" u="none" strike="noStrike" kern="1200" cap="none" spc="0" normalizeH="0" baseline="0" noProof="0" dirty="0">
                <a:ln>
                  <a:noFill/>
                </a:ln>
                <a:solidFill>
                  <a:prstClr val="white"/>
                </a:solidFill>
                <a:effectLst/>
                <a:uLnTx/>
                <a:uFillTx/>
                <a:latin typeface="Poppins" pitchFamily="2" charset="77"/>
                <a:ea typeface="League Spartan" charset="0"/>
                <a:cs typeface="Poppins" pitchFamily="2" charset="77"/>
              </a:endParaRPr>
            </a:p>
          </p:txBody>
        </p:sp>
        <p:sp>
          <p:nvSpPr>
            <p:cNvPr id="63" name="Subtitle 2">
              <a:extLst>
                <a:ext uri="{FF2B5EF4-FFF2-40B4-BE49-F238E27FC236}">
                  <a16:creationId xmlns:a16="http://schemas.microsoft.com/office/drawing/2014/main" id="{22CC56ED-F138-BB41-A79E-DA5E873858BF}"/>
                </a:ext>
              </a:extLst>
            </p:cNvPr>
            <p:cNvSpPr txBox="1">
              <a:spLocks/>
            </p:cNvSpPr>
            <p:nvPr/>
          </p:nvSpPr>
          <p:spPr>
            <a:xfrm>
              <a:off x="12314613" y="6347121"/>
              <a:ext cx="2886366" cy="196297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IOC Governing body </a:t>
              </a:r>
            </a:p>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Tsunami Ready Programme</a:t>
              </a:r>
            </a:p>
          </p:txBody>
        </p:sp>
        <p:sp>
          <p:nvSpPr>
            <p:cNvPr id="64" name="TextBox 63">
              <a:extLst>
                <a:ext uri="{FF2B5EF4-FFF2-40B4-BE49-F238E27FC236}">
                  <a16:creationId xmlns:a16="http://schemas.microsoft.com/office/drawing/2014/main" id="{AB3B7784-1ABD-FB45-AC76-63065751F205}"/>
                </a:ext>
              </a:extLst>
            </p:cNvPr>
            <p:cNvSpPr txBox="1"/>
            <p:nvPr/>
          </p:nvSpPr>
          <p:spPr>
            <a:xfrm>
              <a:off x="12533369" y="5171041"/>
              <a:ext cx="2516956" cy="1169550"/>
            </a:xfrm>
            <a:prstGeom prst="rect">
              <a:avLst/>
            </a:prstGeom>
            <a:noFill/>
          </p:spPr>
          <p:txBody>
            <a:bodyPr wrap="square"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Poppins" pitchFamily="2" charset="77"/>
                  <a:ea typeface="League Spartan" charset="0"/>
                  <a:cs typeface="Poppins" pitchFamily="2" charset="77"/>
                </a:rPr>
                <a:t>IOC -EC 55</a:t>
              </a:r>
            </a:p>
          </p:txBody>
        </p:sp>
        <p:sp>
          <p:nvSpPr>
            <p:cNvPr id="66" name="Subtitle 2">
              <a:extLst>
                <a:ext uri="{FF2B5EF4-FFF2-40B4-BE49-F238E27FC236}">
                  <a16:creationId xmlns:a16="http://schemas.microsoft.com/office/drawing/2014/main" id="{27ABBEC2-4A46-644D-AB00-716CB3E52120}"/>
                </a:ext>
              </a:extLst>
            </p:cNvPr>
            <p:cNvSpPr txBox="1">
              <a:spLocks/>
            </p:cNvSpPr>
            <p:nvPr/>
          </p:nvSpPr>
          <p:spPr>
            <a:xfrm>
              <a:off x="15766865" y="7397295"/>
              <a:ext cx="2886366" cy="373576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Final version of the Draft 10-Year Research, Development and Implementation Plan for the Ocean Decade Tsunami Programme.</a:t>
              </a:r>
            </a:p>
          </p:txBody>
        </p:sp>
        <p:sp>
          <p:nvSpPr>
            <p:cNvPr id="67" name="TextBox 66">
              <a:extLst>
                <a:ext uri="{FF2B5EF4-FFF2-40B4-BE49-F238E27FC236}">
                  <a16:creationId xmlns:a16="http://schemas.microsoft.com/office/drawing/2014/main" id="{FE0D2F42-6716-3E4D-8F4A-C0D7601E43E0}"/>
                </a:ext>
              </a:extLst>
            </p:cNvPr>
            <p:cNvSpPr txBox="1"/>
            <p:nvPr/>
          </p:nvSpPr>
          <p:spPr>
            <a:xfrm>
              <a:off x="15956381" y="5618733"/>
              <a:ext cx="2507336" cy="1477328"/>
            </a:xfrm>
            <a:prstGeom prst="rect">
              <a:avLst/>
            </a:prstGeom>
            <a:noFill/>
          </p:spPr>
          <p:txBody>
            <a:bodyPr wrap="square"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oppins" pitchFamily="2" charset="77"/>
                  <a:ea typeface="League Spartan" charset="0"/>
                  <a:cs typeface="Poppins" pitchFamily="2" charset="77"/>
                </a:rPr>
                <a:t>3</a:t>
              </a:r>
              <a:r>
                <a:rPr kumimoji="0" lang="en-US" sz="1400" b="1" i="0" u="none" strike="noStrike" kern="1200" cap="none" spc="0" normalizeH="0" baseline="30000" noProof="0" dirty="0">
                  <a:ln>
                    <a:noFill/>
                  </a:ln>
                  <a:solidFill>
                    <a:prstClr val="white"/>
                  </a:solidFill>
                  <a:effectLst/>
                  <a:uLnTx/>
                  <a:uFillTx/>
                  <a:latin typeface="Poppins" pitchFamily="2" charset="77"/>
                  <a:ea typeface="League Spartan" charset="0"/>
                  <a:cs typeface="Poppins" pitchFamily="2" charset="77"/>
                </a:rPr>
                <a:t>rd</a:t>
              </a:r>
              <a:r>
                <a:rPr kumimoji="0" lang="en-US" sz="1400" b="1" i="0" u="none" strike="noStrike" kern="1200" cap="none" spc="0" normalizeH="0" baseline="0" noProof="0" dirty="0">
                  <a:ln>
                    <a:noFill/>
                  </a:ln>
                  <a:solidFill>
                    <a:prstClr val="white"/>
                  </a:solidFill>
                  <a:effectLst/>
                  <a:uLnTx/>
                  <a:uFillTx/>
                  <a:latin typeface="Poppins" pitchFamily="2" charset="77"/>
                  <a:ea typeface="League Spartan" charset="0"/>
                  <a:cs typeface="Poppins" pitchFamily="2" charset="77"/>
                </a:rPr>
                <a:t> SC meeting (in person)</a:t>
              </a:r>
            </a:p>
          </p:txBody>
        </p:sp>
        <p:sp>
          <p:nvSpPr>
            <p:cNvPr id="33" name="TextBox 32">
              <a:extLst>
                <a:ext uri="{FF2B5EF4-FFF2-40B4-BE49-F238E27FC236}">
                  <a16:creationId xmlns:a16="http://schemas.microsoft.com/office/drawing/2014/main" id="{9230D2B2-BFC1-4868-9533-FC5B6C763F7B}"/>
                </a:ext>
              </a:extLst>
            </p:cNvPr>
            <p:cNvSpPr txBox="1"/>
            <p:nvPr/>
          </p:nvSpPr>
          <p:spPr>
            <a:xfrm>
              <a:off x="19167841" y="4432435"/>
              <a:ext cx="3126498" cy="615554"/>
            </a:xfrm>
            <a:prstGeom prst="rect">
              <a:avLst/>
            </a:prstGeom>
            <a:solidFill>
              <a:srgbClr val="00B0F0"/>
            </a:solid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546A">
                      <a:lumMod val="75000"/>
                    </a:srgbClr>
                  </a:solidFill>
                  <a:effectLst/>
                  <a:uLnTx/>
                  <a:uFillTx/>
                  <a:latin typeface="Poppins" pitchFamily="2" charset="77"/>
                  <a:ea typeface="League Spartan" charset="0"/>
                  <a:cs typeface="Poppins" pitchFamily="2" charset="77"/>
                </a:rPr>
                <a:t>23-24 Feb 2023</a:t>
              </a:r>
            </a:p>
          </p:txBody>
        </p:sp>
        <p:sp>
          <p:nvSpPr>
            <p:cNvPr id="34" name="Freeform 226">
              <a:extLst>
                <a:ext uri="{FF2B5EF4-FFF2-40B4-BE49-F238E27FC236}">
                  <a16:creationId xmlns:a16="http://schemas.microsoft.com/office/drawing/2014/main" id="{2C5928D0-D97A-4D34-9894-7D78E4D9510B}"/>
                </a:ext>
              </a:extLst>
            </p:cNvPr>
            <p:cNvSpPr>
              <a:spLocks noChangeArrowheads="1"/>
            </p:cNvSpPr>
            <p:nvPr/>
          </p:nvSpPr>
          <p:spPr bwMode="auto">
            <a:xfrm>
              <a:off x="18955088" y="5226444"/>
              <a:ext cx="3490077" cy="6910927"/>
            </a:xfrm>
            <a:custGeom>
              <a:avLst/>
              <a:gdLst>
                <a:gd name="T0" fmla="*/ 1665 w 2860"/>
                <a:gd name="T1" fmla="*/ 0 h 4949"/>
                <a:gd name="T2" fmla="*/ 1429 w 2860"/>
                <a:gd name="T3" fmla="*/ 247 h 4949"/>
                <a:gd name="T4" fmla="*/ 1194 w 2860"/>
                <a:gd name="T5" fmla="*/ 0 h 4949"/>
                <a:gd name="T6" fmla="*/ 0 w 2860"/>
                <a:gd name="T7" fmla="*/ 0 h 4949"/>
                <a:gd name="T8" fmla="*/ 0 w 2860"/>
                <a:gd name="T9" fmla="*/ 4948 h 4949"/>
                <a:gd name="T10" fmla="*/ 2859 w 2860"/>
                <a:gd name="T11" fmla="*/ 4948 h 4949"/>
                <a:gd name="T12" fmla="*/ 2859 w 2860"/>
                <a:gd name="T13" fmla="*/ 0 h 4949"/>
                <a:gd name="T14" fmla="*/ 1665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5" y="0"/>
                  </a:moveTo>
                  <a:lnTo>
                    <a:pt x="1429" y="247"/>
                  </a:lnTo>
                  <a:lnTo>
                    <a:pt x="1194" y="0"/>
                  </a:lnTo>
                  <a:lnTo>
                    <a:pt x="0" y="0"/>
                  </a:lnTo>
                  <a:lnTo>
                    <a:pt x="0" y="4948"/>
                  </a:lnTo>
                  <a:lnTo>
                    <a:pt x="2859" y="4948"/>
                  </a:lnTo>
                  <a:lnTo>
                    <a:pt x="2859" y="0"/>
                  </a:lnTo>
                  <a:lnTo>
                    <a:pt x="1665" y="0"/>
                  </a:lnTo>
                </a:path>
              </a:pathLst>
            </a:custGeom>
            <a:solidFill>
              <a:srgbClr val="00B0F0"/>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35" name="Subtitle 2">
              <a:extLst>
                <a:ext uri="{FF2B5EF4-FFF2-40B4-BE49-F238E27FC236}">
                  <a16:creationId xmlns:a16="http://schemas.microsoft.com/office/drawing/2014/main" id="{1452628E-6970-47CE-8AB7-F81341F585E1}"/>
                </a:ext>
              </a:extLst>
            </p:cNvPr>
            <p:cNvSpPr txBox="1">
              <a:spLocks/>
            </p:cNvSpPr>
            <p:nvPr/>
          </p:nvSpPr>
          <p:spPr>
            <a:xfrm>
              <a:off x="19256681" y="7381765"/>
              <a:ext cx="2886366" cy="3274102"/>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Endorsement of the 10-Year Research, Development and Implementation Plan for the Ocean Decade Tsunami Programme  </a:t>
              </a:r>
            </a:p>
          </p:txBody>
        </p:sp>
        <p:sp>
          <p:nvSpPr>
            <p:cNvPr id="36" name="TextBox 35">
              <a:extLst>
                <a:ext uri="{FF2B5EF4-FFF2-40B4-BE49-F238E27FC236}">
                  <a16:creationId xmlns:a16="http://schemas.microsoft.com/office/drawing/2014/main" id="{6A046C05-FC5B-4391-9A13-33C362CCE0C7}"/>
                </a:ext>
              </a:extLst>
            </p:cNvPr>
            <p:cNvSpPr txBox="1"/>
            <p:nvPr/>
          </p:nvSpPr>
          <p:spPr>
            <a:xfrm>
              <a:off x="19446197" y="6120905"/>
              <a:ext cx="2507336" cy="1169550"/>
            </a:xfrm>
            <a:prstGeom prst="rect">
              <a:avLst/>
            </a:prstGeom>
            <a:noFill/>
          </p:spPr>
          <p:txBody>
            <a:bodyPr wrap="square"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Poppins" pitchFamily="2" charset="77"/>
                  <a:ea typeface="League Spartan" charset="0"/>
                  <a:cs typeface="Poppins" pitchFamily="2" charset="77"/>
                </a:rPr>
                <a:t>TOWS WG XVI</a:t>
              </a:r>
            </a:p>
          </p:txBody>
        </p:sp>
        <p:sp>
          <p:nvSpPr>
            <p:cNvPr id="39" name="Subtitle 2">
              <a:extLst>
                <a:ext uri="{FF2B5EF4-FFF2-40B4-BE49-F238E27FC236}">
                  <a16:creationId xmlns:a16="http://schemas.microsoft.com/office/drawing/2014/main" id="{B20F62DF-4DC1-4246-87C3-067E34084065}"/>
                </a:ext>
              </a:extLst>
            </p:cNvPr>
            <p:cNvSpPr txBox="1">
              <a:spLocks/>
            </p:cNvSpPr>
            <p:nvPr/>
          </p:nvSpPr>
          <p:spPr>
            <a:xfrm>
              <a:off x="12367215" y="9873217"/>
              <a:ext cx="2886366" cy="188910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Opportunity for an in-person SC meeting – 1</a:t>
              </a:r>
              <a:r>
                <a:rPr kumimoji="0" lang="en-US" sz="1200" b="0" i="0" u="none" strike="noStrike" kern="1200" cap="none" spc="0" normalizeH="0" baseline="30000" noProof="0" dirty="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st</a:t>
              </a:r>
              <a:r>
                <a:rPr kumimoji="0" lang="en-US" sz="12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 Draft of the 10-Year Plan</a:t>
              </a:r>
            </a:p>
          </p:txBody>
        </p:sp>
        <p:sp>
          <p:nvSpPr>
            <p:cNvPr id="40" name="TextBox 39">
              <a:extLst>
                <a:ext uri="{FF2B5EF4-FFF2-40B4-BE49-F238E27FC236}">
                  <a16:creationId xmlns:a16="http://schemas.microsoft.com/office/drawing/2014/main" id="{C6BCF392-92E3-4A2E-905D-6A45DE644B0B}"/>
                </a:ext>
              </a:extLst>
            </p:cNvPr>
            <p:cNvSpPr txBox="1"/>
            <p:nvPr/>
          </p:nvSpPr>
          <p:spPr>
            <a:xfrm>
              <a:off x="12299113" y="8063573"/>
              <a:ext cx="2954468" cy="1477328"/>
            </a:xfrm>
            <a:prstGeom prst="rect">
              <a:avLst/>
            </a:prstGeom>
            <a:noFill/>
          </p:spPr>
          <p:txBody>
            <a:bodyPr wrap="square"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oppins" pitchFamily="2" charset="77"/>
                  <a:ea typeface="League Spartan" charset="0"/>
                  <a:cs typeface="Poppins" pitchFamily="2" charset="77"/>
                </a:rPr>
                <a:t>2</a:t>
              </a:r>
              <a:r>
                <a:rPr kumimoji="0" lang="en-US" sz="1400" b="1" i="0" u="none" strike="noStrike" kern="1200" cap="none" spc="0" normalizeH="0" baseline="30000" noProof="0" dirty="0">
                  <a:ln>
                    <a:noFill/>
                  </a:ln>
                  <a:solidFill>
                    <a:prstClr val="white"/>
                  </a:solidFill>
                  <a:effectLst/>
                  <a:uLnTx/>
                  <a:uFillTx/>
                  <a:latin typeface="Poppins" pitchFamily="2" charset="77"/>
                  <a:ea typeface="League Spartan" charset="0"/>
                  <a:cs typeface="Poppins" pitchFamily="2" charset="77"/>
                </a:rPr>
                <a:t>nd</a:t>
              </a:r>
              <a:r>
                <a:rPr kumimoji="0" lang="en-US" sz="1400" b="1" i="0" u="none" strike="noStrike" kern="1200" cap="none" spc="0" normalizeH="0" baseline="0" noProof="0" dirty="0">
                  <a:ln>
                    <a:noFill/>
                  </a:ln>
                  <a:solidFill>
                    <a:prstClr val="white"/>
                  </a:solidFill>
                  <a:effectLst/>
                  <a:uLnTx/>
                  <a:uFillTx/>
                  <a:latin typeface="Poppins" pitchFamily="2" charset="77"/>
                  <a:ea typeface="League Spartan" charset="0"/>
                  <a:cs typeface="Poppins" pitchFamily="2" charset="77"/>
                </a:rPr>
                <a:t> SC meeting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oppins" pitchFamily="2" charset="77"/>
                  <a:ea typeface="League Spartan" charset="0"/>
                  <a:cs typeface="Poppins" pitchFamily="2" charset="77"/>
                </a:rPr>
                <a:t>(in person)</a:t>
              </a:r>
              <a:endParaRPr kumimoji="0" lang="en-US" sz="1600" b="1" i="0" u="none" strike="noStrike" kern="1200" cap="none" spc="0" normalizeH="0" baseline="0" noProof="0" dirty="0">
                <a:ln>
                  <a:noFill/>
                </a:ln>
                <a:solidFill>
                  <a:prstClr val="white"/>
                </a:solidFill>
                <a:effectLst/>
                <a:uLnTx/>
                <a:uFillTx/>
                <a:latin typeface="Poppins" pitchFamily="2" charset="77"/>
                <a:ea typeface="League Spartan" charset="0"/>
                <a:cs typeface="Poppins" pitchFamily="2" charset="77"/>
              </a:endParaRPr>
            </a:p>
          </p:txBody>
        </p:sp>
      </p:grpSp>
      <p:sp>
        <p:nvSpPr>
          <p:cNvPr id="5" name="TextBox 4">
            <a:extLst>
              <a:ext uri="{FF2B5EF4-FFF2-40B4-BE49-F238E27FC236}">
                <a16:creationId xmlns:a16="http://schemas.microsoft.com/office/drawing/2014/main" id="{B67027D7-3667-4D9D-A9DC-450DB7EFD8DE}"/>
              </a:ext>
            </a:extLst>
          </p:cNvPr>
          <p:cNvSpPr txBox="1"/>
          <p:nvPr/>
        </p:nvSpPr>
        <p:spPr>
          <a:xfrm>
            <a:off x="5226037" y="1660249"/>
            <a:ext cx="1091453" cy="276999"/>
          </a:xfrm>
          <a:prstGeom prst="rect">
            <a:avLst/>
          </a:prstGeom>
          <a:solidFill>
            <a:srgbClr val="DDDDDD"/>
          </a:solidFill>
          <a:ln w="63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AD47">
                    <a:lumMod val="25000"/>
                  </a:srgbClr>
                </a:solidFill>
                <a:effectLst/>
                <a:uLnTx/>
                <a:uFillTx/>
                <a:latin typeface="Calibri" panose="020F0502020204030204"/>
                <a:ea typeface="+mn-ea"/>
                <a:cs typeface="+mn-cs"/>
              </a:rPr>
              <a:t>Draft chapters</a:t>
            </a:r>
            <a:endParaRPr kumimoji="0" lang="fr-FR" sz="1200" b="1" i="0" u="none" strike="noStrike" kern="1200" cap="none" spc="0" normalizeH="0" baseline="0" noProof="0" dirty="0">
              <a:ln>
                <a:noFill/>
              </a:ln>
              <a:solidFill>
                <a:srgbClr val="70AD47">
                  <a:lumMod val="25000"/>
                </a:srgbClr>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27918612-350C-4BA4-A285-AA9B0AD72611}"/>
              </a:ext>
            </a:extLst>
          </p:cNvPr>
          <p:cNvSpPr/>
          <p:nvPr/>
        </p:nvSpPr>
        <p:spPr>
          <a:xfrm>
            <a:off x="6253983" y="1693819"/>
            <a:ext cx="322639" cy="179679"/>
          </a:xfrm>
          <a:prstGeom prst="rightArrow">
            <a:avLst/>
          </a:prstGeom>
          <a:gradFill flip="none" rotWithShape="1">
            <a:gsLst>
              <a:gs pos="0">
                <a:srgbClr val="6FBFFF"/>
              </a:gs>
              <a:gs pos="98000">
                <a:srgbClr val="3C8B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Arrow: Right 40">
            <a:extLst>
              <a:ext uri="{FF2B5EF4-FFF2-40B4-BE49-F238E27FC236}">
                <a16:creationId xmlns:a16="http://schemas.microsoft.com/office/drawing/2014/main" id="{BE7D0942-2549-446E-8C4B-A84ADA2B6C18}"/>
              </a:ext>
            </a:extLst>
          </p:cNvPr>
          <p:cNvSpPr/>
          <p:nvPr/>
        </p:nvSpPr>
        <p:spPr>
          <a:xfrm flipH="1">
            <a:off x="4876912" y="1702397"/>
            <a:ext cx="322639" cy="185538"/>
          </a:xfrm>
          <a:prstGeom prst="rightArrow">
            <a:avLst/>
          </a:prstGeom>
          <a:gradFill flip="none" rotWithShape="1">
            <a:gsLst>
              <a:gs pos="0">
                <a:srgbClr val="6FBFFF"/>
              </a:gs>
              <a:gs pos="98000">
                <a:srgbClr val="3C8B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BDD6FE92-A232-441F-8165-81B147890A47}"/>
              </a:ext>
            </a:extLst>
          </p:cNvPr>
          <p:cNvSpPr txBox="1"/>
          <p:nvPr/>
        </p:nvSpPr>
        <p:spPr>
          <a:xfrm>
            <a:off x="6371430" y="1429439"/>
            <a:ext cx="3081669" cy="461665"/>
          </a:xfrm>
          <a:prstGeom prst="rect">
            <a:avLst/>
          </a:prstGeom>
          <a:solidFill>
            <a:srgbClr val="DDDDDD"/>
          </a:solidFill>
          <a:ln w="63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AD47">
                    <a:lumMod val="25000"/>
                  </a:srgbClr>
                </a:solidFill>
                <a:effectLst/>
                <a:uLnTx/>
                <a:uFillTx/>
                <a:latin typeface="Calibri" panose="020F0502020204030204"/>
                <a:ea typeface="+mn-ea"/>
                <a:cs typeface="+mn-cs"/>
              </a:rPr>
              <a:t>Consultations with TSU community (TTs/ICGS)</a:t>
            </a:r>
            <a:endParaRPr kumimoji="0" lang="fr-FR" sz="1200" b="1" i="0" u="none" strike="noStrike" kern="1200" cap="none" spc="0" normalizeH="0" baseline="0" noProof="0" dirty="0">
              <a:ln>
                <a:noFill/>
              </a:ln>
              <a:solidFill>
                <a:srgbClr val="70AD47">
                  <a:lumMod val="25000"/>
                </a:srgbClr>
              </a:solidFill>
              <a:effectLst/>
              <a:uLnTx/>
              <a:uFillTx/>
              <a:latin typeface="Calibri" panose="020F0502020204030204"/>
              <a:ea typeface="+mn-ea"/>
              <a:cs typeface="+mn-cs"/>
            </a:endParaRPr>
          </a:p>
        </p:txBody>
      </p:sp>
      <p:sp>
        <p:nvSpPr>
          <p:cNvPr id="43" name="Arrow: Right 42">
            <a:extLst>
              <a:ext uri="{FF2B5EF4-FFF2-40B4-BE49-F238E27FC236}">
                <a16:creationId xmlns:a16="http://schemas.microsoft.com/office/drawing/2014/main" id="{236F8636-9BBE-4031-A511-8D590B407BC5}"/>
              </a:ext>
            </a:extLst>
          </p:cNvPr>
          <p:cNvSpPr/>
          <p:nvPr/>
        </p:nvSpPr>
        <p:spPr>
          <a:xfrm>
            <a:off x="8173444" y="1909930"/>
            <a:ext cx="322639" cy="179679"/>
          </a:xfrm>
          <a:prstGeom prst="rightArrow">
            <a:avLst/>
          </a:prstGeom>
          <a:gradFill flip="none" rotWithShape="1">
            <a:gsLst>
              <a:gs pos="0">
                <a:srgbClr val="6FBFFF"/>
              </a:gs>
              <a:gs pos="98000">
                <a:srgbClr val="3C8B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Arrow: Right 43">
            <a:extLst>
              <a:ext uri="{FF2B5EF4-FFF2-40B4-BE49-F238E27FC236}">
                <a16:creationId xmlns:a16="http://schemas.microsoft.com/office/drawing/2014/main" id="{BC3F35F9-A1F5-49C7-9D22-EC9AF3F8539B}"/>
              </a:ext>
            </a:extLst>
          </p:cNvPr>
          <p:cNvSpPr/>
          <p:nvPr/>
        </p:nvSpPr>
        <p:spPr>
          <a:xfrm flipH="1">
            <a:off x="6932710" y="1904071"/>
            <a:ext cx="322639" cy="185538"/>
          </a:xfrm>
          <a:prstGeom prst="rightArrow">
            <a:avLst/>
          </a:prstGeom>
          <a:gradFill flip="none" rotWithShape="1">
            <a:gsLst>
              <a:gs pos="0">
                <a:srgbClr val="6FBFFF"/>
              </a:gs>
              <a:gs pos="98000">
                <a:srgbClr val="3C8B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685C6028-2028-4061-8803-C0FD32BE5F6E}"/>
              </a:ext>
            </a:extLst>
          </p:cNvPr>
          <p:cNvSpPr txBox="1"/>
          <p:nvPr/>
        </p:nvSpPr>
        <p:spPr>
          <a:xfrm>
            <a:off x="6198409" y="2172687"/>
            <a:ext cx="3320461" cy="307777"/>
          </a:xfrm>
          <a:prstGeom prst="rect">
            <a:avLst/>
          </a:prstGeom>
          <a:solidFill>
            <a:srgbClr val="DDDDDD"/>
          </a:solidFill>
          <a:ln w="63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AD47">
                    <a:lumMod val="25000"/>
                  </a:srgbClr>
                </a:solidFill>
                <a:effectLst/>
                <a:uLnTx/>
                <a:uFillTx/>
                <a:latin typeface="Calibri" panose="020F0502020204030204"/>
                <a:ea typeface="+mn-ea"/>
                <a:cs typeface="+mn-cs"/>
              </a:rPr>
              <a:t>Consult/contributions Member States (CL)</a:t>
            </a:r>
            <a:endParaRPr kumimoji="0" lang="fr-FR" sz="1400" b="1" i="0" u="none" strike="noStrike" kern="1200" cap="none" spc="0" normalizeH="0" baseline="0" noProof="0" dirty="0">
              <a:ln>
                <a:noFill/>
              </a:ln>
              <a:solidFill>
                <a:srgbClr val="70AD47">
                  <a:lumMod val="2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684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6634134" y="1396289"/>
            <a:ext cx="5006336" cy="1325563"/>
          </a:xfrm>
          <a:prstGeom prst="rect">
            <a:avLst/>
          </a:prstGeom>
        </p:spPr>
        <p:txBody>
          <a:bodyPr spcFirstLastPara="1" vert="horz" lIns="91440" tIns="45720" rIns="91440" bIns="45720" rtlCol="0" anchor="ctr" anchorCtr="0">
            <a:noAutofit/>
          </a:bodyPr>
          <a:lstStyle/>
          <a:p>
            <a:pPr marL="0" lvl="0" indent="0">
              <a:lnSpc>
                <a:spcPct val="90000"/>
              </a:lnSpc>
              <a:spcBef>
                <a:spcPct val="0"/>
              </a:spcBef>
              <a:spcAft>
                <a:spcPts val="0"/>
              </a:spcAft>
              <a:buClr>
                <a:srgbClr val="111111"/>
              </a:buClr>
              <a:buSzPts val="4000"/>
            </a:pPr>
            <a:r>
              <a:rPr lang="en-US" sz="3600" b="0" i="0" dirty="0">
                <a:sym typeface="Times New Roman"/>
              </a:rPr>
              <a:t>Dr. ALESSANDRO AMATO</a:t>
            </a:r>
            <a:br>
              <a:rPr lang="en-US" sz="3600" b="0" i="0" dirty="0">
                <a:sym typeface="Times New Roman"/>
              </a:rPr>
            </a:br>
            <a:r>
              <a:rPr lang="en-US" sz="3600" b="0" i="0" dirty="0">
                <a:sym typeface="Times New Roman"/>
              </a:rPr>
              <a:t>ITALY</a:t>
            </a:r>
            <a:br>
              <a:rPr lang="en-US" sz="3600" b="0" i="0" dirty="0">
                <a:sym typeface="Times New Roman"/>
              </a:rPr>
            </a:br>
            <a:endParaRPr lang="en-US" sz="3600" dirty="0">
              <a:sym typeface="Times New Roman"/>
            </a:endParaRPr>
          </a:p>
        </p:txBody>
      </p:sp>
      <p:pic>
        <p:nvPicPr>
          <p:cNvPr id="89" name="Google Shape;89;p13"/>
          <p:cNvPicPr preferRelativeResize="0">
            <a:picLocks noGrp="1"/>
          </p:cNvPicPr>
          <p:nvPr>
            <p:ph type="pic" idx="2"/>
          </p:nvPr>
        </p:nvPicPr>
        <p:blipFill rotWithShape="1">
          <a:blip r:embed="rId3"/>
          <a:srcRect l="10032" r="10035"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rgbClr val="E8F5FB"/>
          </a:solidFill>
        </p:spPr>
      </p:pic>
      <p:sp>
        <p:nvSpPr>
          <p:cNvPr id="90" name="Google Shape;90;p13"/>
          <p:cNvSpPr txBox="1">
            <a:spLocks noGrp="1"/>
          </p:cNvSpPr>
          <p:nvPr>
            <p:ph type="body" idx="1"/>
          </p:nvPr>
        </p:nvSpPr>
        <p:spPr>
          <a:xfrm>
            <a:off x="6638578" y="2871982"/>
            <a:ext cx="5004073" cy="3181684"/>
          </a:xfrm>
          <a:prstGeom prst="rect">
            <a:avLst/>
          </a:prstGeom>
        </p:spPr>
        <p:txBody>
          <a:bodyPr spcFirstLastPara="1" vert="horz" lIns="91440" tIns="45720" rIns="91440" bIns="45720" rtlCol="0" anchor="t" anchorCtr="0">
            <a:normAutofit lnSpcReduction="10000"/>
          </a:bodyPr>
          <a:lstStyle/>
          <a:p>
            <a:pPr marL="285750" lvl="0">
              <a:lnSpc>
                <a:spcPct val="90000"/>
              </a:lnSpc>
              <a:spcBef>
                <a:spcPts val="1400"/>
              </a:spcBef>
              <a:spcAft>
                <a:spcPts val="0"/>
              </a:spcAft>
              <a:buSzPts val="2400"/>
              <a:buFont typeface="Arial" panose="020B0604020202020204" pitchFamily="34" charset="0"/>
              <a:buChar char="•"/>
            </a:pPr>
            <a:r>
              <a:rPr lang="en-US" i="0" dirty="0">
                <a:sym typeface="Times New Roman"/>
              </a:rPr>
              <a:t>Research Director at the National Institute of Geophysics and Volcanology (INGV)</a:t>
            </a:r>
            <a:endParaRPr lang="en-US" dirty="0">
              <a:sym typeface="Times New Roman"/>
            </a:endParaRPr>
          </a:p>
          <a:p>
            <a:pPr marL="285750" lvl="0">
              <a:lnSpc>
                <a:spcPct val="90000"/>
              </a:lnSpc>
              <a:spcBef>
                <a:spcPts val="1400"/>
              </a:spcBef>
              <a:spcAft>
                <a:spcPts val="0"/>
              </a:spcAft>
              <a:buSzPts val="2400"/>
              <a:buFont typeface="Arial" panose="020B0604020202020204" pitchFamily="34" charset="0"/>
              <a:buChar char="•"/>
            </a:pPr>
            <a:r>
              <a:rPr lang="en-US" dirty="0">
                <a:sym typeface="Times New Roman"/>
              </a:rPr>
              <a:t>(Former) D</a:t>
            </a:r>
            <a:r>
              <a:rPr lang="en-US" i="0" dirty="0">
                <a:sym typeface="Times New Roman"/>
              </a:rPr>
              <a:t>irector of the National Earthquake Center and a member of the Major Risks Commission</a:t>
            </a:r>
          </a:p>
          <a:p>
            <a:pPr marL="285750" lvl="0">
              <a:lnSpc>
                <a:spcPct val="90000"/>
              </a:lnSpc>
              <a:spcBef>
                <a:spcPts val="1400"/>
              </a:spcBef>
              <a:spcAft>
                <a:spcPts val="0"/>
              </a:spcAft>
              <a:buSzPts val="2400"/>
              <a:buFont typeface="Arial" panose="020B0604020202020204" pitchFamily="34" charset="0"/>
              <a:buChar char="•"/>
            </a:pPr>
            <a:r>
              <a:rPr lang="en-US" dirty="0">
                <a:sym typeface="Times New Roman"/>
              </a:rPr>
              <a:t>Head of the Tsunami Alert Center at INGV</a:t>
            </a:r>
          </a:p>
          <a:p>
            <a:pPr marL="285750" lvl="0">
              <a:lnSpc>
                <a:spcPct val="90000"/>
              </a:lnSpc>
              <a:spcBef>
                <a:spcPts val="1400"/>
              </a:spcBef>
              <a:spcAft>
                <a:spcPts val="0"/>
              </a:spcAft>
              <a:buSzPts val="2400"/>
              <a:buFont typeface="Arial" panose="020B0604020202020204" pitchFamily="34" charset="0"/>
              <a:buChar char="•"/>
            </a:pPr>
            <a:r>
              <a:rPr lang="en-US" dirty="0">
                <a:sym typeface="Times New Roman"/>
              </a:rPr>
              <a:t>ICG/NEAMTWS Former Co-Chair Task Team on Documents</a:t>
            </a:r>
          </a:p>
          <a:p>
            <a:pPr marL="285750">
              <a:lnSpc>
                <a:spcPct val="90000"/>
              </a:lnSpc>
              <a:spcBef>
                <a:spcPts val="1400"/>
              </a:spcBef>
              <a:buSzPts val="2400"/>
              <a:buFont typeface="Arial" panose="020B0604020202020204" pitchFamily="34" charset="0"/>
              <a:buChar char="•"/>
            </a:pPr>
            <a:r>
              <a:rPr lang="en-US" i="0" dirty="0">
                <a:sym typeface="Times New Roman"/>
              </a:rPr>
              <a:t>Geologist and seismologist</a:t>
            </a:r>
          </a:p>
          <a:p>
            <a:pPr marL="285750" lvl="0">
              <a:lnSpc>
                <a:spcPct val="90000"/>
              </a:lnSpc>
              <a:spcBef>
                <a:spcPts val="1400"/>
              </a:spcBef>
              <a:spcAft>
                <a:spcPts val="0"/>
              </a:spcAft>
              <a:buSzPts val="2400"/>
              <a:buFont typeface="Arial" panose="020B0604020202020204" pitchFamily="34" charset="0"/>
              <a:buChar char="•"/>
            </a:pPr>
            <a:endParaRPr lang="en-US" dirty="0"/>
          </a:p>
          <a:p>
            <a:pPr marL="285750" lvl="0">
              <a:lnSpc>
                <a:spcPct val="90000"/>
              </a:lnSpc>
              <a:spcBef>
                <a:spcPts val="1400"/>
              </a:spcBef>
              <a:spcAft>
                <a:spcPts val="0"/>
              </a:spcAft>
              <a:buSzPts val="2400"/>
              <a:buFont typeface="Arial" panose="020B0604020202020204" pitchFamily="34" charset="0"/>
              <a:buChar char="•"/>
            </a:pPr>
            <a:endParaRPr lang="en-US" dirty="0">
              <a:sym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D8A89B-0ADB-419D-8567-0B168454EB3B}"/>
              </a:ext>
            </a:extLst>
          </p:cNvPr>
          <p:cNvSpPr>
            <a:spLocks noGrp="1"/>
          </p:cNvSpPr>
          <p:nvPr>
            <p:ph type="title"/>
          </p:nvPr>
        </p:nvSpPr>
        <p:spPr>
          <a:xfrm>
            <a:off x="804672" y="640263"/>
            <a:ext cx="5157216" cy="1344975"/>
          </a:xfrm>
        </p:spPr>
        <p:txBody>
          <a:bodyPr>
            <a:normAutofit/>
          </a:bodyPr>
          <a:lstStyle/>
          <a:p>
            <a:r>
              <a:rPr lang="en-US" sz="4000" b="1" dirty="0">
                <a:effectLst/>
                <a:latin typeface="Times New Roman" panose="02020603050405020304" pitchFamily="18" charset="0"/>
                <a:ea typeface="DengXian" panose="02010600030101010101" pitchFamily="2" charset="-122"/>
              </a:rPr>
              <a:t>ICG/NEAMTWS </a:t>
            </a:r>
            <a:br>
              <a:rPr lang="en-US" sz="4000" b="1" dirty="0">
                <a:effectLst/>
                <a:latin typeface="Times New Roman" panose="02020603050405020304" pitchFamily="18" charset="0"/>
                <a:ea typeface="DengXian" panose="02010600030101010101" pitchFamily="2" charset="-122"/>
              </a:rPr>
            </a:br>
            <a:r>
              <a:rPr lang="en-US" sz="4000" b="1" dirty="0">
                <a:effectLst/>
                <a:latin typeface="Times New Roman" panose="02020603050405020304" pitchFamily="18" charset="0"/>
                <a:ea typeface="DengXian" panose="02010600030101010101" pitchFamily="2" charset="-122"/>
              </a:rPr>
              <a:t>2021-2030 Strategy</a:t>
            </a:r>
            <a:endParaRPr lang="fr-FR" sz="4000" dirty="0"/>
          </a:p>
        </p:txBody>
      </p:sp>
      <p:sp>
        <p:nvSpPr>
          <p:cNvPr id="3" name="Content Placeholder 2">
            <a:extLst>
              <a:ext uri="{FF2B5EF4-FFF2-40B4-BE49-F238E27FC236}">
                <a16:creationId xmlns:a16="http://schemas.microsoft.com/office/drawing/2014/main" id="{DB64D6D6-536B-499A-81D9-82C12F0A5BB8}"/>
              </a:ext>
            </a:extLst>
          </p:cNvPr>
          <p:cNvSpPr>
            <a:spLocks noGrp="1"/>
          </p:cNvSpPr>
          <p:nvPr>
            <p:ph idx="1"/>
          </p:nvPr>
        </p:nvSpPr>
        <p:spPr>
          <a:xfrm>
            <a:off x="804672" y="2121763"/>
            <a:ext cx="5157216" cy="3773010"/>
          </a:xfrm>
        </p:spPr>
        <p:txBody>
          <a:bodyPr>
            <a:normAutofit/>
          </a:bodyPr>
          <a:lstStyle/>
          <a:p>
            <a:pPr>
              <a:spcBef>
                <a:spcPts val="1200"/>
              </a:spcBef>
              <a:spcAft>
                <a:spcPts val="120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The new ICG/NEAMTWS 2021-2030 Strategy outlines key objectives for a continuously improving NEAMTWS to meet stakeholder requirements during the period 2021–2030. </a:t>
            </a:r>
          </a:p>
          <a:p>
            <a:pPr>
              <a:spcBef>
                <a:spcPts val="1200"/>
              </a:spcBef>
              <a:spcAft>
                <a:spcPts val="120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It will also contribute to the UN Decade of Ocean Science for Sustainable Development 2021-2030, in particular by responding to the needs of society for a “safe ocean” where people are protected from ocean hazards.</a:t>
            </a:r>
          </a:p>
          <a:p>
            <a:pPr>
              <a:spcBef>
                <a:spcPts val="1200"/>
              </a:spcBef>
              <a:spcAft>
                <a:spcPts val="120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Strategy seeks to capitalise on the Ocean Decade societal benefits in order to further improve monitoring, detection and data-sharing among Member States and partners.  </a:t>
            </a:r>
            <a:endParaRPr lang="fr-FR" sz="16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fr-FR" sz="1600"/>
          </a:p>
        </p:txBody>
      </p:sp>
      <p:pic>
        <p:nvPicPr>
          <p:cNvPr id="4" name="Picture 3" descr="Graphical user interface, application, Word&#10;&#10;Description automatically generated">
            <a:extLst>
              <a:ext uri="{FF2B5EF4-FFF2-40B4-BE49-F238E27FC236}">
                <a16:creationId xmlns:a16="http://schemas.microsoft.com/office/drawing/2014/main" id="{0E143281-95DF-4522-83A7-78C64EBDFB08}"/>
              </a:ext>
            </a:extLst>
          </p:cNvPr>
          <p:cNvPicPr>
            <a:picLocks noChangeAspect="1"/>
          </p:cNvPicPr>
          <p:nvPr/>
        </p:nvPicPr>
        <p:blipFill rotWithShape="1">
          <a:blip r:embed="rId2"/>
          <a:srcRect l="34732" t="26620" r="41072" b="12858"/>
          <a:stretch/>
        </p:blipFill>
        <p:spPr>
          <a:xfrm>
            <a:off x="7300697" y="484632"/>
            <a:ext cx="4074852" cy="5733287"/>
          </a:xfrm>
          <a:prstGeom prst="rect">
            <a:avLst/>
          </a:prstGeom>
        </p:spPr>
      </p:pic>
    </p:spTree>
    <p:extLst>
      <p:ext uri="{BB962C8B-B14F-4D97-AF65-F5344CB8AC3E}">
        <p14:creationId xmlns:p14="http://schemas.microsoft.com/office/powerpoint/2010/main" val="295887499"/>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t>The </a:t>
            </a:r>
            <a:r>
              <a:rPr lang="it-IT" b="1" dirty="0" err="1"/>
              <a:t>vision</a:t>
            </a:r>
            <a:endParaRPr lang="it-IT" b="1" dirty="0"/>
          </a:p>
        </p:txBody>
      </p:sp>
      <p:sp>
        <p:nvSpPr>
          <p:cNvPr id="3" name="Segnaposto contenuto 2"/>
          <p:cNvSpPr>
            <a:spLocks noGrp="1"/>
          </p:cNvSpPr>
          <p:nvPr>
            <p:ph idx="1"/>
          </p:nvPr>
        </p:nvSpPr>
        <p:spPr/>
        <p:txBody>
          <a:bodyPr>
            <a:normAutofit/>
          </a:bodyPr>
          <a:lstStyle/>
          <a:p>
            <a:pPr algn="just">
              <a:spcBef>
                <a:spcPts val="1200"/>
              </a:spcBef>
              <a:spcAft>
                <a:spcPts val="1200"/>
              </a:spcAft>
            </a:pPr>
            <a:r>
              <a:rPr lang="en-GB" sz="4000" dirty="0">
                <a:ea typeface="Times New Roman" charset="0"/>
                <a:cs typeface="Times New Roman" charset="0"/>
              </a:rPr>
              <a:t>Coastal communities around the North-eastern Atlantic, Mediterranean and connected seas are </a:t>
            </a:r>
            <a:r>
              <a:rPr lang="en-GB" sz="4000" b="1" dirty="0">
                <a:ea typeface="Times New Roman" charset="0"/>
                <a:cs typeface="Times New Roman" charset="0"/>
              </a:rPr>
              <a:t>resilient to tsunamis</a:t>
            </a:r>
            <a:r>
              <a:rPr lang="en-GB" sz="4000" dirty="0">
                <a:ea typeface="Times New Roman" charset="0"/>
                <a:cs typeface="Times New Roman" charset="0"/>
              </a:rPr>
              <a:t> and other sea-level related hazards, with an effective </a:t>
            </a:r>
            <a:r>
              <a:rPr lang="en-GB" sz="4000" b="1" dirty="0">
                <a:ea typeface="Times New Roman" charset="0"/>
                <a:cs typeface="Times New Roman" charset="0"/>
              </a:rPr>
              <a:t>tsunami warning and mitigation system</a:t>
            </a:r>
            <a:r>
              <a:rPr lang="en-GB" sz="4000" dirty="0">
                <a:ea typeface="Times New Roman" charset="0"/>
                <a:cs typeface="Times New Roman" charset="0"/>
              </a:rPr>
              <a:t> that is based on Member State </a:t>
            </a:r>
            <a:r>
              <a:rPr lang="en-GB" sz="4000" b="1" dirty="0">
                <a:ea typeface="Times New Roman" charset="0"/>
                <a:cs typeface="Times New Roman" charset="0"/>
              </a:rPr>
              <a:t>participation</a:t>
            </a:r>
            <a:r>
              <a:rPr lang="en-GB" sz="4000" dirty="0">
                <a:ea typeface="Times New Roman" charset="0"/>
                <a:cs typeface="Times New Roman" charset="0"/>
              </a:rPr>
              <a:t>.</a:t>
            </a:r>
            <a:endParaRPr lang="it-IT" sz="4000" dirty="0">
              <a:ea typeface="Times New Roman" charset="0"/>
              <a:cs typeface="Times New Roman" charset="0"/>
            </a:endParaRPr>
          </a:p>
          <a:p>
            <a:endParaRPr lang="it-IT" sz="4000" dirty="0"/>
          </a:p>
        </p:txBody>
      </p:sp>
    </p:spTree>
    <p:extLst>
      <p:ext uri="{BB962C8B-B14F-4D97-AF65-F5344CB8AC3E}">
        <p14:creationId xmlns:p14="http://schemas.microsoft.com/office/powerpoint/2010/main" val="1382127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590005" y="200750"/>
            <a:ext cx="10515600" cy="1325563"/>
          </a:xfrm>
        </p:spPr>
        <p:txBody>
          <a:bodyPr/>
          <a:lstStyle/>
          <a:p>
            <a:pPr algn="ctr"/>
            <a:r>
              <a:rPr lang="it-IT" b="1" dirty="0"/>
              <a:t>The general </a:t>
            </a:r>
            <a:r>
              <a:rPr lang="it-IT" b="1" dirty="0" err="1"/>
              <a:t>framework</a:t>
            </a:r>
            <a:endParaRPr lang="it-IT" b="1" dirty="0"/>
          </a:p>
        </p:txBody>
      </p:sp>
      <p:pic>
        <p:nvPicPr>
          <p:cNvPr id="5" name="Picture 2" descr="C:\Users\d_chang-seng\Pictures\ICGNEAMTWS 1.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56342" y="1526313"/>
            <a:ext cx="6582925" cy="4978990"/>
          </a:xfrm>
          <a:prstGeom prst="rect">
            <a:avLst/>
          </a:prstGeom>
          <a:noFill/>
          <a:ln>
            <a:noFill/>
          </a:ln>
        </p:spPr>
      </p:pic>
    </p:spTree>
    <p:extLst>
      <p:ext uri="{BB962C8B-B14F-4D97-AF65-F5344CB8AC3E}">
        <p14:creationId xmlns:p14="http://schemas.microsoft.com/office/powerpoint/2010/main" val="514579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2C0B81-7FB5-49F9-88D2-C5B3D90DA77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pPr>
            <a:r>
              <a:rPr lang="en-US" sz="2600" kern="1200" dirty="0">
                <a:solidFill>
                  <a:srgbClr val="FFFFFF"/>
                </a:solidFill>
                <a:latin typeface="+mj-lt"/>
                <a:ea typeface="+mj-ea"/>
                <a:cs typeface="+mj-cs"/>
              </a:rPr>
              <a:t>SESSION 1</a:t>
            </a:r>
          </a:p>
        </p:txBody>
      </p:sp>
      <p:graphicFrame>
        <p:nvGraphicFramePr>
          <p:cNvPr id="5" name="Table 4">
            <a:extLst>
              <a:ext uri="{FF2B5EF4-FFF2-40B4-BE49-F238E27FC236}">
                <a16:creationId xmlns:a16="http://schemas.microsoft.com/office/drawing/2014/main" id="{AFF4A9B8-4AFB-4243-80AC-1AF5B804C4BF}"/>
              </a:ext>
            </a:extLst>
          </p:cNvPr>
          <p:cNvGraphicFramePr>
            <a:graphicFrameLocks noGrp="1"/>
          </p:cNvGraphicFramePr>
          <p:nvPr>
            <p:extLst>
              <p:ext uri="{D42A27DB-BD31-4B8C-83A1-F6EECF244321}">
                <p14:modId xmlns:p14="http://schemas.microsoft.com/office/powerpoint/2010/main" val="538973726"/>
              </p:ext>
            </p:extLst>
          </p:nvPr>
        </p:nvGraphicFramePr>
        <p:xfrm>
          <a:off x="4198117" y="2194034"/>
          <a:ext cx="7188200" cy="2258852"/>
        </p:xfrm>
        <a:graphic>
          <a:graphicData uri="http://schemas.openxmlformats.org/drawingml/2006/table">
            <a:tbl>
              <a:tblPr firstRow="1" firstCol="1" lastRow="1" lastCol="1" bandRow="1" bandCol="1">
                <a:noFill/>
                <a:tableStyleId>{5C22544A-7EE6-4342-B048-85BDC9FD1C3A}</a:tableStyleId>
              </a:tblPr>
              <a:tblGrid>
                <a:gridCol w="1539259">
                  <a:extLst>
                    <a:ext uri="{9D8B030D-6E8A-4147-A177-3AD203B41FA5}">
                      <a16:colId xmlns:a16="http://schemas.microsoft.com/office/drawing/2014/main" val="3559795694"/>
                    </a:ext>
                  </a:extLst>
                </a:gridCol>
                <a:gridCol w="1497953">
                  <a:extLst>
                    <a:ext uri="{9D8B030D-6E8A-4147-A177-3AD203B41FA5}">
                      <a16:colId xmlns:a16="http://schemas.microsoft.com/office/drawing/2014/main" val="804855726"/>
                    </a:ext>
                  </a:extLst>
                </a:gridCol>
                <a:gridCol w="4150988">
                  <a:extLst>
                    <a:ext uri="{9D8B030D-6E8A-4147-A177-3AD203B41FA5}">
                      <a16:colId xmlns:a16="http://schemas.microsoft.com/office/drawing/2014/main" val="1419204061"/>
                    </a:ext>
                  </a:extLst>
                </a:gridCol>
              </a:tblGrid>
              <a:tr h="1196529">
                <a:tc>
                  <a:txBody>
                    <a:bodyPr/>
                    <a:lstStyle/>
                    <a:p>
                      <a:pPr marL="67945" marR="393065"/>
                      <a:r>
                        <a:rPr lang="en-US" sz="1200" b="0" cap="none" spc="0" dirty="0">
                          <a:solidFill>
                            <a:schemeClr val="tx1"/>
                          </a:solidFill>
                          <a:effectLst/>
                        </a:rPr>
                        <a:t>Timing </a:t>
                      </a:r>
                      <a:endParaRPr lang="fr-FR" sz="1200" b="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2637" marR="52637" marT="9824" marB="105273" anchor="b">
                    <a:lnL w="12700" cmpd="sng">
                      <a:noFill/>
                    </a:lnL>
                    <a:lnR w="12700" cmpd="sng">
                      <a:noFill/>
                    </a:lnR>
                    <a:lnT w="12700" cap="flat" cmpd="sng" algn="ctr">
                      <a:solidFill>
                        <a:schemeClr val="accent1"/>
                      </a:solidFill>
                      <a:prstDash val="solid"/>
                    </a:lnT>
                    <a:lnB w="38100" cmpd="sng">
                      <a:noFill/>
                    </a:lnB>
                    <a:noFill/>
                  </a:tcPr>
                </a:tc>
                <a:tc>
                  <a:txBody>
                    <a:bodyPr/>
                    <a:lstStyle/>
                    <a:p>
                      <a:pPr marL="67945"/>
                      <a:r>
                        <a:rPr lang="en-US" sz="1200" b="0" cap="none" spc="0" dirty="0">
                          <a:solidFill>
                            <a:schemeClr val="tx1"/>
                          </a:solidFill>
                          <a:effectLst/>
                        </a:rPr>
                        <a:t>SESSION / CONTENT</a:t>
                      </a:r>
                      <a:endParaRPr lang="fr-FR" sz="1200" b="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2637" marR="52637" marT="9824" marB="105273" anchor="b">
                    <a:lnL w="12700" cmpd="sng">
                      <a:noFill/>
                    </a:lnL>
                    <a:lnR w="12700" cmpd="sng">
                      <a:noFill/>
                    </a:lnR>
                    <a:lnT w="12700" cap="flat" cmpd="sng" algn="ctr">
                      <a:solidFill>
                        <a:schemeClr val="accent1"/>
                      </a:solidFill>
                      <a:prstDash val="solid"/>
                    </a:lnT>
                    <a:lnB w="38100" cmpd="sng">
                      <a:noFill/>
                    </a:lnB>
                    <a:noFill/>
                  </a:tcPr>
                </a:tc>
                <a:tc>
                  <a:txBody>
                    <a:bodyPr/>
                    <a:lstStyle/>
                    <a:p>
                      <a:pPr marL="67310" algn="l"/>
                      <a:r>
                        <a:rPr lang="en-US" sz="1400" b="0" cap="none" spc="0" dirty="0">
                          <a:solidFill>
                            <a:srgbClr val="0070C0"/>
                          </a:solidFill>
                          <a:effectLst/>
                        </a:rPr>
                        <a:t>Key Topics/ Themes and Speakers/Presenters/Panelists</a:t>
                      </a:r>
                      <a:endParaRPr lang="fr-FR" sz="1400" b="0" cap="none" spc="0" dirty="0">
                        <a:solidFill>
                          <a:srgbClr val="0070C0"/>
                        </a:solidFill>
                        <a:effectLst/>
                      </a:endParaRPr>
                    </a:p>
                    <a:p>
                      <a:pPr marL="67945" algn="l">
                        <a:spcBef>
                          <a:spcPts val="5"/>
                        </a:spcBef>
                        <a:spcAft>
                          <a:spcPts val="0"/>
                        </a:spcAft>
                      </a:pPr>
                      <a:r>
                        <a:rPr lang="en-US" sz="1200" b="0" cap="none" spc="0" dirty="0">
                          <a:solidFill>
                            <a:schemeClr val="tx1"/>
                          </a:solidFill>
                          <a:effectLst/>
                        </a:rPr>
                        <a:t> </a:t>
                      </a:r>
                      <a:endParaRPr lang="fr-FR" sz="1200" b="0" cap="none" spc="0" dirty="0">
                        <a:solidFill>
                          <a:schemeClr val="tx1"/>
                        </a:solidFill>
                        <a:effectLst/>
                      </a:endParaRPr>
                    </a:p>
                    <a:p>
                      <a:pPr marL="67310" algn="l">
                        <a:lnSpc>
                          <a:spcPts val="1035"/>
                        </a:lnSpc>
                      </a:pPr>
                      <a:r>
                        <a:rPr lang="en-US" sz="1200" b="0" cap="none" spc="0" dirty="0">
                          <a:solidFill>
                            <a:schemeClr val="tx1"/>
                          </a:solidFill>
                          <a:effectLst/>
                        </a:rPr>
                        <a:t>Moderator:</a:t>
                      </a:r>
                      <a:endParaRPr lang="fr-FR" sz="1200" b="0" cap="none" spc="0" dirty="0">
                        <a:solidFill>
                          <a:schemeClr val="tx1"/>
                        </a:solidFill>
                        <a:effectLst/>
                      </a:endParaRPr>
                    </a:p>
                    <a:p>
                      <a:pPr marL="67310" algn="l">
                        <a:lnSpc>
                          <a:spcPts val="1035"/>
                        </a:lnSpc>
                      </a:pPr>
                      <a:r>
                        <a:rPr lang="en-US" sz="1200" b="0" cap="none" spc="0" dirty="0">
                          <a:solidFill>
                            <a:schemeClr val="tx1"/>
                          </a:solidFill>
                          <a:effectLst/>
                        </a:rPr>
                        <a:t>Suzan M. El-</a:t>
                      </a:r>
                      <a:r>
                        <a:rPr lang="en-US" sz="1200" b="0" cap="none" spc="0" dirty="0" err="1">
                          <a:solidFill>
                            <a:schemeClr val="tx1"/>
                          </a:solidFill>
                          <a:effectLst/>
                        </a:rPr>
                        <a:t>Gharabawy</a:t>
                      </a:r>
                      <a:r>
                        <a:rPr lang="en-US" sz="1200" b="0" cap="none" spc="0" dirty="0">
                          <a:solidFill>
                            <a:schemeClr val="tx1"/>
                          </a:solidFill>
                          <a:effectLst/>
                        </a:rPr>
                        <a:t>, NIOF, Vice-chair of IOC-Africa</a:t>
                      </a:r>
                      <a:endParaRPr lang="fr-FR" sz="1200" b="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2637" marR="52637" marT="9824" marB="105273" anchor="b">
                    <a:lnL w="12700" cmpd="sng">
                      <a:noFill/>
                    </a:lnL>
                    <a:lnR w="12700" cmpd="sng">
                      <a:noFill/>
                    </a:lnR>
                    <a:lnT w="12700" cap="flat" cmpd="sng" algn="ctr">
                      <a:solidFill>
                        <a:schemeClr val="accent1"/>
                      </a:solidFill>
                      <a:prstDash val="solid"/>
                    </a:lnT>
                    <a:lnB w="38100" cmpd="sng">
                      <a:noFill/>
                    </a:lnB>
                    <a:noFill/>
                  </a:tcPr>
                </a:tc>
                <a:extLst>
                  <a:ext uri="{0D108BD9-81ED-4DB2-BD59-A6C34878D82A}">
                    <a16:rowId xmlns:a16="http://schemas.microsoft.com/office/drawing/2014/main" val="2450364878"/>
                  </a:ext>
                </a:extLst>
              </a:tr>
              <a:tr h="1062323">
                <a:tc>
                  <a:txBody>
                    <a:bodyPr/>
                    <a:lstStyle/>
                    <a:p>
                      <a:pPr marL="67945">
                        <a:lnSpc>
                          <a:spcPts val="1030"/>
                        </a:lnSpc>
                      </a:pPr>
                      <a:r>
                        <a:rPr lang="en-US" sz="1200" b="1" cap="none" spc="0" dirty="0">
                          <a:solidFill>
                            <a:srgbClr val="0070C0"/>
                          </a:solidFill>
                          <a:effectLst/>
                        </a:rPr>
                        <a:t>09:00am-09:20am</a:t>
                      </a:r>
                      <a:endParaRPr lang="fr-FR" sz="1200" b="1" cap="none" spc="0" dirty="0">
                        <a:solidFill>
                          <a:srgbClr val="0070C0"/>
                        </a:solidFill>
                        <a:effectLst/>
                      </a:endParaRPr>
                    </a:p>
                    <a:p>
                      <a:pPr marL="67945" marR="58420"/>
                      <a:r>
                        <a:rPr lang="en-US" sz="1200" b="1" cap="none" spc="0" dirty="0">
                          <a:solidFill>
                            <a:schemeClr val="tx1"/>
                          </a:solidFill>
                          <a:effectLst/>
                        </a:rPr>
                        <a:t> </a:t>
                      </a:r>
                      <a:endParaRPr lang="fr-FR" sz="1200" b="1"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2637" marR="52637" marT="9824" marB="105273">
                    <a:lnL w="12700" cmpd="sng">
                      <a:noFill/>
                      <a:prstDash val="solid"/>
                    </a:lnL>
                    <a:lnR w="12700" cmpd="sng">
                      <a:noFill/>
                      <a:prstDash val="solid"/>
                    </a:lnR>
                    <a:lnT w="38100" cmpd="sng">
                      <a:noFill/>
                    </a:lnT>
                    <a:lnB w="12700" cmpd="sng">
                      <a:noFill/>
                      <a:prstDash val="solid"/>
                    </a:lnB>
                    <a:noFill/>
                  </a:tcPr>
                </a:tc>
                <a:tc>
                  <a:txBody>
                    <a:bodyPr/>
                    <a:lstStyle/>
                    <a:p>
                      <a:pPr marL="67945"/>
                      <a:r>
                        <a:rPr lang="en-US" sz="1200" b="1" cap="none" spc="0" dirty="0">
                          <a:solidFill>
                            <a:srgbClr val="0070C0"/>
                          </a:solidFill>
                          <a:effectLst/>
                        </a:rPr>
                        <a:t>SESSION 1</a:t>
                      </a:r>
                      <a:endParaRPr lang="fr-FR" sz="1200" b="1" cap="none" spc="0" dirty="0">
                        <a:solidFill>
                          <a:srgbClr val="0070C0"/>
                        </a:solidFill>
                        <a:effectLst/>
                      </a:endParaRPr>
                    </a:p>
                    <a:p>
                      <a:pPr marL="67945">
                        <a:spcBef>
                          <a:spcPts val="50"/>
                        </a:spcBef>
                        <a:spcAft>
                          <a:spcPts val="0"/>
                        </a:spcAft>
                      </a:pPr>
                      <a:r>
                        <a:rPr lang="en-US" sz="1200" b="1" cap="none" spc="0" dirty="0">
                          <a:solidFill>
                            <a:schemeClr val="tx1"/>
                          </a:solidFill>
                          <a:effectLst/>
                        </a:rPr>
                        <a:t> </a:t>
                      </a:r>
                      <a:endParaRPr lang="fr-FR" sz="1200" b="1" cap="none" spc="0" dirty="0">
                        <a:solidFill>
                          <a:schemeClr val="tx1"/>
                        </a:solidFill>
                        <a:effectLst/>
                      </a:endParaRPr>
                    </a:p>
                    <a:p>
                      <a:pPr marL="67945"/>
                      <a:r>
                        <a:rPr lang="en-US" sz="1200" b="1" cap="none" spc="0" dirty="0">
                          <a:solidFill>
                            <a:schemeClr val="tx1"/>
                          </a:solidFill>
                          <a:effectLst/>
                        </a:rPr>
                        <a:t>HIGH LEVEL REMARKS</a:t>
                      </a:r>
                      <a:endParaRPr lang="fr-FR" sz="1200" b="1"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2637" marR="52637" marT="9824" marB="105273">
                    <a:lnL w="12700" cmpd="sng">
                      <a:noFill/>
                      <a:prstDash val="solid"/>
                    </a:lnL>
                    <a:lnR w="12700" cmpd="sng">
                      <a:noFill/>
                      <a:prstDash val="solid"/>
                    </a:lnR>
                    <a:lnT w="38100" cmpd="sng">
                      <a:noFill/>
                    </a:lnT>
                    <a:lnB w="12700" cmpd="sng">
                      <a:noFill/>
                      <a:prstDash val="solid"/>
                    </a:lnB>
                    <a:noFill/>
                  </a:tcPr>
                </a:tc>
                <a:tc>
                  <a:txBody>
                    <a:bodyPr/>
                    <a:lstStyle/>
                    <a:p>
                      <a:pPr marL="342900" lvl="0" indent="-342900" algn="l" rtl="0">
                        <a:lnSpc>
                          <a:spcPts val="1070"/>
                        </a:lnSpc>
                        <a:buSzPts val="900"/>
                        <a:buFont typeface="Courier New" panose="02070309020205020404" pitchFamily="49" charset="0"/>
                        <a:buChar char="o"/>
                        <a:tabLst>
                          <a:tab pos="525145" algn="l"/>
                        </a:tabLst>
                      </a:pPr>
                      <a:r>
                        <a:rPr lang="en-US" sz="1200" b="1" cap="none" spc="0" dirty="0">
                          <a:solidFill>
                            <a:schemeClr val="tx1"/>
                          </a:solidFill>
                          <a:effectLst/>
                        </a:rPr>
                        <a:t>Maria Ana Baptista, Chair of ICG/NEAMTWS</a:t>
                      </a:r>
                      <a:endParaRPr lang="fr-FR" sz="1200" b="1" cap="none" spc="0" dirty="0">
                        <a:solidFill>
                          <a:schemeClr val="tx1"/>
                        </a:solidFill>
                        <a:effectLst/>
                      </a:endParaRPr>
                    </a:p>
                    <a:p>
                      <a:pPr marL="342900" lvl="0" indent="-342900" algn="l">
                        <a:lnSpc>
                          <a:spcPts val="1030"/>
                        </a:lnSpc>
                        <a:buSzPts val="900"/>
                        <a:buFont typeface="Courier New" panose="02070309020205020404" pitchFamily="49" charset="0"/>
                        <a:buChar char="o"/>
                        <a:tabLst>
                          <a:tab pos="525145" algn="l"/>
                        </a:tabLst>
                      </a:pPr>
                      <a:r>
                        <a:rPr lang="en-US" sz="1200" b="1" cap="none" spc="0" dirty="0">
                          <a:solidFill>
                            <a:schemeClr val="tx1"/>
                          </a:solidFill>
                          <a:effectLst/>
                        </a:rPr>
                        <a:t>Peter Billing, Unit Head of EU DG ECHO</a:t>
                      </a:r>
                      <a:endParaRPr lang="fr-FR" sz="1200" b="1" cap="none" spc="0" dirty="0">
                        <a:solidFill>
                          <a:schemeClr val="tx1"/>
                        </a:solidFill>
                        <a:effectLst/>
                      </a:endParaRPr>
                    </a:p>
                    <a:p>
                      <a:pPr marL="342900" lvl="0" indent="-342900" algn="l">
                        <a:lnSpc>
                          <a:spcPts val="1030"/>
                        </a:lnSpc>
                        <a:buSzPts val="900"/>
                        <a:buFont typeface="Courier New" panose="02070309020205020404" pitchFamily="49" charset="0"/>
                        <a:buChar char="o"/>
                        <a:tabLst>
                          <a:tab pos="525145" algn="l"/>
                        </a:tabLst>
                      </a:pPr>
                      <a:r>
                        <a:rPr lang="en-US" sz="1200" b="1" cap="none" spc="0" dirty="0">
                          <a:solidFill>
                            <a:schemeClr val="tx1"/>
                          </a:solidFill>
                          <a:effectLst/>
                        </a:rPr>
                        <a:t>Vladimir Ryabinin, IOC-UNESCO Executive Secretary</a:t>
                      </a:r>
                      <a:endParaRPr lang="fr-FR" sz="1200" b="1" cap="none" spc="0" dirty="0">
                        <a:solidFill>
                          <a:schemeClr val="tx1"/>
                        </a:solidFill>
                        <a:effectLst/>
                      </a:endParaRPr>
                    </a:p>
                    <a:p>
                      <a:pPr marL="342900" lvl="0" indent="-342900" algn="l">
                        <a:lnSpc>
                          <a:spcPts val="1040"/>
                        </a:lnSpc>
                        <a:buSzPts val="900"/>
                        <a:buFont typeface="Courier New" panose="02070309020205020404" pitchFamily="49" charset="0"/>
                        <a:buChar char="o"/>
                        <a:tabLst>
                          <a:tab pos="525145" algn="l"/>
                        </a:tabLst>
                      </a:pPr>
                      <a:r>
                        <a:rPr lang="en-US" sz="1200" b="1" cap="none" spc="0" dirty="0">
                          <a:solidFill>
                            <a:schemeClr val="tx1"/>
                          </a:solidFill>
                          <a:effectLst/>
                        </a:rPr>
                        <a:t>Amr Hamouda, President of NIOF, Egypt</a:t>
                      </a:r>
                      <a:endParaRPr lang="fr-FR" sz="1200" b="1" cap="none" spc="0" dirty="0">
                        <a:solidFill>
                          <a:schemeClr val="tx1"/>
                        </a:solidFill>
                        <a:effectLst/>
                      </a:endParaRPr>
                    </a:p>
                    <a:p>
                      <a:pPr marL="342900" lvl="0" indent="-342900" algn="l">
                        <a:lnSpc>
                          <a:spcPts val="1075"/>
                        </a:lnSpc>
                        <a:buSzPts val="900"/>
                        <a:buFont typeface="Courier New" panose="02070309020205020404" pitchFamily="49" charset="0"/>
                        <a:buChar char="o"/>
                        <a:tabLst>
                          <a:tab pos="525145" algn="l"/>
                        </a:tabLst>
                      </a:pPr>
                      <a:r>
                        <a:rPr lang="en-US" sz="1200" b="1" cap="none" spc="0" dirty="0">
                          <a:solidFill>
                            <a:schemeClr val="tx1"/>
                          </a:solidFill>
                          <a:effectLst/>
                        </a:rPr>
                        <a:t>Mohamed Taher </a:t>
                      </a:r>
                      <a:r>
                        <a:rPr lang="en-US" sz="1200" b="1" cap="none" spc="0" dirty="0" err="1">
                          <a:solidFill>
                            <a:schemeClr val="tx1"/>
                          </a:solidFill>
                          <a:effectLst/>
                        </a:rPr>
                        <a:t>Elsherief</a:t>
                      </a:r>
                      <a:r>
                        <a:rPr lang="en-US" sz="1200" b="1" cap="none" spc="0" dirty="0">
                          <a:solidFill>
                            <a:schemeClr val="tx1"/>
                          </a:solidFill>
                          <a:effectLst/>
                        </a:rPr>
                        <a:t>, Governor of Alexandria, Egypt</a:t>
                      </a:r>
                      <a:endParaRPr lang="fr-FR" sz="1200" b="1" cap="none" spc="0" dirty="0">
                        <a:solidFill>
                          <a:schemeClr val="tx1"/>
                        </a:solidFill>
                        <a:effectLst/>
                        <a:latin typeface="Times New Roman" panose="02020603050405020304" pitchFamily="18" charset="0"/>
                        <a:ea typeface="Courier New" panose="02070309020205020404" pitchFamily="49" charset="0"/>
                        <a:cs typeface="Arial" panose="020B0604020202020204" pitchFamily="34" charset="0"/>
                      </a:endParaRPr>
                    </a:p>
                  </a:txBody>
                  <a:tcPr marL="52637" marR="52637" marT="9824" marB="105273">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639920710"/>
                  </a:ext>
                </a:extLst>
              </a:tr>
            </a:tbl>
          </a:graphicData>
        </a:graphic>
      </p:graphicFrame>
    </p:spTree>
    <p:extLst>
      <p:ext uri="{BB962C8B-B14F-4D97-AF65-F5344CB8AC3E}">
        <p14:creationId xmlns:p14="http://schemas.microsoft.com/office/powerpoint/2010/main" val="10554718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D86C5-32D4-459F-B10D-A9B4B945E779}"/>
              </a:ext>
            </a:extLst>
          </p:cNvPr>
          <p:cNvSpPr>
            <a:spLocks noGrp="1"/>
          </p:cNvSpPr>
          <p:nvPr>
            <p:ph type="title"/>
          </p:nvPr>
        </p:nvSpPr>
        <p:spPr/>
        <p:txBody>
          <a:bodyPr/>
          <a:lstStyle/>
          <a:p>
            <a:pPr algn="ctr"/>
            <a:r>
              <a:rPr lang="fr-FR" b="1" dirty="0"/>
              <a:t>The </a:t>
            </a:r>
            <a:r>
              <a:rPr lang="fr-FR" b="1" dirty="0" err="1"/>
              <a:t>Three</a:t>
            </a:r>
            <a:r>
              <a:rPr lang="fr-FR" b="1" dirty="0"/>
              <a:t> </a:t>
            </a:r>
            <a:r>
              <a:rPr lang="fr-FR" b="1" dirty="0" err="1"/>
              <a:t>Pillars</a:t>
            </a:r>
            <a:endParaRPr lang="fr-FR" b="1" dirty="0"/>
          </a:p>
        </p:txBody>
      </p:sp>
      <p:sp>
        <p:nvSpPr>
          <p:cNvPr id="3" name="Content Placeholder 2">
            <a:extLst>
              <a:ext uri="{FF2B5EF4-FFF2-40B4-BE49-F238E27FC236}">
                <a16:creationId xmlns:a16="http://schemas.microsoft.com/office/drawing/2014/main" id="{EC6F2093-F7FE-42AA-9050-5838305C7F2F}"/>
              </a:ext>
            </a:extLst>
          </p:cNvPr>
          <p:cNvSpPr>
            <a:spLocks noGrp="1"/>
          </p:cNvSpPr>
          <p:nvPr>
            <p:ph idx="1"/>
          </p:nvPr>
        </p:nvSpPr>
        <p:spPr/>
        <p:txBody>
          <a:bodyPr>
            <a:noAutofit/>
          </a:bodyPr>
          <a:lstStyle/>
          <a:p>
            <a:pPr>
              <a:spcBef>
                <a:spcPts val="1200"/>
              </a:spcBef>
              <a:spcAft>
                <a:spcPts val="1200"/>
              </a:spcAft>
            </a:pPr>
            <a:r>
              <a:rPr lang="en-GB" dirty="0">
                <a:effectLst/>
                <a:ea typeface="Times New Roman" panose="02020603050405020304" pitchFamily="18" charset="0"/>
                <a:cs typeface="Times New Roman" panose="02020603050405020304" pitchFamily="18" charset="0"/>
              </a:rPr>
              <a:t>The Strategy of the North-eastern Atlantic, Mediterranean and connected seas Tsunami Warning and Mitigation System is founded on three pillars:</a:t>
            </a:r>
            <a:endParaRPr lang="fr-FR" dirty="0">
              <a:effectLst/>
              <a:ea typeface="Times New Roman" panose="02020603050405020304" pitchFamily="18" charset="0"/>
              <a:cs typeface="Times New Roman" panose="02020603050405020304" pitchFamily="18" charset="0"/>
            </a:endParaRPr>
          </a:p>
          <a:p>
            <a:pPr marL="540385" indent="-457200">
              <a:spcBef>
                <a:spcPts val="1200"/>
              </a:spcBef>
              <a:spcAft>
                <a:spcPts val="1200"/>
              </a:spcAft>
            </a:pPr>
            <a:r>
              <a:rPr lang="en-GB" b="1" dirty="0">
                <a:effectLst/>
                <a:ea typeface="Times New Roman" panose="02020603050405020304" pitchFamily="18" charset="0"/>
                <a:cs typeface="Times New Roman" panose="02020603050405020304" pitchFamily="18" charset="0"/>
              </a:rPr>
              <a:t>1.</a:t>
            </a:r>
            <a:r>
              <a:rPr lang="en-GB" dirty="0">
                <a:effectLst/>
                <a:ea typeface="Times New Roman" panose="02020603050405020304" pitchFamily="18" charset="0"/>
                <a:cs typeface="Times New Roman" panose="02020603050405020304" pitchFamily="18" charset="0"/>
              </a:rPr>
              <a:t>	</a:t>
            </a:r>
            <a:r>
              <a:rPr lang="en-GB" b="1" dirty="0">
                <a:effectLst/>
                <a:ea typeface="Times New Roman" panose="02020603050405020304" pitchFamily="18" charset="0"/>
                <a:cs typeface="Times New Roman" panose="02020603050405020304" pitchFamily="18" charset="0"/>
              </a:rPr>
              <a:t>Tsunami Hazard and Risk Assessment</a:t>
            </a:r>
            <a:endParaRPr lang="fr-FR" dirty="0">
              <a:effectLst/>
              <a:ea typeface="Times New Roman" panose="02020603050405020304" pitchFamily="18" charset="0"/>
              <a:cs typeface="Times New Roman" panose="02020603050405020304" pitchFamily="18" charset="0"/>
            </a:endParaRPr>
          </a:p>
          <a:p>
            <a:pPr marL="540385" indent="-457200">
              <a:spcBef>
                <a:spcPts val="1200"/>
              </a:spcBef>
              <a:spcAft>
                <a:spcPts val="1200"/>
              </a:spcAft>
            </a:pPr>
            <a:r>
              <a:rPr lang="en-GB" b="1" dirty="0">
                <a:effectLst/>
                <a:ea typeface="Times New Roman" panose="02020603050405020304" pitchFamily="18" charset="0"/>
                <a:cs typeface="Times New Roman" panose="02020603050405020304" pitchFamily="18" charset="0"/>
              </a:rPr>
              <a:t>2.</a:t>
            </a:r>
            <a:r>
              <a:rPr lang="en-GB" dirty="0">
                <a:effectLst/>
                <a:ea typeface="Times New Roman" panose="02020603050405020304" pitchFamily="18" charset="0"/>
                <a:cs typeface="Times New Roman" panose="02020603050405020304" pitchFamily="18" charset="0"/>
              </a:rPr>
              <a:t>	</a:t>
            </a:r>
            <a:r>
              <a:rPr lang="en-GB" b="1" dirty="0">
                <a:effectLst/>
                <a:ea typeface="Times New Roman" panose="02020603050405020304" pitchFamily="18" charset="0"/>
                <a:cs typeface="Times New Roman" panose="02020603050405020304" pitchFamily="18" charset="0"/>
              </a:rPr>
              <a:t>Detection, Warning and Dissemination</a:t>
            </a:r>
            <a:endParaRPr lang="fr-FR" dirty="0">
              <a:effectLst/>
              <a:ea typeface="Times New Roman" panose="02020603050405020304" pitchFamily="18" charset="0"/>
              <a:cs typeface="Times New Roman" panose="02020603050405020304" pitchFamily="18" charset="0"/>
            </a:endParaRPr>
          </a:p>
          <a:p>
            <a:pPr marL="540385" indent="-457200">
              <a:spcBef>
                <a:spcPts val="1200"/>
              </a:spcBef>
              <a:spcAft>
                <a:spcPts val="1200"/>
              </a:spcAft>
            </a:pPr>
            <a:r>
              <a:rPr lang="en-GB" b="1" dirty="0">
                <a:effectLst/>
                <a:ea typeface="Times New Roman" panose="02020603050405020304" pitchFamily="18" charset="0"/>
                <a:cs typeface="Times New Roman" panose="02020603050405020304" pitchFamily="18" charset="0"/>
              </a:rPr>
              <a:t>3.</a:t>
            </a:r>
            <a:r>
              <a:rPr lang="en-GB" dirty="0">
                <a:effectLst/>
                <a:ea typeface="Times New Roman" panose="02020603050405020304" pitchFamily="18" charset="0"/>
                <a:cs typeface="Times New Roman" panose="02020603050405020304" pitchFamily="18" charset="0"/>
              </a:rPr>
              <a:t>	</a:t>
            </a:r>
            <a:r>
              <a:rPr lang="en-GB" b="1" dirty="0">
                <a:effectLst/>
                <a:ea typeface="Times New Roman" panose="02020603050405020304" pitchFamily="18" charset="0"/>
                <a:cs typeface="Times New Roman" panose="02020603050405020304" pitchFamily="18" charset="0"/>
              </a:rPr>
              <a:t>Awareness and Response</a:t>
            </a:r>
            <a:endParaRPr lang="fr-FR" dirty="0">
              <a:effectLst/>
              <a:ea typeface="Times New Roman" panose="02020603050405020304" pitchFamily="18" charset="0"/>
              <a:cs typeface="Times New Roman" panose="02020603050405020304" pitchFamily="18" charset="0"/>
            </a:endParaRPr>
          </a:p>
          <a:p>
            <a:pPr>
              <a:spcBef>
                <a:spcPts val="1200"/>
              </a:spcBef>
              <a:spcAft>
                <a:spcPts val="1200"/>
              </a:spcAft>
            </a:pPr>
            <a:r>
              <a:rPr lang="en-GB" dirty="0">
                <a:effectLst/>
                <a:ea typeface="Times New Roman" panose="02020603050405020304" pitchFamily="18" charset="0"/>
                <a:cs typeface="Times New Roman" panose="02020603050405020304" pitchFamily="18" charset="0"/>
              </a:rPr>
              <a:t>These pillars require a foundation of interoperability and sustainability and the enabling activities of research and capacity-building</a:t>
            </a:r>
            <a:endParaRPr lang="fr-FR" dirty="0">
              <a:effectLst/>
              <a:ea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70216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en-GB" b="1" dirty="0"/>
              <a:t>PILLAR 1: </a:t>
            </a:r>
            <a:br>
              <a:rPr lang="en-GB" b="1" dirty="0"/>
            </a:br>
            <a:r>
              <a:rPr lang="en-GB" b="1" dirty="0"/>
              <a:t>Tsunami Hazard and Risk Assessment</a:t>
            </a:r>
            <a:br>
              <a:rPr lang="it-IT" b="1" dirty="0"/>
            </a:br>
            <a:endParaRPr lang="it-IT" dirty="0"/>
          </a:p>
        </p:txBody>
      </p:sp>
      <p:sp>
        <p:nvSpPr>
          <p:cNvPr id="3" name="Segnaposto contenuto 2"/>
          <p:cNvSpPr>
            <a:spLocks noGrp="1"/>
          </p:cNvSpPr>
          <p:nvPr>
            <p:ph idx="1"/>
          </p:nvPr>
        </p:nvSpPr>
        <p:spPr>
          <a:xfrm>
            <a:off x="838199" y="1825625"/>
            <a:ext cx="10918371" cy="4351338"/>
          </a:xfrm>
        </p:spPr>
        <p:txBody>
          <a:bodyPr>
            <a:normAutofit/>
          </a:bodyPr>
          <a:lstStyle/>
          <a:p>
            <a:r>
              <a:rPr lang="en-GB" sz="3200" b="1" dirty="0"/>
              <a:t>Objective 1.1</a:t>
            </a:r>
            <a:r>
              <a:rPr lang="en-GB" sz="3200" dirty="0"/>
              <a:t>: Implementation of probabilistic methodologies in tsunami hazard and risk assessment</a:t>
            </a:r>
            <a:endParaRPr lang="it-IT" sz="3200" dirty="0"/>
          </a:p>
          <a:p>
            <a:r>
              <a:rPr lang="en-GB" sz="3200" b="1" dirty="0"/>
              <a:t>Objective 1.2</a:t>
            </a:r>
            <a:r>
              <a:rPr lang="en-GB" sz="3200" dirty="0"/>
              <a:t>: Member states to develop specific tsunami hazard and risk assessments for vulnerable national sub-regions</a:t>
            </a:r>
            <a:endParaRPr lang="it-IT" sz="3200" dirty="0"/>
          </a:p>
          <a:p>
            <a:r>
              <a:rPr lang="en-GB" sz="3200" b="1" dirty="0"/>
              <a:t>Objective 1.3</a:t>
            </a:r>
            <a:r>
              <a:rPr lang="en-GB" sz="3200" dirty="0"/>
              <a:t>: Develop regional hazard assessment for landslide-generated tsunamis</a:t>
            </a:r>
            <a:endParaRPr lang="it-IT" sz="3200" dirty="0"/>
          </a:p>
          <a:p>
            <a:r>
              <a:rPr lang="en-GB" sz="3200" b="1" dirty="0"/>
              <a:t>Objective 1.4</a:t>
            </a:r>
            <a:r>
              <a:rPr lang="en-GB" sz="3200" dirty="0"/>
              <a:t>: Multi-source tsunami hazard assessment</a:t>
            </a:r>
            <a:endParaRPr lang="it-IT" sz="3200" dirty="0"/>
          </a:p>
          <a:p>
            <a:endParaRPr lang="it-IT" sz="3200" dirty="0"/>
          </a:p>
        </p:txBody>
      </p:sp>
    </p:spTree>
    <p:extLst>
      <p:ext uri="{BB962C8B-B14F-4D97-AF65-F5344CB8AC3E}">
        <p14:creationId xmlns:p14="http://schemas.microsoft.com/office/powerpoint/2010/main" val="179388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en-GB" dirty="0">
                <a:ea typeface="Times New Roman" charset="0"/>
                <a:cs typeface="Times New Roman" charset="0"/>
              </a:rPr>
              <a:t>Probabilistic Tsunami </a:t>
            </a:r>
            <a:r>
              <a:rPr lang="en-GB" b="1" dirty="0">
                <a:ea typeface="Times New Roman" charset="0"/>
                <a:cs typeface="Times New Roman" charset="0"/>
              </a:rPr>
              <a:t>Hazard</a:t>
            </a:r>
            <a:r>
              <a:rPr lang="en-GB" dirty="0">
                <a:ea typeface="Times New Roman" charset="0"/>
                <a:cs typeface="Times New Roman" charset="0"/>
              </a:rPr>
              <a:t> Assessment of the NEAM Region: the NEAMTHM18 </a:t>
            </a:r>
            <a:r>
              <a:rPr lang="en-GB" sz="3600" dirty="0">
                <a:ea typeface="Times New Roman" charset="0"/>
                <a:cs typeface="Times New Roman" charset="0"/>
              </a:rPr>
              <a:t>(</a:t>
            </a:r>
            <a:r>
              <a:rPr lang="en-GB" sz="3600" dirty="0" err="1">
                <a:ea typeface="Times New Roman" charset="0"/>
                <a:cs typeface="Times New Roman" charset="0"/>
              </a:rPr>
              <a:t>Basili</a:t>
            </a:r>
            <a:r>
              <a:rPr lang="en-GB" sz="3600" dirty="0">
                <a:ea typeface="Times New Roman" charset="0"/>
                <a:cs typeface="Times New Roman" charset="0"/>
              </a:rPr>
              <a:t> et al. 2021)</a:t>
            </a:r>
            <a:br>
              <a:rPr lang="en-GB" sz="3600" dirty="0">
                <a:ea typeface="Times New Roman" charset="0"/>
                <a:cs typeface="Times New Roman" charset="0"/>
              </a:rPr>
            </a:br>
            <a:endParaRPr lang="it-IT" dirty="0"/>
          </a:p>
        </p:txBody>
      </p:sp>
      <p:pic>
        <p:nvPicPr>
          <p:cNvPr id="5" name="Immagin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690688"/>
            <a:ext cx="7057886" cy="5238206"/>
          </a:xfrm>
          <a:prstGeom prst="rect">
            <a:avLst/>
          </a:prstGeom>
        </p:spPr>
      </p:pic>
      <p:sp>
        <p:nvSpPr>
          <p:cNvPr id="6" name="Rettangolo 5"/>
          <p:cNvSpPr/>
          <p:nvPr/>
        </p:nvSpPr>
        <p:spPr>
          <a:xfrm>
            <a:off x="8072845" y="1881358"/>
            <a:ext cx="3931920" cy="504753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prstClr val="black"/>
              </a:solidFill>
              <a:effectLst/>
              <a:uLnTx/>
              <a:uFillTx/>
              <a:latin typeface="Calibri" panose="020F0502020204030204"/>
              <a:ea typeface="Times New Roman" charset="0"/>
              <a:cs typeface="Times New Roman"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charset="0"/>
                <a:cs typeface="Times New Roman" charset="0"/>
              </a:rPr>
              <a:t>Probability of an earthquake-generated tsunami exceeding a maximum inundation height (MIH) of 1 m in 50 years evaluated every ~20 km on the NEAM region coastlines. The map was derived from the NEAM Tsunami Hazard Model 2018 (NEAMTHM18; </a:t>
            </a:r>
            <a:r>
              <a:rPr kumimoji="0" lang="en-GB" sz="1400" b="0" i="0" u="none" strike="noStrike" kern="1200" cap="none" spc="0" normalizeH="0" baseline="0" noProof="0" dirty="0" err="1">
                <a:ln>
                  <a:noFill/>
                </a:ln>
                <a:solidFill>
                  <a:prstClr val="black"/>
                </a:solidFill>
                <a:effectLst/>
                <a:uLnTx/>
                <a:uFillTx/>
                <a:latin typeface="Calibri" panose="020F0502020204030204"/>
                <a:ea typeface="Times New Roman" charset="0"/>
                <a:cs typeface="Times New Roman" charset="0"/>
              </a:rPr>
              <a:t>Basili</a:t>
            </a: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charset="0"/>
                <a:cs typeface="Times New Roman" charset="0"/>
              </a:rPr>
              <a:t> et al., 2021), which is a product of the TSUMAPS-NEAM project funded by the European Civil Protection and Humanitarian Aid Operations (DG-ECHO). For more details of the model, see </a:t>
            </a:r>
            <a:r>
              <a:rPr kumimoji="0" lang="en-GB" sz="1400" b="0" i="0" u="none" strike="noStrike" kern="1200" cap="none" spc="0" normalizeH="0" baseline="0" noProof="0" dirty="0">
                <a:ln>
                  <a:noFill/>
                </a:ln>
                <a:solidFill>
                  <a:srgbClr val="1155CC"/>
                </a:solidFill>
                <a:effectLst/>
                <a:uLnTx/>
                <a:uFillTx/>
                <a:latin typeface="Calibri" panose="020F0502020204030204"/>
                <a:ea typeface="Times New Roman" charset="0"/>
                <a:cs typeface="Times New Roman" charset="0"/>
                <a:hlinkClick r:id="rId3"/>
              </a:rPr>
              <a:t>http://www.tsumaps-neam.eu</a:t>
            </a: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charset="0"/>
                <a:cs typeface="Times New Roman" charset="0"/>
              </a:rPr>
              <a:t>. The map presented here was produced with the best information available at the time of modelling. The accuracy of these maps is subject to limitations in the accuracy and completeness of available bathymetry and topographic information, and in the current knowledge of the tsunami sources and characteristics. In the last few years, MIHs greater than 1 meter have been observed during at least three earthquake-generated tsunamis (Samos and Izmir region 2020, Kos-</a:t>
            </a:r>
            <a:r>
              <a:rPr kumimoji="0" lang="en-GB" sz="1400" b="0" i="0" u="none" strike="noStrike" kern="1200" cap="none" spc="0" normalizeH="0" baseline="0" noProof="0" dirty="0" err="1">
                <a:ln>
                  <a:noFill/>
                </a:ln>
                <a:solidFill>
                  <a:prstClr val="black"/>
                </a:solidFill>
                <a:effectLst/>
                <a:uLnTx/>
                <a:uFillTx/>
                <a:latin typeface="Calibri" panose="020F0502020204030204"/>
                <a:ea typeface="Times New Roman" charset="0"/>
                <a:cs typeface="Times New Roman" charset="0"/>
              </a:rPr>
              <a:t>Bodrum</a:t>
            </a:r>
            <a:r>
              <a:rPr kumimoji="0" lang="en-GB" sz="1400" b="0" i="0" u="none" strike="noStrike" kern="1200" cap="none" spc="0" normalizeH="0" baseline="0" noProof="0" dirty="0">
                <a:ln>
                  <a:noFill/>
                </a:ln>
                <a:solidFill>
                  <a:prstClr val="black"/>
                </a:solidFill>
                <a:effectLst/>
                <a:uLnTx/>
                <a:uFillTx/>
                <a:latin typeface="Calibri" panose="020F0502020204030204"/>
                <a:ea typeface="Times New Roman" charset="0"/>
                <a:cs typeface="Times New Roman" charset="0"/>
              </a:rPr>
              <a:t> in 2017 and Samos in 2020), which caused damage.</a:t>
            </a:r>
            <a:endParaRPr kumimoji="0" lang="it-IT" sz="1400" b="0" i="0" u="none" strike="noStrike" kern="1200" cap="none" spc="0" normalizeH="0" baseline="0" noProof="0" dirty="0">
              <a:ln>
                <a:noFill/>
              </a:ln>
              <a:solidFill>
                <a:prstClr val="black"/>
              </a:solidFill>
              <a:effectLst/>
              <a:uLnTx/>
              <a:uFillTx/>
              <a:latin typeface="Calibri" panose="020F0502020204030204"/>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宋体" charset="-122"/>
                <a:cs typeface="Arial" charset="0"/>
              </a:rPr>
              <a:t> </a:t>
            </a:r>
            <a:endParaRPr kumimoji="0" lang="it-IT" sz="1400" b="0" i="0" u="none" strike="noStrike" kern="1200" cap="none" spc="0" normalizeH="0" baseline="0" noProof="0" dirty="0">
              <a:ln>
                <a:noFill/>
              </a:ln>
              <a:solidFill>
                <a:prstClr val="black"/>
              </a:solidFill>
              <a:effectLst/>
              <a:uLnTx/>
              <a:uFillTx/>
              <a:latin typeface="Calibri" panose="020F0502020204030204"/>
              <a:ea typeface="宋体" charset="-122"/>
              <a:cs typeface="Arial" charset="0"/>
            </a:endParaRPr>
          </a:p>
        </p:txBody>
      </p:sp>
    </p:spTree>
    <p:extLst>
      <p:ext uri="{BB962C8B-B14F-4D97-AF65-F5344CB8AC3E}">
        <p14:creationId xmlns:p14="http://schemas.microsoft.com/office/powerpoint/2010/main" val="1245846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en-GB" b="1" dirty="0"/>
              <a:t>PILLAR 2: Detection, Warning and Dissemination</a:t>
            </a:r>
            <a:br>
              <a:rPr lang="it-IT" b="1" dirty="0"/>
            </a:br>
            <a:endParaRPr lang="it-IT" dirty="0"/>
          </a:p>
        </p:txBody>
      </p:sp>
      <p:sp>
        <p:nvSpPr>
          <p:cNvPr id="3" name="Segnaposto contenuto 2"/>
          <p:cNvSpPr>
            <a:spLocks noGrp="1"/>
          </p:cNvSpPr>
          <p:nvPr>
            <p:ph idx="1"/>
          </p:nvPr>
        </p:nvSpPr>
        <p:spPr>
          <a:xfrm>
            <a:off x="524692" y="1551305"/>
            <a:ext cx="11179628" cy="4351338"/>
          </a:xfrm>
        </p:spPr>
        <p:txBody>
          <a:bodyPr>
            <a:noAutofit/>
          </a:bodyPr>
          <a:lstStyle/>
          <a:p>
            <a:r>
              <a:rPr lang="en-GB" b="1" dirty="0"/>
              <a:t>Objective 2.1</a:t>
            </a:r>
            <a:r>
              <a:rPr lang="en-GB" dirty="0"/>
              <a:t>: Increase, densify and ensure sustainability of the seismic and sea-level detection networks, particularly to include regions/Member States with low coverage</a:t>
            </a:r>
            <a:endParaRPr lang="it-IT" dirty="0"/>
          </a:p>
          <a:p>
            <a:r>
              <a:rPr lang="en-GB" b="1" dirty="0"/>
              <a:t>Objective 2.2</a:t>
            </a:r>
            <a:r>
              <a:rPr lang="en-GB" dirty="0"/>
              <a:t>: Realise installation of multi-hazard observations systems composed of co-located tide-gauge/accelerometer/GNSS sensors</a:t>
            </a:r>
            <a:endParaRPr lang="it-IT" dirty="0"/>
          </a:p>
          <a:p>
            <a:r>
              <a:rPr lang="en-GB" b="1" dirty="0"/>
              <a:t>Objective 2.3</a:t>
            </a:r>
            <a:r>
              <a:rPr lang="en-GB" dirty="0"/>
              <a:t>: Plan and implement an “Inter-Operability Tool”</a:t>
            </a:r>
            <a:endParaRPr lang="it-IT" dirty="0"/>
          </a:p>
          <a:p>
            <a:r>
              <a:rPr lang="en-GB" b="1" dirty="0"/>
              <a:t>Objective 2.4</a:t>
            </a:r>
            <a:r>
              <a:rPr lang="en-GB" dirty="0"/>
              <a:t>: Develop and implement additional monitoring tools</a:t>
            </a:r>
            <a:endParaRPr lang="it-IT" dirty="0"/>
          </a:p>
          <a:p>
            <a:r>
              <a:rPr lang="en-GB" b="1" dirty="0"/>
              <a:t>Objective 2.5</a:t>
            </a:r>
            <a:r>
              <a:rPr lang="en-GB" dirty="0"/>
              <a:t>: Implement Probabilistic Tsunami Forecasting</a:t>
            </a:r>
            <a:r>
              <a:rPr lang="it-IT" dirty="0"/>
              <a:t> </a:t>
            </a:r>
          </a:p>
          <a:p>
            <a:r>
              <a:rPr lang="en-GB" b="1" dirty="0"/>
              <a:t>Objective 2.6</a:t>
            </a:r>
            <a:r>
              <a:rPr lang="en-GB" dirty="0"/>
              <a:t>: Threat levels</a:t>
            </a:r>
            <a:endParaRPr lang="it-IT" dirty="0"/>
          </a:p>
          <a:p>
            <a:r>
              <a:rPr lang="en-GB" b="1" dirty="0"/>
              <a:t>Objective 2.7</a:t>
            </a:r>
            <a:r>
              <a:rPr lang="en-GB" dirty="0"/>
              <a:t>: Additional sources of tsunami observations</a:t>
            </a:r>
            <a:endParaRPr lang="it-IT" dirty="0"/>
          </a:p>
          <a:p>
            <a:endParaRPr lang="it-IT" dirty="0"/>
          </a:p>
        </p:txBody>
      </p:sp>
    </p:spTree>
    <p:extLst>
      <p:ext uri="{BB962C8B-B14F-4D97-AF65-F5344CB8AC3E}">
        <p14:creationId xmlns:p14="http://schemas.microsoft.com/office/powerpoint/2010/main" val="20211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b="1" dirty="0"/>
              <a:t>Improving Seismic and Sea Level Networks</a:t>
            </a:r>
          </a:p>
        </p:txBody>
      </p:sp>
      <p:pic>
        <p:nvPicPr>
          <p:cNvPr id="5" name="Picture 6"/>
          <p:cNvPicPr/>
          <p:nvPr/>
        </p:nvPicPr>
        <p:blipFill>
          <a:blip r:embed="rId2" cstate="print">
            <a:extLst>
              <a:ext uri="{28A0092B-C50C-407E-A947-70E740481C1C}">
                <a14:useLocalDpi xmlns:a14="http://schemas.microsoft.com/office/drawing/2010/main" val="0"/>
              </a:ext>
            </a:extLst>
          </a:blip>
          <a:stretch>
            <a:fillRect/>
          </a:stretch>
        </p:blipFill>
        <p:spPr>
          <a:xfrm>
            <a:off x="98214" y="2095636"/>
            <a:ext cx="5997786" cy="4056969"/>
          </a:xfrm>
          <a:prstGeom prst="rect">
            <a:avLst/>
          </a:prstGeom>
        </p:spPr>
      </p:pic>
      <p:pic>
        <p:nvPicPr>
          <p:cNvPr id="6" name="Picture 5" descr="C:\Users\d_chang-seng\Pictures\Sea Level Network 2020qjpg.png"/>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2095635"/>
            <a:ext cx="5997786" cy="4056969"/>
          </a:xfrm>
          <a:prstGeom prst="rect">
            <a:avLst/>
          </a:prstGeom>
          <a:noFill/>
          <a:ln>
            <a:noFill/>
          </a:ln>
        </p:spPr>
      </p:pic>
    </p:spTree>
    <p:extLst>
      <p:ext uri="{BB962C8B-B14F-4D97-AF65-F5344CB8AC3E}">
        <p14:creationId xmlns:p14="http://schemas.microsoft.com/office/powerpoint/2010/main" val="312821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265" y="247559"/>
            <a:ext cx="10515600" cy="1325563"/>
          </a:xfrm>
        </p:spPr>
        <p:txBody>
          <a:bodyPr>
            <a:normAutofit/>
          </a:bodyPr>
          <a:lstStyle/>
          <a:p>
            <a:pPr algn="ctr"/>
            <a:r>
              <a:rPr lang="en-GB" b="1" dirty="0"/>
              <a:t>PILLAR 3: Awareness and Response</a:t>
            </a:r>
            <a:br>
              <a:rPr lang="it-IT" b="1" dirty="0"/>
            </a:br>
            <a:endParaRPr lang="it-IT" dirty="0"/>
          </a:p>
        </p:txBody>
      </p:sp>
      <p:sp>
        <p:nvSpPr>
          <p:cNvPr id="3" name="Segnaposto contenuto 2"/>
          <p:cNvSpPr>
            <a:spLocks noGrp="1"/>
          </p:cNvSpPr>
          <p:nvPr>
            <p:ph idx="1"/>
          </p:nvPr>
        </p:nvSpPr>
        <p:spPr>
          <a:xfrm>
            <a:off x="324636" y="1093220"/>
            <a:ext cx="11510312" cy="5102360"/>
          </a:xfrm>
        </p:spPr>
        <p:txBody>
          <a:bodyPr>
            <a:noAutofit/>
          </a:bodyPr>
          <a:lstStyle/>
          <a:p>
            <a:r>
              <a:rPr lang="en-GB" sz="2600" b="1" dirty="0"/>
              <a:t>Objective 3.1</a:t>
            </a:r>
            <a:r>
              <a:rPr lang="en-GB" sz="2600" dirty="0"/>
              <a:t>: Understanding perceptions of coastal hazards and risks </a:t>
            </a:r>
            <a:endParaRPr lang="it-IT" sz="2600" dirty="0"/>
          </a:p>
          <a:p>
            <a:r>
              <a:rPr lang="en-GB" sz="2600" b="1" dirty="0"/>
              <a:t>Objective 3.2</a:t>
            </a:r>
            <a:r>
              <a:rPr lang="en-GB" sz="2600" dirty="0"/>
              <a:t>: Strengthen public and local authority awareness of tsunami and associated hazards and how to prepare to respond</a:t>
            </a:r>
            <a:endParaRPr lang="it-IT" sz="2600" dirty="0"/>
          </a:p>
          <a:p>
            <a:r>
              <a:rPr lang="en-GB" sz="2600" b="1" dirty="0"/>
              <a:t>Objective 3.3</a:t>
            </a:r>
            <a:r>
              <a:rPr lang="en-GB" sz="2600" dirty="0"/>
              <a:t>: Develop tsunami-related curriculum programmes for all levels of education</a:t>
            </a:r>
            <a:r>
              <a:rPr lang="it-IT" sz="2600" dirty="0"/>
              <a:t> </a:t>
            </a:r>
          </a:p>
          <a:p>
            <a:r>
              <a:rPr lang="en-GB" sz="2600" b="1" dirty="0"/>
              <a:t>Objective 3.4</a:t>
            </a:r>
            <a:r>
              <a:rPr lang="en-GB" sz="2600" dirty="0"/>
              <a:t>: Develop and deliver suitable and sustainable capacity-building programmes to facilitate effective and efficient response and coordination</a:t>
            </a:r>
            <a:endParaRPr lang="it-IT" sz="2600" dirty="0"/>
          </a:p>
          <a:p>
            <a:r>
              <a:rPr lang="en-GB" sz="2600" b="1" dirty="0"/>
              <a:t>Objective 3.5</a:t>
            </a:r>
            <a:r>
              <a:rPr lang="en-GB" sz="2600" dirty="0"/>
              <a:t>: Develop and maintain the NEAMTIC tsunami information website</a:t>
            </a:r>
            <a:endParaRPr lang="it-IT" sz="2600" dirty="0"/>
          </a:p>
          <a:p>
            <a:r>
              <a:rPr lang="en-GB" sz="2600" b="1" dirty="0"/>
              <a:t>Objective 3.6</a:t>
            </a:r>
            <a:r>
              <a:rPr lang="en-GB" sz="2600" dirty="0"/>
              <a:t>: Establish rapid and effective evacuation mechanisms given the risk assessment guidance and data</a:t>
            </a:r>
            <a:endParaRPr lang="it-IT" sz="2600" dirty="0"/>
          </a:p>
          <a:p>
            <a:r>
              <a:rPr lang="en-GB" sz="2600" b="1" dirty="0"/>
              <a:t>Objective 3.7</a:t>
            </a:r>
            <a:r>
              <a:rPr lang="en-GB" sz="2600" dirty="0"/>
              <a:t>: Develop and conduct regular exercises to test early warning systems and evacuation mechanisms</a:t>
            </a:r>
            <a:endParaRPr lang="it-IT" sz="2600" dirty="0"/>
          </a:p>
          <a:p>
            <a:r>
              <a:rPr lang="en-GB" sz="2600" b="1" dirty="0"/>
              <a:t>Objective 3.8</a:t>
            </a:r>
            <a:r>
              <a:rPr lang="en-GB" sz="2600" dirty="0"/>
              <a:t>: Roll out the “Tsunami Ready” initiative in coastal communities</a:t>
            </a:r>
            <a:endParaRPr lang="it-IT" sz="2600" dirty="0"/>
          </a:p>
          <a:p>
            <a:endParaRPr lang="it-IT" sz="2600" dirty="0"/>
          </a:p>
        </p:txBody>
      </p:sp>
    </p:spTree>
    <p:extLst>
      <p:ext uri="{BB962C8B-B14F-4D97-AF65-F5344CB8AC3E}">
        <p14:creationId xmlns:p14="http://schemas.microsoft.com/office/powerpoint/2010/main" val="173603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01996" y="3206793"/>
            <a:ext cx="2015755" cy="1563792"/>
          </a:xfrm>
          <a:prstGeom prst="rect">
            <a:avLst/>
          </a:prstGeom>
        </p:spPr>
      </p:pic>
      <p:pic>
        <p:nvPicPr>
          <p:cNvPr id="5" name="Immagin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3637" y="1209300"/>
            <a:ext cx="7531695" cy="4864219"/>
          </a:xfrm>
          <a:prstGeom prst="rect">
            <a:avLst/>
          </a:prstGeom>
        </p:spPr>
      </p:pic>
      <p:pic>
        <p:nvPicPr>
          <p:cNvPr id="7" name="Immagin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3358" y="2627369"/>
            <a:ext cx="613637" cy="476051"/>
          </a:xfrm>
          <a:prstGeom prst="rect">
            <a:avLst/>
          </a:prstGeom>
        </p:spPr>
      </p:pic>
      <p:pic>
        <p:nvPicPr>
          <p:cNvPr id="8" name="Immagin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4544" y="2627369"/>
            <a:ext cx="613637" cy="476051"/>
          </a:xfrm>
          <a:prstGeom prst="rect">
            <a:avLst/>
          </a:prstGeom>
        </p:spPr>
      </p:pic>
      <p:pic>
        <p:nvPicPr>
          <p:cNvPr id="9" name="Immagin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5732" y="2799639"/>
            <a:ext cx="391579" cy="303781"/>
          </a:xfrm>
          <a:prstGeom prst="rect">
            <a:avLst/>
          </a:prstGeom>
        </p:spPr>
      </p:pic>
      <p:pic>
        <p:nvPicPr>
          <p:cNvPr id="10" name="Immagin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5732" y="2403670"/>
            <a:ext cx="391579" cy="303781"/>
          </a:xfrm>
          <a:prstGeom prst="rect">
            <a:avLst/>
          </a:prstGeom>
        </p:spPr>
      </p:pic>
      <p:pic>
        <p:nvPicPr>
          <p:cNvPr id="11" name="Immagin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5732" y="2007700"/>
            <a:ext cx="391579" cy="303781"/>
          </a:xfrm>
          <a:prstGeom prst="rect">
            <a:avLst/>
          </a:prstGeom>
        </p:spPr>
      </p:pic>
      <p:sp>
        <p:nvSpPr>
          <p:cNvPr id="2" name="CasellaDiTesto 1"/>
          <p:cNvSpPr txBox="1"/>
          <p:nvPr/>
        </p:nvSpPr>
        <p:spPr>
          <a:xfrm>
            <a:off x="576041" y="6073519"/>
            <a:ext cx="95468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Several</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pilot</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communities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Italy</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France,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Spain</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Greece</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Turkey</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Portugal</a:t>
            </a:r>
            <a:r>
              <a:rPr kumimoji="0" lang="mr-IN" sz="2400" b="0" i="0" u="none" strike="noStrike" kern="1200" cap="none" spc="0" normalizeH="0" baseline="0" noProof="0" dirty="0">
                <a:ln>
                  <a:noFill/>
                </a:ln>
                <a:solidFill>
                  <a:prstClr val="black"/>
                </a:solidFill>
                <a:effectLst/>
                <a:uLnTx/>
                <a:uFillTx/>
                <a:latin typeface="Calibri" panose="020F0502020204030204"/>
                <a:ea typeface="+mn-ea"/>
                <a:cs typeface="Mangal" panose="02040503050203030202" pitchFamily="18" charset="0"/>
              </a:rPr>
              <a:t>…</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itolo 3"/>
          <p:cNvSpPr>
            <a:spLocks noGrp="1"/>
          </p:cNvSpPr>
          <p:nvPr>
            <p:ph type="title"/>
          </p:nvPr>
        </p:nvSpPr>
        <p:spPr>
          <a:xfrm>
            <a:off x="766482" y="78954"/>
            <a:ext cx="10515600" cy="1325563"/>
          </a:xfrm>
        </p:spPr>
        <p:txBody>
          <a:bodyPr/>
          <a:lstStyle/>
          <a:p>
            <a:pPr algn="ctr"/>
            <a:r>
              <a:rPr lang="it-IT" b="1" dirty="0"/>
              <a:t>NEAMTWS</a:t>
            </a:r>
            <a:r>
              <a:rPr lang="it-IT" dirty="0"/>
              <a:t> </a:t>
            </a:r>
            <a:r>
              <a:rPr lang="it-IT" dirty="0" err="1"/>
              <a:t>Towards</a:t>
            </a:r>
            <a:r>
              <a:rPr lang="it-IT" dirty="0"/>
              <a:t> </a:t>
            </a:r>
            <a:r>
              <a:rPr lang="it-IT" dirty="0" err="1"/>
              <a:t>being</a:t>
            </a:r>
            <a:r>
              <a:rPr lang="it-IT" dirty="0"/>
              <a:t> </a:t>
            </a:r>
            <a:r>
              <a:rPr lang="it-IT" b="1" dirty="0"/>
              <a:t>Tsunami Ready </a:t>
            </a:r>
          </a:p>
        </p:txBody>
      </p:sp>
      <p:graphicFrame>
        <p:nvGraphicFramePr>
          <p:cNvPr id="15" name="Tabella 14"/>
          <p:cNvGraphicFramePr>
            <a:graphicFrameLocks noGrp="1"/>
          </p:cNvGraphicFramePr>
          <p:nvPr/>
        </p:nvGraphicFramePr>
        <p:xfrm>
          <a:off x="1954264" y="0"/>
          <a:ext cx="8985819" cy="6714110"/>
        </p:xfrm>
        <a:graphic>
          <a:graphicData uri="http://schemas.openxmlformats.org/drawingml/2006/table">
            <a:tbl>
              <a:tblPr firstRow="1" firstCol="1" bandRow="1"/>
              <a:tblGrid>
                <a:gridCol w="228587">
                  <a:extLst>
                    <a:ext uri="{9D8B030D-6E8A-4147-A177-3AD203B41FA5}">
                      <a16:colId xmlns:a16="http://schemas.microsoft.com/office/drawing/2014/main" val="20000"/>
                    </a:ext>
                  </a:extLst>
                </a:gridCol>
                <a:gridCol w="4160090">
                  <a:extLst>
                    <a:ext uri="{9D8B030D-6E8A-4147-A177-3AD203B41FA5}">
                      <a16:colId xmlns:a16="http://schemas.microsoft.com/office/drawing/2014/main" val="20001"/>
                    </a:ext>
                  </a:extLst>
                </a:gridCol>
                <a:gridCol w="1601868">
                  <a:extLst>
                    <a:ext uri="{9D8B030D-6E8A-4147-A177-3AD203B41FA5}">
                      <a16:colId xmlns:a16="http://schemas.microsoft.com/office/drawing/2014/main" val="20002"/>
                    </a:ext>
                  </a:extLst>
                </a:gridCol>
                <a:gridCol w="1371462">
                  <a:extLst>
                    <a:ext uri="{9D8B030D-6E8A-4147-A177-3AD203B41FA5}">
                      <a16:colId xmlns:a16="http://schemas.microsoft.com/office/drawing/2014/main" val="20003"/>
                    </a:ext>
                  </a:extLst>
                </a:gridCol>
                <a:gridCol w="1623812">
                  <a:extLst>
                    <a:ext uri="{9D8B030D-6E8A-4147-A177-3AD203B41FA5}">
                      <a16:colId xmlns:a16="http://schemas.microsoft.com/office/drawing/2014/main" val="20004"/>
                    </a:ext>
                  </a:extLst>
                </a:gridCol>
              </a:tblGrid>
              <a:tr h="418181">
                <a:tc>
                  <a:txBody>
                    <a:bodyPr/>
                    <a:lstStyle/>
                    <a:p>
                      <a:pPr algn="just">
                        <a:lnSpc>
                          <a:spcPct val="115000"/>
                        </a:lnSpc>
                        <a:spcAft>
                          <a:spcPts val="0"/>
                        </a:spcAft>
                      </a:pPr>
                      <a:r>
                        <a:rPr lang="en-US" sz="1200" b="1" dirty="0">
                          <a:effectLst/>
                          <a:latin typeface="Arial" charset="0"/>
                          <a:ea typeface="Times New Roman" charset="0"/>
                          <a:cs typeface="Arial" charset="0"/>
                        </a:rPr>
                        <a:t> </a:t>
                      </a:r>
                      <a:endParaRPr lang="it-IT" sz="1400" dirty="0">
                        <a:effectLst/>
                        <a:latin typeface="Arial" charset="0"/>
                        <a:ea typeface="Times New Roman" charset="0"/>
                        <a:cs typeface="Times New Roman" charset="0"/>
                      </a:endParaRPr>
                    </a:p>
                  </a:txBody>
                  <a:tcPr marL="7666" marR="7666" marT="7666" marB="7666">
                    <a:lnL>
                      <a:noFill/>
                    </a:lnL>
                    <a:lnR>
                      <a:noFill/>
                    </a:lnR>
                    <a:lnT>
                      <a:noFill/>
                    </a:lnT>
                    <a:lnB>
                      <a:noFill/>
                    </a:lnB>
                    <a:solidFill>
                      <a:srgbClr val="C0C0C0"/>
                    </a:solidFill>
                  </a:tcPr>
                </a:tc>
                <a:tc>
                  <a:txBody>
                    <a:bodyPr/>
                    <a:lstStyle/>
                    <a:p>
                      <a:pPr algn="just">
                        <a:lnSpc>
                          <a:spcPct val="115000"/>
                        </a:lnSpc>
                        <a:spcAft>
                          <a:spcPts val="0"/>
                        </a:spcAft>
                      </a:pPr>
                      <a:r>
                        <a:rPr lang="en-US" sz="1200" b="1">
                          <a:effectLst/>
                          <a:latin typeface="Arial" charset="0"/>
                          <a:ea typeface="Times New Roman" charset="0"/>
                          <a:cs typeface="Times New Roman" charset="0"/>
                        </a:rPr>
                        <a:t>TSUNAMI READY INDICATORS</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C0C0C0"/>
                    </a:solidFill>
                  </a:tcPr>
                </a:tc>
                <a:tc gridSpan="3">
                  <a:txBody>
                    <a:bodyPr/>
                    <a:lstStyle/>
                    <a:p>
                      <a:pPr algn="just">
                        <a:lnSpc>
                          <a:spcPct val="115000"/>
                        </a:lnSpc>
                        <a:spcAft>
                          <a:spcPts val="0"/>
                        </a:spcAft>
                      </a:pPr>
                      <a:r>
                        <a:rPr lang="en-US" sz="1200" dirty="0">
                          <a:effectLst/>
                          <a:latin typeface="Arial" charset="0"/>
                          <a:ea typeface="Times New Roman" charset="0"/>
                          <a:cs typeface="Arial" charset="0"/>
                        </a:rPr>
                        <a:t>Date of evaluation:</a:t>
                      </a:r>
                      <a:endParaRPr lang="it-IT" sz="1400" dirty="0">
                        <a:effectLst/>
                        <a:latin typeface="Arial" charset="0"/>
                        <a:ea typeface="Times New Roman" charset="0"/>
                        <a:cs typeface="Times New Roman" charset="0"/>
                      </a:endParaRPr>
                    </a:p>
                    <a:p>
                      <a:pPr algn="just">
                        <a:lnSpc>
                          <a:spcPct val="115000"/>
                        </a:lnSpc>
                        <a:spcAft>
                          <a:spcPts val="0"/>
                        </a:spcAft>
                      </a:pPr>
                      <a:r>
                        <a:rPr lang="en-US" sz="1200" dirty="0">
                          <a:effectLst/>
                          <a:latin typeface="Arial" charset="0"/>
                          <a:ea typeface="Times New Roman" charset="0"/>
                          <a:cs typeface="Arial" charset="0"/>
                        </a:rPr>
                        <a:t> </a:t>
                      </a:r>
                      <a:endParaRPr lang="it-IT" sz="1400" dirty="0">
                        <a:effectLst/>
                        <a:latin typeface="Arial" charset="0"/>
                        <a:ea typeface="Times New Roman" charset="0"/>
                        <a:cs typeface="Times New Roman" charset="0"/>
                      </a:endParaRPr>
                    </a:p>
                  </a:txBody>
                  <a:tcPr marL="7666" marR="7666" marT="7666" marB="7666">
                    <a:lnL>
                      <a:noFill/>
                    </a:lnL>
                    <a:lnR>
                      <a:noFill/>
                    </a:lnR>
                    <a:lnT>
                      <a:noFill/>
                    </a:lnT>
                    <a:lnB>
                      <a:noFill/>
                    </a:lnB>
                    <a:solidFill>
                      <a:srgbClr val="C0C0C0"/>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216444">
                <a:tc>
                  <a:txBody>
                    <a:bodyPr/>
                    <a:lstStyle/>
                    <a:p>
                      <a:pPr algn="just">
                        <a:lnSpc>
                          <a:spcPct val="115000"/>
                        </a:lnSpc>
                        <a:spcAft>
                          <a:spcPts val="0"/>
                        </a:spcAft>
                      </a:pPr>
                      <a:r>
                        <a:rPr lang="en-US" sz="1200" b="1">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C0C0C0"/>
                    </a:solidFill>
                  </a:tcPr>
                </a:tc>
                <a:tc>
                  <a:txBody>
                    <a:bodyPr/>
                    <a:lstStyle/>
                    <a:p>
                      <a:pPr algn="just">
                        <a:lnSpc>
                          <a:spcPct val="115000"/>
                        </a:lnSpc>
                        <a:spcAft>
                          <a:spcPts val="0"/>
                        </a:spcAft>
                      </a:pPr>
                      <a:r>
                        <a:rPr lang="en-US" sz="1200" b="1">
                          <a:effectLst/>
                          <a:latin typeface="Arial" charset="0"/>
                          <a:ea typeface="Times New Roman" charset="0"/>
                          <a:cs typeface="Times New Roman" charset="0"/>
                        </a:rPr>
                        <a:t>Stage of achievement</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C0C0C0"/>
                    </a:solidFill>
                  </a:tcPr>
                </a:tc>
                <a:tc>
                  <a:txBody>
                    <a:bodyPr/>
                    <a:lstStyle/>
                    <a:p>
                      <a:pPr algn="ctr">
                        <a:lnSpc>
                          <a:spcPct val="115000"/>
                        </a:lnSpc>
                        <a:spcAft>
                          <a:spcPts val="0"/>
                        </a:spcAft>
                      </a:pPr>
                      <a:r>
                        <a:rPr lang="en-US" sz="1100" b="1">
                          <a:effectLst/>
                          <a:latin typeface="Arial" charset="0"/>
                          <a:ea typeface="Times New Roman" charset="0"/>
                          <a:cs typeface="Arial" charset="0"/>
                        </a:rPr>
                        <a:t>Initial stage</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C0C0C0"/>
                    </a:solidFill>
                  </a:tcPr>
                </a:tc>
                <a:tc>
                  <a:txBody>
                    <a:bodyPr/>
                    <a:lstStyle/>
                    <a:p>
                      <a:pPr algn="ctr">
                        <a:lnSpc>
                          <a:spcPct val="115000"/>
                        </a:lnSpc>
                        <a:spcAft>
                          <a:spcPts val="0"/>
                        </a:spcAft>
                      </a:pPr>
                      <a:r>
                        <a:rPr lang="en-US" sz="1100" b="1">
                          <a:effectLst/>
                          <a:latin typeface="Arial" charset="0"/>
                          <a:ea typeface="Times New Roman" charset="0"/>
                          <a:cs typeface="Arial" charset="0"/>
                        </a:rPr>
                        <a:t>Medium stage</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C0C0C0"/>
                    </a:solidFill>
                  </a:tcPr>
                </a:tc>
                <a:tc>
                  <a:txBody>
                    <a:bodyPr/>
                    <a:lstStyle/>
                    <a:p>
                      <a:pPr algn="ctr">
                        <a:lnSpc>
                          <a:spcPct val="115000"/>
                        </a:lnSpc>
                        <a:spcAft>
                          <a:spcPts val="0"/>
                        </a:spcAft>
                      </a:pPr>
                      <a:r>
                        <a:rPr lang="en-US" sz="1100" b="1">
                          <a:effectLst/>
                          <a:latin typeface="Arial" charset="0"/>
                          <a:ea typeface="Times New Roman" charset="0"/>
                          <a:cs typeface="Arial" charset="0"/>
                        </a:rPr>
                        <a:t>Final stage</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C0C0C0"/>
                    </a:solidFill>
                  </a:tcPr>
                </a:tc>
                <a:extLst>
                  <a:ext uri="{0D108BD9-81ED-4DB2-BD59-A6C34878D82A}">
                    <a16:rowId xmlns:a16="http://schemas.microsoft.com/office/drawing/2014/main" val="10001"/>
                  </a:ext>
                </a:extLst>
              </a:tr>
              <a:tr h="216444">
                <a:tc>
                  <a:txBody>
                    <a:bodyPr/>
                    <a:lstStyle/>
                    <a:p>
                      <a:pPr algn="just">
                        <a:lnSpc>
                          <a:spcPct val="115000"/>
                        </a:lnSpc>
                        <a:spcAft>
                          <a:spcPts val="0"/>
                        </a:spcAft>
                      </a:pPr>
                      <a:r>
                        <a:rPr lang="en-US" sz="1200" b="1">
                          <a:effectLst/>
                          <a:latin typeface="Arial" charset="0"/>
                          <a:ea typeface="Times New Roman" charset="0"/>
                          <a:cs typeface="Arial" charset="0"/>
                        </a:rPr>
                        <a:t>I</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3366FF"/>
                    </a:solidFill>
                  </a:tcPr>
                </a:tc>
                <a:tc>
                  <a:txBody>
                    <a:bodyPr/>
                    <a:lstStyle/>
                    <a:p>
                      <a:pPr algn="just">
                        <a:lnSpc>
                          <a:spcPct val="115000"/>
                        </a:lnSpc>
                        <a:spcAft>
                          <a:spcPts val="0"/>
                        </a:spcAft>
                      </a:pPr>
                      <a:r>
                        <a:rPr lang="en-US" sz="1200" b="1">
                          <a:effectLst/>
                          <a:latin typeface="Arial" charset="0"/>
                          <a:ea typeface="Times New Roman" charset="0"/>
                          <a:cs typeface="Arial" charset="0"/>
                        </a:rPr>
                        <a:t>MITIGATION (MIT)</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3366FF"/>
                    </a:solidFill>
                  </a:tcPr>
                </a:tc>
                <a:tc>
                  <a:txBody>
                    <a:bodyPr/>
                    <a:lstStyle/>
                    <a:p>
                      <a:pPr algn="just">
                        <a:lnSpc>
                          <a:spcPct val="115000"/>
                        </a:lnSpc>
                        <a:spcAft>
                          <a:spcPts val="0"/>
                        </a:spcAft>
                      </a:pPr>
                      <a:r>
                        <a:rPr lang="en-US" sz="1200" dirty="0">
                          <a:effectLst/>
                          <a:latin typeface="Arial" charset="0"/>
                          <a:ea typeface="Times New Roman" charset="0"/>
                          <a:cs typeface="Arial" charset="0"/>
                        </a:rPr>
                        <a:t> </a:t>
                      </a:r>
                      <a:endParaRPr lang="it-IT" sz="1400" dirty="0">
                        <a:effectLst/>
                        <a:latin typeface="Arial" charset="0"/>
                        <a:ea typeface="Times New Roman" charset="0"/>
                        <a:cs typeface="Times New Roman" charset="0"/>
                      </a:endParaRPr>
                    </a:p>
                  </a:txBody>
                  <a:tcPr marL="7666" marR="7666" marT="7666" marB="7666">
                    <a:lnL>
                      <a:noFill/>
                    </a:lnL>
                    <a:lnR>
                      <a:noFill/>
                    </a:lnR>
                    <a:lnT>
                      <a:noFill/>
                    </a:lnT>
                    <a:lnB>
                      <a:noFill/>
                    </a:lnB>
                    <a:solidFill>
                      <a:srgbClr val="3366FF"/>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3366FF"/>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3366FF"/>
                    </a:solidFill>
                  </a:tcPr>
                </a:tc>
                <a:extLst>
                  <a:ext uri="{0D108BD9-81ED-4DB2-BD59-A6C34878D82A}">
                    <a16:rowId xmlns:a16="http://schemas.microsoft.com/office/drawing/2014/main" val="10002"/>
                  </a:ext>
                </a:extLst>
              </a:tr>
              <a:tr h="418181">
                <a:tc>
                  <a:txBody>
                    <a:bodyPr/>
                    <a:lstStyle/>
                    <a:p>
                      <a:pPr algn="just">
                        <a:lnSpc>
                          <a:spcPct val="115000"/>
                        </a:lnSpc>
                        <a:spcAft>
                          <a:spcPts val="0"/>
                        </a:spcAft>
                      </a:pPr>
                      <a:r>
                        <a:rPr lang="en-US" sz="1200">
                          <a:effectLst/>
                          <a:latin typeface="Arial" charset="0"/>
                          <a:ea typeface="Times New Roman" charset="0"/>
                          <a:cs typeface="Arial" charset="0"/>
                        </a:rPr>
                        <a:t>1</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99CCFF"/>
                    </a:solidFill>
                  </a:tcPr>
                </a:tc>
                <a:tc>
                  <a:txBody>
                    <a:bodyPr/>
                    <a:lstStyle/>
                    <a:p>
                      <a:pPr>
                        <a:lnSpc>
                          <a:spcPct val="115000"/>
                        </a:lnSpc>
                        <a:spcAft>
                          <a:spcPts val="0"/>
                        </a:spcAft>
                      </a:pPr>
                      <a:r>
                        <a:rPr lang="en-US" sz="1200">
                          <a:effectLst/>
                          <a:latin typeface="Arial" charset="0"/>
                          <a:ea typeface="Times New Roman" charset="0"/>
                          <a:cs typeface="Arial" charset="0"/>
                        </a:rPr>
                        <a:t>MIT-1. Tsunami hazard zones are mapped and designated </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99CCFF"/>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99CCFF"/>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99CCFF"/>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99CCFF"/>
                    </a:solidFill>
                  </a:tcPr>
                </a:tc>
                <a:extLst>
                  <a:ext uri="{0D108BD9-81ED-4DB2-BD59-A6C34878D82A}">
                    <a16:rowId xmlns:a16="http://schemas.microsoft.com/office/drawing/2014/main" val="10003"/>
                  </a:ext>
                </a:extLst>
              </a:tr>
              <a:tr h="418181">
                <a:tc>
                  <a:txBody>
                    <a:bodyPr/>
                    <a:lstStyle/>
                    <a:p>
                      <a:pPr algn="just">
                        <a:lnSpc>
                          <a:spcPct val="115000"/>
                        </a:lnSpc>
                        <a:spcAft>
                          <a:spcPts val="0"/>
                        </a:spcAft>
                      </a:pPr>
                      <a:r>
                        <a:rPr lang="en-US" sz="1200">
                          <a:effectLst/>
                          <a:latin typeface="Arial" charset="0"/>
                          <a:ea typeface="Times New Roman" charset="0"/>
                          <a:cs typeface="Arial" charset="0"/>
                        </a:rPr>
                        <a:t>2</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99CCFF"/>
                    </a:solidFill>
                  </a:tcPr>
                </a:tc>
                <a:tc>
                  <a:txBody>
                    <a:bodyPr/>
                    <a:lstStyle/>
                    <a:p>
                      <a:pPr>
                        <a:lnSpc>
                          <a:spcPct val="115000"/>
                        </a:lnSpc>
                        <a:spcAft>
                          <a:spcPts val="0"/>
                        </a:spcAft>
                      </a:pPr>
                      <a:r>
                        <a:rPr lang="en-US" sz="1200">
                          <a:effectLst/>
                          <a:latin typeface="Arial" charset="0"/>
                          <a:ea typeface="Times New Roman" charset="0"/>
                          <a:cs typeface="Times New Roman" charset="0"/>
                        </a:rPr>
                        <a:t>MIT-2. The number of people at risk in the tsunami hazard zone is estimated</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99CCFF"/>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99CCFF"/>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99CCFF"/>
                    </a:solidFill>
                  </a:tcPr>
                </a:tc>
                <a:tc>
                  <a:txBody>
                    <a:bodyPr/>
                    <a:lstStyle/>
                    <a:p>
                      <a:pPr algn="just">
                        <a:lnSpc>
                          <a:spcPct val="115000"/>
                        </a:lnSpc>
                        <a:spcAft>
                          <a:spcPts val="0"/>
                        </a:spcAft>
                      </a:pPr>
                      <a:r>
                        <a:rPr lang="en-US" sz="1200" dirty="0">
                          <a:effectLst/>
                          <a:latin typeface="Arial" charset="0"/>
                          <a:ea typeface="Times New Roman" charset="0"/>
                          <a:cs typeface="Arial" charset="0"/>
                        </a:rPr>
                        <a:t> </a:t>
                      </a:r>
                      <a:endParaRPr lang="it-IT" sz="1400" dirty="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99CCFF"/>
                    </a:solidFill>
                  </a:tcPr>
                </a:tc>
                <a:extLst>
                  <a:ext uri="{0D108BD9-81ED-4DB2-BD59-A6C34878D82A}">
                    <a16:rowId xmlns:a16="http://schemas.microsoft.com/office/drawing/2014/main" val="10004"/>
                  </a:ext>
                </a:extLst>
              </a:tr>
              <a:tr h="418181">
                <a:tc>
                  <a:txBody>
                    <a:bodyPr/>
                    <a:lstStyle/>
                    <a:p>
                      <a:pPr algn="just">
                        <a:lnSpc>
                          <a:spcPct val="115000"/>
                        </a:lnSpc>
                        <a:spcAft>
                          <a:spcPts val="0"/>
                        </a:spcAft>
                      </a:pPr>
                      <a:r>
                        <a:rPr lang="en-US" sz="1200">
                          <a:effectLst/>
                          <a:latin typeface="Arial" charset="0"/>
                          <a:ea typeface="Times New Roman" charset="0"/>
                          <a:cs typeface="Arial" charset="0"/>
                        </a:rPr>
                        <a:t>3</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99CCFF"/>
                    </a:solidFill>
                  </a:tcPr>
                </a:tc>
                <a:tc>
                  <a:txBody>
                    <a:bodyPr/>
                    <a:lstStyle/>
                    <a:p>
                      <a:pPr>
                        <a:lnSpc>
                          <a:spcPct val="115000"/>
                        </a:lnSpc>
                        <a:spcAft>
                          <a:spcPts val="0"/>
                        </a:spcAft>
                      </a:pPr>
                      <a:r>
                        <a:rPr lang="en-US" sz="1200">
                          <a:effectLst/>
                          <a:latin typeface="Arial" charset="0"/>
                          <a:ea typeface="Times New Roman" charset="0"/>
                          <a:cs typeface="Times New Roman" charset="0"/>
                        </a:rPr>
                        <a:t>MIT-3. Available economic, infrastructural, political, and social resources are identified</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99CCFF"/>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99CCFF"/>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99CCFF"/>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99CCFF"/>
                    </a:solidFill>
                  </a:tcPr>
                </a:tc>
                <a:extLst>
                  <a:ext uri="{0D108BD9-81ED-4DB2-BD59-A6C34878D82A}">
                    <a16:rowId xmlns:a16="http://schemas.microsoft.com/office/drawing/2014/main" val="10005"/>
                  </a:ext>
                </a:extLst>
              </a:tr>
              <a:tr h="216444">
                <a:tc>
                  <a:txBody>
                    <a:bodyPr/>
                    <a:lstStyle/>
                    <a:p>
                      <a:pPr algn="just">
                        <a:lnSpc>
                          <a:spcPct val="115000"/>
                        </a:lnSpc>
                        <a:spcAft>
                          <a:spcPts val="0"/>
                        </a:spcAft>
                      </a:pPr>
                      <a:r>
                        <a:rPr lang="en-US" sz="1200">
                          <a:effectLst/>
                          <a:latin typeface="Arial" charset="0"/>
                          <a:ea typeface="Times New Roman" charset="0"/>
                          <a:cs typeface="Arial" charset="0"/>
                        </a:rPr>
                        <a:t>4</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99CCFF"/>
                    </a:solidFill>
                  </a:tcPr>
                </a:tc>
                <a:tc>
                  <a:txBody>
                    <a:bodyPr/>
                    <a:lstStyle/>
                    <a:p>
                      <a:pPr>
                        <a:lnSpc>
                          <a:spcPct val="115000"/>
                        </a:lnSpc>
                        <a:spcAft>
                          <a:spcPts val="0"/>
                        </a:spcAft>
                      </a:pPr>
                      <a:r>
                        <a:rPr lang="en-US" sz="1200">
                          <a:effectLst/>
                          <a:latin typeface="Arial" charset="0"/>
                          <a:ea typeface="Times New Roman" charset="0"/>
                          <a:cs typeface="Arial" charset="0"/>
                        </a:rPr>
                        <a:t>MIT‑4. Tsunami information is publicly displayed.  </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99CCFF"/>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99CCFF"/>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99CCFF"/>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99CCFF"/>
                    </a:solidFill>
                  </a:tcPr>
                </a:tc>
                <a:extLst>
                  <a:ext uri="{0D108BD9-81ED-4DB2-BD59-A6C34878D82A}">
                    <a16:rowId xmlns:a16="http://schemas.microsoft.com/office/drawing/2014/main" val="10006"/>
                  </a:ext>
                </a:extLst>
              </a:tr>
              <a:tr h="216444">
                <a:tc>
                  <a:txBody>
                    <a:bodyPr/>
                    <a:lstStyle/>
                    <a:p>
                      <a:pPr>
                        <a:lnSpc>
                          <a:spcPct val="115000"/>
                        </a:lnSpc>
                        <a:spcAft>
                          <a:spcPts val="0"/>
                        </a:spcAft>
                      </a:pPr>
                      <a:r>
                        <a:rPr lang="en-US" sz="1200" b="1">
                          <a:effectLst/>
                          <a:latin typeface="Arial" charset="0"/>
                          <a:ea typeface="Times New Roman" charset="0"/>
                          <a:cs typeface="Arial" charset="0"/>
                        </a:rPr>
                        <a:t>II</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FF00"/>
                    </a:solidFill>
                  </a:tcPr>
                </a:tc>
                <a:tc>
                  <a:txBody>
                    <a:bodyPr/>
                    <a:lstStyle/>
                    <a:p>
                      <a:pPr>
                        <a:lnSpc>
                          <a:spcPct val="115000"/>
                        </a:lnSpc>
                        <a:spcAft>
                          <a:spcPts val="0"/>
                        </a:spcAft>
                      </a:pPr>
                      <a:r>
                        <a:rPr lang="en-US" sz="1200" b="1" dirty="0">
                          <a:effectLst/>
                          <a:latin typeface="Arial" charset="0"/>
                          <a:ea typeface="Times New Roman" charset="0"/>
                          <a:cs typeface="Arial" charset="0"/>
                        </a:rPr>
                        <a:t>PREPAREDNESS (PREP)</a:t>
                      </a:r>
                      <a:endParaRPr lang="it-IT" sz="1400" dirty="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FFFF00"/>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FF00"/>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FF00"/>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FFFF00"/>
                    </a:solidFill>
                  </a:tcPr>
                </a:tc>
                <a:extLst>
                  <a:ext uri="{0D108BD9-81ED-4DB2-BD59-A6C34878D82A}">
                    <a16:rowId xmlns:a16="http://schemas.microsoft.com/office/drawing/2014/main" val="10007"/>
                  </a:ext>
                </a:extLst>
              </a:tr>
              <a:tr h="418181">
                <a:tc>
                  <a:txBody>
                    <a:bodyPr/>
                    <a:lstStyle/>
                    <a:p>
                      <a:pPr algn="just">
                        <a:lnSpc>
                          <a:spcPct val="115000"/>
                        </a:lnSpc>
                        <a:spcAft>
                          <a:spcPts val="0"/>
                        </a:spcAft>
                      </a:pPr>
                      <a:r>
                        <a:rPr lang="en-US" sz="1200">
                          <a:effectLst/>
                          <a:latin typeface="Arial" charset="0"/>
                          <a:ea typeface="Times New Roman" charset="0"/>
                          <a:cs typeface="Arial" charset="0"/>
                        </a:rPr>
                        <a:t>5</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FF99"/>
                    </a:solidFill>
                  </a:tcPr>
                </a:tc>
                <a:tc>
                  <a:txBody>
                    <a:bodyPr/>
                    <a:lstStyle/>
                    <a:p>
                      <a:pPr>
                        <a:lnSpc>
                          <a:spcPct val="115000"/>
                        </a:lnSpc>
                        <a:spcAft>
                          <a:spcPts val="0"/>
                        </a:spcAft>
                      </a:pPr>
                      <a:r>
                        <a:rPr lang="en-US" sz="1200">
                          <a:effectLst/>
                          <a:latin typeface="Arial" charset="0"/>
                          <a:ea typeface="Times New Roman" charset="0"/>
                          <a:cs typeface="Arial" charset="0"/>
                        </a:rPr>
                        <a:t>PREP‑1. Easily understood tsunami evacuation maps are developed. </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FFFF99"/>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FF99"/>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FF99"/>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FFFF99"/>
                    </a:solidFill>
                  </a:tcPr>
                </a:tc>
                <a:extLst>
                  <a:ext uri="{0D108BD9-81ED-4DB2-BD59-A6C34878D82A}">
                    <a16:rowId xmlns:a16="http://schemas.microsoft.com/office/drawing/2014/main" val="10008"/>
                  </a:ext>
                </a:extLst>
              </a:tr>
              <a:tr h="418181">
                <a:tc>
                  <a:txBody>
                    <a:bodyPr/>
                    <a:lstStyle/>
                    <a:p>
                      <a:pPr algn="just">
                        <a:lnSpc>
                          <a:spcPct val="115000"/>
                        </a:lnSpc>
                        <a:spcAft>
                          <a:spcPts val="0"/>
                        </a:spcAft>
                      </a:pPr>
                      <a:r>
                        <a:rPr lang="en-US" sz="1200">
                          <a:effectLst/>
                          <a:latin typeface="Arial" charset="0"/>
                          <a:ea typeface="Times New Roman" charset="0"/>
                          <a:cs typeface="Arial" charset="0"/>
                        </a:rPr>
                        <a:t>6</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FF99"/>
                    </a:solidFill>
                  </a:tcPr>
                </a:tc>
                <a:tc>
                  <a:txBody>
                    <a:bodyPr/>
                    <a:lstStyle/>
                    <a:p>
                      <a:pPr>
                        <a:lnSpc>
                          <a:spcPct val="115000"/>
                        </a:lnSpc>
                        <a:spcAft>
                          <a:spcPts val="0"/>
                        </a:spcAft>
                      </a:pPr>
                      <a:r>
                        <a:rPr lang="en-US" sz="1200" dirty="0">
                          <a:effectLst/>
                          <a:latin typeface="Arial" charset="0"/>
                          <a:ea typeface="Times New Roman" charset="0"/>
                          <a:cs typeface="Arial" charset="0"/>
                        </a:rPr>
                        <a:t>PREP‑2. Outreach and public awareness and education resources are available and distributed.</a:t>
                      </a:r>
                      <a:endParaRPr lang="it-IT" sz="1400" dirty="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FFFF99"/>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FF99"/>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FF99"/>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FFFF99"/>
                    </a:solidFill>
                  </a:tcPr>
                </a:tc>
                <a:extLst>
                  <a:ext uri="{0D108BD9-81ED-4DB2-BD59-A6C34878D82A}">
                    <a16:rowId xmlns:a16="http://schemas.microsoft.com/office/drawing/2014/main" val="10009"/>
                  </a:ext>
                </a:extLst>
              </a:tr>
              <a:tr h="418181">
                <a:tc>
                  <a:txBody>
                    <a:bodyPr/>
                    <a:lstStyle/>
                    <a:p>
                      <a:pPr algn="just">
                        <a:lnSpc>
                          <a:spcPct val="115000"/>
                        </a:lnSpc>
                        <a:spcAft>
                          <a:spcPts val="0"/>
                        </a:spcAft>
                      </a:pPr>
                      <a:r>
                        <a:rPr lang="en-US" sz="1200">
                          <a:effectLst/>
                          <a:latin typeface="Arial" charset="0"/>
                          <a:ea typeface="Times New Roman" charset="0"/>
                          <a:cs typeface="Arial" charset="0"/>
                        </a:rPr>
                        <a:t>7</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FF99"/>
                    </a:solidFill>
                  </a:tcPr>
                </a:tc>
                <a:tc>
                  <a:txBody>
                    <a:bodyPr/>
                    <a:lstStyle/>
                    <a:p>
                      <a:pPr>
                        <a:lnSpc>
                          <a:spcPct val="115000"/>
                        </a:lnSpc>
                        <a:spcAft>
                          <a:spcPts val="0"/>
                        </a:spcAft>
                      </a:pPr>
                      <a:r>
                        <a:rPr lang="en-US" sz="1200">
                          <a:effectLst/>
                          <a:latin typeface="Arial" charset="0"/>
                          <a:ea typeface="Times New Roman" charset="0"/>
                          <a:cs typeface="Arial" charset="0"/>
                        </a:rPr>
                        <a:t>PREP‑3. Outreach or educational activities </a:t>
                      </a:r>
                      <a:r>
                        <a:rPr lang="en-US" sz="1200" u="sng">
                          <a:effectLst/>
                          <a:latin typeface="Arial" charset="0"/>
                          <a:ea typeface="Times New Roman" charset="0"/>
                          <a:cs typeface="Arial" charset="0"/>
                        </a:rPr>
                        <a:t>are held at least 3 times a year.</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FFFF99"/>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FF99"/>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FF99"/>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FFFF99"/>
                    </a:solidFill>
                  </a:tcPr>
                </a:tc>
                <a:extLst>
                  <a:ext uri="{0D108BD9-81ED-4DB2-BD59-A6C34878D82A}">
                    <a16:rowId xmlns:a16="http://schemas.microsoft.com/office/drawing/2014/main" val="10010"/>
                  </a:ext>
                </a:extLst>
              </a:tr>
              <a:tr h="418181">
                <a:tc>
                  <a:txBody>
                    <a:bodyPr/>
                    <a:lstStyle/>
                    <a:p>
                      <a:pPr algn="just">
                        <a:lnSpc>
                          <a:spcPct val="115000"/>
                        </a:lnSpc>
                        <a:spcAft>
                          <a:spcPts val="0"/>
                        </a:spcAft>
                      </a:pPr>
                      <a:r>
                        <a:rPr lang="en-US" sz="1200">
                          <a:effectLst/>
                          <a:latin typeface="Arial" charset="0"/>
                          <a:ea typeface="Times New Roman" charset="0"/>
                          <a:cs typeface="Arial" charset="0"/>
                        </a:rPr>
                        <a:t>8</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FF99"/>
                    </a:solidFill>
                  </a:tcPr>
                </a:tc>
                <a:tc>
                  <a:txBody>
                    <a:bodyPr/>
                    <a:lstStyle/>
                    <a:p>
                      <a:pPr>
                        <a:lnSpc>
                          <a:spcPct val="115000"/>
                        </a:lnSpc>
                        <a:spcAft>
                          <a:spcPts val="0"/>
                        </a:spcAft>
                      </a:pPr>
                      <a:r>
                        <a:rPr lang="en-US" sz="1200">
                          <a:effectLst/>
                          <a:latin typeface="Arial" charset="0"/>
                          <a:ea typeface="Times New Roman" charset="0"/>
                          <a:cs typeface="Arial" charset="0"/>
                        </a:rPr>
                        <a:t>PREP‑4: A Tsunami community exercise is conducted at least every two years</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FFFF99"/>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FF99"/>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FF99"/>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FFFF99"/>
                    </a:solidFill>
                  </a:tcPr>
                </a:tc>
                <a:extLst>
                  <a:ext uri="{0D108BD9-81ED-4DB2-BD59-A6C34878D82A}">
                    <a16:rowId xmlns:a16="http://schemas.microsoft.com/office/drawing/2014/main" val="10011"/>
                  </a:ext>
                </a:extLst>
              </a:tr>
              <a:tr h="216444">
                <a:tc>
                  <a:txBody>
                    <a:bodyPr/>
                    <a:lstStyle/>
                    <a:p>
                      <a:pPr algn="just">
                        <a:lnSpc>
                          <a:spcPct val="115000"/>
                        </a:lnSpc>
                        <a:spcAft>
                          <a:spcPts val="0"/>
                        </a:spcAft>
                      </a:pPr>
                      <a:r>
                        <a:rPr lang="en-US" sz="1200" b="1">
                          <a:effectLst/>
                          <a:latin typeface="Arial" charset="0"/>
                          <a:ea typeface="Times New Roman" charset="0"/>
                          <a:cs typeface="Arial" charset="0"/>
                        </a:rPr>
                        <a:t>III</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9900"/>
                    </a:solidFill>
                  </a:tcPr>
                </a:tc>
                <a:tc>
                  <a:txBody>
                    <a:bodyPr/>
                    <a:lstStyle/>
                    <a:p>
                      <a:pPr algn="just">
                        <a:lnSpc>
                          <a:spcPct val="115000"/>
                        </a:lnSpc>
                        <a:spcAft>
                          <a:spcPts val="0"/>
                        </a:spcAft>
                      </a:pPr>
                      <a:r>
                        <a:rPr lang="en-US" sz="1200" b="1">
                          <a:effectLst/>
                          <a:latin typeface="Arial" charset="0"/>
                          <a:ea typeface="Times New Roman" charset="0"/>
                          <a:cs typeface="Arial" charset="0"/>
                        </a:rPr>
                        <a:t>RESPONSE </a:t>
                      </a:r>
                      <a:r>
                        <a:rPr lang="en-GB" sz="1200" b="1">
                          <a:effectLst/>
                          <a:latin typeface="Arial" charset="0"/>
                          <a:ea typeface="Times New Roman" charset="0"/>
                          <a:cs typeface="Times New Roman" charset="0"/>
                        </a:rPr>
                        <a:t>(RESP)</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FF9900"/>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9900"/>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9900"/>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FF9900"/>
                    </a:solidFill>
                  </a:tcPr>
                </a:tc>
                <a:extLst>
                  <a:ext uri="{0D108BD9-81ED-4DB2-BD59-A6C34878D82A}">
                    <a16:rowId xmlns:a16="http://schemas.microsoft.com/office/drawing/2014/main" val="10012"/>
                  </a:ext>
                </a:extLst>
              </a:tr>
              <a:tr h="418181">
                <a:tc>
                  <a:txBody>
                    <a:bodyPr/>
                    <a:lstStyle/>
                    <a:p>
                      <a:pPr algn="just">
                        <a:lnSpc>
                          <a:spcPct val="115000"/>
                        </a:lnSpc>
                        <a:spcAft>
                          <a:spcPts val="0"/>
                        </a:spcAft>
                      </a:pPr>
                      <a:r>
                        <a:rPr lang="en-US" sz="1200">
                          <a:effectLst/>
                          <a:latin typeface="Arial" charset="0"/>
                          <a:ea typeface="Times New Roman" charset="0"/>
                          <a:cs typeface="Arial" charset="0"/>
                        </a:rPr>
                        <a:t>9</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CC99"/>
                    </a:solidFill>
                  </a:tcPr>
                </a:tc>
                <a:tc>
                  <a:txBody>
                    <a:bodyPr/>
                    <a:lstStyle/>
                    <a:p>
                      <a:pPr>
                        <a:lnSpc>
                          <a:spcPct val="115000"/>
                        </a:lnSpc>
                        <a:spcAft>
                          <a:spcPts val="0"/>
                        </a:spcAft>
                      </a:pPr>
                      <a:r>
                        <a:rPr lang="en-US" sz="1200">
                          <a:effectLst/>
                          <a:latin typeface="Arial" charset="0"/>
                          <a:ea typeface="Times New Roman" charset="0"/>
                          <a:cs typeface="Arial" charset="0"/>
                        </a:rPr>
                        <a:t>RESP-1. A community tsunami emergency operations plan (EOP) has been prepared</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FFCC99"/>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CC99"/>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CC99"/>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FFCC99"/>
                    </a:solidFill>
                  </a:tcPr>
                </a:tc>
                <a:extLst>
                  <a:ext uri="{0D108BD9-81ED-4DB2-BD59-A6C34878D82A}">
                    <a16:rowId xmlns:a16="http://schemas.microsoft.com/office/drawing/2014/main" val="10013"/>
                  </a:ext>
                </a:extLst>
              </a:tr>
              <a:tr h="619918">
                <a:tc>
                  <a:txBody>
                    <a:bodyPr/>
                    <a:lstStyle/>
                    <a:p>
                      <a:pPr algn="just">
                        <a:lnSpc>
                          <a:spcPct val="115000"/>
                        </a:lnSpc>
                        <a:spcAft>
                          <a:spcPts val="0"/>
                        </a:spcAft>
                      </a:pPr>
                      <a:r>
                        <a:rPr lang="en-US" sz="1200">
                          <a:effectLst/>
                          <a:latin typeface="Arial" charset="0"/>
                          <a:ea typeface="Times New Roman" charset="0"/>
                          <a:cs typeface="Arial" charset="0"/>
                        </a:rPr>
                        <a:t>10</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CC99"/>
                    </a:solidFill>
                  </a:tcPr>
                </a:tc>
                <a:tc>
                  <a:txBody>
                    <a:bodyPr/>
                    <a:lstStyle/>
                    <a:p>
                      <a:pPr>
                        <a:lnSpc>
                          <a:spcPct val="115000"/>
                        </a:lnSpc>
                        <a:spcAft>
                          <a:spcPts val="0"/>
                        </a:spcAft>
                      </a:pPr>
                      <a:r>
                        <a:rPr lang="en-US" sz="1200">
                          <a:effectLst/>
                          <a:latin typeface="Arial" charset="0"/>
                          <a:ea typeface="Times New Roman" charset="0"/>
                          <a:cs typeface="Arial" charset="0"/>
                        </a:rPr>
                        <a:t>RESP-2. The capacity to manage emergency response operations during a tsunami has been established.</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FFCC99"/>
                    </a:solidFill>
                  </a:tcPr>
                </a:tc>
                <a:tc>
                  <a:txBody>
                    <a:bodyPr/>
                    <a:lstStyle/>
                    <a:p>
                      <a:pPr algn="just">
                        <a:lnSpc>
                          <a:spcPct val="115000"/>
                        </a:lnSpc>
                        <a:spcAft>
                          <a:spcPts val="0"/>
                        </a:spcAft>
                      </a:pPr>
                      <a:r>
                        <a:rPr lang="en-US" sz="1200" dirty="0">
                          <a:effectLst/>
                          <a:latin typeface="Arial" charset="0"/>
                          <a:ea typeface="Times New Roman" charset="0"/>
                          <a:cs typeface="Arial" charset="0"/>
                        </a:rPr>
                        <a:t> </a:t>
                      </a:r>
                      <a:endParaRPr lang="it-IT" sz="1400" dirty="0">
                        <a:effectLst/>
                        <a:latin typeface="Arial" charset="0"/>
                        <a:ea typeface="Times New Roman" charset="0"/>
                        <a:cs typeface="Times New Roman" charset="0"/>
                      </a:endParaRPr>
                    </a:p>
                  </a:txBody>
                  <a:tcPr marL="7666" marR="7666" marT="7666" marB="7666">
                    <a:lnL>
                      <a:noFill/>
                    </a:lnL>
                    <a:lnR>
                      <a:noFill/>
                    </a:lnR>
                    <a:lnT>
                      <a:noFill/>
                    </a:lnT>
                    <a:lnB>
                      <a:noFill/>
                    </a:lnB>
                    <a:solidFill>
                      <a:srgbClr val="FFCC99"/>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CC99"/>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FFCC99"/>
                    </a:solidFill>
                  </a:tcPr>
                </a:tc>
                <a:extLst>
                  <a:ext uri="{0D108BD9-81ED-4DB2-BD59-A6C34878D82A}">
                    <a16:rowId xmlns:a16="http://schemas.microsoft.com/office/drawing/2014/main" val="10014"/>
                  </a:ext>
                </a:extLst>
              </a:tr>
              <a:tr h="619918">
                <a:tc>
                  <a:txBody>
                    <a:bodyPr/>
                    <a:lstStyle/>
                    <a:p>
                      <a:pPr algn="just">
                        <a:lnSpc>
                          <a:spcPct val="115000"/>
                        </a:lnSpc>
                        <a:spcAft>
                          <a:spcPts val="0"/>
                        </a:spcAft>
                      </a:pPr>
                      <a:r>
                        <a:rPr lang="en-US" sz="1200">
                          <a:effectLst/>
                          <a:latin typeface="Arial" charset="0"/>
                          <a:ea typeface="Times New Roman" charset="0"/>
                          <a:cs typeface="Arial" charset="0"/>
                        </a:rPr>
                        <a:t>11</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CC99"/>
                    </a:solidFill>
                  </a:tcPr>
                </a:tc>
                <a:tc>
                  <a:txBody>
                    <a:bodyPr/>
                    <a:lstStyle/>
                    <a:p>
                      <a:pPr>
                        <a:lnSpc>
                          <a:spcPct val="115000"/>
                        </a:lnSpc>
                        <a:spcAft>
                          <a:spcPts val="0"/>
                        </a:spcAft>
                      </a:pPr>
                      <a:r>
                        <a:rPr lang="en-US" sz="1200">
                          <a:effectLst/>
                          <a:latin typeface="Arial" charset="0"/>
                          <a:ea typeface="Times New Roman" charset="0"/>
                          <a:cs typeface="Arial" charset="0"/>
                        </a:rPr>
                        <a:t>RESP-3. Redundant and reliable means to timely receive 24-hour official tsunami alerts have been identified.</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FFCC99"/>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CC99"/>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CC99"/>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CC99"/>
                    </a:solidFill>
                  </a:tcPr>
                </a:tc>
                <a:extLst>
                  <a:ext uri="{0D108BD9-81ED-4DB2-BD59-A6C34878D82A}">
                    <a16:rowId xmlns:a16="http://schemas.microsoft.com/office/drawing/2014/main" val="10015"/>
                  </a:ext>
                </a:extLst>
              </a:tr>
              <a:tr h="619918">
                <a:tc>
                  <a:txBody>
                    <a:bodyPr/>
                    <a:lstStyle/>
                    <a:p>
                      <a:pPr algn="just">
                        <a:lnSpc>
                          <a:spcPct val="115000"/>
                        </a:lnSpc>
                        <a:spcAft>
                          <a:spcPts val="0"/>
                        </a:spcAft>
                      </a:pPr>
                      <a:r>
                        <a:rPr lang="en-US" sz="1200">
                          <a:effectLst/>
                          <a:latin typeface="Arial" charset="0"/>
                          <a:ea typeface="Times New Roman" charset="0"/>
                          <a:cs typeface="Arial" charset="0"/>
                        </a:rPr>
                        <a:t>12</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CC99"/>
                    </a:solidFill>
                  </a:tcPr>
                </a:tc>
                <a:tc>
                  <a:txBody>
                    <a:bodyPr/>
                    <a:lstStyle/>
                    <a:p>
                      <a:pPr>
                        <a:lnSpc>
                          <a:spcPct val="115000"/>
                        </a:lnSpc>
                        <a:spcAft>
                          <a:spcPts val="0"/>
                        </a:spcAft>
                      </a:pPr>
                      <a:r>
                        <a:rPr lang="en-US" sz="1200">
                          <a:effectLst/>
                          <a:latin typeface="Arial" charset="0"/>
                          <a:ea typeface="Times New Roman" charset="0"/>
                          <a:cs typeface="Arial" charset="0"/>
                        </a:rPr>
                        <a:t>RESP-4. Redundant and reliable means to timely disseminate 24-hour official tsunami alerts to the public have been identified.</a:t>
                      </a:r>
                      <a:endParaRPr lang="it-IT" sz="1400">
                        <a:effectLst/>
                        <a:latin typeface="Arial" charset="0"/>
                        <a:ea typeface="Times New Roman" charset="0"/>
                        <a:cs typeface="Times New Roman" charset="0"/>
                      </a:endParaRPr>
                    </a:p>
                  </a:txBody>
                  <a:tcPr marL="7666" marR="7666" marT="7666" marB="7666" anchor="ctr">
                    <a:lnL>
                      <a:noFill/>
                    </a:lnL>
                    <a:lnR>
                      <a:noFill/>
                    </a:lnR>
                    <a:lnT>
                      <a:noFill/>
                    </a:lnT>
                    <a:lnB>
                      <a:noFill/>
                    </a:lnB>
                    <a:solidFill>
                      <a:srgbClr val="FFCC99"/>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CC99"/>
                    </a:solidFill>
                  </a:tcPr>
                </a:tc>
                <a:tc>
                  <a:txBody>
                    <a:bodyPr/>
                    <a:lstStyle/>
                    <a:p>
                      <a:pPr algn="just">
                        <a:lnSpc>
                          <a:spcPct val="115000"/>
                        </a:lnSpc>
                        <a:spcAft>
                          <a:spcPts val="0"/>
                        </a:spcAft>
                      </a:pPr>
                      <a:r>
                        <a:rPr lang="en-US" sz="1200">
                          <a:effectLst/>
                          <a:latin typeface="Arial" charset="0"/>
                          <a:ea typeface="Times New Roman" charset="0"/>
                          <a:cs typeface="Arial" charset="0"/>
                        </a:rPr>
                        <a:t> </a:t>
                      </a:r>
                      <a:endParaRPr lang="it-IT" sz="1400">
                        <a:effectLst/>
                        <a:latin typeface="Arial" charset="0"/>
                        <a:ea typeface="Times New Roman" charset="0"/>
                        <a:cs typeface="Times New Roman" charset="0"/>
                      </a:endParaRPr>
                    </a:p>
                  </a:txBody>
                  <a:tcPr marL="7666" marR="7666" marT="7666" marB="7666">
                    <a:lnL>
                      <a:noFill/>
                    </a:lnL>
                    <a:lnR>
                      <a:noFill/>
                    </a:lnR>
                    <a:lnT>
                      <a:noFill/>
                    </a:lnT>
                    <a:lnB>
                      <a:noFill/>
                    </a:lnB>
                    <a:solidFill>
                      <a:srgbClr val="FFCC99"/>
                    </a:solidFill>
                  </a:tcPr>
                </a:tc>
                <a:tc>
                  <a:txBody>
                    <a:bodyPr/>
                    <a:lstStyle/>
                    <a:p>
                      <a:pPr algn="just">
                        <a:lnSpc>
                          <a:spcPct val="115000"/>
                        </a:lnSpc>
                        <a:spcAft>
                          <a:spcPts val="0"/>
                        </a:spcAft>
                      </a:pPr>
                      <a:r>
                        <a:rPr lang="en-US" sz="1200" dirty="0">
                          <a:effectLst/>
                          <a:latin typeface="Arial" charset="0"/>
                          <a:ea typeface="Times New Roman" charset="0"/>
                          <a:cs typeface="Arial" charset="0"/>
                        </a:rPr>
                        <a:t> </a:t>
                      </a:r>
                      <a:endParaRPr lang="it-IT" sz="1400" dirty="0">
                        <a:effectLst/>
                        <a:latin typeface="Arial" charset="0"/>
                        <a:ea typeface="Times New Roman" charset="0"/>
                        <a:cs typeface="Times New Roman" charset="0"/>
                      </a:endParaRPr>
                    </a:p>
                  </a:txBody>
                  <a:tcPr marL="7666" marR="7666" marT="7666" marB="7666">
                    <a:lnL>
                      <a:noFill/>
                    </a:lnL>
                    <a:lnR>
                      <a:noFill/>
                    </a:lnR>
                    <a:lnT>
                      <a:noFill/>
                    </a:lnT>
                    <a:lnB>
                      <a:noFill/>
                    </a:lnB>
                    <a:solidFill>
                      <a:srgbClr val="FFCC99"/>
                    </a:solidFill>
                  </a:tcPr>
                </a:tc>
                <a:extLst>
                  <a:ext uri="{0D108BD9-81ED-4DB2-BD59-A6C34878D82A}">
                    <a16:rowId xmlns:a16="http://schemas.microsoft.com/office/drawing/2014/main" val="10016"/>
                  </a:ext>
                </a:extLst>
              </a:tr>
            </a:tbl>
          </a:graphicData>
        </a:graphic>
      </p:graphicFrame>
      <p:grpSp>
        <p:nvGrpSpPr>
          <p:cNvPr id="4" name="Gruppo 3"/>
          <p:cNvGrpSpPr/>
          <p:nvPr/>
        </p:nvGrpSpPr>
        <p:grpSpPr>
          <a:xfrm>
            <a:off x="3455381" y="1384663"/>
            <a:ext cx="5649429" cy="4382741"/>
            <a:chOff x="3455381" y="1384663"/>
            <a:chExt cx="5649429" cy="4382741"/>
          </a:xfrm>
        </p:grpSpPr>
        <p:pic>
          <p:nvPicPr>
            <p:cNvPr id="17" name="Immagin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5381" y="1384663"/>
              <a:ext cx="5649429" cy="4382741"/>
            </a:xfrm>
            <a:prstGeom prst="rect">
              <a:avLst/>
            </a:prstGeom>
          </p:spPr>
        </p:pic>
        <p:sp>
          <p:nvSpPr>
            <p:cNvPr id="18" name="Rettangolo 17"/>
            <p:cNvSpPr/>
            <p:nvPr/>
          </p:nvSpPr>
          <p:spPr>
            <a:xfrm>
              <a:off x="3455381" y="5068389"/>
              <a:ext cx="1234185" cy="404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7240363"/>
      </p:ext>
    </p:extLst>
  </p:cSld>
  <p:clrMapOvr>
    <a:masterClrMapping/>
  </p:clrMapOvr>
  <mc:AlternateContent xmlns:mc="http://schemas.openxmlformats.org/markup-compatibility/2006" xmlns:p14="http://schemas.microsoft.com/office/powerpoint/2010/main">
    <mc:Choice Requires="p14">
      <p:transition spd="slow" p14:dur="2000" advTm="93993"/>
    </mc:Choice>
    <mc:Fallback xmlns="">
      <p:transition spd="slow" advTm="939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300" y="76200"/>
            <a:ext cx="9156192" cy="6681216"/>
          </a:xfrm>
          <a:prstGeom prst="rect">
            <a:avLst/>
          </a:prstGeom>
        </p:spPr>
      </p:pic>
      <p:sp>
        <p:nvSpPr>
          <p:cNvPr id="5" name="CasellaDiTesto 4"/>
          <p:cNvSpPr txBox="1"/>
          <p:nvPr/>
        </p:nvSpPr>
        <p:spPr>
          <a:xfrm>
            <a:off x="7799294" y="537882"/>
            <a:ext cx="286819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Thank</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you</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Grazie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Merci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Gracias</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Obrigado</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Ευχαριστώ</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Teşekkürler</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شكرًا لك</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ありがとうございました</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多謝</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630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6634134" y="1396289"/>
            <a:ext cx="5006336" cy="1325563"/>
          </a:xfrm>
          <a:prstGeom prst="rect">
            <a:avLst/>
          </a:prstGeom>
        </p:spPr>
        <p:txBody>
          <a:bodyPr spcFirstLastPara="1" vert="horz" lIns="91440" tIns="45720" rIns="91440" bIns="45720" rtlCol="0" anchor="ctr" anchorCtr="0">
            <a:normAutofit fontScale="90000"/>
          </a:bodyPr>
          <a:lstStyle/>
          <a:p>
            <a:pPr marL="0" lvl="0" indent="0">
              <a:lnSpc>
                <a:spcPct val="90000"/>
              </a:lnSpc>
              <a:spcBef>
                <a:spcPct val="0"/>
              </a:spcBef>
              <a:spcAft>
                <a:spcPts val="0"/>
              </a:spcAft>
              <a:buClr>
                <a:srgbClr val="111111"/>
              </a:buClr>
              <a:buSzPts val="4000"/>
            </a:pPr>
            <a:r>
              <a:rPr lang="en-US" dirty="0">
                <a:sym typeface="Times New Roman"/>
              </a:rPr>
              <a:t>Dr. DENIS CHANG SENG</a:t>
            </a:r>
            <a:br>
              <a:rPr lang="en-US" dirty="0">
                <a:sym typeface="Times New Roman"/>
              </a:rPr>
            </a:br>
            <a:r>
              <a:rPr lang="en-US" dirty="0">
                <a:sym typeface="Times New Roman"/>
              </a:rPr>
              <a:t>IOC-UNESCO</a:t>
            </a:r>
            <a:br>
              <a:rPr lang="en-US" b="0" i="0" dirty="0">
                <a:sym typeface="Times New Roman"/>
              </a:rPr>
            </a:br>
            <a:endParaRPr lang="en-US" dirty="0">
              <a:sym typeface="Times New Roman"/>
            </a:endParaRPr>
          </a:p>
        </p:txBody>
      </p:sp>
      <p:sp>
        <p:nvSpPr>
          <p:cNvPr id="109" name="Freeform: Shape 10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 name="Google Shape;103;p15"/>
          <p:cNvPicPr preferRelativeResize="0">
            <a:picLocks noGrp="1"/>
          </p:cNvPicPr>
          <p:nvPr>
            <p:ph type="pic" idx="2"/>
          </p:nvPr>
        </p:nvPicPr>
        <p:blipFill rotWithShape="1">
          <a:blip r:embed="rId3"/>
          <a:srcRect l="294" r="17794"/>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rgbClr val="E8F5FB"/>
          </a:solidFill>
        </p:spPr>
      </p:pic>
      <p:sp>
        <p:nvSpPr>
          <p:cNvPr id="104" name="Google Shape;104;p15"/>
          <p:cNvSpPr txBox="1">
            <a:spLocks noGrp="1"/>
          </p:cNvSpPr>
          <p:nvPr>
            <p:ph type="body" idx="1"/>
          </p:nvPr>
        </p:nvSpPr>
        <p:spPr>
          <a:xfrm>
            <a:off x="6638578" y="2871982"/>
            <a:ext cx="5004073" cy="3181684"/>
          </a:xfrm>
          <a:prstGeom prst="rect">
            <a:avLst/>
          </a:prstGeom>
        </p:spPr>
        <p:txBody>
          <a:bodyPr spcFirstLastPara="1" vert="horz" lIns="91440" tIns="45720" rIns="91440" bIns="45720" rtlCol="0" anchor="t" anchorCtr="0">
            <a:normAutofit/>
          </a:bodyPr>
          <a:lstStyle/>
          <a:p>
            <a:pPr marL="0" lvl="0">
              <a:lnSpc>
                <a:spcPct val="90000"/>
              </a:lnSpc>
              <a:spcBef>
                <a:spcPts val="0"/>
              </a:spcBef>
              <a:spcAft>
                <a:spcPts val="600"/>
              </a:spcAft>
              <a:buSzPts val="2400"/>
              <a:buFont typeface="Arial" panose="020B0604020202020204" pitchFamily="34" charset="0"/>
              <a:buChar char="•"/>
            </a:pPr>
            <a:r>
              <a:rPr lang="en-US" dirty="0" err="1">
                <a:sym typeface="Times New Roman"/>
              </a:rPr>
              <a:t>Programme</a:t>
            </a:r>
            <a:r>
              <a:rPr lang="en-US" dirty="0">
                <a:sym typeface="Times New Roman"/>
              </a:rPr>
              <a:t> Specialist</a:t>
            </a:r>
          </a:p>
          <a:p>
            <a:pPr marL="0" lvl="0">
              <a:lnSpc>
                <a:spcPct val="90000"/>
              </a:lnSpc>
              <a:spcBef>
                <a:spcPts val="0"/>
              </a:spcBef>
              <a:spcAft>
                <a:spcPts val="600"/>
              </a:spcAft>
              <a:buSzPts val="2400"/>
              <a:buFont typeface="Arial" panose="020B0604020202020204" pitchFamily="34" charset="0"/>
              <a:buChar char="•"/>
            </a:pPr>
            <a:r>
              <a:rPr lang="en-US" dirty="0">
                <a:sym typeface="Times New Roman"/>
              </a:rPr>
              <a:t>Tsunami Unit (</a:t>
            </a:r>
            <a:r>
              <a:rPr lang="en-US" i="0" dirty="0">
                <a:sym typeface="Times New Roman"/>
              </a:rPr>
              <a:t>Technical Secretary ICG/NEAMTWS)</a:t>
            </a:r>
          </a:p>
          <a:p>
            <a:pPr marL="0" lvl="0">
              <a:lnSpc>
                <a:spcPct val="90000"/>
              </a:lnSpc>
              <a:spcBef>
                <a:spcPts val="0"/>
              </a:spcBef>
              <a:spcAft>
                <a:spcPts val="600"/>
              </a:spcAft>
              <a:buSzPts val="2400"/>
              <a:buFont typeface="Arial" panose="020B0604020202020204" pitchFamily="34" charset="0"/>
              <a:buChar char="•"/>
            </a:pPr>
            <a:r>
              <a:rPr lang="en-US" dirty="0">
                <a:sym typeface="Times New Roman"/>
              </a:rPr>
              <a:t>Global Ocean Observation System (GOOS)</a:t>
            </a:r>
          </a:p>
          <a:p>
            <a:pPr marL="0" lvl="0">
              <a:lnSpc>
                <a:spcPct val="90000"/>
              </a:lnSpc>
              <a:spcBef>
                <a:spcPts val="0"/>
              </a:spcBef>
              <a:spcAft>
                <a:spcPts val="600"/>
              </a:spcAft>
              <a:buSzPts val="2400"/>
              <a:buFont typeface="Arial" panose="020B0604020202020204" pitchFamily="34" charset="0"/>
              <a:buChar char="•"/>
            </a:pPr>
            <a:r>
              <a:rPr lang="en-US" dirty="0">
                <a:sym typeface="Times New Roman"/>
              </a:rPr>
              <a:t>IOC Focal Point UNFCCC NWP on Ocean &amp; Biodiversity and the International Network for Multi-Hazard Early Warning Systems</a:t>
            </a:r>
          </a:p>
        </p:txBody>
      </p:sp>
    </p:spTree>
    <p:extLst>
      <p:ext uri="{BB962C8B-B14F-4D97-AF65-F5344CB8AC3E}">
        <p14:creationId xmlns:p14="http://schemas.microsoft.com/office/powerpoint/2010/main" val="1494625168"/>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34134" y="1396289"/>
            <a:ext cx="5006336" cy="1325563"/>
          </a:xfrm>
        </p:spPr>
        <p:txBody>
          <a:bodyPr vert="horz" lIns="91440" tIns="45720" rIns="91440" bIns="45720" rtlCol="0" anchor="ctr">
            <a:normAutofit fontScale="90000"/>
          </a:bodyPr>
          <a:lstStyle/>
          <a:p>
            <a:r>
              <a:rPr lang="en-US" sz="4000" dirty="0"/>
              <a:t>Building on Current Achievements</a:t>
            </a:r>
            <a:br>
              <a:rPr lang="en-US" sz="2800" dirty="0"/>
            </a:br>
            <a:endParaRPr lang="en-US" sz="2800" dirty="0"/>
          </a:p>
        </p:txBody>
      </p:sp>
      <p:sp>
        <p:nvSpPr>
          <p:cNvPr id="10" name="Freeform: Shape 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rock, outdoor, water, sky&#10;&#10;Description automatically generated">
            <a:extLst>
              <a:ext uri="{FF2B5EF4-FFF2-40B4-BE49-F238E27FC236}">
                <a16:creationId xmlns:a16="http://schemas.microsoft.com/office/drawing/2014/main" id="{C7226113-10C2-48BB-83C5-5FC75D9E31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845" r="-1" b="10164"/>
          <a:stretch/>
        </p:blipFill>
        <p:spPr>
          <a:xfrm>
            <a:off x="0" y="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TextBox 3">
            <a:extLst>
              <a:ext uri="{FF2B5EF4-FFF2-40B4-BE49-F238E27FC236}">
                <a16:creationId xmlns:a16="http://schemas.microsoft.com/office/drawing/2014/main" id="{2506A4FC-3527-4A30-90C9-996583EA335B}"/>
              </a:ext>
            </a:extLst>
          </p:cNvPr>
          <p:cNvSpPr txBox="1"/>
          <p:nvPr/>
        </p:nvSpPr>
        <p:spPr>
          <a:xfrm>
            <a:off x="6638578" y="2871982"/>
            <a:ext cx="5004073" cy="3181684"/>
          </a:xfrm>
          <a:prstGeom prst="rect">
            <a:avLst/>
          </a:prstGeom>
        </p:spPr>
        <p:txBody>
          <a:bodyPr vert="horz" lIns="91440" tIns="45720" rIns="91440" bIns="45720" rtlCol="0" anchor="t">
            <a:normAutofit/>
          </a:bodyPr>
          <a:lstStyle/>
          <a:p>
            <a:pPr>
              <a:lnSpc>
                <a:spcPct val="90000"/>
              </a:lnSpc>
              <a:spcAft>
                <a:spcPts val="600"/>
              </a:spcAft>
            </a:pPr>
            <a:r>
              <a:rPr lang="en-US" sz="2800" b="1" dirty="0">
                <a:effectLst/>
              </a:rPr>
              <a:t>Governance, Partnerships and Collaboration:</a:t>
            </a:r>
            <a:r>
              <a:rPr lang="en-US" sz="2800" dirty="0">
                <a:effectLst/>
              </a:rPr>
              <a:t> </a:t>
            </a:r>
          </a:p>
          <a:p>
            <a:pPr>
              <a:lnSpc>
                <a:spcPct val="90000"/>
              </a:lnSpc>
              <a:spcAft>
                <a:spcPts val="600"/>
              </a:spcAft>
            </a:pPr>
            <a:r>
              <a:rPr lang="en-US" sz="2800" dirty="0">
                <a:effectLst/>
              </a:rPr>
              <a:t>Enhancing and Scaling-Up Actions though </a:t>
            </a:r>
            <a:r>
              <a:rPr lang="en-US" sz="2800" dirty="0" err="1">
                <a:effectLst/>
              </a:rPr>
              <a:t>CoastWAVE</a:t>
            </a:r>
            <a:r>
              <a:rPr lang="en-US" sz="2800" dirty="0">
                <a:effectLst/>
              </a:rPr>
              <a:t> Project </a:t>
            </a:r>
            <a:endParaRPr lang="en-US" sz="2800" dirty="0"/>
          </a:p>
        </p:txBody>
      </p:sp>
    </p:spTree>
    <p:extLst>
      <p:ext uri="{BB962C8B-B14F-4D97-AF65-F5344CB8AC3E}">
        <p14:creationId xmlns:p14="http://schemas.microsoft.com/office/powerpoint/2010/main" val="182622315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ABECA63-DC1A-4178-932E-9A9E95A65226}"/>
              </a:ext>
            </a:extLst>
          </p:cNvPr>
          <p:cNvSpPr>
            <a:spLocks noGrp="1"/>
          </p:cNvSpPr>
          <p:nvPr>
            <p:ph type="title"/>
          </p:nvPr>
        </p:nvSpPr>
        <p:spPr>
          <a:xfrm>
            <a:off x="660041" y="2767106"/>
            <a:ext cx="2880828" cy="3071906"/>
          </a:xfrm>
          <a:prstGeom prst="ellipse">
            <a:avLst/>
          </a:prstGeom>
        </p:spPr>
        <p:txBody>
          <a:bodyPr vert="horz" lIns="91440" tIns="45720" rIns="91440" bIns="45720" rtlCol="0" anchor="t">
            <a:normAutofit/>
          </a:bodyPr>
          <a:lstStyle/>
          <a:p>
            <a:pPr>
              <a:lnSpc>
                <a:spcPct val="90000"/>
              </a:lnSpc>
              <a:spcBef>
                <a:spcPct val="0"/>
              </a:spcBef>
            </a:pPr>
            <a:r>
              <a:rPr lang="en-US" sz="4000" kern="1200">
                <a:solidFill>
                  <a:srgbClr val="FFFFFF"/>
                </a:solidFill>
                <a:latin typeface="+mj-lt"/>
                <a:ea typeface="+mj-ea"/>
                <a:cs typeface="+mj-cs"/>
              </a:rPr>
              <a:t>SESSION 2</a:t>
            </a:r>
          </a:p>
        </p:txBody>
      </p:sp>
      <p:graphicFrame>
        <p:nvGraphicFramePr>
          <p:cNvPr id="6" name="Table 5">
            <a:extLst>
              <a:ext uri="{FF2B5EF4-FFF2-40B4-BE49-F238E27FC236}">
                <a16:creationId xmlns:a16="http://schemas.microsoft.com/office/drawing/2014/main" id="{160B8339-6399-402E-AE02-070DF4A7A9BD}"/>
              </a:ext>
            </a:extLst>
          </p:cNvPr>
          <p:cNvGraphicFramePr>
            <a:graphicFrameLocks noGrp="1"/>
          </p:cNvGraphicFramePr>
          <p:nvPr>
            <p:extLst>
              <p:ext uri="{D42A27DB-BD31-4B8C-83A1-F6EECF244321}">
                <p14:modId xmlns:p14="http://schemas.microsoft.com/office/powerpoint/2010/main" val="1240491926"/>
              </p:ext>
            </p:extLst>
          </p:nvPr>
        </p:nvGraphicFramePr>
        <p:xfrm>
          <a:off x="4502428" y="1276556"/>
          <a:ext cx="7225749" cy="4304888"/>
        </p:xfrm>
        <a:graphic>
          <a:graphicData uri="http://schemas.openxmlformats.org/drawingml/2006/table">
            <a:tbl>
              <a:tblPr firstRow="1" firstCol="1" lastRow="1" lastCol="1" bandRow="1" bandCol="1">
                <a:tableStyleId>{3B4B98B0-60AC-42C2-AFA5-B58CD77FA1E5}</a:tableStyleId>
              </a:tblPr>
              <a:tblGrid>
                <a:gridCol w="736757">
                  <a:extLst>
                    <a:ext uri="{9D8B030D-6E8A-4147-A177-3AD203B41FA5}">
                      <a16:colId xmlns:a16="http://schemas.microsoft.com/office/drawing/2014/main" val="415184043"/>
                    </a:ext>
                  </a:extLst>
                </a:gridCol>
                <a:gridCol w="2522985">
                  <a:extLst>
                    <a:ext uri="{9D8B030D-6E8A-4147-A177-3AD203B41FA5}">
                      <a16:colId xmlns:a16="http://schemas.microsoft.com/office/drawing/2014/main" val="1843853888"/>
                    </a:ext>
                  </a:extLst>
                </a:gridCol>
                <a:gridCol w="3966007">
                  <a:extLst>
                    <a:ext uri="{9D8B030D-6E8A-4147-A177-3AD203B41FA5}">
                      <a16:colId xmlns:a16="http://schemas.microsoft.com/office/drawing/2014/main" val="580830659"/>
                    </a:ext>
                  </a:extLst>
                </a:gridCol>
              </a:tblGrid>
              <a:tr h="1518613">
                <a:tc>
                  <a:txBody>
                    <a:bodyPr/>
                    <a:lstStyle/>
                    <a:p>
                      <a:pPr marL="67945">
                        <a:lnSpc>
                          <a:spcPts val="1035"/>
                        </a:lnSpc>
                      </a:pPr>
                      <a:r>
                        <a:rPr lang="en-US" sz="1200" spc="-10" dirty="0">
                          <a:solidFill>
                            <a:schemeClr val="accent1">
                              <a:lumMod val="75000"/>
                            </a:schemeClr>
                          </a:solidFill>
                          <a:effectLst/>
                        </a:rPr>
                        <a:t>09:20am-10:15am</a:t>
                      </a:r>
                      <a:endParaRPr lang="fr-FR" sz="1400" dirty="0">
                        <a:solidFill>
                          <a:schemeClr val="accent1">
                            <a:lumMod val="75000"/>
                          </a:schemeClr>
                        </a:solidFill>
                        <a:effectLst/>
                      </a:endParaRPr>
                    </a:p>
                    <a:p>
                      <a:pPr marL="67945">
                        <a:spcBef>
                          <a:spcPts val="10"/>
                        </a:spcBef>
                      </a:pPr>
                      <a:r>
                        <a:rPr lang="en-US" sz="1100" dirty="0">
                          <a:effectLst/>
                        </a:rPr>
                        <a:t> </a:t>
                      </a:r>
                      <a:endParaRPr lang="fr-FR" sz="13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tc>
                <a:tc>
                  <a:txBody>
                    <a:bodyPr/>
                    <a:lstStyle/>
                    <a:p>
                      <a:pPr marL="67945"/>
                      <a:r>
                        <a:rPr lang="en-US" sz="1200" dirty="0">
                          <a:solidFill>
                            <a:schemeClr val="accent1">
                              <a:lumMod val="75000"/>
                            </a:schemeClr>
                          </a:solidFill>
                          <a:effectLst/>
                        </a:rPr>
                        <a:t>SESSION</a:t>
                      </a:r>
                      <a:r>
                        <a:rPr lang="en-US" sz="1200" spc="-55" dirty="0">
                          <a:solidFill>
                            <a:schemeClr val="accent1">
                              <a:lumMod val="75000"/>
                            </a:schemeClr>
                          </a:solidFill>
                          <a:effectLst/>
                        </a:rPr>
                        <a:t> </a:t>
                      </a:r>
                      <a:r>
                        <a:rPr lang="en-US" sz="1200" spc="-50" dirty="0">
                          <a:solidFill>
                            <a:schemeClr val="accent1">
                              <a:lumMod val="75000"/>
                            </a:schemeClr>
                          </a:solidFill>
                          <a:effectLst/>
                        </a:rPr>
                        <a:t>2</a:t>
                      </a:r>
                      <a:endParaRPr lang="fr-FR" sz="1300" dirty="0">
                        <a:solidFill>
                          <a:schemeClr val="accent1">
                            <a:lumMod val="75000"/>
                          </a:schemeClr>
                        </a:solidFill>
                        <a:effectLst/>
                      </a:endParaRPr>
                    </a:p>
                    <a:p>
                      <a:pPr marL="67945">
                        <a:spcBef>
                          <a:spcPts val="5"/>
                        </a:spcBef>
                        <a:spcAft>
                          <a:spcPts val="0"/>
                        </a:spcAft>
                      </a:pPr>
                      <a:r>
                        <a:rPr lang="en-US" sz="1200" dirty="0">
                          <a:effectLst/>
                        </a:rPr>
                        <a:t> </a:t>
                      </a:r>
                      <a:endParaRPr lang="fr-FR" sz="1300" dirty="0">
                        <a:effectLst/>
                      </a:endParaRPr>
                    </a:p>
                    <a:p>
                      <a:pPr marL="67945" marR="778510"/>
                      <a:r>
                        <a:rPr lang="en-US" sz="1200" dirty="0">
                          <a:effectLst/>
                        </a:rPr>
                        <a:t>KEY OPENING </a:t>
                      </a:r>
                      <a:r>
                        <a:rPr lang="en-US" sz="1200" spc="-10" dirty="0">
                          <a:effectLst/>
                        </a:rPr>
                        <a:t>PRESENTATIONS</a:t>
                      </a:r>
                      <a:endParaRPr lang="fr-FR" sz="1300" dirty="0">
                        <a:effectLst/>
                      </a:endParaRPr>
                    </a:p>
                    <a:p>
                      <a:pPr marL="67945">
                        <a:spcBef>
                          <a:spcPts val="50"/>
                        </a:spcBef>
                        <a:spcAft>
                          <a:spcPts val="0"/>
                        </a:spcAft>
                      </a:pPr>
                      <a:r>
                        <a:rPr lang="en-US" sz="1200" dirty="0">
                          <a:effectLst/>
                        </a:rPr>
                        <a:t> </a:t>
                      </a:r>
                      <a:endParaRPr lang="fr-FR" sz="1300" dirty="0">
                        <a:effectLst/>
                      </a:endParaRPr>
                    </a:p>
                    <a:p>
                      <a:pPr marL="67945"/>
                      <a:r>
                        <a:rPr lang="en-US" sz="1200" dirty="0">
                          <a:effectLst/>
                        </a:rPr>
                        <a:t>SETTING</a:t>
                      </a:r>
                      <a:r>
                        <a:rPr lang="en-US" sz="1200" spc="-45" dirty="0">
                          <a:effectLst/>
                        </a:rPr>
                        <a:t> </a:t>
                      </a:r>
                      <a:r>
                        <a:rPr lang="en-US" sz="1200" dirty="0">
                          <a:effectLst/>
                        </a:rPr>
                        <a:t>THE</a:t>
                      </a:r>
                      <a:r>
                        <a:rPr lang="en-US" sz="1200" spc="-35" dirty="0">
                          <a:effectLst/>
                        </a:rPr>
                        <a:t> </a:t>
                      </a:r>
                      <a:r>
                        <a:rPr lang="en-US" sz="1200" dirty="0">
                          <a:effectLst/>
                        </a:rPr>
                        <a:t>CONTEXT</a:t>
                      </a:r>
                      <a:r>
                        <a:rPr lang="en-US" sz="1200" spc="-25" dirty="0">
                          <a:effectLst/>
                        </a:rPr>
                        <a:t> </a:t>
                      </a:r>
                      <a:r>
                        <a:rPr lang="en-US" sz="1200" spc="-50" dirty="0">
                          <a:effectLst/>
                        </a:rPr>
                        <a:t>&amp;</a:t>
                      </a:r>
                      <a:endParaRPr lang="fr-FR" sz="1300" dirty="0">
                        <a:effectLst/>
                      </a:endParaRPr>
                    </a:p>
                    <a:p>
                      <a:pPr marL="67945" marR="778510">
                        <a:lnSpc>
                          <a:spcPts val="1150"/>
                        </a:lnSpc>
                      </a:pPr>
                      <a:r>
                        <a:rPr lang="en-US" sz="1200" dirty="0">
                          <a:effectLst/>
                        </a:rPr>
                        <a:t>CHALLENGES</a:t>
                      </a:r>
                      <a:r>
                        <a:rPr lang="en-US" sz="1200" spc="-65" dirty="0">
                          <a:effectLst/>
                        </a:rPr>
                        <a:t> </a:t>
                      </a:r>
                      <a:r>
                        <a:rPr lang="en-US" sz="1200" dirty="0">
                          <a:effectLst/>
                        </a:rPr>
                        <a:t>INTO </a:t>
                      </a:r>
                      <a:r>
                        <a:rPr lang="en-US" sz="1200" spc="-10" dirty="0">
                          <a:effectLst/>
                        </a:rPr>
                        <a:t>PERSPECTIVE</a:t>
                      </a:r>
                      <a:endParaRPr lang="fr-FR" sz="13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tc>
                <a:tc>
                  <a:txBody>
                    <a:bodyPr/>
                    <a:lstStyle/>
                    <a:p>
                      <a:pPr marL="524510" indent="-228600">
                        <a:lnSpc>
                          <a:spcPct val="93000"/>
                        </a:lnSpc>
                        <a:spcBef>
                          <a:spcPts val="45"/>
                        </a:spcBef>
                        <a:spcAft>
                          <a:spcPts val="0"/>
                        </a:spcAft>
                      </a:pPr>
                      <a:r>
                        <a:rPr lang="en-US" sz="1100" dirty="0">
                          <a:effectLst/>
                        </a:rPr>
                        <a:t>o</a:t>
                      </a:r>
                      <a:r>
                        <a:rPr lang="en-US" sz="1100" spc="400" dirty="0">
                          <a:effectLst/>
                        </a:rPr>
                        <a:t> </a:t>
                      </a:r>
                      <a:r>
                        <a:rPr lang="en-US" sz="1100" dirty="0">
                          <a:effectLst/>
                        </a:rPr>
                        <a:t>Ocean Sea Level Related Risk: The Challenges [Denis Chang </a:t>
                      </a:r>
                      <a:r>
                        <a:rPr lang="en-US" sz="1100" spc="-10" dirty="0">
                          <a:effectLst/>
                        </a:rPr>
                        <a:t>Seng]</a:t>
                      </a:r>
                      <a:endParaRPr lang="fr-FR" sz="13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3780923592"/>
                  </a:ext>
                </a:extLst>
              </a:tr>
              <a:tr h="2786275">
                <a:tc>
                  <a:txBody>
                    <a:bodyPr/>
                    <a:lstStyle/>
                    <a:p>
                      <a:pPr marL="67945">
                        <a:lnSpc>
                          <a:spcPts val="1035"/>
                        </a:lnSpc>
                      </a:pPr>
                      <a:r>
                        <a:rPr lang="en-US" sz="1100" dirty="0">
                          <a:effectLst/>
                        </a:rPr>
                        <a:t> </a:t>
                      </a:r>
                      <a:endParaRPr lang="fr-FR" sz="13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tc>
                <a:tc>
                  <a:txBody>
                    <a:bodyPr/>
                    <a:lstStyle/>
                    <a:p>
                      <a:pPr marL="67945"/>
                      <a:r>
                        <a:rPr lang="en-US" sz="1300" dirty="0">
                          <a:effectLst/>
                        </a:rPr>
                        <a:t> </a:t>
                      </a:r>
                      <a:endParaRPr lang="fr-FR" sz="1300" dirty="0">
                        <a:effectLst/>
                      </a:endParaRPr>
                    </a:p>
                    <a:p>
                      <a:pPr marL="67945"/>
                      <a:r>
                        <a:rPr lang="en-US" sz="1300" dirty="0">
                          <a:effectLst/>
                        </a:rPr>
                        <a:t> </a:t>
                      </a:r>
                      <a:endParaRPr lang="fr-FR" sz="1300" dirty="0">
                        <a:effectLst/>
                      </a:endParaRPr>
                    </a:p>
                    <a:p>
                      <a:pPr marL="67945"/>
                      <a:r>
                        <a:rPr lang="en-US" sz="1300" dirty="0">
                          <a:effectLst/>
                        </a:rPr>
                        <a:t> </a:t>
                      </a:r>
                      <a:endParaRPr lang="fr-FR" sz="1300" dirty="0">
                        <a:effectLst/>
                      </a:endParaRPr>
                    </a:p>
                    <a:p>
                      <a:pPr marL="67945"/>
                      <a:r>
                        <a:rPr lang="en-US" sz="1300" dirty="0">
                          <a:effectLst/>
                        </a:rPr>
                        <a:t> </a:t>
                      </a:r>
                      <a:endParaRPr lang="fr-FR" sz="1300" dirty="0">
                        <a:effectLst/>
                      </a:endParaRPr>
                    </a:p>
                    <a:p>
                      <a:pPr marL="67945">
                        <a:spcBef>
                          <a:spcPts val="690"/>
                        </a:spcBef>
                      </a:pPr>
                      <a:r>
                        <a:rPr lang="en-US" sz="1200" spc="-10" dirty="0">
                          <a:effectLst/>
                        </a:rPr>
                        <a:t>STRATEGIES</a:t>
                      </a:r>
                      <a:endParaRPr lang="fr-FR" sz="13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tc>
                <a:tc>
                  <a:txBody>
                    <a:bodyPr/>
                    <a:lstStyle/>
                    <a:p>
                      <a:pPr marL="342900" marR="61595" lvl="0" indent="-342900" algn="just" rtl="0">
                        <a:lnSpc>
                          <a:spcPct val="96000"/>
                        </a:lnSpc>
                        <a:spcBef>
                          <a:spcPts val="20"/>
                        </a:spcBef>
                        <a:spcAft>
                          <a:spcPts val="0"/>
                        </a:spcAft>
                        <a:buFont typeface="Courier New" panose="02070309020205020404" pitchFamily="49" charset="0"/>
                        <a:buChar char="o"/>
                      </a:pPr>
                      <a:r>
                        <a:rPr lang="es-ES" sz="1100" dirty="0" err="1">
                          <a:effectLst/>
                        </a:rPr>
                        <a:t>Decade</a:t>
                      </a:r>
                      <a:r>
                        <a:rPr lang="es-ES" sz="1100" dirty="0">
                          <a:effectLst/>
                        </a:rPr>
                        <a:t> Tsunami </a:t>
                      </a:r>
                      <a:r>
                        <a:rPr lang="es-ES" sz="1100" dirty="0" err="1">
                          <a:effectLst/>
                        </a:rPr>
                        <a:t>Programme</a:t>
                      </a:r>
                      <a:r>
                        <a:rPr lang="es-ES" sz="1100" dirty="0">
                          <a:effectLst/>
                        </a:rPr>
                        <a:t> [Bernardo Aliaga]</a:t>
                      </a:r>
                      <a:br>
                        <a:rPr lang="es-ES" sz="1100" dirty="0">
                          <a:effectLst/>
                        </a:rPr>
                      </a:br>
                      <a:endParaRPr lang="fr-FR" sz="1300" dirty="0">
                        <a:effectLst/>
                      </a:endParaRPr>
                    </a:p>
                    <a:p>
                      <a:pPr marL="342900" marR="61595" lvl="0" indent="-342900" algn="just">
                        <a:lnSpc>
                          <a:spcPct val="96000"/>
                        </a:lnSpc>
                        <a:spcBef>
                          <a:spcPts val="20"/>
                        </a:spcBef>
                        <a:spcAft>
                          <a:spcPts val="0"/>
                        </a:spcAft>
                        <a:buFont typeface="Courier New" panose="02070309020205020404" pitchFamily="49" charset="0"/>
                        <a:buChar char="o"/>
                      </a:pPr>
                      <a:r>
                        <a:rPr lang="en-US" sz="1100" dirty="0">
                          <a:effectLst/>
                        </a:rPr>
                        <a:t>ICG/NEAMTWS 2021-2030 Strategy [Alessandro Amato, INGV, Italy]</a:t>
                      </a:r>
                      <a:endParaRPr lang="fr-FR" sz="1300" dirty="0">
                        <a:effectLst/>
                      </a:endParaRPr>
                    </a:p>
                    <a:p>
                      <a:pPr marL="67945" marR="61595" algn="just">
                        <a:lnSpc>
                          <a:spcPct val="96000"/>
                        </a:lnSpc>
                        <a:spcBef>
                          <a:spcPts val="20"/>
                        </a:spcBef>
                        <a:spcAft>
                          <a:spcPts val="0"/>
                        </a:spcAft>
                      </a:pPr>
                      <a:r>
                        <a:rPr lang="en-US" sz="1100" dirty="0">
                          <a:effectLst/>
                        </a:rPr>
                        <a:t> </a:t>
                      </a:r>
                      <a:endParaRPr lang="fr-FR" sz="1300" dirty="0">
                        <a:effectLst/>
                      </a:endParaRPr>
                    </a:p>
                    <a:p>
                      <a:pPr marL="342900" lvl="0" indent="-342900">
                        <a:lnSpc>
                          <a:spcPts val="1110"/>
                        </a:lnSpc>
                        <a:buFont typeface="Courier New" panose="02070309020205020404" pitchFamily="49" charset="0"/>
                        <a:buChar char="o"/>
                        <a:tabLst>
                          <a:tab pos="525145" algn="l"/>
                        </a:tabLst>
                      </a:pPr>
                      <a:r>
                        <a:rPr lang="en-US" sz="1100" dirty="0">
                          <a:effectLst/>
                        </a:rPr>
                        <a:t>Governance,</a:t>
                      </a:r>
                      <a:r>
                        <a:rPr lang="en-US" sz="1100" spc="-30" dirty="0">
                          <a:effectLst/>
                        </a:rPr>
                        <a:t> </a:t>
                      </a:r>
                      <a:r>
                        <a:rPr lang="en-US" sz="1100" dirty="0">
                          <a:effectLst/>
                        </a:rPr>
                        <a:t>Partnerships</a:t>
                      </a:r>
                      <a:r>
                        <a:rPr lang="en-US" sz="1100" spc="-30" dirty="0">
                          <a:effectLst/>
                        </a:rPr>
                        <a:t> </a:t>
                      </a:r>
                      <a:r>
                        <a:rPr lang="en-US" sz="1100" dirty="0">
                          <a:effectLst/>
                        </a:rPr>
                        <a:t>and</a:t>
                      </a:r>
                      <a:r>
                        <a:rPr lang="en-US" sz="1100" spc="-40" dirty="0">
                          <a:effectLst/>
                        </a:rPr>
                        <a:t> </a:t>
                      </a:r>
                      <a:r>
                        <a:rPr lang="en-US" sz="1100" spc="-10" dirty="0">
                          <a:effectLst/>
                        </a:rPr>
                        <a:t>Collaboration</a:t>
                      </a:r>
                      <a:endParaRPr lang="fr-FR" sz="1300" dirty="0">
                        <a:effectLst/>
                      </a:endParaRPr>
                    </a:p>
                    <a:p>
                      <a:pPr marL="457200" marR="102870">
                        <a:spcAft>
                          <a:spcPts val="0"/>
                        </a:spcAft>
                      </a:pPr>
                      <a:r>
                        <a:rPr lang="en-US" sz="1100" dirty="0">
                          <a:effectLst/>
                        </a:rPr>
                        <a:t>Enhancing</a:t>
                      </a:r>
                      <a:r>
                        <a:rPr lang="en-US" sz="1100" spc="-35" dirty="0">
                          <a:effectLst/>
                        </a:rPr>
                        <a:t> </a:t>
                      </a:r>
                      <a:r>
                        <a:rPr lang="en-US" sz="1100" dirty="0">
                          <a:effectLst/>
                        </a:rPr>
                        <a:t>and</a:t>
                      </a:r>
                      <a:r>
                        <a:rPr lang="en-US" sz="1100" spc="-45" dirty="0">
                          <a:effectLst/>
                        </a:rPr>
                        <a:t> </a:t>
                      </a:r>
                      <a:r>
                        <a:rPr lang="en-US" sz="1100" dirty="0">
                          <a:effectLst/>
                        </a:rPr>
                        <a:t>Scaling-up</a:t>
                      </a:r>
                      <a:r>
                        <a:rPr lang="en-US" sz="1100" spc="-45" dirty="0">
                          <a:effectLst/>
                        </a:rPr>
                        <a:t> </a:t>
                      </a:r>
                      <a:r>
                        <a:rPr lang="en-US" sz="1100" dirty="0">
                          <a:effectLst/>
                        </a:rPr>
                        <a:t>Actions</a:t>
                      </a:r>
                      <a:r>
                        <a:rPr lang="en-US" sz="1100" spc="-40" dirty="0">
                          <a:effectLst/>
                        </a:rPr>
                        <a:t> </a:t>
                      </a:r>
                      <a:r>
                        <a:rPr lang="en-US" sz="1100" dirty="0">
                          <a:effectLst/>
                        </a:rPr>
                        <a:t>including</a:t>
                      </a:r>
                      <a:r>
                        <a:rPr lang="en-US" sz="1100" spc="-35" dirty="0">
                          <a:effectLst/>
                        </a:rPr>
                        <a:t> </a:t>
                      </a:r>
                      <a:r>
                        <a:rPr lang="en-US" sz="1100" dirty="0" err="1">
                          <a:effectLst/>
                        </a:rPr>
                        <a:t>CoastWAVE</a:t>
                      </a:r>
                      <a:r>
                        <a:rPr lang="en-US" sz="1100" dirty="0">
                          <a:effectLst/>
                        </a:rPr>
                        <a:t> Project </a:t>
                      </a:r>
                      <a:endParaRPr lang="fr-FR" sz="1300" dirty="0">
                        <a:effectLst/>
                      </a:endParaRPr>
                    </a:p>
                    <a:p>
                      <a:pPr marL="457200" marR="102870">
                        <a:spcAft>
                          <a:spcPts val="0"/>
                        </a:spcAft>
                      </a:pPr>
                      <a:r>
                        <a:rPr lang="en-US" sz="1100" dirty="0">
                          <a:effectLst/>
                        </a:rPr>
                        <a:t>[ Denis Chang Seng] </a:t>
                      </a:r>
                      <a:endParaRPr lang="fr-FR" sz="1300" dirty="0">
                        <a:effectLst/>
                      </a:endParaRPr>
                    </a:p>
                    <a:p>
                      <a:pPr marL="67945">
                        <a:tabLst>
                          <a:tab pos="525145" algn="l"/>
                        </a:tabLst>
                      </a:pPr>
                      <a:r>
                        <a:rPr lang="en-US" sz="1100" dirty="0">
                          <a:effectLst/>
                        </a:rPr>
                        <a:t> </a:t>
                      </a:r>
                      <a:endParaRPr lang="fr-FR" sz="1300" dirty="0">
                        <a:effectLst/>
                      </a:endParaRPr>
                    </a:p>
                    <a:p>
                      <a:pPr marL="342900" lvl="0" indent="-342900">
                        <a:buFont typeface="Courier New" panose="02070309020205020404" pitchFamily="49" charset="0"/>
                        <a:buChar char="o"/>
                        <a:tabLst>
                          <a:tab pos="525145" algn="l"/>
                        </a:tabLst>
                      </a:pPr>
                      <a:r>
                        <a:rPr lang="en-US" sz="1100" dirty="0">
                          <a:effectLst/>
                        </a:rPr>
                        <a:t>Video</a:t>
                      </a:r>
                      <a:r>
                        <a:rPr lang="en-US" sz="1100" spc="-10" dirty="0">
                          <a:effectLst/>
                        </a:rPr>
                        <a:t> </a:t>
                      </a:r>
                      <a:r>
                        <a:rPr lang="en-US" sz="1100" dirty="0">
                          <a:effectLst/>
                        </a:rPr>
                        <a:t>1</a:t>
                      </a:r>
                      <a:r>
                        <a:rPr lang="en-US" sz="1100" spc="-15" dirty="0">
                          <a:effectLst/>
                        </a:rPr>
                        <a:t> </a:t>
                      </a:r>
                      <a:r>
                        <a:rPr lang="en-US" sz="1100" dirty="0">
                          <a:effectLst/>
                        </a:rPr>
                        <a:t>-</a:t>
                      </a:r>
                      <a:r>
                        <a:rPr lang="en-US" sz="1100" spc="-15" dirty="0">
                          <a:effectLst/>
                        </a:rPr>
                        <a:t> </a:t>
                      </a:r>
                      <a:r>
                        <a:rPr lang="en-US" sz="1100" dirty="0" err="1">
                          <a:effectLst/>
                        </a:rPr>
                        <a:t>CoastWAVE</a:t>
                      </a:r>
                      <a:r>
                        <a:rPr lang="en-US" sz="1100" spc="-15" dirty="0">
                          <a:effectLst/>
                        </a:rPr>
                        <a:t> </a:t>
                      </a:r>
                      <a:r>
                        <a:rPr lang="en-US" sz="1100" dirty="0">
                          <a:effectLst/>
                        </a:rPr>
                        <a:t>Project</a:t>
                      </a:r>
                      <a:r>
                        <a:rPr lang="en-US" sz="1100" spc="-15" dirty="0">
                          <a:effectLst/>
                        </a:rPr>
                        <a:t> </a:t>
                      </a:r>
                      <a:endParaRPr lang="fr-FR" sz="1300" dirty="0">
                        <a:effectLst/>
                      </a:endParaRPr>
                    </a:p>
                    <a:p>
                      <a:pPr marL="525145">
                        <a:tabLst>
                          <a:tab pos="525145" algn="l"/>
                        </a:tabLst>
                      </a:pPr>
                      <a:r>
                        <a:rPr lang="en-US" sz="1100" dirty="0">
                          <a:effectLst/>
                        </a:rPr>
                        <a:t> </a:t>
                      </a:r>
                      <a:endParaRPr lang="fr-FR" sz="1300" dirty="0">
                        <a:effectLst/>
                      </a:endParaRPr>
                    </a:p>
                    <a:p>
                      <a:pPr marL="342900" marR="273685" lvl="0" indent="-342900">
                        <a:lnSpc>
                          <a:spcPct val="92000"/>
                        </a:lnSpc>
                        <a:spcBef>
                          <a:spcPts val="50"/>
                        </a:spcBef>
                        <a:spcAft>
                          <a:spcPts val="0"/>
                        </a:spcAft>
                        <a:buFont typeface="Courier New" panose="02070309020205020404" pitchFamily="49" charset="0"/>
                        <a:buChar char="o"/>
                        <a:tabLst>
                          <a:tab pos="525145" algn="l"/>
                        </a:tabLst>
                      </a:pPr>
                      <a:r>
                        <a:rPr lang="en-US" sz="1100" dirty="0">
                          <a:effectLst/>
                        </a:rPr>
                        <a:t>Technological</a:t>
                      </a:r>
                      <a:r>
                        <a:rPr lang="en-US" sz="1100" spc="-30" dirty="0">
                          <a:effectLst/>
                        </a:rPr>
                        <a:t> </a:t>
                      </a:r>
                      <a:r>
                        <a:rPr lang="en-US" sz="1100" dirty="0">
                          <a:effectLst/>
                        </a:rPr>
                        <a:t>(Detection,</a:t>
                      </a:r>
                      <a:r>
                        <a:rPr lang="en-US" sz="1100" spc="-35" dirty="0">
                          <a:effectLst/>
                        </a:rPr>
                        <a:t> </a:t>
                      </a:r>
                      <a:r>
                        <a:rPr lang="en-US" sz="1100" dirty="0">
                          <a:effectLst/>
                        </a:rPr>
                        <a:t>Forecasting</a:t>
                      </a:r>
                      <a:r>
                        <a:rPr lang="en-US" sz="1100" spc="-40" dirty="0">
                          <a:effectLst/>
                        </a:rPr>
                        <a:t> </a:t>
                      </a:r>
                      <a:r>
                        <a:rPr lang="en-US" sz="1100" dirty="0">
                          <a:effectLst/>
                        </a:rPr>
                        <a:t>and</a:t>
                      </a:r>
                      <a:r>
                        <a:rPr lang="en-US" sz="1100" spc="-35" dirty="0">
                          <a:effectLst/>
                        </a:rPr>
                        <a:t> </a:t>
                      </a:r>
                      <a:r>
                        <a:rPr lang="en-US" sz="1100" dirty="0">
                          <a:effectLst/>
                        </a:rPr>
                        <a:t>Alert</a:t>
                      </a:r>
                      <a:r>
                        <a:rPr lang="en-US" sz="1100" spc="-35" dirty="0">
                          <a:effectLst/>
                        </a:rPr>
                        <a:t> </a:t>
                      </a:r>
                      <a:r>
                        <a:rPr lang="en-US" sz="1100" dirty="0">
                          <a:effectLst/>
                        </a:rPr>
                        <a:t>Systems- </a:t>
                      </a:r>
                      <a:r>
                        <a:rPr lang="en-US" sz="1100" dirty="0" err="1">
                          <a:effectLst/>
                        </a:rPr>
                        <a:t>CoastWAVE</a:t>
                      </a:r>
                      <a:r>
                        <a:rPr lang="en-US" sz="1100" dirty="0">
                          <a:effectLst/>
                        </a:rPr>
                        <a:t> Project) [ Derya Vennin] </a:t>
                      </a:r>
                      <a:endParaRPr lang="fr-FR" sz="1300" dirty="0">
                        <a:effectLst/>
                      </a:endParaRPr>
                    </a:p>
                    <a:p>
                      <a:pPr marL="67945">
                        <a:spcBef>
                          <a:spcPts val="35"/>
                        </a:spcBef>
                        <a:spcAft>
                          <a:spcPts val="0"/>
                        </a:spcAft>
                      </a:pPr>
                      <a:r>
                        <a:rPr lang="en-US" sz="1500" dirty="0">
                          <a:effectLst/>
                        </a:rPr>
                        <a:t> </a:t>
                      </a:r>
                      <a:endParaRPr lang="fr-FR" sz="1300" dirty="0">
                        <a:effectLst/>
                      </a:endParaRPr>
                    </a:p>
                  </a:txBody>
                  <a:tcPr marL="0" marR="0" marT="0" marB="0"/>
                </a:tc>
                <a:extLst>
                  <a:ext uri="{0D108BD9-81ED-4DB2-BD59-A6C34878D82A}">
                    <a16:rowId xmlns:a16="http://schemas.microsoft.com/office/drawing/2014/main" val="1724174435"/>
                  </a:ext>
                </a:extLst>
              </a:tr>
            </a:tbl>
          </a:graphicData>
        </a:graphic>
      </p:graphicFrame>
    </p:spTree>
    <p:extLst>
      <p:ext uri="{BB962C8B-B14F-4D97-AF65-F5344CB8AC3E}">
        <p14:creationId xmlns:p14="http://schemas.microsoft.com/office/powerpoint/2010/main" val="32352572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rPr>
              <a:t>Tsunami Last Mile Project-Phase 1 </a:t>
            </a:r>
            <a:br>
              <a:rPr lang="en-US" dirty="0"/>
            </a:br>
            <a:r>
              <a:rPr lang="en-US" sz="3266" dirty="0">
                <a:solidFill>
                  <a:schemeClr val="bg1">
                    <a:lumMod val="50000"/>
                  </a:schemeClr>
                </a:solidFill>
              </a:rPr>
              <a:t>Greece &amp; Turkey</a:t>
            </a:r>
            <a:endParaRPr lang="fr-FR" sz="3266" dirty="0">
              <a:solidFill>
                <a:schemeClr val="bg1">
                  <a:lumMod val="50000"/>
                </a:schemeClr>
              </a:solidFill>
            </a:endParaRPr>
          </a:p>
        </p:txBody>
      </p:sp>
      <p:sp>
        <p:nvSpPr>
          <p:cNvPr id="3" name="Content Placeholder 2"/>
          <p:cNvSpPr>
            <a:spLocks noGrp="1"/>
          </p:cNvSpPr>
          <p:nvPr>
            <p:ph sz="half" idx="2"/>
          </p:nvPr>
        </p:nvSpPr>
        <p:spPr>
          <a:xfrm>
            <a:off x="325822" y="1690690"/>
            <a:ext cx="2932385" cy="4895756"/>
          </a:xfrm>
        </p:spPr>
        <p:txBody>
          <a:bodyPr>
            <a:normAutofit/>
          </a:bodyPr>
          <a:lstStyle/>
          <a:p>
            <a:r>
              <a:rPr lang="en-CA" sz="2000" dirty="0"/>
              <a:t>The 'Tsunami Last Mile' Phase 1 project (2018-2021) was implemented by the JRC and partners in Kos (Greece) and Bodrum (Turkey)</a:t>
            </a:r>
          </a:p>
          <a:p>
            <a:endParaRPr lang="en-CA" sz="2000" dirty="0"/>
          </a:p>
          <a:p>
            <a:r>
              <a:rPr lang="en-CA" sz="2000" dirty="0"/>
              <a:t>The TLM project has shaped tsunami preparedness at community level following the tsunami events in 2017</a:t>
            </a:r>
          </a:p>
          <a:p>
            <a:pPr marL="0" indent="0">
              <a:buNone/>
            </a:pPr>
            <a:endParaRPr lang="en-US" sz="6365" dirty="0"/>
          </a:p>
          <a:p>
            <a:endParaRPr lang="fr-FR" dirty="0"/>
          </a:p>
        </p:txBody>
      </p:sp>
      <p:sp>
        <p:nvSpPr>
          <p:cNvPr id="8" name="TextBox 7"/>
          <p:cNvSpPr txBox="1"/>
          <p:nvPr/>
        </p:nvSpPr>
        <p:spPr>
          <a:xfrm>
            <a:off x="7068640" y="6478870"/>
            <a:ext cx="1354574" cy="312714"/>
          </a:xfrm>
          <a:prstGeom prst="rect">
            <a:avLst/>
          </a:prstGeom>
          <a:noFill/>
        </p:spPr>
        <p:txBody>
          <a:bodyPr wrap="square" rtlCol="0">
            <a:spAutoFit/>
          </a:bodyPr>
          <a:lstStyle/>
          <a:p>
            <a:r>
              <a:rPr lang="en-US" sz="1432" dirty="0"/>
              <a:t>Source: JRC</a:t>
            </a:r>
            <a:endParaRPr lang="fr-FR" sz="1432" dirty="0"/>
          </a:p>
        </p:txBody>
      </p:sp>
      <p:pic>
        <p:nvPicPr>
          <p:cNvPr id="6" name="Picture 5"/>
          <p:cNvPicPr>
            <a:picLocks noChangeAspect="1"/>
          </p:cNvPicPr>
          <p:nvPr/>
        </p:nvPicPr>
        <p:blipFill rotWithShape="1">
          <a:blip r:embed="rId2"/>
          <a:srcRect l="34435" t="19650" r="12273" b="19631"/>
          <a:stretch/>
        </p:blipFill>
        <p:spPr>
          <a:xfrm>
            <a:off x="3336700" y="1690689"/>
            <a:ext cx="7556405" cy="5167311"/>
          </a:xfrm>
          <a:prstGeom prst="rect">
            <a:avLst/>
          </a:prstGeom>
        </p:spPr>
      </p:pic>
    </p:spTree>
    <p:extLst>
      <p:ext uri="{BB962C8B-B14F-4D97-AF65-F5344CB8AC3E}">
        <p14:creationId xmlns:p14="http://schemas.microsoft.com/office/powerpoint/2010/main" val="10260761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234" y="1385397"/>
            <a:ext cx="5395065" cy="233196"/>
          </a:xfrm>
        </p:spPr>
        <p:txBody>
          <a:bodyPr>
            <a:normAutofit fontScale="90000"/>
          </a:bodyPr>
          <a:lstStyle/>
          <a:p>
            <a:pPr algn="ctr"/>
            <a:r>
              <a:rPr lang="en-US" dirty="0">
                <a:solidFill>
                  <a:srgbClr val="0070C0"/>
                </a:solidFill>
              </a:rPr>
              <a:t>JRC Last Mile Project Phase 2</a:t>
            </a:r>
            <a:br>
              <a:rPr lang="en-US" dirty="0">
                <a:solidFill>
                  <a:srgbClr val="0070C0"/>
                </a:solidFill>
              </a:rPr>
            </a:br>
            <a:r>
              <a:rPr lang="en-US" dirty="0">
                <a:solidFill>
                  <a:schemeClr val="tx1">
                    <a:lumMod val="50000"/>
                    <a:lumOff val="50000"/>
                  </a:schemeClr>
                </a:solidFill>
              </a:rPr>
              <a:t> Malta</a:t>
            </a:r>
            <a:endParaRPr lang="fr-FR" dirty="0">
              <a:solidFill>
                <a:schemeClr val="tx1">
                  <a:lumMod val="50000"/>
                  <a:lumOff val="50000"/>
                </a:schemeClr>
              </a:solidFill>
            </a:endParaRPr>
          </a:p>
        </p:txBody>
      </p:sp>
      <p:sp>
        <p:nvSpPr>
          <p:cNvPr id="3" name="Content Placeholder 2"/>
          <p:cNvSpPr>
            <a:spLocks noGrp="1"/>
          </p:cNvSpPr>
          <p:nvPr>
            <p:ph idx="1"/>
          </p:nvPr>
        </p:nvSpPr>
        <p:spPr>
          <a:xfrm>
            <a:off x="675581" y="2513952"/>
            <a:ext cx="5393189" cy="1070075"/>
          </a:xfrm>
        </p:spPr>
        <p:txBody>
          <a:bodyPr>
            <a:noAutofit/>
          </a:bodyPr>
          <a:lstStyle/>
          <a:p>
            <a:r>
              <a:rPr lang="en-CA" sz="1814" dirty="0"/>
              <a:t>Project Implementation Study Area: Marsaxlokk town (Floating Population of 7000)</a:t>
            </a:r>
          </a:p>
          <a:p>
            <a:r>
              <a:rPr lang="en-CA" sz="1814" dirty="0"/>
              <a:t>Malta first end-to-end exercise, 5 Nov 2021 </a:t>
            </a:r>
          </a:p>
          <a:p>
            <a:pPr marL="0" indent="0">
              <a:buNone/>
            </a:pPr>
            <a:endParaRPr lang="fr-FR" sz="318" dirty="0"/>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1301" y="-26420"/>
            <a:ext cx="6050700" cy="3610448"/>
          </a:xfrm>
          <a:prstGeom prst="rect">
            <a:avLst/>
          </a:prstGeom>
          <a:noFill/>
          <a:ln>
            <a:noFill/>
          </a:ln>
        </p:spPr>
      </p:pic>
      <p:sp>
        <p:nvSpPr>
          <p:cNvPr id="10" name="TextBox 9"/>
          <p:cNvSpPr txBox="1"/>
          <p:nvPr/>
        </p:nvSpPr>
        <p:spPr>
          <a:xfrm>
            <a:off x="6473659" y="5402801"/>
            <a:ext cx="2002415" cy="846194"/>
          </a:xfrm>
          <a:prstGeom prst="rect">
            <a:avLst/>
          </a:prstGeom>
          <a:noFill/>
        </p:spPr>
        <p:txBody>
          <a:bodyPr wrap="square" rtlCol="0">
            <a:spAutoFit/>
          </a:bodyPr>
          <a:lstStyle/>
          <a:p>
            <a:r>
              <a:rPr lang="en-US" sz="1633" dirty="0">
                <a:cs typeface="72 Condensed" panose="020B0506030000000003" pitchFamily="34" charset="0"/>
              </a:rPr>
              <a:t>Source </a:t>
            </a:r>
            <a:br>
              <a:rPr lang="en-US" sz="1633" dirty="0">
                <a:cs typeface="72 Condensed" panose="020B0506030000000003" pitchFamily="34" charset="0"/>
              </a:rPr>
            </a:br>
            <a:r>
              <a:rPr lang="en-US" sz="1633" dirty="0">
                <a:cs typeface="72 Condensed" panose="020B0506030000000003" pitchFamily="34" charset="0"/>
              </a:rPr>
              <a:t>Malta CPD /JRC / M. Santini 2021</a:t>
            </a:r>
            <a:endParaRPr lang="fr-FR" sz="1633" dirty="0">
              <a:cs typeface="72 Condensed" panose="020B0506030000000003" pitchFamily="34" charset="0"/>
            </a:endParaRPr>
          </a:p>
        </p:txBody>
      </p:sp>
      <p:pic>
        <p:nvPicPr>
          <p:cNvPr id="13" name="Picture 12"/>
          <p:cNvPicPr>
            <a:picLocks noChangeAspect="1"/>
          </p:cNvPicPr>
          <p:nvPr/>
        </p:nvPicPr>
        <p:blipFill rotWithShape="1">
          <a:blip r:embed="rId3"/>
          <a:srcRect l="37522" t="17915" r="34554" b="62849"/>
          <a:stretch/>
        </p:blipFill>
        <p:spPr>
          <a:xfrm>
            <a:off x="6401129" y="3894498"/>
            <a:ext cx="2074945" cy="804041"/>
          </a:xfrm>
          <a:prstGeom prst="rect">
            <a:avLst/>
          </a:prstGeom>
        </p:spPr>
      </p:pic>
      <p:pic>
        <p:nvPicPr>
          <p:cNvPr id="4" name="Picture 3"/>
          <p:cNvPicPr>
            <a:picLocks noChangeAspect="1"/>
          </p:cNvPicPr>
          <p:nvPr/>
        </p:nvPicPr>
        <p:blipFill rotWithShape="1">
          <a:blip r:embed="rId4"/>
          <a:srcRect l="10177" t="19430" r="55986" b="22273"/>
          <a:stretch/>
        </p:blipFill>
        <p:spPr>
          <a:xfrm>
            <a:off x="8808433" y="3584027"/>
            <a:ext cx="3383568" cy="3273974"/>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11941" b="12387"/>
          <a:stretch/>
        </p:blipFill>
        <p:spPr>
          <a:xfrm>
            <a:off x="33010" y="3584027"/>
            <a:ext cx="6108290" cy="3273973"/>
          </a:xfrm>
          <a:prstGeom prst="rect">
            <a:avLst/>
          </a:prstGeom>
        </p:spPr>
      </p:pic>
      <p:sp>
        <p:nvSpPr>
          <p:cNvPr id="6" name="Snip Diagonal Corner Rectangle 5"/>
          <p:cNvSpPr/>
          <p:nvPr/>
        </p:nvSpPr>
        <p:spPr>
          <a:xfrm>
            <a:off x="5222567" y="3058967"/>
            <a:ext cx="45719" cy="45719"/>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89540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rPr>
              <a:t>IOC DG ECHO NEAMTWS PROJECT</a:t>
            </a:r>
            <a:br>
              <a:rPr lang="en-US" dirty="0"/>
            </a:br>
            <a:endParaRPr lang="fr-FR" dirty="0"/>
          </a:p>
        </p:txBody>
      </p:sp>
      <p:sp>
        <p:nvSpPr>
          <p:cNvPr id="3" name="Content Placeholder 2"/>
          <p:cNvSpPr>
            <a:spLocks noGrp="1"/>
          </p:cNvSpPr>
          <p:nvPr>
            <p:ph idx="1"/>
          </p:nvPr>
        </p:nvSpPr>
        <p:spPr>
          <a:xfrm>
            <a:off x="546536" y="1364846"/>
            <a:ext cx="8025556" cy="2399534"/>
          </a:xfrm>
        </p:spPr>
        <p:txBody>
          <a:bodyPr>
            <a:normAutofit fontScale="77500" lnSpcReduction="20000"/>
          </a:bodyPr>
          <a:lstStyle/>
          <a:p>
            <a:endParaRPr lang="en-US" dirty="0"/>
          </a:p>
          <a:p>
            <a:r>
              <a:rPr lang="en-US" dirty="0" err="1"/>
              <a:t>CoastWAVE</a:t>
            </a:r>
            <a:r>
              <a:rPr lang="en-US" dirty="0"/>
              <a:t> Project “</a:t>
            </a:r>
            <a:r>
              <a:rPr lang="en-US" i="1" dirty="0">
                <a:solidFill>
                  <a:srgbClr val="0070C0"/>
                </a:solidFill>
              </a:rPr>
              <a:t>Strengthening the Resilience of Coastal Communities in the North-East Atlantic and Mediterranean Region to the Impact of Tsunamis and Other Sea Level-Related Coastal Hazard</a:t>
            </a:r>
            <a:r>
              <a:rPr lang="en-US" dirty="0"/>
              <a:t>”</a:t>
            </a:r>
          </a:p>
          <a:p>
            <a:r>
              <a:rPr lang="en-US" b="1" dirty="0">
                <a:solidFill>
                  <a:srgbClr val="0070C0"/>
                </a:solidFill>
              </a:rPr>
              <a:t>Funded </a:t>
            </a:r>
            <a:r>
              <a:rPr lang="en-US" dirty="0"/>
              <a:t> by the European Union (EU) Directorate-General for European Civil Protection and Humanitarian Aid Operations (DG ECHO)</a:t>
            </a:r>
            <a:endParaRPr lang="fr-FR" dirty="0"/>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536" y="4065661"/>
            <a:ext cx="1137745" cy="1431104"/>
          </a:xfrm>
          <a:prstGeom prst="rect">
            <a:avLst/>
          </a:prstGeom>
          <a:noFill/>
          <a:ln>
            <a:no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9882" y="3983279"/>
            <a:ext cx="1524001" cy="1475671"/>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282164990"/>
              </p:ext>
            </p:extLst>
          </p:nvPr>
        </p:nvGraphicFramePr>
        <p:xfrm>
          <a:off x="3415892" y="4125496"/>
          <a:ext cx="5156200" cy="2300807"/>
        </p:xfrm>
        <a:graphic>
          <a:graphicData uri="http://schemas.openxmlformats.org/drawingml/2006/table">
            <a:tbl>
              <a:tblPr firstRow="1" firstCol="1" lastRow="1" lastCol="1" bandRow="1" bandCol="1">
                <a:tableStyleId>{5C22544A-7EE6-4342-B048-85BDC9FD1C3A}</a:tableStyleId>
              </a:tblPr>
              <a:tblGrid>
                <a:gridCol w="1689100">
                  <a:extLst>
                    <a:ext uri="{9D8B030D-6E8A-4147-A177-3AD203B41FA5}">
                      <a16:colId xmlns:a16="http://schemas.microsoft.com/office/drawing/2014/main" val="2140637996"/>
                    </a:ext>
                  </a:extLst>
                </a:gridCol>
                <a:gridCol w="3467100">
                  <a:extLst>
                    <a:ext uri="{9D8B030D-6E8A-4147-A177-3AD203B41FA5}">
                      <a16:colId xmlns:a16="http://schemas.microsoft.com/office/drawing/2014/main" val="2909763585"/>
                    </a:ext>
                  </a:extLst>
                </a:gridCol>
              </a:tblGrid>
              <a:tr h="689487">
                <a:tc>
                  <a:txBody>
                    <a:bodyPr/>
                    <a:lstStyle/>
                    <a:p>
                      <a:pPr>
                        <a:lnSpc>
                          <a:spcPct val="105000"/>
                        </a:lnSpc>
                        <a:spcAft>
                          <a:spcPts val="800"/>
                        </a:spcAft>
                      </a:pPr>
                      <a:r>
                        <a:rPr lang="en-GB" sz="1300" kern="1200" dirty="0">
                          <a:effectLst/>
                        </a:rPr>
                        <a:t>Geographical scope/benefitting countries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5080" marB="0"/>
                </a:tc>
                <a:tc>
                  <a:txBody>
                    <a:bodyPr/>
                    <a:lstStyle/>
                    <a:p>
                      <a:pPr>
                        <a:lnSpc>
                          <a:spcPct val="105000"/>
                        </a:lnSpc>
                        <a:spcAft>
                          <a:spcPts val="800"/>
                        </a:spcAft>
                      </a:pPr>
                      <a:r>
                        <a:rPr lang="en-GB" sz="1500" kern="1200" dirty="0">
                          <a:effectLst/>
                        </a:rPr>
                        <a:t>North Eastern Atlantic and Mediterranean Sea:  Cyprus, </a:t>
                      </a:r>
                      <a:r>
                        <a:rPr lang="en-GB" sz="1500" kern="1200" dirty="0">
                          <a:solidFill>
                            <a:srgbClr val="FF0000"/>
                          </a:solidFill>
                          <a:effectLst/>
                        </a:rPr>
                        <a:t>Egypt</a:t>
                      </a:r>
                      <a:r>
                        <a:rPr lang="en-GB" sz="1500" kern="1200" dirty="0">
                          <a:effectLst/>
                        </a:rPr>
                        <a:t>, Greece, Malta, </a:t>
                      </a:r>
                      <a:r>
                        <a:rPr lang="en-GB" sz="1500" kern="1200" dirty="0">
                          <a:solidFill>
                            <a:srgbClr val="FF0000"/>
                          </a:solidFill>
                          <a:effectLst/>
                        </a:rPr>
                        <a:t>Morocco</a:t>
                      </a:r>
                      <a:r>
                        <a:rPr lang="en-GB" sz="1500" kern="1200" dirty="0">
                          <a:effectLst/>
                        </a:rPr>
                        <a:t>, Spain, and Turkey</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5080" marB="0"/>
                </a:tc>
                <a:extLst>
                  <a:ext uri="{0D108BD9-81ED-4DB2-BD59-A6C34878D82A}">
                    <a16:rowId xmlns:a16="http://schemas.microsoft.com/office/drawing/2014/main" val="2604902322"/>
                  </a:ext>
                </a:extLst>
              </a:tr>
              <a:tr h="689487">
                <a:tc>
                  <a:txBody>
                    <a:bodyPr/>
                    <a:lstStyle/>
                    <a:p>
                      <a:pPr>
                        <a:lnSpc>
                          <a:spcPct val="105000"/>
                        </a:lnSpc>
                        <a:spcAft>
                          <a:spcPts val="800"/>
                        </a:spcAft>
                      </a:pPr>
                      <a:r>
                        <a:rPr lang="en-GB" sz="1300" kern="1200" dirty="0">
                          <a:solidFill>
                            <a:srgbClr val="FFFF00"/>
                          </a:solidFill>
                          <a:effectLst/>
                        </a:rPr>
                        <a:t>Technical Advise </a:t>
                      </a:r>
                      <a:endParaRPr lang="fr-FR" sz="1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5080" marB="0"/>
                </a:tc>
                <a:tc>
                  <a:txBody>
                    <a:bodyPr/>
                    <a:lstStyle/>
                    <a:p>
                      <a:pPr>
                        <a:lnSpc>
                          <a:spcPct val="105000"/>
                        </a:lnSpc>
                        <a:spcAft>
                          <a:spcPts val="800"/>
                        </a:spcAft>
                      </a:pPr>
                      <a:r>
                        <a:rPr lang="en-GB" sz="1500" kern="1200" dirty="0">
                          <a:solidFill>
                            <a:srgbClr val="FFFF00"/>
                          </a:solidFill>
                          <a:effectLst/>
                        </a:rPr>
                        <a:t> France and Italy </a:t>
                      </a:r>
                      <a:endParaRPr lang="fr-FR" sz="1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5080" marB="0"/>
                </a:tc>
                <a:extLst>
                  <a:ext uri="{0D108BD9-81ED-4DB2-BD59-A6C34878D82A}">
                    <a16:rowId xmlns:a16="http://schemas.microsoft.com/office/drawing/2014/main" val="1531529254"/>
                  </a:ext>
                </a:extLst>
              </a:tr>
              <a:tr h="451841">
                <a:tc>
                  <a:txBody>
                    <a:bodyPr/>
                    <a:lstStyle/>
                    <a:p>
                      <a:pPr>
                        <a:lnSpc>
                          <a:spcPct val="105000"/>
                        </a:lnSpc>
                        <a:spcAft>
                          <a:spcPts val="800"/>
                        </a:spcAft>
                      </a:pPr>
                      <a:r>
                        <a:rPr lang="es-ES_tradnl" sz="1500" kern="1200">
                          <a:effectLst/>
                        </a:rPr>
                        <a:t>Area of influence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5080" marB="0"/>
                </a:tc>
                <a:tc>
                  <a:txBody>
                    <a:bodyPr/>
                    <a:lstStyle/>
                    <a:p>
                      <a:pPr>
                        <a:lnSpc>
                          <a:spcPct val="105000"/>
                        </a:lnSpc>
                        <a:spcAft>
                          <a:spcPts val="800"/>
                        </a:spcAft>
                      </a:pPr>
                      <a:r>
                        <a:rPr lang="en-GB" sz="1500" kern="1200">
                          <a:effectLst/>
                        </a:rPr>
                        <a:t>40 NEAMTWS Member States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5080" marB="0"/>
                </a:tc>
                <a:extLst>
                  <a:ext uri="{0D108BD9-81ED-4DB2-BD59-A6C34878D82A}">
                    <a16:rowId xmlns:a16="http://schemas.microsoft.com/office/drawing/2014/main" val="3400145365"/>
                  </a:ext>
                </a:extLst>
              </a:tr>
              <a:tr h="444024">
                <a:tc>
                  <a:txBody>
                    <a:bodyPr/>
                    <a:lstStyle/>
                    <a:p>
                      <a:pPr>
                        <a:lnSpc>
                          <a:spcPct val="105000"/>
                        </a:lnSpc>
                        <a:spcAft>
                          <a:spcPts val="800"/>
                        </a:spcAft>
                      </a:pPr>
                      <a:r>
                        <a:rPr lang="en-US" sz="1500" kern="1200">
                          <a:effectLst/>
                        </a:rPr>
                        <a:t>Period</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5080" marB="0"/>
                </a:tc>
                <a:tc>
                  <a:txBody>
                    <a:bodyPr/>
                    <a:lstStyle/>
                    <a:p>
                      <a:pPr>
                        <a:lnSpc>
                          <a:spcPct val="105000"/>
                        </a:lnSpc>
                        <a:spcAft>
                          <a:spcPts val="800"/>
                        </a:spcAft>
                      </a:pPr>
                      <a:r>
                        <a:rPr lang="en-US" sz="1500" kern="1200" dirty="0">
                          <a:effectLst/>
                        </a:rPr>
                        <a:t>01/09/2021  ---   30/03/2024</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5080" marB="0"/>
                </a:tc>
                <a:extLst>
                  <a:ext uri="{0D108BD9-81ED-4DB2-BD59-A6C34878D82A}">
                    <a16:rowId xmlns:a16="http://schemas.microsoft.com/office/drawing/2014/main" val="1155179440"/>
                  </a:ext>
                </a:extLst>
              </a:tr>
            </a:tbl>
          </a:graphicData>
        </a:graphic>
      </p:graphicFrame>
      <p:grpSp>
        <p:nvGrpSpPr>
          <p:cNvPr id="10" name="Group 9">
            <a:extLst>
              <a:ext uri="{FF2B5EF4-FFF2-40B4-BE49-F238E27FC236}">
                <a16:creationId xmlns:a16="http://schemas.microsoft.com/office/drawing/2014/main" id="{46C0B677-EAC6-4B24-AA5C-670E58A9D0CD}"/>
              </a:ext>
            </a:extLst>
          </p:cNvPr>
          <p:cNvGrpSpPr/>
          <p:nvPr/>
        </p:nvGrpSpPr>
        <p:grpSpPr>
          <a:xfrm>
            <a:off x="8776109" y="1467219"/>
            <a:ext cx="3368895" cy="2872526"/>
            <a:chOff x="247894" y="1816360"/>
            <a:chExt cx="3368895" cy="2872526"/>
          </a:xfrm>
        </p:grpSpPr>
        <p:sp>
          <p:nvSpPr>
            <p:cNvPr id="11" name="Oval 10">
              <a:extLst>
                <a:ext uri="{FF2B5EF4-FFF2-40B4-BE49-F238E27FC236}">
                  <a16:creationId xmlns:a16="http://schemas.microsoft.com/office/drawing/2014/main" id="{30B818C9-C7F6-4DDE-9274-1897BFAEDBC8}"/>
                </a:ext>
              </a:extLst>
            </p:cNvPr>
            <p:cNvSpPr/>
            <p:nvPr/>
          </p:nvSpPr>
          <p:spPr>
            <a:xfrm>
              <a:off x="247894" y="1816360"/>
              <a:ext cx="3368895" cy="2872526"/>
            </a:xfrm>
            <a:prstGeom prst="ellipse">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Oval 4">
              <a:extLst>
                <a:ext uri="{FF2B5EF4-FFF2-40B4-BE49-F238E27FC236}">
                  <a16:creationId xmlns:a16="http://schemas.microsoft.com/office/drawing/2014/main" id="{4791DADE-B910-4508-AE0D-F09CF71DAA5D}"/>
                </a:ext>
              </a:extLst>
            </p:cNvPr>
            <p:cNvSpPr txBox="1"/>
            <p:nvPr/>
          </p:nvSpPr>
          <p:spPr>
            <a:xfrm>
              <a:off x="741257" y="2237032"/>
              <a:ext cx="2382169" cy="20311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p:txBody>
        </p:sp>
      </p:grpSp>
    </p:spTree>
    <p:extLst>
      <p:ext uri="{BB962C8B-B14F-4D97-AF65-F5344CB8AC3E}">
        <p14:creationId xmlns:p14="http://schemas.microsoft.com/office/powerpoint/2010/main" val="38415390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890961" cy="1325563"/>
          </a:xfrm>
        </p:spPr>
        <p:txBody>
          <a:bodyPr/>
          <a:lstStyle/>
          <a:p>
            <a:pPr algn="ctr"/>
            <a:r>
              <a:rPr lang="en-US" dirty="0">
                <a:solidFill>
                  <a:srgbClr val="0070C0"/>
                </a:solidFill>
              </a:rPr>
              <a:t>PROJECT GOALS</a:t>
            </a:r>
            <a:endParaRPr lang="fr-FR" dirty="0">
              <a:solidFill>
                <a:srgbClr val="0070C0"/>
              </a:solidFill>
            </a:endParaRPr>
          </a:p>
        </p:txBody>
      </p:sp>
      <p:sp>
        <p:nvSpPr>
          <p:cNvPr id="5" name="Content Placeholder 2">
            <a:extLst>
              <a:ext uri="{FF2B5EF4-FFF2-40B4-BE49-F238E27FC236}">
                <a16:creationId xmlns:a16="http://schemas.microsoft.com/office/drawing/2014/main" id="{C56A73BD-A008-4067-9604-E95DF18A88CF}"/>
              </a:ext>
            </a:extLst>
          </p:cNvPr>
          <p:cNvSpPr txBox="1">
            <a:spLocks noGrp="1"/>
          </p:cNvSpPr>
          <p:nvPr>
            <p:ph sz="half" idx="1"/>
          </p:nvPr>
        </p:nvSpPr>
        <p:spPr>
          <a:xfrm>
            <a:off x="578068" y="1527474"/>
            <a:ext cx="4782207" cy="4691531"/>
          </a:xfrm>
          <a:prstGeom prst="rect">
            <a:avLst/>
          </a:prstGeom>
        </p:spPr>
        <p:txBody>
          <a:bodyPr vert="horz" lIns="72746" tIns="36373" rIns="72746" bIns="36373" rtlCol="0">
            <a:normAutofit lnSpcReduction="1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342900" indent="-342900">
              <a:spcBef>
                <a:spcPts val="0"/>
              </a:spcBef>
              <a:spcAft>
                <a:spcPts val="0"/>
              </a:spcAft>
              <a:buFont typeface="+mj-lt"/>
              <a:buAutoNum type="arabicPeriod"/>
            </a:pPr>
            <a:r>
              <a:rPr lang="en-GB" sz="1910" dirty="0">
                <a:solidFill>
                  <a:srgbClr val="00B0F0"/>
                </a:solidFill>
              </a:rPr>
              <a:t>Improved understanding of tsunami and sea-level related risks. </a:t>
            </a:r>
          </a:p>
          <a:p>
            <a:pPr marL="457200" indent="-457200">
              <a:spcBef>
                <a:spcPts val="0"/>
              </a:spcBef>
              <a:spcAft>
                <a:spcPts val="0"/>
              </a:spcAft>
              <a:buFont typeface="+mj-lt"/>
              <a:buAutoNum type="arabicPeriod"/>
            </a:pPr>
            <a:endParaRPr lang="en-GB" sz="1910" dirty="0">
              <a:solidFill>
                <a:srgbClr val="00B0F0"/>
              </a:solidFill>
            </a:endParaRPr>
          </a:p>
          <a:p>
            <a:pPr marL="457200" indent="-457200">
              <a:spcBef>
                <a:spcPts val="0"/>
              </a:spcBef>
              <a:spcAft>
                <a:spcPts val="0"/>
              </a:spcAft>
              <a:buFont typeface="+mj-lt"/>
              <a:buAutoNum type="arabicPeriod"/>
            </a:pPr>
            <a:r>
              <a:rPr lang="en-GB" sz="1910" dirty="0">
                <a:solidFill>
                  <a:srgbClr val="00B0F0"/>
                </a:solidFill>
              </a:rPr>
              <a:t>Better communication strategies to govern  sea-level related risk </a:t>
            </a:r>
          </a:p>
          <a:p>
            <a:pPr marL="457200" indent="-457200">
              <a:spcBef>
                <a:spcPts val="0"/>
              </a:spcBef>
              <a:spcAft>
                <a:spcPts val="0"/>
              </a:spcAft>
              <a:buFont typeface="+mj-lt"/>
              <a:buAutoNum type="arabicPeriod"/>
            </a:pPr>
            <a:endParaRPr lang="en-GB" sz="1910" dirty="0">
              <a:ea typeface="Times New Roman" panose="02020603050405020304" pitchFamily="18" charset="0"/>
              <a:cs typeface="Calibri" panose="020F0502020204030204" pitchFamily="34" charset="0"/>
            </a:endParaRPr>
          </a:p>
          <a:p>
            <a:pPr marL="457200" indent="-457200">
              <a:spcBef>
                <a:spcPts val="0"/>
              </a:spcBef>
              <a:spcAft>
                <a:spcPts val="0"/>
              </a:spcAft>
              <a:buFont typeface="+mj-lt"/>
              <a:buAutoNum type="arabicPeriod"/>
            </a:pPr>
            <a:r>
              <a:rPr lang="en-GB" sz="2000" dirty="0">
                <a:ea typeface="Times New Roman" panose="02020603050405020304" pitchFamily="18" charset="0"/>
                <a:cs typeface="Calibri" panose="020F0502020204030204" pitchFamily="34" charset="0"/>
              </a:rPr>
              <a:t>Enhanced  real time detection and monitoring capacities</a:t>
            </a:r>
            <a:r>
              <a:rPr lang="en-GB" sz="2000" dirty="0"/>
              <a:t> </a:t>
            </a:r>
          </a:p>
          <a:p>
            <a:pPr marL="457200" indent="-457200">
              <a:spcBef>
                <a:spcPts val="0"/>
              </a:spcBef>
              <a:spcAft>
                <a:spcPts val="0"/>
              </a:spcAft>
              <a:buFont typeface="+mj-lt"/>
              <a:buAutoNum type="arabicPeriod"/>
            </a:pPr>
            <a:endParaRPr lang="en-GB" sz="2000" dirty="0"/>
          </a:p>
          <a:p>
            <a:pPr marL="457200" indent="-457200">
              <a:spcBef>
                <a:spcPts val="0"/>
              </a:spcBef>
              <a:spcAft>
                <a:spcPts val="0"/>
              </a:spcAft>
              <a:buFont typeface="+mj-lt"/>
              <a:buAutoNum type="arabicPeriod"/>
            </a:pPr>
            <a:r>
              <a:rPr lang="en-GB" sz="2000" dirty="0"/>
              <a:t>Improved framework for the sustainability of the existing Inexpensive Device for Sea Level (IDSL) Network</a:t>
            </a:r>
          </a:p>
          <a:p>
            <a:pPr marL="457200" indent="-457200">
              <a:spcBef>
                <a:spcPts val="0"/>
              </a:spcBef>
              <a:spcAft>
                <a:spcPts val="0"/>
              </a:spcAft>
              <a:buFont typeface="+mj-lt"/>
              <a:buAutoNum type="arabicPeriod"/>
            </a:pPr>
            <a:endParaRPr lang="en-GB" sz="2000" dirty="0">
              <a:ea typeface="Times New Roman" panose="02020603050405020304" pitchFamily="18" charset="0"/>
              <a:cs typeface="Calibri" panose="020F0502020204030204" pitchFamily="34" charset="0"/>
            </a:endParaRPr>
          </a:p>
          <a:p>
            <a:pPr marL="457200" indent="-457200">
              <a:spcBef>
                <a:spcPts val="0"/>
              </a:spcBef>
              <a:spcAft>
                <a:spcPts val="0"/>
              </a:spcAft>
              <a:buFont typeface="+mj-lt"/>
              <a:buAutoNum type="arabicPeriod"/>
            </a:pPr>
            <a:r>
              <a:rPr lang="en-GB" sz="2000" dirty="0">
                <a:ea typeface="Times New Roman" panose="02020603050405020304" pitchFamily="18" charset="0"/>
                <a:cs typeface="Calibri" panose="020F0502020204030204" pitchFamily="34" charset="0"/>
              </a:rPr>
              <a:t>Improved alert/warning capacity</a:t>
            </a:r>
            <a:endParaRPr lang="en-GB" sz="1910" dirty="0"/>
          </a:p>
          <a:p>
            <a:pPr marL="457200" indent="-457200">
              <a:spcBef>
                <a:spcPts val="0"/>
              </a:spcBef>
              <a:spcAft>
                <a:spcPts val="0"/>
              </a:spcAft>
              <a:buFont typeface="+mj-lt"/>
              <a:buAutoNum type="arabicPeriod"/>
            </a:pPr>
            <a:endParaRPr lang="en-GB" sz="1910" b="1" dirty="0"/>
          </a:p>
          <a:p>
            <a:pPr marL="457200" indent="-457200">
              <a:spcBef>
                <a:spcPts val="0"/>
              </a:spcBef>
              <a:spcAft>
                <a:spcPts val="0"/>
              </a:spcAft>
              <a:buFont typeface="+mj-lt"/>
              <a:buAutoNum type="arabicPeriod"/>
            </a:pPr>
            <a:r>
              <a:rPr lang="en-GB" sz="1910" b="1" dirty="0">
                <a:solidFill>
                  <a:srgbClr val="0070C0"/>
                </a:solidFill>
              </a:rPr>
              <a:t>At least seven Tsunami Ready recognized communities by 2023</a:t>
            </a:r>
            <a:r>
              <a:rPr lang="en-GB" sz="1910" dirty="0">
                <a:solidFill>
                  <a:srgbClr val="0070C0"/>
                </a:solidFill>
              </a:rPr>
              <a:t> </a:t>
            </a:r>
          </a:p>
          <a:p>
            <a:pPr marL="663635" lvl="1" indent="-414772">
              <a:spcBef>
                <a:spcPts val="0"/>
              </a:spcBef>
              <a:spcAft>
                <a:spcPts val="0"/>
              </a:spcAft>
              <a:buFont typeface="+mj-lt"/>
              <a:buAutoNum type="arabicPeriod"/>
            </a:pPr>
            <a:endParaRPr lang="en-GB" sz="1910" dirty="0"/>
          </a:p>
          <a:p>
            <a:pPr marL="663635" lvl="1" indent="-414772">
              <a:spcBef>
                <a:spcPts val="0"/>
              </a:spcBef>
              <a:spcAft>
                <a:spcPts val="0"/>
              </a:spcAft>
              <a:buFont typeface="+mj-lt"/>
              <a:buAutoNum type="arabicPeriod"/>
            </a:pPr>
            <a:endParaRPr lang="en-GB" sz="1910" dirty="0"/>
          </a:p>
          <a:p>
            <a:pPr marL="663635" lvl="1" indent="-414772">
              <a:spcBef>
                <a:spcPts val="0"/>
              </a:spcBef>
              <a:spcAft>
                <a:spcPts val="0"/>
              </a:spcAft>
              <a:buFont typeface="+mj-lt"/>
              <a:buAutoNum type="arabicPeriod"/>
            </a:pPr>
            <a:endParaRPr lang="en-GB" sz="1910" dirty="0"/>
          </a:p>
        </p:txBody>
      </p:sp>
      <p:graphicFrame>
        <p:nvGraphicFramePr>
          <p:cNvPr id="11" name="Diagram 10"/>
          <p:cNvGraphicFramePr/>
          <p:nvPr>
            <p:extLst>
              <p:ext uri="{D42A27DB-BD31-4B8C-83A1-F6EECF244321}">
                <p14:modId xmlns:p14="http://schemas.microsoft.com/office/powerpoint/2010/main" val="836607054"/>
              </p:ext>
            </p:extLst>
          </p:nvPr>
        </p:nvGraphicFramePr>
        <p:xfrm>
          <a:off x="5259264" y="550258"/>
          <a:ext cx="6854513" cy="6174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p:cNvPicPr>
            <a:picLocks noChangeAspect="1"/>
          </p:cNvPicPr>
          <p:nvPr/>
        </p:nvPicPr>
        <p:blipFill>
          <a:blip r:embed="rId7"/>
          <a:stretch>
            <a:fillRect/>
          </a:stretch>
        </p:blipFill>
        <p:spPr>
          <a:xfrm>
            <a:off x="5444359" y="4735719"/>
            <a:ext cx="3346994" cy="1767993"/>
          </a:xfrm>
          <a:prstGeom prst="rect">
            <a:avLst/>
          </a:prstGeom>
        </p:spPr>
      </p:pic>
      <p:grpSp>
        <p:nvGrpSpPr>
          <p:cNvPr id="18" name="Group 17"/>
          <p:cNvGrpSpPr/>
          <p:nvPr/>
        </p:nvGrpSpPr>
        <p:grpSpPr>
          <a:xfrm>
            <a:off x="5258721" y="150672"/>
            <a:ext cx="3532633" cy="3883671"/>
            <a:chOff x="3956852" y="-2337742"/>
            <a:chExt cx="3532633" cy="3883671"/>
          </a:xfrm>
        </p:grpSpPr>
        <p:sp>
          <p:nvSpPr>
            <p:cNvPr id="19" name="Rectangle 18"/>
            <p:cNvSpPr/>
            <p:nvPr/>
          </p:nvSpPr>
          <p:spPr>
            <a:xfrm>
              <a:off x="3956852" y="335243"/>
              <a:ext cx="1674557" cy="121068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TextBox 19"/>
            <p:cNvSpPr txBox="1"/>
            <p:nvPr/>
          </p:nvSpPr>
          <p:spPr>
            <a:xfrm>
              <a:off x="5928179" y="-2337742"/>
              <a:ext cx="1561306" cy="914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lvl="0" algn="l" defTabSz="889000">
                <a:lnSpc>
                  <a:spcPct val="90000"/>
                </a:lnSpc>
                <a:spcBef>
                  <a:spcPct val="0"/>
                </a:spcBef>
                <a:spcAft>
                  <a:spcPct val="10000"/>
                </a:spcAft>
              </a:pPr>
              <a:r>
                <a:rPr lang="en-US" sz="2000" kern="1200" dirty="0"/>
                <a:t>Project Management, Monitoring etc.</a:t>
              </a:r>
            </a:p>
          </p:txBody>
        </p:sp>
      </p:grpSp>
    </p:spTree>
    <p:extLst>
      <p:ext uri="{BB962C8B-B14F-4D97-AF65-F5344CB8AC3E}">
        <p14:creationId xmlns:p14="http://schemas.microsoft.com/office/powerpoint/2010/main" val="35015894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66" y="754739"/>
            <a:ext cx="4444779" cy="1325563"/>
          </a:xfrm>
        </p:spPr>
        <p:txBody>
          <a:bodyPr>
            <a:normAutofit fontScale="90000"/>
          </a:bodyPr>
          <a:lstStyle/>
          <a:p>
            <a:pPr algn="ctr"/>
            <a:r>
              <a:rPr lang="en-US">
                <a:solidFill>
                  <a:srgbClr val="0070C0"/>
                </a:solidFill>
              </a:rPr>
              <a:t>PROJECT</a:t>
            </a:r>
            <a:br>
              <a:rPr lang="en-US">
                <a:solidFill>
                  <a:srgbClr val="0070C0"/>
                </a:solidFill>
              </a:rPr>
            </a:br>
            <a:r>
              <a:rPr lang="en-US">
                <a:solidFill>
                  <a:schemeClr val="bg1">
                    <a:lumMod val="50000"/>
                  </a:schemeClr>
                </a:solidFill>
              </a:rPr>
              <a:t>IMPLEMENTING PARTNERS &amp; STAKEHOLDERS</a:t>
            </a:r>
            <a:endParaRPr lang="fr-FR"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913671426"/>
              </p:ext>
            </p:extLst>
          </p:nvPr>
        </p:nvGraphicFramePr>
        <p:xfrm>
          <a:off x="1513491" y="166977"/>
          <a:ext cx="10678510" cy="67908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74794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4547EB2-16FB-4F90-B300-A306ED7A75F0}"/>
              </a:ext>
            </a:extLst>
          </p:cNvPr>
          <p:cNvSpPr>
            <a:spLocks noGrp="1"/>
          </p:cNvSpPr>
          <p:nvPr>
            <p:ph type="title"/>
          </p:nvPr>
        </p:nvSpPr>
        <p:spPr>
          <a:xfrm>
            <a:off x="767290" y="1030286"/>
            <a:ext cx="4153626" cy="2174091"/>
          </a:xfrm>
        </p:spPr>
        <p:txBody>
          <a:bodyPr vert="horz" lIns="91440" tIns="45720" rIns="91440" bIns="45720" rtlCol="0" anchor="b">
            <a:normAutofit/>
          </a:bodyPr>
          <a:lstStyle/>
          <a:p>
            <a:br>
              <a:rPr lang="en-US" sz="2000" dirty="0"/>
            </a:br>
            <a:endParaRPr lang="en-US" sz="4800" kern="1200" dirty="0">
              <a:solidFill>
                <a:schemeClr val="bg1"/>
              </a:solidFill>
              <a:latin typeface="+mj-lt"/>
              <a:ea typeface="+mj-ea"/>
              <a:cs typeface="+mj-cs"/>
            </a:endParaRPr>
          </a:p>
        </p:txBody>
      </p:sp>
      <p:grpSp>
        <p:nvGrpSpPr>
          <p:cNvPr id="14" name="Group 13">
            <a:extLst>
              <a:ext uri="{FF2B5EF4-FFF2-40B4-BE49-F238E27FC236}">
                <a16:creationId xmlns:a16="http://schemas.microsoft.com/office/drawing/2014/main" id="{C9888C69-11CC-40BA-BABF-F9B7E11C91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15" name="Freeform 5">
              <a:extLst>
                <a:ext uri="{FF2B5EF4-FFF2-40B4-BE49-F238E27FC236}">
                  <a16:creationId xmlns:a16="http://schemas.microsoft.com/office/drawing/2014/main" id="{737D08C8-52AD-4B7E-A217-E28E1AF008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0ED11528-93DA-433F-9B3C-21106EFDBB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a:extLst>
              <a:ext uri="{FF2B5EF4-FFF2-40B4-BE49-F238E27FC236}">
                <a16:creationId xmlns:a16="http://schemas.microsoft.com/office/drawing/2014/main" id="{F5DC6982-B312-4716-B999-8CEFEDC39B46}"/>
              </a:ext>
            </a:extLst>
          </p:cNvPr>
          <p:cNvSpPr>
            <a:spLocks noGrp="1"/>
          </p:cNvSpPr>
          <p:nvPr>
            <p:ph sz="half" idx="1"/>
          </p:nvPr>
        </p:nvSpPr>
        <p:spPr>
          <a:xfrm>
            <a:off x="767290" y="3428999"/>
            <a:ext cx="4075054" cy="2741213"/>
          </a:xfrm>
        </p:spPr>
        <p:txBody>
          <a:bodyPr vert="horz" lIns="91440" tIns="45720" rIns="91440" bIns="45720" rtlCol="0" anchor="t">
            <a:normAutofit/>
          </a:bodyPr>
          <a:lstStyle/>
          <a:p>
            <a:r>
              <a:rPr lang="en-US" dirty="0" err="1">
                <a:solidFill>
                  <a:schemeClr val="bg1"/>
                </a:solidFill>
              </a:rPr>
              <a:t>CoastWAVE</a:t>
            </a:r>
            <a:r>
              <a:rPr lang="en-US" dirty="0">
                <a:solidFill>
                  <a:schemeClr val="bg1"/>
                </a:solidFill>
              </a:rPr>
              <a:t> Project  submitted as an IOC Ocean Decade Project</a:t>
            </a:r>
          </a:p>
        </p:txBody>
      </p:sp>
      <p:pic>
        <p:nvPicPr>
          <p:cNvPr id="5" name="Content Placeholder 4">
            <a:extLst>
              <a:ext uri="{FF2B5EF4-FFF2-40B4-BE49-F238E27FC236}">
                <a16:creationId xmlns:a16="http://schemas.microsoft.com/office/drawing/2014/main" id="{A9D9828E-5173-4D42-8711-1B40589670DC}"/>
              </a:ext>
            </a:extLst>
          </p:cNvPr>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6643856" y="1913375"/>
            <a:ext cx="5051320" cy="3030792"/>
          </a:xfrm>
          <a:prstGeom prst="rect">
            <a:avLst/>
          </a:prstGeom>
        </p:spPr>
      </p:pic>
      <p:grpSp>
        <p:nvGrpSpPr>
          <p:cNvPr id="11" name="Group 10">
            <a:extLst>
              <a:ext uri="{FF2B5EF4-FFF2-40B4-BE49-F238E27FC236}">
                <a16:creationId xmlns:a16="http://schemas.microsoft.com/office/drawing/2014/main" id="{9247F43B-F175-4253-B35F-349362FF0429}"/>
              </a:ext>
            </a:extLst>
          </p:cNvPr>
          <p:cNvGrpSpPr/>
          <p:nvPr/>
        </p:nvGrpSpPr>
        <p:grpSpPr>
          <a:xfrm>
            <a:off x="3839381" y="147753"/>
            <a:ext cx="3368895" cy="2872526"/>
            <a:chOff x="247894" y="1816360"/>
            <a:chExt cx="3368895" cy="2872526"/>
          </a:xfrm>
        </p:grpSpPr>
        <p:sp>
          <p:nvSpPr>
            <p:cNvPr id="13" name="Oval 12">
              <a:extLst>
                <a:ext uri="{FF2B5EF4-FFF2-40B4-BE49-F238E27FC236}">
                  <a16:creationId xmlns:a16="http://schemas.microsoft.com/office/drawing/2014/main" id="{9337A1B6-9E3C-487C-A202-CF598A881A73}"/>
                </a:ext>
              </a:extLst>
            </p:cNvPr>
            <p:cNvSpPr/>
            <p:nvPr/>
          </p:nvSpPr>
          <p:spPr>
            <a:xfrm>
              <a:off x="247894" y="1816360"/>
              <a:ext cx="3368895" cy="2872526"/>
            </a:xfrm>
            <a:prstGeom prst="ellipse">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Oval 4">
              <a:extLst>
                <a:ext uri="{FF2B5EF4-FFF2-40B4-BE49-F238E27FC236}">
                  <a16:creationId xmlns:a16="http://schemas.microsoft.com/office/drawing/2014/main" id="{9E1E4083-B0C4-441E-B05D-1AAE87EA843C}"/>
                </a:ext>
              </a:extLst>
            </p:cNvPr>
            <p:cNvSpPr txBox="1"/>
            <p:nvPr/>
          </p:nvSpPr>
          <p:spPr>
            <a:xfrm>
              <a:off x="741257" y="2237032"/>
              <a:ext cx="2382169" cy="20311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p:txBody>
        </p:sp>
      </p:grpSp>
    </p:spTree>
    <p:extLst>
      <p:ext uri="{BB962C8B-B14F-4D97-AF65-F5344CB8AC3E}">
        <p14:creationId xmlns:p14="http://schemas.microsoft.com/office/powerpoint/2010/main" val="13166511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7D788E-2C1B-4EF4-8719-12613771F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452"/>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53C9A-28C4-4F21-AE7B-271874E1247B}"/>
              </a:ext>
            </a:extLst>
          </p:cNvPr>
          <p:cNvSpPr>
            <a:spLocks noGrp="1"/>
          </p:cNvSpPr>
          <p:nvPr>
            <p:ph type="title"/>
          </p:nvPr>
        </p:nvSpPr>
        <p:spPr>
          <a:xfrm>
            <a:off x="764949" y="3499076"/>
            <a:ext cx="6053558" cy="2424774"/>
          </a:xfrm>
        </p:spPr>
        <p:txBody>
          <a:bodyPr>
            <a:normAutofit/>
          </a:bodyPr>
          <a:lstStyle/>
          <a:p>
            <a:r>
              <a:rPr lang="en-US" dirty="0">
                <a:solidFill>
                  <a:srgbClr val="FFFFFF"/>
                </a:solidFill>
              </a:rPr>
              <a:t>Video 1</a:t>
            </a:r>
            <a:endParaRPr lang="fr-FR" dirty="0">
              <a:solidFill>
                <a:srgbClr val="FFFFFF"/>
              </a:solidFill>
            </a:endParaRPr>
          </a:p>
        </p:txBody>
      </p:sp>
      <p:sp>
        <p:nvSpPr>
          <p:cNvPr id="11" name="Freeform: Shape 10">
            <a:extLst>
              <a:ext uri="{FF2B5EF4-FFF2-40B4-BE49-F238E27FC236}">
                <a16:creationId xmlns:a16="http://schemas.microsoft.com/office/drawing/2014/main" id="{7C54E824-C0F4-480B-BC88-689F50C45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8DEA6A1-FC5C-4E6E-BBBF-7E472949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6AAAC3B-1954-46B7-BBAC-27DFF5B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009BF0E-EF5D-48CF-B7C4-0F61523E91DC}"/>
              </a:ext>
            </a:extLst>
          </p:cNvPr>
          <p:cNvSpPr>
            <a:spLocks noGrp="1"/>
          </p:cNvSpPr>
          <p:nvPr>
            <p:ph sz="half" idx="1"/>
          </p:nvPr>
        </p:nvSpPr>
        <p:spPr>
          <a:xfrm>
            <a:off x="4215161" y="356187"/>
            <a:ext cx="2878409" cy="1792281"/>
          </a:xfrm>
        </p:spPr>
        <p:txBody>
          <a:bodyPr anchor="ctr">
            <a:normAutofit/>
          </a:bodyPr>
          <a:lstStyle/>
          <a:p>
            <a:r>
              <a:rPr lang="en-US" sz="2000" dirty="0"/>
              <a:t>EU ECHO Project</a:t>
            </a:r>
            <a:endParaRPr lang="fr-FR" sz="2000" dirty="0"/>
          </a:p>
        </p:txBody>
      </p:sp>
      <p:sp>
        <p:nvSpPr>
          <p:cNvPr id="17" name="Freeform: Shape 16">
            <a:extLst>
              <a:ext uri="{FF2B5EF4-FFF2-40B4-BE49-F238E27FC236}">
                <a16:creationId xmlns:a16="http://schemas.microsoft.com/office/drawing/2014/main" id="{A5AD6500-BB62-4AAC-9D2F-C10DDC90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4BC174C3-C72C-47AE-BF74-4321D1AE9231}"/>
              </a:ext>
            </a:extLst>
          </p:cNvPr>
          <p:cNvSpPr>
            <a:spLocks noGrp="1"/>
          </p:cNvSpPr>
          <p:nvPr>
            <p:ph sz="half" idx="2"/>
          </p:nvPr>
        </p:nvSpPr>
        <p:spPr>
          <a:xfrm>
            <a:off x="8386139" y="3143438"/>
            <a:ext cx="3474621" cy="2780412"/>
          </a:xfrm>
        </p:spPr>
        <p:txBody>
          <a:bodyPr anchor="ctr">
            <a:normAutofit/>
          </a:bodyPr>
          <a:lstStyle/>
          <a:p>
            <a:endParaRPr lang="fr-FR" sz="2000"/>
          </a:p>
        </p:txBody>
      </p:sp>
    </p:spTree>
    <p:extLst>
      <p:ext uri="{BB962C8B-B14F-4D97-AF65-F5344CB8AC3E}">
        <p14:creationId xmlns:p14="http://schemas.microsoft.com/office/powerpoint/2010/main" val="22387061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762001" y="803325"/>
            <a:ext cx="5314536" cy="1325563"/>
          </a:xfrm>
          <a:prstGeom prst="rect">
            <a:avLst/>
          </a:prstGeom>
        </p:spPr>
        <p:txBody>
          <a:bodyPr spcFirstLastPara="1" vert="horz" lIns="91440" tIns="45720" rIns="91440" bIns="45720" rtlCol="0" anchor="ctr" anchorCtr="0">
            <a:normAutofit fontScale="90000"/>
          </a:bodyPr>
          <a:lstStyle/>
          <a:p>
            <a:pPr marL="0" lvl="0" indent="0">
              <a:lnSpc>
                <a:spcPct val="90000"/>
              </a:lnSpc>
              <a:spcBef>
                <a:spcPct val="0"/>
              </a:spcBef>
              <a:spcAft>
                <a:spcPts val="0"/>
              </a:spcAft>
              <a:buClr>
                <a:srgbClr val="111111"/>
              </a:buClr>
              <a:buSzPts val="4000"/>
            </a:pPr>
            <a:r>
              <a:rPr lang="en-US" b="0" i="0" dirty="0">
                <a:sym typeface="Times New Roman"/>
              </a:rPr>
              <a:t>Dr. DERYA I. VENNIN</a:t>
            </a:r>
            <a:br>
              <a:rPr lang="en-US" b="0" i="0" dirty="0">
                <a:sym typeface="Times New Roman"/>
              </a:rPr>
            </a:br>
            <a:r>
              <a:rPr lang="en-US" b="0" i="0" dirty="0">
                <a:sym typeface="Times New Roman"/>
              </a:rPr>
              <a:t>IOC-UNESCO</a:t>
            </a:r>
            <a:br>
              <a:rPr lang="en-US" sz="2800" b="0" i="0" dirty="0">
                <a:sym typeface="Times New Roman"/>
              </a:rPr>
            </a:br>
            <a:endParaRPr lang="en-US" sz="2800" dirty="0">
              <a:sym typeface="Times New Roman"/>
            </a:endParaRPr>
          </a:p>
        </p:txBody>
      </p:sp>
      <p:sp>
        <p:nvSpPr>
          <p:cNvPr id="104" name="Google Shape;104;p15"/>
          <p:cNvSpPr txBox="1">
            <a:spLocks noGrp="1"/>
          </p:cNvSpPr>
          <p:nvPr>
            <p:ph type="body" idx="1"/>
          </p:nvPr>
        </p:nvSpPr>
        <p:spPr>
          <a:xfrm>
            <a:off x="762000" y="2279018"/>
            <a:ext cx="5314543" cy="3375920"/>
          </a:xfrm>
          <a:prstGeom prst="rect">
            <a:avLst/>
          </a:prstGeom>
        </p:spPr>
        <p:txBody>
          <a:bodyPr spcFirstLastPara="1" vert="horz" lIns="91440" tIns="45720" rIns="91440" bIns="45720" rtlCol="0" anchor="t" anchorCtr="0">
            <a:normAutofit/>
          </a:bodyPr>
          <a:lstStyle/>
          <a:p>
            <a:pPr marL="285750" lvl="0">
              <a:lnSpc>
                <a:spcPct val="90000"/>
              </a:lnSpc>
              <a:spcBef>
                <a:spcPts val="0"/>
              </a:spcBef>
              <a:spcAft>
                <a:spcPts val="0"/>
              </a:spcAft>
              <a:buSzPts val="2400"/>
              <a:buFont typeface="Arial" panose="020B0604020202020204" pitchFamily="34" charset="0"/>
              <a:buChar char="•"/>
            </a:pPr>
            <a:r>
              <a:rPr lang="en-US" i="0" dirty="0">
                <a:sym typeface="Times New Roman"/>
              </a:rPr>
              <a:t>Associate Project Officer at IOC-UNESCO</a:t>
            </a:r>
          </a:p>
          <a:p>
            <a:pPr marL="285750" lvl="0">
              <a:lnSpc>
                <a:spcPct val="90000"/>
              </a:lnSpc>
              <a:spcBef>
                <a:spcPts val="0"/>
              </a:spcBef>
              <a:spcAft>
                <a:spcPts val="0"/>
              </a:spcAft>
              <a:buSzPts val="2400"/>
              <a:buFont typeface="Arial" panose="020B0604020202020204" pitchFamily="34" charset="0"/>
              <a:buChar char="•"/>
            </a:pPr>
            <a:r>
              <a:rPr lang="en-US" dirty="0">
                <a:sym typeface="Times New Roman"/>
              </a:rPr>
              <a:t>Subject area: Marine and Coastal engineering, Physical Oceanography</a:t>
            </a:r>
          </a:p>
          <a:p>
            <a:pPr marL="285750" lvl="0">
              <a:lnSpc>
                <a:spcPct val="90000"/>
              </a:lnSpc>
              <a:spcBef>
                <a:spcPts val="1400"/>
              </a:spcBef>
              <a:spcAft>
                <a:spcPts val="0"/>
              </a:spcAft>
              <a:buSzPts val="2400"/>
              <a:buFont typeface="Arial" panose="020B0604020202020204" pitchFamily="34" charset="0"/>
              <a:buChar char="•"/>
            </a:pPr>
            <a:r>
              <a:rPr lang="en-US" dirty="0">
                <a:sym typeface="Times New Roman"/>
              </a:rPr>
              <a:t>Activities: Management of "Strengthening the Resilience of Coastal Communities in the North-East Atlantic, Mediterranean Region to the Impact of Tsunamis and Other Sea Level-Related Coastal Hazards (</a:t>
            </a:r>
            <a:r>
              <a:rPr lang="en-US" dirty="0" err="1">
                <a:sym typeface="Times New Roman"/>
              </a:rPr>
              <a:t>CoastWAVE</a:t>
            </a:r>
            <a:r>
              <a:rPr lang="en-US" dirty="0">
                <a:sym typeface="Times New Roman"/>
              </a:rPr>
              <a:t>)" Project </a:t>
            </a:r>
          </a:p>
          <a:p>
            <a:pPr marL="285750" lvl="0">
              <a:lnSpc>
                <a:spcPct val="90000"/>
              </a:lnSpc>
              <a:spcBef>
                <a:spcPts val="0"/>
              </a:spcBef>
              <a:spcAft>
                <a:spcPts val="0"/>
              </a:spcAft>
              <a:buSzPts val="2400"/>
              <a:buFont typeface="Arial" panose="020B0604020202020204" pitchFamily="34" charset="0"/>
              <a:buChar char="•"/>
            </a:pPr>
            <a:endParaRPr lang="en-US" dirty="0">
              <a:sym typeface="Times New Roman"/>
            </a:endParaRPr>
          </a:p>
        </p:txBody>
      </p:sp>
      <p:sp>
        <p:nvSpPr>
          <p:cNvPr id="109" name="Freeform: Shape 10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 name="Google Shape;103;p15"/>
          <p:cNvPicPr preferRelativeResize="0">
            <a:picLocks noGrp="1"/>
          </p:cNvPicPr>
          <p:nvPr>
            <p:ph type="pic" idx="2"/>
          </p:nvPr>
        </p:nvPicPr>
        <p:blipFill rotWithShape="1">
          <a:blip r:embed="rId3"/>
          <a:srcRect r="-1" b="17127"/>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rgbClr val="E8F5FB"/>
          </a:solidFill>
        </p:spPr>
      </p:pic>
    </p:spTree>
    <p:extLst>
      <p:ext uri="{BB962C8B-B14F-4D97-AF65-F5344CB8AC3E}">
        <p14:creationId xmlns:p14="http://schemas.microsoft.com/office/powerpoint/2010/main" val="2279712173"/>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EF127-01FC-428E-9F5D-1D90A24A3FE2}"/>
              </a:ext>
            </a:extLst>
          </p:cNvPr>
          <p:cNvSpPr>
            <a:spLocks noGrp="1"/>
          </p:cNvSpPr>
          <p:nvPr>
            <p:ph type="title"/>
          </p:nvPr>
        </p:nvSpPr>
        <p:spPr>
          <a:xfrm>
            <a:off x="491836" y="3148481"/>
            <a:ext cx="5604164" cy="1508760"/>
          </a:xfrm>
        </p:spPr>
        <p:txBody>
          <a:bodyPr>
            <a:normAutofit fontScale="90000"/>
          </a:bodyPr>
          <a:lstStyle/>
          <a:p>
            <a:r>
              <a:rPr lang="en-US" sz="4400" b="1" i="0" u="none" strike="noStrike" baseline="0" dirty="0">
                <a:solidFill>
                  <a:srgbClr val="000000"/>
                </a:solidFill>
                <a:latin typeface="Times New Roman" panose="02020603050405020304" pitchFamily="18" charset="0"/>
              </a:rPr>
              <a:t>Detection, Monitoring and Alerting Systems </a:t>
            </a:r>
            <a:br>
              <a:rPr lang="en-US" sz="4400" b="0" i="0" u="none" strike="noStrike" baseline="0" dirty="0">
                <a:solidFill>
                  <a:srgbClr val="000000"/>
                </a:solidFill>
                <a:latin typeface="Times New Roman" panose="02020603050405020304" pitchFamily="18" charset="0"/>
              </a:rPr>
            </a:br>
            <a:endParaRPr lang="fr-FR" dirty="0"/>
          </a:p>
        </p:txBody>
      </p:sp>
      <p:graphicFrame>
        <p:nvGraphicFramePr>
          <p:cNvPr id="7" name="Diagram 6">
            <a:extLst>
              <a:ext uri="{FF2B5EF4-FFF2-40B4-BE49-F238E27FC236}">
                <a16:creationId xmlns:a16="http://schemas.microsoft.com/office/drawing/2014/main" id="{2120AEF2-45C0-47C5-99A4-908D8B2A43B6}"/>
              </a:ext>
            </a:extLst>
          </p:cNvPr>
          <p:cNvGraphicFramePr/>
          <p:nvPr/>
        </p:nvGraphicFramePr>
        <p:xfrm>
          <a:off x="5259264" y="550258"/>
          <a:ext cx="6854513" cy="6174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2A560D9C-E2E2-4F9F-BBF0-BDB1FC67280D}"/>
              </a:ext>
            </a:extLst>
          </p:cNvPr>
          <p:cNvSpPr txBox="1"/>
          <p:nvPr/>
        </p:nvSpPr>
        <p:spPr>
          <a:xfrm>
            <a:off x="491836" y="5984576"/>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Project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Cyprus, Morocco, Egypt, Malta, Turkey, Spain and Greece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8005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456B4C75-0104-44F2-B12D-DC828CFA2F80}"/>
              </a:ext>
            </a:extLst>
          </p:cNvPr>
          <p:cNvPicPr>
            <a:picLocks noChangeAspect="1"/>
          </p:cNvPicPr>
          <p:nvPr/>
        </p:nvPicPr>
        <p:blipFill rotWithShape="1">
          <a:blip r:embed="rId3">
            <a:extLst>
              <a:ext uri="{28A0092B-C50C-407E-A947-70E740481C1C}">
                <a14:useLocalDpi xmlns:a14="http://schemas.microsoft.com/office/drawing/2010/main" val="0"/>
              </a:ext>
            </a:extLst>
          </a:blip>
          <a:srcRect t="13459" b="16623"/>
          <a:stretch/>
        </p:blipFill>
        <p:spPr>
          <a:xfrm>
            <a:off x="62153" y="2319860"/>
            <a:ext cx="12067693" cy="3089068"/>
          </a:xfrm>
          <a:prstGeom prst="rect">
            <a:avLst/>
          </a:prstGeom>
        </p:spPr>
      </p:pic>
      <p:sp>
        <p:nvSpPr>
          <p:cNvPr id="8" name="TextBox 7">
            <a:extLst>
              <a:ext uri="{FF2B5EF4-FFF2-40B4-BE49-F238E27FC236}">
                <a16:creationId xmlns:a16="http://schemas.microsoft.com/office/drawing/2014/main" id="{EF41C03A-EB2F-4C5F-8C09-69B4D059473C}"/>
              </a:ext>
            </a:extLst>
          </p:cNvPr>
          <p:cNvSpPr txBox="1"/>
          <p:nvPr/>
        </p:nvSpPr>
        <p:spPr>
          <a:xfrm flipH="1">
            <a:off x="9589477" y="4874988"/>
            <a:ext cx="557784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Source: GOOS / IOC-UNESCO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61B4528-F50D-4136-9052-4BAD8E60D0B6}"/>
              </a:ext>
            </a:extLst>
          </p:cNvPr>
          <p:cNvSpPr txBox="1"/>
          <p:nvPr/>
        </p:nvSpPr>
        <p:spPr>
          <a:xfrm>
            <a:off x="2151775" y="1912504"/>
            <a:ext cx="725805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Water Level Data is used for:</a:t>
            </a:r>
          </a:p>
        </p:txBody>
      </p:sp>
      <p:sp>
        <p:nvSpPr>
          <p:cNvPr id="10" name="Title 1">
            <a:extLst>
              <a:ext uri="{FF2B5EF4-FFF2-40B4-BE49-F238E27FC236}">
                <a16:creationId xmlns:a16="http://schemas.microsoft.com/office/drawing/2014/main" id="{B9FF000A-0EE7-4E08-9E8F-04577C25A65B}"/>
              </a:ext>
            </a:extLst>
          </p:cNvPr>
          <p:cNvSpPr>
            <a:spLocks noGrp="1"/>
          </p:cNvSpPr>
          <p:nvPr>
            <p:ph type="title"/>
          </p:nvPr>
        </p:nvSpPr>
        <p:spPr>
          <a:xfrm>
            <a:off x="299949" y="265245"/>
            <a:ext cx="9784080" cy="1508760"/>
          </a:xfrm>
        </p:spPr>
        <p:txBody>
          <a:bodyPr/>
          <a:lstStyle/>
          <a:p>
            <a:r>
              <a:rPr lang="en-US" sz="4400" b="1" dirty="0">
                <a:solidFill>
                  <a:srgbClr val="FF0000"/>
                </a:solidFill>
              </a:rPr>
              <a:t>Detection &amp; Monitoring</a:t>
            </a:r>
            <a:br>
              <a:rPr lang="en-US" sz="4400" b="1" dirty="0">
                <a:solidFill>
                  <a:srgbClr val="FF0000"/>
                </a:solidFill>
              </a:rPr>
            </a:br>
            <a:endParaRPr lang="en-US" dirty="0"/>
          </a:p>
        </p:txBody>
      </p:sp>
      <p:sp>
        <p:nvSpPr>
          <p:cNvPr id="11" name="TextBox 10">
            <a:extLst>
              <a:ext uri="{FF2B5EF4-FFF2-40B4-BE49-F238E27FC236}">
                <a16:creationId xmlns:a16="http://schemas.microsoft.com/office/drawing/2014/main" id="{DC4853F1-C46D-4D3E-AE98-B91E3372FB65}"/>
              </a:ext>
            </a:extLst>
          </p:cNvPr>
          <p:cNvSpPr txBox="1"/>
          <p:nvPr/>
        </p:nvSpPr>
        <p:spPr>
          <a:xfrm flipH="1">
            <a:off x="377190" y="1019625"/>
            <a:ext cx="557784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Why Monitor Water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A34BD80-28CF-43D0-9151-DBB65D35B594}"/>
              </a:ext>
            </a:extLst>
          </p:cNvPr>
          <p:cNvSpPr txBox="1"/>
          <p:nvPr/>
        </p:nvSpPr>
        <p:spPr>
          <a:xfrm>
            <a:off x="462915" y="5490541"/>
            <a:ext cx="7180531" cy="147732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Applications of water level data range from making nautical charts to global sea level monitoring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Real time monitoring is essential for </a:t>
            </a:r>
            <a:r>
              <a:rPr kumimoji="0" lang="en-US" sz="1800" b="0" i="0" u="none" strike="noStrike" kern="1200" cap="none" spc="0" normalizeH="0" baseline="0" noProof="0" dirty="0">
                <a:ln>
                  <a:noFill/>
                </a:ln>
                <a:solidFill>
                  <a:srgbClr val="242424"/>
                </a:solidFill>
                <a:effectLst/>
                <a:uLnTx/>
                <a:uFillTx/>
                <a:latin typeface="-apple-system"/>
                <a:ea typeface="+mn-ea"/>
                <a:cs typeface="+mn-cs"/>
              </a:rPr>
              <a:t>tsunami detection, storm surge and warning, sea level rise, oceanographic and  climate research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541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11E83-3EFA-4446-AD22-7012AA5B2D79}"/>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pPr>
            <a:r>
              <a:rPr lang="en-US" sz="2600" kern="1200" dirty="0">
                <a:solidFill>
                  <a:srgbClr val="FFFFFF"/>
                </a:solidFill>
                <a:latin typeface="+mj-lt"/>
                <a:ea typeface="+mj-ea"/>
                <a:cs typeface="+mj-cs"/>
              </a:rPr>
              <a:t>SESSIONS 3, 4 &amp; 5</a:t>
            </a:r>
          </a:p>
        </p:txBody>
      </p:sp>
      <p:graphicFrame>
        <p:nvGraphicFramePr>
          <p:cNvPr id="5" name="Table 4">
            <a:extLst>
              <a:ext uri="{FF2B5EF4-FFF2-40B4-BE49-F238E27FC236}">
                <a16:creationId xmlns:a16="http://schemas.microsoft.com/office/drawing/2014/main" id="{33A87A63-063B-42A5-80E6-A8D738F4B13B}"/>
              </a:ext>
            </a:extLst>
          </p:cNvPr>
          <p:cNvGraphicFramePr>
            <a:graphicFrameLocks noGrp="1"/>
          </p:cNvGraphicFramePr>
          <p:nvPr>
            <p:extLst>
              <p:ext uri="{D42A27DB-BD31-4B8C-83A1-F6EECF244321}">
                <p14:modId xmlns:p14="http://schemas.microsoft.com/office/powerpoint/2010/main" val="1071870528"/>
              </p:ext>
            </p:extLst>
          </p:nvPr>
        </p:nvGraphicFramePr>
        <p:xfrm>
          <a:off x="4110596" y="1379461"/>
          <a:ext cx="7441324" cy="4552590"/>
        </p:xfrm>
        <a:graphic>
          <a:graphicData uri="http://schemas.openxmlformats.org/drawingml/2006/table">
            <a:tbl>
              <a:tblPr firstRow="1" firstCol="1" lastRow="1" lastCol="1" bandRow="1" bandCol="1">
                <a:noFill/>
                <a:tableStyleId>{5C22544A-7EE6-4342-B048-85BDC9FD1C3A}</a:tableStyleId>
              </a:tblPr>
              <a:tblGrid>
                <a:gridCol w="1139950">
                  <a:extLst>
                    <a:ext uri="{9D8B030D-6E8A-4147-A177-3AD203B41FA5}">
                      <a16:colId xmlns:a16="http://schemas.microsoft.com/office/drawing/2014/main" val="1636320823"/>
                    </a:ext>
                  </a:extLst>
                </a:gridCol>
                <a:gridCol w="2402596">
                  <a:extLst>
                    <a:ext uri="{9D8B030D-6E8A-4147-A177-3AD203B41FA5}">
                      <a16:colId xmlns:a16="http://schemas.microsoft.com/office/drawing/2014/main" val="3421539317"/>
                    </a:ext>
                  </a:extLst>
                </a:gridCol>
                <a:gridCol w="3898778">
                  <a:extLst>
                    <a:ext uri="{9D8B030D-6E8A-4147-A177-3AD203B41FA5}">
                      <a16:colId xmlns:a16="http://schemas.microsoft.com/office/drawing/2014/main" val="2958855225"/>
                    </a:ext>
                  </a:extLst>
                </a:gridCol>
              </a:tblGrid>
              <a:tr h="2026488">
                <a:tc>
                  <a:txBody>
                    <a:bodyPr/>
                    <a:lstStyle/>
                    <a:p>
                      <a:pPr marL="67945">
                        <a:lnSpc>
                          <a:spcPts val="1030"/>
                        </a:lnSpc>
                      </a:pPr>
                      <a:r>
                        <a:rPr lang="en-US" sz="1200" b="1" cap="none" spc="0" dirty="0">
                          <a:solidFill>
                            <a:srgbClr val="0070C0"/>
                          </a:solidFill>
                          <a:effectLst/>
                        </a:rPr>
                        <a:t>10:15am-11:15am</a:t>
                      </a:r>
                      <a:endParaRPr lang="fr-FR" sz="1200" b="1" cap="none" spc="0" dirty="0">
                        <a:solidFill>
                          <a:srgbClr val="0070C0"/>
                        </a:solidFill>
                        <a:effectLst/>
                      </a:endParaRPr>
                    </a:p>
                    <a:p>
                      <a:pPr marL="67945" marR="60325">
                        <a:tabLst>
                          <a:tab pos="353060" algn="l"/>
                          <a:tab pos="706755" algn="l"/>
                        </a:tabLst>
                      </a:pPr>
                      <a:r>
                        <a:rPr lang="en-US" sz="1200" b="1" cap="none" spc="0" dirty="0">
                          <a:solidFill>
                            <a:schemeClr val="tx1"/>
                          </a:solidFill>
                          <a:effectLst/>
                        </a:rPr>
                        <a:t> </a:t>
                      </a:r>
                      <a:endParaRPr lang="fr-FR" sz="1200" b="1"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29866" marR="0" marT="8533" marB="63998">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67945"/>
                      <a:r>
                        <a:rPr lang="en-US" sz="1200" cap="none" spc="0" dirty="0">
                          <a:solidFill>
                            <a:srgbClr val="0070C0"/>
                          </a:solidFill>
                          <a:effectLst/>
                        </a:rPr>
                        <a:t>SESSION 3</a:t>
                      </a:r>
                      <a:endParaRPr lang="fr-FR" sz="1200" cap="none" spc="0" dirty="0">
                        <a:solidFill>
                          <a:srgbClr val="0070C0"/>
                        </a:solidFill>
                        <a:effectLst/>
                      </a:endParaRPr>
                    </a:p>
                    <a:p>
                      <a:pPr marL="67945">
                        <a:spcBef>
                          <a:spcPts val="50"/>
                        </a:spcBef>
                        <a:spcAft>
                          <a:spcPts val="0"/>
                        </a:spcAft>
                      </a:pPr>
                      <a:r>
                        <a:rPr lang="en-US" sz="1200" cap="none" spc="0" dirty="0">
                          <a:solidFill>
                            <a:schemeClr val="tx1"/>
                          </a:solidFill>
                          <a:effectLst/>
                        </a:rPr>
                        <a:t> </a:t>
                      </a:r>
                      <a:endParaRPr lang="fr-FR" sz="1200" cap="none" spc="0" dirty="0">
                        <a:solidFill>
                          <a:schemeClr val="tx1"/>
                        </a:solidFill>
                        <a:effectLst/>
                      </a:endParaRPr>
                    </a:p>
                    <a:p>
                      <a:pPr marL="67945" marR="54610">
                        <a:lnSpc>
                          <a:spcPct val="300000"/>
                        </a:lnSpc>
                      </a:pPr>
                      <a:r>
                        <a:rPr lang="en-US" sz="1200" cap="none" spc="0" dirty="0">
                          <a:solidFill>
                            <a:schemeClr val="tx1"/>
                          </a:solidFill>
                          <a:effectLst/>
                        </a:rPr>
                        <a:t>PANEL DISCUSSION SOLUTIONS &amp; TOOLS</a:t>
                      </a:r>
                      <a:endParaRPr lang="fr-FR" sz="120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29866" marR="0" marT="8533" marB="63998">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67945" algn="l">
                        <a:spcBef>
                          <a:spcPts val="50"/>
                        </a:spcBef>
                        <a:spcAft>
                          <a:spcPts val="0"/>
                        </a:spcAft>
                      </a:pPr>
                      <a:r>
                        <a:rPr lang="en-US" sz="1200" b="1" cap="none" spc="0" dirty="0">
                          <a:solidFill>
                            <a:schemeClr val="tx1"/>
                          </a:solidFill>
                          <a:effectLst/>
                        </a:rPr>
                        <a:t>Moderators: Denis Chang Seng and Derya Venin</a:t>
                      </a:r>
                      <a:br>
                        <a:rPr lang="en-US" sz="1200" b="1" cap="none" spc="0" dirty="0">
                          <a:solidFill>
                            <a:schemeClr val="tx1"/>
                          </a:solidFill>
                          <a:effectLst/>
                        </a:rPr>
                      </a:br>
                      <a:endParaRPr lang="fr-FR" sz="1200" b="1" cap="none" spc="0" dirty="0">
                        <a:solidFill>
                          <a:schemeClr val="tx1"/>
                        </a:solidFill>
                        <a:effectLst/>
                      </a:endParaRPr>
                    </a:p>
                    <a:p>
                      <a:pPr marL="0" lvl="0" indent="0" algn="l">
                        <a:lnSpc>
                          <a:spcPts val="1035"/>
                        </a:lnSpc>
                        <a:buFont typeface="Courier New" panose="02070309020205020404" pitchFamily="49" charset="0"/>
                        <a:buNone/>
                      </a:pPr>
                      <a:endParaRPr lang="en-US" sz="1200" b="1" cap="none" spc="0" dirty="0">
                        <a:solidFill>
                          <a:schemeClr val="tx1"/>
                        </a:solidFill>
                        <a:effectLst/>
                      </a:endParaRPr>
                    </a:p>
                    <a:p>
                      <a:pPr marL="342900" lvl="0" indent="-342900" algn="l">
                        <a:lnSpc>
                          <a:spcPts val="1035"/>
                        </a:lnSpc>
                        <a:buFont typeface="Courier New" panose="02070309020205020404" pitchFamily="49" charset="0"/>
                        <a:buChar char="o"/>
                      </a:pPr>
                      <a:r>
                        <a:rPr lang="en-US" sz="1200" b="1" cap="none" spc="0" dirty="0">
                          <a:solidFill>
                            <a:schemeClr val="accent1">
                              <a:lumMod val="75000"/>
                            </a:schemeClr>
                          </a:solidFill>
                          <a:effectLst/>
                        </a:rPr>
                        <a:t>Indonesia-</a:t>
                      </a:r>
                      <a:r>
                        <a:rPr lang="en-US" sz="1200" b="1" cap="none" spc="0" dirty="0">
                          <a:solidFill>
                            <a:schemeClr val="tx1"/>
                          </a:solidFill>
                          <a:effectLst/>
                        </a:rPr>
                        <a:t>Dr Andi Eka Sakya, National Agency for Research and Innovation</a:t>
                      </a:r>
                      <a:endParaRPr lang="fr-FR" sz="1200" b="1" cap="none" spc="0" dirty="0">
                        <a:solidFill>
                          <a:schemeClr val="tx1"/>
                        </a:solidFill>
                        <a:effectLst/>
                      </a:endParaRPr>
                    </a:p>
                    <a:p>
                      <a:pPr marL="342900" lvl="0" indent="-342900" algn="l">
                        <a:lnSpc>
                          <a:spcPts val="1070"/>
                        </a:lnSpc>
                        <a:buClr>
                          <a:srgbClr val="0D0D0D"/>
                        </a:buClr>
                        <a:buSzPts val="900"/>
                        <a:buFont typeface="Courier New" panose="02070309020205020404" pitchFamily="49" charset="0"/>
                        <a:buChar char="o"/>
                        <a:tabLst>
                          <a:tab pos="982980" algn="l"/>
                        </a:tabLst>
                      </a:pPr>
                      <a:r>
                        <a:rPr lang="en-US" sz="1200" b="1" cap="none" spc="0" dirty="0">
                          <a:solidFill>
                            <a:schemeClr val="accent1">
                              <a:lumMod val="75000"/>
                            </a:schemeClr>
                          </a:solidFill>
                          <a:effectLst/>
                        </a:rPr>
                        <a:t>Egypt</a:t>
                      </a:r>
                      <a:r>
                        <a:rPr lang="en-US" sz="1200" b="1" cap="none" spc="0" dirty="0">
                          <a:solidFill>
                            <a:schemeClr val="tx1"/>
                          </a:solidFill>
                          <a:effectLst/>
                        </a:rPr>
                        <a:t>- Dr Amr Hamouda- President of NIOF, Egypt</a:t>
                      </a:r>
                      <a:endParaRPr lang="fr-FR" sz="1200" b="1" cap="none" spc="0" dirty="0">
                        <a:solidFill>
                          <a:schemeClr val="tx1"/>
                        </a:solidFill>
                        <a:effectLst/>
                      </a:endParaRPr>
                    </a:p>
                    <a:p>
                      <a:pPr marL="342900" lvl="0" indent="-342900" algn="l">
                        <a:lnSpc>
                          <a:spcPts val="1030"/>
                        </a:lnSpc>
                        <a:buClr>
                          <a:srgbClr val="0D0D0D"/>
                        </a:buClr>
                        <a:buSzPts val="900"/>
                        <a:buFont typeface="Courier New" panose="02070309020205020404" pitchFamily="49" charset="0"/>
                        <a:buChar char="o"/>
                        <a:tabLst>
                          <a:tab pos="982980" algn="l"/>
                        </a:tabLst>
                      </a:pPr>
                      <a:r>
                        <a:rPr lang="en-US" sz="1200" b="1" cap="none" spc="0" dirty="0">
                          <a:solidFill>
                            <a:schemeClr val="accent1">
                              <a:lumMod val="75000"/>
                            </a:schemeClr>
                          </a:solidFill>
                          <a:effectLst/>
                        </a:rPr>
                        <a:t>Greece</a:t>
                      </a:r>
                      <a:r>
                        <a:rPr lang="en-US" sz="1200" b="1" cap="none" spc="0" dirty="0">
                          <a:solidFill>
                            <a:schemeClr val="tx1"/>
                          </a:solidFill>
                          <a:effectLst/>
                        </a:rPr>
                        <a:t>- Dr Elena Daskalaki-Seismologist at NOA</a:t>
                      </a:r>
                      <a:endParaRPr lang="fr-FR" sz="1200" b="1" cap="none" spc="0" dirty="0">
                        <a:solidFill>
                          <a:schemeClr val="tx1"/>
                        </a:solidFill>
                        <a:effectLst/>
                      </a:endParaRPr>
                    </a:p>
                    <a:p>
                      <a:pPr marL="342900" marR="357505" lvl="0" indent="-342900" algn="l">
                        <a:lnSpc>
                          <a:spcPct val="92000"/>
                        </a:lnSpc>
                        <a:spcBef>
                          <a:spcPts val="15"/>
                        </a:spcBef>
                        <a:spcAft>
                          <a:spcPts val="0"/>
                        </a:spcAft>
                        <a:buClr>
                          <a:srgbClr val="0D0D0D"/>
                        </a:buClr>
                        <a:buSzPts val="900"/>
                        <a:buFont typeface="Courier New" panose="02070309020205020404" pitchFamily="49" charset="0"/>
                        <a:buChar char="o"/>
                        <a:tabLst>
                          <a:tab pos="982980" algn="l"/>
                        </a:tabLst>
                      </a:pPr>
                      <a:r>
                        <a:rPr lang="en-US" sz="1200" b="1" cap="none" spc="0" dirty="0">
                          <a:solidFill>
                            <a:schemeClr val="accent1">
                              <a:lumMod val="75000"/>
                            </a:schemeClr>
                          </a:solidFill>
                          <a:effectLst/>
                        </a:rPr>
                        <a:t>Morocco</a:t>
                      </a:r>
                      <a:r>
                        <a:rPr lang="en-US" sz="1200" b="1" cap="none" spc="0" dirty="0">
                          <a:solidFill>
                            <a:schemeClr val="tx1"/>
                          </a:solidFill>
                          <a:effectLst/>
                        </a:rPr>
                        <a:t>-Dr Khalid El </a:t>
                      </a:r>
                      <a:r>
                        <a:rPr lang="en-US" sz="1200" b="1" cap="none" spc="0" dirty="0" err="1">
                          <a:solidFill>
                            <a:schemeClr val="tx1"/>
                          </a:solidFill>
                          <a:effectLst/>
                        </a:rPr>
                        <a:t>Khalidi</a:t>
                      </a:r>
                      <a:r>
                        <a:rPr lang="en-US" sz="1200" b="1" cap="none" spc="0" dirty="0">
                          <a:solidFill>
                            <a:schemeClr val="tx1"/>
                          </a:solidFill>
                          <a:effectLst/>
                        </a:rPr>
                        <a:t>-Prof at </a:t>
                      </a:r>
                      <a:r>
                        <a:rPr lang="en-US" sz="1200" b="1" cap="none" spc="0" dirty="0" err="1">
                          <a:solidFill>
                            <a:schemeClr val="tx1"/>
                          </a:solidFill>
                          <a:effectLst/>
                        </a:rPr>
                        <a:t>Chouaïb</a:t>
                      </a:r>
                      <a:r>
                        <a:rPr lang="en-US" sz="1200" b="1" cap="none" spc="0" dirty="0">
                          <a:solidFill>
                            <a:schemeClr val="tx1"/>
                          </a:solidFill>
                          <a:effectLst/>
                        </a:rPr>
                        <a:t> </a:t>
                      </a:r>
                      <a:r>
                        <a:rPr lang="en-US" sz="1200" b="1" cap="none" spc="0" dirty="0" err="1">
                          <a:solidFill>
                            <a:schemeClr val="tx1"/>
                          </a:solidFill>
                          <a:effectLst/>
                        </a:rPr>
                        <a:t>Doukkali</a:t>
                      </a:r>
                      <a:r>
                        <a:rPr lang="en-US" sz="1200" b="1" cap="none" spc="0" dirty="0">
                          <a:solidFill>
                            <a:schemeClr val="tx1"/>
                          </a:solidFill>
                          <a:effectLst/>
                        </a:rPr>
                        <a:t> University</a:t>
                      </a:r>
                      <a:endParaRPr lang="fr-FR" sz="1200" b="1" cap="none" spc="0" dirty="0">
                        <a:solidFill>
                          <a:schemeClr val="tx1"/>
                        </a:solidFill>
                        <a:effectLst/>
                      </a:endParaRPr>
                    </a:p>
                    <a:p>
                      <a:pPr marL="342900" lvl="0" indent="-342900" algn="l">
                        <a:lnSpc>
                          <a:spcPts val="1075"/>
                        </a:lnSpc>
                        <a:spcBef>
                          <a:spcPts val="10"/>
                        </a:spcBef>
                        <a:spcAft>
                          <a:spcPts val="0"/>
                        </a:spcAft>
                        <a:buClr>
                          <a:srgbClr val="0D0D0D"/>
                        </a:buClr>
                        <a:buSzPts val="900"/>
                        <a:buFont typeface="Courier New" panose="02070309020205020404" pitchFamily="49" charset="0"/>
                        <a:buChar char="o"/>
                        <a:tabLst>
                          <a:tab pos="982980" algn="l"/>
                        </a:tabLst>
                      </a:pPr>
                      <a:r>
                        <a:rPr lang="en-US" sz="1200" b="1" cap="none" spc="0" dirty="0">
                          <a:solidFill>
                            <a:schemeClr val="accent1">
                              <a:lumMod val="75000"/>
                            </a:schemeClr>
                          </a:solidFill>
                          <a:effectLst/>
                        </a:rPr>
                        <a:t>Spain</a:t>
                      </a:r>
                      <a:r>
                        <a:rPr lang="en-US" sz="1200" b="1" cap="none" spc="0" dirty="0">
                          <a:solidFill>
                            <a:schemeClr val="tx1"/>
                          </a:solidFill>
                          <a:effectLst/>
                        </a:rPr>
                        <a:t>- Ignacio Aguirre Ayerbe, Technologist at </a:t>
                      </a:r>
                      <a:r>
                        <a:rPr lang="en-US" sz="1200" b="1" cap="none" spc="0" dirty="0" err="1">
                          <a:solidFill>
                            <a:schemeClr val="tx1"/>
                          </a:solidFill>
                          <a:effectLst/>
                        </a:rPr>
                        <a:t>IHCantabria</a:t>
                      </a:r>
                      <a:endParaRPr lang="fr-FR" sz="1200" b="1" cap="none" spc="0" dirty="0">
                        <a:solidFill>
                          <a:schemeClr val="tx1"/>
                        </a:solidFill>
                        <a:effectLst/>
                      </a:endParaRPr>
                    </a:p>
                    <a:p>
                      <a:pPr marL="342900" lvl="0" indent="-342900" algn="l">
                        <a:lnSpc>
                          <a:spcPts val="1075"/>
                        </a:lnSpc>
                        <a:buClr>
                          <a:srgbClr val="0D0D0D"/>
                        </a:buClr>
                        <a:buSzPts val="900"/>
                        <a:buFont typeface="Courier New" panose="02070309020205020404" pitchFamily="49" charset="0"/>
                        <a:buChar char="o"/>
                        <a:tabLst>
                          <a:tab pos="982980" algn="l"/>
                        </a:tabLst>
                      </a:pPr>
                      <a:r>
                        <a:rPr lang="en-US" sz="1200" b="1" cap="none" spc="0" dirty="0">
                          <a:solidFill>
                            <a:schemeClr val="accent1">
                              <a:lumMod val="75000"/>
                            </a:schemeClr>
                          </a:solidFill>
                          <a:effectLst/>
                        </a:rPr>
                        <a:t>Turkey</a:t>
                      </a:r>
                      <a:r>
                        <a:rPr lang="en-US" sz="1200" b="1" cap="none" spc="0" dirty="0">
                          <a:solidFill>
                            <a:schemeClr val="tx1"/>
                          </a:solidFill>
                          <a:effectLst/>
                        </a:rPr>
                        <a:t>- Prof Ahmet Cevdet Yalçıner, Prof. at METU</a:t>
                      </a:r>
                      <a:endParaRPr lang="fr-FR" sz="1200" b="1" cap="none" spc="0" dirty="0">
                        <a:solidFill>
                          <a:schemeClr val="tx1"/>
                        </a:solidFill>
                        <a:effectLst/>
                      </a:endParaRPr>
                    </a:p>
                    <a:p>
                      <a:pPr marL="67945" algn="l">
                        <a:spcBef>
                          <a:spcPts val="30"/>
                        </a:spcBef>
                        <a:spcAft>
                          <a:spcPts val="0"/>
                        </a:spcAft>
                      </a:pPr>
                      <a:r>
                        <a:rPr lang="en-US" sz="1200" b="1" cap="none" spc="0" dirty="0">
                          <a:solidFill>
                            <a:schemeClr val="tx1"/>
                          </a:solidFill>
                          <a:effectLst/>
                        </a:rPr>
                        <a:t> Video 2 </a:t>
                      </a:r>
                      <a:endParaRPr lang="fr-FR" sz="1200" b="1" cap="none" spc="0" dirty="0">
                        <a:solidFill>
                          <a:schemeClr val="tx1"/>
                        </a:solidFill>
                        <a:effectLst/>
                      </a:endParaRPr>
                    </a:p>
                    <a:p>
                      <a:pPr marL="516890" algn="l">
                        <a:lnSpc>
                          <a:spcPts val="1035"/>
                        </a:lnSpc>
                        <a:spcBef>
                          <a:spcPts val="5"/>
                        </a:spcBef>
                        <a:spcAft>
                          <a:spcPts val="0"/>
                        </a:spcAft>
                      </a:pPr>
                      <a:r>
                        <a:rPr lang="en-US" sz="1200" b="1" cap="none" spc="0" dirty="0">
                          <a:solidFill>
                            <a:schemeClr val="tx1"/>
                          </a:solidFill>
                          <a:effectLst/>
                        </a:rPr>
                        <a:t>Young Professionals (4)</a:t>
                      </a:r>
                      <a:endParaRPr lang="fr-FR" sz="1200" b="1" cap="none" spc="0" dirty="0">
                        <a:solidFill>
                          <a:schemeClr val="tx1"/>
                        </a:solidFill>
                        <a:effectLst/>
                      </a:endParaRPr>
                    </a:p>
                    <a:p>
                      <a:pPr marL="342900" lvl="0" indent="-342900" algn="l">
                        <a:lnSpc>
                          <a:spcPts val="1075"/>
                        </a:lnSpc>
                        <a:buClr>
                          <a:srgbClr val="0D0D0D"/>
                        </a:buClr>
                        <a:buSzPts val="900"/>
                        <a:buFont typeface="Courier New" panose="02070309020205020404" pitchFamily="49" charset="0"/>
                        <a:buChar char="o"/>
                        <a:tabLst>
                          <a:tab pos="982980" algn="l"/>
                        </a:tabLst>
                      </a:pPr>
                      <a:r>
                        <a:rPr lang="en-US" sz="1200" b="1" cap="none" spc="0" dirty="0">
                          <a:solidFill>
                            <a:schemeClr val="accent1">
                              <a:lumMod val="75000"/>
                            </a:schemeClr>
                          </a:solidFill>
                          <a:effectLst/>
                        </a:rPr>
                        <a:t>Egypt-</a:t>
                      </a:r>
                      <a:r>
                        <a:rPr lang="en-US" sz="1200" b="1" cap="none" spc="0" dirty="0">
                          <a:solidFill>
                            <a:schemeClr val="tx1"/>
                          </a:solidFill>
                          <a:effectLst/>
                        </a:rPr>
                        <a:t> Mohamed Salah Hassan, PhD Student</a:t>
                      </a:r>
                      <a:endParaRPr lang="fr-FR" sz="1200" b="1" cap="none" spc="0" dirty="0">
                        <a:solidFill>
                          <a:schemeClr val="tx1"/>
                        </a:solidFill>
                        <a:effectLst/>
                      </a:endParaRPr>
                    </a:p>
                    <a:p>
                      <a:pPr marL="342900" lvl="0" indent="-342900" algn="l">
                        <a:lnSpc>
                          <a:spcPts val="1040"/>
                        </a:lnSpc>
                        <a:buClr>
                          <a:srgbClr val="0D0D0D"/>
                        </a:buClr>
                        <a:buSzPts val="900"/>
                        <a:buFont typeface="Courier New" panose="02070309020205020404" pitchFamily="49" charset="0"/>
                        <a:buChar char="o"/>
                        <a:tabLst>
                          <a:tab pos="975360" algn="l"/>
                        </a:tabLst>
                      </a:pPr>
                      <a:r>
                        <a:rPr lang="en-US" sz="1200" b="1" cap="none" spc="0" dirty="0">
                          <a:solidFill>
                            <a:schemeClr val="accent1">
                              <a:lumMod val="75000"/>
                            </a:schemeClr>
                          </a:solidFill>
                          <a:effectLst/>
                        </a:rPr>
                        <a:t>France</a:t>
                      </a:r>
                      <a:r>
                        <a:rPr lang="en-US" sz="1200" b="1" cap="none" spc="0" dirty="0">
                          <a:solidFill>
                            <a:schemeClr val="tx1"/>
                          </a:solidFill>
                          <a:effectLst/>
                        </a:rPr>
                        <a:t>- Claire </a:t>
                      </a:r>
                      <a:r>
                        <a:rPr lang="en-US" sz="1200" b="1" cap="none" spc="0" dirty="0" err="1">
                          <a:solidFill>
                            <a:schemeClr val="tx1"/>
                          </a:solidFill>
                          <a:effectLst/>
                        </a:rPr>
                        <a:t>Jaffrezic</a:t>
                      </a:r>
                      <a:r>
                        <a:rPr lang="en-US" sz="1200" b="1" cap="none" spc="0" dirty="0">
                          <a:solidFill>
                            <a:schemeClr val="tx1"/>
                          </a:solidFill>
                          <a:effectLst/>
                        </a:rPr>
                        <a:t>, </a:t>
                      </a:r>
                      <a:r>
                        <a:rPr lang="en-US" sz="1200" b="1" cap="none" spc="0" dirty="0" err="1">
                          <a:solidFill>
                            <a:schemeClr val="tx1"/>
                          </a:solidFill>
                          <a:effectLst/>
                        </a:rPr>
                        <a:t>MsC</a:t>
                      </a:r>
                      <a:r>
                        <a:rPr lang="en-US" sz="1200" b="1" cap="none" spc="0" dirty="0">
                          <a:solidFill>
                            <a:schemeClr val="tx1"/>
                          </a:solidFill>
                          <a:effectLst/>
                        </a:rPr>
                        <a:t> Student</a:t>
                      </a:r>
                      <a:endParaRPr lang="fr-FR" sz="1200" b="1" cap="none" spc="0" dirty="0">
                        <a:solidFill>
                          <a:schemeClr val="tx1"/>
                        </a:solidFill>
                        <a:effectLst/>
                      </a:endParaRPr>
                    </a:p>
                    <a:p>
                      <a:pPr marL="342900" lvl="0" indent="-342900" algn="l">
                        <a:lnSpc>
                          <a:spcPts val="1030"/>
                        </a:lnSpc>
                        <a:buClr>
                          <a:srgbClr val="0D0D0D"/>
                        </a:buClr>
                        <a:buSzPts val="900"/>
                        <a:buFont typeface="Courier New" panose="02070309020205020404" pitchFamily="49" charset="0"/>
                        <a:buChar char="o"/>
                        <a:tabLst>
                          <a:tab pos="975360" algn="l"/>
                        </a:tabLst>
                      </a:pPr>
                      <a:r>
                        <a:rPr lang="en-US" sz="1200" b="1" cap="none" spc="0" dirty="0">
                          <a:solidFill>
                            <a:schemeClr val="accent1">
                              <a:lumMod val="75000"/>
                            </a:schemeClr>
                          </a:solidFill>
                          <a:effectLst/>
                        </a:rPr>
                        <a:t>Morocco</a:t>
                      </a:r>
                      <a:r>
                        <a:rPr lang="en-US" sz="1200" b="1" cap="none" spc="0" dirty="0">
                          <a:solidFill>
                            <a:schemeClr val="tx1"/>
                          </a:solidFill>
                          <a:effectLst/>
                        </a:rPr>
                        <a:t>- </a:t>
                      </a:r>
                      <a:r>
                        <a:rPr lang="en-US" sz="1200" b="1" cap="none" spc="0" dirty="0" err="1">
                          <a:solidFill>
                            <a:schemeClr val="tx1"/>
                          </a:solidFill>
                          <a:effectLst/>
                        </a:rPr>
                        <a:t>Imane</a:t>
                      </a:r>
                      <a:r>
                        <a:rPr lang="en-US" sz="1200" b="1" cap="none" spc="0" dirty="0">
                          <a:solidFill>
                            <a:schemeClr val="tx1"/>
                          </a:solidFill>
                          <a:effectLst/>
                        </a:rPr>
                        <a:t> </a:t>
                      </a:r>
                      <a:r>
                        <a:rPr lang="en-US" sz="1200" b="1" cap="none" spc="0" dirty="0" err="1">
                          <a:solidFill>
                            <a:schemeClr val="tx1"/>
                          </a:solidFill>
                          <a:effectLst/>
                        </a:rPr>
                        <a:t>Joudar</a:t>
                      </a:r>
                      <a:r>
                        <a:rPr lang="en-US" sz="1200" b="1" cap="none" spc="0" dirty="0">
                          <a:solidFill>
                            <a:schemeClr val="tx1"/>
                          </a:solidFill>
                          <a:effectLst/>
                        </a:rPr>
                        <a:t>, PhD Student</a:t>
                      </a:r>
                      <a:endParaRPr lang="fr-FR" sz="1200" b="1" cap="none" spc="0" dirty="0">
                        <a:solidFill>
                          <a:schemeClr val="tx1"/>
                        </a:solidFill>
                        <a:effectLst/>
                      </a:endParaRPr>
                    </a:p>
                    <a:p>
                      <a:pPr marL="342900" lvl="0" indent="-342900" algn="l">
                        <a:lnSpc>
                          <a:spcPts val="1070"/>
                        </a:lnSpc>
                        <a:buClr>
                          <a:srgbClr val="0D0D0D"/>
                        </a:buClr>
                        <a:buSzPts val="900"/>
                        <a:buFont typeface="Courier New" panose="02070309020205020404" pitchFamily="49" charset="0"/>
                        <a:buChar char="o"/>
                        <a:tabLst>
                          <a:tab pos="975360" algn="l"/>
                        </a:tabLst>
                      </a:pPr>
                      <a:r>
                        <a:rPr lang="en-US" sz="1200" b="1" cap="none" spc="0" dirty="0">
                          <a:solidFill>
                            <a:schemeClr val="accent1">
                              <a:lumMod val="75000"/>
                            </a:schemeClr>
                          </a:solidFill>
                          <a:effectLst/>
                        </a:rPr>
                        <a:t>Turkey</a:t>
                      </a:r>
                      <a:r>
                        <a:rPr lang="en-US" sz="1200" b="1" cap="none" spc="0" dirty="0">
                          <a:solidFill>
                            <a:schemeClr val="tx1"/>
                          </a:solidFill>
                          <a:effectLst/>
                        </a:rPr>
                        <a:t>- </a:t>
                      </a:r>
                      <a:r>
                        <a:rPr lang="en-US" sz="1200" b="1" cap="none" spc="0" dirty="0" err="1">
                          <a:solidFill>
                            <a:schemeClr val="tx1"/>
                          </a:solidFill>
                          <a:effectLst/>
                        </a:rPr>
                        <a:t>Gozde</a:t>
                      </a:r>
                      <a:r>
                        <a:rPr lang="en-US" sz="1200" b="1" cap="none" spc="0" dirty="0">
                          <a:solidFill>
                            <a:schemeClr val="tx1"/>
                          </a:solidFill>
                          <a:effectLst/>
                        </a:rPr>
                        <a:t> </a:t>
                      </a:r>
                      <a:r>
                        <a:rPr lang="en-US" sz="1200" b="1" cap="none" spc="0" dirty="0" err="1">
                          <a:solidFill>
                            <a:schemeClr val="tx1"/>
                          </a:solidFill>
                          <a:effectLst/>
                        </a:rPr>
                        <a:t>Guney</a:t>
                      </a:r>
                      <a:r>
                        <a:rPr lang="en-US" sz="1200" b="1" cap="none" spc="0" dirty="0">
                          <a:solidFill>
                            <a:schemeClr val="tx1"/>
                          </a:solidFill>
                          <a:effectLst/>
                        </a:rPr>
                        <a:t> Dogan, PhD Student</a:t>
                      </a:r>
                      <a:br>
                        <a:rPr lang="en-US" sz="1200" b="1" cap="none" spc="0" dirty="0">
                          <a:solidFill>
                            <a:schemeClr val="tx1"/>
                          </a:solidFill>
                          <a:effectLst/>
                        </a:rPr>
                      </a:br>
                      <a:endParaRPr lang="fr-FR" sz="1200" b="1" cap="none" spc="0" dirty="0">
                        <a:solidFill>
                          <a:schemeClr val="tx1"/>
                        </a:solidFill>
                        <a:effectLst/>
                        <a:latin typeface="Times New Roman" panose="02020603050405020304" pitchFamily="18" charset="0"/>
                        <a:ea typeface="Courier New" panose="02070309020205020404" pitchFamily="49" charset="0"/>
                        <a:cs typeface="Arial" panose="020B0604020202020204" pitchFamily="34" charset="0"/>
                      </a:endParaRPr>
                    </a:p>
                  </a:txBody>
                  <a:tcPr marL="29866" marR="0" marT="8533" marB="63998">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218213057"/>
                  </a:ext>
                </a:extLst>
              </a:tr>
              <a:tr h="297979">
                <a:tc>
                  <a:txBody>
                    <a:bodyPr/>
                    <a:lstStyle/>
                    <a:p>
                      <a:pPr marL="67945">
                        <a:lnSpc>
                          <a:spcPts val="1030"/>
                        </a:lnSpc>
                      </a:pPr>
                      <a:r>
                        <a:rPr lang="en-US" sz="1200" b="1" cap="none" spc="0" dirty="0">
                          <a:solidFill>
                            <a:srgbClr val="0070C0"/>
                          </a:solidFill>
                          <a:effectLst/>
                        </a:rPr>
                        <a:t>11:15am-11:35am</a:t>
                      </a:r>
                      <a:endParaRPr lang="fr-FR" sz="1200" b="1" cap="none" spc="0" dirty="0">
                        <a:solidFill>
                          <a:srgbClr val="0070C0"/>
                        </a:solidFill>
                        <a:effectLst/>
                      </a:endParaRPr>
                    </a:p>
                    <a:p>
                      <a:pPr marL="67945">
                        <a:lnSpc>
                          <a:spcPts val="930"/>
                        </a:lnSpc>
                      </a:pPr>
                      <a:r>
                        <a:rPr lang="en-US" sz="1200" b="1" cap="none" spc="0" dirty="0">
                          <a:solidFill>
                            <a:schemeClr val="tx1"/>
                          </a:solidFill>
                          <a:effectLst/>
                        </a:rPr>
                        <a:t> </a:t>
                      </a:r>
                      <a:endParaRPr lang="fr-FR" sz="1200" b="1"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29866" marR="0" marT="8533" marB="63998">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marL="67945"/>
                      <a:r>
                        <a:rPr lang="en-US" sz="1200" cap="none" spc="0">
                          <a:solidFill>
                            <a:schemeClr val="tx1"/>
                          </a:solidFill>
                          <a:effectLst/>
                        </a:rPr>
                        <a:t>SESSION 4</a:t>
                      </a:r>
                      <a:endParaRPr lang="fr-FR" sz="1200" cap="none" spc="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29866" marR="0" marT="8533" marB="63998">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marL="295910" algn="l">
                        <a:lnSpc>
                          <a:spcPts val="1110"/>
                        </a:lnSpc>
                      </a:pPr>
                      <a:r>
                        <a:rPr lang="en-US" sz="1200" b="1" cap="none" spc="0" dirty="0">
                          <a:solidFill>
                            <a:schemeClr val="tx1"/>
                          </a:solidFill>
                          <a:effectLst/>
                        </a:rPr>
                        <a:t>o  Q &amp; A</a:t>
                      </a:r>
                      <a:endParaRPr lang="fr-FR" sz="1200" b="1"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29866" marR="0" marT="8533" marB="63998">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403042955"/>
                  </a:ext>
                </a:extLst>
              </a:tr>
              <a:tr h="245901">
                <a:tc>
                  <a:txBody>
                    <a:bodyPr/>
                    <a:lstStyle/>
                    <a:p>
                      <a:pPr marL="67945">
                        <a:lnSpc>
                          <a:spcPts val="1035"/>
                        </a:lnSpc>
                      </a:pPr>
                      <a:r>
                        <a:rPr lang="en-US" sz="1200" b="1" cap="none" spc="0" dirty="0">
                          <a:solidFill>
                            <a:srgbClr val="0070C0"/>
                          </a:solidFill>
                          <a:effectLst/>
                        </a:rPr>
                        <a:t>11:35am-11:45am</a:t>
                      </a:r>
                      <a:endParaRPr lang="fr-FR" sz="1200" b="1" cap="none" spc="0" dirty="0">
                        <a:solidFill>
                          <a:srgbClr val="0070C0"/>
                        </a:solidFill>
                        <a:effectLst/>
                      </a:endParaRPr>
                    </a:p>
                    <a:p>
                      <a:pPr marL="67945">
                        <a:spcBef>
                          <a:spcPts val="10"/>
                        </a:spcBef>
                      </a:pPr>
                      <a:r>
                        <a:rPr lang="en-US" sz="1200" b="1" cap="none" spc="0" dirty="0">
                          <a:solidFill>
                            <a:srgbClr val="0070C0"/>
                          </a:solidFill>
                          <a:effectLst/>
                        </a:rPr>
                        <a:t> </a:t>
                      </a:r>
                      <a:endParaRPr lang="fr-FR" sz="1200" b="1" cap="none" spc="0" dirty="0">
                        <a:solidFill>
                          <a:srgbClr val="0070C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29866" marR="0" marT="8533" marB="63998">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67945"/>
                      <a:r>
                        <a:rPr lang="en-US" sz="1200" cap="none" spc="0">
                          <a:solidFill>
                            <a:schemeClr val="tx1"/>
                          </a:solidFill>
                          <a:effectLst/>
                        </a:rPr>
                        <a:t>SESSION 5</a:t>
                      </a:r>
                      <a:endParaRPr lang="fr-FR" sz="1200" cap="none" spc="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29866" marR="0" marT="8533" marB="63998">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295910" algn="l">
                        <a:lnSpc>
                          <a:spcPts val="1110"/>
                        </a:lnSpc>
                      </a:pPr>
                      <a:r>
                        <a:rPr lang="en-US" sz="1200" b="1" cap="none" spc="0" dirty="0">
                          <a:solidFill>
                            <a:schemeClr val="tx1"/>
                          </a:solidFill>
                          <a:effectLst/>
                        </a:rPr>
                        <a:t>o  Moderator and all</a:t>
                      </a:r>
                      <a:endParaRPr lang="fr-FR" sz="1200" b="1"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29866" marR="0" marT="8533" marB="63998">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064659734"/>
                  </a:ext>
                </a:extLst>
              </a:tr>
              <a:tr h="157164">
                <a:tc>
                  <a:txBody>
                    <a:bodyPr/>
                    <a:lstStyle/>
                    <a:p>
                      <a:pPr marL="67945"/>
                      <a:r>
                        <a:rPr lang="en-US" sz="1200" b="1" cap="none" spc="0" dirty="0">
                          <a:solidFill>
                            <a:schemeClr val="tx1"/>
                          </a:solidFill>
                          <a:effectLst/>
                        </a:rPr>
                        <a:t> </a:t>
                      </a:r>
                      <a:endParaRPr lang="fr-FR" sz="1200" b="1"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29866" marR="0" marT="8533" marB="63998">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marL="67945">
                        <a:lnSpc>
                          <a:spcPts val="1075"/>
                        </a:lnSpc>
                        <a:spcBef>
                          <a:spcPts val="90"/>
                        </a:spcBef>
                      </a:pPr>
                      <a:r>
                        <a:rPr lang="en-US" sz="1200" cap="none" spc="0" dirty="0">
                          <a:solidFill>
                            <a:schemeClr val="tx1"/>
                          </a:solidFill>
                          <a:effectLst/>
                        </a:rPr>
                        <a:t>WRAP UP / FINAL ROUND AND</a:t>
                      </a:r>
                      <a:endParaRPr lang="fr-FR" sz="120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29866" marR="0" marT="8533" marB="63998">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marL="67945" algn="l"/>
                      <a:r>
                        <a:rPr lang="en-US" sz="1200" b="1" cap="none" spc="0" dirty="0">
                          <a:solidFill>
                            <a:schemeClr val="tx1"/>
                          </a:solidFill>
                          <a:effectLst/>
                        </a:rPr>
                        <a:t> </a:t>
                      </a:r>
                      <a:endParaRPr lang="fr-FR" sz="1200" b="1"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29866" marR="0" marT="8533" marB="63998">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3146526675"/>
                  </a:ext>
                </a:extLst>
              </a:tr>
              <a:tr h="0">
                <a:tc>
                  <a:txBody>
                    <a:bodyPr/>
                    <a:lstStyle/>
                    <a:p>
                      <a:pPr marL="67945"/>
                      <a:r>
                        <a:rPr lang="en-US" sz="1200" b="1" cap="none" spc="0">
                          <a:solidFill>
                            <a:schemeClr val="tx1"/>
                          </a:solidFill>
                          <a:effectLst/>
                        </a:rPr>
                        <a:t> </a:t>
                      </a:r>
                      <a:endParaRPr lang="fr-FR" sz="1200" b="1" cap="none" spc="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29866" marR="0" marT="8533" marB="63998">
                    <a:lnL w="9525" cap="flat" cmpd="sng" algn="ctr">
                      <a:solidFill>
                        <a:schemeClr val="tx1"/>
                      </a:solidFill>
                      <a:prstDash val="solid"/>
                    </a:lnL>
                    <a:lnR w="12700" cmpd="sng">
                      <a:noFill/>
                      <a:prstDash val="solid"/>
                    </a:lnR>
                    <a:lnT w="9525" cap="flat" cmpd="sng" algn="ctr">
                      <a:noFill/>
                      <a:prstDash val="solid"/>
                    </a:lnT>
                    <a:lnB w="9525" cap="flat" cmpd="sng" algn="ctr">
                      <a:noFill/>
                      <a:prstDash val="solid"/>
                    </a:lnB>
                    <a:solidFill>
                      <a:schemeClr val="bg1">
                        <a:lumMod val="95000"/>
                      </a:schemeClr>
                    </a:solidFill>
                  </a:tcPr>
                </a:tc>
                <a:tc>
                  <a:txBody>
                    <a:bodyPr/>
                    <a:lstStyle/>
                    <a:p>
                      <a:pPr marL="67945">
                        <a:lnSpc>
                          <a:spcPts val="1130"/>
                        </a:lnSpc>
                      </a:pPr>
                      <a:r>
                        <a:rPr lang="en-US" sz="1200" cap="none" spc="0" dirty="0">
                          <a:solidFill>
                            <a:schemeClr val="tx1"/>
                          </a:solidFill>
                          <a:effectLst/>
                        </a:rPr>
                        <a:t>CLOSING</a:t>
                      </a:r>
                      <a:endParaRPr lang="fr-FR" sz="120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29866" marR="0" marT="8533" marB="63998">
                    <a:lnL w="12700" cmpd="sng">
                      <a:noFill/>
                      <a:prstDash val="solid"/>
                    </a:lnL>
                    <a:lnR w="12700" cmpd="sng">
                      <a:noFill/>
                      <a:prstDash val="solid"/>
                    </a:lnR>
                    <a:lnT w="9525" cap="flat" cmpd="sng" algn="ctr">
                      <a:noFill/>
                      <a:prstDash val="solid"/>
                    </a:lnT>
                    <a:lnB w="9525" cap="flat" cmpd="sng" algn="ctr">
                      <a:noFill/>
                      <a:prstDash val="solid"/>
                    </a:lnB>
                    <a:solidFill>
                      <a:schemeClr val="bg1">
                        <a:lumMod val="95000"/>
                      </a:schemeClr>
                    </a:solidFill>
                  </a:tcPr>
                </a:tc>
                <a:tc>
                  <a:txBody>
                    <a:bodyPr/>
                    <a:lstStyle/>
                    <a:p>
                      <a:pPr marL="67945" algn="l"/>
                      <a:r>
                        <a:rPr lang="en-US" sz="1200" b="1" cap="none" spc="0" dirty="0">
                          <a:solidFill>
                            <a:schemeClr val="tx1"/>
                          </a:solidFill>
                          <a:effectLst/>
                        </a:rPr>
                        <a:t> </a:t>
                      </a:r>
                      <a:endParaRPr lang="fr-FR" sz="1200" b="1"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29866" marR="0" marT="8533" marB="63998">
                    <a:lnL w="12700" cmpd="sng">
                      <a:noFill/>
                      <a:prstDash val="solid"/>
                    </a:lnL>
                    <a:lnR w="12700" cmpd="sng">
                      <a:noFill/>
                      <a:prstDash val="solid"/>
                    </a:lnR>
                    <a:lnT w="9525" cap="flat" cmpd="sng" algn="ctr">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1310605616"/>
                  </a:ext>
                </a:extLst>
              </a:tr>
              <a:tr h="157164">
                <a:tc>
                  <a:txBody>
                    <a:bodyPr/>
                    <a:lstStyle/>
                    <a:p>
                      <a:pPr marL="67945"/>
                      <a:r>
                        <a:rPr lang="en-US" sz="1200" b="1" cap="none" spc="0">
                          <a:solidFill>
                            <a:schemeClr val="tx1"/>
                          </a:solidFill>
                          <a:effectLst/>
                        </a:rPr>
                        <a:t> </a:t>
                      </a:r>
                      <a:endParaRPr lang="fr-FR" sz="1200" b="1" cap="none" spc="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29866" marR="0" marT="8533" marB="63998">
                    <a:lnL w="9525" cap="flat" cmpd="sng" algn="ctr">
                      <a:solidFill>
                        <a:schemeClr val="tx1"/>
                      </a:solidFill>
                      <a:prstDash val="solid"/>
                    </a:lnL>
                    <a:lnR w="12700" cmpd="sng">
                      <a:noFill/>
                      <a:prstDash val="solid"/>
                    </a:lnR>
                    <a:lnT w="9525" cap="flat" cmpd="sng" algn="ctr">
                      <a:noFill/>
                      <a:prstDash val="solid"/>
                    </a:lnT>
                    <a:lnB w="12700" cmpd="sng">
                      <a:noFill/>
                      <a:prstDash val="solid"/>
                    </a:lnB>
                    <a:noFill/>
                  </a:tcPr>
                </a:tc>
                <a:tc>
                  <a:txBody>
                    <a:bodyPr/>
                    <a:lstStyle/>
                    <a:p>
                      <a:pPr marL="67945">
                        <a:lnSpc>
                          <a:spcPts val="1050"/>
                        </a:lnSpc>
                        <a:spcBef>
                          <a:spcPts val="545"/>
                        </a:spcBef>
                      </a:pPr>
                      <a:r>
                        <a:rPr lang="en-US" sz="1200" b="1" cap="none" spc="0" dirty="0">
                          <a:solidFill>
                            <a:schemeClr val="tx1"/>
                          </a:solidFill>
                          <a:effectLst/>
                        </a:rPr>
                        <a:t>KEY TAKE AWAY MESSAGE</a:t>
                      </a:r>
                      <a:endParaRPr lang="fr-FR" sz="1200" b="1"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29866" marR="0" marT="8533" marB="63998">
                    <a:lnL w="12700" cmpd="sng">
                      <a:noFill/>
                      <a:prstDash val="solid"/>
                    </a:lnL>
                    <a:lnR w="12700" cmpd="sng">
                      <a:noFill/>
                      <a:prstDash val="solid"/>
                    </a:lnR>
                    <a:lnT w="9525" cap="flat" cmpd="sng" algn="ctr">
                      <a:noFill/>
                      <a:prstDash val="solid"/>
                    </a:lnT>
                    <a:lnB w="12700" cmpd="sng">
                      <a:noFill/>
                      <a:prstDash val="solid"/>
                    </a:lnB>
                    <a:noFill/>
                  </a:tcPr>
                </a:tc>
                <a:tc>
                  <a:txBody>
                    <a:bodyPr/>
                    <a:lstStyle/>
                    <a:p>
                      <a:pPr marL="67945" algn="l"/>
                      <a:r>
                        <a:rPr lang="en-US" sz="1200" b="1" cap="none" spc="0" dirty="0">
                          <a:solidFill>
                            <a:schemeClr val="tx1"/>
                          </a:solidFill>
                          <a:effectLst/>
                        </a:rPr>
                        <a:t> </a:t>
                      </a:r>
                      <a:endParaRPr lang="fr-FR" sz="1200" b="1"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29866" marR="0" marT="8533" marB="63998">
                    <a:lnL w="12700" cmpd="sng">
                      <a:noFill/>
                      <a:prstDash val="solid"/>
                    </a:lnL>
                    <a:lnR w="12700" cmpd="sng">
                      <a:noFill/>
                      <a:prstDash val="solid"/>
                    </a:lnR>
                    <a:lnT w="9525" cap="flat" cmpd="sng" algn="ctr">
                      <a:noFill/>
                      <a:prstDash val="solid"/>
                    </a:lnT>
                    <a:lnB w="12700" cmpd="sng">
                      <a:noFill/>
                      <a:prstDash val="solid"/>
                    </a:lnB>
                    <a:noFill/>
                  </a:tcPr>
                </a:tc>
                <a:extLst>
                  <a:ext uri="{0D108BD9-81ED-4DB2-BD59-A6C34878D82A}">
                    <a16:rowId xmlns:a16="http://schemas.microsoft.com/office/drawing/2014/main" val="3056542964"/>
                  </a:ext>
                </a:extLst>
              </a:tr>
            </a:tbl>
          </a:graphicData>
        </a:graphic>
      </p:graphicFrame>
    </p:spTree>
    <p:extLst>
      <p:ext uri="{BB962C8B-B14F-4D97-AF65-F5344CB8AC3E}">
        <p14:creationId xmlns:p14="http://schemas.microsoft.com/office/powerpoint/2010/main" val="33510005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wave, day, ocean floor&#10;&#10;Description automatically generated">
            <a:extLst>
              <a:ext uri="{FF2B5EF4-FFF2-40B4-BE49-F238E27FC236}">
                <a16:creationId xmlns:a16="http://schemas.microsoft.com/office/drawing/2014/main" id="{0529FC10-F3F8-4B4D-BE9E-A2B30C0FD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627426" cy="6858000"/>
          </a:xfrm>
          <a:prstGeom prst="rect">
            <a:avLst/>
          </a:prstGeom>
        </p:spPr>
      </p:pic>
      <p:sp>
        <p:nvSpPr>
          <p:cNvPr id="10" name="Title 1">
            <a:extLst>
              <a:ext uri="{FF2B5EF4-FFF2-40B4-BE49-F238E27FC236}">
                <a16:creationId xmlns:a16="http://schemas.microsoft.com/office/drawing/2014/main" id="{B9FF000A-0EE7-4E08-9E8F-04577C25A65B}"/>
              </a:ext>
            </a:extLst>
          </p:cNvPr>
          <p:cNvSpPr>
            <a:spLocks noGrp="1"/>
          </p:cNvSpPr>
          <p:nvPr>
            <p:ph type="title"/>
          </p:nvPr>
        </p:nvSpPr>
        <p:spPr>
          <a:xfrm>
            <a:off x="299949" y="265245"/>
            <a:ext cx="9784080" cy="1508760"/>
          </a:xfrm>
        </p:spPr>
        <p:txBody>
          <a:bodyPr/>
          <a:lstStyle/>
          <a:p>
            <a:r>
              <a:rPr lang="en-US" sz="4400" b="1" dirty="0">
                <a:solidFill>
                  <a:srgbClr val="FF0000"/>
                </a:solidFill>
              </a:rPr>
              <a:t>Detection &amp; Monitoring</a:t>
            </a:r>
            <a:br>
              <a:rPr lang="en-US" sz="4400" b="1" dirty="0">
                <a:solidFill>
                  <a:srgbClr val="FF0000"/>
                </a:solidFill>
              </a:rPr>
            </a:br>
            <a:endParaRPr lang="en-US" dirty="0"/>
          </a:p>
        </p:txBody>
      </p:sp>
      <p:sp>
        <p:nvSpPr>
          <p:cNvPr id="11" name="TextBox 10">
            <a:extLst>
              <a:ext uri="{FF2B5EF4-FFF2-40B4-BE49-F238E27FC236}">
                <a16:creationId xmlns:a16="http://schemas.microsoft.com/office/drawing/2014/main" id="{DC4853F1-C46D-4D3E-AE98-B91E3372FB65}"/>
              </a:ext>
            </a:extLst>
          </p:cNvPr>
          <p:cNvSpPr txBox="1"/>
          <p:nvPr/>
        </p:nvSpPr>
        <p:spPr>
          <a:xfrm flipH="1">
            <a:off x="377190" y="1019625"/>
            <a:ext cx="588220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Why we need water level data of tsunami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A6EA0ED-18B4-486D-BAF8-B5772E1B6135}"/>
              </a:ext>
            </a:extLst>
          </p:cNvPr>
          <p:cNvSpPr txBox="1"/>
          <p:nvPr/>
        </p:nvSpPr>
        <p:spPr>
          <a:xfrm>
            <a:off x="4221026" y="2938692"/>
            <a:ext cx="8826759" cy="332398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Detect the presence of a tsunami in deep-ocean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Measure tsunami arrival and wave height near and at the coast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Validate tsunami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7A53DCA-F369-4F1E-824E-D13087231BE8}"/>
              </a:ext>
            </a:extLst>
          </p:cNvPr>
          <p:cNvSpPr txBox="1"/>
          <p:nvPr/>
        </p:nvSpPr>
        <p:spPr>
          <a:xfrm>
            <a:off x="10619156" y="6375673"/>
            <a:ext cx="22184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lumMod val="65000"/>
                  </a:prstClr>
                </a:solidFill>
                <a:effectLst/>
                <a:uLnTx/>
                <a:uFillTx/>
                <a:latin typeface="Calibri" panose="020F0502020204030204" pitchFamily="34" charset="0"/>
                <a:ea typeface="DengXian" panose="02010600030101010101" pitchFamily="2" charset="-122"/>
                <a:cs typeface="Arial" panose="020B0604020202020204" pitchFamily="34" charset="0"/>
              </a:rPr>
              <a:t>Photo Credit: Canva</a:t>
            </a:r>
            <a:endParaRPr kumimoji="0" lang="en-US" sz="1800" b="0" i="1"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992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FC0CCD8-5FE0-47D8-B9A1-A7CB57758B67}"/>
              </a:ext>
            </a:extLst>
          </p:cNvPr>
          <p:cNvSpPr/>
          <p:nvPr/>
        </p:nvSpPr>
        <p:spPr>
          <a:xfrm>
            <a:off x="8366087" y="829056"/>
            <a:ext cx="3825913" cy="608442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2752957-0AB2-41B3-88D4-4F058C6AF3B1}"/>
              </a:ext>
            </a:extLst>
          </p:cNvPr>
          <p:cNvSpPr/>
          <p:nvPr/>
        </p:nvSpPr>
        <p:spPr>
          <a:xfrm>
            <a:off x="4478868" y="1731338"/>
            <a:ext cx="3793311" cy="5007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ACE9C85-B6EA-45F8-A127-4F9C6E55E4B6}"/>
              </a:ext>
            </a:extLst>
          </p:cNvPr>
          <p:cNvSpPr/>
          <p:nvPr/>
        </p:nvSpPr>
        <p:spPr>
          <a:xfrm>
            <a:off x="132038" y="2145792"/>
            <a:ext cx="4055130" cy="46030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B9FF000A-0EE7-4E08-9E8F-04577C25A65B}"/>
              </a:ext>
            </a:extLst>
          </p:cNvPr>
          <p:cNvSpPr>
            <a:spLocks noGrp="1"/>
          </p:cNvSpPr>
          <p:nvPr>
            <p:ph type="title"/>
          </p:nvPr>
        </p:nvSpPr>
        <p:spPr>
          <a:xfrm>
            <a:off x="299949" y="265245"/>
            <a:ext cx="9784080" cy="1508760"/>
          </a:xfrm>
        </p:spPr>
        <p:txBody>
          <a:bodyPr/>
          <a:lstStyle/>
          <a:p>
            <a:r>
              <a:rPr lang="en-US" sz="4400" b="1" dirty="0">
                <a:solidFill>
                  <a:srgbClr val="FF0000"/>
                </a:solidFill>
              </a:rPr>
              <a:t>Detection &amp; Monitoring</a:t>
            </a:r>
            <a:br>
              <a:rPr lang="en-US" sz="4400" b="1" dirty="0">
                <a:solidFill>
                  <a:srgbClr val="FF0000"/>
                </a:solidFill>
              </a:rPr>
            </a:br>
            <a:endParaRPr lang="en-US" dirty="0"/>
          </a:p>
        </p:txBody>
      </p:sp>
      <p:sp>
        <p:nvSpPr>
          <p:cNvPr id="11" name="TextBox 10">
            <a:extLst>
              <a:ext uri="{FF2B5EF4-FFF2-40B4-BE49-F238E27FC236}">
                <a16:creationId xmlns:a16="http://schemas.microsoft.com/office/drawing/2014/main" id="{DC4853F1-C46D-4D3E-AE98-B91E3372FB65}"/>
              </a:ext>
            </a:extLst>
          </p:cNvPr>
          <p:cNvSpPr txBox="1"/>
          <p:nvPr/>
        </p:nvSpPr>
        <p:spPr>
          <a:xfrm flipH="1">
            <a:off x="377190" y="1019625"/>
            <a:ext cx="557784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How are tsunamis measured/observed?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A6EA0ED-18B4-486D-BAF8-B5772E1B6135}"/>
              </a:ext>
            </a:extLst>
          </p:cNvPr>
          <p:cNvSpPr txBox="1"/>
          <p:nvPr/>
        </p:nvSpPr>
        <p:spPr>
          <a:xfrm>
            <a:off x="4478868" y="1542128"/>
            <a:ext cx="574905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Source Sans Pro" panose="020B0503030403020204" pitchFamily="34" charset="0"/>
                <a:ea typeface="Times New Roman" panose="02020603050405020304" pitchFamily="18" charset="0"/>
                <a:cs typeface="Times New Roman" panose="02020603050405020304" pitchFamily="18" charset="0"/>
              </a:rPr>
              <a:t>Near the Coast: </a:t>
            </a:r>
            <a:r>
              <a:rPr kumimoji="0" lang="en-US" sz="1800" b="0" i="0" u="none" strike="noStrike" kern="1200" cap="none" spc="0" normalizeH="0" baseline="0" noProof="0" dirty="0">
                <a:ln>
                  <a:noFill/>
                </a:ln>
                <a:solidFill>
                  <a:srgbClr val="000000"/>
                </a:solidFill>
                <a:effectLst/>
                <a:uLnTx/>
                <a:uFillTx/>
                <a:latin typeface="Source Sans Pro" panose="020B0503030403020204" pitchFamily="34" charset="0"/>
                <a:ea typeface="Times New Roman" panose="02020603050405020304" pitchFamily="18" charset="0"/>
                <a:cs typeface="Times New Roman" panose="02020603050405020304" pitchFamily="18" charset="0"/>
              </a:rPr>
              <a:t>GPS sensors on buoys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90DB336-9AAB-40D7-92F2-55724C6F903A}"/>
              </a:ext>
            </a:extLst>
          </p:cNvPr>
          <p:cNvSpPr txBox="1"/>
          <p:nvPr/>
        </p:nvSpPr>
        <p:spPr>
          <a:xfrm>
            <a:off x="175494" y="2319080"/>
            <a:ext cx="3823482"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 Deep Ocean: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sensors including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Tsunameters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  (DART Buoys)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Smart cables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DAS (Distributed Acoustic Sensing)</a:t>
            </a:r>
          </a:p>
        </p:txBody>
      </p:sp>
      <p:sp>
        <p:nvSpPr>
          <p:cNvPr id="8" name="TextBox 7">
            <a:extLst>
              <a:ext uri="{FF2B5EF4-FFF2-40B4-BE49-F238E27FC236}">
                <a16:creationId xmlns:a16="http://schemas.microsoft.com/office/drawing/2014/main" id="{1CC09426-8082-4B21-95FA-1617BCF110E5}"/>
              </a:ext>
            </a:extLst>
          </p:cNvPr>
          <p:cNvSpPr txBox="1"/>
          <p:nvPr/>
        </p:nvSpPr>
        <p:spPr>
          <a:xfrm>
            <a:off x="8288846" y="3528125"/>
            <a:ext cx="2984665"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High-precision coastal real-time Global Navigation Satellite Systems </a:t>
            </a:r>
          </a:p>
        </p:txBody>
      </p:sp>
      <p:pic>
        <p:nvPicPr>
          <p:cNvPr id="7" name="Picture 6" descr="A picture containing text, water, outdoor, ocean&#10;&#10;Description automatically generated">
            <a:extLst>
              <a:ext uri="{FF2B5EF4-FFF2-40B4-BE49-F238E27FC236}">
                <a16:creationId xmlns:a16="http://schemas.microsoft.com/office/drawing/2014/main" id="{0BE9D908-44F2-425E-B70C-708547155E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295" y="4168195"/>
            <a:ext cx="3389376" cy="2253575"/>
          </a:xfrm>
          <a:prstGeom prst="rect">
            <a:avLst/>
          </a:prstGeom>
        </p:spPr>
      </p:pic>
      <p:pic>
        <p:nvPicPr>
          <p:cNvPr id="12" name="Picture 11" descr="A picture containing text, sky, water, outdoor&#10;&#10;Description automatically generated">
            <a:extLst>
              <a:ext uri="{FF2B5EF4-FFF2-40B4-BE49-F238E27FC236}">
                <a16:creationId xmlns:a16="http://schemas.microsoft.com/office/drawing/2014/main" id="{D78D9A03-0E50-4E3F-B252-1D4B03565F75}"/>
              </a:ext>
            </a:extLst>
          </p:cNvPr>
          <p:cNvPicPr>
            <a:picLocks noChangeAspect="1"/>
          </p:cNvPicPr>
          <p:nvPr/>
        </p:nvPicPr>
        <p:blipFill rotWithShape="1">
          <a:blip r:embed="rId4">
            <a:extLst>
              <a:ext uri="{28A0092B-C50C-407E-A947-70E740481C1C}">
                <a14:useLocalDpi xmlns:a14="http://schemas.microsoft.com/office/drawing/2010/main" val="0"/>
              </a:ext>
            </a:extLst>
          </a:blip>
          <a:srcRect l="15595" t="23932" r="16926" b="11042"/>
          <a:stretch/>
        </p:blipFill>
        <p:spPr>
          <a:xfrm>
            <a:off x="10419500" y="1529819"/>
            <a:ext cx="1772500" cy="2543587"/>
          </a:xfrm>
          <a:prstGeom prst="rect">
            <a:avLst/>
          </a:prstGeom>
        </p:spPr>
      </p:pic>
      <p:pic>
        <p:nvPicPr>
          <p:cNvPr id="16" name="Picture 15" descr="A picture containing water, outdoor, boat, ocean&#10;&#10;Description automatically generated">
            <a:extLst>
              <a:ext uri="{FF2B5EF4-FFF2-40B4-BE49-F238E27FC236}">
                <a16:creationId xmlns:a16="http://schemas.microsoft.com/office/drawing/2014/main" id="{D744102F-B226-4D81-9A3A-290E321299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6109" y="2396154"/>
            <a:ext cx="2900406" cy="3867208"/>
          </a:xfrm>
          <a:prstGeom prst="rect">
            <a:avLst/>
          </a:prstGeom>
        </p:spPr>
      </p:pic>
      <p:sp>
        <p:nvSpPr>
          <p:cNvPr id="19" name="TextBox 18">
            <a:extLst>
              <a:ext uri="{FF2B5EF4-FFF2-40B4-BE49-F238E27FC236}">
                <a16:creationId xmlns:a16="http://schemas.microsoft.com/office/drawing/2014/main" id="{5AC6E186-FC21-4114-A37C-DC451C4E6B45}"/>
              </a:ext>
            </a:extLst>
          </p:cNvPr>
          <p:cNvSpPr txBox="1"/>
          <p:nvPr/>
        </p:nvSpPr>
        <p:spPr>
          <a:xfrm>
            <a:off x="8510005" y="1117719"/>
            <a:ext cx="209515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On Coast:</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Tide gauges that record a data on period of 1min</a:t>
            </a:r>
          </a:p>
        </p:txBody>
      </p:sp>
      <p:pic>
        <p:nvPicPr>
          <p:cNvPr id="21" name="Picture 20" descr="A picture containing satellite, transport&#10;&#10;Description automatically generated">
            <a:extLst>
              <a:ext uri="{FF2B5EF4-FFF2-40B4-BE49-F238E27FC236}">
                <a16:creationId xmlns:a16="http://schemas.microsoft.com/office/drawing/2014/main" id="{EC9E5D35-ABC6-4067-A4A0-9886AF6393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4429" y="4959716"/>
            <a:ext cx="2438400" cy="1953768"/>
          </a:xfrm>
          <a:prstGeom prst="rect">
            <a:avLst/>
          </a:prstGeom>
        </p:spPr>
      </p:pic>
      <p:sp>
        <p:nvSpPr>
          <p:cNvPr id="24" name="TextBox 23">
            <a:extLst>
              <a:ext uri="{FF2B5EF4-FFF2-40B4-BE49-F238E27FC236}">
                <a16:creationId xmlns:a16="http://schemas.microsoft.com/office/drawing/2014/main" id="{1024B3B0-9C0D-40CB-B3AE-93CC2919B043}"/>
              </a:ext>
            </a:extLst>
          </p:cNvPr>
          <p:cNvSpPr txBox="1"/>
          <p:nvPr/>
        </p:nvSpPr>
        <p:spPr>
          <a:xfrm>
            <a:off x="2159603" y="6408089"/>
            <a:ext cx="61018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lumMod val="65000"/>
                  </a:prstClr>
                </a:solidFill>
                <a:effectLst/>
                <a:uLnTx/>
                <a:uFillTx/>
                <a:latin typeface="Calibri" panose="020F0502020204030204" pitchFamily="34" charset="0"/>
                <a:ea typeface="DengXian" panose="02010600030101010101" pitchFamily="2" charset="-122"/>
                <a:cs typeface="Arial" panose="020B0604020202020204" pitchFamily="34" charset="0"/>
              </a:rPr>
              <a:t>Photo Credit: NOAA</a:t>
            </a:r>
            <a:endParaRPr kumimoji="0" lang="en-US" sz="1800" b="0" i="1"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B647D4F9-AB6E-4CE9-ACE0-C2215A19E9CC}"/>
              </a:ext>
            </a:extLst>
          </p:cNvPr>
          <p:cNvSpPr txBox="1"/>
          <p:nvPr/>
        </p:nvSpPr>
        <p:spPr>
          <a:xfrm>
            <a:off x="10217390" y="1172796"/>
            <a:ext cx="61018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lumMod val="65000"/>
                  </a:prstClr>
                </a:solidFill>
                <a:effectLst/>
                <a:uLnTx/>
                <a:uFillTx/>
                <a:latin typeface="Calibri" panose="020F0502020204030204" pitchFamily="34" charset="0"/>
                <a:ea typeface="DengXian" panose="02010600030101010101" pitchFamily="2" charset="-122"/>
                <a:cs typeface="Arial" panose="020B0604020202020204" pitchFamily="34" charset="0"/>
              </a:rPr>
              <a:t>Photo Credit: NOAA</a:t>
            </a:r>
            <a:endParaRPr kumimoji="0" lang="en-US" sz="1800" b="0" i="1"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15643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9FF000A-0EE7-4E08-9E8F-04577C25A65B}"/>
              </a:ext>
            </a:extLst>
          </p:cNvPr>
          <p:cNvSpPr>
            <a:spLocks noGrp="1"/>
          </p:cNvSpPr>
          <p:nvPr>
            <p:ph type="title"/>
          </p:nvPr>
        </p:nvSpPr>
        <p:spPr>
          <a:xfrm>
            <a:off x="299949" y="265245"/>
            <a:ext cx="9784080" cy="1508760"/>
          </a:xfrm>
        </p:spPr>
        <p:txBody>
          <a:bodyPr/>
          <a:lstStyle/>
          <a:p>
            <a:r>
              <a:rPr lang="en-US" sz="4400" b="1" dirty="0">
                <a:solidFill>
                  <a:srgbClr val="FF0000"/>
                </a:solidFill>
              </a:rPr>
              <a:t>Detection &amp; Monitoring</a:t>
            </a:r>
            <a:br>
              <a:rPr lang="en-US" sz="4400" b="1" dirty="0">
                <a:solidFill>
                  <a:srgbClr val="FF0000"/>
                </a:solidFill>
              </a:rPr>
            </a:br>
            <a:endParaRPr lang="en-US" dirty="0"/>
          </a:p>
        </p:txBody>
      </p:sp>
      <p:sp>
        <p:nvSpPr>
          <p:cNvPr id="11" name="TextBox 10">
            <a:extLst>
              <a:ext uri="{FF2B5EF4-FFF2-40B4-BE49-F238E27FC236}">
                <a16:creationId xmlns:a16="http://schemas.microsoft.com/office/drawing/2014/main" id="{DC4853F1-C46D-4D3E-AE98-B91E3372FB65}"/>
              </a:ext>
            </a:extLst>
          </p:cNvPr>
          <p:cNvSpPr txBox="1"/>
          <p:nvPr/>
        </p:nvSpPr>
        <p:spPr>
          <a:xfrm flipH="1">
            <a:off x="412359" y="1019626"/>
            <a:ext cx="867537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Current Coastal Sea Level Station Network-Tide Gauges at NEAMTWS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1B781EF-399A-48AB-9237-95AD28E15C2A}"/>
              </a:ext>
            </a:extLst>
          </p:cNvPr>
          <p:cNvSpPr/>
          <p:nvPr/>
        </p:nvSpPr>
        <p:spPr>
          <a:xfrm>
            <a:off x="165836" y="6331145"/>
            <a:ext cx="487784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Map of sea level networks used by NEAMTWS Tsunami Service Providers (IOC-UNESCO)</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C:\Users\d_chang-seng\Pictures\Sea Level Network 2020qjpg.png">
            <a:extLst>
              <a:ext uri="{FF2B5EF4-FFF2-40B4-BE49-F238E27FC236}">
                <a16:creationId xmlns:a16="http://schemas.microsoft.com/office/drawing/2014/main" id="{9BD69BE8-6B4E-463D-B868-D024C1E0543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836" y="1935998"/>
            <a:ext cx="6978675" cy="4395147"/>
          </a:xfrm>
          <a:prstGeom prst="rect">
            <a:avLst/>
          </a:prstGeom>
          <a:noFill/>
          <a:ln>
            <a:noFill/>
          </a:ln>
        </p:spPr>
      </p:pic>
      <p:sp>
        <p:nvSpPr>
          <p:cNvPr id="8" name="TextBox 7">
            <a:extLst>
              <a:ext uri="{FF2B5EF4-FFF2-40B4-BE49-F238E27FC236}">
                <a16:creationId xmlns:a16="http://schemas.microsoft.com/office/drawing/2014/main" id="{B01AE70C-7341-40EB-805C-D9FB468B24D0}"/>
              </a:ext>
            </a:extLst>
          </p:cNvPr>
          <p:cNvSpPr txBox="1"/>
          <p:nvPr/>
        </p:nvSpPr>
        <p:spPr>
          <a:xfrm>
            <a:off x="7668768" y="2763430"/>
            <a:ext cx="4218432" cy="3074944"/>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D1D1B"/>
                </a:solidFill>
                <a:effectLst/>
                <a:uLnTx/>
                <a:uFillTx/>
                <a:latin typeface="Calibri" panose="020F0502020204030204"/>
                <a:ea typeface="DengXian" panose="02010600030101010101" pitchFamily="2" charset="-122"/>
                <a:cs typeface="PTSerif-Regular"/>
              </a:rPr>
              <a:t>Total of 240 operational stations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D1D1B"/>
                </a:solidFill>
                <a:effectLst/>
                <a:uLnTx/>
                <a:uFillTx/>
                <a:latin typeface="Calibri" panose="020F0502020204030204"/>
                <a:ea typeface="DengXian" panose="02010600030101010101" pitchFamily="2" charset="-122"/>
                <a:cs typeface="PTSerif-Regular"/>
              </a:rPr>
              <a:t>Most stations provide values every minute and are updated each 5 minutes.</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srgbClr val="1D1D1B"/>
              </a:solidFill>
              <a:effectLst/>
              <a:uLnTx/>
              <a:uFillTx/>
              <a:latin typeface="PTSerif-Regular"/>
              <a:ea typeface="DengXian" panose="02010600030101010101" pitchFamily="2" charset="-122"/>
              <a:cs typeface="PTSerif-Regular"/>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28423204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9FF000A-0EE7-4E08-9E8F-04577C25A65B}"/>
              </a:ext>
            </a:extLst>
          </p:cNvPr>
          <p:cNvSpPr>
            <a:spLocks noGrp="1"/>
          </p:cNvSpPr>
          <p:nvPr>
            <p:ph type="title"/>
          </p:nvPr>
        </p:nvSpPr>
        <p:spPr>
          <a:xfrm>
            <a:off x="299949" y="265245"/>
            <a:ext cx="9784080" cy="1508760"/>
          </a:xfrm>
        </p:spPr>
        <p:txBody>
          <a:bodyPr/>
          <a:lstStyle/>
          <a:p>
            <a:r>
              <a:rPr lang="en-US" sz="4400" b="1" dirty="0">
                <a:solidFill>
                  <a:srgbClr val="FF0000"/>
                </a:solidFill>
              </a:rPr>
              <a:t>Detection &amp; Monitoring</a:t>
            </a:r>
            <a:br>
              <a:rPr lang="en-US" sz="4400" b="1" dirty="0">
                <a:solidFill>
                  <a:srgbClr val="FF0000"/>
                </a:solidFill>
              </a:rPr>
            </a:br>
            <a:endParaRPr lang="en-US" dirty="0"/>
          </a:p>
        </p:txBody>
      </p:sp>
      <p:sp>
        <p:nvSpPr>
          <p:cNvPr id="11" name="TextBox 10">
            <a:extLst>
              <a:ext uri="{FF2B5EF4-FFF2-40B4-BE49-F238E27FC236}">
                <a16:creationId xmlns:a16="http://schemas.microsoft.com/office/drawing/2014/main" id="{DC4853F1-C46D-4D3E-AE98-B91E3372FB65}"/>
              </a:ext>
            </a:extLst>
          </p:cNvPr>
          <p:cNvSpPr txBox="1"/>
          <p:nvPr/>
        </p:nvSpPr>
        <p:spPr>
          <a:xfrm flipH="1">
            <a:off x="385293" y="944022"/>
            <a:ext cx="867537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NEAMTWS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Current JRC Network of Inexpensive Device for Sea-Level Measurement (IDSL)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799AFD8-05D8-47AE-959B-9C9C8737CCDB}"/>
              </a:ext>
            </a:extLst>
          </p:cNvPr>
          <p:cNvPicPr>
            <a:picLocks noChangeAspect="1"/>
          </p:cNvPicPr>
          <p:nvPr/>
        </p:nvPicPr>
        <p:blipFill rotWithShape="1">
          <a:blip r:embed="rId3"/>
          <a:srcRect t="8779" b="6439"/>
          <a:stretch/>
        </p:blipFill>
        <p:spPr>
          <a:xfrm>
            <a:off x="493184" y="1774004"/>
            <a:ext cx="9409647" cy="3456617"/>
          </a:xfrm>
          <a:prstGeom prst="rect">
            <a:avLst/>
          </a:prstGeom>
        </p:spPr>
      </p:pic>
      <p:sp>
        <p:nvSpPr>
          <p:cNvPr id="12" name="TextBox 11">
            <a:extLst>
              <a:ext uri="{FF2B5EF4-FFF2-40B4-BE49-F238E27FC236}">
                <a16:creationId xmlns:a16="http://schemas.microsoft.com/office/drawing/2014/main" id="{1E2733D2-54F9-4F5F-91EC-5FE39A012E70}"/>
              </a:ext>
            </a:extLst>
          </p:cNvPr>
          <p:cNvSpPr txBox="1"/>
          <p:nvPr/>
        </p:nvSpPr>
        <p:spPr>
          <a:xfrm>
            <a:off x="299949" y="5230622"/>
            <a:ext cx="11563488" cy="2074927"/>
          </a:xfrm>
          <a:prstGeom prst="rect">
            <a:avLst/>
          </a:prstGeom>
          <a:noFill/>
        </p:spPr>
        <p:txBody>
          <a:bodyPr wrap="square">
            <a:spAutoFit/>
          </a:bodyPr>
          <a:lstStyle/>
          <a:p>
            <a:pPr marL="237957" marR="0" lvl="0" indent="-145502" algn="l" defTabSz="727510" rtl="0" eaLnBrk="1" fontAlgn="auto" latinLnBrk="0" hangingPunct="1">
              <a:lnSpc>
                <a:spcPct val="100000"/>
              </a:lnSpc>
              <a:spcBef>
                <a:spcPts val="533"/>
              </a:spcBef>
              <a:spcAft>
                <a:spcPts val="0"/>
              </a:spcAft>
              <a:buClr>
                <a:srgbClr val="5B9BD5"/>
              </a:buClr>
              <a:buSzTx/>
              <a:buFontTx/>
              <a:buChar char="•"/>
              <a:tabLst>
                <a:tab pos="238461" algn="l"/>
              </a:tabLst>
              <a:defRPr/>
            </a:pPr>
            <a:r>
              <a:rPr kumimoji="0" lang="en-US" sz="1800" b="0" i="0" u="none" strike="noStrike" kern="1200" cap="none" spc="0" normalizeH="0" baseline="0" noProof="0" dirty="0">
                <a:ln>
                  <a:noFill/>
                </a:ln>
                <a:solidFill>
                  <a:srgbClr val="333333"/>
                </a:solidFill>
                <a:effectLst/>
                <a:uLnTx/>
                <a:uFillTx/>
                <a:latin typeface="Calibri" panose="020F0502020204030204"/>
                <a:ea typeface="DengXian" panose="02010600030101010101" pitchFamily="2" charset="-122"/>
                <a:cs typeface="Arial" panose="020B0604020202020204" pitchFamily="34" charset="0"/>
              </a:rPr>
              <a:t>Developed for Tsunami Hazard monitoring in NEAMTWS area of IOC-UNESCO</a:t>
            </a:r>
          </a:p>
          <a:p>
            <a:pPr marL="237957" marR="0" lvl="0" indent="-145502" algn="l" defTabSz="727510" rtl="0" eaLnBrk="1" fontAlgn="auto" latinLnBrk="0" hangingPunct="1">
              <a:lnSpc>
                <a:spcPct val="100000"/>
              </a:lnSpc>
              <a:spcBef>
                <a:spcPts val="533"/>
              </a:spcBef>
              <a:spcAft>
                <a:spcPts val="0"/>
              </a:spcAft>
              <a:buClr>
                <a:srgbClr val="5B9BD5"/>
              </a:buClr>
              <a:buSzTx/>
              <a:buFontTx/>
              <a:buChar char="•"/>
              <a:tabLst>
                <a:tab pos="238461" algn="l"/>
              </a:tabLst>
              <a:defRPr/>
            </a:pPr>
            <a:r>
              <a:rPr lang="en-US" dirty="0">
                <a:solidFill>
                  <a:srgbClr val="333333"/>
                </a:solidFill>
                <a:latin typeface="Calibri" panose="020F0502020204030204"/>
                <a:ea typeface="DengXian" panose="02010600030101010101" pitchFamily="2" charset="-122"/>
                <a:cs typeface="Arial" panose="020B0604020202020204" pitchFamily="34" charset="0"/>
              </a:rPr>
              <a:t>C</a:t>
            </a:r>
            <a:r>
              <a:rPr kumimoji="0" lang="en-US" sz="1800" b="0" i="0" u="none" strike="noStrike" kern="1200" cap="none" spc="0" normalizeH="0" baseline="0" noProof="0" dirty="0">
                <a:ln>
                  <a:noFill/>
                </a:ln>
                <a:solidFill>
                  <a:srgbClr val="333333"/>
                </a:solidFill>
                <a:effectLst/>
                <a:uLnTx/>
                <a:uFillTx/>
                <a:latin typeface="Calibri" panose="020F0502020204030204"/>
                <a:ea typeface="DengXian" panose="02010600030101010101" pitchFamily="2" charset="-122"/>
                <a:cs typeface="Arial" panose="020B0604020202020204" pitchFamily="34" charset="0"/>
              </a:rPr>
              <a:t>heap and effective </a:t>
            </a:r>
          </a:p>
          <a:p>
            <a:pPr marL="237957" marR="0" lvl="0" indent="-145502" algn="l" defTabSz="727510" rtl="0" eaLnBrk="1" fontAlgn="auto" latinLnBrk="0" hangingPunct="1">
              <a:lnSpc>
                <a:spcPct val="100000"/>
              </a:lnSpc>
              <a:spcBef>
                <a:spcPts val="462"/>
              </a:spcBef>
              <a:spcAft>
                <a:spcPts val="0"/>
              </a:spcAft>
              <a:buClr>
                <a:srgbClr val="5B9BD5"/>
              </a:buClr>
              <a:buSzTx/>
              <a:buFontTx/>
              <a:buChar char="•"/>
              <a:tabLst>
                <a:tab pos="238461" algn="l"/>
              </a:tabLst>
              <a:defRPr/>
            </a:pPr>
            <a:r>
              <a:rPr kumimoji="0" lang="en-US" sz="1800" b="0" i="0" u="none" strike="noStrike" kern="1200" cap="none" spc="-4" normalizeH="0" baseline="0" noProof="0" dirty="0">
                <a:ln>
                  <a:noFill/>
                </a:ln>
                <a:solidFill>
                  <a:prstClr val="black"/>
                </a:solidFill>
                <a:effectLst/>
                <a:uLnTx/>
                <a:uFillTx/>
                <a:latin typeface="Calibri" panose="020F0502020204030204"/>
                <a:ea typeface="+mn-ea"/>
                <a:cs typeface="+mn-cs"/>
              </a:rPr>
              <a:t>Long term reliability is being tested</a:t>
            </a:r>
          </a:p>
          <a:p>
            <a:pPr marL="237957" marR="0" lvl="0" indent="-145502" algn="l" defTabSz="727510" rtl="0" eaLnBrk="1" fontAlgn="auto" latinLnBrk="0" hangingPunct="1">
              <a:lnSpc>
                <a:spcPct val="100000"/>
              </a:lnSpc>
              <a:spcBef>
                <a:spcPts val="462"/>
              </a:spcBef>
              <a:spcAft>
                <a:spcPts val="0"/>
              </a:spcAft>
              <a:buClr>
                <a:srgbClr val="5B9BD5"/>
              </a:buClr>
              <a:buSzTx/>
              <a:buFontTx/>
              <a:buChar char="•"/>
              <a:tabLst>
                <a:tab pos="238461" algn="l"/>
              </a:tabLst>
              <a:defRPr/>
            </a:pPr>
            <a:r>
              <a:rPr kumimoji="0" lang="en-US" sz="1800" b="0" i="0" u="none" strike="noStrike" kern="1200" cap="none" spc="-4" normalizeH="0" baseline="0" noProof="0" dirty="0">
                <a:ln>
                  <a:noFill/>
                </a:ln>
                <a:solidFill>
                  <a:prstClr val="black"/>
                </a:solidFill>
                <a:effectLst/>
                <a:uLnTx/>
                <a:uFillTx/>
                <a:latin typeface="Calibri" panose="020F0502020204030204"/>
                <a:ea typeface="+mn-ea"/>
                <a:cs typeface="+mn-cs"/>
              </a:rPr>
              <a:t>Missing coverage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of </a:t>
            </a:r>
            <a:r>
              <a:rPr kumimoji="0" lang="en-US" sz="1800" b="0" i="0" u="none" strike="noStrike" kern="1200" cap="none" spc="-4" normalizeH="0" baseline="0" noProof="0" dirty="0">
                <a:ln>
                  <a:noFill/>
                </a:ln>
                <a:solidFill>
                  <a:prstClr val="black"/>
                </a:solidFill>
                <a:effectLst/>
                <a:uLnTx/>
                <a:uFillTx/>
                <a:latin typeface="Calibri" panose="020F0502020204030204"/>
                <a:ea typeface="+mn-ea"/>
                <a:cs typeface="+mn-cs"/>
              </a:rPr>
              <a:t>North </a:t>
            </a:r>
            <a:r>
              <a:rPr kumimoji="0" lang="en-US" sz="1800" b="0" i="0" u="none" strike="noStrike" kern="1200" cap="none" spc="-8" normalizeH="0" baseline="0" noProof="0" dirty="0">
                <a:ln>
                  <a:noFill/>
                </a:ln>
                <a:solidFill>
                  <a:prstClr val="black"/>
                </a:solidFill>
                <a:effectLst/>
                <a:uLnTx/>
                <a:uFillTx/>
                <a:latin typeface="Calibri" panose="020F0502020204030204"/>
                <a:ea typeface="+mn-ea"/>
                <a:cs typeface="+mn-cs"/>
              </a:rPr>
              <a:t>Africa</a:t>
            </a:r>
            <a:r>
              <a:rPr kumimoji="0" lang="en-US" sz="1800" b="0" i="0" u="none" strike="noStrike" kern="1200" cap="none" spc="8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4" normalizeH="0" baseline="0" noProof="0" dirty="0">
                <a:ln>
                  <a:noFill/>
                </a:ln>
                <a:solidFill>
                  <a:prstClr val="black"/>
                </a:solidFill>
                <a:effectLst/>
                <a:uLnTx/>
                <a:uFillTx/>
                <a:latin typeface="Calibri" panose="020F0502020204030204"/>
                <a:ea typeface="+mn-ea"/>
                <a:cs typeface="+mn-cs"/>
              </a:rPr>
              <a:t>coasts</a:t>
            </a:r>
          </a:p>
          <a:p>
            <a:pPr marL="237957" marR="0" lvl="0" indent="-145502" algn="l" defTabSz="727510" rtl="0" eaLnBrk="1" fontAlgn="auto" latinLnBrk="0" hangingPunct="1">
              <a:lnSpc>
                <a:spcPct val="100000"/>
              </a:lnSpc>
              <a:spcBef>
                <a:spcPts val="462"/>
              </a:spcBef>
              <a:spcAft>
                <a:spcPts val="0"/>
              </a:spcAft>
              <a:buClr>
                <a:srgbClr val="5B9BD5"/>
              </a:buClr>
              <a:buSzTx/>
              <a:buFontTx/>
              <a:buChar char="•"/>
              <a:tabLst>
                <a:tab pos="238461" algn="l"/>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endParaRPr>
          </a:p>
          <a:p>
            <a:pPr marL="237957" marR="0" lvl="0" indent="-145502" algn="l" defTabSz="727510" rtl="0" eaLnBrk="1" fontAlgn="auto" latinLnBrk="0" hangingPunct="1">
              <a:lnSpc>
                <a:spcPct val="100000"/>
              </a:lnSpc>
              <a:spcBef>
                <a:spcPts val="462"/>
              </a:spcBef>
              <a:spcAft>
                <a:spcPts val="0"/>
              </a:spcAft>
              <a:buClr>
                <a:srgbClr val="5B9BD5"/>
              </a:buClr>
              <a:buSzTx/>
              <a:buFontTx/>
              <a:buChar char="•"/>
              <a:tabLst>
                <a:tab pos="238461" algn="l"/>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D5F89E6-983A-4784-AC16-2638CF1E92A8}"/>
              </a:ext>
            </a:extLst>
          </p:cNvPr>
          <p:cNvSpPr txBox="1"/>
          <p:nvPr/>
        </p:nvSpPr>
        <p:spPr>
          <a:xfrm>
            <a:off x="9804843" y="6268085"/>
            <a:ext cx="6579972" cy="369332"/>
          </a:xfrm>
          <a:prstGeom prst="rect">
            <a:avLst/>
          </a:prstGeom>
          <a:noFill/>
        </p:spPr>
        <p:txBody>
          <a:bodyPr wrap="square">
            <a:spAutoFit/>
          </a:bodyPr>
          <a:lstStyle/>
          <a:p>
            <a:pPr marL="237957" marR="0" lvl="0" indent="-145502" algn="l" defTabSz="727510" rtl="0" eaLnBrk="1" fontAlgn="auto" latinLnBrk="0" hangingPunct="1">
              <a:lnSpc>
                <a:spcPct val="100000"/>
              </a:lnSpc>
              <a:spcBef>
                <a:spcPts val="533"/>
              </a:spcBef>
              <a:spcAft>
                <a:spcPts val="0"/>
              </a:spcAft>
              <a:buClr>
                <a:srgbClr val="5B9BD5"/>
              </a:buClr>
              <a:buSzTx/>
              <a:buFontTx/>
              <a:buChar char="•"/>
              <a:tabLst>
                <a:tab pos="238461" algn="l"/>
              </a:tabLst>
              <a:defRPr/>
            </a:pPr>
            <a:r>
              <a:rPr kumimoji="0" lang="en-US" sz="1800" b="0" i="0" u="none" strike="noStrike" kern="1200" cap="none" spc="0" normalizeH="0" baseline="0" noProof="0" dirty="0">
                <a:ln>
                  <a:noFill/>
                </a:ln>
                <a:solidFill>
                  <a:srgbClr val="333333"/>
                </a:solidFill>
                <a:effectLst/>
                <a:uLnTx/>
                <a:uFillTx/>
                <a:latin typeface="Calibri" panose="020F0502020204030204"/>
                <a:ea typeface="DengXian" panose="02010600030101010101" pitchFamily="2" charset="-122"/>
                <a:cs typeface="Arial" panose="020B0604020202020204" pitchFamily="34" charset="0"/>
              </a:rPr>
              <a:t>40 devices in NEAM</a:t>
            </a:r>
          </a:p>
        </p:txBody>
      </p:sp>
    </p:spTree>
    <p:extLst>
      <p:ext uri="{BB962C8B-B14F-4D97-AF65-F5344CB8AC3E}">
        <p14:creationId xmlns:p14="http://schemas.microsoft.com/office/powerpoint/2010/main" val="7584052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9FF000A-0EE7-4E08-9E8F-04577C25A65B}"/>
              </a:ext>
            </a:extLst>
          </p:cNvPr>
          <p:cNvSpPr>
            <a:spLocks noGrp="1"/>
          </p:cNvSpPr>
          <p:nvPr>
            <p:ph type="title"/>
          </p:nvPr>
        </p:nvSpPr>
        <p:spPr>
          <a:xfrm>
            <a:off x="299949" y="265245"/>
            <a:ext cx="9784080" cy="1508760"/>
          </a:xfrm>
        </p:spPr>
        <p:txBody>
          <a:bodyPr/>
          <a:lstStyle/>
          <a:p>
            <a:r>
              <a:rPr lang="en-US" sz="4400" b="1" dirty="0">
                <a:solidFill>
                  <a:srgbClr val="FF0000"/>
                </a:solidFill>
              </a:rPr>
              <a:t>Detection &amp; Monitoring</a:t>
            </a:r>
            <a:br>
              <a:rPr lang="en-US" sz="4400" b="1" dirty="0">
                <a:solidFill>
                  <a:srgbClr val="FF0000"/>
                </a:solidFill>
              </a:rPr>
            </a:br>
            <a:endParaRPr lang="en-US" dirty="0"/>
          </a:p>
        </p:txBody>
      </p:sp>
      <p:sp>
        <p:nvSpPr>
          <p:cNvPr id="11" name="TextBox 10">
            <a:extLst>
              <a:ext uri="{FF2B5EF4-FFF2-40B4-BE49-F238E27FC236}">
                <a16:creationId xmlns:a16="http://schemas.microsoft.com/office/drawing/2014/main" id="{DC4853F1-C46D-4D3E-AE98-B91E3372FB65}"/>
              </a:ext>
            </a:extLst>
          </p:cNvPr>
          <p:cNvSpPr txBox="1"/>
          <p:nvPr/>
        </p:nvSpPr>
        <p:spPr>
          <a:xfrm flipH="1">
            <a:off x="299949" y="969722"/>
            <a:ext cx="867537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NEAMTWS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Current Network of IDSLs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242F491-E6B4-41EB-9160-8A37268350FD}"/>
              </a:ext>
            </a:extLst>
          </p:cNvPr>
          <p:cNvSpPr txBox="1"/>
          <p:nvPr/>
        </p:nvSpPr>
        <p:spPr>
          <a:xfrm>
            <a:off x="209018" y="2553342"/>
            <a:ext cx="6097348" cy="2567369"/>
          </a:xfrm>
          <a:prstGeom prst="rect">
            <a:avLst/>
          </a:prstGeom>
          <a:noFill/>
        </p:spPr>
        <p:txBody>
          <a:bodyPr wrap="square">
            <a:spAutoFit/>
          </a:bodyPr>
          <a:lstStyle/>
          <a:p>
            <a:pPr marL="237957" marR="0" lvl="0" indent="-145502" algn="l" defTabSz="727510" rtl="0" eaLnBrk="1" fontAlgn="auto" latinLnBrk="0" hangingPunct="1">
              <a:lnSpc>
                <a:spcPct val="100000"/>
              </a:lnSpc>
              <a:spcBef>
                <a:spcPts val="533"/>
              </a:spcBef>
              <a:spcAft>
                <a:spcPts val="0"/>
              </a:spcAft>
              <a:buClr>
                <a:srgbClr val="5B9BD5"/>
              </a:buClr>
              <a:buSzTx/>
              <a:buFontTx/>
              <a:buChar char="•"/>
              <a:tabLst>
                <a:tab pos="23846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Arial" panose="020B0604020202020204" pitchFamily="34" charset="0"/>
              </a:rPr>
              <a:t>Install new IDSLs</a:t>
            </a:r>
          </a:p>
          <a:p>
            <a:pPr marL="237957" marR="0" lvl="0" indent="-145502" algn="l" defTabSz="727510" rtl="0" eaLnBrk="1" fontAlgn="auto" latinLnBrk="0" hangingPunct="1">
              <a:lnSpc>
                <a:spcPct val="100000"/>
              </a:lnSpc>
              <a:spcBef>
                <a:spcPts val="533"/>
              </a:spcBef>
              <a:spcAft>
                <a:spcPts val="0"/>
              </a:spcAft>
              <a:buClr>
                <a:srgbClr val="5B9BD5"/>
              </a:buClr>
              <a:buSzTx/>
              <a:buFontTx/>
              <a:buChar char="•"/>
              <a:tabLst>
                <a:tab pos="238461" algn="l"/>
              </a:tabLst>
              <a:defRPr/>
            </a:pPr>
            <a:r>
              <a:rPr lang="en-US" sz="2000" dirty="0">
                <a:solidFill>
                  <a:prstClr val="black"/>
                </a:solidFill>
                <a:latin typeface="Calibri" panose="020F0502020204030204"/>
                <a:ea typeface="DengXian" panose="02010600030101010101" pitchFamily="2" charset="-122"/>
                <a:cs typeface="Arial" panose="020B0604020202020204" pitchFamily="34" charset="0"/>
              </a:rPr>
              <a:t>Up</a:t>
            </a:r>
            <a:r>
              <a:rPr kumimoji="0" lang="en-US"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Arial" panose="020B0604020202020204" pitchFamily="34" charset="0"/>
              </a:rPr>
              <a:t>grade the existing IDSLs</a:t>
            </a:r>
          </a:p>
          <a:p>
            <a:pPr marL="237957" marR="0" lvl="0" indent="-145502" algn="l" defTabSz="727510" rtl="0" eaLnBrk="1" fontAlgn="auto" latinLnBrk="0" hangingPunct="1">
              <a:lnSpc>
                <a:spcPct val="100000"/>
              </a:lnSpc>
              <a:spcBef>
                <a:spcPts val="533"/>
              </a:spcBef>
              <a:spcAft>
                <a:spcPts val="0"/>
              </a:spcAft>
              <a:buClr>
                <a:srgbClr val="5B9BD5"/>
              </a:buClr>
              <a:buSzTx/>
              <a:buFontTx/>
              <a:buChar char="•"/>
              <a:tabLst>
                <a:tab pos="23846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Arial" panose="020B0604020202020204" pitchFamily="34" charset="0"/>
              </a:rPr>
              <a:t>Update the existing technology of IDSLs</a:t>
            </a:r>
          </a:p>
          <a:p>
            <a:pPr marL="237957" marR="0" lvl="0" indent="-145502" algn="l" defTabSz="727510" rtl="0" eaLnBrk="1" fontAlgn="auto" latinLnBrk="0" hangingPunct="1">
              <a:lnSpc>
                <a:spcPct val="100000"/>
              </a:lnSpc>
              <a:spcBef>
                <a:spcPts val="533"/>
              </a:spcBef>
              <a:spcAft>
                <a:spcPts val="0"/>
              </a:spcAft>
              <a:buClr>
                <a:srgbClr val="5B9BD5"/>
              </a:buClr>
              <a:buSzTx/>
              <a:buFontTx/>
              <a:buChar char="•"/>
              <a:tabLst>
                <a:tab pos="23846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Arial" panose="020B0604020202020204" pitchFamily="34" charset="0"/>
              </a:rPr>
              <a:t>IDSLs to be repaired in 7 project countries</a:t>
            </a:r>
          </a:p>
          <a:p>
            <a:pPr marL="237957" marR="0" lvl="0" indent="-145502" algn="l" defTabSz="727510" rtl="0" eaLnBrk="1" fontAlgn="auto" latinLnBrk="0" hangingPunct="1">
              <a:lnSpc>
                <a:spcPct val="100000"/>
              </a:lnSpc>
              <a:spcBef>
                <a:spcPts val="533"/>
              </a:spcBef>
              <a:spcAft>
                <a:spcPts val="0"/>
              </a:spcAft>
              <a:buClr>
                <a:srgbClr val="5B9BD5"/>
              </a:buClr>
              <a:buSzTx/>
              <a:buFontTx/>
              <a:buChar char="•"/>
              <a:tabLst>
                <a:tab pos="238461"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Arial" panose="020B0604020202020204" pitchFamily="34" charset="0"/>
              </a:rPr>
              <a:t>4 IDSLs to be installed including Morocco and Egypt </a:t>
            </a:r>
          </a:p>
          <a:p>
            <a:pPr marL="237957" marR="0" lvl="0" indent="-145502" algn="l" defTabSz="727510" rtl="0" eaLnBrk="1" fontAlgn="auto" latinLnBrk="0" hangingPunct="1">
              <a:lnSpc>
                <a:spcPct val="100000"/>
              </a:lnSpc>
              <a:spcBef>
                <a:spcPts val="533"/>
              </a:spcBef>
              <a:spcAft>
                <a:spcPts val="0"/>
              </a:spcAft>
              <a:buClr>
                <a:srgbClr val="5B9BD5"/>
              </a:buClr>
              <a:buSzTx/>
              <a:buFontTx/>
              <a:buChar char="•"/>
              <a:tabLst>
                <a:tab pos="238461" algn="l"/>
              </a:tabLst>
              <a:defRPr/>
            </a:pPr>
            <a:r>
              <a:rPr kumimoji="0" lang="en-US" sz="2000" b="0" i="0" u="none" strike="noStrike" kern="1200" cap="none" spc="0" normalizeH="0" baseline="0" noProof="0" dirty="0">
                <a:ln>
                  <a:noFill/>
                </a:ln>
                <a:solidFill>
                  <a:srgbClr val="333333"/>
                </a:solidFill>
                <a:effectLst/>
                <a:uLnTx/>
                <a:uFillTx/>
                <a:latin typeface="Calibri" panose="020F0502020204030204"/>
                <a:ea typeface="DengXian" panose="02010600030101010101" pitchFamily="2" charset="-122"/>
                <a:cs typeface="Arial" panose="020B0604020202020204" pitchFamily="34" charset="0"/>
              </a:rPr>
              <a:t>Its reliability, duration and quality need to be determined.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ext, different, various, same&#10;&#10;Description automatically generated">
            <a:extLst>
              <a:ext uri="{FF2B5EF4-FFF2-40B4-BE49-F238E27FC236}">
                <a16:creationId xmlns:a16="http://schemas.microsoft.com/office/drawing/2014/main" id="{39D37A86-CD99-44E4-8839-59663B198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9783" y="1339054"/>
            <a:ext cx="6131071" cy="4858422"/>
          </a:xfrm>
          <a:prstGeom prst="rect">
            <a:avLst/>
          </a:prstGeom>
        </p:spPr>
      </p:pic>
      <p:sp>
        <p:nvSpPr>
          <p:cNvPr id="13" name="TextBox 12">
            <a:extLst>
              <a:ext uri="{FF2B5EF4-FFF2-40B4-BE49-F238E27FC236}">
                <a16:creationId xmlns:a16="http://schemas.microsoft.com/office/drawing/2014/main" id="{28490092-0644-409E-A761-920B32DDEE13}"/>
              </a:ext>
            </a:extLst>
          </p:cNvPr>
          <p:cNvSpPr txBox="1"/>
          <p:nvPr/>
        </p:nvSpPr>
        <p:spPr>
          <a:xfrm>
            <a:off x="929951" y="1759310"/>
            <a:ext cx="609805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DengXian" panose="02010600030101010101" pitchFamily="2" charset="-122"/>
                <a:cs typeface="Arial" panose="020B0604020202020204" pitchFamily="34" charset="0"/>
              </a:rPr>
              <a:t>DG ECHO </a:t>
            </a:r>
            <a:r>
              <a:rPr kumimoji="0" lang="en-US" sz="18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DengXian" panose="02010600030101010101" pitchFamily="2" charset="-122"/>
                <a:cs typeface="Arial" panose="020B0604020202020204" pitchFamily="34" charset="0"/>
              </a:rPr>
              <a:t>CoastWAVE</a:t>
            </a:r>
            <a:r>
              <a:rPr kumimoji="0" lang="en-US" sz="1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DengXian" panose="02010600030101010101" pitchFamily="2" charset="-122"/>
                <a:cs typeface="Arial" panose="020B0604020202020204" pitchFamily="34" charset="0"/>
              </a:rPr>
              <a:t> Project </a:t>
            </a:r>
            <a:r>
              <a:rPr kumimoji="0" lang="en-US" sz="20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DengXian" panose="02010600030101010101" pitchFamily="2" charset="-122"/>
                <a:cs typeface="Arial" panose="020B0604020202020204" pitchFamily="34" charset="0"/>
              </a:rPr>
              <a:t>Implementation</a:t>
            </a:r>
            <a:r>
              <a:rPr kumimoji="0" lang="en-US" sz="1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DengXian" panose="02010600030101010101" pitchFamily="2" charset="-122"/>
                <a:cs typeface="Arial" panose="020B0604020202020204" pitchFamily="34" charset="0"/>
              </a:rPr>
              <a:t> </a:t>
            </a:r>
          </a:p>
        </p:txBody>
      </p:sp>
      <p:sp>
        <p:nvSpPr>
          <p:cNvPr id="9" name="TextBox 8">
            <a:extLst>
              <a:ext uri="{FF2B5EF4-FFF2-40B4-BE49-F238E27FC236}">
                <a16:creationId xmlns:a16="http://schemas.microsoft.com/office/drawing/2014/main" id="{29DA55D1-EC0F-43C9-B658-8806BC372B6D}"/>
              </a:ext>
            </a:extLst>
          </p:cNvPr>
          <p:cNvSpPr txBox="1"/>
          <p:nvPr/>
        </p:nvSpPr>
        <p:spPr>
          <a:xfrm>
            <a:off x="650655" y="5450513"/>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in collaboration with IOC-UNESCO and  DG ECHO. </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32A4222-5C32-402F-8F21-2C0451793EAE}"/>
              </a:ext>
            </a:extLst>
          </p:cNvPr>
          <p:cNvSpPr txBox="1"/>
          <p:nvPr/>
        </p:nvSpPr>
        <p:spPr>
          <a:xfrm>
            <a:off x="10027596" y="6223423"/>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lumMod val="65000"/>
                  </a:prstClr>
                </a:solidFill>
                <a:effectLst/>
                <a:uLnTx/>
                <a:uFillTx/>
                <a:latin typeface="Calibri" panose="020F0502020204030204" pitchFamily="34" charset="0"/>
                <a:ea typeface="DengXian" panose="02010600030101010101" pitchFamily="2" charset="-122"/>
                <a:cs typeface="Arial" panose="020B0604020202020204" pitchFamily="34" charset="0"/>
              </a:rPr>
              <a:t>Photo Credit: JRC</a:t>
            </a:r>
            <a:endParaRPr kumimoji="0" lang="en-US" sz="1800" b="0" i="1"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7220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06E86D-A583-4E9F-8E39-B1DE4224AAA6}"/>
              </a:ext>
            </a:extLst>
          </p:cNvPr>
          <p:cNvSpPr txBox="1">
            <a:spLocks/>
          </p:cNvSpPr>
          <p:nvPr/>
        </p:nvSpPr>
        <p:spPr>
          <a:xfrm>
            <a:off x="299949" y="265245"/>
            <a:ext cx="9784080" cy="1508760"/>
          </a:xfrm>
          <a:prstGeom prst="rect">
            <a:avLst/>
          </a:prstGeom>
          <a:noFill/>
          <a:ln>
            <a:noFill/>
          </a:ln>
        </p:spPr>
        <p:txBody>
          <a:bodyPr spcFirstLastPara="1" vert="horz" wrap="square" lIns="91425" tIns="45700" rIns="91425" bIns="45700" rtlCol="0" anchor="ctr" anchorCtr="0">
            <a:normAutofit/>
          </a:bodyPr>
          <a:lstStyle>
            <a:lvl1pPr lvl="0" algn="l" defTabSz="914400" rtl="0" eaLnBrk="1" latinLnBrk="0" hangingPunct="1">
              <a:lnSpc>
                <a:spcPct val="85000"/>
              </a:lnSpc>
              <a:spcBef>
                <a:spcPts val="0"/>
              </a:spcBef>
              <a:spcAft>
                <a:spcPts val="0"/>
              </a:spcAft>
              <a:buClr>
                <a:schemeClr val="dk2"/>
              </a:buClr>
              <a:buSzPts val="1800"/>
              <a:buNone/>
              <a:defRPr sz="4400" kern="1200">
                <a:solidFill>
                  <a:schemeClr val="tx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0" marR="0" lvl="0" indent="0" algn="l" defTabSz="914400" rtl="0" eaLnBrk="1" fontAlgn="auto" latinLnBrk="0" hangingPunct="1">
              <a:lnSpc>
                <a:spcPct val="85000"/>
              </a:lnSpc>
              <a:spcBef>
                <a:spcPts val="0"/>
              </a:spcBef>
              <a:spcAft>
                <a:spcPts val="0"/>
              </a:spcAft>
              <a:buClr>
                <a:srgbClr val="44546A"/>
              </a:buClr>
              <a:buSzPts val="1800"/>
              <a:buFontTx/>
              <a:buNone/>
              <a:tabLst/>
              <a:defRPr/>
            </a:pPr>
            <a:r>
              <a:rPr kumimoji="0" lang="en-US" sz="4400" b="1" i="0" u="none" strike="noStrike" kern="1200" cap="none" spc="0" normalizeH="0" baseline="0" noProof="0">
                <a:ln>
                  <a:noFill/>
                </a:ln>
                <a:solidFill>
                  <a:srgbClr val="FF0000"/>
                </a:solidFill>
                <a:effectLst/>
                <a:uLnTx/>
                <a:uFillTx/>
                <a:latin typeface="Calibri Light" panose="020F0302020204030204"/>
                <a:ea typeface="+mj-ea"/>
                <a:cs typeface="+mj-cs"/>
              </a:rPr>
              <a:t>Detection &amp; Monitoring</a:t>
            </a:r>
            <a:br>
              <a:rPr kumimoji="0" lang="en-US" sz="4400" b="1" i="0" u="none" strike="noStrike" kern="1200" cap="none" spc="0" normalizeH="0" baseline="0" noProof="0">
                <a:ln>
                  <a:noFill/>
                </a:ln>
                <a:solidFill>
                  <a:srgbClr val="FF0000"/>
                </a:solidFill>
                <a:effectLst/>
                <a:uLnTx/>
                <a:uFillTx/>
                <a:latin typeface="Calibri Light" panose="020F0302020204030204"/>
                <a:ea typeface="+mj-ea"/>
                <a:cs typeface="+mj-cs"/>
              </a:rPr>
            </a:b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6" name="TextBox 5">
            <a:extLst>
              <a:ext uri="{FF2B5EF4-FFF2-40B4-BE49-F238E27FC236}">
                <a16:creationId xmlns:a16="http://schemas.microsoft.com/office/drawing/2014/main" id="{E9023105-C8CE-4C44-8E79-796F6BBEBD18}"/>
              </a:ext>
            </a:extLst>
          </p:cNvPr>
          <p:cNvSpPr txBox="1"/>
          <p:nvPr/>
        </p:nvSpPr>
        <p:spPr>
          <a:xfrm flipH="1">
            <a:off x="299949" y="969722"/>
            <a:ext cx="867537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Ongoing Technological Efforts at Italy</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Graphical user interface, text, application&#10;&#10;Description automatically generated">
            <a:extLst>
              <a:ext uri="{FF2B5EF4-FFF2-40B4-BE49-F238E27FC236}">
                <a16:creationId xmlns:a16="http://schemas.microsoft.com/office/drawing/2014/main" id="{FEDAA6FA-36B1-4AC0-A292-8729DEEADB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187" y="1469222"/>
            <a:ext cx="8497330" cy="4779748"/>
          </a:xfrm>
          <a:prstGeom prst="rect">
            <a:avLst/>
          </a:prstGeom>
        </p:spPr>
      </p:pic>
    </p:spTree>
    <p:extLst>
      <p:ext uri="{BB962C8B-B14F-4D97-AF65-F5344CB8AC3E}">
        <p14:creationId xmlns:p14="http://schemas.microsoft.com/office/powerpoint/2010/main" val="36228171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06E86D-A583-4E9F-8E39-B1DE4224AAA6}"/>
              </a:ext>
            </a:extLst>
          </p:cNvPr>
          <p:cNvSpPr txBox="1">
            <a:spLocks/>
          </p:cNvSpPr>
          <p:nvPr/>
        </p:nvSpPr>
        <p:spPr>
          <a:xfrm>
            <a:off x="299949" y="265245"/>
            <a:ext cx="9784080" cy="1508760"/>
          </a:xfrm>
          <a:prstGeom prst="rect">
            <a:avLst/>
          </a:prstGeom>
          <a:noFill/>
          <a:ln>
            <a:noFill/>
          </a:ln>
        </p:spPr>
        <p:txBody>
          <a:bodyPr spcFirstLastPara="1" vert="horz" wrap="square" lIns="91425" tIns="45700" rIns="91425" bIns="45700" rtlCol="0" anchor="ctr" anchorCtr="0">
            <a:normAutofit/>
          </a:bodyPr>
          <a:lstStyle>
            <a:lvl1pPr lvl="0" algn="l" defTabSz="914400" rtl="0" eaLnBrk="1" latinLnBrk="0" hangingPunct="1">
              <a:lnSpc>
                <a:spcPct val="85000"/>
              </a:lnSpc>
              <a:spcBef>
                <a:spcPts val="0"/>
              </a:spcBef>
              <a:spcAft>
                <a:spcPts val="0"/>
              </a:spcAft>
              <a:buClr>
                <a:schemeClr val="dk2"/>
              </a:buClr>
              <a:buSzPts val="1800"/>
              <a:buNone/>
              <a:defRPr sz="4400" kern="1200">
                <a:solidFill>
                  <a:schemeClr val="tx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0" marR="0" lvl="0" indent="0" algn="l" defTabSz="914400" rtl="0" eaLnBrk="1" fontAlgn="auto" latinLnBrk="0" hangingPunct="1">
              <a:lnSpc>
                <a:spcPct val="85000"/>
              </a:lnSpc>
              <a:spcBef>
                <a:spcPts val="0"/>
              </a:spcBef>
              <a:spcAft>
                <a:spcPts val="0"/>
              </a:spcAft>
              <a:buClr>
                <a:srgbClr val="44546A"/>
              </a:buClr>
              <a:buSzPts val="1800"/>
              <a:buFontTx/>
              <a:buNone/>
              <a:tabLst/>
              <a:defRPr/>
            </a:pPr>
            <a:r>
              <a:rPr kumimoji="0" lang="en-US" sz="4400" b="1" i="0" u="none" strike="noStrike" kern="1200" cap="none" spc="0" normalizeH="0" baseline="0" noProof="0">
                <a:ln>
                  <a:noFill/>
                </a:ln>
                <a:solidFill>
                  <a:srgbClr val="FF0000"/>
                </a:solidFill>
                <a:effectLst/>
                <a:uLnTx/>
                <a:uFillTx/>
                <a:latin typeface="Calibri Light" panose="020F0302020204030204"/>
                <a:ea typeface="+mj-ea"/>
                <a:cs typeface="+mj-cs"/>
              </a:rPr>
              <a:t>Detection &amp; Monitoring</a:t>
            </a:r>
            <a:br>
              <a:rPr kumimoji="0" lang="en-US" sz="4400" b="1" i="0" u="none" strike="noStrike" kern="1200" cap="none" spc="0" normalizeH="0" baseline="0" noProof="0">
                <a:ln>
                  <a:noFill/>
                </a:ln>
                <a:solidFill>
                  <a:srgbClr val="FF0000"/>
                </a:solidFill>
                <a:effectLst/>
                <a:uLnTx/>
                <a:uFillTx/>
                <a:latin typeface="Calibri Light" panose="020F0302020204030204"/>
                <a:ea typeface="+mj-ea"/>
                <a:cs typeface="+mj-cs"/>
              </a:rPr>
            </a:b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6" name="TextBox 5">
            <a:extLst>
              <a:ext uri="{FF2B5EF4-FFF2-40B4-BE49-F238E27FC236}">
                <a16:creationId xmlns:a16="http://schemas.microsoft.com/office/drawing/2014/main" id="{E9023105-C8CE-4C44-8E79-796F6BBEBD18}"/>
              </a:ext>
            </a:extLst>
          </p:cNvPr>
          <p:cNvSpPr txBox="1"/>
          <p:nvPr/>
        </p:nvSpPr>
        <p:spPr>
          <a:xfrm flipH="1">
            <a:off x="299949" y="969722"/>
            <a:ext cx="978408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New Technologies-</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UN Decade of Ocean Science for Sustainable Development (2021-2030)</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7B7311-E8E8-435F-931E-3DB75EE6A466}"/>
              </a:ext>
            </a:extLst>
          </p:cNvPr>
          <p:cNvSpPr txBox="1"/>
          <p:nvPr/>
        </p:nvSpPr>
        <p:spPr>
          <a:xfrm>
            <a:off x="204987" y="503478"/>
            <a:ext cx="7102266" cy="23955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mn-cs"/>
              </a:rPr>
              <a:t>.</a:t>
            </a:r>
          </a:p>
          <a:p>
            <a:pPr marL="0" marR="0" lvl="0" indent="0" algn="just"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mn-cs"/>
            </a:endParaRPr>
          </a:p>
          <a:p>
            <a:pPr marL="0" marR="0" lvl="0" indent="0" algn="just"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mn-cs"/>
            </a:endParaRPr>
          </a:p>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Tsunami observations on Maritime Infrastructure provide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Chart, sunburst chart&#10;&#10;Description automatically generated">
            <a:extLst>
              <a:ext uri="{FF2B5EF4-FFF2-40B4-BE49-F238E27FC236}">
                <a16:creationId xmlns:a16="http://schemas.microsoft.com/office/drawing/2014/main" id="{C328860F-7258-4F2F-9455-EBB77AD229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7103" y="238202"/>
            <a:ext cx="2438400" cy="1463040"/>
          </a:xfrm>
          <a:prstGeom prst="rect">
            <a:avLst/>
          </a:prstGeom>
        </p:spPr>
      </p:pic>
      <p:sp>
        <p:nvSpPr>
          <p:cNvPr id="19" name="TextBox 18">
            <a:extLst>
              <a:ext uri="{FF2B5EF4-FFF2-40B4-BE49-F238E27FC236}">
                <a16:creationId xmlns:a16="http://schemas.microsoft.com/office/drawing/2014/main" id="{72586D31-126B-49DB-A93A-D641BFE5AE4A}"/>
              </a:ext>
            </a:extLst>
          </p:cNvPr>
          <p:cNvSpPr txBox="1"/>
          <p:nvPr/>
        </p:nvSpPr>
        <p:spPr>
          <a:xfrm>
            <a:off x="469518" y="2837870"/>
            <a:ext cx="6098058" cy="2759730"/>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More tsunami observations </a:t>
            </a:r>
          </a:p>
          <a:p>
            <a:pPr marL="285750" marR="0" lvl="0" indent="-285750" algn="just" defTabSz="9144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Co-located environmental observations </a:t>
            </a:r>
          </a:p>
          <a:p>
            <a:pPr marL="285750" marR="0" lvl="0" indent="-285750" algn="just" defTabSz="9144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Better monitoring and prediction capabilities </a:t>
            </a:r>
          </a:p>
          <a:p>
            <a:pPr marL="285750" marR="0" lvl="0" indent="-285750" algn="just" defTabSz="9144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Efficient operations of maritime facilities and sustainable management practices. </a:t>
            </a:r>
          </a:p>
          <a:p>
            <a:pPr marL="285750" marR="0" lvl="0" indent="-285750" algn="just" defTabSz="9144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Closer stakeholder collaboration</a:t>
            </a:r>
          </a:p>
          <a:p>
            <a:pPr marL="285750" marR="0" lvl="0" indent="-285750" algn="just" defTabSz="9144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Extensive Coverage at Low Cost  </a:t>
            </a:r>
          </a:p>
        </p:txBody>
      </p:sp>
      <p:pic>
        <p:nvPicPr>
          <p:cNvPr id="20" name="Picture 19">
            <a:extLst>
              <a:ext uri="{FF2B5EF4-FFF2-40B4-BE49-F238E27FC236}">
                <a16:creationId xmlns:a16="http://schemas.microsoft.com/office/drawing/2014/main" id="{E63869EF-D6E8-4EA9-90A9-117205EC929E}"/>
              </a:ext>
            </a:extLst>
          </p:cNvPr>
          <p:cNvPicPr>
            <a:picLocks noChangeAspect="1"/>
          </p:cNvPicPr>
          <p:nvPr/>
        </p:nvPicPr>
        <p:blipFill rotWithShape="1">
          <a:blip r:embed="rId4"/>
          <a:srcRect t="4469" b="2650"/>
          <a:stretch/>
        </p:blipFill>
        <p:spPr>
          <a:xfrm>
            <a:off x="6737144" y="1728285"/>
            <a:ext cx="3819646" cy="5004487"/>
          </a:xfrm>
          <a:prstGeom prst="rect">
            <a:avLst/>
          </a:prstGeom>
        </p:spPr>
      </p:pic>
      <p:pic>
        <p:nvPicPr>
          <p:cNvPr id="13" name="Picture 12" descr="Graphical user interface, application, Word&#10;&#10;Description automatically generated">
            <a:extLst>
              <a:ext uri="{FF2B5EF4-FFF2-40B4-BE49-F238E27FC236}">
                <a16:creationId xmlns:a16="http://schemas.microsoft.com/office/drawing/2014/main" id="{10E6295D-AC87-4A3C-A8B1-8686298225D6}"/>
              </a:ext>
            </a:extLst>
          </p:cNvPr>
          <p:cNvPicPr>
            <a:picLocks noChangeAspect="1"/>
          </p:cNvPicPr>
          <p:nvPr/>
        </p:nvPicPr>
        <p:blipFill rotWithShape="1">
          <a:blip r:embed="rId5">
            <a:extLst>
              <a:ext uri="{28A0092B-C50C-407E-A947-70E740481C1C}">
                <a14:useLocalDpi xmlns:a14="http://schemas.microsoft.com/office/drawing/2010/main" val="0"/>
              </a:ext>
            </a:extLst>
          </a:blip>
          <a:srcRect l="55000" t="65406" r="4865" b="6667"/>
          <a:stretch/>
        </p:blipFill>
        <p:spPr>
          <a:xfrm>
            <a:off x="8892746" y="4217735"/>
            <a:ext cx="3212757" cy="2515037"/>
          </a:xfrm>
          <a:prstGeom prst="rect">
            <a:avLst/>
          </a:prstGeom>
        </p:spPr>
      </p:pic>
    </p:spTree>
    <p:extLst>
      <p:ext uri="{BB962C8B-B14F-4D97-AF65-F5344CB8AC3E}">
        <p14:creationId xmlns:p14="http://schemas.microsoft.com/office/powerpoint/2010/main" val="26908776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computer, screenshot, indoor&#10;&#10;Description automatically generated">
            <a:extLst>
              <a:ext uri="{FF2B5EF4-FFF2-40B4-BE49-F238E27FC236}">
                <a16:creationId xmlns:a16="http://schemas.microsoft.com/office/drawing/2014/main" id="{EA978C95-FA41-414B-95A0-F9D769BF15FA}"/>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l="30226" t="15523" r="20351" b="58864"/>
          <a:stretch/>
        </p:blipFill>
        <p:spPr>
          <a:xfrm>
            <a:off x="0" y="0"/>
            <a:ext cx="12192000" cy="7108287"/>
          </a:xfrm>
          <a:prstGeom prst="rect">
            <a:avLst/>
          </a:prstGeom>
        </p:spPr>
      </p:pic>
      <p:sp>
        <p:nvSpPr>
          <p:cNvPr id="2" name="Rectangle 1">
            <a:extLst>
              <a:ext uri="{FF2B5EF4-FFF2-40B4-BE49-F238E27FC236}">
                <a16:creationId xmlns:a16="http://schemas.microsoft.com/office/drawing/2014/main" id="{5BF4B8E0-FE98-4B90-A5F8-32FC480C87CD}"/>
              </a:ext>
            </a:extLst>
          </p:cNvPr>
          <p:cNvSpPr/>
          <p:nvPr/>
        </p:nvSpPr>
        <p:spPr>
          <a:xfrm>
            <a:off x="386346" y="4496069"/>
            <a:ext cx="6143408" cy="1477327"/>
          </a:xfrm>
          <a:prstGeom prst="rect">
            <a:avLst/>
          </a:prstGeom>
          <a:solidFill>
            <a:srgbClr val="0070C0"/>
          </a:solidFill>
          <a:ln>
            <a:solidFill>
              <a:schemeClr val="accent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AA06E86D-A583-4E9F-8E39-B1DE4224AAA6}"/>
              </a:ext>
            </a:extLst>
          </p:cNvPr>
          <p:cNvSpPr txBox="1">
            <a:spLocks/>
          </p:cNvSpPr>
          <p:nvPr/>
        </p:nvSpPr>
        <p:spPr>
          <a:xfrm>
            <a:off x="299949" y="265245"/>
            <a:ext cx="9784080" cy="1508760"/>
          </a:xfrm>
          <a:prstGeom prst="rect">
            <a:avLst/>
          </a:prstGeom>
          <a:noFill/>
          <a:ln>
            <a:noFill/>
          </a:ln>
        </p:spPr>
        <p:txBody>
          <a:bodyPr spcFirstLastPara="1" vert="horz" wrap="square" lIns="91425" tIns="45700" rIns="91425" bIns="45700" rtlCol="0" anchor="ctr" anchorCtr="0">
            <a:normAutofit/>
          </a:bodyPr>
          <a:lstStyle>
            <a:lvl1pPr lvl="0" algn="l" defTabSz="914400" rtl="0" eaLnBrk="1" latinLnBrk="0" hangingPunct="1">
              <a:lnSpc>
                <a:spcPct val="85000"/>
              </a:lnSpc>
              <a:spcBef>
                <a:spcPts val="0"/>
              </a:spcBef>
              <a:spcAft>
                <a:spcPts val="0"/>
              </a:spcAft>
              <a:buClr>
                <a:schemeClr val="dk2"/>
              </a:buClr>
              <a:buSzPts val="1800"/>
              <a:buNone/>
              <a:defRPr sz="4400" kern="1200">
                <a:solidFill>
                  <a:schemeClr val="tx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0" marR="0" lvl="0" indent="0" algn="l" defTabSz="914400" rtl="0" eaLnBrk="1" fontAlgn="auto" latinLnBrk="0" hangingPunct="1">
              <a:lnSpc>
                <a:spcPct val="85000"/>
              </a:lnSpc>
              <a:spcBef>
                <a:spcPts val="0"/>
              </a:spcBef>
              <a:spcAft>
                <a:spcPts val="0"/>
              </a:spcAft>
              <a:buClr>
                <a:srgbClr val="44546A"/>
              </a:buClr>
              <a:buSzPts val="1800"/>
              <a:buFontTx/>
              <a:buNone/>
              <a:tabLst/>
              <a:defRPr/>
            </a:pPr>
            <a:r>
              <a:rPr kumimoji="0" lang="en-US" sz="4400" b="1" i="0" u="none" strike="noStrike" kern="1200" cap="none" spc="0" normalizeH="0" baseline="0" noProof="0">
                <a:ln>
                  <a:noFill/>
                </a:ln>
                <a:solidFill>
                  <a:srgbClr val="FF0000"/>
                </a:solidFill>
                <a:effectLst/>
                <a:uLnTx/>
                <a:uFillTx/>
                <a:latin typeface="Calibri Light" panose="020F0302020204030204"/>
                <a:ea typeface="+mj-ea"/>
                <a:cs typeface="+mj-cs"/>
              </a:rPr>
              <a:t>Detection &amp; Monitoring</a:t>
            </a:r>
            <a:br>
              <a:rPr kumimoji="0" lang="en-US" sz="4400" b="1" i="0" u="none" strike="noStrike" kern="1200" cap="none" spc="0" normalizeH="0" baseline="0" noProof="0">
                <a:ln>
                  <a:noFill/>
                </a:ln>
                <a:solidFill>
                  <a:srgbClr val="FF0000"/>
                </a:solidFill>
                <a:effectLst/>
                <a:uLnTx/>
                <a:uFillTx/>
                <a:latin typeface="Calibri Light" panose="020F0302020204030204"/>
                <a:ea typeface="+mj-ea"/>
                <a:cs typeface="+mj-cs"/>
              </a:rPr>
            </a:b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6" name="TextBox 5">
            <a:extLst>
              <a:ext uri="{FF2B5EF4-FFF2-40B4-BE49-F238E27FC236}">
                <a16:creationId xmlns:a16="http://schemas.microsoft.com/office/drawing/2014/main" id="{E9023105-C8CE-4C44-8E79-796F6BBEBD18}"/>
              </a:ext>
            </a:extLst>
          </p:cNvPr>
          <p:cNvSpPr txBox="1"/>
          <p:nvPr/>
        </p:nvSpPr>
        <p:spPr>
          <a:xfrm flipH="1">
            <a:off x="341840" y="929836"/>
            <a:ext cx="978408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New Technologies-</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UN Decade of Ocean Science for Sustainable Development (2021-2030)</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Chart, sunburst chart&#10;&#10;Description automatically generated">
            <a:extLst>
              <a:ext uri="{FF2B5EF4-FFF2-40B4-BE49-F238E27FC236}">
                <a16:creationId xmlns:a16="http://schemas.microsoft.com/office/drawing/2014/main" id="{C328860F-7258-4F2F-9455-EBB77AD229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7760" y="0"/>
            <a:ext cx="1724240" cy="1034544"/>
          </a:xfrm>
          <a:prstGeom prst="rect">
            <a:avLst/>
          </a:prstGeom>
        </p:spPr>
      </p:pic>
      <p:sp>
        <p:nvSpPr>
          <p:cNvPr id="12" name="TextBox 11">
            <a:extLst>
              <a:ext uri="{FF2B5EF4-FFF2-40B4-BE49-F238E27FC236}">
                <a16:creationId xmlns:a16="http://schemas.microsoft.com/office/drawing/2014/main" id="{FD939EDB-76B7-4E56-95C8-48CF00D5E7D5}"/>
              </a:ext>
            </a:extLst>
          </p:cNvPr>
          <p:cNvSpPr txBox="1"/>
          <p:nvPr/>
        </p:nvSpPr>
        <p:spPr>
          <a:xfrm>
            <a:off x="8621610" y="6704111"/>
            <a:ext cx="609805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7E6E6">
                    <a:lumMod val="50000"/>
                  </a:srgbClr>
                </a:solidFill>
                <a:effectLst/>
                <a:uLnTx/>
                <a:uFillTx/>
                <a:latin typeface="FoundersGroteskMono"/>
                <a:ea typeface="+mn-ea"/>
                <a:cs typeface="+mn-cs"/>
              </a:rPr>
              <a:t>Photo Credit: Mario </a:t>
            </a:r>
            <a:r>
              <a:rPr kumimoji="0" lang="en-US" sz="1400" b="0" i="0" u="none" strike="noStrike" kern="1200" cap="none" spc="0" normalizeH="0" baseline="0" noProof="0" dirty="0" err="1">
                <a:ln>
                  <a:noFill/>
                </a:ln>
                <a:solidFill>
                  <a:srgbClr val="E7E6E6">
                    <a:lumMod val="50000"/>
                  </a:srgbClr>
                </a:solidFill>
                <a:effectLst/>
                <a:uLnTx/>
                <a:uFillTx/>
                <a:latin typeface="FoundersGroteskMono"/>
                <a:ea typeface="+mn-ea"/>
                <a:cs typeface="+mn-cs"/>
              </a:rPr>
              <a:t>Tama</a:t>
            </a:r>
            <a:r>
              <a:rPr kumimoji="0" lang="en-US" sz="1400" b="0" i="0" u="none" strike="noStrike" kern="1200" cap="none" spc="0" normalizeH="0" baseline="0" noProof="0" dirty="0">
                <a:ln>
                  <a:noFill/>
                </a:ln>
                <a:solidFill>
                  <a:srgbClr val="E7E6E6">
                    <a:lumMod val="50000"/>
                  </a:srgbClr>
                </a:solidFill>
                <a:effectLst/>
                <a:uLnTx/>
                <a:uFillTx/>
                <a:latin typeface="FoundersGroteskMono"/>
                <a:ea typeface="+mn-ea"/>
                <a:cs typeface="+mn-cs"/>
              </a:rPr>
              <a:t> / Getty Images file</a:t>
            </a: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CC1A026-9DBE-4922-881B-0E7B0F7E52DC}"/>
              </a:ext>
            </a:extLst>
          </p:cNvPr>
          <p:cNvSpPr txBox="1"/>
          <p:nvPr/>
        </p:nvSpPr>
        <p:spPr>
          <a:xfrm>
            <a:off x="702354" y="5076290"/>
            <a:ext cx="548742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GPS-equipped ships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enable each vessel to act as an open-ocean tide gauge, supporting tsunami monitoring.</a:t>
            </a:r>
          </a:p>
        </p:txBody>
      </p:sp>
      <p:sp>
        <p:nvSpPr>
          <p:cNvPr id="10" name="TextBox 9">
            <a:extLst>
              <a:ext uri="{FF2B5EF4-FFF2-40B4-BE49-F238E27FC236}">
                <a16:creationId xmlns:a16="http://schemas.microsoft.com/office/drawing/2014/main" id="{37D9BBA5-2A61-4301-958E-EE21DB031598}"/>
              </a:ext>
            </a:extLst>
          </p:cNvPr>
          <p:cNvSpPr txBox="1"/>
          <p:nvPr/>
        </p:nvSpPr>
        <p:spPr>
          <a:xfrm>
            <a:off x="632014" y="4586125"/>
            <a:ext cx="740312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TSUNAMI MONITORING by SHIPS:</a:t>
            </a:r>
          </a:p>
        </p:txBody>
      </p:sp>
    </p:spTree>
    <p:extLst>
      <p:ext uri="{BB962C8B-B14F-4D97-AF65-F5344CB8AC3E}">
        <p14:creationId xmlns:p14="http://schemas.microsoft.com/office/powerpoint/2010/main" val="4274911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06E86D-A583-4E9F-8E39-B1DE4224AAA6}"/>
              </a:ext>
            </a:extLst>
          </p:cNvPr>
          <p:cNvSpPr txBox="1">
            <a:spLocks/>
          </p:cNvSpPr>
          <p:nvPr/>
        </p:nvSpPr>
        <p:spPr>
          <a:xfrm>
            <a:off x="299949" y="265245"/>
            <a:ext cx="9784080" cy="1508760"/>
          </a:xfrm>
          <a:prstGeom prst="rect">
            <a:avLst/>
          </a:prstGeom>
          <a:noFill/>
          <a:ln>
            <a:noFill/>
          </a:ln>
        </p:spPr>
        <p:txBody>
          <a:bodyPr spcFirstLastPara="1" vert="horz" wrap="square" lIns="91425" tIns="45700" rIns="91425" bIns="45700" rtlCol="0" anchor="ctr" anchorCtr="0">
            <a:normAutofit/>
          </a:bodyPr>
          <a:lstStyle>
            <a:lvl1pPr lvl="0" algn="l" defTabSz="914400" rtl="0" eaLnBrk="1" latinLnBrk="0" hangingPunct="1">
              <a:lnSpc>
                <a:spcPct val="85000"/>
              </a:lnSpc>
              <a:spcBef>
                <a:spcPts val="0"/>
              </a:spcBef>
              <a:spcAft>
                <a:spcPts val="0"/>
              </a:spcAft>
              <a:buClr>
                <a:schemeClr val="dk2"/>
              </a:buClr>
              <a:buSzPts val="1800"/>
              <a:buNone/>
              <a:defRPr sz="4400" kern="1200">
                <a:solidFill>
                  <a:schemeClr val="tx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0" marR="0" lvl="0" indent="0" algn="l" defTabSz="914400" rtl="0" eaLnBrk="1" fontAlgn="auto" latinLnBrk="0" hangingPunct="1">
              <a:lnSpc>
                <a:spcPct val="85000"/>
              </a:lnSpc>
              <a:spcBef>
                <a:spcPts val="0"/>
              </a:spcBef>
              <a:spcAft>
                <a:spcPts val="0"/>
              </a:spcAft>
              <a:buClr>
                <a:srgbClr val="44546A"/>
              </a:buClr>
              <a:buSzPts val="1800"/>
              <a:buFontTx/>
              <a:buNone/>
              <a:tabLst/>
              <a:defRPr/>
            </a:pPr>
            <a:r>
              <a:rPr kumimoji="0" lang="en-US" sz="4400" b="1" i="0" u="none" strike="noStrike" kern="1200" cap="none" spc="0" normalizeH="0" baseline="0" noProof="0" dirty="0">
                <a:ln>
                  <a:noFill/>
                </a:ln>
                <a:solidFill>
                  <a:srgbClr val="7030A0"/>
                </a:solidFill>
                <a:effectLst/>
                <a:uLnTx/>
                <a:uFillTx/>
                <a:latin typeface="Calibri Light" panose="020F0302020204030204"/>
                <a:ea typeface="+mj-ea"/>
                <a:cs typeface="+mj-cs"/>
              </a:rPr>
              <a:t>Alert Systems</a:t>
            </a:r>
          </a:p>
          <a:p>
            <a:pPr marL="0" marR="0" lvl="0" indent="0" algn="l" defTabSz="914400" rtl="0" eaLnBrk="1" fontAlgn="auto" latinLnBrk="0" hangingPunct="1">
              <a:lnSpc>
                <a:spcPct val="85000"/>
              </a:lnSpc>
              <a:spcBef>
                <a:spcPts val="0"/>
              </a:spcBef>
              <a:spcAft>
                <a:spcPts val="0"/>
              </a:spcAft>
              <a:buClr>
                <a:srgbClr val="44546A"/>
              </a:buClr>
              <a:buSzPts val="1800"/>
              <a:buFontTx/>
              <a:buNone/>
              <a:tabLst/>
              <a:defRPr/>
            </a:pP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6" name="TextBox 5">
            <a:extLst>
              <a:ext uri="{FF2B5EF4-FFF2-40B4-BE49-F238E27FC236}">
                <a16:creationId xmlns:a16="http://schemas.microsoft.com/office/drawing/2014/main" id="{E9023105-C8CE-4C44-8E79-796F6BBEBD18}"/>
              </a:ext>
            </a:extLst>
          </p:cNvPr>
          <p:cNvSpPr txBox="1"/>
          <p:nvPr/>
        </p:nvSpPr>
        <p:spPr>
          <a:xfrm flipH="1">
            <a:off x="299949" y="877519"/>
            <a:ext cx="97840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Tsunami Alerting Device (TAD)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 NEAM Region</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99A639D-BF7E-4D0C-BEF7-F1CB41B45CB4}"/>
              </a:ext>
            </a:extLst>
          </p:cNvPr>
          <p:cNvSpPr txBox="1"/>
          <p:nvPr/>
        </p:nvSpPr>
        <p:spPr>
          <a:xfrm>
            <a:off x="290035" y="1575854"/>
            <a:ext cx="6098058" cy="5411546"/>
          </a:xfrm>
          <a:prstGeom prst="rect">
            <a:avLst/>
          </a:prstGeom>
          <a:noFill/>
        </p:spPr>
        <p:txBody>
          <a:bodyPr wrap="square">
            <a:spAutoFit/>
          </a:bodyPr>
          <a:lstStyle/>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Developed by EU JRC</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Delivers warning messages </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Consists of a panel equipped with data receivers, a display, an alerting siren and a loudspeaker. </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Can be automatically activated by the GDACS system or can be connected to local sea level</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system</a:t>
            </a:r>
            <a:endParaRPr kumimoji="0" lang="en-GB"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Provides multi-usage for local authority:  to interact with the population in normal times (greeting messages, touristic or public useful information)</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TADs will be installed under COASTWAVE DG ECHO Project</a:t>
            </a: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6" name="Picture 15" descr="Graphical user interface, application, Word&#10;&#10;Description automatically generated">
            <a:extLst>
              <a:ext uri="{FF2B5EF4-FFF2-40B4-BE49-F238E27FC236}">
                <a16:creationId xmlns:a16="http://schemas.microsoft.com/office/drawing/2014/main" id="{17729D5F-BC81-479B-B7FC-578D8B7E85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246" t="66560" r="25373" b="6618"/>
          <a:stretch/>
        </p:blipFill>
        <p:spPr>
          <a:xfrm>
            <a:off x="9960208" y="681057"/>
            <a:ext cx="2095919" cy="1839375"/>
          </a:xfrm>
          <a:prstGeom prst="rect">
            <a:avLst/>
          </a:prstGeom>
        </p:spPr>
      </p:pic>
      <p:pic>
        <p:nvPicPr>
          <p:cNvPr id="18" name="Picture 17" descr="A picture containing text, screenshot, outdoor&#10;&#10;Description automatically generated">
            <a:extLst>
              <a:ext uri="{FF2B5EF4-FFF2-40B4-BE49-F238E27FC236}">
                <a16:creationId xmlns:a16="http://schemas.microsoft.com/office/drawing/2014/main" id="{788C4A26-405B-483F-AB36-93AF87BAE6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53" t="57659" r="21487" b="3867"/>
          <a:stretch/>
        </p:blipFill>
        <p:spPr>
          <a:xfrm>
            <a:off x="8254614" y="2689992"/>
            <a:ext cx="3637437" cy="3183270"/>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C7E184BA-EB6C-46A1-83CA-992DDE9AE53D}"/>
              </a:ext>
            </a:extLst>
          </p:cNvPr>
          <p:cNvPicPr>
            <a:picLocks noChangeAspect="1"/>
          </p:cNvPicPr>
          <p:nvPr/>
        </p:nvPicPr>
        <p:blipFill rotWithShape="1">
          <a:blip r:embed="rId5">
            <a:extLst>
              <a:ext uri="{28A0092B-C50C-407E-A947-70E740481C1C}">
                <a14:useLocalDpi xmlns:a14="http://schemas.microsoft.com/office/drawing/2010/main" val="0"/>
              </a:ext>
            </a:extLst>
          </a:blip>
          <a:srcRect l="44807" t="12793" r="28436" b="45045"/>
          <a:stretch/>
        </p:blipFill>
        <p:spPr>
          <a:xfrm>
            <a:off x="6552169" y="263179"/>
            <a:ext cx="3243963" cy="3003681"/>
          </a:xfrm>
          <a:prstGeom prst="rect">
            <a:avLst/>
          </a:prstGeom>
        </p:spPr>
      </p:pic>
      <p:sp>
        <p:nvSpPr>
          <p:cNvPr id="10" name="TextBox 9">
            <a:extLst>
              <a:ext uri="{FF2B5EF4-FFF2-40B4-BE49-F238E27FC236}">
                <a16:creationId xmlns:a16="http://schemas.microsoft.com/office/drawing/2014/main" id="{0BFE2E05-6EC9-4798-903D-98A90A79CCFB}"/>
              </a:ext>
            </a:extLst>
          </p:cNvPr>
          <p:cNvSpPr txBox="1"/>
          <p:nvPr/>
        </p:nvSpPr>
        <p:spPr>
          <a:xfrm>
            <a:off x="10084029" y="5873262"/>
            <a:ext cx="6096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FoundersGroteskMono"/>
                <a:ea typeface="+mn-ea"/>
                <a:cs typeface="+mn-cs"/>
              </a:rPr>
              <a:t>Photo Credit: JRC</a:t>
            </a:r>
            <a:endParaRPr kumimoji="0" lang="en-US" sz="16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8062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801099" y="1396289"/>
            <a:ext cx="4249006" cy="1325563"/>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Clr>
                <a:srgbClr val="111111"/>
              </a:buClr>
              <a:buSzPts val="4000"/>
            </a:pPr>
            <a:r>
              <a:rPr lang="en-US" kern="1200">
                <a:solidFill>
                  <a:schemeClr val="tx1"/>
                </a:solidFill>
                <a:latin typeface="+mj-lt"/>
                <a:ea typeface="+mj-ea"/>
                <a:cs typeface="+mj-cs"/>
                <a:sym typeface="Times New Roman"/>
              </a:rPr>
              <a:t>SESSION 3</a:t>
            </a:r>
            <a:br>
              <a:rPr lang="en-US" b="0" i="0" kern="1200">
                <a:solidFill>
                  <a:schemeClr val="tx1"/>
                </a:solidFill>
                <a:latin typeface="+mj-lt"/>
                <a:ea typeface="+mj-ea"/>
                <a:cs typeface="+mj-cs"/>
                <a:sym typeface="Times New Roman"/>
              </a:rPr>
            </a:br>
            <a:endParaRPr lang="en-US" kern="1200">
              <a:solidFill>
                <a:schemeClr val="tx1"/>
              </a:solidFill>
              <a:latin typeface="+mj-lt"/>
              <a:ea typeface="+mj-ea"/>
              <a:cs typeface="+mj-cs"/>
              <a:sym typeface="Times New Roman"/>
            </a:endParaRPr>
          </a:p>
        </p:txBody>
      </p:sp>
      <p:sp>
        <p:nvSpPr>
          <p:cNvPr id="104" name="Google Shape;104;p15"/>
          <p:cNvSpPr txBox="1">
            <a:spLocks noGrp="1"/>
          </p:cNvSpPr>
          <p:nvPr>
            <p:ph type="body" idx="1"/>
          </p:nvPr>
        </p:nvSpPr>
        <p:spPr>
          <a:xfrm>
            <a:off x="805544" y="2871982"/>
            <a:ext cx="4245428" cy="3181684"/>
          </a:xfrm>
          <a:prstGeom prst="rect">
            <a:avLst/>
          </a:prstGeom>
        </p:spPr>
        <p:txBody>
          <a:bodyPr spcFirstLastPara="1" vert="horz" lIns="91440" tIns="45720" rIns="91440" bIns="45720" rtlCol="0" anchor="t" anchorCtr="0">
            <a:normAutofit/>
          </a:bodyPr>
          <a:lstStyle/>
          <a:p>
            <a:pPr marL="285750">
              <a:lnSpc>
                <a:spcPct val="90000"/>
              </a:lnSpc>
              <a:spcBef>
                <a:spcPts val="0"/>
              </a:spcBef>
              <a:buSzPts val="2400"/>
              <a:buFont typeface="Arial" panose="020B0604020202020204" pitchFamily="34" charset="0"/>
              <a:buChar char="•"/>
            </a:pPr>
            <a:r>
              <a:rPr lang="fr-FR" sz="2800" b="1" i="0" u="none" strike="noStrike" baseline="0" dirty="0">
                <a:solidFill>
                  <a:srgbClr val="FFFF00"/>
                </a:solidFill>
                <a:latin typeface="Times New Roman" panose="02020603050405020304" pitchFamily="18" charset="0"/>
              </a:rPr>
              <a:t>PANEL DISCUSSION </a:t>
            </a:r>
            <a:r>
              <a:rPr lang="fr-FR" sz="1800" b="0" i="0" u="none" strike="noStrike" baseline="0" dirty="0">
                <a:solidFill>
                  <a:srgbClr val="000000"/>
                </a:solidFill>
                <a:latin typeface="Times New Roman" panose="02020603050405020304" pitchFamily="18" charset="0"/>
              </a:rPr>
              <a:t>	</a:t>
            </a:r>
          </a:p>
          <a:p>
            <a:pPr marL="285750" lvl="0">
              <a:lnSpc>
                <a:spcPct val="90000"/>
              </a:lnSpc>
              <a:spcBef>
                <a:spcPts val="0"/>
              </a:spcBef>
              <a:spcAft>
                <a:spcPts val="0"/>
              </a:spcAft>
              <a:buSzPts val="2400"/>
              <a:buFont typeface="Arial" panose="020B0604020202020204" pitchFamily="34" charset="0"/>
              <a:buChar char="•"/>
            </a:pPr>
            <a:endParaRPr lang="en-US" dirty="0">
              <a:sym typeface="Times New Roman"/>
            </a:endParaRPr>
          </a:p>
        </p:txBody>
      </p:sp>
      <p:sp>
        <p:nvSpPr>
          <p:cNvPr id="135" name="Freeform: Shape 134">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2" name="Picture 2">
            <a:extLst>
              <a:ext uri="{FF2B5EF4-FFF2-40B4-BE49-F238E27FC236}">
                <a16:creationId xmlns:a16="http://schemas.microsoft.com/office/drawing/2014/main" id="{23D21915-E0E5-4213-84C8-43D53279F8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27"/>
          <a:stretch/>
        </p:blipFill>
        <p:spPr bwMode="auto">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a:extLst>
            <a:ext uri="{909E8E84-426E-40DD-AFC4-6F175D3DCCD1}">
              <a14:hiddenFill xmlns:a14="http://schemas.microsoft.com/office/drawing/2010/main">
                <a:solidFill>
                  <a:srgbClr val="FFFFFF"/>
                </a:solidFill>
              </a14:hiddenFill>
            </a:ext>
          </a:extLst>
        </p:spPr>
      </p:pic>
      <p:sp>
        <p:nvSpPr>
          <p:cNvPr id="137" name="Freeform: Shape 136">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13">
            <a:extLst>
              <a:ext uri="{FF2B5EF4-FFF2-40B4-BE49-F238E27FC236}">
                <a16:creationId xmlns:a16="http://schemas.microsoft.com/office/drawing/2014/main" id="{ECE01CAF-2644-4F38-9803-F70DB813E1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9617"/>
          <a:stretch/>
        </p:blipFill>
        <p:spPr bwMode="auto">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22757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B25F6F2-A5CA-45BE-8BA7-C5EF3A4AF2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14" r="29168" b="1"/>
          <a:stretch/>
        </p:blipFill>
        <p:spPr bwMode="auto">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2" name="Freeform: Shape 21">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4" name="Freeform: Shape 23">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9C95F2D-30DB-43EB-A9AA-96738E98B4DE}"/>
              </a:ext>
            </a:extLst>
          </p:cNvPr>
          <p:cNvSpPr>
            <a:spLocks noGrp="1"/>
          </p:cNvSpPr>
          <p:nvPr>
            <p:ph type="title"/>
          </p:nvPr>
        </p:nvSpPr>
        <p:spPr>
          <a:xfrm>
            <a:off x="6801436" y="1396289"/>
            <a:ext cx="4819952" cy="1325563"/>
          </a:xfrm>
        </p:spPr>
        <p:txBody>
          <a:bodyPr vert="horz" lIns="91440" tIns="45720" rIns="91440" bIns="45720" rtlCol="0" anchor="ctr">
            <a:normAutofit/>
          </a:bodyPr>
          <a:lstStyle/>
          <a:p>
            <a:pPr>
              <a:lnSpc>
                <a:spcPct val="90000"/>
              </a:lnSpc>
              <a:spcBef>
                <a:spcPct val="0"/>
              </a:spcBef>
            </a:pPr>
            <a:r>
              <a:rPr lang="en-US"/>
              <a:t>SESSION 1</a:t>
            </a:r>
          </a:p>
        </p:txBody>
      </p:sp>
      <p:sp>
        <p:nvSpPr>
          <p:cNvPr id="4" name="Text Placeholder 3">
            <a:extLst>
              <a:ext uri="{FF2B5EF4-FFF2-40B4-BE49-F238E27FC236}">
                <a16:creationId xmlns:a16="http://schemas.microsoft.com/office/drawing/2014/main" id="{4F81F1DA-FEC9-471F-A0A7-AB266D1A4C1D}"/>
              </a:ext>
            </a:extLst>
          </p:cNvPr>
          <p:cNvSpPr>
            <a:spLocks noGrp="1"/>
          </p:cNvSpPr>
          <p:nvPr>
            <p:ph type="body" idx="1"/>
          </p:nvPr>
        </p:nvSpPr>
        <p:spPr>
          <a:xfrm>
            <a:off x="6801435" y="2871982"/>
            <a:ext cx="4819951" cy="3181684"/>
          </a:xfrm>
        </p:spPr>
        <p:txBody>
          <a:bodyPr vert="horz" lIns="91440" tIns="45720" rIns="91440" bIns="45720" rtlCol="0" anchor="t">
            <a:normAutofit/>
          </a:bodyPr>
          <a:lstStyle/>
          <a:p>
            <a:pPr>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1031509607"/>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839787" y="549234"/>
            <a:ext cx="11017915" cy="1508760"/>
          </a:xfrm>
          <a:prstGeom prst="rect">
            <a:avLst/>
          </a:prstGeom>
          <a:noFill/>
          <a:ln>
            <a:noFill/>
          </a:ln>
        </p:spPr>
        <p:txBody>
          <a:bodyPr spcFirstLastPara="1" wrap="square" lIns="91425" tIns="45700" rIns="91425" bIns="45700" anchor="ctr" anchorCtr="0">
            <a:noAutofit/>
          </a:bodyPr>
          <a:lstStyle/>
          <a:p>
            <a:pPr marL="0" lvl="0" indent="0" algn="l" rtl="0">
              <a:lnSpc>
                <a:spcPct val="85000"/>
              </a:lnSpc>
              <a:spcBef>
                <a:spcPts val="0"/>
              </a:spcBef>
              <a:spcAft>
                <a:spcPts val="0"/>
              </a:spcAft>
              <a:buClr>
                <a:srgbClr val="111111"/>
              </a:buClr>
              <a:buSzPts val="4000"/>
              <a:buFont typeface="Times New Roman"/>
              <a:buNone/>
            </a:pPr>
            <a:r>
              <a:rPr lang="fr-FR" dirty="0">
                <a:solidFill>
                  <a:srgbClr val="111111"/>
                </a:solidFill>
                <a:latin typeface="Times New Roman"/>
                <a:ea typeface="Times New Roman"/>
                <a:cs typeface="Times New Roman"/>
                <a:sym typeface="Times New Roman"/>
              </a:rPr>
              <a:t>Dr. ANDI EKA SAKYA </a:t>
            </a:r>
            <a:r>
              <a:rPr lang="fr-FR" b="0" i="0" dirty="0">
                <a:solidFill>
                  <a:srgbClr val="111111"/>
                </a:solidFill>
                <a:latin typeface="Times New Roman"/>
                <a:ea typeface="Times New Roman"/>
                <a:cs typeface="Times New Roman"/>
                <a:sym typeface="Times New Roman"/>
              </a:rPr>
              <a:t>(INDONESIA)</a:t>
            </a:r>
            <a:br>
              <a:rPr lang="fr-FR" b="0" i="0" dirty="0">
                <a:solidFill>
                  <a:srgbClr val="111111"/>
                </a:solidFill>
                <a:latin typeface="Times New Roman"/>
                <a:ea typeface="Times New Roman"/>
                <a:cs typeface="Times New Roman"/>
                <a:sym typeface="Times New Roman"/>
              </a:rPr>
            </a:br>
            <a:endParaRPr dirty="0">
              <a:latin typeface="Times New Roman"/>
              <a:ea typeface="Times New Roman"/>
              <a:cs typeface="Times New Roman"/>
              <a:sym typeface="Times New Roman"/>
            </a:endParaRPr>
          </a:p>
        </p:txBody>
      </p:sp>
      <p:pic>
        <p:nvPicPr>
          <p:cNvPr id="89" name="Google Shape;89;p13"/>
          <p:cNvPicPr preferRelativeResize="0">
            <a:picLocks noGrp="1"/>
          </p:cNvPicPr>
          <p:nvPr>
            <p:ph type="pic" idx="2"/>
          </p:nvPr>
        </p:nvPicPr>
        <p:blipFill>
          <a:blip r:embed="rId3"/>
          <a:srcRect t="4421" b="4421"/>
          <a:stretch/>
        </p:blipFill>
        <p:spPr>
          <a:xfrm>
            <a:off x="839788" y="1897603"/>
            <a:ext cx="3932237" cy="4059237"/>
          </a:xfrm>
          <a:prstGeom prst="rect">
            <a:avLst/>
          </a:prstGeom>
          <a:solidFill>
            <a:srgbClr val="E8F5FB"/>
          </a:solidFill>
          <a:ln>
            <a:noFill/>
          </a:ln>
        </p:spPr>
      </p:pic>
      <p:sp>
        <p:nvSpPr>
          <p:cNvPr id="90" name="Google Shape;90;p13"/>
          <p:cNvSpPr txBox="1">
            <a:spLocks noGrp="1"/>
          </p:cNvSpPr>
          <p:nvPr>
            <p:ph type="body" idx="1"/>
          </p:nvPr>
        </p:nvSpPr>
        <p:spPr>
          <a:xfrm>
            <a:off x="5616606" y="1888372"/>
            <a:ext cx="5592168" cy="4571422"/>
          </a:xfrm>
          <a:prstGeom prst="rect">
            <a:avLst/>
          </a:prstGeom>
          <a:noFill/>
          <a:ln>
            <a:noFill/>
          </a:ln>
        </p:spPr>
        <p:txBody>
          <a:bodyPr spcFirstLastPara="1" wrap="square" lIns="91425" tIns="45700" rIns="91425" bIns="45700" anchor="t" anchorCtr="0">
            <a:noAutofit/>
          </a:bodyPr>
          <a:lstStyle/>
          <a:p>
            <a:pPr marL="285750" lvl="0" indent="-285750" algn="l" rtl="0">
              <a:lnSpc>
                <a:spcPct val="95000"/>
              </a:lnSpc>
              <a:spcBef>
                <a:spcPts val="0"/>
              </a:spcBef>
              <a:spcAft>
                <a:spcPts val="0"/>
              </a:spcAft>
              <a:buSzPts val="2400"/>
              <a:buFont typeface="Arial"/>
              <a:buChar char="•"/>
            </a:pPr>
            <a:r>
              <a:rPr lang="en-US" sz="2400" i="0" dirty="0">
                <a:latin typeface="Times New Roman"/>
                <a:ea typeface="Times New Roman"/>
                <a:cs typeface="Times New Roman"/>
                <a:sym typeface="Times New Roman"/>
              </a:rPr>
              <a:t>National </a:t>
            </a:r>
            <a:r>
              <a:rPr lang="en-US" sz="2400" dirty="0">
                <a:latin typeface="Times New Roman"/>
                <a:ea typeface="Times New Roman"/>
                <a:cs typeface="Times New Roman"/>
                <a:sym typeface="Times New Roman"/>
              </a:rPr>
              <a:t>Agency for </a:t>
            </a:r>
            <a:r>
              <a:rPr lang="en-US" sz="2400" i="0" dirty="0">
                <a:latin typeface="Times New Roman"/>
                <a:ea typeface="Times New Roman"/>
                <a:cs typeface="Times New Roman"/>
                <a:sym typeface="Times New Roman"/>
              </a:rPr>
              <a:t>Research and Innovation</a:t>
            </a:r>
          </a:p>
          <a:p>
            <a:pPr marL="285750" lvl="0" indent="-285750" algn="l" rtl="0">
              <a:lnSpc>
                <a:spcPct val="95000"/>
              </a:lnSpc>
              <a:spcBef>
                <a:spcPts val="0"/>
              </a:spcBef>
              <a:spcAft>
                <a:spcPts val="0"/>
              </a:spcAft>
              <a:buSzPts val="2400"/>
              <a:buFont typeface="Arial"/>
              <a:buChar char="•"/>
            </a:pPr>
            <a:endParaRPr lang="en-US" sz="2400" i="0" dirty="0">
              <a:latin typeface="Times New Roman"/>
              <a:ea typeface="Times New Roman"/>
              <a:cs typeface="Times New Roman"/>
              <a:sym typeface="Times New Roman"/>
            </a:endParaRPr>
          </a:p>
          <a:p>
            <a:pPr marL="285750" indent="-285750">
              <a:spcBef>
                <a:spcPts val="0"/>
              </a:spcBef>
              <a:buSzPts val="2400"/>
              <a:buFont typeface="Arial"/>
              <a:buChar char="•"/>
            </a:pPr>
            <a:r>
              <a:rPr lang="en-US" sz="2400" dirty="0">
                <a:latin typeface="Times New Roman"/>
                <a:cs typeface="Times New Roman"/>
                <a:sym typeface="Times New Roman"/>
              </a:rPr>
              <a:t>Research Center for Geological Hazard</a:t>
            </a:r>
          </a:p>
          <a:p>
            <a:pPr marL="285750" indent="-285750">
              <a:spcBef>
                <a:spcPts val="0"/>
              </a:spcBef>
              <a:buSzPts val="2400"/>
              <a:buFont typeface="Arial"/>
              <a:buChar char="•"/>
            </a:pPr>
            <a:endParaRPr lang="en-US" sz="2400" dirty="0"/>
          </a:p>
          <a:p>
            <a:pPr marL="285750" lvl="0" indent="-285750" algn="l" rtl="0">
              <a:lnSpc>
                <a:spcPct val="95000"/>
              </a:lnSpc>
              <a:spcBef>
                <a:spcPts val="1400"/>
              </a:spcBef>
              <a:spcAft>
                <a:spcPts val="0"/>
              </a:spcAft>
              <a:buSzPts val="2400"/>
              <a:buFont typeface="Arial"/>
              <a:buChar char="•"/>
            </a:pPr>
            <a:r>
              <a:rPr lang="en-US" sz="2400" dirty="0">
                <a:latin typeface="Times New Roman"/>
                <a:ea typeface="Times New Roman"/>
                <a:cs typeface="Times New Roman"/>
                <a:sym typeface="Times New Roman"/>
              </a:rPr>
              <a:t>Former Chair of ICG/IOTWMS</a:t>
            </a:r>
          </a:p>
          <a:p>
            <a:pPr marL="285750" lvl="0" indent="-285750" algn="l" rtl="0">
              <a:lnSpc>
                <a:spcPct val="95000"/>
              </a:lnSpc>
              <a:spcBef>
                <a:spcPts val="1400"/>
              </a:spcBef>
              <a:spcAft>
                <a:spcPts val="0"/>
              </a:spcAft>
              <a:buSzPts val="2400"/>
              <a:buFont typeface="Arial"/>
              <a:buChar char="•"/>
            </a:pPr>
            <a:endParaRPr lang="en-US" sz="2400" dirty="0">
              <a:latin typeface="Times New Roman"/>
              <a:ea typeface="Times New Roman"/>
              <a:cs typeface="Times New Roman"/>
              <a:sym typeface="Times New Roman"/>
            </a:endParaRPr>
          </a:p>
          <a:p>
            <a:pPr marL="285750" lvl="0" indent="-285750" algn="l" rtl="0">
              <a:lnSpc>
                <a:spcPct val="95000"/>
              </a:lnSpc>
              <a:spcBef>
                <a:spcPts val="1400"/>
              </a:spcBef>
              <a:spcAft>
                <a:spcPts val="0"/>
              </a:spcAft>
              <a:buSzPts val="2400"/>
              <a:buFont typeface="Arial"/>
              <a:buChar char="•"/>
            </a:pPr>
            <a:r>
              <a:rPr lang="en-US" sz="2400" dirty="0">
                <a:latin typeface="Times New Roman"/>
                <a:ea typeface="Times New Roman"/>
                <a:cs typeface="Times New Roman"/>
                <a:sym typeface="Times New Roman"/>
              </a:rPr>
              <a:t>Senior Engineer Agency for the Assessment and Application of Technology (BPPT)</a:t>
            </a:r>
          </a:p>
        </p:txBody>
      </p:sp>
    </p:spTree>
    <p:extLst>
      <p:ext uri="{BB962C8B-B14F-4D97-AF65-F5344CB8AC3E}">
        <p14:creationId xmlns:p14="http://schemas.microsoft.com/office/powerpoint/2010/main" val="12420018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839787" y="549234"/>
            <a:ext cx="10706753" cy="1508760"/>
          </a:xfrm>
          <a:prstGeom prst="rect">
            <a:avLst/>
          </a:prstGeom>
          <a:noFill/>
          <a:ln>
            <a:noFill/>
          </a:ln>
        </p:spPr>
        <p:txBody>
          <a:bodyPr spcFirstLastPara="1" wrap="square" lIns="91425" tIns="45700" rIns="91425" bIns="45700" anchor="ctr" anchorCtr="0">
            <a:noAutofit/>
          </a:bodyPr>
          <a:lstStyle/>
          <a:p>
            <a:pPr marL="0" lvl="0" indent="0" algn="l" rtl="0">
              <a:lnSpc>
                <a:spcPct val="85000"/>
              </a:lnSpc>
              <a:spcBef>
                <a:spcPts val="0"/>
              </a:spcBef>
              <a:spcAft>
                <a:spcPts val="0"/>
              </a:spcAft>
              <a:buClr>
                <a:srgbClr val="111111"/>
              </a:buClr>
              <a:buSzPts val="4000"/>
              <a:buFont typeface="Times New Roman"/>
              <a:buNone/>
            </a:pPr>
            <a:r>
              <a:rPr lang="es-ES" dirty="0" err="1">
                <a:solidFill>
                  <a:srgbClr val="111111"/>
                </a:solidFill>
                <a:latin typeface="Times New Roman"/>
                <a:ea typeface="Times New Roman"/>
                <a:cs typeface="Times New Roman"/>
                <a:sym typeface="Times New Roman"/>
              </a:rPr>
              <a:t>MSc</a:t>
            </a:r>
            <a:r>
              <a:rPr lang="es-ES" b="0" i="0" dirty="0">
                <a:solidFill>
                  <a:srgbClr val="111111"/>
                </a:solidFill>
                <a:latin typeface="Times New Roman"/>
                <a:ea typeface="Times New Roman"/>
                <a:cs typeface="Times New Roman"/>
                <a:sym typeface="Times New Roman"/>
              </a:rPr>
              <a:t>. IGNACIO AGUIRRE-AYERBE (SPAIN)</a:t>
            </a:r>
            <a:br>
              <a:rPr lang="es-ES" b="0" i="0" dirty="0">
                <a:solidFill>
                  <a:srgbClr val="111111"/>
                </a:solidFill>
                <a:latin typeface="Times New Roman"/>
                <a:ea typeface="Times New Roman"/>
                <a:cs typeface="Times New Roman"/>
                <a:sym typeface="Times New Roman"/>
              </a:rPr>
            </a:br>
            <a:endParaRPr lang="es-ES" dirty="0">
              <a:latin typeface="Times New Roman"/>
              <a:ea typeface="Times New Roman"/>
              <a:cs typeface="Times New Roman"/>
              <a:sym typeface="Times New Roman"/>
            </a:endParaRPr>
          </a:p>
        </p:txBody>
      </p:sp>
      <p:pic>
        <p:nvPicPr>
          <p:cNvPr id="103" name="Google Shape;103;p15"/>
          <p:cNvPicPr preferRelativeResize="0">
            <a:picLocks noGrp="1"/>
          </p:cNvPicPr>
          <p:nvPr>
            <p:ph type="pic" idx="2"/>
          </p:nvPr>
        </p:nvPicPr>
        <p:blipFill>
          <a:blip r:embed="rId3"/>
          <a:srcRect l="1564" r="1564"/>
          <a:stretch/>
        </p:blipFill>
        <p:spPr>
          <a:xfrm>
            <a:off x="839788" y="1897603"/>
            <a:ext cx="3932237" cy="4059237"/>
          </a:xfrm>
          <a:prstGeom prst="rect">
            <a:avLst/>
          </a:prstGeom>
          <a:solidFill>
            <a:srgbClr val="E8F5FB"/>
          </a:solidFill>
          <a:ln>
            <a:noFill/>
          </a:ln>
        </p:spPr>
      </p:pic>
      <p:sp>
        <p:nvSpPr>
          <p:cNvPr id="104" name="Google Shape;104;p15"/>
          <p:cNvSpPr txBox="1">
            <a:spLocks noGrp="1"/>
          </p:cNvSpPr>
          <p:nvPr>
            <p:ph type="body" idx="1"/>
          </p:nvPr>
        </p:nvSpPr>
        <p:spPr>
          <a:xfrm>
            <a:off x="5616605" y="1888372"/>
            <a:ext cx="5929935" cy="4420394"/>
          </a:xfrm>
          <a:prstGeom prst="rect">
            <a:avLst/>
          </a:prstGeom>
          <a:noFill/>
          <a:ln>
            <a:noFill/>
          </a:ln>
        </p:spPr>
        <p:txBody>
          <a:bodyPr spcFirstLastPara="1" wrap="square" lIns="91425" tIns="45700" rIns="91425" bIns="45700" anchor="t" anchorCtr="0">
            <a:noAutofit/>
          </a:bodyPr>
          <a:lstStyle/>
          <a:p>
            <a:pPr marL="285750" lvl="0" indent="-285750" algn="l" rtl="0">
              <a:lnSpc>
                <a:spcPct val="95000"/>
              </a:lnSpc>
              <a:spcBef>
                <a:spcPts val="0"/>
              </a:spcBef>
              <a:spcAft>
                <a:spcPts val="0"/>
              </a:spcAft>
              <a:buSzPts val="2400"/>
              <a:buFont typeface="Arial"/>
              <a:buChar char="•"/>
            </a:pPr>
            <a:r>
              <a:rPr lang="en-US" sz="2400" i="0" dirty="0">
                <a:latin typeface="Times New Roman"/>
                <a:ea typeface="Times New Roman"/>
                <a:cs typeface="Times New Roman"/>
                <a:sym typeface="Times New Roman"/>
              </a:rPr>
              <a:t>Technologist at </a:t>
            </a:r>
            <a:r>
              <a:rPr lang="en-US" sz="2400" i="0" dirty="0" err="1">
                <a:latin typeface="Times New Roman"/>
                <a:ea typeface="Times New Roman"/>
                <a:cs typeface="Times New Roman"/>
                <a:sym typeface="Times New Roman"/>
              </a:rPr>
              <a:t>IHCantabria</a:t>
            </a:r>
            <a:endParaRPr lang="en-US" sz="2400" i="0" dirty="0">
              <a:latin typeface="Times New Roman"/>
              <a:ea typeface="Times New Roman"/>
              <a:cs typeface="Times New Roman"/>
              <a:sym typeface="Times New Roman"/>
            </a:endParaRPr>
          </a:p>
          <a:p>
            <a:pPr marL="285750" lvl="0" indent="-285750" algn="l" rtl="0">
              <a:lnSpc>
                <a:spcPct val="95000"/>
              </a:lnSpc>
              <a:spcBef>
                <a:spcPts val="1400"/>
              </a:spcBef>
              <a:spcAft>
                <a:spcPts val="0"/>
              </a:spcAft>
              <a:buSzPts val="2400"/>
              <a:buFont typeface="Arial"/>
              <a:buChar char="•"/>
            </a:pPr>
            <a:r>
              <a:rPr lang="en-US" sz="2400" dirty="0">
                <a:latin typeface="Times New Roman"/>
                <a:ea typeface="Times New Roman"/>
                <a:cs typeface="Times New Roman"/>
                <a:sym typeface="Times New Roman"/>
              </a:rPr>
              <a:t>Participating in different international projects related to Vulnerability and Risk assessment to natural hazards. </a:t>
            </a:r>
          </a:p>
          <a:p>
            <a:pPr marL="285750" lvl="0" indent="-285750" algn="l" rtl="0">
              <a:lnSpc>
                <a:spcPct val="95000"/>
              </a:lnSpc>
              <a:spcBef>
                <a:spcPts val="1400"/>
              </a:spcBef>
              <a:spcAft>
                <a:spcPts val="0"/>
              </a:spcAft>
              <a:buSzPts val="2400"/>
              <a:buFont typeface="Arial"/>
              <a:buChar char="•"/>
            </a:pPr>
            <a:r>
              <a:rPr lang="en-US" sz="2400" dirty="0">
                <a:latin typeface="Times New Roman"/>
                <a:ea typeface="Times New Roman"/>
                <a:cs typeface="Times New Roman"/>
                <a:sym typeface="Times New Roman"/>
              </a:rPr>
              <a:t>Research lines: Vulnerability and risk assessment to natural hazards</a:t>
            </a:r>
          </a:p>
          <a:p>
            <a:pPr marL="0" lvl="0" indent="0" algn="l" rtl="0">
              <a:lnSpc>
                <a:spcPct val="95000"/>
              </a:lnSpc>
              <a:spcBef>
                <a:spcPts val="1400"/>
              </a:spcBef>
              <a:spcAft>
                <a:spcPts val="0"/>
              </a:spcAft>
              <a:buSzPts val="2400"/>
              <a:buNone/>
            </a:pPr>
            <a:r>
              <a:rPr lang="en-US" sz="2000" i="1" dirty="0">
                <a:latin typeface="Times New Roman"/>
                <a:ea typeface="Times New Roman"/>
                <a:cs typeface="Times New Roman"/>
                <a:sym typeface="Times New Roman"/>
              </a:rPr>
              <a:t>Website for more info:</a:t>
            </a:r>
          </a:p>
          <a:p>
            <a:pPr marL="285750" lvl="0" indent="-285750" algn="l" rtl="0">
              <a:lnSpc>
                <a:spcPct val="95000"/>
              </a:lnSpc>
              <a:spcBef>
                <a:spcPts val="1400"/>
              </a:spcBef>
              <a:spcAft>
                <a:spcPts val="0"/>
              </a:spcAft>
              <a:buSzPts val="2400"/>
              <a:buFont typeface="Arial"/>
              <a:buChar char="•"/>
            </a:pPr>
            <a:r>
              <a:rPr lang="en-US" sz="2400" dirty="0">
                <a:latin typeface="Times New Roman"/>
                <a:ea typeface="Times New Roman"/>
                <a:cs typeface="Times New Roman"/>
                <a:sym typeface="Times New Roman"/>
              </a:rPr>
              <a:t>https://ihcantabria.com/en/directorio-personal/investigador/ignacio-aguirre-ayerbe/</a:t>
            </a:r>
            <a:endParaRPr lang="fr-FR" sz="2400" dirty="0">
              <a:latin typeface="Times New Roman"/>
              <a:ea typeface="Times New Roman"/>
              <a:cs typeface="Times New Roman"/>
              <a:sym typeface="Times New Roman"/>
            </a:endParaRPr>
          </a:p>
          <a:p>
            <a:pPr marL="285750" lvl="0" indent="-285750" algn="l" rtl="0">
              <a:lnSpc>
                <a:spcPct val="95000"/>
              </a:lnSpc>
              <a:spcBef>
                <a:spcPts val="0"/>
              </a:spcBef>
              <a:spcAft>
                <a:spcPts val="0"/>
              </a:spcAft>
              <a:buSzPts val="2400"/>
              <a:buFont typeface="Arial"/>
              <a:buChar char="•"/>
            </a:pPr>
            <a:endParaRPr lang="en-US" sz="24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20226150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839788" y="549234"/>
            <a:ext cx="9784080" cy="1508760"/>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Clr>
                <a:srgbClr val="111111"/>
              </a:buClr>
              <a:buSzPts val="4000"/>
              <a:buFont typeface="Times New Roman"/>
              <a:buNone/>
            </a:pPr>
            <a:r>
              <a:rPr lang="fr-FR" dirty="0">
                <a:solidFill>
                  <a:srgbClr val="111111"/>
                </a:solidFill>
                <a:latin typeface="Times New Roman"/>
                <a:ea typeface="Times New Roman"/>
                <a:cs typeface="Times New Roman"/>
                <a:sym typeface="Times New Roman"/>
              </a:rPr>
              <a:t>P</a:t>
            </a:r>
            <a:r>
              <a:rPr lang="fr-FR" b="0" i="0" dirty="0">
                <a:solidFill>
                  <a:srgbClr val="111111"/>
                </a:solidFill>
                <a:latin typeface="Times New Roman"/>
                <a:ea typeface="Times New Roman"/>
                <a:cs typeface="Times New Roman"/>
                <a:sym typeface="Times New Roman"/>
              </a:rPr>
              <a:t>rof. AMR HAMOUDA (</a:t>
            </a:r>
            <a:r>
              <a:rPr lang="fr-FR" dirty="0">
                <a:solidFill>
                  <a:srgbClr val="111111"/>
                </a:solidFill>
                <a:latin typeface="Times New Roman"/>
                <a:ea typeface="Times New Roman"/>
                <a:cs typeface="Times New Roman"/>
                <a:sym typeface="Times New Roman"/>
              </a:rPr>
              <a:t>EG</a:t>
            </a:r>
            <a:r>
              <a:rPr lang="fr-FR" b="0" i="0" dirty="0">
                <a:solidFill>
                  <a:srgbClr val="111111"/>
                </a:solidFill>
                <a:latin typeface="Times New Roman"/>
                <a:ea typeface="Times New Roman"/>
                <a:cs typeface="Times New Roman"/>
                <a:sym typeface="Times New Roman"/>
              </a:rPr>
              <a:t>YPT)</a:t>
            </a:r>
            <a:br>
              <a:rPr lang="fr-FR" b="0" i="0" dirty="0">
                <a:solidFill>
                  <a:srgbClr val="111111"/>
                </a:solidFill>
                <a:latin typeface="Times New Roman"/>
                <a:ea typeface="Times New Roman"/>
                <a:cs typeface="Times New Roman"/>
                <a:sym typeface="Times New Roman"/>
              </a:rPr>
            </a:br>
            <a:endParaRPr dirty="0">
              <a:latin typeface="Times New Roman"/>
              <a:ea typeface="Times New Roman"/>
              <a:cs typeface="Times New Roman"/>
              <a:sym typeface="Times New Roman"/>
            </a:endParaRPr>
          </a:p>
        </p:txBody>
      </p:sp>
      <p:pic>
        <p:nvPicPr>
          <p:cNvPr id="89" name="Google Shape;89;p13"/>
          <p:cNvPicPr preferRelativeResize="0">
            <a:picLocks noGrp="1"/>
          </p:cNvPicPr>
          <p:nvPr>
            <p:ph type="pic" idx="2"/>
          </p:nvPr>
        </p:nvPicPr>
        <p:blipFill>
          <a:blip r:embed="rId3"/>
          <a:srcRect l="1564" r="1564"/>
          <a:stretch/>
        </p:blipFill>
        <p:spPr>
          <a:xfrm>
            <a:off x="839788" y="1897603"/>
            <a:ext cx="3932237" cy="4059237"/>
          </a:xfrm>
          <a:prstGeom prst="rect">
            <a:avLst/>
          </a:prstGeom>
          <a:solidFill>
            <a:srgbClr val="E8F5FB"/>
          </a:solidFill>
          <a:ln>
            <a:noFill/>
          </a:ln>
        </p:spPr>
      </p:pic>
      <p:sp>
        <p:nvSpPr>
          <p:cNvPr id="90" name="Google Shape;90;p13"/>
          <p:cNvSpPr txBox="1">
            <a:spLocks noGrp="1"/>
          </p:cNvSpPr>
          <p:nvPr>
            <p:ph type="body" idx="1"/>
          </p:nvPr>
        </p:nvSpPr>
        <p:spPr>
          <a:xfrm>
            <a:off x="5616606" y="1888372"/>
            <a:ext cx="5441576" cy="4420394"/>
          </a:xfrm>
          <a:prstGeom prst="rect">
            <a:avLst/>
          </a:prstGeom>
          <a:noFill/>
          <a:ln>
            <a:noFill/>
          </a:ln>
        </p:spPr>
        <p:txBody>
          <a:bodyPr spcFirstLastPara="1" wrap="square" lIns="91425" tIns="45700" rIns="91425" bIns="45700" anchor="t" anchorCtr="0">
            <a:noAutofit/>
          </a:bodyPr>
          <a:lstStyle/>
          <a:p>
            <a:pPr marL="285750" lvl="0" indent="-285750" algn="l" rtl="0">
              <a:lnSpc>
                <a:spcPct val="95000"/>
              </a:lnSpc>
              <a:spcBef>
                <a:spcPts val="0"/>
              </a:spcBef>
              <a:spcAft>
                <a:spcPts val="0"/>
              </a:spcAft>
              <a:buSzPts val="2400"/>
              <a:buFont typeface="Arial"/>
              <a:buChar char="•"/>
            </a:pPr>
            <a:r>
              <a:rPr lang="en-US" sz="2400" i="0" dirty="0">
                <a:latin typeface="Times New Roman"/>
                <a:ea typeface="Times New Roman"/>
                <a:cs typeface="Times New Roman"/>
                <a:sym typeface="Times New Roman"/>
              </a:rPr>
              <a:t>President of National Institute of Oceanography and Fisheries (NIOF) Ministry of Higher Education &amp; Scientific Research</a:t>
            </a:r>
          </a:p>
          <a:p>
            <a:pPr marL="0" lvl="0" indent="0" algn="l" rtl="0">
              <a:lnSpc>
                <a:spcPct val="95000"/>
              </a:lnSpc>
              <a:spcBef>
                <a:spcPts val="0"/>
              </a:spcBef>
              <a:spcAft>
                <a:spcPts val="0"/>
              </a:spcAft>
              <a:buSzPts val="2400"/>
            </a:pPr>
            <a:endParaRPr lang="en-US" sz="2400" i="0" dirty="0">
              <a:latin typeface="Times New Roman"/>
              <a:ea typeface="Times New Roman"/>
              <a:cs typeface="Times New Roman"/>
              <a:sym typeface="Times New Roman"/>
            </a:endParaRPr>
          </a:p>
          <a:p>
            <a:pPr marL="285750" lvl="0" indent="-285750" algn="l" rtl="0">
              <a:lnSpc>
                <a:spcPct val="95000"/>
              </a:lnSpc>
              <a:spcBef>
                <a:spcPts val="1400"/>
              </a:spcBef>
              <a:spcAft>
                <a:spcPts val="0"/>
              </a:spcAft>
              <a:buSzPts val="2400"/>
              <a:buFont typeface="Arial"/>
              <a:buChar char="•"/>
            </a:pPr>
            <a:r>
              <a:rPr lang="en-US" sz="2400" dirty="0">
                <a:latin typeface="Times New Roman"/>
                <a:ea typeface="Times New Roman"/>
                <a:cs typeface="Times New Roman"/>
                <a:sym typeface="Times New Roman"/>
              </a:rPr>
              <a:t>Subject Area: Marine Geology, Geophysics</a:t>
            </a:r>
          </a:p>
          <a:p>
            <a:pPr marL="0" lvl="0" indent="0" algn="l" rtl="0">
              <a:lnSpc>
                <a:spcPct val="95000"/>
              </a:lnSpc>
              <a:spcBef>
                <a:spcPts val="1400"/>
              </a:spcBef>
              <a:spcAft>
                <a:spcPts val="0"/>
              </a:spcAft>
              <a:buSzPts val="2400"/>
            </a:pPr>
            <a:endParaRPr lang="en-US" sz="2400" dirty="0">
              <a:latin typeface="Times New Roman"/>
              <a:ea typeface="Times New Roman"/>
              <a:cs typeface="Times New Roman"/>
              <a:sym typeface="Times New Roman"/>
            </a:endParaRPr>
          </a:p>
          <a:p>
            <a:pPr marL="285750" lvl="0" indent="-285750" algn="l" rtl="0">
              <a:lnSpc>
                <a:spcPct val="95000"/>
              </a:lnSpc>
              <a:spcBef>
                <a:spcPts val="1400"/>
              </a:spcBef>
              <a:spcAft>
                <a:spcPts val="0"/>
              </a:spcAft>
              <a:buSzPts val="2400"/>
              <a:buFont typeface="Arial"/>
              <a:buChar char="•"/>
            </a:pPr>
            <a:r>
              <a:rPr lang="fr-FR" sz="2400" dirty="0">
                <a:latin typeface="Times New Roman"/>
                <a:ea typeface="Times New Roman"/>
                <a:cs typeface="Times New Roman"/>
                <a:sym typeface="Times New Roman"/>
              </a:rPr>
              <a:t>36 Publications, 261 citations</a:t>
            </a:r>
          </a:p>
          <a:p>
            <a:pPr marL="285750" lvl="0" indent="-285750" algn="l" rtl="0">
              <a:lnSpc>
                <a:spcPct val="95000"/>
              </a:lnSpc>
              <a:spcBef>
                <a:spcPts val="1400"/>
              </a:spcBef>
              <a:spcAft>
                <a:spcPts val="0"/>
              </a:spcAft>
              <a:buSzPts val="2400"/>
              <a:buFont typeface="Arial"/>
              <a:buChar char="•"/>
            </a:pPr>
            <a:endParaRPr sz="24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1084338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839787" y="549234"/>
            <a:ext cx="11003167" cy="1508760"/>
          </a:xfrm>
          <a:prstGeom prst="rect">
            <a:avLst/>
          </a:prstGeom>
          <a:noFill/>
          <a:ln>
            <a:noFill/>
          </a:ln>
        </p:spPr>
        <p:txBody>
          <a:bodyPr spcFirstLastPara="1" wrap="square" lIns="91425" tIns="45700" rIns="91425" bIns="45700" anchor="ctr" anchorCtr="0">
            <a:noAutofit/>
          </a:bodyPr>
          <a:lstStyle/>
          <a:p>
            <a:pPr marL="0" lvl="0" indent="0" algn="l" rtl="0">
              <a:lnSpc>
                <a:spcPct val="85000"/>
              </a:lnSpc>
              <a:spcBef>
                <a:spcPts val="0"/>
              </a:spcBef>
              <a:spcAft>
                <a:spcPts val="0"/>
              </a:spcAft>
              <a:buClr>
                <a:srgbClr val="111111"/>
              </a:buClr>
              <a:buSzPts val="4000"/>
              <a:buFont typeface="Times New Roman"/>
              <a:buNone/>
            </a:pPr>
            <a:r>
              <a:rPr lang="fr-FR" b="0" i="0" dirty="0">
                <a:solidFill>
                  <a:srgbClr val="111111"/>
                </a:solidFill>
                <a:latin typeface="Times New Roman"/>
                <a:ea typeface="Times New Roman"/>
                <a:cs typeface="Times New Roman"/>
                <a:sym typeface="Times New Roman"/>
              </a:rPr>
              <a:t>Prof. AHMET CEVDET YALCINER (TURKEY)</a:t>
            </a:r>
            <a:br>
              <a:rPr lang="fr-FR" b="0" i="0" dirty="0">
                <a:solidFill>
                  <a:srgbClr val="111111"/>
                </a:solidFill>
                <a:latin typeface="Times New Roman"/>
                <a:ea typeface="Times New Roman"/>
                <a:cs typeface="Times New Roman"/>
                <a:sym typeface="Times New Roman"/>
              </a:rPr>
            </a:br>
            <a:endParaRPr dirty="0">
              <a:latin typeface="Times New Roman"/>
              <a:ea typeface="Times New Roman"/>
              <a:cs typeface="Times New Roman"/>
              <a:sym typeface="Times New Roman"/>
            </a:endParaRPr>
          </a:p>
        </p:txBody>
      </p:sp>
      <p:pic>
        <p:nvPicPr>
          <p:cNvPr id="96" name="Google Shape;96;p14"/>
          <p:cNvPicPr preferRelativeResize="0">
            <a:picLocks noGrp="1"/>
          </p:cNvPicPr>
          <p:nvPr>
            <p:ph type="pic" idx="2"/>
          </p:nvPr>
        </p:nvPicPr>
        <p:blipFill rotWithShape="1">
          <a:blip r:embed="rId3">
            <a:alphaModFix/>
          </a:blip>
          <a:srcRect l="17742" r="17741"/>
          <a:stretch/>
        </p:blipFill>
        <p:spPr>
          <a:xfrm>
            <a:off x="839788" y="1897603"/>
            <a:ext cx="3932237" cy="4059237"/>
          </a:xfrm>
          <a:prstGeom prst="rect">
            <a:avLst/>
          </a:prstGeom>
          <a:solidFill>
            <a:srgbClr val="E8F5FB"/>
          </a:solidFill>
          <a:ln>
            <a:noFill/>
          </a:ln>
        </p:spPr>
      </p:pic>
      <p:sp>
        <p:nvSpPr>
          <p:cNvPr id="97" name="Google Shape;97;p14"/>
          <p:cNvSpPr txBox="1">
            <a:spLocks noGrp="1"/>
          </p:cNvSpPr>
          <p:nvPr>
            <p:ph type="body" idx="1"/>
          </p:nvPr>
        </p:nvSpPr>
        <p:spPr>
          <a:xfrm>
            <a:off x="5616605" y="1888372"/>
            <a:ext cx="6431959" cy="4420394"/>
          </a:xfrm>
          <a:prstGeom prst="rect">
            <a:avLst/>
          </a:prstGeom>
          <a:noFill/>
          <a:ln>
            <a:noFill/>
          </a:ln>
        </p:spPr>
        <p:txBody>
          <a:bodyPr spcFirstLastPara="1" wrap="square" lIns="91425" tIns="45700" rIns="91425" bIns="45700" anchor="t" anchorCtr="0">
            <a:noAutofit/>
          </a:bodyPr>
          <a:lstStyle/>
          <a:p>
            <a:pPr marL="285750" lvl="0" indent="-285750" algn="l" rtl="0">
              <a:lnSpc>
                <a:spcPct val="95000"/>
              </a:lnSpc>
              <a:spcBef>
                <a:spcPts val="0"/>
              </a:spcBef>
              <a:spcAft>
                <a:spcPts val="0"/>
              </a:spcAft>
              <a:buSzPts val="2400"/>
              <a:buFont typeface="Arial"/>
              <a:buChar char="•"/>
            </a:pPr>
            <a:r>
              <a:rPr lang="fr-FR" sz="2400" i="0" dirty="0">
                <a:latin typeface="Times New Roman"/>
                <a:ea typeface="Times New Roman"/>
                <a:cs typeface="Times New Roman"/>
                <a:sym typeface="Times New Roman"/>
              </a:rPr>
              <a:t>Professor </a:t>
            </a:r>
            <a:r>
              <a:rPr lang="fr-FR" sz="2400" dirty="0">
                <a:latin typeface="Times New Roman"/>
                <a:ea typeface="Times New Roman"/>
                <a:cs typeface="Times New Roman"/>
                <a:sym typeface="Times New Roman"/>
              </a:rPr>
              <a:t>at</a:t>
            </a:r>
            <a:r>
              <a:rPr lang="fr-FR" sz="2400" i="0" dirty="0">
                <a:latin typeface="Times New Roman"/>
                <a:ea typeface="Times New Roman"/>
                <a:cs typeface="Times New Roman"/>
                <a:sym typeface="Times New Roman"/>
              </a:rPr>
              <a:t> Middle East </a:t>
            </a:r>
            <a:r>
              <a:rPr lang="fr-FR" sz="2400" i="0" dirty="0" err="1">
                <a:latin typeface="Times New Roman"/>
                <a:ea typeface="Times New Roman"/>
                <a:cs typeface="Times New Roman"/>
                <a:sym typeface="Times New Roman"/>
              </a:rPr>
              <a:t>Technical</a:t>
            </a:r>
            <a:r>
              <a:rPr lang="fr-FR" sz="2400" i="0" dirty="0">
                <a:latin typeface="Times New Roman"/>
                <a:ea typeface="Times New Roman"/>
                <a:cs typeface="Times New Roman"/>
                <a:sym typeface="Times New Roman"/>
              </a:rPr>
              <a:t> </a:t>
            </a:r>
            <a:r>
              <a:rPr lang="fr-FR" sz="2400" i="0" dirty="0" err="1">
                <a:latin typeface="Times New Roman"/>
                <a:ea typeface="Times New Roman"/>
                <a:cs typeface="Times New Roman"/>
                <a:sym typeface="Times New Roman"/>
              </a:rPr>
              <a:t>University</a:t>
            </a:r>
            <a:r>
              <a:rPr lang="fr-FR" sz="2400" i="0" dirty="0">
                <a:latin typeface="Times New Roman"/>
                <a:ea typeface="Times New Roman"/>
                <a:cs typeface="Times New Roman"/>
                <a:sym typeface="Times New Roman"/>
              </a:rPr>
              <a:t>, </a:t>
            </a:r>
            <a:r>
              <a:rPr lang="fr-FR" sz="2400" dirty="0" err="1">
                <a:latin typeface="Times New Roman"/>
                <a:ea typeface="Times New Roman"/>
                <a:cs typeface="Times New Roman"/>
                <a:sym typeface="Times New Roman"/>
              </a:rPr>
              <a:t>Department</a:t>
            </a:r>
            <a:r>
              <a:rPr lang="fr-FR" sz="2400" dirty="0">
                <a:latin typeface="Times New Roman"/>
                <a:ea typeface="Times New Roman"/>
                <a:cs typeface="Times New Roman"/>
                <a:sym typeface="Times New Roman"/>
              </a:rPr>
              <a:t> of Civil Engineering</a:t>
            </a:r>
            <a:endParaRPr dirty="0"/>
          </a:p>
          <a:p>
            <a:pPr marL="285750" lvl="0" indent="-285750" algn="l" rtl="0">
              <a:lnSpc>
                <a:spcPct val="95000"/>
              </a:lnSpc>
              <a:spcBef>
                <a:spcPts val="1400"/>
              </a:spcBef>
              <a:spcAft>
                <a:spcPts val="0"/>
              </a:spcAft>
              <a:buSzPts val="2400"/>
              <a:buFont typeface="Arial"/>
              <a:buChar char="•"/>
            </a:pPr>
            <a:r>
              <a:rPr lang="fr-FR" sz="2400" dirty="0" err="1">
                <a:latin typeface="Times New Roman"/>
                <a:ea typeface="Times New Roman"/>
                <a:cs typeface="Times New Roman"/>
                <a:sym typeface="Times New Roman"/>
              </a:rPr>
              <a:t>Research</a:t>
            </a:r>
            <a:r>
              <a:rPr lang="fr-FR" sz="2400" dirty="0">
                <a:latin typeface="Times New Roman"/>
                <a:ea typeface="Times New Roman"/>
                <a:cs typeface="Times New Roman"/>
                <a:sym typeface="Times New Roman"/>
              </a:rPr>
              <a:t> areas: </a:t>
            </a:r>
            <a:r>
              <a:rPr lang="en-US" sz="2400" dirty="0">
                <a:latin typeface="Times New Roman"/>
                <a:ea typeface="Times New Roman"/>
                <a:cs typeface="Times New Roman"/>
                <a:sym typeface="Times New Roman"/>
              </a:rPr>
              <a:t>Numerical modeling of tsunamis and storms, sediment transport, port and breakwater design, sediment transport</a:t>
            </a:r>
          </a:p>
          <a:p>
            <a:pPr marL="285750" lvl="0" indent="-285750" algn="l" rtl="0">
              <a:lnSpc>
                <a:spcPct val="95000"/>
              </a:lnSpc>
              <a:spcBef>
                <a:spcPts val="1400"/>
              </a:spcBef>
              <a:spcAft>
                <a:spcPts val="0"/>
              </a:spcAft>
              <a:buSzPts val="2400"/>
              <a:buFont typeface="Arial"/>
              <a:buChar char="•"/>
            </a:pPr>
            <a:r>
              <a:rPr lang="en-US" sz="2400" dirty="0">
                <a:latin typeface="Times New Roman"/>
                <a:ea typeface="Times New Roman"/>
                <a:cs typeface="Times New Roman"/>
                <a:sym typeface="Times New Roman"/>
              </a:rPr>
              <a:t>Over 50 articles and more than 90 papers published in international books or distinguished scientific journals; Total Citations (WOS): 1572</a:t>
            </a:r>
            <a:endParaRPr lang="en-US" dirty="0"/>
          </a:p>
          <a:p>
            <a:pPr marL="0" lvl="0" indent="0" algn="l" rtl="0">
              <a:lnSpc>
                <a:spcPct val="95000"/>
              </a:lnSpc>
              <a:spcBef>
                <a:spcPts val="1400"/>
              </a:spcBef>
              <a:spcAft>
                <a:spcPts val="0"/>
              </a:spcAft>
              <a:buSzPts val="2400"/>
              <a:buNone/>
            </a:pPr>
            <a:r>
              <a:rPr lang="fr-FR" sz="2400" dirty="0" err="1">
                <a:latin typeface="Times New Roman"/>
                <a:ea typeface="Times New Roman"/>
                <a:cs typeface="Times New Roman"/>
                <a:sym typeface="Times New Roman"/>
              </a:rPr>
              <a:t>Website</a:t>
            </a:r>
            <a:r>
              <a:rPr lang="fr-FR" sz="2400" dirty="0">
                <a:latin typeface="Times New Roman"/>
                <a:ea typeface="Times New Roman"/>
                <a:cs typeface="Times New Roman"/>
                <a:sym typeface="Times New Roman"/>
              </a:rPr>
              <a:t> for more info:</a:t>
            </a:r>
            <a:endParaRPr sz="2400" i="0" dirty="0">
              <a:latin typeface="Times New Roman"/>
              <a:ea typeface="Times New Roman"/>
              <a:cs typeface="Times New Roman"/>
              <a:sym typeface="Times New Roman"/>
            </a:endParaRPr>
          </a:p>
          <a:p>
            <a:pPr marL="285750" lvl="0" indent="-285750" algn="l" rtl="0">
              <a:lnSpc>
                <a:spcPct val="95000"/>
              </a:lnSpc>
              <a:spcBef>
                <a:spcPts val="1400"/>
              </a:spcBef>
              <a:spcAft>
                <a:spcPts val="0"/>
              </a:spcAft>
              <a:buSzPts val="2400"/>
              <a:buFont typeface="Arial"/>
              <a:buChar char="•"/>
            </a:pPr>
            <a:r>
              <a:rPr lang="fr-FR" sz="2400" dirty="0">
                <a:latin typeface="Times New Roman"/>
                <a:ea typeface="Times New Roman"/>
                <a:cs typeface="Times New Roman"/>
                <a:sym typeface="Times New Roman"/>
              </a:rPr>
              <a:t>https://avesis.metu.edu.tr/yalciner</a:t>
            </a:r>
            <a:endParaRPr sz="2400" dirty="0">
              <a:latin typeface="Times New Roman"/>
              <a:ea typeface="Times New Roman"/>
              <a:cs typeface="Times New Roman"/>
              <a:sym typeface="Times New Roman"/>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6"/>
          <p:cNvSpPr txBox="1">
            <a:spLocks noGrp="1"/>
          </p:cNvSpPr>
          <p:nvPr>
            <p:ph type="title"/>
          </p:nvPr>
        </p:nvSpPr>
        <p:spPr>
          <a:xfrm>
            <a:off x="839788" y="549234"/>
            <a:ext cx="9784080" cy="1508760"/>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Clr>
                <a:srgbClr val="111111"/>
              </a:buClr>
              <a:buSzPts val="4000"/>
              <a:buFont typeface="Times New Roman"/>
              <a:buNone/>
            </a:pPr>
            <a:r>
              <a:rPr lang="fr-FR" b="0" i="0" dirty="0" err="1">
                <a:solidFill>
                  <a:srgbClr val="111111"/>
                </a:solidFill>
                <a:latin typeface="Times New Roman"/>
                <a:ea typeface="Times New Roman"/>
                <a:cs typeface="Times New Roman"/>
                <a:sym typeface="Times New Roman"/>
              </a:rPr>
              <a:t>MSc</a:t>
            </a:r>
            <a:r>
              <a:rPr lang="fr-FR" b="0" i="0" dirty="0">
                <a:solidFill>
                  <a:srgbClr val="111111"/>
                </a:solidFill>
                <a:latin typeface="Times New Roman"/>
                <a:ea typeface="Times New Roman"/>
                <a:cs typeface="Times New Roman"/>
                <a:sym typeface="Times New Roman"/>
              </a:rPr>
              <a:t>. ELENA DASKALAKI (GREECE)</a:t>
            </a:r>
            <a:br>
              <a:rPr lang="fr-FR" b="0" i="0" dirty="0">
                <a:solidFill>
                  <a:srgbClr val="111111"/>
                </a:solidFill>
                <a:latin typeface="Times New Roman"/>
                <a:ea typeface="Times New Roman"/>
                <a:cs typeface="Times New Roman"/>
                <a:sym typeface="Times New Roman"/>
              </a:rPr>
            </a:br>
            <a:endParaRPr dirty="0">
              <a:latin typeface="Times New Roman"/>
              <a:ea typeface="Times New Roman"/>
              <a:cs typeface="Times New Roman"/>
              <a:sym typeface="Times New Roman"/>
            </a:endParaRPr>
          </a:p>
        </p:txBody>
      </p:sp>
      <p:pic>
        <p:nvPicPr>
          <p:cNvPr id="110" name="Google Shape;110;p16"/>
          <p:cNvPicPr preferRelativeResize="0">
            <a:picLocks noGrp="1"/>
          </p:cNvPicPr>
          <p:nvPr>
            <p:ph type="pic" idx="2"/>
          </p:nvPr>
        </p:nvPicPr>
        <p:blipFill rotWithShape="1">
          <a:blip r:embed="rId3">
            <a:alphaModFix/>
          </a:blip>
          <a:srcRect t="11366" b="11359"/>
          <a:stretch/>
        </p:blipFill>
        <p:spPr>
          <a:xfrm>
            <a:off x="839788" y="1897603"/>
            <a:ext cx="3932237" cy="4059238"/>
          </a:xfrm>
          <a:prstGeom prst="rect">
            <a:avLst/>
          </a:prstGeom>
          <a:solidFill>
            <a:srgbClr val="E8F5FB"/>
          </a:solidFill>
          <a:ln>
            <a:noFill/>
          </a:ln>
        </p:spPr>
      </p:pic>
      <p:sp>
        <p:nvSpPr>
          <p:cNvPr id="111" name="Google Shape;111;p16"/>
          <p:cNvSpPr txBox="1">
            <a:spLocks noGrp="1"/>
          </p:cNvSpPr>
          <p:nvPr>
            <p:ph type="body" idx="1"/>
          </p:nvPr>
        </p:nvSpPr>
        <p:spPr>
          <a:xfrm>
            <a:off x="5616606" y="1888372"/>
            <a:ext cx="5441576" cy="4420394"/>
          </a:xfrm>
          <a:prstGeom prst="rect">
            <a:avLst/>
          </a:prstGeom>
          <a:noFill/>
          <a:ln>
            <a:noFill/>
          </a:ln>
        </p:spPr>
        <p:txBody>
          <a:bodyPr spcFirstLastPara="1" wrap="square" lIns="91425" tIns="45700" rIns="91425" bIns="45700" anchor="t" anchorCtr="0">
            <a:noAutofit/>
          </a:bodyPr>
          <a:lstStyle/>
          <a:p>
            <a:pPr marL="285750" lvl="0" indent="-285750" algn="l" rtl="0">
              <a:lnSpc>
                <a:spcPct val="95000"/>
              </a:lnSpc>
              <a:spcBef>
                <a:spcPts val="0"/>
              </a:spcBef>
              <a:spcAft>
                <a:spcPts val="0"/>
              </a:spcAft>
              <a:buSzPts val="2400"/>
              <a:buFont typeface="Arial"/>
              <a:buChar char="•"/>
            </a:pPr>
            <a:r>
              <a:rPr lang="fr-FR" sz="2400" dirty="0">
                <a:latin typeface="Times New Roman"/>
                <a:ea typeface="Times New Roman"/>
                <a:cs typeface="Times New Roman"/>
                <a:sym typeface="Times New Roman"/>
              </a:rPr>
              <a:t>Senior </a:t>
            </a:r>
            <a:r>
              <a:rPr lang="fr-FR" sz="2400" dirty="0" err="1">
                <a:latin typeface="Times New Roman"/>
                <a:ea typeface="Times New Roman"/>
                <a:cs typeface="Times New Roman"/>
                <a:sym typeface="Times New Roman"/>
              </a:rPr>
              <a:t>Seismologist</a:t>
            </a:r>
            <a:r>
              <a:rPr lang="fr-FR" sz="2400" dirty="0">
                <a:latin typeface="Times New Roman"/>
                <a:ea typeface="Times New Roman"/>
                <a:cs typeface="Times New Roman"/>
                <a:sym typeface="Times New Roman"/>
              </a:rPr>
              <a:t> in the Institute of </a:t>
            </a:r>
            <a:r>
              <a:rPr lang="fr-FR" sz="2400" dirty="0" err="1">
                <a:latin typeface="Times New Roman"/>
                <a:ea typeface="Times New Roman"/>
                <a:cs typeface="Times New Roman"/>
                <a:sym typeface="Times New Roman"/>
              </a:rPr>
              <a:t>Geodynamics</a:t>
            </a:r>
            <a:r>
              <a:rPr lang="fr-FR" sz="2400" dirty="0">
                <a:latin typeface="Times New Roman"/>
                <a:ea typeface="Times New Roman"/>
                <a:cs typeface="Times New Roman"/>
                <a:sym typeface="Times New Roman"/>
              </a:rPr>
              <a:t>, National </a:t>
            </a:r>
            <a:r>
              <a:rPr lang="fr-FR" sz="2400" dirty="0" err="1">
                <a:latin typeface="Times New Roman"/>
                <a:ea typeface="Times New Roman"/>
                <a:cs typeface="Times New Roman"/>
                <a:sym typeface="Times New Roman"/>
              </a:rPr>
              <a:t>Observatory</a:t>
            </a:r>
            <a:r>
              <a:rPr lang="fr-FR" sz="2400" dirty="0">
                <a:latin typeface="Times New Roman"/>
                <a:ea typeface="Times New Roman"/>
                <a:cs typeface="Times New Roman"/>
                <a:sym typeface="Times New Roman"/>
              </a:rPr>
              <a:t> of </a:t>
            </a:r>
            <a:r>
              <a:rPr lang="fr-FR" sz="2400" dirty="0" err="1">
                <a:latin typeface="Times New Roman"/>
                <a:ea typeface="Times New Roman"/>
                <a:cs typeface="Times New Roman"/>
                <a:sym typeface="Times New Roman"/>
              </a:rPr>
              <a:t>Athens</a:t>
            </a:r>
            <a:r>
              <a:rPr lang="fr-FR" sz="2400" dirty="0">
                <a:latin typeface="Times New Roman"/>
                <a:ea typeface="Times New Roman"/>
                <a:cs typeface="Times New Roman"/>
                <a:sym typeface="Times New Roman"/>
              </a:rPr>
              <a:t> (NOA)</a:t>
            </a:r>
            <a:endParaRPr sz="2400"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endParaRPr sz="2400" dirty="0">
              <a:latin typeface="Times New Roman"/>
              <a:ea typeface="Times New Roman"/>
              <a:cs typeface="Times New Roman"/>
              <a:sym typeface="Times New Roman"/>
            </a:endParaRPr>
          </a:p>
          <a:p>
            <a:pPr marL="285750" lvl="0" indent="-285750" algn="l" rtl="0">
              <a:lnSpc>
                <a:spcPct val="95000"/>
              </a:lnSpc>
              <a:spcBef>
                <a:spcPts val="0"/>
              </a:spcBef>
              <a:spcAft>
                <a:spcPts val="0"/>
              </a:spcAft>
              <a:buSzPts val="2400"/>
              <a:buFont typeface="Times New Roman"/>
              <a:buChar char="•"/>
            </a:pPr>
            <a:r>
              <a:rPr lang="fr-FR" sz="2400" dirty="0">
                <a:latin typeface="Times New Roman"/>
                <a:ea typeface="Times New Roman"/>
                <a:cs typeface="Times New Roman"/>
                <a:sym typeface="Times New Roman"/>
              </a:rPr>
              <a:t>25 publications and 357 citations</a:t>
            </a:r>
            <a:endParaRPr sz="2400"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endParaRPr sz="2400" dirty="0">
              <a:latin typeface="Times New Roman"/>
              <a:ea typeface="Times New Roman"/>
              <a:cs typeface="Times New Roman"/>
              <a:sym typeface="Times New Roman"/>
            </a:endParaRPr>
          </a:p>
          <a:p>
            <a:pPr marL="285750" lvl="0" indent="-285750" algn="l" rtl="0">
              <a:lnSpc>
                <a:spcPct val="95000"/>
              </a:lnSpc>
              <a:spcBef>
                <a:spcPts val="0"/>
              </a:spcBef>
              <a:spcAft>
                <a:spcPts val="0"/>
              </a:spcAft>
              <a:buSzPts val="2400"/>
              <a:buFont typeface="Times New Roman"/>
              <a:buChar char="•"/>
            </a:pPr>
            <a:r>
              <a:rPr lang="fr-FR" sz="2400" dirty="0">
                <a:latin typeface="Times New Roman"/>
                <a:ea typeface="Times New Roman"/>
                <a:cs typeface="Times New Roman"/>
                <a:sym typeface="Times New Roman"/>
              </a:rPr>
              <a:t>Co-chair of </a:t>
            </a:r>
            <a:r>
              <a:rPr lang="fr-FR" sz="2400" dirty="0" err="1">
                <a:latin typeface="Times New Roman"/>
                <a:ea typeface="Times New Roman"/>
                <a:cs typeface="Times New Roman"/>
                <a:sym typeface="Times New Roman"/>
              </a:rPr>
              <a:t>Task</a:t>
            </a:r>
            <a:r>
              <a:rPr lang="fr-FR" sz="2400" dirty="0">
                <a:latin typeface="Times New Roman"/>
                <a:ea typeface="Times New Roman"/>
                <a:cs typeface="Times New Roman"/>
                <a:sym typeface="Times New Roman"/>
              </a:rPr>
              <a:t> Team on Tsunami </a:t>
            </a:r>
            <a:r>
              <a:rPr lang="fr-FR" sz="2400" dirty="0" err="1">
                <a:latin typeface="Times New Roman"/>
                <a:ea typeface="Times New Roman"/>
                <a:cs typeface="Times New Roman"/>
                <a:sym typeface="Times New Roman"/>
              </a:rPr>
              <a:t>Ready</a:t>
            </a:r>
            <a:r>
              <a:rPr lang="fr-FR" sz="2400" dirty="0">
                <a:latin typeface="Times New Roman"/>
                <a:ea typeface="Times New Roman"/>
                <a:cs typeface="Times New Roman"/>
                <a:sym typeface="Times New Roman"/>
              </a:rPr>
              <a:t> of ICG/NEAMTWS</a:t>
            </a:r>
            <a:endParaRPr sz="1700" b="1" dirty="0">
              <a:solidFill>
                <a:srgbClr val="03345D"/>
              </a:solidFill>
              <a:highlight>
                <a:srgbClr val="FFFFFF"/>
              </a:highlight>
              <a:latin typeface="Verdana"/>
              <a:ea typeface="Verdana"/>
              <a:cs typeface="Verdana"/>
              <a:sym typeface="Verdana"/>
            </a:endParaRPr>
          </a:p>
          <a:p>
            <a:pPr marL="0" lvl="0" indent="0" algn="l" rtl="0">
              <a:lnSpc>
                <a:spcPct val="95000"/>
              </a:lnSpc>
              <a:spcBef>
                <a:spcPts val="0"/>
              </a:spcBef>
              <a:spcAft>
                <a:spcPts val="0"/>
              </a:spcAft>
              <a:buNone/>
            </a:pPr>
            <a:endParaRPr sz="2400" dirty="0">
              <a:latin typeface="Times New Roman"/>
              <a:ea typeface="Times New Roman"/>
              <a:cs typeface="Times New Roman"/>
              <a:sym typeface="Times New Roman"/>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839788" y="549234"/>
            <a:ext cx="9784080" cy="1508760"/>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Clr>
                <a:srgbClr val="111111"/>
              </a:buClr>
              <a:buSzPts val="4000"/>
              <a:buFont typeface="Times New Roman"/>
              <a:buNone/>
            </a:pPr>
            <a:r>
              <a:rPr lang="fr-FR" b="0" i="0" dirty="0">
                <a:solidFill>
                  <a:srgbClr val="111111"/>
                </a:solidFill>
                <a:latin typeface="Times New Roman"/>
                <a:ea typeface="Times New Roman"/>
                <a:cs typeface="Times New Roman"/>
                <a:sym typeface="Times New Roman"/>
              </a:rPr>
              <a:t>Dr. KHALID EL KHALIDI (MOROCCO)</a:t>
            </a:r>
            <a:br>
              <a:rPr lang="fr-FR" b="0" i="0" dirty="0">
                <a:solidFill>
                  <a:srgbClr val="111111"/>
                </a:solidFill>
                <a:latin typeface="Times New Roman"/>
                <a:ea typeface="Times New Roman"/>
                <a:cs typeface="Times New Roman"/>
                <a:sym typeface="Times New Roman"/>
              </a:rPr>
            </a:br>
            <a:endParaRPr dirty="0">
              <a:latin typeface="Times New Roman"/>
              <a:ea typeface="Times New Roman"/>
              <a:cs typeface="Times New Roman"/>
              <a:sym typeface="Times New Roman"/>
            </a:endParaRPr>
          </a:p>
        </p:txBody>
      </p:sp>
      <p:pic>
        <p:nvPicPr>
          <p:cNvPr id="103" name="Google Shape;103;p15"/>
          <p:cNvPicPr preferRelativeResize="0">
            <a:picLocks noGrp="1"/>
          </p:cNvPicPr>
          <p:nvPr>
            <p:ph type="pic" idx="2"/>
          </p:nvPr>
        </p:nvPicPr>
        <p:blipFill rotWithShape="1">
          <a:blip r:embed="rId3">
            <a:alphaModFix/>
          </a:blip>
          <a:srcRect l="1564" r="1564"/>
          <a:stretch/>
        </p:blipFill>
        <p:spPr>
          <a:xfrm>
            <a:off x="839788" y="1897603"/>
            <a:ext cx="3932237" cy="4059237"/>
          </a:xfrm>
          <a:prstGeom prst="rect">
            <a:avLst/>
          </a:prstGeom>
          <a:solidFill>
            <a:srgbClr val="E8F5FB"/>
          </a:solidFill>
          <a:ln>
            <a:noFill/>
          </a:ln>
        </p:spPr>
      </p:pic>
      <p:sp>
        <p:nvSpPr>
          <p:cNvPr id="104" name="Google Shape;104;p15"/>
          <p:cNvSpPr txBox="1">
            <a:spLocks noGrp="1"/>
          </p:cNvSpPr>
          <p:nvPr>
            <p:ph type="body" idx="1"/>
          </p:nvPr>
        </p:nvSpPr>
        <p:spPr>
          <a:xfrm>
            <a:off x="5616606" y="1888372"/>
            <a:ext cx="5441576" cy="4420394"/>
          </a:xfrm>
          <a:prstGeom prst="rect">
            <a:avLst/>
          </a:prstGeom>
          <a:noFill/>
          <a:ln>
            <a:noFill/>
          </a:ln>
        </p:spPr>
        <p:txBody>
          <a:bodyPr spcFirstLastPara="1" wrap="square" lIns="91425" tIns="45700" rIns="91425" bIns="45700" anchor="t" anchorCtr="0">
            <a:noAutofit/>
          </a:bodyPr>
          <a:lstStyle/>
          <a:p>
            <a:pPr marL="285750" lvl="0" indent="-285750" algn="l" rtl="0">
              <a:lnSpc>
                <a:spcPct val="95000"/>
              </a:lnSpc>
              <a:spcBef>
                <a:spcPts val="0"/>
              </a:spcBef>
              <a:spcAft>
                <a:spcPts val="0"/>
              </a:spcAft>
              <a:buSzPts val="2400"/>
              <a:buFont typeface="Arial"/>
              <a:buChar char="•"/>
            </a:pPr>
            <a:r>
              <a:rPr lang="fr-FR" sz="2400" dirty="0" err="1">
                <a:latin typeface="Times New Roman"/>
                <a:ea typeface="Times New Roman"/>
                <a:cs typeface="Times New Roman"/>
                <a:sym typeface="Times New Roman"/>
              </a:rPr>
              <a:t>Faculty</a:t>
            </a:r>
            <a:r>
              <a:rPr lang="fr-FR" sz="2400" dirty="0">
                <a:latin typeface="Times New Roman"/>
                <a:ea typeface="Times New Roman"/>
                <a:cs typeface="Times New Roman"/>
                <a:sym typeface="Times New Roman"/>
              </a:rPr>
              <a:t> of Sciences - </a:t>
            </a:r>
            <a:r>
              <a:rPr lang="fr-FR" sz="2400" dirty="0" err="1">
                <a:latin typeface="Times New Roman"/>
                <a:ea typeface="Times New Roman"/>
                <a:cs typeface="Times New Roman"/>
                <a:sym typeface="Times New Roman"/>
              </a:rPr>
              <a:t>Chouaïb</a:t>
            </a:r>
            <a:r>
              <a:rPr lang="fr-FR" sz="2400" dirty="0">
                <a:latin typeface="Times New Roman"/>
                <a:ea typeface="Times New Roman"/>
                <a:cs typeface="Times New Roman"/>
                <a:sym typeface="Times New Roman"/>
              </a:rPr>
              <a:t> Doukkali </a:t>
            </a:r>
            <a:r>
              <a:rPr lang="fr-FR" sz="2400" dirty="0" err="1">
                <a:latin typeface="Times New Roman"/>
                <a:ea typeface="Times New Roman"/>
                <a:cs typeface="Times New Roman"/>
                <a:sym typeface="Times New Roman"/>
              </a:rPr>
              <a:t>University</a:t>
            </a:r>
            <a:r>
              <a:rPr lang="fr-FR" sz="2400" dirty="0">
                <a:latin typeface="Times New Roman"/>
                <a:ea typeface="Times New Roman"/>
                <a:cs typeface="Times New Roman"/>
                <a:sym typeface="Times New Roman"/>
              </a:rPr>
              <a:t> · Professor of </a:t>
            </a:r>
            <a:r>
              <a:rPr lang="fr-FR" sz="2400" dirty="0" err="1">
                <a:latin typeface="Times New Roman"/>
                <a:ea typeface="Times New Roman"/>
                <a:cs typeface="Times New Roman"/>
                <a:sym typeface="Times New Roman"/>
              </a:rPr>
              <a:t>Department</a:t>
            </a:r>
            <a:r>
              <a:rPr lang="fr-FR" sz="2400" dirty="0">
                <a:latin typeface="Times New Roman"/>
                <a:ea typeface="Times New Roman"/>
                <a:cs typeface="Times New Roman"/>
                <a:sym typeface="Times New Roman"/>
              </a:rPr>
              <a:t> of </a:t>
            </a:r>
            <a:r>
              <a:rPr lang="fr-FR" sz="2400" dirty="0" err="1">
                <a:latin typeface="Times New Roman"/>
                <a:ea typeface="Times New Roman"/>
                <a:cs typeface="Times New Roman"/>
                <a:sym typeface="Times New Roman"/>
              </a:rPr>
              <a:t>Geology</a:t>
            </a:r>
            <a:endParaRPr dirty="0"/>
          </a:p>
          <a:p>
            <a:pPr marL="285750" lvl="0" indent="-285750" algn="l" rtl="0">
              <a:lnSpc>
                <a:spcPct val="95000"/>
              </a:lnSpc>
              <a:spcBef>
                <a:spcPts val="1400"/>
              </a:spcBef>
              <a:spcAft>
                <a:spcPts val="0"/>
              </a:spcAft>
              <a:buSzPts val="2400"/>
              <a:buFont typeface="Arial"/>
              <a:buChar char="•"/>
            </a:pPr>
            <a:r>
              <a:rPr lang="fr-FR" sz="2400" dirty="0">
                <a:latin typeface="Times New Roman"/>
                <a:ea typeface="Times New Roman"/>
                <a:cs typeface="Times New Roman"/>
                <a:sym typeface="Times New Roman"/>
              </a:rPr>
              <a:t>Project: Impact of </a:t>
            </a:r>
            <a:r>
              <a:rPr lang="fr-FR" sz="2400" dirty="0" err="1">
                <a:latin typeface="Times New Roman"/>
                <a:ea typeface="Times New Roman"/>
                <a:cs typeface="Times New Roman"/>
                <a:sym typeface="Times New Roman"/>
              </a:rPr>
              <a:t>anthropogenic</a:t>
            </a:r>
            <a:r>
              <a:rPr lang="fr-FR" sz="2400" dirty="0">
                <a:latin typeface="Times New Roman"/>
                <a:ea typeface="Times New Roman"/>
                <a:cs typeface="Times New Roman"/>
                <a:sym typeface="Times New Roman"/>
              </a:rPr>
              <a:t> changes on </a:t>
            </a:r>
            <a:r>
              <a:rPr lang="fr-FR" sz="2400" dirty="0" err="1">
                <a:latin typeface="Times New Roman"/>
                <a:ea typeface="Times New Roman"/>
                <a:cs typeface="Times New Roman"/>
                <a:sym typeface="Times New Roman"/>
              </a:rPr>
              <a:t>sedimentary</a:t>
            </a:r>
            <a:r>
              <a:rPr lang="fr-FR" sz="2400" dirty="0">
                <a:latin typeface="Times New Roman"/>
                <a:ea typeface="Times New Roman"/>
                <a:cs typeface="Times New Roman"/>
                <a:sym typeface="Times New Roman"/>
              </a:rPr>
              <a:t> and </a:t>
            </a:r>
            <a:r>
              <a:rPr lang="fr-FR" sz="2400" dirty="0" err="1">
                <a:latin typeface="Times New Roman"/>
                <a:ea typeface="Times New Roman"/>
                <a:cs typeface="Times New Roman"/>
                <a:sym typeface="Times New Roman"/>
              </a:rPr>
              <a:t>geochemical</a:t>
            </a:r>
            <a:r>
              <a:rPr lang="fr-FR" sz="2400" dirty="0">
                <a:latin typeface="Times New Roman"/>
                <a:ea typeface="Times New Roman"/>
                <a:cs typeface="Times New Roman"/>
                <a:sym typeface="Times New Roman"/>
              </a:rPr>
              <a:t> </a:t>
            </a:r>
            <a:r>
              <a:rPr lang="fr-FR" sz="2400" dirty="0" err="1">
                <a:latin typeface="Times New Roman"/>
                <a:ea typeface="Times New Roman"/>
                <a:cs typeface="Times New Roman"/>
                <a:sym typeface="Times New Roman"/>
              </a:rPr>
              <a:t>processes</a:t>
            </a:r>
            <a:r>
              <a:rPr lang="fr-FR" sz="2400" dirty="0">
                <a:latin typeface="Times New Roman"/>
                <a:ea typeface="Times New Roman"/>
                <a:cs typeface="Times New Roman"/>
                <a:sym typeface="Times New Roman"/>
              </a:rPr>
              <a:t> in </a:t>
            </a:r>
            <a:r>
              <a:rPr lang="fr-FR" sz="2400" dirty="0" err="1">
                <a:latin typeface="Times New Roman"/>
                <a:ea typeface="Times New Roman"/>
                <a:cs typeface="Times New Roman"/>
                <a:sym typeface="Times New Roman"/>
              </a:rPr>
              <a:t>coastal</a:t>
            </a:r>
            <a:r>
              <a:rPr lang="fr-FR" sz="2400" dirty="0">
                <a:latin typeface="Times New Roman"/>
                <a:ea typeface="Times New Roman"/>
                <a:cs typeface="Times New Roman"/>
                <a:sym typeface="Times New Roman"/>
              </a:rPr>
              <a:t> areas</a:t>
            </a:r>
            <a:endParaRPr dirty="0"/>
          </a:p>
          <a:p>
            <a:pPr marL="285750" lvl="0" indent="-285750" algn="l" rtl="0">
              <a:lnSpc>
                <a:spcPct val="95000"/>
              </a:lnSpc>
              <a:spcBef>
                <a:spcPts val="1400"/>
              </a:spcBef>
              <a:spcAft>
                <a:spcPts val="0"/>
              </a:spcAft>
              <a:buSzPts val="2400"/>
              <a:buFont typeface="Arial"/>
              <a:buChar char="•"/>
            </a:pPr>
            <a:r>
              <a:rPr lang="fr-FR" sz="2400" dirty="0">
                <a:latin typeface="Times New Roman"/>
                <a:ea typeface="Times New Roman"/>
                <a:cs typeface="Times New Roman"/>
                <a:sym typeface="Times New Roman"/>
              </a:rPr>
              <a:t>24 Publications and 57 Citations</a:t>
            </a:r>
          </a:p>
          <a:p>
            <a:pPr marL="285750" lvl="0" indent="-133350" algn="l" rtl="0">
              <a:lnSpc>
                <a:spcPct val="95000"/>
              </a:lnSpc>
              <a:spcBef>
                <a:spcPts val="1400"/>
              </a:spcBef>
              <a:spcAft>
                <a:spcPts val="0"/>
              </a:spcAft>
              <a:buSzPts val="2400"/>
              <a:buFont typeface="Arial"/>
              <a:buNone/>
            </a:pPr>
            <a:endParaRPr sz="2400" dirty="0">
              <a:latin typeface="Times New Roman"/>
              <a:ea typeface="Times New Roman"/>
              <a:cs typeface="Times New Roman"/>
              <a:sym typeface="Times New Roman"/>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17758-8631-4527-8CD2-9B077A2CDA48}"/>
              </a:ext>
            </a:extLst>
          </p:cNvPr>
          <p:cNvSpPr>
            <a:spLocks noGrp="1"/>
          </p:cNvSpPr>
          <p:nvPr>
            <p:ph type="ctrTitle"/>
          </p:nvPr>
        </p:nvSpPr>
        <p:spPr/>
        <p:txBody>
          <a:bodyPr/>
          <a:lstStyle/>
          <a:p>
            <a:r>
              <a:rPr lang="en-US" dirty="0"/>
              <a:t>Video 2</a:t>
            </a:r>
            <a:endParaRPr lang="fr-FR" dirty="0"/>
          </a:p>
        </p:txBody>
      </p:sp>
      <p:sp>
        <p:nvSpPr>
          <p:cNvPr id="3" name="Subtitle 2">
            <a:extLst>
              <a:ext uri="{FF2B5EF4-FFF2-40B4-BE49-F238E27FC236}">
                <a16:creationId xmlns:a16="http://schemas.microsoft.com/office/drawing/2014/main" id="{19EDFB2F-21CD-495F-9EE1-770184BA58F6}"/>
              </a:ext>
            </a:extLst>
          </p:cNvPr>
          <p:cNvSpPr>
            <a:spLocks noGrp="1"/>
          </p:cNvSpPr>
          <p:nvPr>
            <p:ph type="subTitle" idx="1"/>
          </p:nvPr>
        </p:nvSpPr>
        <p:spPr/>
        <p:txBody>
          <a:bodyPr/>
          <a:lstStyle/>
          <a:p>
            <a:r>
              <a:rPr lang="en-US" dirty="0"/>
              <a:t>OceanGeneration</a:t>
            </a:r>
            <a:endParaRPr lang="fr-FR" dirty="0"/>
          </a:p>
        </p:txBody>
      </p:sp>
    </p:spTree>
    <p:extLst>
      <p:ext uri="{BB962C8B-B14F-4D97-AF65-F5344CB8AC3E}">
        <p14:creationId xmlns:p14="http://schemas.microsoft.com/office/powerpoint/2010/main" val="3439303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A52831D-0F62-4779-8DF1-5DDC53F1C136}"/>
              </a:ext>
            </a:extLst>
          </p:cNvPr>
          <p:cNvGraphicFramePr/>
          <p:nvPr>
            <p:extLst>
              <p:ext uri="{D42A27DB-BD31-4B8C-83A1-F6EECF244321}">
                <p14:modId xmlns:p14="http://schemas.microsoft.com/office/powerpoint/2010/main" val="4023180233"/>
              </p:ext>
            </p:extLst>
          </p:nvPr>
        </p:nvGraphicFramePr>
        <p:xfrm>
          <a:off x="298733" y="146461"/>
          <a:ext cx="11752240" cy="65545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67116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801099" y="1396289"/>
            <a:ext cx="4249006" cy="1325563"/>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Clr>
                <a:srgbClr val="111111"/>
              </a:buClr>
              <a:buSzPts val="4000"/>
            </a:pPr>
            <a:r>
              <a:rPr lang="en-US" kern="1200" dirty="0">
                <a:solidFill>
                  <a:schemeClr val="tx1"/>
                </a:solidFill>
                <a:latin typeface="+mj-lt"/>
                <a:ea typeface="+mj-ea"/>
                <a:cs typeface="+mj-cs"/>
                <a:sym typeface="Times New Roman"/>
              </a:rPr>
              <a:t>SESSION 4</a:t>
            </a:r>
            <a:br>
              <a:rPr lang="en-US" b="0" i="0" kern="1200" dirty="0">
                <a:solidFill>
                  <a:schemeClr val="tx1"/>
                </a:solidFill>
                <a:latin typeface="+mj-lt"/>
                <a:ea typeface="+mj-ea"/>
                <a:cs typeface="+mj-cs"/>
                <a:sym typeface="Times New Roman"/>
              </a:rPr>
            </a:br>
            <a:endParaRPr lang="en-US" kern="1200" dirty="0">
              <a:solidFill>
                <a:schemeClr val="tx1"/>
              </a:solidFill>
              <a:latin typeface="+mj-lt"/>
              <a:ea typeface="+mj-ea"/>
              <a:cs typeface="+mj-cs"/>
              <a:sym typeface="Times New Roman"/>
            </a:endParaRPr>
          </a:p>
        </p:txBody>
      </p:sp>
      <p:sp>
        <p:nvSpPr>
          <p:cNvPr id="104" name="Google Shape;104;p15"/>
          <p:cNvSpPr txBox="1">
            <a:spLocks noGrp="1"/>
          </p:cNvSpPr>
          <p:nvPr>
            <p:ph type="body" idx="1"/>
          </p:nvPr>
        </p:nvSpPr>
        <p:spPr>
          <a:xfrm>
            <a:off x="805544" y="2871982"/>
            <a:ext cx="4245428" cy="3181684"/>
          </a:xfrm>
          <a:prstGeom prst="rect">
            <a:avLst/>
          </a:prstGeom>
        </p:spPr>
        <p:txBody>
          <a:bodyPr spcFirstLastPara="1" vert="horz" lIns="91440" tIns="45720" rIns="91440" bIns="45720" rtlCol="0" anchor="t" anchorCtr="0">
            <a:normAutofit/>
          </a:bodyPr>
          <a:lstStyle/>
          <a:p>
            <a:pPr marL="57150">
              <a:lnSpc>
                <a:spcPct val="90000"/>
              </a:lnSpc>
              <a:spcBef>
                <a:spcPts val="0"/>
              </a:spcBef>
              <a:spcAft>
                <a:spcPts val="600"/>
              </a:spcAft>
              <a:buSzPts val="2400"/>
              <a:buFont typeface="Arial" panose="020B0604020202020204" pitchFamily="34" charset="0"/>
              <a:buChar char="•"/>
            </a:pPr>
            <a:r>
              <a:rPr lang="en-US" sz="2800" b="0" i="0" u="none" strike="noStrike" baseline="0" dirty="0">
                <a:solidFill>
                  <a:srgbClr val="FFFF00"/>
                </a:solidFill>
              </a:rPr>
              <a:t> Q &amp; A</a:t>
            </a:r>
            <a:r>
              <a:rPr lang="en-US" b="0" i="0" u="none" strike="noStrike" baseline="0" dirty="0"/>
              <a:t>	</a:t>
            </a:r>
          </a:p>
          <a:p>
            <a:pPr marL="285750" lvl="0">
              <a:lnSpc>
                <a:spcPct val="90000"/>
              </a:lnSpc>
              <a:spcBef>
                <a:spcPts val="0"/>
              </a:spcBef>
              <a:spcAft>
                <a:spcPts val="600"/>
              </a:spcAft>
              <a:buSzPts val="2400"/>
              <a:buFont typeface="Arial" panose="020B0604020202020204" pitchFamily="34" charset="0"/>
              <a:buChar char="•"/>
            </a:pPr>
            <a:endParaRPr lang="en-US" dirty="0">
              <a:sym typeface="Times New Roman"/>
            </a:endParaRPr>
          </a:p>
        </p:txBody>
      </p:sp>
      <p:sp>
        <p:nvSpPr>
          <p:cNvPr id="135" name="Freeform: Shape 134">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2" name="Picture 2">
            <a:extLst>
              <a:ext uri="{FF2B5EF4-FFF2-40B4-BE49-F238E27FC236}">
                <a16:creationId xmlns:a16="http://schemas.microsoft.com/office/drawing/2014/main" id="{23D21915-E0E5-4213-84C8-43D53279F8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27"/>
          <a:stretch/>
        </p:blipFill>
        <p:spPr bwMode="auto">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a:extLst>
            <a:ext uri="{909E8E84-426E-40DD-AFC4-6F175D3DCCD1}">
              <a14:hiddenFill xmlns:a14="http://schemas.microsoft.com/office/drawing/2010/main">
                <a:solidFill>
                  <a:srgbClr val="FFFFFF"/>
                </a:solidFill>
              </a14:hiddenFill>
            </a:ext>
          </a:extLst>
        </p:spPr>
      </p:pic>
      <p:sp>
        <p:nvSpPr>
          <p:cNvPr id="137" name="Freeform: Shape 136">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13">
            <a:extLst>
              <a:ext uri="{FF2B5EF4-FFF2-40B4-BE49-F238E27FC236}">
                <a16:creationId xmlns:a16="http://schemas.microsoft.com/office/drawing/2014/main" id="{ECE01CAF-2644-4F38-9803-F70DB813E1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9617"/>
          <a:stretch/>
        </p:blipFill>
        <p:spPr bwMode="auto">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501052"/>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801099" y="1396289"/>
            <a:ext cx="4249006" cy="1325563"/>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Clr>
                <a:srgbClr val="111111"/>
              </a:buClr>
              <a:buSzPts val="4000"/>
            </a:pPr>
            <a:r>
              <a:rPr lang="en-US" kern="1200" dirty="0">
                <a:solidFill>
                  <a:schemeClr val="tx1"/>
                </a:solidFill>
                <a:latin typeface="+mj-lt"/>
                <a:ea typeface="+mj-ea"/>
                <a:cs typeface="+mj-cs"/>
                <a:sym typeface="Times New Roman"/>
              </a:rPr>
              <a:t>SESSION 5</a:t>
            </a:r>
            <a:br>
              <a:rPr lang="en-US" b="0" i="0" kern="1200" dirty="0">
                <a:solidFill>
                  <a:schemeClr val="tx1"/>
                </a:solidFill>
                <a:latin typeface="+mj-lt"/>
                <a:ea typeface="+mj-ea"/>
                <a:cs typeface="+mj-cs"/>
                <a:sym typeface="Times New Roman"/>
              </a:rPr>
            </a:br>
            <a:endParaRPr lang="en-US" kern="1200" dirty="0">
              <a:solidFill>
                <a:schemeClr val="tx1"/>
              </a:solidFill>
              <a:latin typeface="+mj-lt"/>
              <a:ea typeface="+mj-ea"/>
              <a:cs typeface="+mj-cs"/>
              <a:sym typeface="Times New Roman"/>
            </a:endParaRPr>
          </a:p>
        </p:txBody>
      </p:sp>
      <p:sp>
        <p:nvSpPr>
          <p:cNvPr id="104" name="Google Shape;104;p15"/>
          <p:cNvSpPr txBox="1">
            <a:spLocks noGrp="1"/>
          </p:cNvSpPr>
          <p:nvPr>
            <p:ph type="body" idx="1"/>
          </p:nvPr>
        </p:nvSpPr>
        <p:spPr>
          <a:xfrm>
            <a:off x="805544" y="2871982"/>
            <a:ext cx="4245428" cy="3181684"/>
          </a:xfrm>
          <a:prstGeom prst="rect">
            <a:avLst/>
          </a:prstGeom>
        </p:spPr>
        <p:txBody>
          <a:bodyPr spcFirstLastPara="1" vert="horz" lIns="91440" tIns="45720" rIns="91440" bIns="45720" rtlCol="0" anchor="t" anchorCtr="0">
            <a:normAutofit/>
          </a:bodyPr>
          <a:lstStyle/>
          <a:p>
            <a:pPr marL="285750">
              <a:lnSpc>
                <a:spcPct val="90000"/>
              </a:lnSpc>
              <a:spcBef>
                <a:spcPts val="0"/>
              </a:spcBef>
              <a:spcAft>
                <a:spcPts val="600"/>
              </a:spcAft>
              <a:buSzPts val="2400"/>
              <a:buFont typeface="Arial" panose="020B0604020202020204" pitchFamily="34" charset="0"/>
              <a:buChar char="•"/>
            </a:pPr>
            <a:r>
              <a:rPr lang="en-US" sz="2800" b="0" i="0" u="none" strike="noStrike" baseline="0" dirty="0">
                <a:solidFill>
                  <a:srgbClr val="FFFF00"/>
                </a:solidFill>
              </a:rPr>
              <a:t>Key Outcomes and Messages</a:t>
            </a:r>
            <a:r>
              <a:rPr lang="en-US" b="0" i="0" u="none" strike="noStrike" baseline="0" dirty="0"/>
              <a:t>	</a:t>
            </a:r>
          </a:p>
          <a:p>
            <a:pPr marL="285750" lvl="0">
              <a:lnSpc>
                <a:spcPct val="90000"/>
              </a:lnSpc>
              <a:spcBef>
                <a:spcPts val="0"/>
              </a:spcBef>
              <a:spcAft>
                <a:spcPts val="600"/>
              </a:spcAft>
              <a:buSzPts val="2400"/>
              <a:buFont typeface="Arial" panose="020B0604020202020204" pitchFamily="34" charset="0"/>
              <a:buChar char="•"/>
            </a:pPr>
            <a:endParaRPr lang="en-US" dirty="0">
              <a:sym typeface="Times New Roman"/>
            </a:endParaRPr>
          </a:p>
        </p:txBody>
      </p:sp>
      <p:sp>
        <p:nvSpPr>
          <p:cNvPr id="135" name="Freeform: Shape 134">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2" name="Picture 2">
            <a:extLst>
              <a:ext uri="{FF2B5EF4-FFF2-40B4-BE49-F238E27FC236}">
                <a16:creationId xmlns:a16="http://schemas.microsoft.com/office/drawing/2014/main" id="{23D21915-E0E5-4213-84C8-43D53279F8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27"/>
          <a:stretch/>
        </p:blipFill>
        <p:spPr bwMode="auto">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a:extLst>
            <a:ext uri="{909E8E84-426E-40DD-AFC4-6F175D3DCCD1}">
              <a14:hiddenFill xmlns:a14="http://schemas.microsoft.com/office/drawing/2010/main">
                <a:solidFill>
                  <a:srgbClr val="FFFFFF"/>
                </a:solidFill>
              </a14:hiddenFill>
            </a:ext>
          </a:extLst>
        </p:spPr>
      </p:pic>
      <p:sp>
        <p:nvSpPr>
          <p:cNvPr id="137" name="Freeform: Shape 136">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13">
            <a:extLst>
              <a:ext uri="{FF2B5EF4-FFF2-40B4-BE49-F238E27FC236}">
                <a16:creationId xmlns:a16="http://schemas.microsoft.com/office/drawing/2014/main" id="{ECE01CAF-2644-4F38-9803-F70DB813E1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9617"/>
          <a:stretch/>
        </p:blipFill>
        <p:spPr bwMode="auto">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72926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6436170" y="1377435"/>
            <a:ext cx="5922369" cy="1325563"/>
          </a:xfrm>
          <a:prstGeom prst="rect">
            <a:avLst/>
          </a:prstGeom>
        </p:spPr>
        <p:txBody>
          <a:bodyPr spcFirstLastPara="1" vert="horz" lIns="91440" tIns="45720" rIns="91440" bIns="45720" rtlCol="0" anchor="ctr" anchorCtr="0">
            <a:noAutofit/>
          </a:bodyPr>
          <a:lstStyle/>
          <a:p>
            <a:pPr marL="0" lvl="0" indent="0">
              <a:lnSpc>
                <a:spcPct val="90000"/>
              </a:lnSpc>
              <a:spcBef>
                <a:spcPct val="0"/>
              </a:spcBef>
              <a:spcAft>
                <a:spcPts val="0"/>
              </a:spcAft>
              <a:buClr>
                <a:srgbClr val="111111"/>
              </a:buClr>
              <a:buSzPts val="4000"/>
            </a:pPr>
            <a:r>
              <a:rPr lang="en-US" sz="4000" dirty="0">
                <a:sym typeface="Times New Roman"/>
              </a:rPr>
              <a:t>Prof. MARIA ANA BAPTISTA </a:t>
            </a:r>
            <a:br>
              <a:rPr lang="en-US" sz="4000" dirty="0">
                <a:sym typeface="Times New Roman"/>
              </a:rPr>
            </a:br>
            <a:r>
              <a:rPr lang="en-US" sz="4000" b="0" i="0" dirty="0">
                <a:sym typeface="Times New Roman"/>
              </a:rPr>
              <a:t>PORTUGAL</a:t>
            </a:r>
            <a:br>
              <a:rPr lang="en-US" sz="4000" b="0" i="0" dirty="0">
                <a:sym typeface="Times New Roman"/>
              </a:rPr>
            </a:br>
            <a:endParaRPr lang="en-US" sz="4000" dirty="0">
              <a:sym typeface="Times New Roman"/>
            </a:endParaRPr>
          </a:p>
        </p:txBody>
      </p:sp>
      <p:sp>
        <p:nvSpPr>
          <p:cNvPr id="109" name="Freeform: Shape 10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Placeholder 4" descr="A person in a blue shirt&#10;&#10;Description automatically generated with medium confidence">
            <a:extLst>
              <a:ext uri="{FF2B5EF4-FFF2-40B4-BE49-F238E27FC236}">
                <a16:creationId xmlns:a16="http://schemas.microsoft.com/office/drawing/2014/main" id="{6AE7CF02-4837-4012-AD43-6D39DF30E57E}"/>
              </a:ext>
            </a:extLst>
          </p:cNvPr>
          <p:cNvPicPr>
            <a:picLocks noGrp="1" noChangeAspect="1"/>
          </p:cNvPicPr>
          <p:nvPr>
            <p:ph type="pic" idx="2"/>
          </p:nvPr>
        </p:nvPicPr>
        <p:blipFill rotWithShape="1">
          <a:blip r:embed="rId3">
            <a:extLst>
              <a:ext uri="{28A0092B-C50C-407E-A947-70E740481C1C}">
                <a14:useLocalDpi xmlns:a14="http://schemas.microsoft.com/office/drawing/2010/main" val="0"/>
              </a:ext>
            </a:extLst>
          </a:blip>
          <a:srcRect l="5859" r="5859"/>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90" name="Google Shape;90;p13"/>
          <p:cNvSpPr txBox="1">
            <a:spLocks noGrp="1"/>
          </p:cNvSpPr>
          <p:nvPr>
            <p:ph type="body" idx="1"/>
          </p:nvPr>
        </p:nvSpPr>
        <p:spPr>
          <a:xfrm>
            <a:off x="6638578" y="2871982"/>
            <a:ext cx="5004073" cy="3181684"/>
          </a:xfrm>
          <a:prstGeom prst="rect">
            <a:avLst/>
          </a:prstGeom>
        </p:spPr>
        <p:txBody>
          <a:bodyPr spcFirstLastPara="1" vert="horz" lIns="91440" tIns="45720" rIns="91440" bIns="45720" rtlCol="0" anchor="t" anchorCtr="0">
            <a:normAutofit/>
          </a:bodyPr>
          <a:lstStyle/>
          <a:p>
            <a:pPr marL="285750" lvl="0">
              <a:lnSpc>
                <a:spcPct val="90000"/>
              </a:lnSpc>
              <a:spcBef>
                <a:spcPts val="0"/>
              </a:spcBef>
              <a:spcAft>
                <a:spcPts val="0"/>
              </a:spcAft>
              <a:buSzPts val="2400"/>
              <a:buFont typeface="Arial" panose="020B0604020202020204" pitchFamily="34" charset="0"/>
              <a:buChar char="•"/>
            </a:pPr>
            <a:r>
              <a:rPr lang="en-US" i="0" dirty="0">
                <a:sym typeface="Times New Roman"/>
              </a:rPr>
              <a:t>Chair of Intergovernmental Coordination Group for North-Eastern Atlantic, the Mediterranean and Connected Seas Tsunami Warning and Mitigation System (ICG/NEAMTWS) </a:t>
            </a:r>
            <a:endParaRPr lang="en-US" dirty="0">
              <a:sym typeface="Times New Roman"/>
            </a:endParaRPr>
          </a:p>
          <a:p>
            <a:pPr marL="285750" lvl="0">
              <a:lnSpc>
                <a:spcPct val="90000"/>
              </a:lnSpc>
              <a:spcBef>
                <a:spcPts val="1400"/>
              </a:spcBef>
              <a:spcAft>
                <a:spcPts val="0"/>
              </a:spcAft>
              <a:buSzPts val="2400"/>
              <a:buFont typeface="Arial" panose="020B0604020202020204" pitchFamily="34" charset="0"/>
              <a:buChar char="•"/>
            </a:pPr>
            <a:r>
              <a:rPr lang="en-US" b="0" i="0" dirty="0">
                <a:effectLst/>
              </a:rPr>
              <a:t>Professor</a:t>
            </a:r>
            <a:r>
              <a:rPr lang="en-US" dirty="0"/>
              <a:t> at the </a:t>
            </a:r>
            <a:r>
              <a:rPr lang="en-US" b="0" i="0" dirty="0">
                <a:effectLst/>
              </a:rPr>
              <a:t>Higher Institute of Engineering of Lisbon, Polytechnic Institute of Lisbon, Portugal)</a:t>
            </a:r>
          </a:p>
          <a:p>
            <a:pPr marL="285750">
              <a:lnSpc>
                <a:spcPct val="90000"/>
              </a:lnSpc>
              <a:spcBef>
                <a:spcPts val="1400"/>
              </a:spcBef>
              <a:buSzPts val="2400"/>
              <a:buFont typeface="Arial" panose="020B0604020202020204" pitchFamily="34" charset="0"/>
              <a:buChar char="•"/>
            </a:pPr>
            <a:r>
              <a:rPr lang="en-US" dirty="0">
                <a:sym typeface="Times New Roman"/>
              </a:rPr>
              <a:t>Research Fields: Earthquake, natural hazards, Tsunami</a:t>
            </a:r>
            <a:endParaRPr lang="en-US" dirty="0"/>
          </a:p>
          <a:p>
            <a:pPr marL="285750" lvl="0">
              <a:lnSpc>
                <a:spcPct val="90000"/>
              </a:lnSpc>
              <a:spcBef>
                <a:spcPts val="1400"/>
              </a:spcBef>
              <a:spcAft>
                <a:spcPts val="0"/>
              </a:spcAft>
              <a:buSzPts val="2400"/>
              <a:buFont typeface="Arial" panose="020B0604020202020204" pitchFamily="34" charset="0"/>
              <a:buChar char="•"/>
            </a:pPr>
            <a:endParaRPr lang="en-US" dirty="0">
              <a:sym typeface="Times New Roman"/>
            </a:endParaRPr>
          </a:p>
        </p:txBody>
      </p:sp>
    </p:spTree>
    <p:extLst>
      <p:ext uri="{BB962C8B-B14F-4D97-AF65-F5344CB8AC3E}">
        <p14:creationId xmlns:p14="http://schemas.microsoft.com/office/powerpoint/2010/main" val="2555530385"/>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283" y="0"/>
            <a:ext cx="10515600" cy="1325563"/>
          </a:xfrm>
        </p:spPr>
        <p:txBody>
          <a:bodyPr/>
          <a:lstStyle/>
          <a:p>
            <a:pPr algn="ctr"/>
            <a:r>
              <a:rPr lang="en-US"/>
              <a:t>END </a:t>
            </a:r>
            <a:endParaRPr lang="fr-FR" dirty="0"/>
          </a:p>
        </p:txBody>
      </p:sp>
      <p:pic>
        <p:nvPicPr>
          <p:cNvPr id="11" name="Picture 10">
            <a:extLst>
              <a:ext uri="{FF2B5EF4-FFF2-40B4-BE49-F238E27FC236}">
                <a16:creationId xmlns:a16="http://schemas.microsoft.com/office/drawing/2014/main" id="{6ABB2C42-8F02-4BB0-AEA3-268EFCFFB63B}"/>
              </a:ext>
            </a:extLst>
          </p:cNvPr>
          <p:cNvPicPr>
            <a:picLocks noChangeAspect="1"/>
          </p:cNvPicPr>
          <p:nvPr/>
        </p:nvPicPr>
        <p:blipFill rotWithShape="1">
          <a:blip r:embed="rId2"/>
          <a:srcRect l="12156" t="17931" r="17327" b="6667"/>
          <a:stretch/>
        </p:blipFill>
        <p:spPr>
          <a:xfrm>
            <a:off x="0" y="-64737"/>
            <a:ext cx="12192000" cy="6858000"/>
          </a:xfrm>
          <a:prstGeom prst="rect">
            <a:avLst/>
          </a:prstGeom>
        </p:spPr>
      </p:pic>
      <p:sp>
        <p:nvSpPr>
          <p:cNvPr id="3" name="TextBox 2">
            <a:extLst>
              <a:ext uri="{FF2B5EF4-FFF2-40B4-BE49-F238E27FC236}">
                <a16:creationId xmlns:a16="http://schemas.microsoft.com/office/drawing/2014/main" id="{4ECADDB5-9EB1-4A12-91A4-B2EA85FF27E9}"/>
              </a:ext>
            </a:extLst>
          </p:cNvPr>
          <p:cNvSpPr txBox="1"/>
          <p:nvPr/>
        </p:nvSpPr>
        <p:spPr>
          <a:xfrm>
            <a:off x="1825818" y="1716162"/>
            <a:ext cx="9806274" cy="584775"/>
          </a:xfrm>
          <a:prstGeom prst="rect">
            <a:avLst/>
          </a:prstGeom>
          <a:noFill/>
        </p:spPr>
        <p:txBody>
          <a:bodyPr wrap="square" rtlCol="0">
            <a:spAutoFit/>
          </a:bodyPr>
          <a:lstStyle/>
          <a:p>
            <a:r>
              <a:rPr lang="en-US" sz="3200"/>
              <a:t>END THANK </a:t>
            </a:r>
            <a:r>
              <a:rPr lang="en-US" sz="3200" dirty="0"/>
              <a:t>YOU FOR YOUR PARTICIPTION AND SUPPORT </a:t>
            </a:r>
            <a:endParaRPr lang="fr-FR" sz="3200" dirty="0"/>
          </a:p>
        </p:txBody>
      </p:sp>
    </p:spTree>
    <p:extLst>
      <p:ext uri="{BB962C8B-B14F-4D97-AF65-F5344CB8AC3E}">
        <p14:creationId xmlns:p14="http://schemas.microsoft.com/office/powerpoint/2010/main" val="3209801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6109498" y="908344"/>
            <a:ext cx="5244301" cy="1538130"/>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Clr>
                <a:srgbClr val="111111"/>
              </a:buClr>
              <a:buSzPts val="4000"/>
            </a:pPr>
            <a:r>
              <a:rPr lang="en-US" b="0" i="0" kern="1200" dirty="0">
                <a:solidFill>
                  <a:schemeClr val="tx1"/>
                </a:solidFill>
                <a:latin typeface="+mj-lt"/>
                <a:ea typeface="+mj-ea"/>
                <a:cs typeface="+mj-cs"/>
                <a:sym typeface="Times New Roman"/>
              </a:rPr>
              <a:t>PETER BILLING </a:t>
            </a:r>
            <a:br>
              <a:rPr lang="en-US" b="0" i="0" kern="1200" dirty="0">
                <a:solidFill>
                  <a:schemeClr val="tx1"/>
                </a:solidFill>
                <a:latin typeface="+mj-lt"/>
                <a:ea typeface="+mj-ea"/>
                <a:cs typeface="+mj-cs"/>
                <a:sym typeface="Times New Roman"/>
              </a:rPr>
            </a:br>
            <a:r>
              <a:rPr lang="en-US" b="0" i="0" kern="1200" dirty="0">
                <a:solidFill>
                  <a:schemeClr val="tx1"/>
                </a:solidFill>
                <a:latin typeface="+mj-lt"/>
                <a:ea typeface="+mj-ea"/>
                <a:cs typeface="+mj-cs"/>
                <a:sym typeface="Times New Roman"/>
              </a:rPr>
              <a:t>DG ECHO</a:t>
            </a:r>
            <a:endParaRPr lang="en-US" kern="1200" dirty="0">
              <a:solidFill>
                <a:schemeClr val="tx1"/>
              </a:solidFill>
              <a:latin typeface="+mj-lt"/>
              <a:ea typeface="+mj-ea"/>
              <a:cs typeface="+mj-cs"/>
              <a:sym typeface="Times New Roman"/>
            </a:endParaRPr>
          </a:p>
        </p:txBody>
      </p:sp>
      <p:sp>
        <p:nvSpPr>
          <p:cNvPr id="102"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89" name="Google Shape;89;p13"/>
          <p:cNvPicPr preferRelativeResize="0">
            <a:picLocks noGrp="1"/>
          </p:cNvPicPr>
          <p:nvPr>
            <p:ph type="pic" idx="2"/>
          </p:nvPr>
        </p:nvPicPr>
        <p:blipFill rotWithShape="1">
          <a:blip r:embed="rId3"/>
          <a:srcRect t="10219" r="2888" b="16239"/>
          <a:stretch/>
        </p:blipFill>
        <p:spPr>
          <a:xfrm>
            <a:off x="1480173" y="1737944"/>
            <a:ext cx="3267942" cy="3373519"/>
          </a:xfrm>
          <a:prstGeom prst="rect">
            <a:avLst/>
          </a:prstGeom>
          <a:solidFill>
            <a:srgbClr val="E8F5FB"/>
          </a:solidFill>
        </p:spPr>
      </p:pic>
      <p:sp>
        <p:nvSpPr>
          <p:cNvPr id="90" name="Google Shape;90;p13"/>
          <p:cNvSpPr txBox="1">
            <a:spLocks noGrp="1"/>
          </p:cNvSpPr>
          <p:nvPr>
            <p:ph type="body" idx="1"/>
          </p:nvPr>
        </p:nvSpPr>
        <p:spPr>
          <a:xfrm>
            <a:off x="5911158" y="2706865"/>
            <a:ext cx="5383652" cy="3470097"/>
          </a:xfrm>
          <a:prstGeom prst="rect">
            <a:avLst/>
          </a:prstGeom>
        </p:spPr>
        <p:txBody>
          <a:bodyPr spcFirstLastPara="1" vert="horz" lIns="91440" tIns="45720" rIns="91440" bIns="45720" rtlCol="0" anchorCtr="0">
            <a:normAutofit/>
          </a:bodyPr>
          <a:lstStyle/>
          <a:p>
            <a:pPr marL="285750" lvl="0">
              <a:lnSpc>
                <a:spcPct val="90000"/>
              </a:lnSpc>
              <a:spcBef>
                <a:spcPts val="1400"/>
              </a:spcBef>
              <a:spcAft>
                <a:spcPts val="0"/>
              </a:spcAft>
              <a:buSzPts val="2400"/>
              <a:buFont typeface="Arial" panose="020B0604020202020204" pitchFamily="34" charset="0"/>
              <a:buChar char="•"/>
            </a:pPr>
            <a:r>
              <a:rPr lang="en-US" sz="2000" dirty="0">
                <a:sym typeface="Times New Roman"/>
              </a:rPr>
              <a:t>Deputy Director for Emergency Management and Head of Unit “Security and Situational Awareness” at the Directorate-General, “European Civil Protection and Humanitarian Aid Operations – ECHO” of the European Commission, Brussels</a:t>
            </a:r>
          </a:p>
        </p:txBody>
      </p:sp>
    </p:spTree>
    <p:extLst>
      <p:ext uri="{BB962C8B-B14F-4D97-AF65-F5344CB8AC3E}">
        <p14:creationId xmlns:p14="http://schemas.microsoft.com/office/powerpoint/2010/main" val="35878308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nded">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54335BECF21B40B6CCFAE91E076EEB" ma:contentTypeVersion="14" ma:contentTypeDescription="Create a new document." ma:contentTypeScope="" ma:versionID="be75ff86c010108ec84c0887b65f9cad">
  <xsd:schema xmlns:xsd="http://www.w3.org/2001/XMLSchema" xmlns:xs="http://www.w3.org/2001/XMLSchema" xmlns:p="http://schemas.microsoft.com/office/2006/metadata/properties" xmlns:ns2="f8ef70f3-4e3d-42be-bd40-fbc1cacc1519" xmlns:ns3="5b799ec2-212c-48b5-b7ff-d14ec6cbce2b" targetNamespace="http://schemas.microsoft.com/office/2006/metadata/properties" ma:root="true" ma:fieldsID="db28962531f5ba399ef6e34fc2025106" ns2:_="" ns3:_="">
    <xsd:import namespace="f8ef70f3-4e3d-42be-bd40-fbc1cacc1519"/>
    <xsd:import namespace="5b799ec2-212c-48b5-b7ff-d14ec6cbce2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ef70f3-4e3d-42be-bd40-fbc1cacc15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799ec2-212c-48b5-b7ff-d14ec6cbce2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f8ef70f3-4e3d-42be-bd40-fbc1cacc1519" xsi:nil="true"/>
  </documentManagement>
</p:properties>
</file>

<file path=customXml/itemProps1.xml><?xml version="1.0" encoding="utf-8"?>
<ds:datastoreItem xmlns:ds="http://schemas.openxmlformats.org/officeDocument/2006/customXml" ds:itemID="{B4E24D08-329B-402D-8CD6-27409DC566F4}"/>
</file>

<file path=customXml/itemProps2.xml><?xml version="1.0" encoding="utf-8"?>
<ds:datastoreItem xmlns:ds="http://schemas.openxmlformats.org/officeDocument/2006/customXml" ds:itemID="{38CE98D7-286F-4E93-A245-BCC40BF54EFF}"/>
</file>

<file path=customXml/itemProps3.xml><?xml version="1.0" encoding="utf-8"?>
<ds:datastoreItem xmlns:ds="http://schemas.openxmlformats.org/officeDocument/2006/customXml" ds:itemID="{22CC1161-38A0-4932-A650-1427F07327AB}"/>
</file>

<file path=docProps/app.xml><?xml version="1.0" encoding="utf-8"?>
<Properties xmlns="http://schemas.openxmlformats.org/officeDocument/2006/extended-properties" xmlns:vt="http://schemas.openxmlformats.org/officeDocument/2006/docPropsVTypes">
  <TotalTime>82</TotalTime>
  <Words>5766</Words>
  <Application>Microsoft Office PowerPoint</Application>
  <PresentationFormat>Widescreen</PresentationFormat>
  <Paragraphs>765</Paragraphs>
  <Slides>80</Slides>
  <Notes>36</Notes>
  <HiddenSlides>0</HiddenSlides>
  <MMClips>1</MMClips>
  <ScaleCrop>false</ScaleCrop>
  <HeadingPairs>
    <vt:vector size="6" baseType="variant">
      <vt:variant>
        <vt:lpstr>Fonts Used</vt:lpstr>
      </vt:variant>
      <vt:variant>
        <vt:i4>24</vt:i4>
      </vt:variant>
      <vt:variant>
        <vt:lpstr>Theme</vt:lpstr>
      </vt:variant>
      <vt:variant>
        <vt:i4>3</vt:i4>
      </vt:variant>
      <vt:variant>
        <vt:lpstr>Slide Titles</vt:lpstr>
      </vt:variant>
      <vt:variant>
        <vt:i4>80</vt:i4>
      </vt:variant>
    </vt:vector>
  </HeadingPairs>
  <TitlesOfParts>
    <vt:vector size="107" baseType="lpstr">
      <vt:lpstr>ACaslonPro-Regular</vt:lpstr>
      <vt:lpstr>-apple-system</vt:lpstr>
      <vt:lpstr>FoundersGroteskMono</vt:lpstr>
      <vt:lpstr>inherit</vt:lpstr>
      <vt:lpstr>NexusSans</vt:lpstr>
      <vt:lpstr>NexusSerif</vt:lpstr>
      <vt:lpstr>Noto Sans Symbols</vt:lpstr>
      <vt:lpstr>PTSerif-Regular</vt:lpstr>
      <vt:lpstr>wwf</vt:lpstr>
      <vt:lpstr>72 Black</vt:lpstr>
      <vt:lpstr>Arial</vt:lpstr>
      <vt:lpstr>Calibri</vt:lpstr>
      <vt:lpstr>Calibri Light</vt:lpstr>
      <vt:lpstr>Candara</vt:lpstr>
      <vt:lpstr>Corbel</vt:lpstr>
      <vt:lpstr>Courier New</vt:lpstr>
      <vt:lpstr>Lato Light</vt:lpstr>
      <vt:lpstr>Open Sans</vt:lpstr>
      <vt:lpstr>Poppins</vt:lpstr>
      <vt:lpstr>Poppins Light</vt:lpstr>
      <vt:lpstr>Roboto</vt:lpstr>
      <vt:lpstr>Source Sans Pro</vt:lpstr>
      <vt:lpstr>Times New Roman</vt:lpstr>
      <vt:lpstr>Verdana</vt:lpstr>
      <vt:lpstr>Office Theme</vt:lpstr>
      <vt:lpstr>1_Office Theme</vt:lpstr>
      <vt:lpstr>Banded</vt:lpstr>
      <vt:lpstr>PowerPoint Presentation</vt:lpstr>
      <vt:lpstr>Dr. SUZAN M. ELGHARABAWY  EGYPT </vt:lpstr>
      <vt:lpstr>Dr. DENIS CHANG SENG IOC-UNESCO </vt:lpstr>
      <vt:lpstr>SESSION 1</vt:lpstr>
      <vt:lpstr>SESSION 2</vt:lpstr>
      <vt:lpstr>SESSIONS 3, 4 &amp; 5</vt:lpstr>
      <vt:lpstr>SESSION 1</vt:lpstr>
      <vt:lpstr>Prof. MARIA ANA BAPTISTA  PORTUGAL </vt:lpstr>
      <vt:lpstr>PETER BILLING  DG ECHO</vt:lpstr>
      <vt:lpstr>Dr. VLADIMIR RYABININ  IOC-UNESCO </vt:lpstr>
      <vt:lpstr>Prof. AMR HAMOUDA EGYPT </vt:lpstr>
      <vt:lpstr>MOHAMED TAHER ELSHERIEF  EGYPT </vt:lpstr>
      <vt:lpstr>SESSION 2 </vt:lpstr>
      <vt:lpstr>Dr. DENIS CHANG SENG IOC-UNESCO </vt:lpstr>
      <vt:lpstr>Ocean Sea Level Related Risk:  The Challenges </vt:lpstr>
      <vt:lpstr>Sea Level  Related Hazards and Risks</vt:lpstr>
      <vt:lpstr>Sea Level Rise </vt:lpstr>
      <vt:lpstr>ALEXANDRIA</vt:lpstr>
      <vt:lpstr>Storm Surges Variability and Trends Under Future Climatic Conditions in the Mediterranean Sea </vt:lpstr>
      <vt:lpstr>Ocean Swells / Storm Surge/ Meteo-Tsunami? </vt:lpstr>
      <vt:lpstr>Associate Atmospheric Anomaly </vt:lpstr>
      <vt:lpstr>Probability of Tsunami in NEAM Region</vt:lpstr>
      <vt:lpstr>Recurrence of Tsunami in N-Africa</vt:lpstr>
      <vt:lpstr>Tsunami  Historical  and Recent Tsunami Events</vt:lpstr>
      <vt:lpstr>Challenges</vt:lpstr>
      <vt:lpstr>ICG/NEAMTWS 2030 Strategy</vt:lpstr>
      <vt:lpstr>Mr. BERNARDO ALIAGA UNESCO IOC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 ALESSANDRO AMATO ITALY </vt:lpstr>
      <vt:lpstr>ICG/NEAMTWS  2021-2030 Strategy</vt:lpstr>
      <vt:lpstr>The vision</vt:lpstr>
      <vt:lpstr>The general framework</vt:lpstr>
      <vt:lpstr>The Three Pillars</vt:lpstr>
      <vt:lpstr>PILLAR 1:  Tsunami Hazard and Risk Assessment </vt:lpstr>
      <vt:lpstr>Probabilistic Tsunami Hazard Assessment of the NEAM Region: the NEAMTHM18 (Basili et al. 2021) </vt:lpstr>
      <vt:lpstr>PILLAR 2: Detection, Warning and Dissemination </vt:lpstr>
      <vt:lpstr>Improving Seismic and Sea Level Networks</vt:lpstr>
      <vt:lpstr>PILLAR 3: Awareness and Response </vt:lpstr>
      <vt:lpstr>NEAMTWS Towards being Tsunami Ready </vt:lpstr>
      <vt:lpstr>PowerPoint Presentation</vt:lpstr>
      <vt:lpstr>Dr. DENIS CHANG SENG IOC-UNESCO </vt:lpstr>
      <vt:lpstr>Building on Current Achievements </vt:lpstr>
      <vt:lpstr>Tsunami Last Mile Project-Phase 1  Greece &amp; Turkey</vt:lpstr>
      <vt:lpstr>JRC Last Mile Project Phase 2  Malta</vt:lpstr>
      <vt:lpstr>IOC DG ECHO NEAMTWS PROJECT </vt:lpstr>
      <vt:lpstr>PROJECT GOALS</vt:lpstr>
      <vt:lpstr>PROJECT IMPLEMENTING PARTNERS &amp; STAKEHOLDERS</vt:lpstr>
      <vt:lpstr> </vt:lpstr>
      <vt:lpstr>Video 1</vt:lpstr>
      <vt:lpstr>Dr. DERYA I. VENNIN IOC-UNESCO </vt:lpstr>
      <vt:lpstr>Detection, Monitoring and Alerting Systems  </vt:lpstr>
      <vt:lpstr>Detection &amp; Monitoring </vt:lpstr>
      <vt:lpstr>Detection &amp; Monitoring </vt:lpstr>
      <vt:lpstr>Detection &amp; Monitoring </vt:lpstr>
      <vt:lpstr>Detection &amp; Monitoring </vt:lpstr>
      <vt:lpstr>Detection &amp; Monitoring </vt:lpstr>
      <vt:lpstr>Detection &amp; Monitoring </vt:lpstr>
      <vt:lpstr>PowerPoint Presentation</vt:lpstr>
      <vt:lpstr>PowerPoint Presentation</vt:lpstr>
      <vt:lpstr>PowerPoint Presentation</vt:lpstr>
      <vt:lpstr>PowerPoint Presentation</vt:lpstr>
      <vt:lpstr>SESSION 3 </vt:lpstr>
      <vt:lpstr>Dr. ANDI EKA SAKYA (INDONESIA) </vt:lpstr>
      <vt:lpstr>MSc. IGNACIO AGUIRRE-AYERBE (SPAIN) </vt:lpstr>
      <vt:lpstr>Prof. AMR HAMOUDA (EGYPT) </vt:lpstr>
      <vt:lpstr>Prof. AHMET CEVDET YALCINER (TURKEY) </vt:lpstr>
      <vt:lpstr>MSc. ELENA DASKALAKI (GREECE) </vt:lpstr>
      <vt:lpstr>Dr. KHALID EL KHALIDI (MOROCCO) </vt:lpstr>
      <vt:lpstr>Video 2</vt:lpstr>
      <vt:lpstr>PowerPoint Presentation</vt:lpstr>
      <vt:lpstr>SESSION 4 </vt:lpstr>
      <vt:lpstr>SESSION 5 </vt:lpstr>
      <vt:lpstr>END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Dilmen Vennin, Derya</dc:creator>
  <cp:lastModifiedBy>Dilmen Vennin, Derya</cp:lastModifiedBy>
  <cp:revision>13</cp:revision>
  <dcterms:modified xsi:type="dcterms:W3CDTF">2022-05-11T06:29:46Z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0x0101009354335BECF21B40B6CCFAE91E076EEB</vt:lpwstr>
  </property>
</Properties>
</file>