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6" r:id="rId2"/>
  </p:sldMasterIdLst>
  <p:notesMasterIdLst>
    <p:notesMasterId r:id="rId14"/>
  </p:notesMasterIdLst>
  <p:sldIdLst>
    <p:sldId id="256" r:id="rId3"/>
    <p:sldId id="264" r:id="rId4"/>
    <p:sldId id="455" r:id="rId5"/>
    <p:sldId id="456" r:id="rId6"/>
    <p:sldId id="257" r:id="rId7"/>
    <p:sldId id="258" r:id="rId8"/>
    <p:sldId id="457" r:id="rId9"/>
    <p:sldId id="458" r:id="rId10"/>
    <p:sldId id="261" r:id="rId11"/>
    <p:sldId id="262" r:id="rId12"/>
    <p:sldId id="263"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h0xh/X00Cu2tG13X48ArdtXbz7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8"/>
  </p:normalViewPr>
  <p:slideViewPr>
    <p:cSldViewPr snapToGrid="0">
      <p:cViewPr varScale="1">
        <p:scale>
          <a:sx n="115" d="100"/>
          <a:sy n="115" d="100"/>
        </p:scale>
        <p:origin x="376"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customschemas.google.com/relationships/presentationmetadata" Target="meta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1" name="Google Shape;1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417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ChangeArrowheads="1" noTextEdit="1"/>
          </p:cNvSpPr>
          <p:nvPr>
            <p:ph type="sldImg"/>
          </p:nvPr>
        </p:nvSpPr>
        <p:spPr>
          <a:ln/>
        </p:spPr>
      </p:sp>
      <p:sp>
        <p:nvSpPr>
          <p:cNvPr id="4813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charset="0"/>
            </a:endParaRPr>
          </a:p>
        </p:txBody>
      </p:sp>
      <p:sp>
        <p:nvSpPr>
          <p:cNvPr id="4813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14152-1E6B-4A80-A63F-6561AFFEDF73}"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4048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1" name="Google Shape;1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270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is the most straightforward part, simply describing the activities that are on going, bearing in mind the very different timeframe of all of them (OASIS is 5-10 y, BSTT may end this year, the Ocean Indicators may span several years), and the level of support and ambition.</a:t>
            </a:r>
            <a:endParaRPr/>
          </a:p>
        </p:txBody>
      </p:sp>
      <p:sp>
        <p:nvSpPr>
          <p:cNvPr id="141" name="Google Shape;1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a:t>I would highlight here that OOPC leads this activities within GCOS, but this has been a clear example of cross-panel activity where BGC and BioEco panel have been involved and provided feedback. We think this has worked reasonably well, and it has improved (GCOS IP was better than GCOS Status Report in terms of how the other panels were involved), but we are working towards improving the mechanisms to channel that feedback in due time.</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a:t>There are many other areas where there is a strong cross-panel component. The panels officers are working together in rationalising and clarifying the reporting on requirements for EOVs, there is a new EOV template and we are working on a document which will describe EOV framework.</a:t>
            </a:r>
            <a:endParaRPr/>
          </a:p>
          <a:p>
            <a:pPr marL="0" lvl="0" indent="0" algn="l" rtl="0">
              <a:lnSpc>
                <a:spcPct val="100000"/>
              </a:lnSpc>
              <a:spcBef>
                <a:spcPts val="0"/>
              </a:spcBef>
              <a:spcAft>
                <a:spcPts val="0"/>
              </a:spcAft>
              <a:buSzPts val="1400"/>
              <a:buNone/>
            </a:pPr>
            <a:endParaRPr/>
          </a:p>
        </p:txBody>
      </p:sp>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a:t>I would highlight here that OOPC leads this activities within GCOS, but this has been a clear example of cross-panel activity where BGC and BioEco panel have been involved and provided feedback. We think this has worked reasonably well, and it has improved (GCOS IP was better than GCOS Status Report in terms of how the other panels were involved), but we are working towards improving the mechanisms to channel that feedback in due time.</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a:t>There are many other areas where there is a strong cross-panel component. The panels officers are working together in rationalising and clarifying the reporting on requirements for EOVs, there is a new EOV template and we are working on a document which will describe EOV framework.</a:t>
            </a:r>
            <a:endParaRPr/>
          </a:p>
          <a:p>
            <a:pPr marL="0" lvl="0" indent="0" algn="l" rtl="0">
              <a:lnSpc>
                <a:spcPct val="100000"/>
              </a:lnSpc>
              <a:spcBef>
                <a:spcPts val="0"/>
              </a:spcBef>
              <a:spcAft>
                <a:spcPts val="0"/>
              </a:spcAft>
              <a:buSzPts val="1400"/>
              <a:buNone/>
            </a:pPr>
            <a:endParaRPr/>
          </a:p>
        </p:txBody>
      </p:sp>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7501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a:t>I would highlight here that OOPC leads this activities within GCOS, but this has been a clear example of cross-panel activity where BGC and BioEco panel have been involved and provided feedback. We think this has worked reasonably well, and it has improved (GCOS IP was better than GCOS Status Report in terms of how the other panels were involved), but we are working towards improving the mechanisms to channel that feedback in due time.</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a:t>There are many other areas where there is a strong cross-panel component. The panels officers are working together in rationalising and clarifying the reporting on requirements for EOVs, there is a new EOV template and we are working on a document which will describe EOV framework.</a:t>
            </a:r>
            <a:endParaRPr/>
          </a:p>
          <a:p>
            <a:pPr marL="0" lvl="0" indent="0" algn="l" rtl="0">
              <a:lnSpc>
                <a:spcPct val="100000"/>
              </a:lnSpc>
              <a:spcBef>
                <a:spcPts val="0"/>
              </a:spcBef>
              <a:spcAft>
                <a:spcPts val="0"/>
              </a:spcAft>
              <a:buSzPts val="1400"/>
              <a:buNone/>
            </a:pPr>
            <a:endParaRPr/>
          </a:p>
        </p:txBody>
      </p:sp>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697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pic>
        <p:nvPicPr>
          <p:cNvPr id="3" name="Image 2">
            <a:extLst>
              <a:ext uri="{FF2B5EF4-FFF2-40B4-BE49-F238E27FC236}">
                <a16:creationId xmlns:a16="http://schemas.microsoft.com/office/drawing/2014/main" id="{3FFB326C-573C-3A46-A557-20003EAC70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34357" y="511409"/>
            <a:ext cx="2392525" cy="694416"/>
          </a:xfrm>
          <a:prstGeom prst="rect">
            <a:avLst/>
          </a:prstGeom>
        </p:spPr>
      </p:pic>
      <p:sp>
        <p:nvSpPr>
          <p:cNvPr id="18" name="Google Shape;18;p10"/>
          <p:cNvSpPr/>
          <p:nvPr/>
        </p:nvSpPr>
        <p:spPr>
          <a:xfrm>
            <a:off x="0" y="1857600"/>
            <a:ext cx="12192000" cy="5000400"/>
          </a:xfrm>
          <a:prstGeom prst="rect">
            <a:avLst/>
          </a:prstGeom>
          <a:solidFill>
            <a:schemeClr val="accent6">
              <a:lumMod val="75000"/>
            </a:schemeClr>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10"/>
          <p:cNvSpPr txBox="1">
            <a:spLocks noGrp="1"/>
          </p:cNvSpPr>
          <p:nvPr>
            <p:ph type="ctrTitle"/>
          </p:nvPr>
        </p:nvSpPr>
        <p:spPr>
          <a:xfrm>
            <a:off x="1367999" y="2790000"/>
            <a:ext cx="6877011"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
          <p:cNvSpPr txBox="1">
            <a:spLocks noGrp="1"/>
          </p:cNvSpPr>
          <p:nvPr>
            <p:ph type="subTitle" idx="1"/>
          </p:nvPr>
        </p:nvSpPr>
        <p:spPr>
          <a:xfrm>
            <a:off x="1367999" y="4597200"/>
            <a:ext cx="6877012" cy="928268"/>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1">
                <a:solidFill>
                  <a:schemeClr val="lt1"/>
                </a:solidFill>
              </a:defRPr>
            </a:lvl1pPr>
            <a:lvl2pPr lvl="1" algn="l">
              <a:lnSpc>
                <a:spcPct val="105000"/>
              </a:lnSpc>
              <a:spcBef>
                <a:spcPts val="0"/>
              </a:spcBef>
              <a:spcAft>
                <a:spcPts val="0"/>
              </a:spcAft>
              <a:buClr>
                <a:schemeClr val="lt1"/>
              </a:buClr>
              <a:buSzPts val="1800"/>
              <a:buNone/>
              <a:defRPr sz="1800" b="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10" descr="Logo&#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64357" y="55265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9"/>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85" name="Google Shape;85;p19"/>
          <p:cNvSpPr>
            <a:spLocks noGrp="1"/>
          </p:cNvSpPr>
          <p:nvPr>
            <p:ph type="pic" idx="2"/>
          </p:nvPr>
        </p:nvSpPr>
        <p:spPr>
          <a:xfrm>
            <a:off x="720725" y="1857600"/>
            <a:ext cx="5302800" cy="2016000"/>
          </a:xfrm>
          <a:prstGeom prst="rect">
            <a:avLst/>
          </a:prstGeom>
          <a:solidFill>
            <a:srgbClr val="D8D8D8"/>
          </a:solidFill>
          <a:ln>
            <a:noFill/>
          </a:ln>
        </p:spPr>
      </p:sp>
      <p:sp>
        <p:nvSpPr>
          <p:cNvPr id="86" name="Google Shape;86;p19"/>
          <p:cNvSpPr txBox="1">
            <a:spLocks noGrp="1"/>
          </p:cNvSpPr>
          <p:nvPr>
            <p:ph type="body" idx="1"/>
          </p:nvPr>
        </p:nvSpPr>
        <p:spPr>
          <a:xfrm>
            <a:off x="720725"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9"/>
          <p:cNvSpPr>
            <a:spLocks noGrp="1"/>
          </p:cNvSpPr>
          <p:nvPr>
            <p:ph type="pic" idx="3"/>
          </p:nvPr>
        </p:nvSpPr>
        <p:spPr>
          <a:xfrm>
            <a:off x="6166888" y="1857600"/>
            <a:ext cx="5302800" cy="2016000"/>
          </a:xfrm>
          <a:prstGeom prst="rect">
            <a:avLst/>
          </a:prstGeom>
          <a:solidFill>
            <a:srgbClr val="D8D8D8"/>
          </a:solidFill>
          <a:ln>
            <a:noFill/>
          </a:ln>
        </p:spPr>
      </p:sp>
      <p:sp>
        <p:nvSpPr>
          <p:cNvPr id="88" name="Google Shape;88;p19"/>
          <p:cNvSpPr txBox="1">
            <a:spLocks noGrp="1"/>
          </p:cNvSpPr>
          <p:nvPr>
            <p:ph type="body" idx="4"/>
          </p:nvPr>
        </p:nvSpPr>
        <p:spPr>
          <a:xfrm>
            <a:off x="6166888"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lumn">
  <p:cSld name="Three Column">
    <p:bg>
      <p:bgPr>
        <a:solidFill>
          <a:schemeClr val="accent1"/>
        </a:solidFill>
        <a:effectLst/>
      </p:bgPr>
    </p:bg>
    <p:spTree>
      <p:nvGrpSpPr>
        <p:cNvPr id="1" name="Shape 89"/>
        <p:cNvGrpSpPr/>
        <p:nvPr/>
      </p:nvGrpSpPr>
      <p:grpSpPr>
        <a:xfrm>
          <a:off x="0" y="0"/>
          <a:ext cx="0" cy="0"/>
          <a:chOff x="0" y="0"/>
          <a:chExt cx="0" cy="0"/>
        </a:xfrm>
      </p:grpSpPr>
      <p:sp>
        <p:nvSpPr>
          <p:cNvPr id="90" name="Google Shape;90;p20"/>
          <p:cNvSpPr/>
          <p:nvPr/>
        </p:nvSpPr>
        <p:spPr>
          <a:xfrm>
            <a:off x="0" y="0"/>
            <a:ext cx="12192000" cy="23148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20"/>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0"/>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0"/>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95" name="Google Shape;95;p20"/>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0"/>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0"/>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0"/>
          <p:cNvSpPr txBox="1">
            <a:spLocks noGrp="1"/>
          </p:cNvSpPr>
          <p:nvPr>
            <p:ph type="body" idx="4"/>
          </p:nvPr>
        </p:nvSpPr>
        <p:spPr>
          <a:xfrm>
            <a:off x="800567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20"/>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Wide" type="obj">
  <p:cSld name="OBJECT">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1"/>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Image">
  <p:cSld name="Section Header Image">
    <p:bg>
      <p:bgPr>
        <a:solidFill>
          <a:schemeClr val="lt1"/>
        </a:solidFill>
        <a:effectLst/>
      </p:bgPr>
    </p:bg>
    <p:spTree>
      <p:nvGrpSpPr>
        <p:cNvPr id="1" name="Shape 106"/>
        <p:cNvGrpSpPr/>
        <p:nvPr/>
      </p:nvGrpSpPr>
      <p:grpSpPr>
        <a:xfrm>
          <a:off x="0" y="0"/>
          <a:ext cx="0" cy="0"/>
          <a:chOff x="0" y="0"/>
          <a:chExt cx="0" cy="0"/>
        </a:xfrm>
      </p:grpSpPr>
      <p:sp>
        <p:nvSpPr>
          <p:cNvPr id="107" name="Google Shape;107;p2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108" name="Google Shape;108;p22"/>
          <p:cNvSpPr>
            <a:spLocks noGrp="1"/>
          </p:cNvSpPr>
          <p:nvPr>
            <p:ph type="pic" idx="2"/>
          </p:nvPr>
        </p:nvSpPr>
        <p:spPr>
          <a:xfrm>
            <a:off x="5334000" y="0"/>
            <a:ext cx="6858000" cy="6858000"/>
          </a:xfrm>
          <a:prstGeom prst="rect">
            <a:avLst/>
          </a:prstGeom>
          <a:solidFill>
            <a:srgbClr val="D8D8D8"/>
          </a:solidFill>
          <a:ln>
            <a:noFill/>
          </a:ln>
        </p:spPr>
      </p:sp>
      <p:sp>
        <p:nvSpPr>
          <p:cNvPr id="109" name="Google Shape;109;p22"/>
          <p:cNvSpPr txBox="1">
            <a:spLocks noGrp="1"/>
          </p:cNvSpPr>
          <p:nvPr>
            <p:ph type="title"/>
          </p:nvPr>
        </p:nvSpPr>
        <p:spPr>
          <a:xfrm>
            <a:off x="720725" y="1296988"/>
            <a:ext cx="4169327"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720725" y="1296988"/>
            <a:ext cx="6155488"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cxnSp>
        <p:nvCxnSpPr>
          <p:cNvPr id="113" name="Google Shape;113;p23"/>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720725" y="1882800"/>
            <a:ext cx="7740000" cy="282728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4"/>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4"/>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119" name="Google Shape;119;p24"/>
          <p:cNvSpPr txBox="1">
            <a:spLocks noGrp="1"/>
          </p:cNvSpPr>
          <p:nvPr>
            <p:ph type="body" idx="1"/>
          </p:nvPr>
        </p:nvSpPr>
        <p:spPr>
          <a:xfrm>
            <a:off x="720725" y="5065200"/>
            <a:ext cx="7740000" cy="44767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1"/>
              </a:buClr>
              <a:buSzPts val="1800"/>
              <a:buFont typeface="Arial"/>
              <a:buChar char="–"/>
              <a:defRPr sz="1800">
                <a:solidFill>
                  <a:schemeClr val="lt1"/>
                </a:solidFill>
              </a:defRPr>
            </a:lvl1pPr>
            <a:lvl2pPr marL="914400" lvl="1" indent="-228600" algn="l">
              <a:lnSpc>
                <a:spcPct val="90000"/>
              </a:lnSpc>
              <a:spcBef>
                <a:spcPts val="0"/>
              </a:spcBef>
              <a:spcAft>
                <a:spcPts val="0"/>
              </a:spcAft>
              <a:buClr>
                <a:schemeClr val="accent3"/>
              </a:buClr>
              <a:buSzPts val="1800"/>
              <a:buNone/>
              <a:defRPr sz="1800"/>
            </a:lvl2pPr>
            <a:lvl3pPr marL="1371600" lvl="2" indent="-228600" algn="l">
              <a:lnSpc>
                <a:spcPct val="100000"/>
              </a:lnSpc>
              <a:spcBef>
                <a:spcPts val="567"/>
              </a:spcBef>
              <a:spcAft>
                <a:spcPts val="0"/>
              </a:spcAft>
              <a:buSzPts val="1800"/>
              <a:buNone/>
              <a:defRPr sz="1800"/>
            </a:lvl3pPr>
            <a:lvl4pPr marL="1828800" lvl="3" indent="-342900" algn="l">
              <a:lnSpc>
                <a:spcPct val="100000"/>
              </a:lnSpc>
              <a:spcBef>
                <a:spcPts val="2835"/>
              </a:spcBef>
              <a:spcAft>
                <a:spcPts val="0"/>
              </a:spcAft>
              <a:buSzPts val="1800"/>
              <a:buChar char="•"/>
              <a:defRPr sz="1800"/>
            </a:lvl4pPr>
            <a:lvl5pPr marL="2286000" lvl="4" indent="-342900" algn="l">
              <a:lnSpc>
                <a:spcPct val="100000"/>
              </a:lnSpc>
              <a:spcBef>
                <a:spcPts val="850"/>
              </a:spcBef>
              <a:spcAft>
                <a:spcPts val="0"/>
              </a:spcAft>
              <a:buSzPts val="1800"/>
              <a:buChar char="•"/>
              <a:defRPr sz="1800"/>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0" name="Google Shape;120;p24"/>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5"/>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5"/>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126" name="Google Shape;126;p25"/>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1B09B7-97C2-354C-B0D9-1ECCC1554159}"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3875033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B09B7-97C2-354C-B0D9-1ECCC1554159}"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413357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2"/>
        <p:cNvGrpSpPr/>
        <p:nvPr/>
      </p:nvGrpSpPr>
      <p:grpSpPr>
        <a:xfrm>
          <a:off x="0" y="0"/>
          <a:ext cx="0" cy="0"/>
          <a:chOff x="0" y="0"/>
          <a:chExt cx="0" cy="0"/>
        </a:xfrm>
      </p:grpSpPr>
      <p:sp>
        <p:nvSpPr>
          <p:cNvPr id="23" name="Google Shape;23;p1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26" name="Google Shape;26;p11"/>
          <p:cNvSpPr txBox="1">
            <a:spLocks noGrp="1"/>
          </p:cNvSpPr>
          <p:nvPr>
            <p:ph type="body" idx="1"/>
          </p:nvPr>
        </p:nvSpPr>
        <p:spPr>
          <a:xfrm>
            <a:off x="720726" y="1296988"/>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1"/>
          <p:cNvSpPr txBox="1">
            <a:spLocks noGrp="1"/>
          </p:cNvSpPr>
          <p:nvPr>
            <p:ph type="title"/>
          </p:nvPr>
        </p:nvSpPr>
        <p:spPr>
          <a:xfrm>
            <a:off x="720726"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1"/>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B09B7-97C2-354C-B0D9-1ECCC1554159}"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456759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1B09B7-97C2-354C-B0D9-1ECCC1554159}" type="datetimeFigureOut">
              <a:rPr lang="en-US" smtClean="0"/>
              <a:t>5/29/22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2332921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1B09B7-97C2-354C-B0D9-1ECCC1554159}" type="datetimeFigureOut">
              <a:rPr lang="en-US" smtClean="0"/>
              <a:t>5/29/22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2195175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1B09B7-97C2-354C-B0D9-1ECCC1554159}" type="datetimeFigureOut">
              <a:rPr lang="en-US" smtClean="0"/>
              <a:t>5/29/22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247367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B09B7-97C2-354C-B0D9-1ECCC1554159}" type="datetimeFigureOut">
              <a:rPr lang="en-US" smtClean="0"/>
              <a:t>5/29/22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1851837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1B09B7-97C2-354C-B0D9-1ECCC1554159}" type="datetimeFigureOut">
              <a:rPr lang="en-US" smtClean="0"/>
              <a:t>5/29/22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2096239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1B09B7-97C2-354C-B0D9-1ECCC1554159}" type="datetimeFigureOut">
              <a:rPr lang="en-US" smtClean="0"/>
              <a:t>5/29/22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86587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B09B7-97C2-354C-B0D9-1ECCC1554159}"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1917871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B09B7-97C2-354C-B0D9-1ECCC1554159}"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44071-3A7A-B049-9DD4-1F4082A8B32F}" type="slidenum">
              <a:rPr lang="en-US" smtClean="0"/>
              <a:t>‹N°›</a:t>
            </a:fld>
            <a:endParaRPr lang="en-US"/>
          </a:p>
        </p:txBody>
      </p:sp>
    </p:spTree>
    <p:extLst>
      <p:ext uri="{BB962C8B-B14F-4D97-AF65-F5344CB8AC3E}">
        <p14:creationId xmlns:p14="http://schemas.microsoft.com/office/powerpoint/2010/main" val="774982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タイトルと表" type="tbl">
  <p:cSld name="タイトルと表">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609601" y="304800"/>
            <a:ext cx="10363200" cy="914400"/>
          </a:xfrm>
          <a:prstGeom prst="rect">
            <a:avLst/>
          </a:prstGeom>
          <a:noFill/>
          <a:ln>
            <a:noFill/>
          </a:ln>
        </p:spPr>
        <p:txBody>
          <a:bodyPr spcFirstLastPara="1" wrap="square" lIns="108832" tIns="54401" rIns="108832" bIns="54401" anchor="ctr" anchorCtr="0"/>
          <a:lstStyle>
            <a:lvl1pPr marR="0" lvl="0" algn="l" rtl="0">
              <a:spcBef>
                <a:spcPts val="0"/>
              </a:spcBef>
              <a:spcAft>
                <a:spcPts val="0"/>
              </a:spcAft>
              <a:buSzPts val="1400"/>
              <a:buNone/>
              <a:defRPr sz="4299"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299"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299"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299"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299"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299"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299"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299"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299" b="0" i="0" u="none" strike="noStrike" cap="none">
                <a:solidFill>
                  <a:schemeClr val="dk2"/>
                </a:solidFill>
                <a:latin typeface="Arial"/>
                <a:ea typeface="Arial"/>
                <a:cs typeface="Arial"/>
                <a:sym typeface="Arial"/>
              </a:defRPr>
            </a:lvl9pPr>
          </a:lstStyle>
          <a:p>
            <a:r>
              <a:rPr lang="en-US"/>
              <a:t>Click to edit Master title style</a:t>
            </a:r>
            <a:endParaRPr/>
          </a:p>
        </p:txBody>
      </p:sp>
      <p:sp>
        <p:nvSpPr>
          <p:cNvPr id="90" name="Shape 90"/>
          <p:cNvSpPr txBox="1">
            <a:spLocks noGrp="1"/>
          </p:cNvSpPr>
          <p:nvPr>
            <p:ph type="sldNum" idx="12"/>
          </p:nvPr>
        </p:nvSpPr>
        <p:spPr>
          <a:xfrm>
            <a:off x="8737601" y="6248400"/>
            <a:ext cx="2540000" cy="457200"/>
          </a:xfrm>
          <a:prstGeom prst="rect">
            <a:avLst/>
          </a:prstGeom>
          <a:noFill/>
          <a:ln>
            <a:noFill/>
          </a:ln>
        </p:spPr>
        <p:txBody>
          <a:bodyPr spcFirstLastPara="1" wrap="square" lIns="108832" tIns="54401" rIns="108832" bIns="54401" anchor="t" anchorCtr="0">
            <a:noAutofit/>
          </a:bodyPr>
          <a:lstStyle>
            <a:lvl1pPr marL="0" marR="0" lvl="0"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700" b="0" i="0" u="none">
                <a:solidFill>
                  <a:schemeClr val="dk1"/>
                </a:solidFill>
                <a:latin typeface="Arial"/>
                <a:ea typeface="Arial"/>
                <a:cs typeface="Arial"/>
                <a:sym typeface="Arial"/>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425625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12"/>
          <p:cNvSpPr txBox="1">
            <a:spLocks noGrp="1"/>
          </p:cNvSpPr>
          <p:nvPr>
            <p:ph type="body" idx="1"/>
          </p:nvPr>
        </p:nvSpPr>
        <p:spPr>
          <a:xfrm>
            <a:off x="720726" y="1296988"/>
            <a:ext cx="81180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34" name="Google Shape;34;p12"/>
          <p:cNvSpPr txBox="1">
            <a:spLocks noGrp="1"/>
          </p:cNvSpPr>
          <p:nvPr>
            <p:ph type="title"/>
          </p:nvPr>
        </p:nvSpPr>
        <p:spPr>
          <a:xfrm>
            <a:off x="720726" y="722313"/>
            <a:ext cx="81180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90"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3727577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35"/>
        <p:cNvGrpSpPr/>
        <p:nvPr/>
      </p:nvGrpSpPr>
      <p:grpSpPr>
        <a:xfrm>
          <a:off x="0" y="0"/>
          <a:ext cx="0" cy="0"/>
          <a:chOff x="0" y="0"/>
          <a:chExt cx="0" cy="0"/>
        </a:xfrm>
      </p:grpSpPr>
      <p:sp>
        <p:nvSpPr>
          <p:cNvPr id="36" name="Google Shape;36;p13"/>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40" name="Google Shape;40;p13"/>
          <p:cNvSpPr>
            <a:spLocks noGrp="1"/>
          </p:cNvSpPr>
          <p:nvPr>
            <p:ph type="pic" idx="2"/>
          </p:nvPr>
        </p:nvSpPr>
        <p:spPr>
          <a:xfrm>
            <a:off x="720725" y="1857600"/>
            <a:ext cx="3463200" cy="1656000"/>
          </a:xfrm>
          <a:prstGeom prst="rect">
            <a:avLst/>
          </a:prstGeom>
          <a:solidFill>
            <a:srgbClr val="D8D8D8"/>
          </a:solidFill>
          <a:ln>
            <a:noFill/>
          </a:ln>
        </p:spPr>
      </p:sp>
      <p:sp>
        <p:nvSpPr>
          <p:cNvPr id="41" name="Google Shape;41;p13"/>
          <p:cNvSpPr txBox="1">
            <a:spLocks noGrp="1"/>
          </p:cNvSpPr>
          <p:nvPr>
            <p:ph type="body" idx="1"/>
          </p:nvPr>
        </p:nvSpPr>
        <p:spPr>
          <a:xfrm>
            <a:off x="72072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a:spLocks noGrp="1"/>
          </p:cNvSpPr>
          <p:nvPr>
            <p:ph type="pic" idx="3"/>
          </p:nvPr>
        </p:nvSpPr>
        <p:spPr>
          <a:xfrm>
            <a:off x="4364400" y="1857600"/>
            <a:ext cx="3463200" cy="1656000"/>
          </a:xfrm>
          <a:prstGeom prst="rect">
            <a:avLst/>
          </a:prstGeom>
          <a:solidFill>
            <a:srgbClr val="D8D8D8"/>
          </a:solidFill>
          <a:ln>
            <a:noFill/>
          </a:ln>
        </p:spPr>
      </p:sp>
      <p:sp>
        <p:nvSpPr>
          <p:cNvPr id="43" name="Google Shape;43;p13"/>
          <p:cNvSpPr txBox="1">
            <a:spLocks noGrp="1"/>
          </p:cNvSpPr>
          <p:nvPr>
            <p:ph type="body" idx="4"/>
          </p:nvPr>
        </p:nvSpPr>
        <p:spPr>
          <a:xfrm>
            <a:off x="4364400"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a:spLocks noGrp="1"/>
          </p:cNvSpPr>
          <p:nvPr>
            <p:ph type="pic" idx="5"/>
          </p:nvPr>
        </p:nvSpPr>
        <p:spPr>
          <a:xfrm>
            <a:off x="8008075" y="1857600"/>
            <a:ext cx="3463200" cy="1656000"/>
          </a:xfrm>
          <a:prstGeom prst="rect">
            <a:avLst/>
          </a:prstGeom>
          <a:solidFill>
            <a:srgbClr val="D8D8D8"/>
          </a:solidFill>
          <a:ln>
            <a:noFill/>
          </a:ln>
        </p:spPr>
      </p:sp>
      <p:sp>
        <p:nvSpPr>
          <p:cNvPr id="45" name="Google Shape;45;p13"/>
          <p:cNvSpPr txBox="1">
            <a:spLocks noGrp="1"/>
          </p:cNvSpPr>
          <p:nvPr>
            <p:ph type="body" idx="6"/>
          </p:nvPr>
        </p:nvSpPr>
        <p:spPr>
          <a:xfrm>
            <a:off x="800807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 name="Image 11">
            <a:extLst>
              <a:ext uri="{FF2B5EF4-FFF2-40B4-BE49-F238E27FC236}">
                <a16:creationId xmlns:a16="http://schemas.microsoft.com/office/drawing/2014/main" id="{B05B620B-ACA2-AC4A-995B-E60B20EC48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6400" y="6171131"/>
            <a:ext cx="1602995" cy="465260"/>
          </a:xfrm>
          <a:prstGeom prst="rect">
            <a:avLst/>
          </a:prstGeom>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46"/>
        <p:cNvGrpSpPr/>
        <p:nvPr/>
      </p:nvGrpSpPr>
      <p:grpSpPr>
        <a:xfrm>
          <a:off x="0" y="0"/>
          <a:ext cx="0" cy="0"/>
          <a:chOff x="0" y="0"/>
          <a:chExt cx="0" cy="0"/>
        </a:xfrm>
      </p:grpSpPr>
      <p:sp>
        <p:nvSpPr>
          <p:cNvPr id="47" name="Google Shape;47;p14"/>
          <p:cNvSpPr txBox="1">
            <a:spLocks noGrp="1"/>
          </p:cNvSpPr>
          <p:nvPr>
            <p:ph type="ctrTitle"/>
          </p:nvPr>
        </p:nvSpPr>
        <p:spPr>
          <a:xfrm>
            <a:off x="720725" y="2854801"/>
            <a:ext cx="4073912"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4"/>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14"/>
          <p:cNvSpPr>
            <a:spLocks noGrp="1"/>
          </p:cNvSpPr>
          <p:nvPr>
            <p:ph type="pic" idx="2"/>
          </p:nvPr>
        </p:nvSpPr>
        <p:spPr>
          <a:xfrm>
            <a:off x="5287200" y="0"/>
            <a:ext cx="6858000" cy="6858000"/>
          </a:xfrm>
          <a:prstGeom prst="rect">
            <a:avLst/>
          </a:prstGeom>
          <a:solidFill>
            <a:srgbClr val="D8D8D8"/>
          </a:solidFill>
          <a:ln>
            <a:noFill/>
          </a:ln>
        </p:spPr>
      </p:sp>
      <p:pic>
        <p:nvPicPr>
          <p:cNvPr id="50" name="Google Shape;50;p14" descr="Logo&#10;&#10;Description automatically generated"/>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20725" y="860400"/>
            <a:ext cx="2970000" cy="838750"/>
          </a:xfrm>
          <a:prstGeom prst="rect">
            <a:avLst/>
          </a:prstGeom>
          <a:noFill/>
          <a:ln>
            <a:noFill/>
          </a:ln>
        </p:spPr>
      </p:pic>
      <p:grpSp>
        <p:nvGrpSpPr>
          <p:cNvPr id="51" name="Google Shape;51;p14"/>
          <p:cNvGrpSpPr/>
          <p:nvPr/>
        </p:nvGrpSpPr>
        <p:grpSpPr>
          <a:xfrm>
            <a:off x="720725" y="5472000"/>
            <a:ext cx="4009268" cy="694945"/>
            <a:chOff x="720725" y="5218493"/>
            <a:chExt cx="4009268" cy="694945"/>
          </a:xfrm>
        </p:grpSpPr>
        <p:pic>
          <p:nvPicPr>
            <p:cNvPr id="52" name="Google Shape;52;p1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032000" y="5325173"/>
              <a:ext cx="697993" cy="588265"/>
            </a:xfrm>
            <a:prstGeom prst="rect">
              <a:avLst/>
            </a:prstGeom>
            <a:noFill/>
            <a:ln>
              <a:noFill/>
            </a:ln>
          </p:spPr>
        </p:pic>
        <p:pic>
          <p:nvPicPr>
            <p:cNvPr id="53" name="Google Shape;53;p1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867282" y="5309933"/>
              <a:ext cx="826010" cy="603505"/>
            </a:xfrm>
            <a:prstGeom prst="rect">
              <a:avLst/>
            </a:prstGeom>
            <a:noFill/>
            <a:ln>
              <a:noFill/>
            </a:ln>
          </p:spPr>
        </p:pic>
        <p:pic>
          <p:nvPicPr>
            <p:cNvPr id="54" name="Google Shape;54;p1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20725" y="5279453"/>
              <a:ext cx="594361" cy="633985"/>
            </a:xfrm>
            <a:prstGeom prst="rect">
              <a:avLst/>
            </a:prstGeom>
            <a:noFill/>
            <a:ln>
              <a:noFill/>
            </a:ln>
          </p:spPr>
        </p:pic>
        <p:pic>
          <p:nvPicPr>
            <p:cNvPr id="55" name="Google Shape;55;p1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Image">
  <p:cSld name="Title Slide Image">
    <p:spTree>
      <p:nvGrpSpPr>
        <p:cNvPr id="1" name="Shape 56"/>
        <p:cNvGrpSpPr/>
        <p:nvPr/>
      </p:nvGrpSpPr>
      <p:grpSpPr>
        <a:xfrm>
          <a:off x="0" y="0"/>
          <a:ext cx="0" cy="0"/>
          <a:chOff x="0" y="0"/>
          <a:chExt cx="0" cy="0"/>
        </a:xfrm>
      </p:grpSpPr>
      <p:sp>
        <p:nvSpPr>
          <p:cNvPr id="57" name="Google Shape;57;p15"/>
          <p:cNvSpPr txBox="1">
            <a:spLocks noGrp="1"/>
          </p:cNvSpPr>
          <p:nvPr>
            <p:ph type="ctrTitle"/>
          </p:nvPr>
        </p:nvSpPr>
        <p:spPr>
          <a:xfrm>
            <a:off x="1368000" y="2988000"/>
            <a:ext cx="3726761" cy="1790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5"/>
          <p:cNvSpPr txBox="1">
            <a:spLocks noGrp="1"/>
          </p:cNvSpPr>
          <p:nvPr>
            <p:ph type="subTitle" idx="1"/>
          </p:nvPr>
        </p:nvSpPr>
        <p:spPr>
          <a:xfrm>
            <a:off x="1368000" y="4982400"/>
            <a:ext cx="3726761"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9" name="Google Shape;59;p15" descr="Logo&#10;&#10;Description automatically generated"/>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368000" y="1202400"/>
            <a:ext cx="2970000" cy="838750"/>
          </a:xfrm>
          <a:prstGeom prst="rect">
            <a:avLst/>
          </a:prstGeom>
          <a:noFill/>
          <a:ln>
            <a:noFill/>
          </a:ln>
        </p:spPr>
      </p:pic>
      <p:sp>
        <p:nvSpPr>
          <p:cNvPr id="60" name="Google Shape;60;p15"/>
          <p:cNvSpPr>
            <a:spLocks noGrp="1"/>
          </p:cNvSpPr>
          <p:nvPr>
            <p:ph type="pic" idx="2"/>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Image Left">
  <p:cSld name="Title Slide Image Left">
    <p:spTree>
      <p:nvGrpSpPr>
        <p:cNvPr id="1" name="Shape 61"/>
        <p:cNvGrpSpPr/>
        <p:nvPr/>
      </p:nvGrpSpPr>
      <p:grpSpPr>
        <a:xfrm>
          <a:off x="0" y="0"/>
          <a:ext cx="0" cy="0"/>
          <a:chOff x="0" y="0"/>
          <a:chExt cx="0" cy="0"/>
        </a:xfrm>
      </p:grpSpPr>
      <p:sp>
        <p:nvSpPr>
          <p:cNvPr id="62" name="Google Shape;62;p16"/>
          <p:cNvSpPr>
            <a:spLocks noGrp="1"/>
          </p:cNvSpPr>
          <p:nvPr>
            <p:ph type="pic" idx="2"/>
          </p:nvPr>
        </p:nvSpPr>
        <p:spPr>
          <a:xfrm>
            <a:off x="0" y="0"/>
            <a:ext cx="6912000" cy="6858000"/>
          </a:xfrm>
          <a:prstGeom prst="rect">
            <a:avLst/>
          </a:prstGeom>
          <a:solidFill>
            <a:srgbClr val="D8D8D8"/>
          </a:solidFill>
          <a:ln>
            <a:noFill/>
          </a:ln>
        </p:spPr>
      </p:sp>
      <p:sp>
        <p:nvSpPr>
          <p:cNvPr id="63" name="Google Shape;63;p16"/>
          <p:cNvSpPr txBox="1">
            <a:spLocks noGrp="1"/>
          </p:cNvSpPr>
          <p:nvPr>
            <p:ph type="ctrTitle"/>
          </p:nvPr>
        </p:nvSpPr>
        <p:spPr>
          <a:xfrm>
            <a:off x="7560000" y="3160800"/>
            <a:ext cx="3944613" cy="186615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6"/>
          <p:cNvSpPr txBox="1">
            <a:spLocks noGrp="1"/>
          </p:cNvSpPr>
          <p:nvPr>
            <p:ph type="subTitle" idx="1"/>
          </p:nvPr>
        </p:nvSpPr>
        <p:spPr>
          <a:xfrm>
            <a:off x="7560000" y="5162400"/>
            <a:ext cx="3944613"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5" name="Google Shape;65;p16" descr="Logo&#10;&#10;Description automatically generated"/>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7"/>
          <p:cNvSpPr txBox="1">
            <a:spLocks noGrp="1"/>
          </p:cNvSpPr>
          <p:nvPr>
            <p:ph type="body" idx="1"/>
          </p:nvPr>
        </p:nvSpPr>
        <p:spPr>
          <a:xfrm>
            <a:off x="720723"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7"/>
          <p:cNvSpPr txBox="1">
            <a:spLocks noGrp="1"/>
          </p:cNvSpPr>
          <p:nvPr>
            <p:ph type="body" idx="2"/>
          </p:nvPr>
        </p:nvSpPr>
        <p:spPr>
          <a:xfrm>
            <a:off x="6096000"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7"/>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7"/>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73"/>
        <p:cNvGrpSpPr/>
        <p:nvPr/>
      </p:nvGrpSpPr>
      <p:grpSpPr>
        <a:xfrm>
          <a:off x="0" y="0"/>
          <a:ext cx="0" cy="0"/>
          <a:chOff x="0" y="0"/>
          <a:chExt cx="0" cy="0"/>
        </a:xfrm>
      </p:grpSpPr>
      <p:sp>
        <p:nvSpPr>
          <p:cNvPr id="74" name="Google Shape;74;p1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sp>
        <p:nvSpPr>
          <p:cNvPr id="77" name="Google Shape;77;p18"/>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8"/>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l" rtl="0">
              <a:lnSpc>
                <a:spcPct val="100000"/>
              </a:lnSpc>
              <a:spcBef>
                <a:spcPts val="2835"/>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85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9"/>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9"/>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a:t>
            </a:fld>
            <a:endParaRPr/>
          </a:p>
        </p:txBody>
      </p:sp>
      <p:cxnSp>
        <p:nvCxnSpPr>
          <p:cNvPr id="15" name="Google Shape;15;p9"/>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6" name="Google Shape;16;p9"/>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720725" y="6195599"/>
            <a:ext cx="899162" cy="332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B09B7-97C2-354C-B0D9-1ECCC1554159}" type="datetimeFigureOut">
              <a:rPr lang="en-US" smtClean="0"/>
              <a:t>5/29/22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44071-3A7A-B049-9DD4-1F4082A8B32F}" type="slidenum">
              <a:rPr lang="en-US" smtClean="0"/>
              <a:t>‹N°›</a:t>
            </a:fld>
            <a:endParaRPr lang="en-US"/>
          </a:p>
        </p:txBody>
      </p:sp>
    </p:spTree>
    <p:extLst>
      <p:ext uri="{BB962C8B-B14F-4D97-AF65-F5344CB8AC3E}">
        <p14:creationId xmlns:p14="http://schemas.microsoft.com/office/powerpoint/2010/main" val="111019411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image" Target="../media/image12.tiff"/><Relationship Id="rId21" Type="http://schemas.openxmlformats.org/officeDocument/2006/relationships/image" Target="../media/image30.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29.jpeg"/><Relationship Id="rId1" Type="http://schemas.openxmlformats.org/officeDocument/2006/relationships/slideLayout" Target="../slideLayouts/slideLayout19.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png"/><Relationship Id="rId10" Type="http://schemas.openxmlformats.org/officeDocument/2006/relationships/image" Target="../media/image19.jpeg"/><Relationship Id="rId19" Type="http://schemas.openxmlformats.org/officeDocument/2006/relationships/image" Target="../media/image28.emf"/><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
          <p:cNvSpPr txBox="1">
            <a:spLocks noGrp="1"/>
          </p:cNvSpPr>
          <p:nvPr>
            <p:ph type="ctrTitle"/>
          </p:nvPr>
        </p:nvSpPr>
        <p:spPr>
          <a:xfrm>
            <a:off x="1368000" y="2790000"/>
            <a:ext cx="10460700" cy="14760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5000"/>
              <a:buFont typeface="Arial"/>
              <a:buNone/>
            </a:pPr>
            <a:r>
              <a:rPr lang="en-GB" sz="7200" dirty="0"/>
              <a:t>OOPC &amp; RRR</a:t>
            </a:r>
            <a:endParaRPr sz="7200" dirty="0"/>
          </a:p>
        </p:txBody>
      </p:sp>
      <p:sp>
        <p:nvSpPr>
          <p:cNvPr id="136" name="Google Shape;136;p1"/>
          <p:cNvSpPr txBox="1">
            <a:spLocks noGrp="1"/>
          </p:cNvSpPr>
          <p:nvPr>
            <p:ph type="subTitle" idx="1"/>
          </p:nvPr>
        </p:nvSpPr>
        <p:spPr>
          <a:xfrm>
            <a:off x="1367999" y="4597200"/>
            <a:ext cx="6877012" cy="928268"/>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dk1"/>
              </a:buClr>
              <a:buSzPts val="1100"/>
              <a:buFont typeface="Arial"/>
              <a:buNone/>
            </a:pPr>
            <a:r>
              <a:rPr lang="en-GB" dirty="0"/>
              <a:t>Sabrina Speich, </a:t>
            </a:r>
            <a:r>
              <a:rPr lang="en-GB" dirty="0" err="1"/>
              <a:t>Weidong</a:t>
            </a:r>
            <a:r>
              <a:rPr lang="en-GB" dirty="0"/>
              <a:t> Yu, co-chairs</a:t>
            </a:r>
            <a:endParaRPr dirty="0"/>
          </a:p>
          <a:p>
            <a:pPr marL="0" lvl="0" indent="0" algn="l" rtl="0">
              <a:lnSpc>
                <a:spcPct val="105000"/>
              </a:lnSpc>
              <a:spcBef>
                <a:spcPts val="0"/>
              </a:spcBef>
              <a:spcAft>
                <a:spcPts val="0"/>
              </a:spcAft>
              <a:buClr>
                <a:schemeClr val="dk1"/>
              </a:buClr>
              <a:buSzPts val="1100"/>
              <a:buFont typeface="Arial"/>
              <a:buNone/>
            </a:pPr>
            <a:r>
              <a:rPr lang="en-GB" dirty="0"/>
              <a:t>OGC 13</a:t>
            </a:r>
            <a:r>
              <a:rPr lang="en-GB" baseline="30000" dirty="0"/>
              <a:t>th</a:t>
            </a:r>
            <a:r>
              <a:rPr lang="en-GB" dirty="0"/>
              <a:t>, May 2022</a:t>
            </a:r>
            <a:endParaRPr dirty="0"/>
          </a:p>
          <a:p>
            <a:pPr marL="0" lvl="0" indent="0" algn="l" rtl="0">
              <a:lnSpc>
                <a:spcPct val="105000"/>
              </a:lnSpc>
              <a:spcBef>
                <a:spcPts val="0"/>
              </a:spcBef>
              <a:spcAft>
                <a:spcPts val="0"/>
              </a:spcAft>
              <a:buClr>
                <a:schemeClr val="lt1"/>
              </a:buClr>
              <a:buSzPts val="1800"/>
              <a:buNone/>
            </a:pPr>
            <a:endParaRPr dirty="0"/>
          </a:p>
        </p:txBody>
      </p:sp>
      <p:pic>
        <p:nvPicPr>
          <p:cNvPr id="137" name="Google Shape;137;p1"/>
          <p:cNvPicPr preferRelativeResize="0"/>
          <p:nvPr/>
        </p:nvPicPr>
        <p:blipFill rotWithShape="1">
          <a:blip r:embed="rId3">
            <a:alphaModFix/>
          </a:blip>
          <a:srcRect/>
          <a:stretch/>
        </p:blipFill>
        <p:spPr>
          <a:xfrm>
            <a:off x="6096000" y="226275"/>
            <a:ext cx="5839476" cy="1476000"/>
          </a:xfrm>
          <a:prstGeom prst="rect">
            <a:avLst/>
          </a:prstGeom>
          <a:noFill/>
          <a:ln>
            <a:noFill/>
          </a:ln>
        </p:spPr>
      </p:pic>
      <p:pic>
        <p:nvPicPr>
          <p:cNvPr id="138" name="Google Shape;138;p1" descr="A picture containing text, clipart&#10;&#10;Description automatically generated"/>
          <p:cNvPicPr preferRelativeResize="0"/>
          <p:nvPr/>
        </p:nvPicPr>
        <p:blipFill rotWithShape="1">
          <a:blip r:embed="rId4">
            <a:alphaModFix/>
            <a:duotone>
              <a:schemeClr val="accent6">
                <a:shade val="45000"/>
                <a:satMod val="135000"/>
              </a:schemeClr>
              <a:prstClr val="white"/>
            </a:duotone>
          </a:blip>
          <a:srcRect/>
          <a:stretch/>
        </p:blipFill>
        <p:spPr>
          <a:xfrm>
            <a:off x="6598350" y="5525468"/>
            <a:ext cx="5318928" cy="1130272"/>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216"/>
        <p:cNvGrpSpPr/>
        <p:nvPr/>
      </p:nvGrpSpPr>
      <p:grpSpPr>
        <a:xfrm>
          <a:off x="0" y="0"/>
          <a:ext cx="0" cy="0"/>
          <a:chOff x="0" y="0"/>
          <a:chExt cx="0" cy="0"/>
        </a:xfrm>
      </p:grpSpPr>
      <p:sp>
        <p:nvSpPr>
          <p:cNvPr id="217" name="Google Shape;217;p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10</a:t>
            </a:fld>
            <a:endParaRPr/>
          </a:p>
        </p:txBody>
      </p:sp>
      <p:sp>
        <p:nvSpPr>
          <p:cNvPr id="218" name="Google Shape;218;p2"/>
          <p:cNvSpPr txBox="1">
            <a:spLocks noGrp="1"/>
          </p:cNvSpPr>
          <p:nvPr>
            <p:ph type="body" idx="1"/>
          </p:nvPr>
        </p:nvSpPr>
        <p:spPr>
          <a:xfrm>
            <a:off x="720725" y="2052638"/>
            <a:ext cx="5518150" cy="3860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600"/>
              <a:buNone/>
            </a:pPr>
            <a:r>
              <a:rPr lang="en-GB"/>
              <a:t>The picture slides are predefined with picture placeholders that help you to manage the image you add into the field. </a:t>
            </a:r>
            <a:endParaRPr/>
          </a:p>
          <a:p>
            <a:pPr marL="0" lvl="0" indent="0" algn="l" rtl="0">
              <a:lnSpc>
                <a:spcPct val="100000"/>
              </a:lnSpc>
              <a:spcBef>
                <a:spcPts val="1701"/>
              </a:spcBef>
              <a:spcAft>
                <a:spcPts val="0"/>
              </a:spcAft>
              <a:buClr>
                <a:schemeClr val="dk2"/>
              </a:buClr>
              <a:buSzPts val="1600"/>
              <a:buNone/>
            </a:pPr>
            <a:r>
              <a:rPr lang="en-GB"/>
              <a:t>Click the button in the middle of the field to select and import the picture you want to use. The picture field will automatically fill the field with the image.</a:t>
            </a:r>
            <a:endParaRPr/>
          </a:p>
          <a:p>
            <a:pPr marL="0" lvl="0" indent="0" algn="l" rtl="0">
              <a:lnSpc>
                <a:spcPct val="100000"/>
              </a:lnSpc>
              <a:spcBef>
                <a:spcPts val="1701"/>
              </a:spcBef>
              <a:spcAft>
                <a:spcPts val="0"/>
              </a:spcAft>
              <a:buClr>
                <a:schemeClr val="dk2"/>
              </a:buClr>
              <a:buSzPts val="1600"/>
              <a:buNone/>
            </a:pPr>
            <a:r>
              <a:rPr lang="en-GB"/>
              <a:t>You can edit the position of the image using the crop tool, which is in the ‘Picture Tools &gt; Format menu. This menu appears when you click on an image.</a:t>
            </a:r>
            <a:endParaRPr/>
          </a:p>
          <a:p>
            <a:pPr marL="0" lvl="0" indent="0" algn="l" rtl="0">
              <a:lnSpc>
                <a:spcPct val="100000"/>
              </a:lnSpc>
              <a:spcBef>
                <a:spcPts val="1701"/>
              </a:spcBef>
              <a:spcAft>
                <a:spcPts val="0"/>
              </a:spcAft>
              <a:buClr>
                <a:schemeClr val="dk2"/>
              </a:buClr>
              <a:buSzPts val="1600"/>
              <a:buNone/>
            </a:pPr>
            <a:r>
              <a:rPr lang="en-GB"/>
              <a:t>The crop tool allows you to enlarge, adjust position or crop the image to fit.</a:t>
            </a:r>
            <a:endParaRPr/>
          </a:p>
          <a:p>
            <a:pPr marL="0" lvl="0" indent="0" algn="l" rtl="0">
              <a:lnSpc>
                <a:spcPct val="100000"/>
              </a:lnSpc>
              <a:spcBef>
                <a:spcPts val="1701"/>
              </a:spcBef>
              <a:spcAft>
                <a:spcPts val="0"/>
              </a:spcAft>
              <a:buClr>
                <a:schemeClr val="dk2"/>
              </a:buClr>
              <a:buSzPts val="1600"/>
              <a:buNone/>
            </a:pPr>
            <a:endParaRPr/>
          </a:p>
          <a:p>
            <a:pPr marL="0" lvl="0" indent="0" algn="l" rtl="0">
              <a:lnSpc>
                <a:spcPct val="100000"/>
              </a:lnSpc>
              <a:spcBef>
                <a:spcPts val="1701"/>
              </a:spcBef>
              <a:spcAft>
                <a:spcPts val="0"/>
              </a:spcAft>
              <a:buClr>
                <a:schemeClr val="dk2"/>
              </a:buClr>
              <a:buSzPts val="1600"/>
              <a:buNone/>
            </a:pPr>
            <a:endParaRPr/>
          </a:p>
        </p:txBody>
      </p:sp>
      <p:sp>
        <p:nvSpPr>
          <p:cNvPr id="219" name="Google Shape;219;p2"/>
          <p:cNvSpPr txBox="1">
            <a:spLocks noGrp="1"/>
          </p:cNvSpPr>
          <p:nvPr>
            <p:ph type="title"/>
          </p:nvPr>
        </p:nvSpPr>
        <p:spPr>
          <a:xfrm>
            <a:off x="720724" y="722313"/>
            <a:ext cx="5784403"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t>Notes to the template</a:t>
            </a:r>
            <a:br>
              <a:rPr lang="en-GB"/>
            </a:br>
            <a:r>
              <a:rPr lang="en-GB"/>
              <a:t>Using image placeholders</a:t>
            </a:r>
            <a:endParaRPr/>
          </a:p>
        </p:txBody>
      </p:sp>
      <p:sp>
        <p:nvSpPr>
          <p:cNvPr id="220" name="Google Shape;220;p2"/>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24"/>
        <p:cNvGrpSpPr/>
        <p:nvPr/>
      </p:nvGrpSpPr>
      <p:grpSpPr>
        <a:xfrm>
          <a:off x="0" y="0"/>
          <a:ext cx="0" cy="0"/>
          <a:chOff x="0" y="0"/>
          <a:chExt cx="0" cy="0"/>
        </a:xfrm>
      </p:grpSpPr>
      <p:sp>
        <p:nvSpPr>
          <p:cNvPr id="225" name="Google Shape;225;p3"/>
          <p:cNvSpPr txBox="1">
            <a:spLocks noGrp="1"/>
          </p:cNvSpPr>
          <p:nvPr>
            <p:ph type="body" idx="1"/>
          </p:nvPr>
        </p:nvSpPr>
        <p:spPr>
          <a:xfrm>
            <a:off x="720726" y="1296988"/>
            <a:ext cx="8118000" cy="4616451"/>
          </a:xfrm>
          <a:prstGeom prst="rect">
            <a:avLst/>
          </a:prstGeom>
          <a:noFill/>
          <a:ln>
            <a:noFill/>
          </a:ln>
        </p:spPr>
        <p:txBody>
          <a:bodyPr spcFirstLastPara="1" wrap="square" lIns="0" tIns="0" rIns="0" bIns="0" anchor="t" anchorCtr="0">
            <a:noAutofit/>
          </a:bodyPr>
          <a:lstStyle/>
          <a:p>
            <a:pPr marL="0" lvl="2" indent="0" algn="l" rtl="0">
              <a:lnSpc>
                <a:spcPct val="100000"/>
              </a:lnSpc>
              <a:spcBef>
                <a:spcPts val="0"/>
              </a:spcBef>
              <a:spcAft>
                <a:spcPts val="0"/>
              </a:spcAft>
              <a:buSzPts val="1800"/>
              <a:buNone/>
            </a:pPr>
            <a:r>
              <a:rPr lang="en-GB"/>
              <a:t>10 minute recorded report followed by 15 minute Q&amp;A session</a:t>
            </a:r>
            <a:endParaRPr/>
          </a:p>
          <a:p>
            <a:pPr marL="0" lvl="0" indent="0" algn="l" rtl="0">
              <a:lnSpc>
                <a:spcPct val="100000"/>
              </a:lnSpc>
              <a:spcBef>
                <a:spcPts val="1701"/>
              </a:spcBef>
              <a:spcAft>
                <a:spcPts val="0"/>
              </a:spcAft>
              <a:buClr>
                <a:schemeClr val="dk2"/>
              </a:buClr>
              <a:buSzPts val="1600"/>
              <a:buNone/>
            </a:pPr>
            <a:r>
              <a:rPr lang="en-GB"/>
              <a:t>The format will be a 10 minute recorded report with 10-15 minutes of moderated questions</a:t>
            </a:r>
            <a:endParaRPr/>
          </a:p>
          <a:p>
            <a:pPr marL="0" lvl="0" indent="0" algn="l" rtl="0">
              <a:lnSpc>
                <a:spcPct val="100000"/>
              </a:lnSpc>
              <a:spcBef>
                <a:spcPts val="1701"/>
              </a:spcBef>
              <a:spcAft>
                <a:spcPts val="0"/>
              </a:spcAft>
              <a:buClr>
                <a:schemeClr val="dk2"/>
              </a:buClr>
              <a:buSzPts val="1600"/>
              <a:buNone/>
            </a:pPr>
            <a:r>
              <a:rPr lang="en-GB"/>
              <a:t>The webinars will be recorded and made available for those not able to attend live</a:t>
            </a:r>
            <a:endParaRPr/>
          </a:p>
          <a:p>
            <a:pPr marL="0" lvl="0" indent="0" algn="l" rtl="0">
              <a:lnSpc>
                <a:spcPct val="100000"/>
              </a:lnSpc>
              <a:spcBef>
                <a:spcPts val="1701"/>
              </a:spcBef>
              <a:spcAft>
                <a:spcPts val="0"/>
              </a:spcAft>
              <a:buClr>
                <a:schemeClr val="dk2"/>
              </a:buClr>
              <a:buSzPts val="1600"/>
              <a:buNone/>
            </a:pPr>
            <a:r>
              <a:rPr lang="en-GB"/>
              <a:t>we’d also appreciate having your presentation sent to Forest Collins (f.collins@unesco.org) after the webinar for posting</a:t>
            </a:r>
            <a:endParaRPr/>
          </a:p>
          <a:p>
            <a:pPr marL="0" lvl="1" indent="0" algn="l" rtl="0">
              <a:lnSpc>
                <a:spcPct val="90000"/>
              </a:lnSpc>
              <a:spcBef>
                <a:spcPts val="1701"/>
              </a:spcBef>
              <a:spcAft>
                <a:spcPts val="0"/>
              </a:spcAft>
              <a:buClr>
                <a:schemeClr val="accent3"/>
              </a:buClr>
              <a:buSzPts val="2000"/>
              <a:buNone/>
            </a:pPr>
            <a:r>
              <a:rPr lang="en-GB"/>
              <a:t>Purpose</a:t>
            </a:r>
            <a:endParaRPr/>
          </a:p>
          <a:p>
            <a:pPr marL="0" lvl="2" indent="0" algn="l" rtl="0">
              <a:lnSpc>
                <a:spcPct val="100000"/>
              </a:lnSpc>
              <a:spcBef>
                <a:spcPts val="567"/>
              </a:spcBef>
              <a:spcAft>
                <a:spcPts val="0"/>
              </a:spcAft>
              <a:buSzPts val="1800"/>
              <a:buNone/>
            </a:pPr>
            <a:r>
              <a:rPr lang="en-GB"/>
              <a:t>Give the SC a chance to hear about: </a:t>
            </a:r>
            <a:endParaRPr/>
          </a:p>
          <a:p>
            <a:pPr marL="323999" lvl="3" indent="-323999" algn="l" rtl="0">
              <a:lnSpc>
                <a:spcPct val="100000"/>
              </a:lnSpc>
              <a:spcBef>
                <a:spcPts val="2835"/>
              </a:spcBef>
              <a:spcAft>
                <a:spcPts val="0"/>
              </a:spcAft>
              <a:buSzPts val="1600"/>
              <a:buChar char="•"/>
            </a:pPr>
            <a:r>
              <a:rPr lang="en-GB"/>
              <a:t>Achievements</a:t>
            </a:r>
            <a:endParaRPr/>
          </a:p>
          <a:p>
            <a:pPr marL="323999" lvl="3" indent="-323999" algn="l" rtl="0">
              <a:lnSpc>
                <a:spcPct val="100000"/>
              </a:lnSpc>
              <a:spcBef>
                <a:spcPts val="2835"/>
              </a:spcBef>
              <a:spcAft>
                <a:spcPts val="0"/>
              </a:spcAft>
              <a:buSzPts val="1800"/>
              <a:buChar char="•"/>
            </a:pPr>
            <a:r>
              <a:rPr lang="en-GB"/>
              <a:t>Future plans</a:t>
            </a:r>
            <a:endParaRPr/>
          </a:p>
          <a:p>
            <a:pPr marL="324000" lvl="3" indent="-324000" algn="l" rtl="0">
              <a:lnSpc>
                <a:spcPct val="100000"/>
              </a:lnSpc>
              <a:spcBef>
                <a:spcPts val="2835"/>
              </a:spcBef>
              <a:spcAft>
                <a:spcPts val="0"/>
              </a:spcAft>
              <a:buSzPts val="1800"/>
              <a:buChar char="•"/>
            </a:pPr>
            <a:r>
              <a:rPr lang="en-GB"/>
              <a:t>Opportunities &amp; Issues</a:t>
            </a:r>
            <a:endParaRPr/>
          </a:p>
          <a:p>
            <a:pPr marL="0" lvl="0" indent="0" algn="l" rtl="0">
              <a:lnSpc>
                <a:spcPct val="100000"/>
              </a:lnSpc>
              <a:spcBef>
                <a:spcPts val="850"/>
              </a:spcBef>
              <a:spcAft>
                <a:spcPts val="0"/>
              </a:spcAft>
              <a:buSzPts val="1800"/>
              <a:buNone/>
            </a:pPr>
            <a:endParaRPr/>
          </a:p>
          <a:p>
            <a:pPr marL="0" lvl="0" indent="0" algn="l" rtl="0">
              <a:lnSpc>
                <a:spcPct val="100000"/>
              </a:lnSpc>
              <a:spcBef>
                <a:spcPts val="850"/>
              </a:spcBef>
              <a:spcAft>
                <a:spcPts val="0"/>
              </a:spcAft>
              <a:buClr>
                <a:schemeClr val="dk2"/>
              </a:buClr>
              <a:buSzPts val="1600"/>
              <a:buNone/>
            </a:pPr>
            <a:endParaRPr/>
          </a:p>
        </p:txBody>
      </p:sp>
      <p:sp>
        <p:nvSpPr>
          <p:cNvPr id="226" name="Google Shape;226;p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11</a:t>
            </a:fld>
            <a:endParaRPr/>
          </a:p>
        </p:txBody>
      </p:sp>
      <p:sp>
        <p:nvSpPr>
          <p:cNvPr id="227" name="Google Shape;227;p3"/>
          <p:cNvSpPr txBox="1">
            <a:spLocks noGrp="1"/>
          </p:cNvSpPr>
          <p:nvPr>
            <p:ph type="title"/>
          </p:nvPr>
        </p:nvSpPr>
        <p:spPr>
          <a:xfrm>
            <a:off x="720726" y="722313"/>
            <a:ext cx="811800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t>The Request</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9" name="Google Shape;149;p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2</a:t>
            </a:fld>
            <a:endParaRPr/>
          </a:p>
        </p:txBody>
      </p:sp>
      <p:sp>
        <p:nvSpPr>
          <p:cNvPr id="12" name="ZoneTexte 11">
            <a:extLst>
              <a:ext uri="{FF2B5EF4-FFF2-40B4-BE49-F238E27FC236}">
                <a16:creationId xmlns:a16="http://schemas.microsoft.com/office/drawing/2014/main" id="{D747A834-F90F-A741-B0CB-8DB39B34D880}"/>
              </a:ext>
            </a:extLst>
          </p:cNvPr>
          <p:cNvSpPr txBox="1"/>
          <p:nvPr/>
        </p:nvSpPr>
        <p:spPr>
          <a:xfrm>
            <a:off x="490382" y="1143425"/>
            <a:ext cx="11017405" cy="430887"/>
          </a:xfrm>
          <a:prstGeom prst="rect">
            <a:avLst/>
          </a:prstGeom>
          <a:noFill/>
        </p:spPr>
        <p:txBody>
          <a:bodyPr wrap="square" rtlCol="0">
            <a:spAutoFit/>
          </a:bodyPr>
          <a:lstStyle/>
          <a:p>
            <a:r>
              <a:rPr lang="en-US" sz="2200" dirty="0"/>
              <a:t>OOPC &amp; CLIVAR associate to provide evaluations of regional/basin observing systems</a:t>
            </a:r>
          </a:p>
        </p:txBody>
      </p:sp>
      <p:sp>
        <p:nvSpPr>
          <p:cNvPr id="13" name="ZoneTexte 12">
            <a:extLst>
              <a:ext uri="{FF2B5EF4-FFF2-40B4-BE49-F238E27FC236}">
                <a16:creationId xmlns:a16="http://schemas.microsoft.com/office/drawing/2014/main" id="{3F340AF6-31C7-CD44-9676-FC12F15E7601}"/>
              </a:ext>
            </a:extLst>
          </p:cNvPr>
          <p:cNvSpPr txBox="1"/>
          <p:nvPr/>
        </p:nvSpPr>
        <p:spPr>
          <a:xfrm>
            <a:off x="490382" y="1634315"/>
            <a:ext cx="11296457" cy="830997"/>
          </a:xfrm>
          <a:prstGeom prst="rect">
            <a:avLst/>
          </a:prstGeom>
          <a:noFill/>
        </p:spPr>
        <p:txBody>
          <a:bodyPr wrap="square" rtlCol="0">
            <a:spAutoFit/>
          </a:bodyPr>
          <a:lstStyle/>
          <a:p>
            <a:r>
              <a:rPr lang="en-US" sz="1600" b="1" dirty="0">
                <a:solidFill>
                  <a:schemeClr val="accent1">
                    <a:lumMod val="75000"/>
                  </a:schemeClr>
                </a:solidFill>
              </a:rPr>
              <a:t>GOAL</a:t>
            </a:r>
            <a:r>
              <a:rPr lang="en-US" sz="1600" dirty="0">
                <a:solidFill>
                  <a:schemeClr val="accent1">
                    <a:lumMod val="75000"/>
                  </a:schemeClr>
                </a:solidFill>
              </a:rPr>
              <a:t>: </a:t>
            </a:r>
          </a:p>
          <a:p>
            <a:r>
              <a:rPr lang="en-US" sz="1600" dirty="0">
                <a:solidFill>
                  <a:schemeClr val="accent1">
                    <a:lumMod val="75000"/>
                  </a:schemeClr>
                </a:solidFill>
              </a:rPr>
              <a:t>Build the best observing system integrating different platform to monitor/measure various phenomena/societal requirements. Classically this has been developed for the physical variables (EOVs &amp; ECVs)</a:t>
            </a:r>
          </a:p>
        </p:txBody>
      </p:sp>
      <p:grpSp>
        <p:nvGrpSpPr>
          <p:cNvPr id="19" name="Groupe 18">
            <a:extLst>
              <a:ext uri="{FF2B5EF4-FFF2-40B4-BE49-F238E27FC236}">
                <a16:creationId xmlns:a16="http://schemas.microsoft.com/office/drawing/2014/main" id="{D6BF233F-9EC7-9A4F-A69F-1F25767F8E45}"/>
              </a:ext>
            </a:extLst>
          </p:cNvPr>
          <p:cNvGrpSpPr/>
          <p:nvPr/>
        </p:nvGrpSpPr>
        <p:grpSpPr>
          <a:xfrm>
            <a:off x="432310" y="2508770"/>
            <a:ext cx="11075477" cy="3853160"/>
            <a:chOff x="432310" y="2508770"/>
            <a:chExt cx="11075477" cy="3853160"/>
          </a:xfrm>
        </p:grpSpPr>
        <p:grpSp>
          <p:nvGrpSpPr>
            <p:cNvPr id="17" name="Groupe 16">
              <a:extLst>
                <a:ext uri="{FF2B5EF4-FFF2-40B4-BE49-F238E27FC236}">
                  <a16:creationId xmlns:a16="http://schemas.microsoft.com/office/drawing/2014/main" id="{D2FB2F09-56D1-D747-9B46-41BFF026E808}"/>
                </a:ext>
              </a:extLst>
            </p:cNvPr>
            <p:cNvGrpSpPr/>
            <p:nvPr/>
          </p:nvGrpSpPr>
          <p:grpSpPr>
            <a:xfrm>
              <a:off x="432310" y="2852301"/>
              <a:ext cx="10817840" cy="3509629"/>
              <a:chOff x="432310" y="2459526"/>
              <a:chExt cx="10817840" cy="3509629"/>
            </a:xfrm>
          </p:grpSpPr>
          <p:sp>
            <p:nvSpPr>
              <p:cNvPr id="14" name="Double flèche horizontale 13">
                <a:extLst>
                  <a:ext uri="{FF2B5EF4-FFF2-40B4-BE49-F238E27FC236}">
                    <a16:creationId xmlns:a16="http://schemas.microsoft.com/office/drawing/2014/main" id="{A2E6D671-5374-9F4E-996F-877009087F72}"/>
                  </a:ext>
                </a:extLst>
              </p:cNvPr>
              <p:cNvSpPr/>
              <p:nvPr/>
            </p:nvSpPr>
            <p:spPr>
              <a:xfrm>
                <a:off x="5627648" y="3802566"/>
                <a:ext cx="936703" cy="37914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e 15">
                <a:extLst>
                  <a:ext uri="{FF2B5EF4-FFF2-40B4-BE49-F238E27FC236}">
                    <a16:creationId xmlns:a16="http://schemas.microsoft.com/office/drawing/2014/main" id="{263933D4-BB05-9249-8C9B-909BDF719DCE}"/>
                  </a:ext>
                </a:extLst>
              </p:cNvPr>
              <p:cNvGrpSpPr/>
              <p:nvPr/>
            </p:nvGrpSpPr>
            <p:grpSpPr>
              <a:xfrm>
                <a:off x="432310" y="2459526"/>
                <a:ext cx="10817840" cy="3509629"/>
                <a:chOff x="432310" y="2459526"/>
                <a:chExt cx="10817840" cy="3509629"/>
              </a:xfrm>
            </p:grpSpPr>
            <p:pic>
              <p:nvPicPr>
                <p:cNvPr id="21" name="Picture 3">
                  <a:extLst>
                    <a:ext uri="{FF2B5EF4-FFF2-40B4-BE49-F238E27FC236}">
                      <a16:creationId xmlns:a16="http://schemas.microsoft.com/office/drawing/2014/main" id="{E9A1E0D2-F778-E24D-B20C-78815C6F2A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199" y="2459526"/>
                  <a:ext cx="4747391" cy="3304435"/>
                </a:xfrm>
                <a:prstGeom prst="rect">
                  <a:avLst/>
                </a:prstGeom>
              </p:spPr>
            </p:pic>
            <p:pic>
              <p:nvPicPr>
                <p:cNvPr id="22" name="Picture 4">
                  <a:extLst>
                    <a:ext uri="{FF2B5EF4-FFF2-40B4-BE49-F238E27FC236}">
                      <a16:creationId xmlns:a16="http://schemas.microsoft.com/office/drawing/2014/main" id="{0DBA78D8-76FE-6B43-A35F-E0B8D7B5D5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409" y="2459526"/>
                  <a:ext cx="4391741" cy="3390480"/>
                </a:xfrm>
                <a:prstGeom prst="rect">
                  <a:avLst/>
                </a:prstGeom>
              </p:spPr>
            </p:pic>
            <p:sp>
              <p:nvSpPr>
                <p:cNvPr id="15" name="ZoneTexte 14">
                  <a:extLst>
                    <a:ext uri="{FF2B5EF4-FFF2-40B4-BE49-F238E27FC236}">
                      <a16:creationId xmlns:a16="http://schemas.microsoft.com/office/drawing/2014/main" id="{BF17E2A1-1175-A048-9639-24B15952199A}"/>
                    </a:ext>
                  </a:extLst>
                </p:cNvPr>
                <p:cNvSpPr txBox="1"/>
                <p:nvPr/>
              </p:nvSpPr>
              <p:spPr>
                <a:xfrm>
                  <a:off x="1984917" y="5661378"/>
                  <a:ext cx="2486722" cy="307777"/>
                </a:xfrm>
                <a:prstGeom prst="rect">
                  <a:avLst/>
                </a:prstGeom>
                <a:solidFill>
                  <a:schemeClr val="bg1"/>
                </a:solidFill>
              </p:spPr>
              <p:txBody>
                <a:bodyPr wrap="square" rtlCol="0">
                  <a:spAutoFit/>
                </a:bodyPr>
                <a:lstStyle/>
                <a:p>
                  <a:pPr algn="ctr"/>
                  <a:r>
                    <a:rPr lang="en-US" b="1" dirty="0"/>
                    <a:t>Spatial scale</a:t>
                  </a:r>
                </a:p>
              </p:txBody>
            </p:sp>
            <p:sp>
              <p:nvSpPr>
                <p:cNvPr id="28" name="ZoneTexte 27">
                  <a:extLst>
                    <a:ext uri="{FF2B5EF4-FFF2-40B4-BE49-F238E27FC236}">
                      <a16:creationId xmlns:a16="http://schemas.microsoft.com/office/drawing/2014/main" id="{BAE331E6-EBCA-374F-986A-DCA2CD2ACF33}"/>
                    </a:ext>
                  </a:extLst>
                </p:cNvPr>
                <p:cNvSpPr txBox="1"/>
                <p:nvPr/>
              </p:nvSpPr>
              <p:spPr>
                <a:xfrm rot="16200000">
                  <a:off x="-657162" y="4000877"/>
                  <a:ext cx="2486722" cy="307777"/>
                </a:xfrm>
                <a:prstGeom prst="rect">
                  <a:avLst/>
                </a:prstGeom>
                <a:solidFill>
                  <a:schemeClr val="bg1"/>
                </a:solidFill>
              </p:spPr>
              <p:txBody>
                <a:bodyPr wrap="square" rtlCol="0">
                  <a:spAutoFit/>
                </a:bodyPr>
                <a:lstStyle/>
                <a:p>
                  <a:pPr algn="ctr"/>
                  <a:r>
                    <a:rPr lang="en-US" b="1" dirty="0"/>
                    <a:t>Time scale</a:t>
                  </a:r>
                </a:p>
              </p:txBody>
            </p:sp>
            <p:sp>
              <p:nvSpPr>
                <p:cNvPr id="29" name="ZoneTexte 28">
                  <a:extLst>
                    <a:ext uri="{FF2B5EF4-FFF2-40B4-BE49-F238E27FC236}">
                      <a16:creationId xmlns:a16="http://schemas.microsoft.com/office/drawing/2014/main" id="{55C9A33E-C401-B942-BCB7-ADC59A324359}"/>
                    </a:ext>
                  </a:extLst>
                </p:cNvPr>
                <p:cNvSpPr txBox="1"/>
                <p:nvPr/>
              </p:nvSpPr>
              <p:spPr>
                <a:xfrm>
                  <a:off x="8309098" y="5661378"/>
                  <a:ext cx="2486722" cy="307777"/>
                </a:xfrm>
                <a:prstGeom prst="rect">
                  <a:avLst/>
                </a:prstGeom>
                <a:solidFill>
                  <a:schemeClr val="bg1"/>
                </a:solidFill>
              </p:spPr>
              <p:txBody>
                <a:bodyPr wrap="square" rtlCol="0">
                  <a:spAutoFit/>
                </a:bodyPr>
                <a:lstStyle/>
                <a:p>
                  <a:pPr algn="ctr"/>
                  <a:r>
                    <a:rPr lang="en-US" b="1" dirty="0"/>
                    <a:t>Spatial scale</a:t>
                  </a:r>
                </a:p>
              </p:txBody>
            </p:sp>
            <p:sp>
              <p:nvSpPr>
                <p:cNvPr id="30" name="ZoneTexte 29">
                  <a:extLst>
                    <a:ext uri="{FF2B5EF4-FFF2-40B4-BE49-F238E27FC236}">
                      <a16:creationId xmlns:a16="http://schemas.microsoft.com/office/drawing/2014/main" id="{7323C079-73F0-ED4E-9B12-7020BD6BF5FA}"/>
                    </a:ext>
                  </a:extLst>
                </p:cNvPr>
                <p:cNvSpPr txBox="1"/>
                <p:nvPr/>
              </p:nvSpPr>
              <p:spPr>
                <a:xfrm rot="16200000">
                  <a:off x="5667019" y="4000877"/>
                  <a:ext cx="2486722" cy="307777"/>
                </a:xfrm>
                <a:prstGeom prst="rect">
                  <a:avLst/>
                </a:prstGeom>
                <a:solidFill>
                  <a:schemeClr val="bg1"/>
                </a:solidFill>
              </p:spPr>
              <p:txBody>
                <a:bodyPr wrap="square" rtlCol="0">
                  <a:spAutoFit/>
                </a:bodyPr>
                <a:lstStyle/>
                <a:p>
                  <a:pPr algn="ctr"/>
                  <a:r>
                    <a:rPr lang="en-US" b="1" dirty="0"/>
                    <a:t>Time scale</a:t>
                  </a:r>
                </a:p>
              </p:txBody>
            </p:sp>
          </p:grpSp>
        </p:grpSp>
        <p:sp>
          <p:nvSpPr>
            <p:cNvPr id="18" name="ZoneTexte 17">
              <a:extLst>
                <a:ext uri="{FF2B5EF4-FFF2-40B4-BE49-F238E27FC236}">
                  <a16:creationId xmlns:a16="http://schemas.microsoft.com/office/drawing/2014/main" id="{293E1A63-4F91-AE48-BEAB-C0429A8CC190}"/>
                </a:ext>
              </a:extLst>
            </p:cNvPr>
            <p:cNvSpPr txBox="1"/>
            <p:nvPr/>
          </p:nvSpPr>
          <p:spPr>
            <a:xfrm>
              <a:off x="1984917" y="2508770"/>
              <a:ext cx="4282068" cy="307777"/>
            </a:xfrm>
            <a:prstGeom prst="rect">
              <a:avLst/>
            </a:prstGeom>
            <a:noFill/>
          </p:spPr>
          <p:txBody>
            <a:bodyPr wrap="square" rtlCol="0">
              <a:spAutoFit/>
            </a:bodyPr>
            <a:lstStyle/>
            <a:p>
              <a:pPr algn="ctr"/>
              <a:r>
                <a:rPr lang="en-US" b="1" dirty="0">
                  <a:solidFill>
                    <a:schemeClr val="accent1">
                      <a:lumMod val="75000"/>
                    </a:schemeClr>
                  </a:solidFill>
                </a:rPr>
                <a:t>PHENOMENA/SOCIETAL REQUIREMENTS</a:t>
              </a:r>
            </a:p>
          </p:txBody>
        </p:sp>
        <p:sp>
          <p:nvSpPr>
            <p:cNvPr id="34" name="ZoneTexte 33">
              <a:extLst>
                <a:ext uri="{FF2B5EF4-FFF2-40B4-BE49-F238E27FC236}">
                  <a16:creationId xmlns:a16="http://schemas.microsoft.com/office/drawing/2014/main" id="{93580A30-ED59-A54B-BBB5-E0DE2063A548}"/>
                </a:ext>
              </a:extLst>
            </p:cNvPr>
            <p:cNvSpPr txBox="1"/>
            <p:nvPr/>
          </p:nvSpPr>
          <p:spPr>
            <a:xfrm>
              <a:off x="7225719" y="2508770"/>
              <a:ext cx="4282068" cy="307777"/>
            </a:xfrm>
            <a:prstGeom prst="rect">
              <a:avLst/>
            </a:prstGeom>
            <a:noFill/>
          </p:spPr>
          <p:txBody>
            <a:bodyPr wrap="square" rtlCol="0">
              <a:spAutoFit/>
            </a:bodyPr>
            <a:lstStyle/>
            <a:p>
              <a:pPr algn="ctr"/>
              <a:r>
                <a:rPr lang="en-US" b="1" dirty="0">
                  <a:solidFill>
                    <a:schemeClr val="accent1">
                      <a:lumMod val="75000"/>
                    </a:schemeClr>
                  </a:solidFill>
                </a:rPr>
                <a:t>OBSERVING PLATFORMS</a:t>
              </a:r>
            </a:p>
          </p:txBody>
        </p:sp>
      </p:grpSp>
      <p:sp>
        <p:nvSpPr>
          <p:cNvPr id="38" name="Titel 1">
            <a:extLst>
              <a:ext uri="{FF2B5EF4-FFF2-40B4-BE49-F238E27FC236}">
                <a16:creationId xmlns:a16="http://schemas.microsoft.com/office/drawing/2014/main" id="{CA83481F-F072-5A43-94C6-D61EF761AC06}"/>
              </a:ext>
            </a:extLst>
          </p:cNvPr>
          <p:cNvSpPr txBox="1">
            <a:spLocks/>
          </p:cNvSpPr>
          <p:nvPr/>
        </p:nvSpPr>
        <p:spPr bwMode="auto">
          <a:xfrm>
            <a:off x="2206" y="0"/>
            <a:ext cx="12213896" cy="1102659"/>
          </a:xfrm>
          <a:prstGeom prst="rect">
            <a:avLst/>
          </a:prstGeom>
          <a:gradFill flip="none" rotWithShape="1">
            <a:gsLst>
              <a:gs pos="93000">
                <a:srgbClr val="098F9C"/>
              </a:gs>
              <a:gs pos="0">
                <a:srgbClr val="0684C8"/>
              </a:gs>
            </a:gsLst>
            <a:lin ang="5400000" scaled="1"/>
            <a:tileRect/>
          </a:gradFill>
          <a:ln>
            <a:noFill/>
          </a:ln>
        </p:spPr>
        <p:txBody>
          <a:bodyPr lIns="0" tIns="48866" rIns="0" bIns="48866"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marL="0" marR="0" lvl="0" indent="0" algn="ctr" defTabSz="837727" rtl="0" eaLnBrk="0" fontAlgn="auto" latinLnBrk="0" hangingPunct="0">
              <a:lnSpc>
                <a:spcPct val="100000"/>
              </a:lnSpc>
              <a:spcBef>
                <a:spcPts val="0"/>
              </a:spcBef>
              <a:spcAft>
                <a:spcPts val="0"/>
              </a:spcAft>
              <a:buClrTx/>
              <a:buSzTx/>
              <a:buFontTx/>
              <a:buNone/>
              <a:tabLst/>
              <a:defRPr/>
            </a:pPr>
            <a:r>
              <a:rPr kumimoji="0" lang="en-GB" altLang="en-US" sz="4000" b="1"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OOPC Review/Evaluation of observing systems </a:t>
            </a:r>
            <a:endParaRPr kumimoji="0" lang="en-US" altLang="en-US" sz="4000" b="1" i="0" u="none" strike="noStrike" kern="0" cap="none" spc="0" normalizeH="0" baseline="0" noProof="0" dirty="0">
              <a:ln>
                <a:noFill/>
              </a:ln>
              <a:solidFill>
                <a:srgbClr val="FFFFFF"/>
              </a:solidFill>
              <a:effectLst/>
              <a:uLnTx/>
              <a:uFillTx/>
              <a:latin typeface="Arial Bold" pitchFamily="1" charset="0"/>
              <a:ea typeface="MS PGothic" pitchFamily="34" charset="-128"/>
              <a:cs typeface="+mn-cs"/>
              <a:sym typeface="Arial Bold" pitchFamily="1" charset="0"/>
            </a:endParaRPr>
          </a:p>
        </p:txBody>
      </p:sp>
    </p:spTree>
    <p:extLst>
      <p:ext uri="{BB962C8B-B14F-4D97-AF65-F5344CB8AC3E}">
        <p14:creationId xmlns:p14="http://schemas.microsoft.com/office/powerpoint/2010/main" val="18592883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EEA663B-9CB8-C34C-A040-EFEF2E6AAE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34223" y="2382550"/>
            <a:ext cx="1633305" cy="2308405"/>
          </a:xfrm>
          <a:prstGeom prst="rect">
            <a:avLst/>
          </a:prstGeom>
        </p:spPr>
      </p:pic>
      <p:sp>
        <p:nvSpPr>
          <p:cNvPr id="5" name="Titel 1"/>
          <p:cNvSpPr txBox="1">
            <a:spLocks/>
          </p:cNvSpPr>
          <p:nvPr/>
        </p:nvSpPr>
        <p:spPr bwMode="auto">
          <a:xfrm>
            <a:off x="2206" y="0"/>
            <a:ext cx="12213896" cy="1102659"/>
          </a:xfrm>
          <a:prstGeom prst="rect">
            <a:avLst/>
          </a:prstGeom>
          <a:gradFill flip="none" rotWithShape="1">
            <a:gsLst>
              <a:gs pos="93000">
                <a:srgbClr val="098F9C"/>
              </a:gs>
              <a:gs pos="0">
                <a:srgbClr val="0684C8"/>
              </a:gs>
            </a:gsLst>
            <a:lin ang="5400000" scaled="1"/>
            <a:tileRect/>
          </a:gradFill>
          <a:ln>
            <a:noFill/>
          </a:ln>
        </p:spPr>
        <p:txBody>
          <a:bodyPr lIns="0" tIns="48866" rIns="0" bIns="48866"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marL="0" marR="0" lvl="0" indent="0" algn="ctr" defTabSz="837727" rtl="0" eaLnBrk="0" fontAlgn="auto" latinLnBrk="0" hangingPunct="0">
              <a:lnSpc>
                <a:spcPct val="100000"/>
              </a:lnSpc>
              <a:spcBef>
                <a:spcPts val="0"/>
              </a:spcBef>
              <a:spcAft>
                <a:spcPts val="0"/>
              </a:spcAft>
              <a:buClrTx/>
              <a:buSzTx/>
              <a:buFontTx/>
              <a:buNone/>
              <a:tabLst/>
              <a:defRPr/>
            </a:pPr>
            <a:r>
              <a:rPr kumimoji="0" lang="en-GB" altLang="en-US" sz="4000" b="1"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OOPC Review/Evaluation of Tropical Systems</a:t>
            </a:r>
            <a:endParaRPr kumimoji="0" lang="en-US" altLang="en-US" sz="4000" b="1" i="0" u="none" strike="noStrike" kern="0" cap="none" spc="0" normalizeH="0" baseline="0" noProof="0" dirty="0">
              <a:ln>
                <a:noFill/>
              </a:ln>
              <a:solidFill>
                <a:srgbClr val="FFFFFF"/>
              </a:solidFill>
              <a:effectLst/>
              <a:uLnTx/>
              <a:uFillTx/>
              <a:latin typeface="Arial Bold" pitchFamily="1" charset="0"/>
              <a:ea typeface="MS PGothic" pitchFamily="34" charset="-128"/>
              <a:cs typeface="+mn-cs"/>
              <a:sym typeface="Arial Bold" pitchFamily="1" charset="0"/>
            </a:endParaRPr>
          </a:p>
        </p:txBody>
      </p:sp>
      <p:sp>
        <p:nvSpPr>
          <p:cNvPr id="2" name="Rectangle 1">
            <a:extLst>
              <a:ext uri="{FF2B5EF4-FFF2-40B4-BE49-F238E27FC236}">
                <a16:creationId xmlns:a16="http://schemas.microsoft.com/office/drawing/2014/main" id="{22659FCA-148D-C244-B7ED-7FCAFFB0947A}"/>
              </a:ext>
            </a:extLst>
          </p:cNvPr>
          <p:cNvSpPr/>
          <p:nvPr/>
        </p:nvSpPr>
        <p:spPr>
          <a:xfrm>
            <a:off x="797859" y="1352272"/>
            <a:ext cx="10825065" cy="87665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alt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Assessment of Ocean Observing System to meet user requirements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Global integration of parts (i.e. Basin systems, and topical systems, platforms)</a:t>
            </a:r>
          </a:p>
        </p:txBody>
      </p:sp>
      <p:pic>
        <p:nvPicPr>
          <p:cNvPr id="10" name="Picture 1">
            <a:extLst>
              <a:ext uri="{FF2B5EF4-FFF2-40B4-BE49-F238E27FC236}">
                <a16:creationId xmlns:a16="http://schemas.microsoft.com/office/drawing/2014/main" id="{83E8C568-BA63-9944-9510-84744C73349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121" y="4335313"/>
            <a:ext cx="1422340" cy="80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1" name="Picture 5">
            <a:extLst>
              <a:ext uri="{FF2B5EF4-FFF2-40B4-BE49-F238E27FC236}">
                <a16:creationId xmlns:a16="http://schemas.microsoft.com/office/drawing/2014/main" id="{470483B2-5B92-664F-89DC-24A6DEA91497}"/>
              </a:ext>
            </a:extLst>
          </p:cNvPr>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38138" y="4599662"/>
            <a:ext cx="836179" cy="115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2" name="Picture 6">
            <a:extLst>
              <a:ext uri="{FF2B5EF4-FFF2-40B4-BE49-F238E27FC236}">
                <a16:creationId xmlns:a16="http://schemas.microsoft.com/office/drawing/2014/main" id="{4C315582-87B5-C94F-A153-F45F683A09F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26460" y="3907286"/>
            <a:ext cx="867741" cy="37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3" name="Picture 7">
            <a:extLst>
              <a:ext uri="{FF2B5EF4-FFF2-40B4-BE49-F238E27FC236}">
                <a16:creationId xmlns:a16="http://schemas.microsoft.com/office/drawing/2014/main" id="{83B8E7F2-0CE1-034A-86DA-30D1AC9023C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219957" y="4457031"/>
            <a:ext cx="2130847" cy="203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 name="Picture 9">
            <a:extLst>
              <a:ext uri="{FF2B5EF4-FFF2-40B4-BE49-F238E27FC236}">
                <a16:creationId xmlns:a16="http://schemas.microsoft.com/office/drawing/2014/main" id="{DCA4A87C-8C60-1444-9300-F3D5F0020FF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64458" y="5402460"/>
            <a:ext cx="1399729" cy="122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 name="Picture 13">
            <a:extLst>
              <a:ext uri="{FF2B5EF4-FFF2-40B4-BE49-F238E27FC236}">
                <a16:creationId xmlns:a16="http://schemas.microsoft.com/office/drawing/2014/main" id="{3DA7B708-7068-CF47-A540-619E7974662D}"/>
              </a:ext>
            </a:extLst>
          </p:cNvPr>
          <p:cNvPicPr preferRelativeResize="0">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485683" y="5451574"/>
            <a:ext cx="1299270" cy="11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 name="Rectangle 15">
            <a:extLst>
              <a:ext uri="{FF2B5EF4-FFF2-40B4-BE49-F238E27FC236}">
                <a16:creationId xmlns:a16="http://schemas.microsoft.com/office/drawing/2014/main" id="{2A13F5C5-EAAB-B542-8C2D-EB3E4C7CD67B}"/>
              </a:ext>
            </a:extLst>
          </p:cNvPr>
          <p:cNvSpPr>
            <a:spLocks/>
          </p:cNvSpPr>
          <p:nvPr/>
        </p:nvSpPr>
        <p:spPr bwMode="auto">
          <a:xfrm>
            <a:off x="5859363" y="6229574"/>
            <a:ext cx="1811611" cy="335979"/>
          </a:xfrm>
          <a:prstGeom prst="rect">
            <a:avLst/>
          </a:prstGeom>
          <a:solidFill>
            <a:srgbClr val="CFF6F5"/>
          </a:solidFill>
          <a:ln w="25400">
            <a:solidFill>
              <a:srgbClr val="CFF6F5"/>
            </a:solidFill>
            <a:miter lim="800000"/>
            <a:headEnd/>
            <a:tailEnd/>
          </a:ln>
        </p:spPr>
        <p:txBody>
          <a:bodyPr lIns="0" tIns="0" rIns="0" bIns="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429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430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6002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574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5146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718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4290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862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078" b="0" i="0" u="none" strike="noStrike" kern="1200" cap="none" spc="0" normalizeH="0" baseline="0" noProof="0">
              <a:ln>
                <a:noFill/>
              </a:ln>
              <a:solidFill>
                <a:srgbClr val="000000"/>
              </a:solidFill>
              <a:effectLst/>
              <a:uLnTx/>
              <a:uFillTx/>
              <a:latin typeface="Gill Sans" charset="0"/>
              <a:ea typeface="PingFang SC Regular" charset="-122"/>
              <a:cs typeface="+mn-cs"/>
              <a:sym typeface="Gill Sans" charset="0"/>
            </a:endParaRPr>
          </a:p>
        </p:txBody>
      </p:sp>
      <p:pic>
        <p:nvPicPr>
          <p:cNvPr id="17" name="Picture 16">
            <a:extLst>
              <a:ext uri="{FF2B5EF4-FFF2-40B4-BE49-F238E27FC236}">
                <a16:creationId xmlns:a16="http://schemas.microsoft.com/office/drawing/2014/main" id="{0A58B302-1323-2C48-A61D-AC22CCFA97E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780488" y="5447839"/>
            <a:ext cx="108942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 name="Freeform 19">
            <a:extLst>
              <a:ext uri="{FF2B5EF4-FFF2-40B4-BE49-F238E27FC236}">
                <a16:creationId xmlns:a16="http://schemas.microsoft.com/office/drawing/2014/main" id="{A1750058-8CDF-F544-8D41-1BA2C55F744E}"/>
              </a:ext>
            </a:extLst>
          </p:cNvPr>
          <p:cNvSpPr>
            <a:spLocks/>
          </p:cNvSpPr>
          <p:nvPr/>
        </p:nvSpPr>
        <p:spPr bwMode="auto">
          <a:xfrm>
            <a:off x="9873258" y="5891362"/>
            <a:ext cx="578197" cy="69316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0 h 21600"/>
              <a:gd name="T12" fmla="*/ 0 w 21600"/>
              <a:gd name="T13" fmla="*/ 2147483646 h 21600"/>
              <a:gd name="T14" fmla="*/ 2147483646 w 21600"/>
              <a:gd name="T15" fmla="*/ 2147483646 h 21600"/>
              <a:gd name="T16" fmla="*/ 2147483646 w 21600"/>
              <a:gd name="T17" fmla="*/ 2147483646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34" y="21600"/>
                </a:moveTo>
                <a:cubicBezTo>
                  <a:pt x="134" y="21600"/>
                  <a:pt x="5110" y="20668"/>
                  <a:pt x="8936" y="18957"/>
                </a:cubicBezTo>
                <a:cubicBezTo>
                  <a:pt x="10331" y="18333"/>
                  <a:pt x="13493" y="16067"/>
                  <a:pt x="14595" y="15106"/>
                </a:cubicBezTo>
                <a:cubicBezTo>
                  <a:pt x="15777" y="14077"/>
                  <a:pt x="18501" y="11134"/>
                  <a:pt x="19271" y="9873"/>
                </a:cubicBezTo>
                <a:cubicBezTo>
                  <a:pt x="20000" y="8677"/>
                  <a:pt x="21470" y="3965"/>
                  <a:pt x="21470" y="3965"/>
                </a:cubicBezTo>
                <a:lnTo>
                  <a:pt x="21600" y="0"/>
                </a:lnTo>
                <a:lnTo>
                  <a:pt x="0" y="875"/>
                </a:lnTo>
                <a:lnTo>
                  <a:pt x="134" y="21600"/>
                </a:lnTo>
                <a:close/>
                <a:moveTo>
                  <a:pt x="134" y="21600"/>
                </a:moveTo>
              </a:path>
            </a:pathLst>
          </a:custGeom>
          <a:solidFill>
            <a:srgbClr val="D0F6F5"/>
          </a:solidFill>
          <a:ln>
            <a:noFill/>
          </a:ln>
          <a:extLst>
            <a:ext uri="{91240B29-F687-4F45-9708-019B960494DF}">
              <a14:hiddenLine xmlns:a14="http://schemas.microsoft.com/office/drawing/2010/main" w="25400" cap="flat">
                <a:solidFill>
                  <a:srgbClr val="FB6B03"/>
                </a:solidFill>
                <a:miter lim="800000"/>
                <a:headEnd type="none" w="med" len="med"/>
                <a:tailEnd type="none" w="med" len="med"/>
              </a14:hiddenLine>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cs typeface="+mn-cs"/>
              <a:sym typeface="Gill Sans" charset="-79"/>
            </a:endParaRPr>
          </a:p>
        </p:txBody>
      </p:sp>
      <p:sp>
        <p:nvSpPr>
          <p:cNvPr id="19" name="Freeform 21">
            <a:extLst>
              <a:ext uri="{FF2B5EF4-FFF2-40B4-BE49-F238E27FC236}">
                <a16:creationId xmlns:a16="http://schemas.microsoft.com/office/drawing/2014/main" id="{5440BA07-CE2B-9A4D-A75C-98D3C36BC071}"/>
              </a:ext>
            </a:extLst>
          </p:cNvPr>
          <p:cNvSpPr>
            <a:spLocks/>
          </p:cNvSpPr>
          <p:nvPr/>
        </p:nvSpPr>
        <p:spPr bwMode="auto">
          <a:xfrm flipH="1">
            <a:off x="343048" y="5575475"/>
            <a:ext cx="1975693" cy="1014635"/>
          </a:xfrm>
          <a:custGeom>
            <a:avLst/>
            <a:gdLst>
              <a:gd name="T0" fmla="*/ 2147483646 w 21149"/>
              <a:gd name="T1" fmla="*/ 2147483646 h 21600"/>
              <a:gd name="T2" fmla="*/ 2147483646 w 21149"/>
              <a:gd name="T3" fmla="*/ 2147483646 h 21600"/>
              <a:gd name="T4" fmla="*/ 2147483646 w 21149"/>
              <a:gd name="T5" fmla="*/ 2147483646 h 21600"/>
              <a:gd name="T6" fmla="*/ 2147483646 w 21149"/>
              <a:gd name="T7" fmla="*/ 2147483646 h 21600"/>
              <a:gd name="T8" fmla="*/ 2147483646 w 21149"/>
              <a:gd name="T9" fmla="*/ 2147483646 h 21600"/>
              <a:gd name="T10" fmla="*/ 2147483646 w 21149"/>
              <a:gd name="T11" fmla="*/ 0 h 21600"/>
              <a:gd name="T12" fmla="*/ 0 w 21149"/>
              <a:gd name="T13" fmla="*/ 2147483646 h 21600"/>
              <a:gd name="T14" fmla="*/ 2147483646 w 21149"/>
              <a:gd name="T15" fmla="*/ 2147483646 h 21600"/>
              <a:gd name="T16" fmla="*/ 2147483646 w 21149"/>
              <a:gd name="T17" fmla="*/ 2147483646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49" h="21600">
                <a:moveTo>
                  <a:pt x="129" y="21600"/>
                </a:moveTo>
                <a:cubicBezTo>
                  <a:pt x="129" y="21600"/>
                  <a:pt x="4933" y="20963"/>
                  <a:pt x="8625" y="19794"/>
                </a:cubicBezTo>
                <a:cubicBezTo>
                  <a:pt x="9971" y="19367"/>
                  <a:pt x="13024" y="17819"/>
                  <a:pt x="14088" y="17162"/>
                </a:cubicBezTo>
                <a:cubicBezTo>
                  <a:pt x="15228" y="16459"/>
                  <a:pt x="17858" y="14448"/>
                  <a:pt x="18601" y="13586"/>
                </a:cubicBezTo>
                <a:cubicBezTo>
                  <a:pt x="19305" y="12769"/>
                  <a:pt x="20426" y="10452"/>
                  <a:pt x="20724" y="9549"/>
                </a:cubicBezTo>
                <a:cubicBezTo>
                  <a:pt x="21600" y="6894"/>
                  <a:pt x="20849" y="0"/>
                  <a:pt x="20849" y="0"/>
                </a:cubicBezTo>
                <a:lnTo>
                  <a:pt x="0" y="2878"/>
                </a:lnTo>
                <a:lnTo>
                  <a:pt x="129" y="21600"/>
                </a:lnTo>
                <a:close/>
                <a:moveTo>
                  <a:pt x="129" y="21600"/>
                </a:moveTo>
              </a:path>
            </a:pathLst>
          </a:custGeom>
          <a:solidFill>
            <a:srgbClr val="D0F6F5"/>
          </a:solidFill>
          <a:ln>
            <a:noFill/>
          </a:ln>
          <a:extLst>
            <a:ext uri="{91240B29-F687-4F45-9708-019B960494DF}">
              <a14:hiddenLine xmlns:a14="http://schemas.microsoft.com/office/drawing/2010/main" w="25400" cap="flat">
                <a:solidFill>
                  <a:srgbClr val="FB6B03"/>
                </a:solidFill>
                <a:miter lim="800000"/>
                <a:headEnd type="none" w="med" len="med"/>
                <a:tailEnd type="none" w="med" len="med"/>
              </a14:hiddenLine>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cs typeface="+mn-cs"/>
              <a:sym typeface="Gill Sans" charset="-79"/>
            </a:endParaRPr>
          </a:p>
        </p:txBody>
      </p:sp>
      <p:grpSp>
        <p:nvGrpSpPr>
          <p:cNvPr id="20" name="Group 37">
            <a:extLst>
              <a:ext uri="{FF2B5EF4-FFF2-40B4-BE49-F238E27FC236}">
                <a16:creationId xmlns:a16="http://schemas.microsoft.com/office/drawing/2014/main" id="{169A3DD5-3B18-3246-88D7-AB9FA87A6E62}"/>
              </a:ext>
            </a:extLst>
          </p:cNvPr>
          <p:cNvGrpSpPr>
            <a:grpSpLocks/>
          </p:cNvGrpSpPr>
          <p:nvPr/>
        </p:nvGrpSpPr>
        <p:grpSpPr bwMode="auto">
          <a:xfrm rot="21126863">
            <a:off x="3198317" y="4048498"/>
            <a:ext cx="1511350" cy="2536031"/>
            <a:chOff x="0" y="0"/>
            <a:chExt cx="1354" cy="2271"/>
          </a:xfrm>
        </p:grpSpPr>
        <p:pic>
          <p:nvPicPr>
            <p:cNvPr id="21" name="Picture 29">
              <a:extLst>
                <a:ext uri="{FF2B5EF4-FFF2-40B4-BE49-F238E27FC236}">
                  <a16:creationId xmlns:a16="http://schemas.microsoft.com/office/drawing/2014/main" id="{A4476AAE-1D1A-4B41-BDC7-F312D4368489}"/>
                </a:ext>
              </a:extLst>
            </p:cNvPr>
            <p:cNvPicPr>
              <a:picLocks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239999">
              <a:off x="75" y="39"/>
              <a:ext cx="1208" cy="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2" name="Freeform 30">
              <a:extLst>
                <a:ext uri="{FF2B5EF4-FFF2-40B4-BE49-F238E27FC236}">
                  <a16:creationId xmlns:a16="http://schemas.microsoft.com/office/drawing/2014/main" id="{9B950C1A-A217-094D-A616-42CB5449FC35}"/>
                </a:ext>
              </a:extLst>
            </p:cNvPr>
            <p:cNvSpPr>
              <a:spLocks/>
            </p:cNvSpPr>
            <p:nvPr/>
          </p:nvSpPr>
          <p:spPr bwMode="auto">
            <a:xfrm>
              <a:off x="494" y="104"/>
              <a:ext cx="40" cy="13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1614"/>
                  </a:moveTo>
                  <a:lnTo>
                    <a:pt x="8433" y="0"/>
                  </a:lnTo>
                  <a:lnTo>
                    <a:pt x="11403" y="7908"/>
                  </a:lnTo>
                  <a:lnTo>
                    <a:pt x="13386" y="15669"/>
                  </a:lnTo>
                  <a:lnTo>
                    <a:pt x="13386" y="21600"/>
                  </a:lnTo>
                  <a:lnTo>
                    <a:pt x="21600" y="21600"/>
                  </a:lnTo>
                  <a:lnTo>
                    <a:pt x="16256" y="12545"/>
                  </a:lnTo>
                </a:path>
              </a:pathLst>
            </a:custGeom>
            <a:noFill/>
            <a:ln w="9525"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cs typeface="+mn-cs"/>
                <a:sym typeface="Gill Sans" charset="-79"/>
              </a:endParaRPr>
            </a:p>
          </p:txBody>
        </p:sp>
        <p:sp>
          <p:nvSpPr>
            <p:cNvPr id="23" name="Freeform 31">
              <a:extLst>
                <a:ext uri="{FF2B5EF4-FFF2-40B4-BE49-F238E27FC236}">
                  <a16:creationId xmlns:a16="http://schemas.microsoft.com/office/drawing/2014/main" id="{F3C6BAC1-FFE0-524B-9DDD-D228A1BB5C59}"/>
                </a:ext>
              </a:extLst>
            </p:cNvPr>
            <p:cNvSpPr>
              <a:spLocks/>
            </p:cNvSpPr>
            <p:nvPr/>
          </p:nvSpPr>
          <p:spPr bwMode="auto">
            <a:xfrm>
              <a:off x="561" y="49"/>
              <a:ext cx="251" cy="1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0" y="11448"/>
                  </a:moveTo>
                  <a:cubicBezTo>
                    <a:pt x="0" y="11448"/>
                    <a:pt x="10179" y="9561"/>
                    <a:pt x="12465" y="7789"/>
                  </a:cubicBezTo>
                  <a:cubicBezTo>
                    <a:pt x="13735" y="6803"/>
                    <a:pt x="15822" y="1882"/>
                    <a:pt x="17087" y="868"/>
                  </a:cubicBezTo>
                  <a:cubicBezTo>
                    <a:pt x="17565" y="485"/>
                    <a:pt x="19686" y="0"/>
                    <a:pt x="19686" y="0"/>
                  </a:cubicBezTo>
                  <a:lnTo>
                    <a:pt x="21600" y="13982"/>
                  </a:lnTo>
                  <a:cubicBezTo>
                    <a:pt x="21600" y="13982"/>
                    <a:pt x="19651" y="15332"/>
                    <a:pt x="19149" y="15248"/>
                  </a:cubicBezTo>
                  <a:cubicBezTo>
                    <a:pt x="18110" y="15074"/>
                    <a:pt x="15849" y="11380"/>
                    <a:pt x="14776" y="11050"/>
                  </a:cubicBezTo>
                  <a:cubicBezTo>
                    <a:pt x="13510" y="10660"/>
                    <a:pt x="8426" y="12456"/>
                    <a:pt x="8426" y="12456"/>
                  </a:cubicBezTo>
                  <a:lnTo>
                    <a:pt x="7905" y="21201"/>
                  </a:lnTo>
                  <a:lnTo>
                    <a:pt x="6707" y="21600"/>
                  </a:lnTo>
                  <a:lnTo>
                    <a:pt x="5253" y="13802"/>
                  </a:lnTo>
                  <a:lnTo>
                    <a:pt x="156" y="13333"/>
                  </a:lnTo>
                </a:path>
              </a:pathLst>
            </a:custGeom>
            <a:noFill/>
            <a:ln w="9525"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cs typeface="+mn-cs"/>
                <a:sym typeface="Gill Sans" charset="-79"/>
              </a:endParaRPr>
            </a:p>
          </p:txBody>
        </p:sp>
        <p:sp>
          <p:nvSpPr>
            <p:cNvPr id="24" name="Line 32">
              <a:extLst>
                <a:ext uri="{FF2B5EF4-FFF2-40B4-BE49-F238E27FC236}">
                  <a16:creationId xmlns:a16="http://schemas.microsoft.com/office/drawing/2014/main" id="{761CF96C-983B-BA4B-9780-89143ED368D6}"/>
                </a:ext>
              </a:extLst>
            </p:cNvPr>
            <p:cNvSpPr>
              <a:spLocks noChangeShapeType="1"/>
            </p:cNvSpPr>
            <p:nvPr/>
          </p:nvSpPr>
          <p:spPr bwMode="auto">
            <a:xfrm>
              <a:off x="803" y="617"/>
              <a:ext cx="233" cy="982"/>
            </a:xfrm>
            <a:prstGeom prst="line">
              <a:avLst/>
            </a:prstGeom>
            <a:noFill/>
            <a:ln w="2540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cs typeface="+mn-cs"/>
                <a:sym typeface="Gill Sans" charset="-79"/>
              </a:endParaRPr>
            </a:p>
          </p:txBody>
        </p:sp>
        <p:sp>
          <p:nvSpPr>
            <p:cNvPr id="25" name="Line 33">
              <a:extLst>
                <a:ext uri="{FF2B5EF4-FFF2-40B4-BE49-F238E27FC236}">
                  <a16:creationId xmlns:a16="http://schemas.microsoft.com/office/drawing/2014/main" id="{5849887D-3C70-4E4B-B8FA-AC1F94AD4D86}"/>
                </a:ext>
              </a:extLst>
            </p:cNvPr>
            <p:cNvSpPr>
              <a:spLocks noChangeShapeType="1"/>
            </p:cNvSpPr>
            <p:nvPr/>
          </p:nvSpPr>
          <p:spPr bwMode="auto">
            <a:xfrm flipH="1">
              <a:off x="441" y="643"/>
              <a:ext cx="102" cy="1000"/>
            </a:xfrm>
            <a:prstGeom prst="line">
              <a:avLst/>
            </a:prstGeom>
            <a:noFill/>
            <a:ln w="2540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cs typeface="+mn-cs"/>
                <a:sym typeface="Gill Sans" charset="-79"/>
              </a:endParaRPr>
            </a:p>
          </p:txBody>
        </p:sp>
        <p:sp>
          <p:nvSpPr>
            <p:cNvPr id="26" name="Line 34">
              <a:extLst>
                <a:ext uri="{FF2B5EF4-FFF2-40B4-BE49-F238E27FC236}">
                  <a16:creationId xmlns:a16="http://schemas.microsoft.com/office/drawing/2014/main" id="{79F58A1A-B50E-7B45-927F-04A272CDC723}"/>
                </a:ext>
              </a:extLst>
            </p:cNvPr>
            <p:cNvSpPr>
              <a:spLocks noChangeShapeType="1"/>
            </p:cNvSpPr>
            <p:nvPr/>
          </p:nvSpPr>
          <p:spPr bwMode="auto">
            <a:xfrm>
              <a:off x="700" y="1054"/>
              <a:ext cx="8" cy="186"/>
            </a:xfrm>
            <a:prstGeom prst="line">
              <a:avLst/>
            </a:prstGeom>
            <a:noFill/>
            <a:ln w="2540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cs typeface="+mn-cs"/>
                <a:sym typeface="Gill Sans" charset="-79"/>
              </a:endParaRPr>
            </a:p>
          </p:txBody>
        </p:sp>
        <p:sp>
          <p:nvSpPr>
            <p:cNvPr id="27" name="AutoShape 35">
              <a:extLst>
                <a:ext uri="{FF2B5EF4-FFF2-40B4-BE49-F238E27FC236}">
                  <a16:creationId xmlns:a16="http://schemas.microsoft.com/office/drawing/2014/main" id="{CABF3EE6-EB2B-8747-B37A-570AE4AFC3D2}"/>
                </a:ext>
              </a:extLst>
            </p:cNvPr>
            <p:cNvSpPr>
              <a:spLocks/>
            </p:cNvSpPr>
            <p:nvPr/>
          </p:nvSpPr>
          <p:spPr bwMode="auto">
            <a:xfrm rot="-299999">
              <a:off x="376" y="439"/>
              <a:ext cx="568" cy="186"/>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80808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cs typeface="+mn-cs"/>
                <a:sym typeface="Gill Sans" charset="-79"/>
              </a:endParaRPr>
            </a:p>
          </p:txBody>
        </p:sp>
        <p:sp>
          <p:nvSpPr>
            <p:cNvPr id="28" name="AutoShape 36">
              <a:extLst>
                <a:ext uri="{FF2B5EF4-FFF2-40B4-BE49-F238E27FC236}">
                  <a16:creationId xmlns:a16="http://schemas.microsoft.com/office/drawing/2014/main" id="{0B0DEF5B-A33D-A942-9739-BC0A10CD3C36}"/>
                </a:ext>
              </a:extLst>
            </p:cNvPr>
            <p:cNvSpPr>
              <a:spLocks/>
            </p:cNvSpPr>
            <p:nvPr/>
          </p:nvSpPr>
          <p:spPr bwMode="auto">
            <a:xfrm rot="-299999">
              <a:off x="645" y="1935"/>
              <a:ext cx="255" cy="2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lnTo>
                    <a:pt x="21600" y="0"/>
                  </a:lnTo>
                  <a:lnTo>
                    <a:pt x="10800" y="21600"/>
                  </a:lnTo>
                  <a:lnTo>
                    <a:pt x="0" y="0"/>
                  </a:lnTo>
                  <a:close/>
                  <a:moveTo>
                    <a:pt x="0" y="0"/>
                  </a:moveTo>
                </a:path>
              </a:pathLst>
            </a:custGeom>
            <a:noFill/>
            <a:ln w="25400" cap="flat">
              <a:solidFill>
                <a:srgbClr val="80808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charset="-79"/>
                <a:ea typeface="PingFang SC Regular" charset="-122"/>
                <a:cs typeface="+mn-cs"/>
                <a:sym typeface="Gill Sans" charset="-79"/>
              </a:endParaRPr>
            </a:p>
          </p:txBody>
        </p:sp>
      </p:grpSp>
      <p:sp>
        <p:nvSpPr>
          <p:cNvPr id="29" name="Freeform 4">
            <a:extLst>
              <a:ext uri="{FF2B5EF4-FFF2-40B4-BE49-F238E27FC236}">
                <a16:creationId xmlns:a16="http://schemas.microsoft.com/office/drawing/2014/main" id="{7670DDA0-9AB3-C240-9601-11FBC60032BE}"/>
              </a:ext>
            </a:extLst>
          </p:cNvPr>
          <p:cNvSpPr/>
          <p:nvPr/>
        </p:nvSpPr>
        <p:spPr bwMode="auto">
          <a:xfrm>
            <a:off x="346841" y="5484316"/>
            <a:ext cx="1860331" cy="191270"/>
          </a:xfrm>
          <a:custGeom>
            <a:avLst/>
            <a:gdLst>
              <a:gd name="connsiteX0" fmla="*/ 1860331 w 1860331"/>
              <a:gd name="connsiteY0" fmla="*/ 191270 h 191270"/>
              <a:gd name="connsiteX1" fmla="*/ 1008993 w 1860331"/>
              <a:gd name="connsiteY1" fmla="*/ 159739 h 191270"/>
              <a:gd name="connsiteX2" fmla="*/ 315311 w 1860331"/>
              <a:gd name="connsiteY2" fmla="*/ 2084 h 191270"/>
              <a:gd name="connsiteX3" fmla="*/ 10511 w 1860331"/>
              <a:gd name="connsiteY3" fmla="*/ 65146 h 191270"/>
              <a:gd name="connsiteX4" fmla="*/ 10511 w 1860331"/>
              <a:gd name="connsiteY4" fmla="*/ 65146 h 191270"/>
              <a:gd name="connsiteX5" fmla="*/ 0 w 1860331"/>
              <a:gd name="connsiteY5" fmla="*/ 65146 h 1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0331" h="191270">
                <a:moveTo>
                  <a:pt x="1860331" y="191270"/>
                </a:moveTo>
                <a:cubicBezTo>
                  <a:pt x="1563413" y="191270"/>
                  <a:pt x="1266496" y="191270"/>
                  <a:pt x="1008993" y="159739"/>
                </a:cubicBezTo>
                <a:cubicBezTo>
                  <a:pt x="751490" y="128208"/>
                  <a:pt x="481725" y="17849"/>
                  <a:pt x="315311" y="2084"/>
                </a:cubicBezTo>
                <a:cubicBezTo>
                  <a:pt x="148897" y="-13682"/>
                  <a:pt x="10511" y="65146"/>
                  <a:pt x="10511" y="65146"/>
                </a:cubicBezTo>
                <a:lnTo>
                  <a:pt x="10511" y="65146"/>
                </a:lnTo>
                <a:lnTo>
                  <a:pt x="0" y="65146"/>
                </a:lnTo>
              </a:path>
            </a:pathLst>
          </a:custGeom>
          <a:noFill/>
          <a:ln w="254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800" b="0" i="0" u="none" strike="noStrike" kern="1200" cap="none" spc="0" normalizeH="0" baseline="0" noProof="0">
              <a:ln>
                <a:noFill/>
              </a:ln>
              <a:solidFill>
                <a:srgbClr val="000000"/>
              </a:solidFill>
              <a:effectLst/>
              <a:uLnTx/>
              <a:uFillTx/>
              <a:latin typeface="Gill Sans" charset="0"/>
              <a:ea typeface="PingFang SC Regular" charset="-122"/>
              <a:cs typeface="PingFang SC Regular" charset="-122"/>
              <a:sym typeface="Gill Sans" charset="0"/>
            </a:endParaRPr>
          </a:p>
        </p:txBody>
      </p:sp>
      <p:sp>
        <p:nvSpPr>
          <p:cNvPr id="30" name="Oval 51">
            <a:extLst>
              <a:ext uri="{FF2B5EF4-FFF2-40B4-BE49-F238E27FC236}">
                <a16:creationId xmlns:a16="http://schemas.microsoft.com/office/drawing/2014/main" id="{D27ED1CA-BFEA-AE4F-B793-D5CB3263386E}"/>
              </a:ext>
            </a:extLst>
          </p:cNvPr>
          <p:cNvSpPr/>
          <p:nvPr/>
        </p:nvSpPr>
        <p:spPr bwMode="auto">
          <a:xfrm>
            <a:off x="10324119" y="5668529"/>
            <a:ext cx="597267" cy="592827"/>
          </a:xfrm>
          <a:prstGeom prst="ellipse">
            <a:avLst/>
          </a:prstGeom>
          <a:solidFill>
            <a:srgbClr val="CC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800" b="0" i="0" u="none" strike="noStrike" kern="1200" cap="none" spc="0" normalizeH="0" baseline="0" noProof="0">
              <a:ln>
                <a:noFill/>
              </a:ln>
              <a:solidFill>
                <a:srgbClr val="000000"/>
              </a:solidFill>
              <a:effectLst/>
              <a:uLnTx/>
              <a:uFillTx/>
              <a:latin typeface="Gill Sans" charset="0"/>
              <a:ea typeface="PingFang SC Regular" charset="-122"/>
              <a:cs typeface="PingFang SC Regular" charset="-122"/>
              <a:sym typeface="Gill Sans" charset="0"/>
            </a:endParaRPr>
          </a:p>
        </p:txBody>
      </p:sp>
      <p:grpSp>
        <p:nvGrpSpPr>
          <p:cNvPr id="39" name="Group 26">
            <a:extLst>
              <a:ext uri="{FF2B5EF4-FFF2-40B4-BE49-F238E27FC236}">
                <a16:creationId xmlns:a16="http://schemas.microsoft.com/office/drawing/2014/main" id="{B1261A67-452C-224A-9731-0F08EC0075FE}"/>
              </a:ext>
            </a:extLst>
          </p:cNvPr>
          <p:cNvGrpSpPr>
            <a:grpSpLocks/>
          </p:cNvGrpSpPr>
          <p:nvPr/>
        </p:nvGrpSpPr>
        <p:grpSpPr bwMode="auto">
          <a:xfrm>
            <a:off x="1018931" y="5660280"/>
            <a:ext cx="932036" cy="730002"/>
            <a:chOff x="0" y="0"/>
            <a:chExt cx="834" cy="653"/>
          </a:xfrm>
        </p:grpSpPr>
        <p:pic>
          <p:nvPicPr>
            <p:cNvPr id="40" name="Picture 24">
              <a:extLst>
                <a:ext uri="{FF2B5EF4-FFF2-40B4-BE49-F238E27FC236}">
                  <a16:creationId xmlns:a16="http://schemas.microsoft.com/office/drawing/2014/main" id="{A66EF10D-E84C-5744-980E-2854F33126FA}"/>
                </a:ext>
              </a:extLst>
            </p:cNvPr>
            <p:cNvPicPr>
              <a:picLocks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7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1" name="Rectangle 25">
              <a:extLst>
                <a:ext uri="{FF2B5EF4-FFF2-40B4-BE49-F238E27FC236}">
                  <a16:creationId xmlns:a16="http://schemas.microsoft.com/office/drawing/2014/main" id="{C171C31D-DE46-3749-931F-E6BE5618B38A}"/>
                </a:ext>
              </a:extLst>
            </p:cNvPr>
            <p:cNvSpPr>
              <a:spLocks/>
            </p:cNvSpPr>
            <p:nvPr/>
          </p:nvSpPr>
          <p:spPr bwMode="auto">
            <a:xfrm>
              <a:off x="266" y="493"/>
              <a:ext cx="568" cy="160"/>
            </a:xfrm>
            <a:prstGeom prst="rect">
              <a:avLst/>
            </a:prstGeom>
            <a:solidFill>
              <a:srgbClr val="CFF6F5"/>
            </a:solidFill>
            <a:ln w="25400">
              <a:solidFill>
                <a:srgbClr val="CFF6F5"/>
              </a:solidFill>
              <a:miter lim="800000"/>
              <a:headEnd/>
              <a:tailEnd/>
            </a:ln>
          </p:spPr>
          <p:txBody>
            <a:bodyPr lIns="0" tIns="0" rIns="0" bIns="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429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430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6002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574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5146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718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4290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862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078" b="0" i="0" u="none" strike="noStrike" kern="1200" cap="none" spc="0" normalizeH="0" baseline="0" noProof="0">
                <a:ln>
                  <a:noFill/>
                </a:ln>
                <a:solidFill>
                  <a:srgbClr val="000000"/>
                </a:solidFill>
                <a:effectLst/>
                <a:uLnTx/>
                <a:uFillTx/>
                <a:latin typeface="Gill Sans" charset="0"/>
                <a:ea typeface="PingFang SC Regular" charset="-122"/>
                <a:cs typeface="+mn-cs"/>
                <a:sym typeface="Gill Sans" charset="0"/>
              </a:endParaRPr>
            </a:p>
          </p:txBody>
        </p:sp>
      </p:grpSp>
      <p:sp>
        <p:nvSpPr>
          <p:cNvPr id="42" name="Freeform 1">
            <a:extLst>
              <a:ext uri="{FF2B5EF4-FFF2-40B4-BE49-F238E27FC236}">
                <a16:creationId xmlns:a16="http://schemas.microsoft.com/office/drawing/2014/main" id="{10B3782C-A712-C24F-BBD8-32E9F7345BF4}"/>
              </a:ext>
            </a:extLst>
          </p:cNvPr>
          <p:cNvSpPr>
            <a:spLocks/>
          </p:cNvSpPr>
          <p:nvPr/>
        </p:nvSpPr>
        <p:spPr bwMode="auto">
          <a:xfrm>
            <a:off x="5718395" y="5485098"/>
            <a:ext cx="932036" cy="1157510"/>
          </a:xfrm>
          <a:custGeom>
            <a:avLst/>
            <a:gdLst>
              <a:gd name="T0" fmla="*/ 1309075 w 1325880"/>
              <a:gd name="T1" fmla="*/ 805528 h 1280160"/>
              <a:gd name="T2" fmla="*/ 547985 w 1325880"/>
              <a:gd name="T3" fmla="*/ 0 h 1280160"/>
              <a:gd name="T4" fmla="*/ 0 w 1325880"/>
              <a:gd name="T5" fmla="*/ 67130 h 1280160"/>
              <a:gd name="T6" fmla="*/ 0 w 1325880"/>
              <a:gd name="T7" fmla="*/ 5638688 h 1280160"/>
              <a:gd name="T8" fmla="*/ 1324295 w 1325880"/>
              <a:gd name="T9" fmla="*/ 5504437 h 1280160"/>
              <a:gd name="T10" fmla="*/ 1309075 w 1325880"/>
              <a:gd name="T11" fmla="*/ 805528 h 1280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5880" h="1280160">
                <a:moveTo>
                  <a:pt x="1310640" y="182880"/>
                </a:moveTo>
                <a:lnTo>
                  <a:pt x="548640" y="0"/>
                </a:lnTo>
                <a:lnTo>
                  <a:pt x="0" y="15240"/>
                </a:lnTo>
                <a:lnTo>
                  <a:pt x="0" y="1280160"/>
                </a:lnTo>
                <a:lnTo>
                  <a:pt x="1325880" y="1249680"/>
                </a:lnTo>
                <a:lnTo>
                  <a:pt x="1310640" y="182880"/>
                </a:lnTo>
                <a:close/>
              </a:path>
            </a:pathLst>
          </a:custGeom>
          <a:solidFill>
            <a:srgbClr val="CFF7F6">
              <a:alpha val="8588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42915" rtl="0" eaLnBrk="0" fontAlgn="base" latinLnBrk="0" hangingPunct="0">
              <a:lnSpc>
                <a:spcPct val="100000"/>
              </a:lnSpc>
              <a:spcBef>
                <a:spcPct val="0"/>
              </a:spcBef>
              <a:spcAft>
                <a:spcPct val="0"/>
              </a:spcAft>
              <a:buClrTx/>
              <a:buSzTx/>
              <a:buFontTx/>
              <a:buNone/>
              <a:tabLst/>
              <a:defRPr/>
            </a:pPr>
            <a:endParaRPr kumimoji="0" lang="en-US" sz="4078" b="0" i="0" u="none" strike="noStrike" kern="1200" cap="none" spc="0" normalizeH="0" baseline="0" noProof="0">
              <a:ln>
                <a:noFill/>
              </a:ln>
              <a:solidFill>
                <a:srgbClr val="000000"/>
              </a:solidFill>
              <a:effectLst/>
              <a:uLnTx/>
              <a:uFillTx/>
              <a:latin typeface="Gill Sans"/>
              <a:ea typeface="PingFang SC Regular" charset="-122"/>
              <a:cs typeface="+mn-cs"/>
              <a:sym typeface="Gill Sans" charset="-79"/>
            </a:endParaRPr>
          </a:p>
        </p:txBody>
      </p:sp>
      <p:pic>
        <p:nvPicPr>
          <p:cNvPr id="43" name="Picture 13">
            <a:extLst>
              <a:ext uri="{FF2B5EF4-FFF2-40B4-BE49-F238E27FC236}">
                <a16:creationId xmlns:a16="http://schemas.microsoft.com/office/drawing/2014/main" id="{803B3DA8-93A4-A044-9DF7-F133A52209B6}"/>
              </a:ext>
            </a:extLst>
          </p:cNvPr>
          <p:cNvPicPr preferRelativeResize="0">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622220" y="5384421"/>
            <a:ext cx="1299270" cy="11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 name="Picture 14">
            <a:extLst>
              <a:ext uri="{FF2B5EF4-FFF2-40B4-BE49-F238E27FC236}">
                <a16:creationId xmlns:a16="http://schemas.microsoft.com/office/drawing/2014/main" id="{345714A4-C6C0-3140-9CFA-D9EC8A4EB32B}"/>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590967" y="5516135"/>
            <a:ext cx="1395264" cy="8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5" name="Picture 16">
            <a:extLst>
              <a:ext uri="{FF2B5EF4-FFF2-40B4-BE49-F238E27FC236}">
                <a16:creationId xmlns:a16="http://schemas.microsoft.com/office/drawing/2014/main" id="{7AF527B3-D14B-B142-9F01-F5B32C947DD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898043" y="5396145"/>
            <a:ext cx="108942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31" name="Group 1">
            <a:extLst>
              <a:ext uri="{FF2B5EF4-FFF2-40B4-BE49-F238E27FC236}">
                <a16:creationId xmlns:a16="http://schemas.microsoft.com/office/drawing/2014/main" id="{62261BBE-9968-E047-ACA7-BCD8D8430051}"/>
              </a:ext>
            </a:extLst>
          </p:cNvPr>
          <p:cNvGrpSpPr>
            <a:grpSpLocks/>
          </p:cNvGrpSpPr>
          <p:nvPr/>
        </p:nvGrpSpPr>
        <p:grpSpPr bwMode="auto">
          <a:xfrm>
            <a:off x="9917036" y="4987365"/>
            <a:ext cx="1111142" cy="1208284"/>
            <a:chOff x="10193437" y="6305550"/>
            <a:chExt cx="2020688" cy="2235200"/>
          </a:xfrm>
        </p:grpSpPr>
        <p:pic>
          <p:nvPicPr>
            <p:cNvPr id="32" name="Picture 38">
              <a:extLst>
                <a:ext uri="{FF2B5EF4-FFF2-40B4-BE49-F238E27FC236}">
                  <a16:creationId xmlns:a16="http://schemas.microsoft.com/office/drawing/2014/main" id="{7141B91D-20B8-CD4D-8AEB-9B660D486B96}"/>
                </a:ext>
              </a:extLst>
            </p:cNvPr>
            <p:cNvPicPr>
              <a:picLocks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rot="479999">
              <a:off x="10193437" y="6305550"/>
              <a:ext cx="202068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 name="Rectangle 39">
              <a:extLst>
                <a:ext uri="{FF2B5EF4-FFF2-40B4-BE49-F238E27FC236}">
                  <a16:creationId xmlns:a16="http://schemas.microsoft.com/office/drawing/2014/main" id="{A27C856F-EB73-074D-BC43-40E1A76770A9}"/>
                </a:ext>
              </a:extLst>
            </p:cNvPr>
            <p:cNvSpPr>
              <a:spLocks noChangeArrowheads="1"/>
            </p:cNvSpPr>
            <p:nvPr/>
          </p:nvSpPr>
          <p:spPr bwMode="auto">
            <a:xfrm rot="539999">
              <a:off x="11152946" y="6619875"/>
              <a:ext cx="173156" cy="1054100"/>
            </a:xfrm>
            <a:prstGeom prst="rect">
              <a:avLst/>
            </a:prstGeom>
            <a:solidFill>
              <a:srgbClr val="FD8E41">
                <a:alpha val="9764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100"/>
                </a:spcBef>
                <a:buSzPct val="100000"/>
                <a:buFont typeface="Arial" panose="020B0604020202020204" pitchFamily="34" charset="0"/>
                <a:buChar char="•"/>
                <a:defRPr sz="4400">
                  <a:solidFill>
                    <a:srgbClr val="FD6A03"/>
                  </a:solidFill>
                  <a:latin typeface="Gill Sans" charset="0"/>
                  <a:ea typeface="PingFang SC Regular" charset="-122"/>
                  <a:sym typeface="Gill Sans" charset="0"/>
                </a:defRPr>
              </a:lvl1pPr>
              <a:lvl2pPr marL="742950" indent="-285750">
                <a:spcBef>
                  <a:spcPts val="1000"/>
                </a:spcBef>
                <a:buSzPct val="100000"/>
                <a:buFont typeface="Arial" panose="020B0604020202020204" pitchFamily="34" charset="0"/>
                <a:buChar char="–"/>
                <a:defRPr sz="3800">
                  <a:solidFill>
                    <a:schemeClr val="tx1"/>
                  </a:solidFill>
                  <a:latin typeface="Gill Sans" charset="0"/>
                  <a:ea typeface="PingFang SC Regular" charset="-122"/>
                  <a:sym typeface="Gill Sans" charset="0"/>
                </a:defRPr>
              </a:lvl2pPr>
              <a:lvl3pPr marL="1143000" indent="-228600">
                <a:spcBef>
                  <a:spcPts val="800"/>
                </a:spcBef>
                <a:buClr>
                  <a:srgbClr val="000000"/>
                </a:buClr>
                <a:buSzPct val="100000"/>
                <a:buFont typeface="Arial" panose="020B0604020202020204" pitchFamily="34" charset="0"/>
                <a:buChar char="•"/>
                <a:defRPr sz="3400">
                  <a:solidFill>
                    <a:schemeClr val="tx1"/>
                  </a:solidFill>
                  <a:latin typeface="Gill Sans" charset="0"/>
                  <a:ea typeface="PingFang SC Regular" charset="-122"/>
                  <a:sym typeface="Gill Sans" charset="0"/>
                </a:defRPr>
              </a:lvl3pPr>
              <a:lvl4pPr marL="16002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4pPr>
              <a:lvl5pPr marL="2057400" indent="-228600">
                <a:spcBef>
                  <a:spcPts val="700"/>
                </a:spcBef>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5pPr>
              <a:lvl6pPr marL="25146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6pPr>
              <a:lvl7pPr marL="29718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7pPr>
              <a:lvl8pPr marL="34290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8pPr>
              <a:lvl9pPr marL="3886200" indent="-22860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Gill Sans" charset="0"/>
                  <a:ea typeface="PingFang SC Regular" charset="-122"/>
                  <a:sym typeface="Gill Sans" charset="0"/>
                </a:defRPr>
              </a:lvl9pPr>
            </a:lstStyle>
            <a:p>
              <a:pPr marL="0" marR="0" lvl="0" indent="0" algn="ctr" defTabSz="64291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4078" b="0" i="0" u="none" strike="noStrike" kern="1200" cap="none" spc="0" normalizeH="0" baseline="0" noProof="0">
                <a:ln>
                  <a:noFill/>
                </a:ln>
                <a:solidFill>
                  <a:srgbClr val="000000"/>
                </a:solidFill>
                <a:effectLst/>
                <a:uLnTx/>
                <a:uFillTx/>
                <a:latin typeface="Gill Sans" charset="0"/>
                <a:ea typeface="PingFang SC Regular" charset="-122"/>
                <a:cs typeface="+mn-cs"/>
                <a:sym typeface="Gill Sans" charset="0"/>
              </a:endParaRPr>
            </a:p>
          </p:txBody>
        </p:sp>
      </p:grpSp>
      <p:grpSp>
        <p:nvGrpSpPr>
          <p:cNvPr id="34" name="Groupe 33">
            <a:extLst>
              <a:ext uri="{FF2B5EF4-FFF2-40B4-BE49-F238E27FC236}">
                <a16:creationId xmlns:a16="http://schemas.microsoft.com/office/drawing/2014/main" id="{2A80FA14-577F-7E43-8129-A47AE11B30CA}"/>
              </a:ext>
            </a:extLst>
          </p:cNvPr>
          <p:cNvGrpSpPr/>
          <p:nvPr/>
        </p:nvGrpSpPr>
        <p:grpSpPr>
          <a:xfrm>
            <a:off x="4097104" y="2525933"/>
            <a:ext cx="4180760" cy="3288756"/>
            <a:chOff x="-210140" y="1909759"/>
            <a:chExt cx="5631226" cy="4773408"/>
          </a:xfrm>
        </p:grpSpPr>
        <p:pic>
          <p:nvPicPr>
            <p:cNvPr id="35" name="Picture 5">
              <a:extLst>
                <a:ext uri="{FF2B5EF4-FFF2-40B4-BE49-F238E27FC236}">
                  <a16:creationId xmlns:a16="http://schemas.microsoft.com/office/drawing/2014/main" id="{A9EC0CC0-97A1-A94A-96CD-75AAEE5C9470}"/>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t="9807" r="-2976" b="2141"/>
            <a:stretch/>
          </p:blipFill>
          <p:spPr>
            <a:xfrm>
              <a:off x="516695" y="3874352"/>
              <a:ext cx="4904391" cy="2808815"/>
            </a:xfrm>
            <a:prstGeom prst="rect">
              <a:avLst/>
            </a:prstGeom>
          </p:spPr>
        </p:pic>
        <p:pic>
          <p:nvPicPr>
            <p:cNvPr id="36" name="Picture 2">
              <a:extLst>
                <a:ext uri="{FF2B5EF4-FFF2-40B4-BE49-F238E27FC236}">
                  <a16:creationId xmlns:a16="http://schemas.microsoft.com/office/drawing/2014/main" id="{88A206E5-0B0E-4C49-8CD0-102482B1A43F}"/>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10140" y="2734733"/>
              <a:ext cx="1970856" cy="206052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id="{42BBA5F4-1206-A841-848D-D35AB9DEA6CF}"/>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rot="1404225">
              <a:off x="3429157" y="1913885"/>
              <a:ext cx="1405149" cy="1906037"/>
            </a:xfrm>
            <a:prstGeom prst="rect">
              <a:avLst/>
            </a:prstGeom>
            <a:noFill/>
            <a:extLst>
              <a:ext uri="{909E8E84-426E-40DD-AFC4-6F175D3DCCD1}">
                <a14:hiddenFill xmlns:a14="http://schemas.microsoft.com/office/drawing/2010/main">
                  <a:solidFill>
                    <a:srgbClr val="FFFFFF"/>
                  </a:solidFill>
                </a14:hiddenFill>
              </a:ext>
            </a:extLst>
          </p:spPr>
        </p:pic>
        <p:pic>
          <p:nvPicPr>
            <p:cNvPr id="38" name="图片 11">
              <a:extLst>
                <a:ext uri="{FF2B5EF4-FFF2-40B4-BE49-F238E27FC236}">
                  <a16:creationId xmlns:a16="http://schemas.microsoft.com/office/drawing/2014/main" id="{9F0FB852-C95C-2D40-B2CA-3BF32B32B8B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526303" y="1909759"/>
              <a:ext cx="1316073" cy="1906037"/>
            </a:xfrm>
            <a:prstGeom prst="rect">
              <a:avLst/>
            </a:prstGeom>
          </p:spPr>
        </p:pic>
      </p:grpSp>
      <p:pic>
        <p:nvPicPr>
          <p:cNvPr id="46" name="Image 45">
            <a:extLst>
              <a:ext uri="{FF2B5EF4-FFF2-40B4-BE49-F238E27FC236}">
                <a16:creationId xmlns:a16="http://schemas.microsoft.com/office/drawing/2014/main" id="{78B96B94-E3EC-9749-A249-B3F9F3AE3001}"/>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9069350" y="2424822"/>
            <a:ext cx="1601119" cy="2206054"/>
          </a:xfrm>
          <a:prstGeom prst="rect">
            <a:avLst/>
          </a:prstGeom>
          <a:ln w="57150">
            <a:solidFill>
              <a:srgbClr val="0070C0"/>
            </a:solidFill>
          </a:ln>
        </p:spPr>
      </p:pic>
      <p:grpSp>
        <p:nvGrpSpPr>
          <p:cNvPr id="3" name="Groupe 2">
            <a:extLst>
              <a:ext uri="{FF2B5EF4-FFF2-40B4-BE49-F238E27FC236}">
                <a16:creationId xmlns:a16="http://schemas.microsoft.com/office/drawing/2014/main" id="{7116E4B4-F308-9A41-8D82-2329CF510448}"/>
              </a:ext>
            </a:extLst>
          </p:cNvPr>
          <p:cNvGrpSpPr/>
          <p:nvPr/>
        </p:nvGrpSpPr>
        <p:grpSpPr>
          <a:xfrm>
            <a:off x="103806" y="6220290"/>
            <a:ext cx="4855905" cy="702017"/>
            <a:chOff x="103806" y="6220290"/>
            <a:chExt cx="4855905" cy="702017"/>
          </a:xfrm>
        </p:grpSpPr>
        <p:pic>
          <p:nvPicPr>
            <p:cNvPr id="6" name="Picture 5"/>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3806" y="6380644"/>
              <a:ext cx="2144231" cy="477356"/>
            </a:xfrm>
            <a:prstGeom prst="rect">
              <a:avLst/>
            </a:prstGeom>
          </p:spPr>
        </p:pic>
        <p:pic>
          <p:nvPicPr>
            <p:cNvPr id="7" name="Picture 11">
              <a:extLst>
                <a:ext uri="{FF2B5EF4-FFF2-40B4-BE49-F238E27FC236}">
                  <a16:creationId xmlns:a16="http://schemas.microsoft.com/office/drawing/2014/main" id="{82566125-E882-AB4B-8D1F-A16E0A64A2C8}"/>
                </a:ext>
              </a:extLst>
            </p:cNvPr>
            <p:cNvPicPr>
              <a:picLocks noChangeAspect="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48037" y="6220290"/>
              <a:ext cx="1223683" cy="702017"/>
            </a:xfrm>
            <a:prstGeom prst="rect">
              <a:avLst/>
            </a:prstGeom>
          </p:spPr>
        </p:pic>
        <p:pic>
          <p:nvPicPr>
            <p:cNvPr id="8" name="Picture 12">
              <a:extLst>
                <a:ext uri="{FF2B5EF4-FFF2-40B4-BE49-F238E27FC236}">
                  <a16:creationId xmlns:a16="http://schemas.microsoft.com/office/drawing/2014/main" id="{B4EDDED9-2F90-0C44-8A1A-2415B5B50BC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471720" y="6220290"/>
              <a:ext cx="1487991" cy="637710"/>
            </a:xfrm>
            <a:prstGeom prst="rect">
              <a:avLst/>
            </a:prstGeom>
          </p:spPr>
        </p:pic>
      </p:grpSp>
    </p:spTree>
    <p:extLst>
      <p:ext uri="{BB962C8B-B14F-4D97-AF65-F5344CB8AC3E}">
        <p14:creationId xmlns:p14="http://schemas.microsoft.com/office/powerpoint/2010/main" val="145794028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9" name="Google Shape;149;p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4</a:t>
            </a:fld>
            <a:endParaRPr/>
          </a:p>
        </p:txBody>
      </p:sp>
      <p:sp>
        <p:nvSpPr>
          <p:cNvPr id="13" name="ZoneTexte 12">
            <a:extLst>
              <a:ext uri="{FF2B5EF4-FFF2-40B4-BE49-F238E27FC236}">
                <a16:creationId xmlns:a16="http://schemas.microsoft.com/office/drawing/2014/main" id="{3F340AF6-31C7-CD44-9676-FC12F15E7601}"/>
              </a:ext>
            </a:extLst>
          </p:cNvPr>
          <p:cNvSpPr txBox="1"/>
          <p:nvPr/>
        </p:nvSpPr>
        <p:spPr>
          <a:xfrm>
            <a:off x="161083" y="1183659"/>
            <a:ext cx="11869834" cy="707886"/>
          </a:xfrm>
          <a:prstGeom prst="rect">
            <a:avLst/>
          </a:prstGeom>
          <a:noFill/>
        </p:spPr>
        <p:txBody>
          <a:bodyPr wrap="square" rtlCol="0">
            <a:spAutoFit/>
          </a:bodyPr>
          <a:lstStyle/>
          <a:p>
            <a:r>
              <a:rPr lang="en-US" sz="2000" dirty="0">
                <a:solidFill>
                  <a:schemeClr val="accent1">
                    <a:lumMod val="75000"/>
                  </a:schemeClr>
                </a:solidFill>
              </a:rPr>
              <a:t>To evaluate the adequacy and the most suitable set of platforms to be integrated in the observing system, each reviews of the Tropical Observing Systems provided requirements in terms of EOVs/ECVs</a:t>
            </a:r>
          </a:p>
        </p:txBody>
      </p:sp>
      <p:sp>
        <p:nvSpPr>
          <p:cNvPr id="38" name="Titel 1">
            <a:extLst>
              <a:ext uri="{FF2B5EF4-FFF2-40B4-BE49-F238E27FC236}">
                <a16:creationId xmlns:a16="http://schemas.microsoft.com/office/drawing/2014/main" id="{CA83481F-F072-5A43-94C6-D61EF761AC06}"/>
              </a:ext>
            </a:extLst>
          </p:cNvPr>
          <p:cNvSpPr txBox="1">
            <a:spLocks/>
          </p:cNvSpPr>
          <p:nvPr/>
        </p:nvSpPr>
        <p:spPr bwMode="auto">
          <a:xfrm>
            <a:off x="2206" y="0"/>
            <a:ext cx="12213896" cy="1102659"/>
          </a:xfrm>
          <a:prstGeom prst="rect">
            <a:avLst/>
          </a:prstGeom>
          <a:gradFill flip="none" rotWithShape="1">
            <a:gsLst>
              <a:gs pos="93000">
                <a:srgbClr val="098F9C"/>
              </a:gs>
              <a:gs pos="0">
                <a:srgbClr val="0684C8"/>
              </a:gs>
            </a:gsLst>
            <a:lin ang="5400000" scaled="1"/>
            <a:tileRect/>
          </a:gradFill>
          <a:ln>
            <a:noFill/>
          </a:ln>
        </p:spPr>
        <p:txBody>
          <a:bodyPr lIns="0" tIns="48866" rIns="0" bIns="48866"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marL="0" marR="0" lvl="0" indent="0" algn="ctr" defTabSz="837727" rtl="0" eaLnBrk="0" fontAlgn="auto" latinLnBrk="0" hangingPunct="0">
              <a:lnSpc>
                <a:spcPct val="100000"/>
              </a:lnSpc>
              <a:spcBef>
                <a:spcPts val="0"/>
              </a:spcBef>
              <a:spcAft>
                <a:spcPts val="0"/>
              </a:spcAft>
              <a:buClrTx/>
              <a:buSzTx/>
              <a:buFontTx/>
              <a:buNone/>
              <a:tabLst/>
              <a:defRPr/>
            </a:pPr>
            <a:r>
              <a:rPr kumimoji="0" lang="en-GB" altLang="en-US" sz="4000" b="1"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OOPC Review/Evaluation of Tropical Systems</a:t>
            </a:r>
            <a:endParaRPr kumimoji="0" lang="en-US" altLang="en-US" sz="4000" b="1" i="0" u="none" strike="noStrike" kern="0" cap="none" spc="0" normalizeH="0" baseline="0" noProof="0" dirty="0">
              <a:ln>
                <a:noFill/>
              </a:ln>
              <a:solidFill>
                <a:srgbClr val="FFFFFF"/>
              </a:solidFill>
              <a:effectLst/>
              <a:uLnTx/>
              <a:uFillTx/>
              <a:latin typeface="Arial Bold" pitchFamily="1" charset="0"/>
              <a:ea typeface="MS PGothic" pitchFamily="34" charset="-128"/>
              <a:cs typeface="+mn-cs"/>
              <a:sym typeface="Arial Bold" pitchFamily="1" charset="0"/>
            </a:endParaRPr>
          </a:p>
        </p:txBody>
      </p:sp>
      <p:grpSp>
        <p:nvGrpSpPr>
          <p:cNvPr id="5" name="Groupe 4">
            <a:extLst>
              <a:ext uri="{FF2B5EF4-FFF2-40B4-BE49-F238E27FC236}">
                <a16:creationId xmlns:a16="http://schemas.microsoft.com/office/drawing/2014/main" id="{0D824994-5BCB-3E4D-8ABE-319387FDDDA8}"/>
              </a:ext>
            </a:extLst>
          </p:cNvPr>
          <p:cNvGrpSpPr/>
          <p:nvPr/>
        </p:nvGrpSpPr>
        <p:grpSpPr>
          <a:xfrm>
            <a:off x="211330" y="1972545"/>
            <a:ext cx="11721071" cy="4479177"/>
            <a:chOff x="211330" y="1972545"/>
            <a:chExt cx="11721071" cy="4479177"/>
          </a:xfrm>
        </p:grpSpPr>
        <p:pic>
          <p:nvPicPr>
            <p:cNvPr id="2" name="Image 1">
              <a:extLst>
                <a:ext uri="{FF2B5EF4-FFF2-40B4-BE49-F238E27FC236}">
                  <a16:creationId xmlns:a16="http://schemas.microsoft.com/office/drawing/2014/main" id="{922D5147-F901-CB4C-94F2-4B78CD952223}"/>
                </a:ext>
              </a:extLst>
            </p:cNvPr>
            <p:cNvPicPr>
              <a:picLocks noChangeAspect="1"/>
            </p:cNvPicPr>
            <p:nvPr/>
          </p:nvPicPr>
          <p:blipFill>
            <a:blip r:embed="rId3"/>
            <a:stretch>
              <a:fillRect/>
            </a:stretch>
          </p:blipFill>
          <p:spPr>
            <a:xfrm>
              <a:off x="211330" y="2148379"/>
              <a:ext cx="5842000" cy="4089400"/>
            </a:xfrm>
            <a:prstGeom prst="rect">
              <a:avLst/>
            </a:prstGeom>
          </p:spPr>
        </p:pic>
        <p:sp>
          <p:nvSpPr>
            <p:cNvPr id="3" name="ZoneTexte 2">
              <a:extLst>
                <a:ext uri="{FF2B5EF4-FFF2-40B4-BE49-F238E27FC236}">
                  <a16:creationId xmlns:a16="http://schemas.microsoft.com/office/drawing/2014/main" id="{5ACE233B-3B79-AF4F-A2E5-87EA4C23C599}"/>
                </a:ext>
              </a:extLst>
            </p:cNvPr>
            <p:cNvSpPr txBox="1"/>
            <p:nvPr/>
          </p:nvSpPr>
          <p:spPr>
            <a:xfrm>
              <a:off x="858981" y="1972545"/>
              <a:ext cx="3366654" cy="400110"/>
            </a:xfrm>
            <a:prstGeom prst="rect">
              <a:avLst/>
            </a:prstGeom>
            <a:noFill/>
          </p:spPr>
          <p:txBody>
            <a:bodyPr wrap="square" rtlCol="0">
              <a:spAutoFit/>
            </a:bodyPr>
            <a:lstStyle/>
            <a:p>
              <a:pPr algn="ctr"/>
              <a:r>
                <a:rPr lang="en-US" sz="2000" b="1" dirty="0">
                  <a:solidFill>
                    <a:schemeClr val="accent1">
                      <a:lumMod val="75000"/>
                    </a:schemeClr>
                  </a:solidFill>
                </a:rPr>
                <a:t>TPOS 2020</a:t>
              </a:r>
            </a:p>
          </p:txBody>
        </p:sp>
        <p:pic>
          <p:nvPicPr>
            <p:cNvPr id="4" name="Image 3">
              <a:extLst>
                <a:ext uri="{FF2B5EF4-FFF2-40B4-BE49-F238E27FC236}">
                  <a16:creationId xmlns:a16="http://schemas.microsoft.com/office/drawing/2014/main" id="{C2A91812-D52E-CE4A-85A4-5844816BEEAC}"/>
                </a:ext>
              </a:extLst>
            </p:cNvPr>
            <p:cNvPicPr>
              <a:picLocks noChangeAspect="1"/>
            </p:cNvPicPr>
            <p:nvPr/>
          </p:nvPicPr>
          <p:blipFill>
            <a:blip r:embed="rId4"/>
            <a:stretch>
              <a:fillRect/>
            </a:stretch>
          </p:blipFill>
          <p:spPr>
            <a:xfrm>
              <a:off x="6366743" y="2362321"/>
              <a:ext cx="5565658" cy="4089401"/>
            </a:xfrm>
            <a:prstGeom prst="rect">
              <a:avLst/>
            </a:prstGeom>
          </p:spPr>
        </p:pic>
        <p:sp>
          <p:nvSpPr>
            <p:cNvPr id="23" name="ZoneTexte 22">
              <a:extLst>
                <a:ext uri="{FF2B5EF4-FFF2-40B4-BE49-F238E27FC236}">
                  <a16:creationId xmlns:a16="http://schemas.microsoft.com/office/drawing/2014/main" id="{C911FAB7-7771-3843-8983-29D03C69AF31}"/>
                </a:ext>
              </a:extLst>
            </p:cNvPr>
            <p:cNvSpPr txBox="1"/>
            <p:nvPr/>
          </p:nvSpPr>
          <p:spPr>
            <a:xfrm>
              <a:off x="7466245" y="1987324"/>
              <a:ext cx="3366654" cy="400110"/>
            </a:xfrm>
            <a:prstGeom prst="rect">
              <a:avLst/>
            </a:prstGeom>
            <a:noFill/>
          </p:spPr>
          <p:txBody>
            <a:bodyPr wrap="square" rtlCol="0">
              <a:spAutoFit/>
            </a:bodyPr>
            <a:lstStyle/>
            <a:p>
              <a:pPr algn="ctr"/>
              <a:r>
                <a:rPr lang="en-US" sz="2000" b="1" dirty="0">
                  <a:solidFill>
                    <a:schemeClr val="accent1">
                      <a:lumMod val="75000"/>
                    </a:schemeClr>
                  </a:solidFill>
                </a:rPr>
                <a:t>TAOS 2021</a:t>
              </a:r>
            </a:p>
          </p:txBody>
        </p:sp>
      </p:grpSp>
    </p:spTree>
    <p:extLst>
      <p:ext uri="{BB962C8B-B14F-4D97-AF65-F5344CB8AC3E}">
        <p14:creationId xmlns:p14="http://schemas.microsoft.com/office/powerpoint/2010/main" val="200283468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4" name="Google Shape;144;p4" descr="A picture containing website&#10;&#10;Description automatically generated"/>
          <p:cNvPicPr preferRelativeResize="0">
            <a:picLocks noGrp="1"/>
          </p:cNvPicPr>
          <p:nvPr>
            <p:ph type="pic" idx="2"/>
          </p:nvPr>
        </p:nvPicPr>
        <p:blipFill rotWithShape="1">
          <a:blip r:embed="rId3" cstate="print">
            <a:alphaModFix/>
            <a:extLst>
              <a:ext uri="{28A0092B-C50C-407E-A947-70E740481C1C}">
                <a14:useLocalDpi xmlns:a14="http://schemas.microsoft.com/office/drawing/2010/main"/>
              </a:ext>
            </a:extLst>
          </a:blip>
          <a:srcRect/>
          <a:stretch/>
        </p:blipFill>
        <p:spPr>
          <a:xfrm>
            <a:off x="4372071" y="1916638"/>
            <a:ext cx="3463925" cy="1734288"/>
          </a:xfrm>
          <a:prstGeom prst="rect">
            <a:avLst/>
          </a:prstGeom>
          <a:solidFill>
            <a:srgbClr val="D8D8D8"/>
          </a:solidFill>
          <a:ln>
            <a:noFill/>
          </a:ln>
        </p:spPr>
      </p:pic>
      <p:sp>
        <p:nvSpPr>
          <p:cNvPr id="145" name="Google Shape;145;p4"/>
          <p:cNvSpPr txBox="1">
            <a:spLocks noGrp="1"/>
          </p:cNvSpPr>
          <p:nvPr>
            <p:ph type="body" idx="1"/>
          </p:nvPr>
        </p:nvSpPr>
        <p:spPr>
          <a:xfrm>
            <a:off x="4372071" y="3534148"/>
            <a:ext cx="3463200" cy="2399838"/>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dirty="0"/>
              <a:t>Boundary Systems</a:t>
            </a:r>
            <a:endParaRPr dirty="0"/>
          </a:p>
          <a:p>
            <a:pPr marL="285750" lvl="0" indent="-285750" algn="l" rtl="0">
              <a:lnSpc>
                <a:spcPct val="100000"/>
              </a:lnSpc>
              <a:spcBef>
                <a:spcPts val="567"/>
              </a:spcBef>
              <a:spcAft>
                <a:spcPts val="0"/>
              </a:spcAft>
              <a:buClr>
                <a:schemeClr val="lt1"/>
              </a:buClr>
              <a:buSzPts val="1400"/>
              <a:buFont typeface="Arial"/>
              <a:buChar char="•"/>
            </a:pPr>
            <a:r>
              <a:rPr lang="en-GB" dirty="0"/>
              <a:t>5 “dialogues” between the modelling and observing community in 5 boundary systems (one left).</a:t>
            </a:r>
            <a:endParaRPr dirty="0"/>
          </a:p>
          <a:p>
            <a:pPr marL="285750" lvl="0" indent="-285750" algn="l" rtl="0">
              <a:lnSpc>
                <a:spcPct val="100000"/>
              </a:lnSpc>
              <a:spcBef>
                <a:spcPts val="567"/>
              </a:spcBef>
              <a:spcAft>
                <a:spcPts val="0"/>
              </a:spcAft>
              <a:buClr>
                <a:schemeClr val="lt1"/>
              </a:buClr>
              <a:buSzPts val="1400"/>
              <a:buFont typeface="Arial"/>
              <a:buChar char="•"/>
            </a:pPr>
            <a:r>
              <a:rPr lang="en-GB" dirty="0"/>
              <a:t>Paper being prepared with recommendations</a:t>
            </a:r>
            <a:endParaRPr dirty="0"/>
          </a:p>
        </p:txBody>
      </p:sp>
      <p:sp>
        <p:nvSpPr>
          <p:cNvPr id="146" name="Google Shape;146;p4"/>
          <p:cNvSpPr txBox="1">
            <a:spLocks noGrp="1"/>
          </p:cNvSpPr>
          <p:nvPr>
            <p:ph type="body" idx="4"/>
          </p:nvPr>
        </p:nvSpPr>
        <p:spPr>
          <a:xfrm>
            <a:off x="7918564" y="3534148"/>
            <a:ext cx="3463200" cy="2399838"/>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sz="1900" dirty="0"/>
              <a:t>Ocean Indicators Framework</a:t>
            </a:r>
            <a:endParaRPr sz="1900" dirty="0"/>
          </a:p>
          <a:p>
            <a:pPr marL="285750" lvl="0" indent="-285750" algn="l" rtl="0">
              <a:lnSpc>
                <a:spcPct val="100000"/>
              </a:lnSpc>
              <a:spcBef>
                <a:spcPts val="567"/>
              </a:spcBef>
              <a:spcAft>
                <a:spcPts val="0"/>
              </a:spcAft>
              <a:buClr>
                <a:schemeClr val="lt1"/>
              </a:buClr>
              <a:buSzPts val="1400"/>
              <a:buFont typeface="Arial"/>
              <a:buChar char="•"/>
            </a:pPr>
            <a:r>
              <a:rPr lang="en-GB" dirty="0" err="1"/>
              <a:t>Mutlidisciplinary</a:t>
            </a:r>
            <a:r>
              <a:rPr lang="en-GB" dirty="0"/>
              <a:t> group of experts mobilized (28 members)</a:t>
            </a:r>
            <a:endParaRPr dirty="0"/>
          </a:p>
          <a:p>
            <a:pPr marL="285750" lvl="0" indent="-285750" algn="l" rtl="0">
              <a:lnSpc>
                <a:spcPct val="100000"/>
              </a:lnSpc>
              <a:spcBef>
                <a:spcPts val="567"/>
              </a:spcBef>
              <a:spcAft>
                <a:spcPts val="0"/>
              </a:spcAft>
              <a:buClr>
                <a:schemeClr val="lt1"/>
              </a:buClr>
              <a:buSzPts val="1400"/>
              <a:buFont typeface="Arial"/>
              <a:buChar char="•"/>
            </a:pPr>
            <a:r>
              <a:rPr lang="en-GB" dirty="0"/>
              <a:t>Round of interviews undertaken</a:t>
            </a:r>
            <a:endParaRPr dirty="0"/>
          </a:p>
          <a:p>
            <a:pPr marL="285750" lvl="0" indent="-285750" algn="l" rtl="0">
              <a:lnSpc>
                <a:spcPct val="100000"/>
              </a:lnSpc>
              <a:spcBef>
                <a:spcPts val="567"/>
              </a:spcBef>
              <a:spcAft>
                <a:spcPts val="0"/>
              </a:spcAft>
              <a:buClr>
                <a:schemeClr val="lt1"/>
              </a:buClr>
              <a:buSzPts val="1400"/>
              <a:buFont typeface="Arial"/>
              <a:buChar char="•"/>
            </a:pPr>
            <a:r>
              <a:rPr lang="en-GB" dirty="0"/>
              <a:t>“Baseline” paper being drafted</a:t>
            </a:r>
            <a:endParaRPr dirty="0"/>
          </a:p>
          <a:p>
            <a:pPr marL="0" lvl="0" indent="0" algn="l" rtl="0">
              <a:lnSpc>
                <a:spcPct val="100000"/>
              </a:lnSpc>
              <a:spcBef>
                <a:spcPts val="0"/>
              </a:spcBef>
              <a:spcAft>
                <a:spcPts val="0"/>
              </a:spcAft>
              <a:buClr>
                <a:schemeClr val="lt1"/>
              </a:buClr>
              <a:buSzPts val="1400"/>
              <a:buNone/>
            </a:pPr>
            <a:endParaRPr dirty="0"/>
          </a:p>
        </p:txBody>
      </p:sp>
      <p:pic>
        <p:nvPicPr>
          <p:cNvPr id="147" name="Google Shape;147;p4"/>
          <p:cNvPicPr preferRelativeResize="0">
            <a:picLocks noGrp="1"/>
          </p:cNvPicPr>
          <p:nvPr>
            <p:ph type="pic" idx="5"/>
          </p:nvPr>
        </p:nvPicPr>
        <p:blipFill rotWithShape="1">
          <a:blip r:embed="rId4" cstate="print">
            <a:alphaModFix/>
            <a:extLst>
              <a:ext uri="{28A0092B-C50C-407E-A947-70E740481C1C}">
                <a14:useLocalDpi xmlns:a14="http://schemas.microsoft.com/office/drawing/2010/main"/>
              </a:ext>
            </a:extLst>
          </a:blip>
          <a:srcRect/>
          <a:stretch/>
        </p:blipFill>
        <p:spPr>
          <a:xfrm>
            <a:off x="809511" y="1873794"/>
            <a:ext cx="3463925" cy="1655763"/>
          </a:xfrm>
          <a:prstGeom prst="rect">
            <a:avLst/>
          </a:prstGeom>
          <a:solidFill>
            <a:srgbClr val="D8D8D8"/>
          </a:solidFill>
          <a:ln>
            <a:noFill/>
          </a:ln>
        </p:spPr>
      </p:pic>
      <p:sp>
        <p:nvSpPr>
          <p:cNvPr id="148" name="Google Shape;148;p4"/>
          <p:cNvSpPr txBox="1">
            <a:spLocks noGrp="1"/>
          </p:cNvSpPr>
          <p:nvPr>
            <p:ph type="body" idx="6"/>
          </p:nvPr>
        </p:nvSpPr>
        <p:spPr>
          <a:xfrm>
            <a:off x="810236" y="3530019"/>
            <a:ext cx="3463200" cy="2399838"/>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dirty="0"/>
              <a:t>OASIS</a:t>
            </a:r>
          </a:p>
          <a:p>
            <a:pPr marL="285750" lvl="0" indent="-285750" algn="l" rtl="0">
              <a:lnSpc>
                <a:spcPct val="100000"/>
              </a:lnSpc>
              <a:spcBef>
                <a:spcPts val="567"/>
              </a:spcBef>
              <a:spcAft>
                <a:spcPts val="0"/>
              </a:spcAft>
              <a:buClr>
                <a:schemeClr val="lt1"/>
              </a:buClr>
              <a:buSzPts val="1400"/>
              <a:buFont typeface="Arial"/>
              <a:buChar char="•"/>
            </a:pPr>
            <a:r>
              <a:rPr lang="en-GB" dirty="0"/>
              <a:t>R</a:t>
            </a:r>
            <a:r>
              <a:rPr lang="en-GB" b="0" dirty="0"/>
              <a:t>esolve air-sea fluxes to understand and predict ocean’s influence on weather and climate</a:t>
            </a:r>
            <a:endParaRPr lang="en-GB" dirty="0"/>
          </a:p>
          <a:p>
            <a:pPr marL="285750" lvl="0" indent="-285750" algn="l" rtl="0">
              <a:lnSpc>
                <a:spcPct val="100000"/>
              </a:lnSpc>
              <a:spcBef>
                <a:spcPts val="567"/>
              </a:spcBef>
              <a:spcAft>
                <a:spcPts val="0"/>
              </a:spcAft>
              <a:buClr>
                <a:schemeClr val="lt1"/>
              </a:buClr>
              <a:buSzPts val="1400"/>
              <a:buFont typeface="Arial"/>
              <a:buChar char="•"/>
            </a:pPr>
            <a:r>
              <a:rPr lang="en-GB" b="0" dirty="0"/>
              <a:t>Large multidisciplinary community mobilized: </a:t>
            </a:r>
            <a:r>
              <a:rPr lang="en-GB" dirty="0"/>
              <a:t>SCOR Working Group #162 + Endorsement by Ocean Decade + Consortium for Ocean Leadership support</a:t>
            </a:r>
            <a:endParaRPr dirty="0"/>
          </a:p>
          <a:p>
            <a:pPr marL="0" lvl="0" indent="0" algn="l" rtl="0">
              <a:lnSpc>
                <a:spcPct val="100000"/>
              </a:lnSpc>
              <a:spcBef>
                <a:spcPts val="0"/>
              </a:spcBef>
              <a:spcAft>
                <a:spcPts val="0"/>
              </a:spcAft>
              <a:buClr>
                <a:schemeClr val="lt1"/>
              </a:buClr>
              <a:buSzPts val="1400"/>
              <a:buNone/>
            </a:pPr>
            <a:endParaRPr dirty="0"/>
          </a:p>
        </p:txBody>
      </p:sp>
      <p:sp>
        <p:nvSpPr>
          <p:cNvPr id="149" name="Google Shape;149;p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5</a:t>
            </a:fld>
            <a:endParaRPr/>
          </a:p>
        </p:txBody>
      </p:sp>
      <p:pic>
        <p:nvPicPr>
          <p:cNvPr id="151" name="Google Shape;151;p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805855" y="1532962"/>
            <a:ext cx="3665421" cy="1997057"/>
          </a:xfrm>
          <a:prstGeom prst="rect">
            <a:avLst/>
          </a:prstGeom>
          <a:solidFill>
            <a:schemeClr val="lt1"/>
          </a:solidFill>
          <a:ln>
            <a:noFill/>
          </a:ln>
        </p:spPr>
      </p:pic>
      <p:sp>
        <p:nvSpPr>
          <p:cNvPr id="11" name="Titel 1">
            <a:extLst>
              <a:ext uri="{FF2B5EF4-FFF2-40B4-BE49-F238E27FC236}">
                <a16:creationId xmlns:a16="http://schemas.microsoft.com/office/drawing/2014/main" id="{6551C5DE-C2C8-5740-82CC-E40EC1887276}"/>
              </a:ext>
            </a:extLst>
          </p:cNvPr>
          <p:cNvSpPr txBox="1">
            <a:spLocks/>
          </p:cNvSpPr>
          <p:nvPr/>
        </p:nvSpPr>
        <p:spPr bwMode="auto">
          <a:xfrm>
            <a:off x="2206" y="0"/>
            <a:ext cx="12213896" cy="1102659"/>
          </a:xfrm>
          <a:prstGeom prst="rect">
            <a:avLst/>
          </a:prstGeom>
          <a:gradFill flip="none" rotWithShape="1">
            <a:gsLst>
              <a:gs pos="93000">
                <a:srgbClr val="098F9C"/>
              </a:gs>
              <a:gs pos="0">
                <a:srgbClr val="0684C8"/>
              </a:gs>
            </a:gsLst>
            <a:lin ang="5400000" scaled="1"/>
            <a:tileRect/>
          </a:gradFill>
          <a:ln>
            <a:noFill/>
          </a:ln>
        </p:spPr>
        <p:txBody>
          <a:bodyPr lIns="0" tIns="48866" rIns="0" bIns="48866"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lvl="0" algn="ctr" defTabSz="837727">
              <a:buClrTx/>
              <a:defRPr/>
            </a:pPr>
            <a:r>
              <a:rPr kumimoji="0" lang="en-GB" altLang="en-US" sz="3600" b="1"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OOPC </a:t>
            </a:r>
            <a:r>
              <a:rPr lang="en-GB" altLang="en-US" sz="3600" kern="1200" dirty="0">
                <a:solidFill>
                  <a:prstClr val="white"/>
                </a:solidFill>
                <a:cs typeface="Arial" panose="020B0604020202020204" pitchFamily="34" charset="0"/>
              </a:rPr>
              <a:t>Observing system evaluation for other phenomena at global scale </a:t>
            </a:r>
            <a:endParaRPr kumimoji="0" lang="en-US" altLang="en-US" sz="3600" b="1" i="0" u="none" strike="noStrike" kern="0" cap="none" spc="0" normalizeH="0" baseline="0" noProof="0" dirty="0">
              <a:ln>
                <a:noFill/>
              </a:ln>
              <a:solidFill>
                <a:srgbClr val="FFFFFF"/>
              </a:solidFill>
              <a:effectLst/>
              <a:uLnTx/>
              <a:uFillTx/>
              <a:latin typeface="Arial Bold" pitchFamily="1" charset="0"/>
              <a:ea typeface="MS PGothic" pitchFamily="34" charset="-128"/>
              <a:cs typeface="+mn-cs"/>
              <a:sym typeface="Arial Bold" pitchFamily="1"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7" name="Google Shape;157;p5" descr="Graphical user interface, text&#10;&#10;Description automatically generated"/>
          <p:cNvPicPr preferRelativeResize="0">
            <a:picLocks noGrp="1"/>
          </p:cNvPicPr>
          <p:nvPr>
            <p:ph type="pic" idx="2"/>
          </p:nvPr>
        </p:nvPicPr>
        <p:blipFill rotWithShape="1">
          <a:blip r:embed="rId3" cstate="print">
            <a:alphaModFix/>
            <a:extLst>
              <a:ext uri="{28A0092B-C50C-407E-A947-70E740481C1C}">
                <a14:useLocalDpi xmlns:a14="http://schemas.microsoft.com/office/drawing/2010/main"/>
              </a:ext>
            </a:extLst>
          </a:blip>
          <a:srcRect/>
          <a:stretch/>
        </p:blipFill>
        <p:spPr>
          <a:xfrm>
            <a:off x="720725" y="1857375"/>
            <a:ext cx="3463925" cy="1655763"/>
          </a:xfrm>
          <a:prstGeom prst="rect">
            <a:avLst/>
          </a:prstGeom>
          <a:solidFill>
            <a:srgbClr val="D8D8D8"/>
          </a:solidFill>
          <a:ln>
            <a:noFill/>
          </a:ln>
        </p:spPr>
      </p:pic>
      <p:sp>
        <p:nvSpPr>
          <p:cNvPr id="158" name="Google Shape;158;p5"/>
          <p:cNvSpPr txBox="1">
            <a:spLocks noGrp="1"/>
          </p:cNvSpPr>
          <p:nvPr>
            <p:ph type="body" idx="1"/>
          </p:nvPr>
        </p:nvSpPr>
        <p:spPr>
          <a:xfrm>
            <a:off x="720725" y="3513600"/>
            <a:ext cx="3463200" cy="2493300"/>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a:t>GCOS Status Report presented at COP26</a:t>
            </a:r>
            <a:endParaRPr/>
          </a:p>
          <a:p>
            <a:pPr marL="285750" lvl="0" indent="-285750" algn="l" rtl="0">
              <a:lnSpc>
                <a:spcPct val="100000"/>
              </a:lnSpc>
              <a:spcBef>
                <a:spcPts val="567"/>
              </a:spcBef>
              <a:spcAft>
                <a:spcPts val="0"/>
              </a:spcAft>
              <a:buClr>
                <a:schemeClr val="lt1"/>
              </a:buClr>
              <a:buSzPts val="1400"/>
              <a:buFont typeface="Arial"/>
              <a:buChar char="•"/>
            </a:pPr>
            <a:r>
              <a:rPr lang="en-GB"/>
              <a:t>SBSTA welcomed the Status Report: </a:t>
            </a:r>
            <a:endParaRPr/>
          </a:p>
          <a:p>
            <a:pPr marL="285750" lvl="0" indent="-285750" algn="l" rtl="0">
              <a:lnSpc>
                <a:spcPct val="100000"/>
              </a:lnSpc>
              <a:spcBef>
                <a:spcPts val="567"/>
              </a:spcBef>
              <a:spcAft>
                <a:spcPts val="0"/>
              </a:spcAft>
              <a:buClr>
                <a:schemeClr val="lt1"/>
              </a:buClr>
              <a:buSzPts val="1400"/>
              <a:buFont typeface="Arial"/>
              <a:buChar char="•"/>
            </a:pPr>
            <a:r>
              <a:rPr lang="en-GB"/>
              <a:t>GCOS SR acknowledges progress but also identifies gaps and needs, in particular to enhance and sustain observations.</a:t>
            </a:r>
            <a:endParaRPr/>
          </a:p>
        </p:txBody>
      </p:sp>
      <p:pic>
        <p:nvPicPr>
          <p:cNvPr id="159" name="Google Shape;159;p5" descr="A group of people sitting around a table with laptops&#10;&#10;Description automatically generated"/>
          <p:cNvPicPr preferRelativeResize="0">
            <a:picLocks noGrp="1"/>
          </p:cNvPicPr>
          <p:nvPr>
            <p:ph type="pic" idx="3"/>
          </p:nvPr>
        </p:nvPicPr>
        <p:blipFill rotWithShape="1">
          <a:blip r:embed="rId4" cstate="print">
            <a:alphaModFix/>
            <a:extLst>
              <a:ext uri="{28A0092B-C50C-407E-A947-70E740481C1C}">
                <a14:useLocalDpi xmlns:a14="http://schemas.microsoft.com/office/drawing/2010/main"/>
              </a:ext>
            </a:extLst>
          </a:blip>
          <a:srcRect/>
          <a:stretch/>
        </p:blipFill>
        <p:spPr>
          <a:xfrm>
            <a:off x="4364037" y="1857837"/>
            <a:ext cx="3463925" cy="1655763"/>
          </a:xfrm>
          <a:prstGeom prst="rect">
            <a:avLst/>
          </a:prstGeom>
          <a:solidFill>
            <a:srgbClr val="D8D8D8"/>
          </a:solidFill>
          <a:ln>
            <a:noFill/>
          </a:ln>
        </p:spPr>
      </p:pic>
      <p:sp>
        <p:nvSpPr>
          <p:cNvPr id="160" name="Google Shape;160;p5"/>
          <p:cNvSpPr txBox="1">
            <a:spLocks noGrp="1"/>
          </p:cNvSpPr>
          <p:nvPr>
            <p:ph type="body" idx="4"/>
          </p:nvPr>
        </p:nvSpPr>
        <p:spPr>
          <a:xfrm>
            <a:off x="4364400" y="3513600"/>
            <a:ext cx="3463200" cy="2493300"/>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a:t>GCOS Implementation Plan drafted</a:t>
            </a:r>
            <a:endParaRPr/>
          </a:p>
          <a:p>
            <a:pPr marL="285750" lvl="0" indent="-285750" algn="l" rtl="0">
              <a:lnSpc>
                <a:spcPct val="100000"/>
              </a:lnSpc>
              <a:spcBef>
                <a:spcPts val="567"/>
              </a:spcBef>
              <a:spcAft>
                <a:spcPts val="0"/>
              </a:spcAft>
              <a:buClr>
                <a:schemeClr val="lt1"/>
              </a:buClr>
              <a:buSzPts val="1400"/>
              <a:buFont typeface="Arial"/>
              <a:buChar char="•"/>
            </a:pPr>
            <a:r>
              <a:rPr lang="en-GB"/>
              <a:t>GCOS IP recommends actions to improve the climate observing system. </a:t>
            </a:r>
            <a:endParaRPr/>
          </a:p>
          <a:p>
            <a:pPr marL="285750" lvl="0" indent="-285750" algn="l" rtl="0">
              <a:lnSpc>
                <a:spcPct val="100000"/>
              </a:lnSpc>
              <a:spcBef>
                <a:spcPts val="567"/>
              </a:spcBef>
              <a:spcAft>
                <a:spcPts val="0"/>
              </a:spcAft>
              <a:buClr>
                <a:schemeClr val="lt1"/>
              </a:buClr>
              <a:buSzPts val="1400"/>
              <a:buFont typeface="Arial"/>
              <a:buChar char="•"/>
            </a:pPr>
            <a:r>
              <a:rPr lang="en-GB"/>
              <a:t>GCOS IP also presents an update of ECV requirements.</a:t>
            </a:r>
            <a:endParaRPr/>
          </a:p>
          <a:p>
            <a:pPr marL="0" lvl="0" indent="0" algn="l" rtl="0">
              <a:lnSpc>
                <a:spcPct val="100000"/>
              </a:lnSpc>
              <a:spcBef>
                <a:spcPts val="0"/>
              </a:spcBef>
              <a:spcAft>
                <a:spcPts val="0"/>
              </a:spcAft>
              <a:buClr>
                <a:schemeClr val="lt1"/>
              </a:buClr>
              <a:buSzPts val="1400"/>
              <a:buNone/>
            </a:pPr>
            <a:endParaRPr/>
          </a:p>
        </p:txBody>
      </p:sp>
      <p:sp>
        <p:nvSpPr>
          <p:cNvPr id="161" name="Google Shape;161;p5"/>
          <p:cNvSpPr>
            <a:spLocks noGrp="1"/>
          </p:cNvSpPr>
          <p:nvPr>
            <p:ph type="pic" idx="5"/>
          </p:nvPr>
        </p:nvSpPr>
        <p:spPr>
          <a:xfrm>
            <a:off x="8008075" y="1857600"/>
            <a:ext cx="3463200" cy="1656000"/>
          </a:xfrm>
          <a:prstGeom prst="rect">
            <a:avLst/>
          </a:prstGeom>
          <a:solidFill>
            <a:srgbClr val="D8D8D8"/>
          </a:solidFill>
          <a:ln>
            <a:noFill/>
          </a:ln>
        </p:spPr>
      </p:sp>
      <p:sp>
        <p:nvSpPr>
          <p:cNvPr id="162" name="Google Shape;162;p5"/>
          <p:cNvSpPr txBox="1">
            <a:spLocks noGrp="1"/>
          </p:cNvSpPr>
          <p:nvPr>
            <p:ph type="body" idx="6"/>
          </p:nvPr>
        </p:nvSpPr>
        <p:spPr>
          <a:xfrm>
            <a:off x="8008075" y="3513600"/>
            <a:ext cx="3463200" cy="2493300"/>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a:t>GCOS Climate Observation Conference</a:t>
            </a:r>
            <a:endParaRPr/>
          </a:p>
          <a:p>
            <a:pPr marL="285750" lvl="0" indent="-285750" algn="l" rtl="0">
              <a:lnSpc>
                <a:spcPct val="100000"/>
              </a:lnSpc>
              <a:spcBef>
                <a:spcPts val="567"/>
              </a:spcBef>
              <a:spcAft>
                <a:spcPts val="0"/>
              </a:spcAft>
              <a:buClr>
                <a:schemeClr val="lt1"/>
              </a:buClr>
              <a:buSzPts val="1400"/>
              <a:buFont typeface="Arial"/>
              <a:buChar char="•"/>
            </a:pPr>
            <a:r>
              <a:rPr lang="en-GB"/>
              <a:t>Sabrina Speich: chair of Scientific Committee.</a:t>
            </a:r>
            <a:endParaRPr/>
          </a:p>
          <a:p>
            <a:pPr marL="285750" lvl="0" indent="-285750" algn="l" rtl="0">
              <a:lnSpc>
                <a:spcPct val="100000"/>
              </a:lnSpc>
              <a:spcBef>
                <a:spcPts val="567"/>
              </a:spcBef>
              <a:spcAft>
                <a:spcPts val="0"/>
              </a:spcAft>
              <a:buClr>
                <a:schemeClr val="lt1"/>
              </a:buClr>
              <a:buSzPts val="1400"/>
              <a:buFont typeface="Arial"/>
              <a:buChar char="•"/>
            </a:pPr>
            <a:r>
              <a:rPr lang="en-GB"/>
              <a:t>In person meeting, 3 days, 6 sessions.</a:t>
            </a:r>
            <a:endParaRPr/>
          </a:p>
          <a:p>
            <a:pPr marL="0" lvl="0" indent="0" algn="l" rtl="0">
              <a:lnSpc>
                <a:spcPct val="100000"/>
              </a:lnSpc>
              <a:spcBef>
                <a:spcPts val="567"/>
              </a:spcBef>
              <a:spcAft>
                <a:spcPts val="0"/>
              </a:spcAft>
              <a:buClr>
                <a:schemeClr val="lt1"/>
              </a:buClr>
              <a:buSzPts val="1400"/>
              <a:buNone/>
            </a:pPr>
            <a:r>
              <a:rPr lang="en-GB" b="1"/>
              <a:t>https://www.eventsforce.net/gcos-coc</a:t>
            </a:r>
            <a:endParaRPr b="1"/>
          </a:p>
          <a:p>
            <a:pPr marL="0" lvl="0" indent="0" algn="l" rtl="0">
              <a:lnSpc>
                <a:spcPct val="100000"/>
              </a:lnSpc>
              <a:spcBef>
                <a:spcPts val="0"/>
              </a:spcBef>
              <a:spcAft>
                <a:spcPts val="0"/>
              </a:spcAft>
              <a:buClr>
                <a:schemeClr val="lt1"/>
              </a:buClr>
              <a:buSzPts val="1400"/>
              <a:buNone/>
            </a:pPr>
            <a:endParaRPr/>
          </a:p>
        </p:txBody>
      </p:sp>
      <p:sp>
        <p:nvSpPr>
          <p:cNvPr id="163" name="Google Shape;163;p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6</a:t>
            </a:fld>
            <a:endParaRPr/>
          </a:p>
        </p:txBody>
      </p:sp>
      <p:pic>
        <p:nvPicPr>
          <p:cNvPr id="164" name="Google Shape;164;p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65683" y="1857375"/>
            <a:ext cx="3505592" cy="1255470"/>
          </a:xfrm>
          <a:prstGeom prst="rect">
            <a:avLst/>
          </a:prstGeom>
          <a:noFill/>
          <a:ln>
            <a:noFill/>
          </a:ln>
        </p:spPr>
      </p:pic>
      <p:sp>
        <p:nvSpPr>
          <p:cNvPr id="165" name="Google Shape;165;p5"/>
          <p:cNvSpPr txBox="1"/>
          <p:nvPr/>
        </p:nvSpPr>
        <p:spPr>
          <a:xfrm>
            <a:off x="8007349" y="3167619"/>
            <a:ext cx="366409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Submit your abstract before 1</a:t>
            </a:r>
            <a:r>
              <a:rPr lang="en-GB" sz="1400" b="1" i="0" u="none" strike="noStrike" cap="none" baseline="30000">
                <a:solidFill>
                  <a:srgbClr val="000000"/>
                </a:solidFill>
                <a:latin typeface="Arial"/>
                <a:ea typeface="Arial"/>
                <a:cs typeface="Arial"/>
                <a:sym typeface="Arial"/>
              </a:rPr>
              <a:t>st</a:t>
            </a:r>
            <a:r>
              <a:rPr lang="en-GB" sz="1400" b="1" i="0" u="none" strike="noStrike" cap="none">
                <a:solidFill>
                  <a:srgbClr val="000000"/>
                </a:solidFill>
                <a:latin typeface="Arial"/>
                <a:ea typeface="Arial"/>
                <a:cs typeface="Arial"/>
                <a:sym typeface="Arial"/>
              </a:rPr>
              <a:t> June!</a:t>
            </a:r>
            <a:endParaRPr/>
          </a:p>
        </p:txBody>
      </p:sp>
      <p:sp>
        <p:nvSpPr>
          <p:cNvPr id="14" name="Titel 1">
            <a:extLst>
              <a:ext uri="{FF2B5EF4-FFF2-40B4-BE49-F238E27FC236}">
                <a16:creationId xmlns:a16="http://schemas.microsoft.com/office/drawing/2014/main" id="{4891C29C-EE98-4B44-B7CE-0148C339D45F}"/>
              </a:ext>
            </a:extLst>
          </p:cNvPr>
          <p:cNvSpPr txBox="1">
            <a:spLocks/>
          </p:cNvSpPr>
          <p:nvPr/>
        </p:nvSpPr>
        <p:spPr bwMode="auto">
          <a:xfrm>
            <a:off x="2206" y="0"/>
            <a:ext cx="12213896" cy="1102659"/>
          </a:xfrm>
          <a:prstGeom prst="rect">
            <a:avLst/>
          </a:prstGeom>
          <a:gradFill flip="none" rotWithShape="1">
            <a:gsLst>
              <a:gs pos="93000">
                <a:srgbClr val="098F9C"/>
              </a:gs>
              <a:gs pos="0">
                <a:srgbClr val="0684C8"/>
              </a:gs>
            </a:gsLst>
            <a:lin ang="5400000" scaled="1"/>
            <a:tileRect/>
          </a:gradFill>
          <a:ln>
            <a:noFill/>
          </a:ln>
        </p:spPr>
        <p:txBody>
          <a:bodyPr lIns="0" tIns="48866" rIns="0" bIns="48866"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lvl="0" algn="ctr" defTabSz="837727">
              <a:buClrTx/>
              <a:defRPr/>
            </a:pPr>
            <a:r>
              <a:rPr kumimoji="0" lang="en-GB" altLang="en-US" sz="3600" b="1"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OOPC </a:t>
            </a:r>
            <a:r>
              <a:rPr lang="en-GB" altLang="en-US" sz="3600" kern="1200" dirty="0">
                <a:solidFill>
                  <a:prstClr val="white"/>
                </a:solidFill>
                <a:cs typeface="Arial" panose="020B0604020202020204" pitchFamily="34" charset="0"/>
              </a:rPr>
              <a:t>The ocean component of GCOS</a:t>
            </a:r>
            <a:endParaRPr kumimoji="0" lang="en-US" altLang="en-US" sz="3600" b="1" i="0" u="none" strike="noStrike" kern="0" cap="none" spc="0" normalizeH="0" baseline="0" noProof="0" dirty="0">
              <a:ln>
                <a:noFill/>
              </a:ln>
              <a:solidFill>
                <a:srgbClr val="FFFFFF"/>
              </a:solidFill>
              <a:effectLst/>
              <a:uLnTx/>
              <a:uFillTx/>
              <a:latin typeface="Arial Bold" pitchFamily="1" charset="0"/>
              <a:ea typeface="MS PGothic" pitchFamily="34" charset="-128"/>
              <a:cs typeface="+mn-cs"/>
              <a:sym typeface="Arial Bold" pitchFamily="1"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9" name="Google Shape;159;p5" descr="A group of people sitting around a table with laptops&#10;&#10;Description automatically generated"/>
          <p:cNvPicPr preferRelativeResize="0">
            <a:picLocks noGrp="1"/>
          </p:cNvPicPr>
          <p:nvPr>
            <p:ph type="pic" idx="3"/>
          </p:nvPr>
        </p:nvPicPr>
        <p:blipFill rotWithShape="1">
          <a:blip r:embed="rId3" cstate="print">
            <a:alphaModFix/>
            <a:extLst>
              <a:ext uri="{28A0092B-C50C-407E-A947-70E740481C1C}">
                <a14:useLocalDpi xmlns:a14="http://schemas.microsoft.com/office/drawing/2010/main"/>
              </a:ext>
            </a:extLst>
          </a:blip>
          <a:srcRect/>
          <a:stretch/>
        </p:blipFill>
        <p:spPr>
          <a:xfrm>
            <a:off x="2022619" y="1204958"/>
            <a:ext cx="3463925" cy="1655763"/>
          </a:xfrm>
          <a:prstGeom prst="rect">
            <a:avLst/>
          </a:prstGeom>
          <a:solidFill>
            <a:srgbClr val="D8D8D8"/>
          </a:solidFill>
          <a:ln>
            <a:noFill/>
          </a:ln>
        </p:spPr>
      </p:pic>
      <p:sp>
        <p:nvSpPr>
          <p:cNvPr id="160" name="Google Shape;160;p5"/>
          <p:cNvSpPr txBox="1">
            <a:spLocks noGrp="1"/>
          </p:cNvSpPr>
          <p:nvPr>
            <p:ph type="body" idx="4"/>
          </p:nvPr>
        </p:nvSpPr>
        <p:spPr>
          <a:xfrm>
            <a:off x="5528935" y="1204958"/>
            <a:ext cx="5222193" cy="1655763"/>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dirty="0"/>
              <a:t>GCOS Implementation Plan drafted</a:t>
            </a:r>
            <a:endParaRPr dirty="0"/>
          </a:p>
          <a:p>
            <a:pPr marL="285750" lvl="0" indent="-285750" algn="l" rtl="0">
              <a:lnSpc>
                <a:spcPct val="100000"/>
              </a:lnSpc>
              <a:spcBef>
                <a:spcPts val="567"/>
              </a:spcBef>
              <a:spcAft>
                <a:spcPts val="0"/>
              </a:spcAft>
              <a:buClr>
                <a:schemeClr val="lt1"/>
              </a:buClr>
              <a:buSzPts val="1400"/>
              <a:buFont typeface="Arial"/>
              <a:buChar char="•"/>
            </a:pPr>
            <a:r>
              <a:rPr lang="en-GB" dirty="0"/>
              <a:t>GCOS IP recommends actions to improve the climate observing system. </a:t>
            </a:r>
            <a:endParaRPr dirty="0"/>
          </a:p>
          <a:p>
            <a:pPr marL="285750" lvl="0" indent="-285750" algn="l" rtl="0">
              <a:lnSpc>
                <a:spcPct val="100000"/>
              </a:lnSpc>
              <a:spcBef>
                <a:spcPts val="567"/>
              </a:spcBef>
              <a:spcAft>
                <a:spcPts val="0"/>
              </a:spcAft>
              <a:buClr>
                <a:schemeClr val="lt1"/>
              </a:buClr>
              <a:buSzPts val="1400"/>
              <a:buFont typeface="Arial"/>
              <a:buChar char="•"/>
            </a:pPr>
            <a:r>
              <a:rPr lang="en-GB" dirty="0"/>
              <a:t>GCOS IP also presents an update of ECV requirements.</a:t>
            </a:r>
            <a:endParaRPr dirty="0"/>
          </a:p>
          <a:p>
            <a:pPr marL="0" lvl="0" indent="0" algn="l" rtl="0">
              <a:lnSpc>
                <a:spcPct val="100000"/>
              </a:lnSpc>
              <a:spcBef>
                <a:spcPts val="0"/>
              </a:spcBef>
              <a:spcAft>
                <a:spcPts val="0"/>
              </a:spcAft>
              <a:buClr>
                <a:schemeClr val="lt1"/>
              </a:buClr>
              <a:buSzPts val="1400"/>
              <a:buNone/>
            </a:pPr>
            <a:endParaRPr dirty="0"/>
          </a:p>
        </p:txBody>
      </p:sp>
      <p:sp>
        <p:nvSpPr>
          <p:cNvPr id="163" name="Google Shape;163;p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7</a:t>
            </a:fld>
            <a:endParaRPr/>
          </a:p>
        </p:txBody>
      </p:sp>
      <p:sp>
        <p:nvSpPr>
          <p:cNvPr id="14" name="Titel 1">
            <a:extLst>
              <a:ext uri="{FF2B5EF4-FFF2-40B4-BE49-F238E27FC236}">
                <a16:creationId xmlns:a16="http://schemas.microsoft.com/office/drawing/2014/main" id="{4891C29C-EE98-4B44-B7CE-0148C339D45F}"/>
              </a:ext>
            </a:extLst>
          </p:cNvPr>
          <p:cNvSpPr txBox="1">
            <a:spLocks/>
          </p:cNvSpPr>
          <p:nvPr/>
        </p:nvSpPr>
        <p:spPr bwMode="auto">
          <a:xfrm>
            <a:off x="2206" y="0"/>
            <a:ext cx="12213896" cy="1102659"/>
          </a:xfrm>
          <a:prstGeom prst="rect">
            <a:avLst/>
          </a:prstGeom>
          <a:gradFill flip="none" rotWithShape="1">
            <a:gsLst>
              <a:gs pos="93000">
                <a:srgbClr val="098F9C"/>
              </a:gs>
              <a:gs pos="0">
                <a:srgbClr val="0684C8"/>
              </a:gs>
            </a:gsLst>
            <a:lin ang="5400000" scaled="1"/>
            <a:tileRect/>
          </a:gradFill>
          <a:ln>
            <a:noFill/>
          </a:ln>
        </p:spPr>
        <p:txBody>
          <a:bodyPr lIns="0" tIns="48866" rIns="0" bIns="48866"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lvl="0" algn="ctr" defTabSz="837727">
              <a:buClrTx/>
              <a:defRPr/>
            </a:pPr>
            <a:r>
              <a:rPr kumimoji="0" lang="en-GB" altLang="en-US" sz="3600" b="1"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OOPC </a:t>
            </a:r>
            <a:r>
              <a:rPr lang="en-GB" altLang="en-US" sz="3600" kern="1200" dirty="0">
                <a:solidFill>
                  <a:prstClr val="white"/>
                </a:solidFill>
                <a:cs typeface="Arial" panose="020B0604020202020204" pitchFamily="34" charset="0"/>
              </a:rPr>
              <a:t>The ocean component of GCOS</a:t>
            </a:r>
            <a:endParaRPr kumimoji="0" lang="en-US" altLang="en-US" sz="3600" b="1" i="0" u="none" strike="noStrike" kern="0" cap="none" spc="0" normalizeH="0" baseline="0" noProof="0" dirty="0">
              <a:ln>
                <a:noFill/>
              </a:ln>
              <a:solidFill>
                <a:srgbClr val="FFFFFF"/>
              </a:solidFill>
              <a:effectLst/>
              <a:uLnTx/>
              <a:uFillTx/>
              <a:latin typeface="Arial Bold" pitchFamily="1" charset="0"/>
              <a:ea typeface="MS PGothic" pitchFamily="34" charset="-128"/>
              <a:cs typeface="+mn-cs"/>
              <a:sym typeface="Arial Bold" pitchFamily="1" charset="0"/>
            </a:endParaRPr>
          </a:p>
        </p:txBody>
      </p:sp>
      <p:sp>
        <p:nvSpPr>
          <p:cNvPr id="8" name="ZoneTexte 7">
            <a:extLst>
              <a:ext uri="{FF2B5EF4-FFF2-40B4-BE49-F238E27FC236}">
                <a16:creationId xmlns:a16="http://schemas.microsoft.com/office/drawing/2014/main" id="{8DA48A6E-C85D-1542-B729-2112E726B9D4}"/>
              </a:ext>
            </a:extLst>
          </p:cNvPr>
          <p:cNvSpPr txBox="1"/>
          <p:nvPr/>
        </p:nvSpPr>
        <p:spPr>
          <a:xfrm>
            <a:off x="304655" y="2963020"/>
            <a:ext cx="11582545" cy="3477875"/>
          </a:xfrm>
          <a:prstGeom prst="rect">
            <a:avLst/>
          </a:prstGeom>
          <a:noFill/>
        </p:spPr>
        <p:txBody>
          <a:bodyPr wrap="square" rtlCol="0">
            <a:spAutoFit/>
          </a:bodyPr>
          <a:lstStyle/>
          <a:p>
            <a:pPr marL="285750" indent="-285750">
              <a:spcAft>
                <a:spcPts val="1200"/>
              </a:spcAft>
              <a:buClr>
                <a:schemeClr val="accent6">
                  <a:lumMod val="75000"/>
                </a:schemeClr>
              </a:buClr>
              <a:buSzPct val="150000"/>
              <a:buFont typeface="Arial" panose="020B0604020202020204" pitchFamily="34" charset="0"/>
              <a:buChar char="•"/>
            </a:pPr>
            <a:r>
              <a:rPr lang="en-US" sz="2000" dirty="0"/>
              <a:t>Evolution of the ocean ECVs: In phase with a set of EOVs, with “global scale climate” requirements</a:t>
            </a:r>
          </a:p>
          <a:p>
            <a:pPr marL="285750" indent="-285750">
              <a:spcAft>
                <a:spcPts val="1200"/>
              </a:spcAft>
              <a:buClr>
                <a:schemeClr val="accent6">
                  <a:lumMod val="75000"/>
                </a:schemeClr>
              </a:buClr>
              <a:buSzPct val="150000"/>
              <a:buFont typeface="Arial" panose="020B0604020202020204" pitchFamily="34" charset="0"/>
              <a:buChar char="•"/>
            </a:pPr>
            <a:r>
              <a:rPr lang="en-US" sz="2000" dirty="0"/>
              <a:t>Biological ECVs/EOVs standardization just started</a:t>
            </a:r>
          </a:p>
          <a:p>
            <a:pPr marL="285750" indent="-285750">
              <a:spcAft>
                <a:spcPts val="1200"/>
              </a:spcAft>
              <a:buClr>
                <a:schemeClr val="accent6">
                  <a:lumMod val="75000"/>
                </a:schemeClr>
              </a:buClr>
              <a:buSzPct val="150000"/>
              <a:buFont typeface="Arial" panose="020B0604020202020204" pitchFamily="34" charset="0"/>
              <a:buChar char="•"/>
            </a:pPr>
            <a:r>
              <a:rPr lang="en-US" sz="2000" dirty="0"/>
              <a:t>GCOS now to focus on extremes and adaptations (mandate from UNFCCC). This means that the observing system needs to be consistent seamlessly for all time scales (weather to decadal and beyond time scales). </a:t>
            </a:r>
          </a:p>
          <a:p>
            <a:pPr marL="285750" indent="-285750">
              <a:spcAft>
                <a:spcPts val="1200"/>
              </a:spcAft>
              <a:buClr>
                <a:schemeClr val="accent6">
                  <a:lumMod val="75000"/>
                </a:schemeClr>
              </a:buClr>
              <a:buSzPct val="150000"/>
              <a:buFont typeface="Arial" panose="020B0604020202020204" pitchFamily="34" charset="0"/>
              <a:buChar char="•"/>
            </a:pPr>
            <a:r>
              <a:rPr lang="en-US" sz="2000" dirty="0"/>
              <a:t>The </a:t>
            </a:r>
            <a:r>
              <a:rPr lang="en-US" sz="2000" dirty="0" err="1"/>
              <a:t>EuroSea</a:t>
            </a:r>
            <a:r>
              <a:rPr lang="en-US" sz="2000" dirty="0"/>
              <a:t> EU H2020 project has started to develop indicators and therefore EOVs/ECVs requirements across these different time scales and also is looking to how the EOVs requirements at regional/local scale (for extremes and adaptation) can be tackled.</a:t>
            </a:r>
          </a:p>
          <a:p>
            <a:pPr marL="285750" indent="-285750">
              <a:spcAft>
                <a:spcPts val="1200"/>
              </a:spcAft>
              <a:buClr>
                <a:schemeClr val="accent6">
                  <a:lumMod val="75000"/>
                </a:schemeClr>
              </a:buClr>
              <a:buSzPct val="150000"/>
              <a:buFont typeface="Arial" panose="020B0604020202020204" pitchFamily="34" charset="0"/>
              <a:buChar char="•"/>
            </a:pPr>
            <a:endParaRPr lang="en-US" sz="2000" dirty="0"/>
          </a:p>
        </p:txBody>
      </p:sp>
    </p:spTree>
    <p:extLst>
      <p:ext uri="{BB962C8B-B14F-4D97-AF65-F5344CB8AC3E}">
        <p14:creationId xmlns:p14="http://schemas.microsoft.com/office/powerpoint/2010/main" val="39765699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63" name="Google Shape;163;p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8</a:t>
            </a:fld>
            <a:endParaRPr/>
          </a:p>
        </p:txBody>
      </p:sp>
      <p:sp>
        <p:nvSpPr>
          <p:cNvPr id="14" name="Titel 1">
            <a:extLst>
              <a:ext uri="{FF2B5EF4-FFF2-40B4-BE49-F238E27FC236}">
                <a16:creationId xmlns:a16="http://schemas.microsoft.com/office/drawing/2014/main" id="{4891C29C-EE98-4B44-B7CE-0148C339D45F}"/>
              </a:ext>
            </a:extLst>
          </p:cNvPr>
          <p:cNvSpPr txBox="1">
            <a:spLocks/>
          </p:cNvSpPr>
          <p:nvPr/>
        </p:nvSpPr>
        <p:spPr bwMode="auto">
          <a:xfrm>
            <a:off x="2206" y="0"/>
            <a:ext cx="12213896" cy="1102659"/>
          </a:xfrm>
          <a:prstGeom prst="rect">
            <a:avLst/>
          </a:prstGeom>
          <a:gradFill flip="none" rotWithShape="1">
            <a:gsLst>
              <a:gs pos="93000">
                <a:srgbClr val="098F9C"/>
              </a:gs>
              <a:gs pos="0">
                <a:srgbClr val="0684C8"/>
              </a:gs>
            </a:gsLst>
            <a:lin ang="5400000" scaled="1"/>
            <a:tileRect/>
          </a:gradFill>
          <a:ln>
            <a:noFill/>
          </a:ln>
        </p:spPr>
        <p:txBody>
          <a:bodyPr lIns="0" tIns="48866" rIns="0" bIns="48866"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lvl="0" algn="ctr" defTabSz="837727">
              <a:buClrTx/>
              <a:defRPr/>
            </a:pPr>
            <a:r>
              <a:rPr kumimoji="0" lang="en-GB" altLang="en-US" sz="3600" b="1"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OOPC/CLIVAR &amp; RRR</a:t>
            </a:r>
            <a:endParaRPr kumimoji="0" lang="en-US" altLang="en-US" sz="3600" b="1" i="0" u="none" strike="noStrike" kern="0" cap="none" spc="0" normalizeH="0" baseline="0" noProof="0" dirty="0">
              <a:ln>
                <a:noFill/>
              </a:ln>
              <a:solidFill>
                <a:srgbClr val="FFFFFF"/>
              </a:solidFill>
              <a:effectLst/>
              <a:uLnTx/>
              <a:uFillTx/>
              <a:latin typeface="Arial Bold" pitchFamily="1" charset="0"/>
              <a:ea typeface="MS PGothic" pitchFamily="34" charset="-128"/>
              <a:cs typeface="+mn-cs"/>
              <a:sym typeface="Arial Bold" pitchFamily="1" charset="0"/>
            </a:endParaRPr>
          </a:p>
        </p:txBody>
      </p:sp>
      <p:sp>
        <p:nvSpPr>
          <p:cNvPr id="8" name="ZoneTexte 7">
            <a:extLst>
              <a:ext uri="{FF2B5EF4-FFF2-40B4-BE49-F238E27FC236}">
                <a16:creationId xmlns:a16="http://schemas.microsoft.com/office/drawing/2014/main" id="{8DA48A6E-C85D-1542-B729-2112E726B9D4}"/>
              </a:ext>
            </a:extLst>
          </p:cNvPr>
          <p:cNvSpPr txBox="1"/>
          <p:nvPr/>
        </p:nvSpPr>
        <p:spPr>
          <a:xfrm>
            <a:off x="317881" y="1591420"/>
            <a:ext cx="11582545" cy="4247317"/>
          </a:xfrm>
          <a:prstGeom prst="rect">
            <a:avLst/>
          </a:prstGeom>
          <a:noFill/>
        </p:spPr>
        <p:txBody>
          <a:bodyPr wrap="square" rtlCol="0">
            <a:spAutoFit/>
          </a:bodyPr>
          <a:lstStyle/>
          <a:p>
            <a:pPr marL="285750" indent="-285750">
              <a:spcAft>
                <a:spcPts val="1200"/>
              </a:spcAft>
              <a:buClr>
                <a:schemeClr val="accent6">
                  <a:lumMod val="75000"/>
                </a:schemeClr>
              </a:buClr>
              <a:buSzPct val="150000"/>
              <a:buFont typeface="Arial" panose="020B0604020202020204" pitchFamily="34" charset="0"/>
              <a:buChar char="•"/>
            </a:pPr>
            <a:r>
              <a:rPr lang="en-US" sz="2000" dirty="0"/>
              <a:t>OOPC has started to run evaluations of observing systems with the RRR in mind to recommend the way forward for an integrated and fit-for-purpose observing system.</a:t>
            </a:r>
          </a:p>
          <a:p>
            <a:pPr>
              <a:spcAft>
                <a:spcPts val="1200"/>
              </a:spcAft>
              <a:buClr>
                <a:schemeClr val="accent6">
                  <a:lumMod val="75000"/>
                </a:schemeClr>
              </a:buClr>
              <a:buSzPct val="150000"/>
            </a:pPr>
            <a:r>
              <a:rPr lang="en-US" sz="2000" u="sng" dirty="0"/>
              <a:t>However</a:t>
            </a:r>
            <a:r>
              <a:rPr lang="en-US" sz="2000" dirty="0"/>
              <a:t>:</a:t>
            </a:r>
          </a:p>
          <a:p>
            <a:pPr marL="285750" indent="-285750">
              <a:spcAft>
                <a:spcPts val="1200"/>
              </a:spcAft>
              <a:buClr>
                <a:schemeClr val="accent6">
                  <a:lumMod val="75000"/>
                </a:schemeClr>
              </a:buClr>
              <a:buSzPct val="150000"/>
              <a:buFont typeface="Arial" panose="020B0604020202020204" pitchFamily="34" charset="0"/>
              <a:buChar char="•"/>
            </a:pPr>
            <a:r>
              <a:rPr lang="en-US" sz="2000" dirty="0"/>
              <a:t>We miss a more efficient tool to go from separate phenomena (and specific EOVs/ECVs requirements) to an integrated observing system</a:t>
            </a:r>
          </a:p>
          <a:p>
            <a:pPr marL="285750" indent="-285750">
              <a:spcAft>
                <a:spcPts val="1200"/>
              </a:spcAft>
              <a:buClr>
                <a:schemeClr val="accent6">
                  <a:lumMod val="75000"/>
                </a:schemeClr>
              </a:buClr>
              <a:buSzPct val="150000"/>
              <a:buFont typeface="Arial" panose="020B0604020202020204" pitchFamily="34" charset="0"/>
              <a:buChar char="•"/>
            </a:pPr>
            <a:r>
              <a:rPr lang="en-US" sz="2000" dirty="0"/>
              <a:t>The ocean and atmosphere (and sea-ice, </a:t>
            </a:r>
            <a:r>
              <a:rPr lang="en-US" sz="2000" dirty="0" err="1"/>
              <a:t>etc</a:t>
            </a:r>
            <a:r>
              <a:rPr lang="en-US" sz="2000" dirty="0"/>
              <a:t>) operational communities (altogether) to work with ocean experts for building the needed observing system</a:t>
            </a:r>
          </a:p>
          <a:p>
            <a:pPr marL="285750" indent="-285750">
              <a:spcAft>
                <a:spcPts val="1200"/>
              </a:spcAft>
              <a:buClr>
                <a:schemeClr val="accent6">
                  <a:lumMod val="75000"/>
                </a:schemeClr>
              </a:buClr>
              <a:buSzPct val="150000"/>
              <a:buFont typeface="Arial" panose="020B0604020202020204" pitchFamily="34" charset="0"/>
              <a:buChar char="•"/>
            </a:pPr>
            <a:r>
              <a:rPr lang="en-US" sz="2000" dirty="0"/>
              <a:t>The UN Decade of Ocean Science  GOOS sponsored “Ocean Observing Co-Design” </a:t>
            </a:r>
            <a:r>
              <a:rPr lang="en-US" sz="2000" dirty="0" err="1"/>
              <a:t>programme</a:t>
            </a:r>
            <a:r>
              <a:rPr lang="en-US" sz="2000" dirty="0"/>
              <a:t> to develop more quantitative and agile tools for such co-design and regular evaluation of the </a:t>
            </a:r>
            <a:r>
              <a:rPr lang="en-US" sz="2000"/>
              <a:t>observing system</a:t>
            </a:r>
            <a:endParaRPr lang="en-US" sz="2000" dirty="0"/>
          </a:p>
          <a:p>
            <a:pPr marL="285750" indent="-285750">
              <a:spcAft>
                <a:spcPts val="1200"/>
              </a:spcAft>
              <a:buClr>
                <a:schemeClr val="accent6">
                  <a:lumMod val="75000"/>
                </a:schemeClr>
              </a:buClr>
              <a:buSzPct val="150000"/>
              <a:buFont typeface="Arial" panose="020B0604020202020204" pitchFamily="34" charset="0"/>
              <a:buChar char="•"/>
            </a:pPr>
            <a:endParaRPr lang="en-US" sz="2000" dirty="0"/>
          </a:p>
        </p:txBody>
      </p:sp>
    </p:spTree>
    <p:extLst>
      <p:ext uri="{BB962C8B-B14F-4D97-AF65-F5344CB8AC3E}">
        <p14:creationId xmlns:p14="http://schemas.microsoft.com/office/powerpoint/2010/main" val="244144271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8"/>
          <p:cNvSpPr txBox="1">
            <a:spLocks noGrp="1"/>
          </p:cNvSpPr>
          <p:nvPr>
            <p:ph type="ctrTitle"/>
          </p:nvPr>
        </p:nvSpPr>
        <p:spPr>
          <a:xfrm>
            <a:off x="720725" y="2854801"/>
            <a:ext cx="4073912" cy="1018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6000"/>
              <a:buFont typeface="Arial"/>
              <a:buNone/>
            </a:pPr>
            <a:r>
              <a:rPr lang="en-GB"/>
              <a:t>Thank you</a:t>
            </a:r>
            <a:endParaRPr/>
          </a:p>
        </p:txBody>
      </p:sp>
      <p:sp>
        <p:nvSpPr>
          <p:cNvPr id="211" name="Google Shape;211;p8"/>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rmAutofit/>
          </a:bodyPr>
          <a:lstStyle/>
          <a:p>
            <a:pPr marL="0" lvl="0" indent="0" algn="l" rtl="0">
              <a:lnSpc>
                <a:spcPct val="95000"/>
              </a:lnSpc>
              <a:spcBef>
                <a:spcPts val="0"/>
              </a:spcBef>
              <a:spcAft>
                <a:spcPts val="600"/>
              </a:spcAft>
              <a:buClr>
                <a:schemeClr val="accent2"/>
              </a:buClr>
              <a:buSzPts val="2400"/>
              <a:buNone/>
            </a:pPr>
            <a:r>
              <a:rPr lang="en-GB"/>
              <a:t>goosocean.org</a:t>
            </a:r>
            <a:endParaRPr/>
          </a:p>
        </p:txBody>
      </p:sp>
      <p:pic>
        <p:nvPicPr>
          <p:cNvPr id="212" name="Google Shape;212;p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87200" y="10"/>
            <a:ext cx="6858000" cy="6857990"/>
          </a:xfrm>
          <a:prstGeom prst="rect">
            <a:avLst/>
          </a:prstGeom>
          <a:solidFill>
            <a:srgbClr val="FFFFFF"/>
          </a:solidFill>
          <a:ln>
            <a:noFill/>
          </a:ln>
        </p:spPr>
      </p:pic>
    </p:spTree>
  </p:cSld>
  <p:clrMapOvr>
    <a:masterClrMapping/>
  </p:clrMapOvr>
  <p:transition>
    <p:fade/>
  </p:transition>
</p:sld>
</file>

<file path=ppt/theme/theme1.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2991</TotalTime>
  <Words>1265</Words>
  <Application>Microsoft Macintosh PowerPoint</Application>
  <PresentationFormat>Grand écran</PresentationFormat>
  <Paragraphs>93</Paragraphs>
  <Slides>11</Slides>
  <Notes>11</Notes>
  <HiddenSlides>2</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11</vt:i4>
      </vt:variant>
    </vt:vector>
  </HeadingPairs>
  <TitlesOfParts>
    <vt:vector size="18" baseType="lpstr">
      <vt:lpstr>Arial</vt:lpstr>
      <vt:lpstr>Arial Bold</vt:lpstr>
      <vt:lpstr>Calibri</vt:lpstr>
      <vt:lpstr>Calibri Light</vt:lpstr>
      <vt:lpstr>Gill Sans</vt:lpstr>
      <vt:lpstr>GOOS PPT Theme</vt:lpstr>
      <vt:lpstr>Office Theme</vt:lpstr>
      <vt:lpstr>OOPC &amp; RRR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vt:lpstr>
      <vt:lpstr>Notes to the template Using image placeholders</vt:lpstr>
      <vt:lpstr>The Request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Reports from GOOS components </dc:title>
  <cp:lastModifiedBy>Sabrina Speich</cp:lastModifiedBy>
  <cp:revision>27</cp:revision>
  <dcterms:modified xsi:type="dcterms:W3CDTF">2022-05-29T17:16:21Z</dcterms:modified>
</cp:coreProperties>
</file>