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 id="2147483670" r:id="rId3"/>
    <p:sldMasterId id="2147483685" r:id="rId4"/>
  </p:sldMasterIdLst>
  <p:notesMasterIdLst>
    <p:notesMasterId r:id="rId28"/>
  </p:notesMasterIdLst>
  <p:sldIdLst>
    <p:sldId id="256" r:id="rId5"/>
    <p:sldId id="257" r:id="rId6"/>
    <p:sldId id="258" r:id="rId7"/>
    <p:sldId id="259" r:id="rId8"/>
    <p:sldId id="260" r:id="rId9"/>
    <p:sldId id="261" r:id="rId10"/>
    <p:sldId id="262" r:id="rId11"/>
    <p:sldId id="280" r:id="rId12"/>
    <p:sldId id="264" r:id="rId13"/>
    <p:sldId id="265" r:id="rId14"/>
    <p:sldId id="281"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embeddedFontLst>
    <p:embeddedFont>
      <p:font typeface="Barlow Semi Condensed" pitchFamily="2" charset="77"/>
      <p:regular r:id="rId29"/>
      <p:bold r:id="rId30"/>
      <p:italic r:id="rId31"/>
      <p:boldItalic r:id="rId32"/>
    </p:embeddedFont>
    <p:embeddedFont>
      <p:font typeface="Barlow Semi Condensed Medium" panose="020F0502020204030204" pitchFamily="34" charset="0"/>
      <p:regular r:id="rId33"/>
      <p:bold r:id="rId34"/>
      <p:italic r:id="rId35"/>
      <p:boldItalic r:id="rId36"/>
    </p:embeddedFont>
    <p:embeddedFont>
      <p:font typeface="Barlow Semi Condensed SemiBold" panose="020F0502020204030204"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Quattrocento Sans" panose="020B0502050000020003" pitchFamily="34" charset="0"/>
      <p:regular r:id="rId45"/>
      <p:bold r:id="rId46"/>
      <p:italic r:id="rId47"/>
      <p:boldItalic r:id="rId48"/>
    </p:embeddedFont>
    <p:embeddedFont>
      <p:font typeface="Roboto" panose="02000000000000000000" pitchFamily="2" charset="0"/>
      <p:regular r:id="rId49"/>
      <p:bold r:id="rId50"/>
      <p:italic r:id="rId51"/>
      <p:boldItalic r:id="rId52"/>
    </p:embeddedFont>
    <p:embeddedFont>
      <p:font typeface="Roboto Light" panose="02000000000000000000" pitchFamily="2" charset="0"/>
      <p:regular r:id="rId53"/>
      <p:bold r:id="rId54"/>
      <p:italic r:id="rId55"/>
      <p:boldItalic r:id="rId56"/>
    </p:embeddedFont>
    <p:embeddedFont>
      <p:font typeface="Roboto Medium" panose="02000000000000000000" pitchFamily="2" charset="0"/>
      <p:regular r:id="rId57"/>
      <p:bold r:id="rId58"/>
      <p:italic r:id="rId59"/>
      <p:boldItalic r:id="rId60"/>
    </p:embeddedFont>
    <p:embeddedFont>
      <p:font typeface="Trebuchet MS" panose="020B0703020202090204" pitchFamily="34" charset="0"/>
      <p:regular r:id="rId61"/>
      <p:bold r:id="rId62"/>
      <p: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hIaDeKHfFRLD930y/2wkq0bCiwu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D7DE91-900A-476D-8F3B-F6401C96F2ED}">
  <a:tblStyle styleId="{8FD7DE91-900A-476D-8F3B-F6401C96F2E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8"/>
  </p:normalViewPr>
  <p:slideViewPr>
    <p:cSldViewPr snapToGrid="0" snapToObjects="1">
      <p:cViewPr varScale="1">
        <p:scale>
          <a:sx n="115" d="100"/>
          <a:sy n="115" d="100"/>
        </p:scale>
        <p:origin x="3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63" Type="http://schemas.openxmlformats.org/officeDocument/2006/relationships/font" Target="fonts/font35.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1.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font" Target="fonts/font30.fntdata"/><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3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64" Type="http://customschemas.google.com/relationships/presentationmetadata" Target="metadata"/><Relationship Id="rId8" Type="http://schemas.openxmlformats.org/officeDocument/2006/relationships/slide" Target="slides/slide4.xml"/><Relationship Id="rId51" Type="http://schemas.openxmlformats.org/officeDocument/2006/relationships/font" Target="fonts/font23.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font" Target="fonts/font31.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3.fntdata"/><Relationship Id="rId54" Type="http://schemas.openxmlformats.org/officeDocument/2006/relationships/font" Target="fonts/font26.fntdata"/><Relationship Id="rId62" Type="http://schemas.openxmlformats.org/officeDocument/2006/relationships/font" Target="fonts/font34.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 Id="rId10" Type="http://schemas.openxmlformats.org/officeDocument/2006/relationships/slide" Target="slides/slide6.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font" Target="fonts/font32.fntdata"/><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notes"/>
          <p:cNvSpPr>
            <a:spLocks noGrp="1" noRot="1" noChangeAspect="1"/>
          </p:cNvSpPr>
          <p:nvPr>
            <p:ph type="sldImg" idx="2"/>
          </p:nvPr>
        </p:nvSpPr>
        <p:spPr>
          <a:xfrm>
            <a:off x="381000" y="10795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1:notes"/>
          <p:cNvSpPr txBox="1">
            <a:spLocks noGrp="1"/>
          </p:cNvSpPr>
          <p:nvPr>
            <p:ph type="body" idx="1"/>
          </p:nvPr>
        </p:nvSpPr>
        <p:spPr>
          <a:xfrm>
            <a:off x="465138" y="3708400"/>
            <a:ext cx="577215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a:latin typeface="Arial"/>
                <a:ea typeface="Arial"/>
                <a:cs typeface="Arial"/>
                <a:sym typeface="Arial"/>
              </a:rPr>
              <a:t>5 take away messages</a:t>
            </a:r>
            <a:endParaRPr>
              <a:latin typeface="Arial"/>
              <a:ea typeface="Arial"/>
              <a:cs typeface="Arial"/>
              <a:sym typeface="Arial"/>
            </a:endParaRPr>
          </a:p>
          <a:p>
            <a:pPr marL="0" lvl="0" indent="0" algn="l" rtl="0">
              <a:lnSpc>
                <a:spcPct val="90000"/>
              </a:lnSpc>
              <a:spcBef>
                <a:spcPts val="0"/>
              </a:spcBef>
              <a:spcAft>
                <a:spcPts val="0"/>
              </a:spcAft>
              <a:buSzPts val="1400"/>
              <a:buNone/>
            </a:pPr>
            <a:endParaRPr>
              <a:latin typeface="Arial"/>
              <a:ea typeface="Arial"/>
              <a:cs typeface="Arial"/>
              <a:sym typeface="Arial"/>
            </a:endParaRPr>
          </a:p>
        </p:txBody>
      </p:sp>
      <p:sp>
        <p:nvSpPr>
          <p:cNvPr id="250" name="Google Shape;25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2cde8e879f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This is an example of the exemplar areas that we propose we can start to work on through projects. Different exemplar areas are more mature than others for service delivery, model and observing maturity - and these different levels of maturity need to be addressed so that processes and tools developed can be broadly applicable. It’s important to note that these are exemplars that we suggest as initial example areas. The tools and processes developed will be applicable to other areas.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The exemplars noted here are ones that have been discussed as being potential use areas that we could develop projects around. And importantly alongside each exemplar area we have noted the stakeholders who are the end-users who much be part of the co-design process. </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There are many more exemplars that need to be considered: even basic ones such as how do we better integrate Argo, drifters, buoys, Oceansites, XBT, go-ship, gliders, animal borne sensor network (ANIBOS), and all the rest into a single integrated and cost effective  observing system…not a collection of observing projects?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393" name="Google Shape;393;g12cde8e879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22fcb47912_0_5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0" name="Google Shape;340;g122fcb47912_0_5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ROI</a:t>
            </a:r>
            <a:endParaRPr/>
          </a:p>
          <a:p>
            <a:pPr marL="0" lvl="0" indent="0" algn="l" rtl="0">
              <a:lnSpc>
                <a:spcPct val="100000"/>
              </a:lnSpc>
              <a:spcBef>
                <a:spcPts val="0"/>
              </a:spcBef>
              <a:spcAft>
                <a:spcPts val="0"/>
              </a:spcAft>
              <a:buSzPts val="1400"/>
              <a:buNone/>
            </a:pPr>
            <a:endParaRPr/>
          </a:p>
        </p:txBody>
      </p:sp>
      <p:sp>
        <p:nvSpPr>
          <p:cNvPr id="416" name="Google Shape;416;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2af0baefe3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g12af0baefe3_0_1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22eced1e13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g122eced1e13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g122eced1e13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22eced1e13_2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First an overview of who’s involved in this programme and who’s here today. In the original programme proposal we had support from a significant number of partners listed here on the left. Noted in the centre panel are other endorsed Ocean Decade programmes that present key players for collaboration. The third panel here shows the 11 projects that have been allocated to this programme these include projects that are part of existing networks or looking to establish new networks and then also projects that focus on establishing or enhancing integrated observing systems regionally.</a:t>
            </a:r>
            <a:endParaRPr/>
          </a:p>
        </p:txBody>
      </p:sp>
      <p:sp>
        <p:nvSpPr>
          <p:cNvPr id="438" name="Google Shape;438;g122eced1e13_2_1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2af0baefe3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g12af0baefe3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22eced1e13_2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122eced1e13_2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03541" marR="368194" lvl="0" indent="13970" algn="just" rtl="0">
              <a:lnSpc>
                <a:spcPct val="110154"/>
              </a:lnSpc>
              <a:spcBef>
                <a:spcPts val="1059"/>
              </a:spcBef>
              <a:spcAft>
                <a:spcPts val="0"/>
              </a:spcAft>
              <a:buClr>
                <a:schemeClr val="dk1"/>
              </a:buClr>
              <a:buSzPts val="1100"/>
              <a:buFont typeface="Arial"/>
              <a:buNone/>
            </a:pPr>
            <a:r>
              <a:rPr lang="en-US" sz="1050">
                <a:solidFill>
                  <a:srgbClr val="3C4043"/>
                </a:solidFill>
                <a:highlight>
                  <a:schemeClr val="lt1"/>
                </a:highlight>
                <a:latin typeface="Roboto"/>
                <a:ea typeface="Roboto"/>
                <a:cs typeface="Roboto"/>
                <a:sym typeface="Roboto"/>
              </a:rPr>
              <a:t>Here in red we’ve added the partners who were noted in the programme proposal </a:t>
            </a:r>
            <a:endParaRPr sz="1100" i="1">
              <a:solidFill>
                <a:srgbClr val="674EA7"/>
              </a:solidFill>
              <a:latin typeface="Arial"/>
              <a:ea typeface="Arial"/>
              <a:cs typeface="Arial"/>
              <a:sym typeface="Arial"/>
            </a:endParaRPr>
          </a:p>
        </p:txBody>
      </p:sp>
      <p:sp>
        <p:nvSpPr>
          <p:cNvPr id="471" name="Google Shape;471;g122eced1e13_2_1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2af0baefe3_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
        <p:nvSpPr>
          <p:cNvPr id="525" name="Google Shape;525;g12af0baefe3_7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22eced1e13_2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An overview of who will be invited to the workshop. Also keen to hear if you feel there are key participants who should be included?</a:t>
            </a:r>
            <a:br>
              <a:rPr lang="en-US"/>
            </a:br>
            <a:br>
              <a:rPr lang="en-US"/>
            </a:br>
            <a:r>
              <a:rPr lang="en-US"/>
              <a:t>In mid-February we will publish a call for registration for the workshop and this will also allow interested projects to note an expression of interest in exemplar themes and breakout groups</a:t>
            </a:r>
            <a:endParaRPr/>
          </a:p>
        </p:txBody>
      </p:sp>
      <p:sp>
        <p:nvSpPr>
          <p:cNvPr id="531" name="Google Shape;531;g122eced1e13_2_2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2cde8e879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2cde8e879f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42900" algn="l" rtl="0">
              <a:lnSpc>
                <a:spcPct val="150000"/>
              </a:lnSpc>
              <a:spcBef>
                <a:spcPts val="1000"/>
              </a:spcBef>
              <a:spcAft>
                <a:spcPts val="0"/>
              </a:spcAft>
              <a:buClr>
                <a:srgbClr val="2D2D8A"/>
              </a:buClr>
              <a:buSzPts val="1800"/>
              <a:buChar char="●"/>
            </a:pPr>
            <a:r>
              <a:rPr lang="en-US" sz="1800">
                <a:solidFill>
                  <a:srgbClr val="2D2D8A"/>
                </a:solidFill>
                <a:latin typeface="Arial"/>
                <a:ea typeface="Arial"/>
                <a:cs typeface="Arial"/>
                <a:sym typeface="Arial"/>
              </a:rPr>
              <a:t>While continually demonstrating benefit, this “system” is not yet fully integrated across disciplines, nor tightly integrated with downstream forecast systems, beneficiaries, and potential supporters. </a:t>
            </a:r>
            <a:endParaRPr sz="1800">
              <a:solidFill>
                <a:srgbClr val="2D2D8A"/>
              </a:solidFill>
              <a:latin typeface="Arial"/>
              <a:ea typeface="Arial"/>
              <a:cs typeface="Arial"/>
              <a:sym typeface="Arial"/>
            </a:endParaRPr>
          </a:p>
          <a:p>
            <a:pPr marL="0" lvl="0" indent="0" algn="l" rtl="0">
              <a:spcBef>
                <a:spcPts val="0"/>
              </a:spcBef>
              <a:spcAft>
                <a:spcPts val="0"/>
              </a:spcAft>
              <a:buNone/>
            </a:pPr>
            <a:endParaRPr sz="1800">
              <a:latin typeface="Arial"/>
              <a:ea typeface="Arial"/>
              <a:cs typeface="Arial"/>
              <a:sym typeface="Arial"/>
            </a:endParaRPr>
          </a:p>
        </p:txBody>
      </p:sp>
      <p:sp>
        <p:nvSpPr>
          <p:cNvPr id="264" name="Google Shape;264;g12cde8e879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2af0baefe3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8" name="Google Shape;538;g12af0baefe3_0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22eced1e13_1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50">
                <a:solidFill>
                  <a:srgbClr val="3C4043"/>
                </a:solidFill>
                <a:highlight>
                  <a:srgbClr val="FFFFFF"/>
                </a:highlight>
                <a:latin typeface="Roboto"/>
                <a:ea typeface="Roboto"/>
                <a:cs typeface="Roboto"/>
                <a:sym typeface="Roboto"/>
              </a:rPr>
              <a:t>For the workshop this is an outline of what we want to achieve. Starting with a look at lessons learnt from previous observing system reviews and then work to define exemplars: what a successful co-design project would look like for different stakeholders; what capability will be required to support the development of initial exemplars; evaluation of gaps and where further focus is needed; and as an outcome we want to select a set of priority exemplar areas around which to focus projects and engage the key players to work on these exemplar areas. </a:t>
            </a:r>
            <a:r>
              <a:rPr lang="en-US" sz="1050" b="1">
                <a:solidFill>
                  <a:srgbClr val="3C4043"/>
                </a:solidFill>
                <a:highlight>
                  <a:srgbClr val="FFFFFF"/>
                </a:highlight>
                <a:latin typeface="Roboto"/>
                <a:ea typeface="Roboto"/>
                <a:cs typeface="Roboto"/>
                <a:sym typeface="Roboto"/>
              </a:rPr>
              <a:t>We hope the selected exemplars will be attractive to, and provide a focus for a number of Ocean Decade projects</a:t>
            </a:r>
            <a:endParaRPr b="1"/>
          </a:p>
        </p:txBody>
      </p:sp>
      <p:sp>
        <p:nvSpPr>
          <p:cNvPr id="557" name="Google Shape;557;g122eced1e13_1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22eced1e13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g122eced1e13_7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g122eced1e13_7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22eced1e13_2_2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50">
                <a:solidFill>
                  <a:srgbClr val="3C4043"/>
                </a:solidFill>
                <a:highlight>
                  <a:srgbClr val="FFFFFF"/>
                </a:highlight>
                <a:latin typeface="Roboto"/>
                <a:ea typeface="Roboto"/>
                <a:cs typeface="Roboto"/>
                <a:sym typeface="Roboto"/>
              </a:rPr>
              <a:t>Do we want to indicate level of readiness/maturity of these groups is shown in colours - green / red / orange ...through our engagement with you we are working through the set-up of  a co-advisory board, management group and at an implementation level we are working on the development of the exemplar areas with projects already allocated who will work under these exemplar areas. On the other hand we have not yet fully figured out ECOP engagement and we have not engaged at this stage with Communities of Practice or Decade Collaborative Centres. And furthermorea as the  exemplar areas develop they will require executive oversight across them to guide the development of infrastructure, tools and other implementation. </a:t>
            </a:r>
            <a:endParaRPr/>
          </a:p>
        </p:txBody>
      </p:sp>
      <p:sp>
        <p:nvSpPr>
          <p:cNvPr id="588" name="Google Shape;588;g122eced1e13_2_2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400"/>
              </a:spcBef>
              <a:spcAft>
                <a:spcPts val="0"/>
              </a:spcAft>
              <a:buClr>
                <a:srgbClr val="223D7D"/>
              </a:buClr>
              <a:buSzPts val="2000"/>
              <a:buFont typeface="Barlow Semi Condensed SemiBold"/>
              <a:buNone/>
            </a:pPr>
            <a:endParaRPr sz="1600"/>
          </a:p>
          <a:p>
            <a:pPr marL="0" marR="0" lvl="0" indent="0" algn="l" rtl="0">
              <a:lnSpc>
                <a:spcPct val="100000"/>
              </a:lnSpc>
              <a:spcBef>
                <a:spcPts val="1400"/>
              </a:spcBef>
              <a:spcAft>
                <a:spcPts val="0"/>
              </a:spcAft>
              <a:buClr>
                <a:srgbClr val="223D7D"/>
              </a:buClr>
              <a:buSzPts val="2000"/>
              <a:buFont typeface="Barlow Semi Condensed SemiBold"/>
              <a:buNone/>
            </a:pPr>
            <a:r>
              <a:rPr lang="en-US" sz="1600">
                <a:solidFill>
                  <a:srgbClr val="184596"/>
                </a:solidFill>
                <a:latin typeface="Barlow Semi Condensed SemiBold"/>
                <a:ea typeface="Barlow Semi Condensed SemiBold"/>
                <a:cs typeface="Barlow Semi Condensed SemiBold"/>
                <a:sym typeface="Barlow Semi Condensed SemiBold"/>
              </a:rPr>
              <a:t>Ocean Observing Co-Design will create a system co-designed with observing, modelling and key user stakeholders that will evolve ocean observing and give us the ocean we need for the future we want.</a:t>
            </a:r>
            <a:endParaRPr/>
          </a:p>
          <a:p>
            <a:pPr marL="0" lvl="0" indent="0" algn="l" rtl="0">
              <a:lnSpc>
                <a:spcPct val="100000"/>
              </a:lnSpc>
              <a:spcBef>
                <a:spcPts val="0"/>
              </a:spcBef>
              <a:spcAft>
                <a:spcPts val="0"/>
              </a:spcAft>
              <a:buSzPts val="1400"/>
              <a:buNone/>
            </a:pPr>
            <a:endParaRPr/>
          </a:p>
        </p:txBody>
      </p:sp>
      <p:sp>
        <p:nvSpPr>
          <p:cNvPr id="273" name="Google Shape;273;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eee98646b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eee98646b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400"/>
              </a:spcBef>
              <a:spcAft>
                <a:spcPts val="0"/>
              </a:spcAft>
              <a:buClr>
                <a:srgbClr val="223D7D"/>
              </a:buClr>
              <a:buSzPts val="2000"/>
              <a:buFont typeface="Barlow Semi Condensed SemiBold"/>
              <a:buNone/>
            </a:pPr>
            <a:endParaRPr/>
          </a:p>
          <a:p>
            <a:pPr marL="0" lvl="0" indent="0" algn="l" rtl="0">
              <a:lnSpc>
                <a:spcPct val="100000"/>
              </a:lnSpc>
              <a:spcBef>
                <a:spcPts val="0"/>
              </a:spcBef>
              <a:spcAft>
                <a:spcPts val="0"/>
              </a:spcAft>
              <a:buSzPts val="1400"/>
              <a:buNone/>
            </a:pPr>
            <a:endParaRPr/>
          </a:p>
        </p:txBody>
      </p:sp>
      <p:sp>
        <p:nvSpPr>
          <p:cNvPr id="282" name="Google Shape;282;geee98646b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400"/>
              </a:spcBef>
              <a:spcAft>
                <a:spcPts val="0"/>
              </a:spcAft>
              <a:buClr>
                <a:srgbClr val="223D7D"/>
              </a:buClr>
              <a:buSzPts val="2000"/>
              <a:buFont typeface="Barlow Semi Condensed SemiBold"/>
              <a:buNone/>
            </a:pPr>
            <a:endParaRPr/>
          </a:p>
          <a:p>
            <a:pPr marL="0" lvl="0" indent="0" algn="l" rtl="0">
              <a:lnSpc>
                <a:spcPct val="100000"/>
              </a:lnSpc>
              <a:spcBef>
                <a:spcPts val="1400"/>
              </a:spcBef>
              <a:spcAft>
                <a:spcPts val="0"/>
              </a:spcAft>
              <a:buClr>
                <a:srgbClr val="223D7D"/>
              </a:buClr>
              <a:buSzPts val="2000"/>
              <a:buFont typeface="Barlow Semi Condensed SemiBold"/>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1400"/>
              </a:spcBef>
              <a:spcAft>
                <a:spcPts val="0"/>
              </a:spcAft>
              <a:buClr>
                <a:srgbClr val="223D7D"/>
              </a:buClr>
              <a:buSzPts val="2000"/>
              <a:buFont typeface="Barlow Semi Condensed SemiBold"/>
              <a:buNone/>
            </a:pPr>
            <a:endParaRPr/>
          </a:p>
        </p:txBody>
      </p:sp>
      <p:sp>
        <p:nvSpPr>
          <p:cNvPr id="292" name="Google Shape;292;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de4f674a29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de4f674a29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400"/>
              </a:spcBef>
              <a:spcAft>
                <a:spcPts val="0"/>
              </a:spcAft>
              <a:buClr>
                <a:srgbClr val="223D7D"/>
              </a:buClr>
              <a:buSzPts val="2000"/>
              <a:buFont typeface="Barlow Semi Condensed SemiBold"/>
              <a:buNone/>
            </a:pPr>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301" name="Google Shape;301;gde4f674a29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cd0bb7fd2_2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CoDesign: the development and intentional planning of a system by a collection of stakeholders</a:t>
            </a:r>
            <a:endParaRPr/>
          </a:p>
        </p:txBody>
      </p:sp>
      <p:sp>
        <p:nvSpPr>
          <p:cNvPr id="309" name="Google Shape;309;gecd0bb7fd2_2_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2bd5c80d8b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This is overview of who’s involved in this programme. In the original programme proposal we had support from a significant number of partners listed here on the left. Noted in the centre panel are other endorsed Ocean Decade programmes that present key players for collaboration. The third panel here shows the 11 projects that have been allocated to this programme these include projects that are part of existing networks or looking to establish new networks and then also projects that focus on establishing or enhancing integrated observing systems regionally.</a:t>
            </a:r>
            <a:endParaRPr/>
          </a:p>
        </p:txBody>
      </p:sp>
      <p:sp>
        <p:nvSpPr>
          <p:cNvPr id="331" name="Google Shape;331;g12bd5c80d8b_0_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22eced1e13_2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This is an example of the exemplar areas that we propose we can start to work on through projects. Different exemplar areas are more mature than others for service delivery, model and observing maturity - and these different levels of maturity need to be addressed so that processes and tools developed can be broadly applicable. It’s important to note that these are exemplars that we suggest as initial example areas. The tools and processes developed will be applicable to other areas.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The exemplars noted here are ones that have been discussed as being potential use areas that we could develop projects around. And importantly alongside each exemplar area we have noted the stakeholders who are the end-users who much be part of the co-design process. </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There are many more exemplars that need to be considered: even basic ones such as how do we better integrate Argo, drifters, buoys, Oceansites, XBT, go-ship, gliders, animal borne sensor network (ANIBOS), and all the rest into a single integrated and cost effective  observing system…not a collection of observing projects?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384" name="Google Shape;384;g122eced1e13_2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chemeClr val="dk1"/>
              </a:buClr>
              <a:buSzPts val="2400"/>
              <a:buFont typeface="Arial"/>
              <a:buNone/>
              <a:defRPr/>
            </a:lvl1pPr>
            <a:lvl2pPr lvl="1" algn="ctr">
              <a:lnSpc>
                <a:spcPct val="100000"/>
              </a:lnSpc>
              <a:spcBef>
                <a:spcPts val="400"/>
              </a:spcBef>
              <a:spcAft>
                <a:spcPts val="0"/>
              </a:spcAft>
              <a:buClr>
                <a:schemeClr val="dk1"/>
              </a:buClr>
              <a:buSzPts val="2000"/>
              <a:buFont typeface="Arial"/>
              <a:buNone/>
              <a:defRPr/>
            </a:lvl2pPr>
            <a:lvl3pPr lvl="2" algn="ctr">
              <a:lnSpc>
                <a:spcPct val="100000"/>
              </a:lnSpc>
              <a:spcBef>
                <a:spcPts val="360"/>
              </a:spcBef>
              <a:spcAft>
                <a:spcPts val="0"/>
              </a:spcAft>
              <a:buClr>
                <a:schemeClr val="dk1"/>
              </a:buClr>
              <a:buSzPts val="1800"/>
              <a:buFont typeface="Arial"/>
              <a:buNone/>
              <a:defRPr/>
            </a:lvl3pPr>
            <a:lvl4pPr lvl="3" algn="ctr">
              <a:lnSpc>
                <a:spcPct val="100000"/>
              </a:lnSpc>
              <a:spcBef>
                <a:spcPts val="320"/>
              </a:spcBef>
              <a:spcAft>
                <a:spcPts val="0"/>
              </a:spcAft>
              <a:buClr>
                <a:schemeClr val="dk1"/>
              </a:buClr>
              <a:buSzPts val="1600"/>
              <a:buFont typeface="Arial"/>
              <a:buNone/>
              <a:defRPr/>
            </a:lvl4pPr>
            <a:lvl5pPr lvl="4" algn="ctr">
              <a:lnSpc>
                <a:spcPct val="100000"/>
              </a:lnSpc>
              <a:spcBef>
                <a:spcPts val="320"/>
              </a:spcBef>
              <a:spcAft>
                <a:spcPts val="0"/>
              </a:spcAft>
              <a:buClr>
                <a:schemeClr val="dk1"/>
              </a:buClr>
              <a:buSzPts val="1600"/>
              <a:buFont typeface="Arial"/>
              <a:buNone/>
              <a:defRPr/>
            </a:lvl5pPr>
            <a:lvl6pPr lvl="5" algn="ctr">
              <a:lnSpc>
                <a:spcPct val="100000"/>
              </a:lnSpc>
              <a:spcBef>
                <a:spcPts val="320"/>
              </a:spcBef>
              <a:spcAft>
                <a:spcPts val="0"/>
              </a:spcAft>
              <a:buClr>
                <a:schemeClr val="dk1"/>
              </a:buClr>
              <a:buSzPts val="1600"/>
              <a:buFont typeface="Arial"/>
              <a:buNone/>
              <a:defRPr/>
            </a:lvl6pPr>
            <a:lvl7pPr lvl="6" algn="ctr">
              <a:lnSpc>
                <a:spcPct val="100000"/>
              </a:lnSpc>
              <a:spcBef>
                <a:spcPts val="320"/>
              </a:spcBef>
              <a:spcAft>
                <a:spcPts val="0"/>
              </a:spcAft>
              <a:buClr>
                <a:schemeClr val="dk1"/>
              </a:buClr>
              <a:buSzPts val="1600"/>
              <a:buFont typeface="Arial"/>
              <a:buNone/>
              <a:defRPr/>
            </a:lvl7pPr>
            <a:lvl8pPr lvl="7" algn="ctr">
              <a:lnSpc>
                <a:spcPct val="100000"/>
              </a:lnSpc>
              <a:spcBef>
                <a:spcPts val="320"/>
              </a:spcBef>
              <a:spcAft>
                <a:spcPts val="0"/>
              </a:spcAft>
              <a:buClr>
                <a:schemeClr val="dk1"/>
              </a:buClr>
              <a:buSzPts val="1600"/>
              <a:buFont typeface="Arial"/>
              <a:buNone/>
              <a:defRPr/>
            </a:lvl8pPr>
            <a:lvl9pPr lvl="8" algn="ctr">
              <a:lnSpc>
                <a:spcPct val="100000"/>
              </a:lnSpc>
              <a:spcBef>
                <a:spcPts val="320"/>
              </a:spcBef>
              <a:spcAft>
                <a:spcPts val="0"/>
              </a:spcAft>
              <a:buClr>
                <a:schemeClr val="dk1"/>
              </a:buClr>
              <a:buSzPts val="1600"/>
              <a:buFont typeface="Arial"/>
              <a:buNone/>
              <a:defRPr/>
            </a:lvl9pPr>
          </a:lstStyle>
          <a:p>
            <a:endParaRPr/>
          </a:p>
        </p:txBody>
      </p:sp>
      <p:sp>
        <p:nvSpPr>
          <p:cNvPr id="18" name="Google Shape;18;p29"/>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gecd0bb7fd2_2_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ecd0bb7fd2_2_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1" name="Google Shape;81;gecd0bb7fd2_2_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ecd0bb7fd2_2_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ecd0bb7fd2_2_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sp>
        <p:nvSpPr>
          <p:cNvPr id="85" name="Google Shape;85;gecd0bb7fd2_2_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ecd0bb7fd2_2_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gecd0bb7fd2_2_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ecd0bb7fd2_2_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gecd0bb7fd2_2_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gecd0bb7fd2_2_1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ecd0bb7fd2_2_1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3" name="Google Shape;93;gecd0bb7fd2_2_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ecd0bb7fd2_2_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ecd0bb7fd2_2_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6"/>
        <p:cNvGrpSpPr/>
        <p:nvPr/>
      </p:nvGrpSpPr>
      <p:grpSpPr>
        <a:xfrm>
          <a:off x="0" y="0"/>
          <a:ext cx="0" cy="0"/>
          <a:chOff x="0" y="0"/>
          <a:chExt cx="0" cy="0"/>
        </a:xfrm>
      </p:grpSpPr>
      <p:sp>
        <p:nvSpPr>
          <p:cNvPr id="97" name="Google Shape;97;gecd0bb7fd2_2_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ecd0bb7fd2_2_2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gecd0bb7fd2_2_2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gecd0bb7fd2_2_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ecd0bb7fd2_2_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ecd0bb7fd2_2_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3"/>
        <p:cNvGrpSpPr/>
        <p:nvPr/>
      </p:nvGrpSpPr>
      <p:grpSpPr>
        <a:xfrm>
          <a:off x="0" y="0"/>
          <a:ext cx="0" cy="0"/>
          <a:chOff x="0" y="0"/>
          <a:chExt cx="0" cy="0"/>
        </a:xfrm>
      </p:grpSpPr>
      <p:sp>
        <p:nvSpPr>
          <p:cNvPr id="104" name="Google Shape;104;gecd0bb7fd2_2_3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ecd0bb7fd2_2_31"/>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6" name="Google Shape;106;gecd0bb7fd2_2_31"/>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gecd0bb7fd2_2_31"/>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8" name="Google Shape;108;gecd0bb7fd2_2_31"/>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gecd0bb7fd2_2_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ecd0bb7fd2_2_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ecd0bb7fd2_2_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gecd0bb7fd2_2_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ecd0bb7fd2_2_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ecd0bb7fd2_2_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gecd0bb7fd2_2_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gecd0bb7fd2_2_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ecd0bb7fd2_2_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ecd0bb7fd2_2_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gecd0bb7fd2_2_4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ecd0bb7fd2_2_4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4" name="Google Shape;124;gecd0bb7fd2_2_4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5" name="Google Shape;125;gecd0bb7fd2_2_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ecd0bb7fd2_2_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ecd0bb7fd2_2_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gecd0bb7fd2_2_5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ecd0bb7fd2_2_56"/>
          <p:cNvSpPr>
            <a:spLocks noGrp="1"/>
          </p:cNvSpPr>
          <p:nvPr>
            <p:ph type="pic" idx="2"/>
          </p:nvPr>
        </p:nvSpPr>
        <p:spPr>
          <a:xfrm>
            <a:off x="5183188" y="987425"/>
            <a:ext cx="6172200" cy="4873500"/>
          </a:xfrm>
          <a:prstGeom prst="rect">
            <a:avLst/>
          </a:prstGeom>
          <a:noFill/>
          <a:ln>
            <a:noFill/>
          </a:ln>
        </p:spPr>
      </p:sp>
      <p:sp>
        <p:nvSpPr>
          <p:cNvPr id="131" name="Google Shape;131;gecd0bb7fd2_2_5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gecd0bb7fd2_2_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ecd0bb7fd2_2_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gecd0bb7fd2_2_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gecd0bb7fd2_2_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ecd0bb7fd2_2_6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gecd0bb7fd2_2_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ecd0bb7fd2_2_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ecd0bb7fd2_2_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914400" y="1676400"/>
            <a:ext cx="10363200" cy="4495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gecd0bb7fd2_2_6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gecd0bb7fd2_2_6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gecd0bb7fd2_2_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ecd0bb7fd2_2_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ecd0bb7fd2_2_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56"/>
        <p:cNvGrpSpPr/>
        <p:nvPr/>
      </p:nvGrpSpPr>
      <p:grpSpPr>
        <a:xfrm>
          <a:off x="0" y="0"/>
          <a:ext cx="0" cy="0"/>
          <a:chOff x="0" y="0"/>
          <a:chExt cx="0" cy="0"/>
        </a:xfrm>
      </p:grpSpPr>
      <p:sp>
        <p:nvSpPr>
          <p:cNvPr id="157" name="Google Shape;157;g122eced1e13_2_36"/>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122eced1e13_2_36"/>
          <p:cNvSpPr txBox="1">
            <a:spLocks noGrp="1"/>
          </p:cNvSpPr>
          <p:nvPr>
            <p:ph type="body" idx="1"/>
          </p:nvPr>
        </p:nvSpPr>
        <p:spPr>
          <a:xfrm>
            <a:off x="914400" y="1676400"/>
            <a:ext cx="10363200" cy="4495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9" name="Google Shape;159;g122eced1e13_2_36"/>
          <p:cNvSpPr txBox="1">
            <a:spLocks noGrp="1"/>
          </p:cNvSpPr>
          <p:nvPr>
            <p:ph type="dt" idx="10"/>
          </p:nvPr>
        </p:nvSpPr>
        <p:spPr>
          <a:xfrm>
            <a:off x="914400" y="6248400"/>
            <a:ext cx="25401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g122eced1e13_2_36"/>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122eced1e13_2_36"/>
          <p:cNvSpPr txBox="1">
            <a:spLocks noGrp="1"/>
          </p:cNvSpPr>
          <p:nvPr>
            <p:ph type="sldNum" idx="12"/>
          </p:nvPr>
        </p:nvSpPr>
        <p:spPr>
          <a:xfrm>
            <a:off x="8737600" y="6248400"/>
            <a:ext cx="25401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Quote Slide">
  <p:cSld name="Quote Slide">
    <p:bg>
      <p:bgPr>
        <a:solidFill>
          <a:schemeClr val="accent1"/>
        </a:solidFill>
        <a:effectLst/>
      </p:bgPr>
    </p:bg>
    <p:spTree>
      <p:nvGrpSpPr>
        <p:cNvPr id="1" name="Shape 162"/>
        <p:cNvGrpSpPr/>
        <p:nvPr/>
      </p:nvGrpSpPr>
      <p:grpSpPr>
        <a:xfrm>
          <a:off x="0" y="0"/>
          <a:ext cx="0" cy="0"/>
          <a:chOff x="0" y="0"/>
          <a:chExt cx="0" cy="0"/>
        </a:xfrm>
      </p:grpSpPr>
      <p:sp>
        <p:nvSpPr>
          <p:cNvPr id="163" name="Google Shape;163;g122eced1e13_2_26"/>
          <p:cNvSpPr txBox="1">
            <a:spLocks noGrp="1"/>
          </p:cNvSpPr>
          <p:nvPr>
            <p:ph type="body" idx="1"/>
          </p:nvPr>
        </p:nvSpPr>
        <p:spPr>
          <a:xfrm>
            <a:off x="1944000" y="1916113"/>
            <a:ext cx="8967840" cy="302577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Barlow Semi Condensed SemiBold"/>
                <a:ea typeface="Barlow Semi Condensed SemiBold"/>
                <a:cs typeface="Barlow Semi Condensed SemiBold"/>
                <a:sym typeface="Barlow Semi Condensed SemiBold"/>
              </a:defRPr>
            </a:lvl1pPr>
            <a:lvl2pPr marL="914400" lvl="1" indent="-228600" algn="l">
              <a:lnSpc>
                <a:spcPct val="100000"/>
              </a:lnSpc>
              <a:spcBef>
                <a:spcPts val="1417"/>
              </a:spcBef>
              <a:spcAft>
                <a:spcPts val="0"/>
              </a:spcAft>
              <a:buClr>
                <a:schemeClr val="lt1"/>
              </a:buClr>
              <a:buSzPts val="4400"/>
              <a:buNone/>
              <a:defRPr sz="4400">
                <a:solidFill>
                  <a:schemeClr val="lt1"/>
                </a:solidFill>
              </a:defRPr>
            </a:lvl2pPr>
            <a:lvl3pPr marL="1371600" lvl="2" indent="-228600" algn="l">
              <a:lnSpc>
                <a:spcPct val="100000"/>
              </a:lnSpc>
              <a:spcBef>
                <a:spcPts val="283"/>
              </a:spcBef>
              <a:spcAft>
                <a:spcPts val="0"/>
              </a:spcAft>
              <a:buSzPts val="4400"/>
              <a:buNone/>
              <a:defRPr sz="4400">
                <a:solidFill>
                  <a:schemeClr val="lt1"/>
                </a:solidFill>
              </a:defRPr>
            </a:lvl3pPr>
            <a:lvl4pPr marL="1828800" lvl="3" indent="-508000" algn="l">
              <a:lnSpc>
                <a:spcPct val="100000"/>
              </a:lnSpc>
              <a:spcBef>
                <a:spcPts val="1134"/>
              </a:spcBef>
              <a:spcAft>
                <a:spcPts val="0"/>
              </a:spcAft>
              <a:buSzPts val="4400"/>
              <a:buChar char="―"/>
              <a:defRPr sz="4400">
                <a:solidFill>
                  <a:schemeClr val="lt1"/>
                </a:solidFill>
              </a:defRPr>
            </a:lvl4pPr>
            <a:lvl5pPr marL="2286000" lvl="4" indent="-508000" algn="l">
              <a:lnSpc>
                <a:spcPct val="100000"/>
              </a:lnSpc>
              <a:spcBef>
                <a:spcPts val="1417"/>
              </a:spcBef>
              <a:spcAft>
                <a:spcPts val="0"/>
              </a:spcAft>
              <a:buSzPts val="4400"/>
              <a:buChar char="―"/>
              <a:defRPr sz="4400">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g122eced1e13_2_26"/>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165" name="Google Shape;165;g122eced1e13_2_26"/>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9000000" y="6264000"/>
            <a:ext cx="2904750" cy="356617"/>
          </a:xfrm>
          <a:prstGeom prst="rect">
            <a:avLst/>
          </a:prstGeom>
          <a:noFill/>
          <a:ln>
            <a:noFill/>
          </a:ln>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Intro Slide">
  <p:cSld name="Intro Slide">
    <p:bg>
      <p:bgPr>
        <a:solidFill>
          <a:schemeClr val="accent1"/>
        </a:solidFill>
        <a:effectLst/>
      </p:bgPr>
    </p:bg>
    <p:spTree>
      <p:nvGrpSpPr>
        <p:cNvPr id="1" name="Shape 166"/>
        <p:cNvGrpSpPr/>
        <p:nvPr/>
      </p:nvGrpSpPr>
      <p:grpSpPr>
        <a:xfrm>
          <a:off x="0" y="0"/>
          <a:ext cx="0" cy="0"/>
          <a:chOff x="0" y="0"/>
          <a:chExt cx="0" cy="0"/>
        </a:xfrm>
      </p:grpSpPr>
      <p:sp>
        <p:nvSpPr>
          <p:cNvPr id="167" name="Google Shape;167;g122eced1e13_2_22"/>
          <p:cNvSpPr txBox="1">
            <a:spLocks noGrp="1"/>
          </p:cNvSpPr>
          <p:nvPr>
            <p:ph type="body" idx="1"/>
          </p:nvPr>
        </p:nvSpPr>
        <p:spPr>
          <a:xfrm>
            <a:off x="1260000" y="1440000"/>
            <a:ext cx="7920000" cy="36337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3400"/>
              <a:buNone/>
              <a:defRPr sz="3400">
                <a:solidFill>
                  <a:schemeClr val="lt1"/>
                </a:solidFill>
                <a:latin typeface="Barlow Semi Condensed SemiBold"/>
                <a:ea typeface="Barlow Semi Condensed SemiBold"/>
                <a:cs typeface="Barlow Semi Condensed SemiBold"/>
                <a:sym typeface="Barlow Semi Condensed SemiBold"/>
              </a:defRPr>
            </a:lvl1pPr>
            <a:lvl2pPr marL="914400" lvl="1" indent="-228600" algn="l">
              <a:lnSpc>
                <a:spcPct val="100000"/>
              </a:lnSpc>
              <a:spcBef>
                <a:spcPts val="1701"/>
              </a:spcBef>
              <a:spcAft>
                <a:spcPts val="0"/>
              </a:spcAft>
              <a:buClr>
                <a:schemeClr val="lt1"/>
              </a:buClr>
              <a:buSzPts val="2400"/>
              <a:buNone/>
              <a:defRPr sz="2400">
                <a:solidFill>
                  <a:schemeClr val="lt1"/>
                </a:solidFill>
              </a:defRPr>
            </a:lvl2pPr>
            <a:lvl3pPr marL="1371600" lvl="2" indent="-228600" algn="l">
              <a:lnSpc>
                <a:spcPct val="100000"/>
              </a:lnSpc>
              <a:spcBef>
                <a:spcPts val="1134"/>
              </a:spcBef>
              <a:spcAft>
                <a:spcPts val="0"/>
              </a:spcAft>
              <a:buSzPts val="1800"/>
              <a:buNone/>
              <a:defRPr/>
            </a:lvl3pPr>
            <a:lvl4pPr marL="1828800" lvl="3" indent="-342900" algn="l">
              <a:lnSpc>
                <a:spcPct val="120000"/>
              </a:lnSpc>
              <a:spcBef>
                <a:spcPts val="1134"/>
              </a:spcBef>
              <a:spcAft>
                <a:spcPts val="0"/>
              </a:spcAft>
              <a:buSzPts val="1800"/>
              <a:buChar char="―"/>
              <a:defRPr/>
            </a:lvl4pPr>
            <a:lvl5pPr marL="2286000" lvl="4" indent="-342900" algn="l">
              <a:lnSpc>
                <a:spcPct val="120000"/>
              </a:lnSpc>
              <a:spcBef>
                <a:spcPts val="1417"/>
              </a:spcBef>
              <a:spcAft>
                <a:spcPts val="0"/>
              </a:spcAft>
              <a:buSzPts val="18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g122eced1e13_2_22"/>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169" name="Google Shape;169;g122eced1e13_2_22"/>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9000000" y="6264000"/>
            <a:ext cx="2904750" cy="356617"/>
          </a:xfrm>
          <a:prstGeom prst="rect">
            <a:avLst/>
          </a:prstGeom>
          <a:noFill/>
          <a:ln>
            <a:noFill/>
          </a:ln>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sp>
        <p:nvSpPr>
          <p:cNvPr id="171" name="Google Shape;171;g122eced1e13_2_42"/>
          <p:cNvSpPr txBox="1">
            <a:spLocks noGrp="1"/>
          </p:cNvSpPr>
          <p:nvPr>
            <p:ph type="title"/>
          </p:nvPr>
        </p:nvSpPr>
        <p:spPr>
          <a:xfrm>
            <a:off x="1188001" y="793750"/>
            <a:ext cx="10318200" cy="7921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g122eced1e13_2_42"/>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g122eced1e13_2_42"/>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122eced1e13_2_42"/>
          <p:cNvSpPr txBox="1">
            <a:spLocks noGrp="1"/>
          </p:cNvSpPr>
          <p:nvPr>
            <p:ph type="sldNum" idx="12"/>
          </p:nvPr>
        </p:nvSpPr>
        <p:spPr>
          <a:xfrm>
            <a:off x="8300693" y="6264000"/>
            <a:ext cx="257637" cy="365125"/>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175"/>
        <p:cNvGrpSpPr/>
        <p:nvPr/>
      </p:nvGrpSpPr>
      <p:grpSpPr>
        <a:xfrm>
          <a:off x="0" y="0"/>
          <a:ext cx="0" cy="0"/>
          <a:chOff x="0" y="0"/>
          <a:chExt cx="0" cy="0"/>
        </a:xfrm>
      </p:grpSpPr>
      <p:sp>
        <p:nvSpPr>
          <p:cNvPr id="176" name="Google Shape;176;g122eced1e13_2_16"/>
          <p:cNvSpPr txBox="1">
            <a:spLocks noGrp="1"/>
          </p:cNvSpPr>
          <p:nvPr>
            <p:ph type="title"/>
          </p:nvPr>
        </p:nvSpPr>
        <p:spPr>
          <a:xfrm>
            <a:off x="1188000" y="793750"/>
            <a:ext cx="4500213" cy="7921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g122eced1e13_2_16"/>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g122eced1e13_2_16"/>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g122eced1e13_2_16"/>
          <p:cNvSpPr>
            <a:spLocks noGrp="1"/>
          </p:cNvSpPr>
          <p:nvPr>
            <p:ph type="pic" idx="2"/>
          </p:nvPr>
        </p:nvSpPr>
        <p:spPr>
          <a:xfrm>
            <a:off x="6558000" y="0"/>
            <a:ext cx="5634001" cy="6858000"/>
          </a:xfrm>
          <a:prstGeom prst="rect">
            <a:avLst/>
          </a:prstGeom>
          <a:solidFill>
            <a:srgbClr val="D8D8D8"/>
          </a:solidFill>
          <a:ln>
            <a:noFill/>
          </a:ln>
        </p:spPr>
      </p:sp>
      <p:sp>
        <p:nvSpPr>
          <p:cNvPr id="180" name="Google Shape;180;g122eced1e13_2_16"/>
          <p:cNvSpPr txBox="1">
            <a:spLocks noGrp="1"/>
          </p:cNvSpPr>
          <p:nvPr>
            <p:ph type="body" idx="1"/>
          </p:nvPr>
        </p:nvSpPr>
        <p:spPr>
          <a:xfrm>
            <a:off x="684214" y="1585913"/>
            <a:ext cx="5004000" cy="436403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2"/>
              </a:buClr>
              <a:buSzPts val="2000"/>
              <a:buNone/>
              <a:defRPr/>
            </a:lvl1pPr>
            <a:lvl2pPr marL="914400" lvl="1" indent="-228600" algn="l">
              <a:lnSpc>
                <a:spcPct val="100000"/>
              </a:lnSpc>
              <a:spcBef>
                <a:spcPts val="1417"/>
              </a:spcBef>
              <a:spcAft>
                <a:spcPts val="0"/>
              </a:spcAft>
              <a:buClr>
                <a:schemeClr val="accent1"/>
              </a:buClr>
              <a:buSzPts val="2400"/>
              <a:buNone/>
              <a:defRPr/>
            </a:lvl2pPr>
            <a:lvl3pPr marL="1371600" lvl="2" indent="-228600" algn="l">
              <a:lnSpc>
                <a:spcPct val="100000"/>
              </a:lnSpc>
              <a:spcBef>
                <a:spcPts val="283"/>
              </a:spcBef>
              <a:spcAft>
                <a:spcPts val="0"/>
              </a:spcAft>
              <a:buSzPts val="2800"/>
              <a:buNone/>
              <a:defRPr/>
            </a:lvl3pPr>
            <a:lvl4pPr marL="1828800" lvl="3" indent="-355600" algn="l">
              <a:lnSpc>
                <a:spcPct val="120000"/>
              </a:lnSpc>
              <a:spcBef>
                <a:spcPts val="1134"/>
              </a:spcBef>
              <a:spcAft>
                <a:spcPts val="0"/>
              </a:spcAft>
              <a:buSzPts val="2000"/>
              <a:buChar char="―"/>
              <a:defRPr/>
            </a:lvl4pPr>
            <a:lvl5pPr marL="2286000" lvl="4" indent="-355600" algn="l">
              <a:lnSpc>
                <a:spcPct val="120000"/>
              </a:lnSpc>
              <a:spcBef>
                <a:spcPts val="1417"/>
              </a:spcBef>
              <a:spcAft>
                <a:spcPts val="0"/>
              </a:spcAft>
              <a:buSzPts val="20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losing Slide">
  <p:cSld name="Closing Slide">
    <p:bg>
      <p:bgPr>
        <a:solidFill>
          <a:schemeClr val="accent1"/>
        </a:solidFill>
        <a:effectLst/>
      </p:bgPr>
    </p:bg>
    <p:spTree>
      <p:nvGrpSpPr>
        <p:cNvPr id="1" name="Shape 181"/>
        <p:cNvGrpSpPr/>
        <p:nvPr/>
      </p:nvGrpSpPr>
      <p:grpSpPr>
        <a:xfrm>
          <a:off x="0" y="0"/>
          <a:ext cx="0" cy="0"/>
          <a:chOff x="0" y="0"/>
          <a:chExt cx="0" cy="0"/>
        </a:xfrm>
      </p:grpSpPr>
      <p:sp>
        <p:nvSpPr>
          <p:cNvPr id="182" name="Google Shape;182;g122eced1e13_2_47"/>
          <p:cNvSpPr/>
          <p:nvPr/>
        </p:nvSpPr>
        <p:spPr>
          <a:xfrm>
            <a:off x="0" y="4698000"/>
            <a:ext cx="12192000" cy="2160000"/>
          </a:xfrm>
          <a:prstGeom prst="rect">
            <a:avLst/>
          </a:prstGeom>
          <a:solidFill>
            <a:schemeClr val="l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sp>
        <p:nvSpPr>
          <p:cNvPr id="183" name="Google Shape;183;g122eced1e13_2_47"/>
          <p:cNvSpPr txBox="1">
            <a:spLocks noGrp="1"/>
          </p:cNvSpPr>
          <p:nvPr>
            <p:ph type="title"/>
          </p:nvPr>
        </p:nvSpPr>
        <p:spPr>
          <a:xfrm>
            <a:off x="1188000" y="793751"/>
            <a:ext cx="4728613" cy="646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5100"/>
              <a:buNone/>
              <a:defRPr sz="3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122eced1e13_2_47"/>
          <p:cNvSpPr>
            <a:spLocks noGrp="1"/>
          </p:cNvSpPr>
          <p:nvPr>
            <p:ph type="pic" idx="2"/>
          </p:nvPr>
        </p:nvSpPr>
        <p:spPr>
          <a:xfrm>
            <a:off x="6558000" y="0"/>
            <a:ext cx="5634001" cy="6858000"/>
          </a:xfrm>
          <a:prstGeom prst="rect">
            <a:avLst/>
          </a:prstGeom>
          <a:solidFill>
            <a:srgbClr val="D8D8D8"/>
          </a:solidFill>
          <a:ln>
            <a:noFill/>
          </a:ln>
        </p:spPr>
      </p:sp>
      <p:sp>
        <p:nvSpPr>
          <p:cNvPr id="185" name="Google Shape;185;g122eced1e13_2_47"/>
          <p:cNvSpPr txBox="1">
            <a:spLocks noGrp="1"/>
          </p:cNvSpPr>
          <p:nvPr>
            <p:ph type="body" idx="1"/>
          </p:nvPr>
        </p:nvSpPr>
        <p:spPr>
          <a:xfrm>
            <a:off x="684213" y="1440000"/>
            <a:ext cx="5232400" cy="216000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2300"/>
              <a:buNone/>
              <a:defRPr sz="2300">
                <a:solidFill>
                  <a:schemeClr val="lt1"/>
                </a:solidFill>
                <a:latin typeface="Barlow Semi Condensed Medium"/>
                <a:ea typeface="Barlow Semi Condensed Medium"/>
                <a:cs typeface="Barlow Semi Condensed Medium"/>
                <a:sym typeface="Barlow Semi Condensed Medium"/>
              </a:defRPr>
            </a:lvl1pPr>
            <a:lvl2pPr marL="914400" lvl="1" indent="-228600" algn="l">
              <a:lnSpc>
                <a:spcPct val="100000"/>
              </a:lnSpc>
              <a:spcBef>
                <a:spcPts val="2835"/>
              </a:spcBef>
              <a:spcAft>
                <a:spcPts val="0"/>
              </a:spcAft>
              <a:buClr>
                <a:schemeClr val="accent2"/>
              </a:buClr>
              <a:buSzPts val="2300"/>
              <a:buNone/>
              <a:defRPr sz="2300">
                <a:solidFill>
                  <a:schemeClr val="accent2"/>
                </a:solidFill>
                <a:latin typeface="Barlow Semi Condensed Medium"/>
                <a:ea typeface="Barlow Semi Condensed Medium"/>
                <a:cs typeface="Barlow Semi Condensed Medium"/>
                <a:sym typeface="Barlow Semi Condensed Medium"/>
              </a:defRPr>
            </a:lvl2pPr>
            <a:lvl3pPr marL="1371600" lvl="2" indent="-228600" algn="l">
              <a:lnSpc>
                <a:spcPct val="100000"/>
              </a:lnSpc>
              <a:spcBef>
                <a:spcPts val="2835"/>
              </a:spcBef>
              <a:spcAft>
                <a:spcPts val="0"/>
              </a:spcAft>
              <a:buSzPts val="2800"/>
              <a:buNone/>
              <a:defRPr>
                <a:solidFill>
                  <a:schemeClr val="lt1"/>
                </a:solidFill>
                <a:latin typeface="Barlow Semi Condensed Medium"/>
                <a:ea typeface="Barlow Semi Condensed Medium"/>
                <a:cs typeface="Barlow Semi Condensed Medium"/>
                <a:sym typeface="Barlow Semi Condensed Medium"/>
              </a:defRPr>
            </a:lvl3pPr>
            <a:lvl4pPr marL="1828800" lvl="3" indent="-355600" algn="l">
              <a:lnSpc>
                <a:spcPct val="120000"/>
              </a:lnSpc>
              <a:spcBef>
                <a:spcPts val="1417"/>
              </a:spcBef>
              <a:spcAft>
                <a:spcPts val="0"/>
              </a:spcAft>
              <a:buSzPts val="2000"/>
              <a:buChar char="―"/>
              <a:defRPr>
                <a:solidFill>
                  <a:schemeClr val="lt1"/>
                </a:solidFill>
                <a:latin typeface="Barlow Semi Condensed Medium"/>
                <a:ea typeface="Barlow Semi Condensed Medium"/>
                <a:cs typeface="Barlow Semi Condensed Medium"/>
                <a:sym typeface="Barlow Semi Condensed Medium"/>
              </a:defRPr>
            </a:lvl4pPr>
            <a:lvl5pPr marL="2286000" lvl="4" indent="-355600" algn="l">
              <a:lnSpc>
                <a:spcPct val="120000"/>
              </a:lnSpc>
              <a:spcBef>
                <a:spcPts val="1417"/>
              </a:spcBef>
              <a:spcAft>
                <a:spcPts val="0"/>
              </a:spcAft>
              <a:buSzPts val="2000"/>
              <a:buChar char="―"/>
              <a:defRPr>
                <a:solidFill>
                  <a:schemeClr val="lt1"/>
                </a:solidFill>
                <a:latin typeface="Barlow Semi Condensed Medium"/>
                <a:ea typeface="Barlow Semi Condensed Medium"/>
                <a:cs typeface="Barlow Semi Condensed Medium"/>
                <a:sym typeface="Barlow Semi Condensed Medium"/>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6" name="Google Shape;186;g122eced1e13_2_47"/>
          <p:cNvGrpSpPr/>
          <p:nvPr/>
        </p:nvGrpSpPr>
        <p:grpSpPr>
          <a:xfrm>
            <a:off x="720725" y="5047200"/>
            <a:ext cx="4950000" cy="858006"/>
            <a:chOff x="720725" y="5218493"/>
            <a:chExt cx="4009268" cy="694945"/>
          </a:xfrm>
        </p:grpSpPr>
        <p:pic>
          <p:nvPicPr>
            <p:cNvPr id="187" name="Google Shape;187;g122eced1e13_2_47"/>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4032000" y="5325173"/>
              <a:ext cx="697993" cy="588265"/>
            </a:xfrm>
            <a:prstGeom prst="rect">
              <a:avLst/>
            </a:prstGeom>
            <a:noFill/>
            <a:ln>
              <a:noFill/>
            </a:ln>
          </p:spPr>
        </p:pic>
        <p:pic>
          <p:nvPicPr>
            <p:cNvPr id="188" name="Google Shape;188;g122eced1e13_2_4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867282" y="5309933"/>
              <a:ext cx="826010" cy="603505"/>
            </a:xfrm>
            <a:prstGeom prst="rect">
              <a:avLst/>
            </a:prstGeom>
            <a:noFill/>
            <a:ln>
              <a:noFill/>
            </a:ln>
          </p:spPr>
        </p:pic>
        <p:pic>
          <p:nvPicPr>
            <p:cNvPr id="189" name="Google Shape;189;g122eced1e13_2_4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720725" y="5279453"/>
              <a:ext cx="594361" cy="633985"/>
            </a:xfrm>
            <a:prstGeom prst="rect">
              <a:avLst/>
            </a:prstGeom>
            <a:noFill/>
            <a:ln>
              <a:noFill/>
            </a:ln>
          </p:spPr>
        </p:pic>
        <p:pic>
          <p:nvPicPr>
            <p:cNvPr id="190" name="Google Shape;190;g122eced1e13_2_47"/>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653795" y="5218493"/>
              <a:ext cx="874778" cy="694945"/>
            </a:xfrm>
            <a:prstGeom prst="rect">
              <a:avLst/>
            </a:prstGeom>
            <a:noFill/>
            <a:ln>
              <a:noFill/>
            </a:ln>
          </p:spPr>
        </p:pic>
      </p:grpSp>
      <p:sp>
        <p:nvSpPr>
          <p:cNvPr id="191" name="Google Shape;191;g122eced1e13_2_47"/>
          <p:cNvSpPr txBox="1"/>
          <p:nvPr/>
        </p:nvSpPr>
        <p:spPr>
          <a:xfrm>
            <a:off x="684213" y="6210000"/>
            <a:ext cx="5232400" cy="409432"/>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000000"/>
              </a:buClr>
              <a:buSzPts val="900"/>
              <a:buFont typeface="Arial"/>
              <a:buNone/>
            </a:pPr>
            <a:r>
              <a:rPr lang="en-US" sz="900" b="0" i="0" u="none" strike="noStrike" cap="none">
                <a:solidFill>
                  <a:schemeClr val="accent4"/>
                </a:solidFill>
                <a:latin typeface="Roboto Light"/>
                <a:ea typeface="Roboto Light"/>
                <a:cs typeface="Roboto Light"/>
                <a:sym typeface="Roboto Light"/>
              </a:rPr>
              <a:t>GOOS is sponsored by the </a:t>
            </a:r>
            <a:r>
              <a:rPr lang="en-US" sz="900" b="0" i="0" u="none" strike="noStrike" cap="none">
                <a:solidFill>
                  <a:schemeClr val="accent4"/>
                </a:solidFill>
                <a:latin typeface="Roboto Medium"/>
                <a:ea typeface="Roboto Medium"/>
                <a:cs typeface="Roboto Medium"/>
                <a:sym typeface="Roboto Medium"/>
              </a:rPr>
              <a:t>Intergovernmental Oceanographic Commission of UNESCO</a:t>
            </a:r>
            <a:r>
              <a:rPr lang="en-US" sz="900" b="0" i="0" u="none" strike="noStrike" cap="none">
                <a:solidFill>
                  <a:schemeClr val="accent4"/>
                </a:solidFill>
                <a:latin typeface="Roboto Light"/>
                <a:ea typeface="Roboto Light"/>
                <a:cs typeface="Roboto Light"/>
                <a:sym typeface="Roboto Light"/>
              </a:rPr>
              <a:t>, the </a:t>
            </a:r>
            <a:r>
              <a:rPr lang="en-US" sz="900" b="0" i="0" u="none" strike="noStrike" cap="none">
                <a:solidFill>
                  <a:schemeClr val="accent4"/>
                </a:solidFill>
                <a:latin typeface="Roboto Medium"/>
                <a:ea typeface="Roboto Medium"/>
                <a:cs typeface="Roboto Medium"/>
                <a:sym typeface="Roboto Medium"/>
              </a:rPr>
              <a:t>World Meteorological Organization</a:t>
            </a:r>
            <a:r>
              <a:rPr lang="en-US" sz="900" b="0" i="0" u="none" strike="noStrike" cap="none">
                <a:solidFill>
                  <a:schemeClr val="accent4"/>
                </a:solidFill>
                <a:latin typeface="Roboto Light"/>
                <a:ea typeface="Roboto Light"/>
                <a:cs typeface="Roboto Light"/>
                <a:sym typeface="Roboto Light"/>
              </a:rPr>
              <a:t>, the </a:t>
            </a:r>
            <a:r>
              <a:rPr lang="en-US" sz="900" b="0" i="0" u="none" strike="noStrike" cap="none">
                <a:solidFill>
                  <a:schemeClr val="accent4"/>
                </a:solidFill>
                <a:latin typeface="Roboto Medium"/>
                <a:ea typeface="Roboto Medium"/>
                <a:cs typeface="Roboto Medium"/>
                <a:sym typeface="Roboto Medium"/>
              </a:rPr>
              <a:t>UN Environment Programme</a:t>
            </a:r>
            <a:r>
              <a:rPr lang="en-US" sz="900" b="0" i="0" u="none" strike="noStrike" cap="none">
                <a:solidFill>
                  <a:schemeClr val="accent4"/>
                </a:solidFill>
                <a:latin typeface="Roboto Light"/>
                <a:ea typeface="Roboto Light"/>
                <a:cs typeface="Roboto Light"/>
                <a:sym typeface="Roboto Light"/>
              </a:rPr>
              <a:t>, and the </a:t>
            </a:r>
            <a:r>
              <a:rPr lang="en-US" sz="900" b="0" i="0" u="none" strike="noStrike" cap="none">
                <a:solidFill>
                  <a:schemeClr val="accent4"/>
                </a:solidFill>
                <a:latin typeface="Roboto Medium"/>
                <a:ea typeface="Roboto Medium"/>
                <a:cs typeface="Roboto Medium"/>
                <a:sym typeface="Roboto Medium"/>
              </a:rPr>
              <a:t>International Science Council</a:t>
            </a:r>
            <a:r>
              <a:rPr lang="en-US" sz="900" b="0" i="0" u="none" strike="noStrike" cap="none">
                <a:solidFill>
                  <a:schemeClr val="accent4"/>
                </a:solidFill>
                <a:latin typeface="Roboto Light"/>
                <a:ea typeface="Roboto Light"/>
                <a:cs typeface="Roboto Light"/>
                <a:sym typeface="Roboto Light"/>
              </a:rPr>
              <a:t>.</a:t>
            </a:r>
            <a:endParaRPr sz="1400" b="0" i="0" u="none" strike="noStrike" cap="none">
              <a:solidFill>
                <a:srgbClr val="000000"/>
              </a:solidFill>
              <a:latin typeface="Arial"/>
              <a:ea typeface="Arial"/>
              <a:cs typeface="Arial"/>
              <a:sym typeface="Arial"/>
            </a:endParaRPr>
          </a:p>
        </p:txBody>
      </p:sp>
      <p:sp>
        <p:nvSpPr>
          <p:cNvPr id="192" name="Google Shape;192;g122eced1e13_2_47"/>
          <p:cNvSpPr txBox="1"/>
          <p:nvPr/>
        </p:nvSpPr>
        <p:spPr>
          <a:xfrm>
            <a:off x="684213" y="3744000"/>
            <a:ext cx="2099930" cy="436728"/>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000000"/>
              </a:buClr>
              <a:buSzPts val="2300"/>
              <a:buFont typeface="Arial"/>
              <a:buNone/>
            </a:pPr>
            <a:r>
              <a:rPr lang="en-US" sz="2300" b="0" i="0" u="none" strike="noStrike" cap="none">
                <a:solidFill>
                  <a:schemeClr val="accent2"/>
                </a:solidFill>
                <a:latin typeface="Barlow Semi Condensed Medium"/>
                <a:ea typeface="Barlow Semi Condensed Medium"/>
                <a:cs typeface="Barlow Semi Condensed Medium"/>
                <a:sym typeface="Barlow Semi Condensed Medium"/>
              </a:rPr>
              <a:t>goosocean.org </a:t>
            </a:r>
            <a:endParaRPr sz="1400" b="0" i="0" u="none" strike="noStrike" cap="none">
              <a:solidFill>
                <a:srgbClr val="000000"/>
              </a:solidFill>
              <a:latin typeface="Arial"/>
              <a:ea typeface="Arial"/>
              <a:cs typeface="Arial"/>
              <a:sym typeface="Arial"/>
            </a:endParaRPr>
          </a:p>
        </p:txBody>
      </p:sp>
      <p:pic>
        <p:nvPicPr>
          <p:cNvPr id="193" name="Google Shape;193;g122eced1e13_2_47"/>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2440043" y="3906684"/>
            <a:ext cx="204216" cy="161544"/>
          </a:xfrm>
          <a:prstGeom prst="rect">
            <a:avLst/>
          </a:prstGeom>
          <a:noFill/>
          <a:ln>
            <a:noFill/>
          </a:ln>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accent1"/>
        </a:solidFill>
        <a:effectLst/>
      </p:bgPr>
    </p:bg>
    <p:spTree>
      <p:nvGrpSpPr>
        <p:cNvPr id="1" name="Shape 194"/>
        <p:cNvGrpSpPr/>
        <p:nvPr/>
      </p:nvGrpSpPr>
      <p:grpSpPr>
        <a:xfrm>
          <a:off x="0" y="0"/>
          <a:ext cx="0" cy="0"/>
          <a:chOff x="0" y="0"/>
          <a:chExt cx="0" cy="0"/>
        </a:xfrm>
      </p:grpSpPr>
      <p:sp>
        <p:nvSpPr>
          <p:cNvPr id="195" name="Google Shape;195;g122eced1e13_2_9"/>
          <p:cNvSpPr txBox="1">
            <a:spLocks noGrp="1"/>
          </p:cNvSpPr>
          <p:nvPr>
            <p:ph type="ctrTitle"/>
          </p:nvPr>
        </p:nvSpPr>
        <p:spPr>
          <a:xfrm>
            <a:off x="1260000" y="1260000"/>
            <a:ext cx="4271583" cy="303490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5550"/>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g122eced1e13_2_9"/>
          <p:cNvSpPr txBox="1">
            <a:spLocks noGrp="1"/>
          </p:cNvSpPr>
          <p:nvPr>
            <p:ph type="subTitle" idx="1"/>
          </p:nvPr>
        </p:nvSpPr>
        <p:spPr>
          <a:xfrm>
            <a:off x="1260000" y="4590000"/>
            <a:ext cx="4271583" cy="824356"/>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1700"/>
              <a:buNone/>
              <a:defRPr sz="1700">
                <a:solidFill>
                  <a:schemeClr val="lt1"/>
                </a:solidFill>
                <a:latin typeface="Barlow Semi Condensed Medium"/>
                <a:ea typeface="Barlow Semi Condensed Medium"/>
                <a:cs typeface="Barlow Semi Condensed Medium"/>
                <a:sym typeface="Barlow Semi Condensed Medium"/>
              </a:defRPr>
            </a:lvl1pPr>
            <a:lvl2pPr lvl="1" algn="ctr">
              <a:lnSpc>
                <a:spcPct val="100000"/>
              </a:lnSpc>
              <a:spcBef>
                <a:spcPts val="1417"/>
              </a:spcBef>
              <a:spcAft>
                <a:spcPts val="0"/>
              </a:spcAft>
              <a:buClr>
                <a:schemeClr val="accent1"/>
              </a:buClr>
              <a:buSzPts val="2000"/>
              <a:buNone/>
              <a:defRPr sz="2000"/>
            </a:lvl2pPr>
            <a:lvl3pPr lvl="2" algn="ctr">
              <a:lnSpc>
                <a:spcPct val="100000"/>
              </a:lnSpc>
              <a:spcBef>
                <a:spcPts val="283"/>
              </a:spcBef>
              <a:spcAft>
                <a:spcPts val="0"/>
              </a:spcAft>
              <a:buSzPts val="1800"/>
              <a:buNone/>
              <a:defRPr sz="1800"/>
            </a:lvl3pPr>
            <a:lvl4pPr lvl="3" algn="ctr">
              <a:lnSpc>
                <a:spcPct val="120000"/>
              </a:lnSpc>
              <a:spcBef>
                <a:spcPts val="1134"/>
              </a:spcBef>
              <a:spcAft>
                <a:spcPts val="0"/>
              </a:spcAft>
              <a:buSzPts val="1600"/>
              <a:buNone/>
              <a:defRPr sz="1600"/>
            </a:lvl4pPr>
            <a:lvl5pPr lvl="4" algn="ctr">
              <a:lnSpc>
                <a:spcPct val="120000"/>
              </a:lnSpc>
              <a:spcBef>
                <a:spcPts val="1417"/>
              </a:spcBef>
              <a:spcAft>
                <a:spcPts val="0"/>
              </a:spcAft>
              <a:buSzPts val="1600"/>
              <a:buNone/>
              <a:defRPr sz="1600"/>
            </a:lvl5pPr>
            <a:lvl6pPr lvl="5" algn="ctr">
              <a:lnSpc>
                <a:spcPct val="90000"/>
              </a:lnSpc>
              <a:spcBef>
                <a:spcPts val="1417"/>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97" name="Google Shape;197;g122eced1e13_2_9"/>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260000" y="5482800"/>
            <a:ext cx="1231395" cy="737618"/>
          </a:xfrm>
          <a:prstGeom prst="rect">
            <a:avLst/>
          </a:prstGeom>
          <a:noFill/>
          <a:ln>
            <a:noFill/>
          </a:ln>
        </p:spPr>
      </p:pic>
      <p:sp>
        <p:nvSpPr>
          <p:cNvPr id="198" name="Google Shape;198;g122eced1e13_2_9"/>
          <p:cNvSpPr txBox="1">
            <a:spLocks noGrp="1"/>
          </p:cNvSpPr>
          <p:nvPr>
            <p:ph type="body" idx="2"/>
          </p:nvPr>
        </p:nvSpPr>
        <p:spPr>
          <a:xfrm>
            <a:off x="2576945" y="5780115"/>
            <a:ext cx="2954639" cy="440303"/>
          </a:xfrm>
          <a:prstGeom prst="rect">
            <a:avLst/>
          </a:prstGeom>
          <a:noFill/>
          <a:ln>
            <a:noFill/>
          </a:ln>
        </p:spPr>
        <p:txBody>
          <a:bodyPr spcFirstLastPara="1" wrap="square" lIns="0" tIns="0" rIns="0" bIns="0" anchor="b" anchorCtr="0">
            <a:noAutofit/>
          </a:bodyPr>
          <a:lstStyle>
            <a:lvl1pPr marL="457200" lvl="0" indent="-228600" algn="r">
              <a:lnSpc>
                <a:spcPct val="120000"/>
              </a:lnSpc>
              <a:spcBef>
                <a:spcPts val="0"/>
              </a:spcBef>
              <a:spcAft>
                <a:spcPts val="0"/>
              </a:spcAft>
              <a:buClr>
                <a:schemeClr val="lt1"/>
              </a:buClr>
              <a:buSzPts val="800"/>
              <a:buNone/>
              <a:defRPr sz="800">
                <a:solidFill>
                  <a:schemeClr val="lt1"/>
                </a:solidFill>
                <a:latin typeface="Roboto Light"/>
                <a:ea typeface="Roboto Light"/>
                <a:cs typeface="Roboto Light"/>
                <a:sym typeface="Roboto Light"/>
              </a:defRPr>
            </a:lvl1pPr>
            <a:lvl2pPr marL="914400" lvl="1" indent="-228600" algn="l">
              <a:lnSpc>
                <a:spcPct val="100000"/>
              </a:lnSpc>
              <a:spcBef>
                <a:spcPts val="1417"/>
              </a:spcBef>
              <a:spcAft>
                <a:spcPts val="0"/>
              </a:spcAft>
              <a:buClr>
                <a:schemeClr val="accent1"/>
              </a:buClr>
              <a:buSzPts val="1800"/>
              <a:buNone/>
              <a:defRPr/>
            </a:lvl2pPr>
            <a:lvl3pPr marL="1371600" lvl="2" indent="-228600" algn="l">
              <a:lnSpc>
                <a:spcPct val="100000"/>
              </a:lnSpc>
              <a:spcBef>
                <a:spcPts val="283"/>
              </a:spcBef>
              <a:spcAft>
                <a:spcPts val="0"/>
              </a:spcAft>
              <a:buSzPts val="1800"/>
              <a:buNone/>
              <a:defRPr/>
            </a:lvl3pPr>
            <a:lvl4pPr marL="1828800" lvl="3" indent="-342900" algn="l">
              <a:lnSpc>
                <a:spcPct val="120000"/>
              </a:lnSpc>
              <a:spcBef>
                <a:spcPts val="1134"/>
              </a:spcBef>
              <a:spcAft>
                <a:spcPts val="0"/>
              </a:spcAft>
              <a:buSzPts val="1800"/>
              <a:buChar char="―"/>
              <a:defRPr/>
            </a:lvl4pPr>
            <a:lvl5pPr marL="2286000" lvl="4" indent="-342900" algn="l">
              <a:lnSpc>
                <a:spcPct val="120000"/>
              </a:lnSpc>
              <a:spcBef>
                <a:spcPts val="1417"/>
              </a:spcBef>
              <a:spcAft>
                <a:spcPts val="0"/>
              </a:spcAft>
              <a:buSzPts val="18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g122eced1e13_2_9"/>
          <p:cNvSpPr>
            <a:spLocks noGrp="1"/>
          </p:cNvSpPr>
          <p:nvPr>
            <p:ph type="pic" idx="3"/>
          </p:nvPr>
        </p:nvSpPr>
        <p:spPr>
          <a:xfrm>
            <a:off x="6558000" y="0"/>
            <a:ext cx="5634000" cy="6858000"/>
          </a:xfrm>
          <a:prstGeom prst="rect">
            <a:avLst/>
          </a:prstGeom>
          <a:solidFill>
            <a:srgbClr val="D8D8D8"/>
          </a:solidFill>
          <a:ln>
            <a:noFill/>
          </a:ln>
        </p:spPr>
      </p:sp>
      <p:pic>
        <p:nvPicPr>
          <p:cNvPr id="200" name="Google Shape;200;g122eced1e13_2_9"/>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14000" y="612000"/>
            <a:ext cx="4331217" cy="533401"/>
          </a:xfrm>
          <a:prstGeom prst="rect">
            <a:avLst/>
          </a:prstGeom>
          <a:noFill/>
          <a:ln>
            <a:noFill/>
          </a:ln>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201"/>
        <p:cNvGrpSpPr/>
        <p:nvPr/>
      </p:nvGrpSpPr>
      <p:grpSpPr>
        <a:xfrm>
          <a:off x="0" y="0"/>
          <a:ext cx="0" cy="0"/>
          <a:chOff x="0" y="0"/>
          <a:chExt cx="0" cy="0"/>
        </a:xfrm>
      </p:grpSpPr>
      <p:sp>
        <p:nvSpPr>
          <p:cNvPr id="202" name="Google Shape;202;g122eced1e13_2_3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g122eced1e13_2_3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4" name="Google Shape;204;g122eced1e13_2_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g122eced1e13_2_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g122eced1e13_2_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07"/>
        <p:cNvGrpSpPr/>
        <p:nvPr/>
      </p:nvGrpSpPr>
      <p:grpSpPr>
        <a:xfrm>
          <a:off x="0" y="0"/>
          <a:ext cx="0" cy="0"/>
          <a:chOff x="0" y="0"/>
          <a:chExt cx="0" cy="0"/>
        </a:xfrm>
      </p:grpSpPr>
      <p:sp>
        <p:nvSpPr>
          <p:cNvPr id="208" name="Google Shape;208;g122eced1e13_2_60"/>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g122eced1e13_2_60"/>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g122eced1e13_2_60"/>
          <p:cNvSpPr txBox="1">
            <a:spLocks noGrp="1"/>
          </p:cNvSpPr>
          <p:nvPr>
            <p:ph type="sldNum" idx="12"/>
          </p:nvPr>
        </p:nvSpPr>
        <p:spPr>
          <a:xfrm>
            <a:off x="8300693" y="6264000"/>
            <a:ext cx="257637" cy="365125"/>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‹N°›</a:t>
            </a:fld>
            <a:endParaRPr/>
          </a:p>
        </p:txBody>
      </p:sp>
      <p:sp>
        <p:nvSpPr>
          <p:cNvPr id="211" name="Google Shape;211;g122eced1e13_2_60"/>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212" name="Google Shape;212;g122eced1e13_2_60"/>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9000000" y="6264000"/>
            <a:ext cx="2904750" cy="356617"/>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963084" y="4406902"/>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963084" y="2906715"/>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30" name="Google Shape;30;p34"/>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3"/>
        <p:cNvGrpSpPr/>
        <p:nvPr/>
      </p:nvGrpSpPr>
      <p:grpSpPr>
        <a:xfrm>
          <a:off x="0" y="0"/>
          <a:ext cx="0" cy="0"/>
          <a:chOff x="0" y="0"/>
          <a:chExt cx="0" cy="0"/>
        </a:xfrm>
      </p:grpSpPr>
      <p:sp>
        <p:nvSpPr>
          <p:cNvPr id="214" name="Google Shape;214;g122eced1e13_2_66"/>
          <p:cNvSpPr txBox="1">
            <a:spLocks noGrp="1"/>
          </p:cNvSpPr>
          <p:nvPr>
            <p:ph type="title"/>
          </p:nvPr>
        </p:nvSpPr>
        <p:spPr>
          <a:xfrm>
            <a:off x="1188001" y="793750"/>
            <a:ext cx="10318200" cy="7921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g122eced1e13_2_66"/>
          <p:cNvSpPr txBox="1">
            <a:spLocks noGrp="1"/>
          </p:cNvSpPr>
          <p:nvPr>
            <p:ph type="body" idx="1"/>
          </p:nvPr>
        </p:nvSpPr>
        <p:spPr>
          <a:xfrm>
            <a:off x="684213" y="1585913"/>
            <a:ext cx="10821987" cy="436403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2"/>
              </a:buClr>
              <a:buSzPts val="2000"/>
              <a:buNone/>
              <a:defRPr/>
            </a:lvl1pPr>
            <a:lvl2pPr marL="914400" lvl="1" indent="-228600" algn="l">
              <a:lnSpc>
                <a:spcPct val="100000"/>
              </a:lnSpc>
              <a:spcBef>
                <a:spcPts val="1417"/>
              </a:spcBef>
              <a:spcAft>
                <a:spcPts val="0"/>
              </a:spcAft>
              <a:buClr>
                <a:schemeClr val="accent1"/>
              </a:buClr>
              <a:buSzPts val="2400"/>
              <a:buNone/>
              <a:defRPr/>
            </a:lvl2pPr>
            <a:lvl3pPr marL="1371600" lvl="2" indent="-228600" algn="l">
              <a:lnSpc>
                <a:spcPct val="100000"/>
              </a:lnSpc>
              <a:spcBef>
                <a:spcPts val="283"/>
              </a:spcBef>
              <a:spcAft>
                <a:spcPts val="0"/>
              </a:spcAft>
              <a:buSzPts val="2800"/>
              <a:buNone/>
              <a:defRPr/>
            </a:lvl3pPr>
            <a:lvl4pPr marL="1828800" lvl="3" indent="-355600" algn="l">
              <a:lnSpc>
                <a:spcPct val="120000"/>
              </a:lnSpc>
              <a:spcBef>
                <a:spcPts val="1134"/>
              </a:spcBef>
              <a:spcAft>
                <a:spcPts val="0"/>
              </a:spcAft>
              <a:buSzPts val="2000"/>
              <a:buChar char="―"/>
              <a:defRPr/>
            </a:lvl4pPr>
            <a:lvl5pPr marL="2286000" lvl="4" indent="-355600" algn="l">
              <a:lnSpc>
                <a:spcPct val="120000"/>
              </a:lnSpc>
              <a:spcBef>
                <a:spcPts val="1417"/>
              </a:spcBef>
              <a:spcAft>
                <a:spcPts val="0"/>
              </a:spcAft>
              <a:buSzPts val="20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g122eced1e13_2_66"/>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g122eced1e13_2_66"/>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g122eced1e13_2_66"/>
          <p:cNvSpPr txBox="1">
            <a:spLocks noGrp="1"/>
          </p:cNvSpPr>
          <p:nvPr>
            <p:ph type="sldNum" idx="12"/>
          </p:nvPr>
        </p:nvSpPr>
        <p:spPr>
          <a:xfrm>
            <a:off x="8300693" y="6264000"/>
            <a:ext cx="257637" cy="365125"/>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Ocean Decade">
  <p:cSld name="Ocean Decade">
    <p:bg>
      <p:bgPr>
        <a:solidFill>
          <a:schemeClr val="lt2"/>
        </a:solidFill>
        <a:effectLst/>
      </p:bgPr>
    </p:bg>
    <p:spTree>
      <p:nvGrpSpPr>
        <p:cNvPr id="1" name="Shape 219"/>
        <p:cNvGrpSpPr/>
        <p:nvPr/>
      </p:nvGrpSpPr>
      <p:grpSpPr>
        <a:xfrm>
          <a:off x="0" y="0"/>
          <a:ext cx="0" cy="0"/>
          <a:chOff x="0" y="0"/>
          <a:chExt cx="0" cy="0"/>
        </a:xfrm>
      </p:grpSpPr>
      <p:pic>
        <p:nvPicPr>
          <p:cNvPr id="220" name="Google Shape;220;g122eced1e13_2_72"/>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684213" y="5371200"/>
            <a:ext cx="1652019" cy="987554"/>
          </a:xfrm>
          <a:prstGeom prst="rect">
            <a:avLst/>
          </a:prstGeom>
          <a:noFill/>
          <a:ln>
            <a:noFill/>
          </a:ln>
        </p:spPr>
      </p:pic>
      <p:pic>
        <p:nvPicPr>
          <p:cNvPr id="221" name="Google Shape;221;g122eced1e13_2_72"/>
          <p:cNvPicPr preferRelativeResize="0"/>
          <p:nvPr/>
        </p:nvPicPr>
        <p:blipFill rotWithShape="1">
          <a:blip r:embed="rId3">
            <a:alphaModFix/>
          </a:blip>
          <a:srcRect/>
          <a:stretch/>
        </p:blipFill>
        <p:spPr>
          <a:xfrm>
            <a:off x="5816111" y="604800"/>
            <a:ext cx="6375889" cy="5498137"/>
          </a:xfrm>
          <a:prstGeom prst="rect">
            <a:avLst/>
          </a:prstGeom>
          <a:noFill/>
          <a:ln>
            <a:noFill/>
          </a:ln>
        </p:spPr>
      </p:pic>
      <p:pic>
        <p:nvPicPr>
          <p:cNvPr id="222" name="Google Shape;222;g122eced1e13_2_7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84213" y="1317600"/>
            <a:ext cx="3843536" cy="557785"/>
          </a:xfrm>
          <a:prstGeom prst="rect">
            <a:avLst/>
          </a:prstGeom>
          <a:noFill/>
          <a:ln>
            <a:noFill/>
          </a:ln>
        </p:spPr>
      </p:pic>
      <p:sp>
        <p:nvSpPr>
          <p:cNvPr id="223" name="Google Shape;223;g122eced1e13_2_72"/>
          <p:cNvSpPr txBox="1">
            <a:spLocks noGrp="1"/>
          </p:cNvSpPr>
          <p:nvPr>
            <p:ph type="body" idx="1"/>
          </p:nvPr>
        </p:nvSpPr>
        <p:spPr>
          <a:xfrm>
            <a:off x="684213" y="2250000"/>
            <a:ext cx="4932000" cy="2820143"/>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2300"/>
              <a:buNone/>
              <a:defRPr sz="2300">
                <a:latin typeface="Barlow Semi Condensed Medium"/>
                <a:ea typeface="Barlow Semi Condensed Medium"/>
                <a:cs typeface="Barlow Semi Condensed Medium"/>
                <a:sym typeface="Barlow Semi Condensed Medium"/>
              </a:defRPr>
            </a:lvl1pPr>
            <a:lvl2pPr marL="914400" lvl="1" indent="-228600" algn="l">
              <a:lnSpc>
                <a:spcPct val="110000"/>
              </a:lnSpc>
              <a:spcBef>
                <a:spcPts val="1701"/>
              </a:spcBef>
              <a:spcAft>
                <a:spcPts val="0"/>
              </a:spcAft>
              <a:buClr>
                <a:schemeClr val="accent1"/>
              </a:buClr>
              <a:buSzPts val="2400"/>
              <a:buNone/>
              <a:defRPr>
                <a:latin typeface="Barlow Semi Condensed Medium"/>
                <a:ea typeface="Barlow Semi Condensed Medium"/>
                <a:cs typeface="Barlow Semi Condensed Medium"/>
                <a:sym typeface="Barlow Semi Condensed Medium"/>
              </a:defRPr>
            </a:lvl2pPr>
            <a:lvl3pPr marL="1371600" lvl="2" indent="-228600" algn="l">
              <a:lnSpc>
                <a:spcPct val="110000"/>
              </a:lnSpc>
              <a:spcBef>
                <a:spcPts val="1701"/>
              </a:spcBef>
              <a:spcAft>
                <a:spcPts val="0"/>
              </a:spcAft>
              <a:buSzPts val="2300"/>
              <a:buNone/>
              <a:defRPr sz="2300">
                <a:latin typeface="Barlow Semi Condensed Medium"/>
                <a:ea typeface="Barlow Semi Condensed Medium"/>
                <a:cs typeface="Barlow Semi Condensed Medium"/>
                <a:sym typeface="Barlow Semi Condensed Medium"/>
              </a:defRPr>
            </a:lvl3pPr>
            <a:lvl4pPr marL="1828800" lvl="3" indent="-374650" algn="l">
              <a:lnSpc>
                <a:spcPct val="110000"/>
              </a:lnSpc>
              <a:spcBef>
                <a:spcPts val="1701"/>
              </a:spcBef>
              <a:spcAft>
                <a:spcPts val="0"/>
              </a:spcAft>
              <a:buSzPts val="2300"/>
              <a:buChar char="―"/>
              <a:defRPr sz="2300">
                <a:latin typeface="Barlow Semi Condensed Medium"/>
                <a:ea typeface="Barlow Semi Condensed Medium"/>
                <a:cs typeface="Barlow Semi Condensed Medium"/>
                <a:sym typeface="Barlow Semi Condensed Medium"/>
              </a:defRPr>
            </a:lvl4pPr>
            <a:lvl5pPr marL="2286000" lvl="4" indent="-374650" algn="l">
              <a:lnSpc>
                <a:spcPct val="110000"/>
              </a:lnSpc>
              <a:spcBef>
                <a:spcPts val="1701"/>
              </a:spcBef>
              <a:spcAft>
                <a:spcPts val="0"/>
              </a:spcAft>
              <a:buSzPts val="2300"/>
              <a:buChar char="―"/>
              <a:defRPr sz="2300">
                <a:latin typeface="Barlow Semi Condensed Medium"/>
                <a:ea typeface="Barlow Semi Condensed Medium"/>
                <a:cs typeface="Barlow Semi Condensed Medium"/>
                <a:sym typeface="Barlow Semi Condensed Medium"/>
              </a:defRPr>
            </a:lvl5pPr>
            <a:lvl6pPr marL="2743200" lvl="5" indent="-342900" algn="l">
              <a:lnSpc>
                <a:spcPct val="90000"/>
              </a:lnSpc>
              <a:spcBef>
                <a:spcPts val="1701"/>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224"/>
        <p:cNvGrpSpPr/>
        <p:nvPr/>
      </p:nvGrpSpPr>
      <p:grpSpPr>
        <a:xfrm>
          <a:off x="0" y="0"/>
          <a:ext cx="0" cy="0"/>
          <a:chOff x="0" y="0"/>
          <a:chExt cx="0" cy="0"/>
        </a:xfrm>
      </p:grpSpPr>
      <p:sp>
        <p:nvSpPr>
          <p:cNvPr id="225" name="Google Shape;225;g122eced1e13_2_77"/>
          <p:cNvSpPr txBox="1">
            <a:spLocks noGrp="1"/>
          </p:cNvSpPr>
          <p:nvPr>
            <p:ph type="title"/>
          </p:nvPr>
        </p:nvSpPr>
        <p:spPr>
          <a:xfrm>
            <a:off x="1188001" y="793750"/>
            <a:ext cx="10318200" cy="7921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g122eced1e13_2_77"/>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g122eced1e13_2_77"/>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g122eced1e13_2_77"/>
          <p:cNvSpPr txBox="1">
            <a:spLocks noGrp="1"/>
          </p:cNvSpPr>
          <p:nvPr>
            <p:ph type="sldNum" idx="12"/>
          </p:nvPr>
        </p:nvSpPr>
        <p:spPr>
          <a:xfrm>
            <a:off x="8300693" y="6264000"/>
            <a:ext cx="257637" cy="365125"/>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‹N°›</a:t>
            </a:fld>
            <a:endParaRPr/>
          </a:p>
        </p:txBody>
      </p:sp>
      <p:sp>
        <p:nvSpPr>
          <p:cNvPr id="229" name="Google Shape;229;g122eced1e13_2_77"/>
          <p:cNvSpPr>
            <a:spLocks noGrp="1"/>
          </p:cNvSpPr>
          <p:nvPr>
            <p:ph type="pic" idx="2"/>
          </p:nvPr>
        </p:nvSpPr>
        <p:spPr>
          <a:xfrm>
            <a:off x="684213" y="1585913"/>
            <a:ext cx="11507787" cy="5272087"/>
          </a:xfrm>
          <a:prstGeom prst="rect">
            <a:avLst/>
          </a:prstGeom>
          <a:solidFill>
            <a:srgbClr val="D8D8D8"/>
          </a:solidFill>
          <a:ln>
            <a:noFill/>
          </a:ln>
        </p:spPr>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ree Images and Captions">
  <p:cSld name="Three Images and Captions">
    <p:spTree>
      <p:nvGrpSpPr>
        <p:cNvPr id="1" name="Shape 230"/>
        <p:cNvGrpSpPr/>
        <p:nvPr/>
      </p:nvGrpSpPr>
      <p:grpSpPr>
        <a:xfrm>
          <a:off x="0" y="0"/>
          <a:ext cx="0" cy="0"/>
          <a:chOff x="0" y="0"/>
          <a:chExt cx="0" cy="0"/>
        </a:xfrm>
      </p:grpSpPr>
      <p:sp>
        <p:nvSpPr>
          <p:cNvPr id="231" name="Google Shape;231;g122eced1e13_2_83"/>
          <p:cNvSpPr txBox="1">
            <a:spLocks noGrp="1"/>
          </p:cNvSpPr>
          <p:nvPr>
            <p:ph type="title"/>
          </p:nvPr>
        </p:nvSpPr>
        <p:spPr>
          <a:xfrm>
            <a:off x="1188001" y="793750"/>
            <a:ext cx="10318200" cy="7921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g122eced1e13_2_83"/>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g122eced1e13_2_83"/>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g122eced1e13_2_83"/>
          <p:cNvSpPr txBox="1">
            <a:spLocks noGrp="1"/>
          </p:cNvSpPr>
          <p:nvPr>
            <p:ph type="sldNum" idx="12"/>
          </p:nvPr>
        </p:nvSpPr>
        <p:spPr>
          <a:xfrm>
            <a:off x="8300693" y="6264000"/>
            <a:ext cx="257637" cy="365125"/>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‹N°›</a:t>
            </a:fld>
            <a:endParaRPr/>
          </a:p>
        </p:txBody>
      </p:sp>
      <p:sp>
        <p:nvSpPr>
          <p:cNvPr id="235" name="Google Shape;235;g122eced1e13_2_83"/>
          <p:cNvSpPr>
            <a:spLocks noGrp="1"/>
          </p:cNvSpPr>
          <p:nvPr>
            <p:ph type="pic" idx="2"/>
          </p:nvPr>
        </p:nvSpPr>
        <p:spPr>
          <a:xfrm>
            <a:off x="684212" y="1587826"/>
            <a:ext cx="3463200" cy="1900800"/>
          </a:xfrm>
          <a:prstGeom prst="rect">
            <a:avLst/>
          </a:prstGeom>
          <a:solidFill>
            <a:srgbClr val="D8D8D8"/>
          </a:solidFill>
          <a:ln>
            <a:noFill/>
          </a:ln>
        </p:spPr>
      </p:sp>
      <p:sp>
        <p:nvSpPr>
          <p:cNvPr id="236" name="Google Shape;236;g122eced1e13_2_83"/>
          <p:cNvSpPr txBox="1">
            <a:spLocks noGrp="1"/>
          </p:cNvSpPr>
          <p:nvPr>
            <p:ph type="body" idx="1"/>
          </p:nvPr>
        </p:nvSpPr>
        <p:spPr>
          <a:xfrm>
            <a:off x="684212" y="4323826"/>
            <a:ext cx="3463925" cy="1397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g122eced1e13_2_83"/>
          <p:cNvSpPr>
            <a:spLocks noGrp="1"/>
          </p:cNvSpPr>
          <p:nvPr>
            <p:ph type="pic" idx="3"/>
          </p:nvPr>
        </p:nvSpPr>
        <p:spPr>
          <a:xfrm>
            <a:off x="4363243" y="1587826"/>
            <a:ext cx="3463200" cy="1900800"/>
          </a:xfrm>
          <a:prstGeom prst="rect">
            <a:avLst/>
          </a:prstGeom>
          <a:solidFill>
            <a:srgbClr val="D8D8D8"/>
          </a:solidFill>
          <a:ln>
            <a:noFill/>
          </a:ln>
        </p:spPr>
      </p:sp>
      <p:sp>
        <p:nvSpPr>
          <p:cNvPr id="238" name="Google Shape;238;g122eced1e13_2_83"/>
          <p:cNvSpPr txBox="1">
            <a:spLocks noGrp="1"/>
          </p:cNvSpPr>
          <p:nvPr>
            <p:ph type="body" idx="4"/>
          </p:nvPr>
        </p:nvSpPr>
        <p:spPr>
          <a:xfrm>
            <a:off x="4363243" y="4323826"/>
            <a:ext cx="3463925" cy="1397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g122eced1e13_2_83"/>
          <p:cNvSpPr>
            <a:spLocks noGrp="1"/>
          </p:cNvSpPr>
          <p:nvPr>
            <p:ph type="pic" idx="5"/>
          </p:nvPr>
        </p:nvSpPr>
        <p:spPr>
          <a:xfrm>
            <a:off x="8042274" y="1587826"/>
            <a:ext cx="3463200" cy="1900800"/>
          </a:xfrm>
          <a:prstGeom prst="rect">
            <a:avLst/>
          </a:prstGeom>
          <a:solidFill>
            <a:srgbClr val="D8D8D8"/>
          </a:solidFill>
          <a:ln>
            <a:noFill/>
          </a:ln>
        </p:spPr>
      </p:sp>
      <p:sp>
        <p:nvSpPr>
          <p:cNvPr id="240" name="Google Shape;240;g122eced1e13_2_83"/>
          <p:cNvSpPr txBox="1">
            <a:spLocks noGrp="1"/>
          </p:cNvSpPr>
          <p:nvPr>
            <p:ph type="body" idx="6"/>
          </p:nvPr>
        </p:nvSpPr>
        <p:spPr>
          <a:xfrm>
            <a:off x="8042274" y="4323826"/>
            <a:ext cx="3463925" cy="1397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and Image Blue">
  <p:cSld name="Content and Image Blue">
    <p:bg>
      <p:bgPr>
        <a:solidFill>
          <a:schemeClr val="accent1"/>
        </a:solidFill>
        <a:effectLst/>
      </p:bgPr>
    </p:bg>
    <p:spTree>
      <p:nvGrpSpPr>
        <p:cNvPr id="1" name="Shape 241"/>
        <p:cNvGrpSpPr/>
        <p:nvPr/>
      </p:nvGrpSpPr>
      <p:grpSpPr>
        <a:xfrm>
          <a:off x="0" y="0"/>
          <a:ext cx="0" cy="0"/>
          <a:chOff x="0" y="0"/>
          <a:chExt cx="0" cy="0"/>
        </a:xfrm>
      </p:grpSpPr>
      <p:sp>
        <p:nvSpPr>
          <p:cNvPr id="242" name="Google Shape;242;g122eced1e13_2_94"/>
          <p:cNvSpPr txBox="1">
            <a:spLocks noGrp="1"/>
          </p:cNvSpPr>
          <p:nvPr>
            <p:ph type="title"/>
          </p:nvPr>
        </p:nvSpPr>
        <p:spPr>
          <a:xfrm>
            <a:off x="1188000" y="793750"/>
            <a:ext cx="4728613" cy="109625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2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g122eced1e13_2_94"/>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g122eced1e13_2_94"/>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g122eced1e13_2_94"/>
          <p:cNvSpPr>
            <a:spLocks noGrp="1"/>
          </p:cNvSpPr>
          <p:nvPr>
            <p:ph type="pic" idx="2"/>
          </p:nvPr>
        </p:nvSpPr>
        <p:spPr>
          <a:xfrm>
            <a:off x="6558000" y="0"/>
            <a:ext cx="5634001" cy="6858000"/>
          </a:xfrm>
          <a:prstGeom prst="rect">
            <a:avLst/>
          </a:prstGeom>
          <a:solidFill>
            <a:srgbClr val="D8D8D8"/>
          </a:solidFill>
          <a:ln>
            <a:noFill/>
          </a:ln>
        </p:spPr>
      </p:sp>
      <p:sp>
        <p:nvSpPr>
          <p:cNvPr id="246" name="Google Shape;246;g122eced1e13_2_94"/>
          <p:cNvSpPr txBox="1">
            <a:spLocks noGrp="1"/>
          </p:cNvSpPr>
          <p:nvPr>
            <p:ph type="body" idx="1"/>
          </p:nvPr>
        </p:nvSpPr>
        <p:spPr>
          <a:xfrm>
            <a:off x="684213" y="1890001"/>
            <a:ext cx="5232400" cy="405995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2000"/>
              <a:buNone/>
              <a:defRPr>
                <a:solidFill>
                  <a:schemeClr val="lt1"/>
                </a:solidFill>
              </a:defRPr>
            </a:lvl1pPr>
            <a:lvl2pPr marL="914400" lvl="1" indent="-228600" algn="l">
              <a:lnSpc>
                <a:spcPct val="100000"/>
              </a:lnSpc>
              <a:spcBef>
                <a:spcPts val="1417"/>
              </a:spcBef>
              <a:spcAft>
                <a:spcPts val="0"/>
              </a:spcAft>
              <a:buClr>
                <a:schemeClr val="lt1"/>
              </a:buClr>
              <a:buSzPts val="2400"/>
              <a:buNone/>
              <a:defRPr>
                <a:solidFill>
                  <a:schemeClr val="lt1"/>
                </a:solidFill>
              </a:defRPr>
            </a:lvl2pPr>
            <a:lvl3pPr marL="1371600" lvl="2" indent="-228600" algn="l">
              <a:lnSpc>
                <a:spcPct val="100000"/>
              </a:lnSpc>
              <a:spcBef>
                <a:spcPts val="1417"/>
              </a:spcBef>
              <a:spcAft>
                <a:spcPts val="0"/>
              </a:spcAft>
              <a:buSzPts val="2800"/>
              <a:buNone/>
              <a:defRPr>
                <a:solidFill>
                  <a:schemeClr val="lt1"/>
                </a:solidFill>
              </a:defRPr>
            </a:lvl3pPr>
            <a:lvl4pPr marL="1828800" lvl="3" indent="-355600" algn="l">
              <a:lnSpc>
                <a:spcPct val="120000"/>
              </a:lnSpc>
              <a:spcBef>
                <a:spcPts val="1417"/>
              </a:spcBef>
              <a:spcAft>
                <a:spcPts val="0"/>
              </a:spcAft>
              <a:buSzPts val="2000"/>
              <a:buChar char="―"/>
              <a:defRPr>
                <a:solidFill>
                  <a:schemeClr val="lt1"/>
                </a:solidFill>
              </a:defRPr>
            </a:lvl4pPr>
            <a:lvl5pPr marL="2286000" lvl="4" indent="-355600" algn="l">
              <a:lnSpc>
                <a:spcPct val="120000"/>
              </a:lnSpc>
              <a:spcBef>
                <a:spcPts val="1417"/>
              </a:spcBef>
              <a:spcAft>
                <a:spcPts val="0"/>
              </a:spcAft>
              <a:buSzPts val="2000"/>
              <a:buChar char="―"/>
              <a:defRPr>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Quote Slide">
  <p:cSld name="Quote Slide">
    <p:bg>
      <p:bgPr>
        <a:solidFill>
          <a:schemeClr val="accent1"/>
        </a:solidFill>
        <a:effectLst/>
      </p:bgPr>
    </p:bg>
    <p:spTree>
      <p:nvGrpSpPr>
        <p:cNvPr id="1" name="Shape 114"/>
        <p:cNvGrpSpPr/>
        <p:nvPr/>
      </p:nvGrpSpPr>
      <p:grpSpPr>
        <a:xfrm>
          <a:off x="0" y="0"/>
          <a:ext cx="0" cy="0"/>
          <a:chOff x="0" y="0"/>
          <a:chExt cx="0" cy="0"/>
        </a:xfrm>
      </p:grpSpPr>
      <p:sp>
        <p:nvSpPr>
          <p:cNvPr id="115" name="Google Shape;115;g119838d3e92_0_132"/>
          <p:cNvSpPr txBox="1">
            <a:spLocks noGrp="1"/>
          </p:cNvSpPr>
          <p:nvPr>
            <p:ph type="body" idx="1"/>
          </p:nvPr>
        </p:nvSpPr>
        <p:spPr>
          <a:xfrm>
            <a:off x="1944000" y="1916113"/>
            <a:ext cx="8967900" cy="3025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Barlow Semi Condensed SemiBold"/>
                <a:ea typeface="Barlow Semi Condensed SemiBold"/>
                <a:cs typeface="Barlow Semi Condensed SemiBold"/>
                <a:sym typeface="Barlow Semi Condensed SemiBold"/>
              </a:defRPr>
            </a:lvl1pPr>
            <a:lvl2pPr marL="914400" lvl="1" indent="-228600" algn="l">
              <a:lnSpc>
                <a:spcPct val="100000"/>
              </a:lnSpc>
              <a:spcBef>
                <a:spcPts val="1417"/>
              </a:spcBef>
              <a:spcAft>
                <a:spcPts val="0"/>
              </a:spcAft>
              <a:buClr>
                <a:schemeClr val="lt1"/>
              </a:buClr>
              <a:buSzPts val="4400"/>
              <a:buNone/>
              <a:defRPr sz="4400">
                <a:solidFill>
                  <a:schemeClr val="lt1"/>
                </a:solidFill>
              </a:defRPr>
            </a:lvl2pPr>
            <a:lvl3pPr marL="1371600" lvl="2" indent="-228600" algn="l">
              <a:lnSpc>
                <a:spcPct val="100000"/>
              </a:lnSpc>
              <a:spcBef>
                <a:spcPts val="283"/>
              </a:spcBef>
              <a:spcAft>
                <a:spcPts val="0"/>
              </a:spcAft>
              <a:buSzPts val="4400"/>
              <a:buNone/>
              <a:defRPr sz="4400">
                <a:solidFill>
                  <a:schemeClr val="lt1"/>
                </a:solidFill>
              </a:defRPr>
            </a:lvl3pPr>
            <a:lvl4pPr marL="1828800" lvl="3" indent="-508000" algn="l">
              <a:lnSpc>
                <a:spcPct val="100000"/>
              </a:lnSpc>
              <a:spcBef>
                <a:spcPts val="1134"/>
              </a:spcBef>
              <a:spcAft>
                <a:spcPts val="0"/>
              </a:spcAft>
              <a:buSzPts val="4400"/>
              <a:buChar char="―"/>
              <a:defRPr sz="4400">
                <a:solidFill>
                  <a:schemeClr val="lt1"/>
                </a:solidFill>
              </a:defRPr>
            </a:lvl4pPr>
            <a:lvl5pPr marL="2286000" lvl="4" indent="-508000" algn="l">
              <a:lnSpc>
                <a:spcPct val="100000"/>
              </a:lnSpc>
              <a:spcBef>
                <a:spcPts val="1417"/>
              </a:spcBef>
              <a:spcAft>
                <a:spcPts val="0"/>
              </a:spcAft>
              <a:buSzPts val="4400"/>
              <a:buChar char="―"/>
              <a:defRPr sz="4400">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g119838d3e92_0_132"/>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117" name="Google Shape;117;g119838d3e92_0_132"/>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9000000" y="6264000"/>
            <a:ext cx="2904751" cy="356617"/>
          </a:xfrm>
          <a:prstGeom prst="rect">
            <a:avLst/>
          </a:prstGeom>
          <a:noFill/>
          <a:ln>
            <a:noFill/>
          </a:ln>
        </p:spPr>
      </p:pic>
    </p:spTree>
    <p:extLst>
      <p:ext uri="{BB962C8B-B14F-4D97-AF65-F5344CB8AC3E}">
        <p14:creationId xmlns:p14="http://schemas.microsoft.com/office/powerpoint/2010/main" val="387708145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1" type="title">
  <p:cSld name="Title Slide 1">
    <p:spTree>
      <p:nvGrpSpPr>
        <p:cNvPr id="1" name="Shape 118"/>
        <p:cNvGrpSpPr/>
        <p:nvPr/>
      </p:nvGrpSpPr>
      <p:grpSpPr>
        <a:xfrm>
          <a:off x="0" y="0"/>
          <a:ext cx="0" cy="0"/>
          <a:chOff x="0" y="0"/>
          <a:chExt cx="0" cy="0"/>
        </a:xfrm>
      </p:grpSpPr>
      <p:sp>
        <p:nvSpPr>
          <p:cNvPr id="119" name="Google Shape;119;g119838d3e92_0_20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119838d3e92_0_20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1" name="Google Shape;121;g119838d3e92_0_20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119838d3e92_0_20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119838d3e92_0_20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971751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1" type="obj">
  <p:cSld name="Title and Content 1">
    <p:spTree>
      <p:nvGrpSpPr>
        <p:cNvPr id="1" name="Shape 124"/>
        <p:cNvGrpSpPr/>
        <p:nvPr/>
      </p:nvGrpSpPr>
      <p:grpSpPr>
        <a:xfrm>
          <a:off x="0" y="0"/>
          <a:ext cx="0" cy="0"/>
          <a:chOff x="0" y="0"/>
          <a:chExt cx="0" cy="0"/>
        </a:xfrm>
      </p:grpSpPr>
      <p:sp>
        <p:nvSpPr>
          <p:cNvPr id="125" name="Google Shape;125;g119838d3e92_0_136"/>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119838d3e92_0_136"/>
          <p:cNvSpPr txBox="1">
            <a:spLocks noGrp="1"/>
          </p:cNvSpPr>
          <p:nvPr>
            <p:ph type="body" idx="1"/>
          </p:nvPr>
        </p:nvSpPr>
        <p:spPr>
          <a:xfrm>
            <a:off x="914400" y="1676400"/>
            <a:ext cx="10363200" cy="4495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7" name="Google Shape;127;g119838d3e92_0_136"/>
          <p:cNvSpPr txBox="1">
            <a:spLocks noGrp="1"/>
          </p:cNvSpPr>
          <p:nvPr>
            <p:ph type="dt" idx="10"/>
          </p:nvPr>
        </p:nvSpPr>
        <p:spPr>
          <a:xfrm>
            <a:off x="914400" y="6248400"/>
            <a:ext cx="25401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119838d3e92_0_136"/>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119838d3e92_0_136"/>
          <p:cNvSpPr txBox="1">
            <a:spLocks noGrp="1"/>
          </p:cNvSpPr>
          <p:nvPr>
            <p:ph type="sldNum" idx="12"/>
          </p:nvPr>
        </p:nvSpPr>
        <p:spPr>
          <a:xfrm>
            <a:off x="8737600" y="6248400"/>
            <a:ext cx="25401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999964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accent1"/>
        </a:solidFill>
        <a:effectLst/>
      </p:bgPr>
    </p:bg>
    <p:spTree>
      <p:nvGrpSpPr>
        <p:cNvPr id="1" name="Shape 130"/>
        <p:cNvGrpSpPr/>
        <p:nvPr/>
      </p:nvGrpSpPr>
      <p:grpSpPr>
        <a:xfrm>
          <a:off x="0" y="0"/>
          <a:ext cx="0" cy="0"/>
          <a:chOff x="0" y="0"/>
          <a:chExt cx="0" cy="0"/>
        </a:xfrm>
      </p:grpSpPr>
      <p:sp>
        <p:nvSpPr>
          <p:cNvPr id="131" name="Google Shape;131;g119838d3e92_0_119"/>
          <p:cNvSpPr txBox="1">
            <a:spLocks noGrp="1"/>
          </p:cNvSpPr>
          <p:nvPr>
            <p:ph type="ctrTitle"/>
          </p:nvPr>
        </p:nvSpPr>
        <p:spPr>
          <a:xfrm>
            <a:off x="1260000" y="1260000"/>
            <a:ext cx="4271700" cy="3034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5550"/>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19838d3e92_0_119"/>
          <p:cNvSpPr txBox="1">
            <a:spLocks noGrp="1"/>
          </p:cNvSpPr>
          <p:nvPr>
            <p:ph type="subTitle" idx="1"/>
          </p:nvPr>
        </p:nvSpPr>
        <p:spPr>
          <a:xfrm>
            <a:off x="1260000" y="4590000"/>
            <a:ext cx="4271700" cy="82440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1700"/>
              <a:buNone/>
              <a:defRPr sz="1700">
                <a:solidFill>
                  <a:schemeClr val="lt1"/>
                </a:solidFill>
                <a:latin typeface="Barlow Semi Condensed Medium"/>
                <a:ea typeface="Barlow Semi Condensed Medium"/>
                <a:cs typeface="Barlow Semi Condensed Medium"/>
                <a:sym typeface="Barlow Semi Condensed Medium"/>
              </a:defRPr>
            </a:lvl1pPr>
            <a:lvl2pPr lvl="1" algn="ctr">
              <a:lnSpc>
                <a:spcPct val="100000"/>
              </a:lnSpc>
              <a:spcBef>
                <a:spcPts val="1417"/>
              </a:spcBef>
              <a:spcAft>
                <a:spcPts val="0"/>
              </a:spcAft>
              <a:buClr>
                <a:schemeClr val="accent1"/>
              </a:buClr>
              <a:buSzPts val="2000"/>
              <a:buNone/>
              <a:defRPr sz="2000"/>
            </a:lvl2pPr>
            <a:lvl3pPr lvl="2" algn="ctr">
              <a:lnSpc>
                <a:spcPct val="100000"/>
              </a:lnSpc>
              <a:spcBef>
                <a:spcPts val="283"/>
              </a:spcBef>
              <a:spcAft>
                <a:spcPts val="0"/>
              </a:spcAft>
              <a:buSzPts val="1800"/>
              <a:buNone/>
              <a:defRPr sz="1800"/>
            </a:lvl3pPr>
            <a:lvl4pPr lvl="3" algn="ctr">
              <a:lnSpc>
                <a:spcPct val="120000"/>
              </a:lnSpc>
              <a:spcBef>
                <a:spcPts val="1134"/>
              </a:spcBef>
              <a:spcAft>
                <a:spcPts val="0"/>
              </a:spcAft>
              <a:buSzPts val="1600"/>
              <a:buNone/>
              <a:defRPr sz="1600"/>
            </a:lvl4pPr>
            <a:lvl5pPr lvl="4" algn="ctr">
              <a:lnSpc>
                <a:spcPct val="120000"/>
              </a:lnSpc>
              <a:spcBef>
                <a:spcPts val="1417"/>
              </a:spcBef>
              <a:spcAft>
                <a:spcPts val="0"/>
              </a:spcAft>
              <a:buSzPts val="1600"/>
              <a:buNone/>
              <a:defRPr sz="1600"/>
            </a:lvl5pPr>
            <a:lvl6pPr lvl="5" algn="ctr">
              <a:lnSpc>
                <a:spcPct val="90000"/>
              </a:lnSpc>
              <a:spcBef>
                <a:spcPts val="1417"/>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33" name="Google Shape;133;g119838d3e92_0_119"/>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260000" y="5482800"/>
            <a:ext cx="1231395" cy="737618"/>
          </a:xfrm>
          <a:prstGeom prst="rect">
            <a:avLst/>
          </a:prstGeom>
          <a:noFill/>
          <a:ln>
            <a:noFill/>
          </a:ln>
        </p:spPr>
      </p:pic>
      <p:sp>
        <p:nvSpPr>
          <p:cNvPr id="134" name="Google Shape;134;g119838d3e92_0_119"/>
          <p:cNvSpPr txBox="1">
            <a:spLocks noGrp="1"/>
          </p:cNvSpPr>
          <p:nvPr>
            <p:ph type="body" idx="2"/>
          </p:nvPr>
        </p:nvSpPr>
        <p:spPr>
          <a:xfrm>
            <a:off x="2576945" y="5780115"/>
            <a:ext cx="2954700" cy="440400"/>
          </a:xfrm>
          <a:prstGeom prst="rect">
            <a:avLst/>
          </a:prstGeom>
          <a:noFill/>
          <a:ln>
            <a:noFill/>
          </a:ln>
        </p:spPr>
        <p:txBody>
          <a:bodyPr spcFirstLastPara="1" wrap="square" lIns="0" tIns="0" rIns="0" bIns="0" anchor="b" anchorCtr="0">
            <a:noAutofit/>
          </a:bodyPr>
          <a:lstStyle>
            <a:lvl1pPr marL="457200" lvl="0" indent="-228600" algn="r">
              <a:lnSpc>
                <a:spcPct val="120000"/>
              </a:lnSpc>
              <a:spcBef>
                <a:spcPts val="0"/>
              </a:spcBef>
              <a:spcAft>
                <a:spcPts val="0"/>
              </a:spcAft>
              <a:buClr>
                <a:schemeClr val="lt1"/>
              </a:buClr>
              <a:buSzPts val="800"/>
              <a:buNone/>
              <a:defRPr sz="800">
                <a:solidFill>
                  <a:schemeClr val="lt1"/>
                </a:solidFill>
                <a:latin typeface="Roboto Light"/>
                <a:ea typeface="Roboto Light"/>
                <a:cs typeface="Roboto Light"/>
                <a:sym typeface="Roboto Light"/>
              </a:defRPr>
            </a:lvl1pPr>
            <a:lvl2pPr marL="914400" lvl="1" indent="-228600" algn="l">
              <a:lnSpc>
                <a:spcPct val="100000"/>
              </a:lnSpc>
              <a:spcBef>
                <a:spcPts val="1417"/>
              </a:spcBef>
              <a:spcAft>
                <a:spcPts val="0"/>
              </a:spcAft>
              <a:buClr>
                <a:schemeClr val="accent1"/>
              </a:buClr>
              <a:buSzPts val="1800"/>
              <a:buNone/>
              <a:defRPr/>
            </a:lvl2pPr>
            <a:lvl3pPr marL="1371600" lvl="2" indent="-228600" algn="l">
              <a:lnSpc>
                <a:spcPct val="100000"/>
              </a:lnSpc>
              <a:spcBef>
                <a:spcPts val="283"/>
              </a:spcBef>
              <a:spcAft>
                <a:spcPts val="0"/>
              </a:spcAft>
              <a:buSzPts val="1800"/>
              <a:buNone/>
              <a:defRPr/>
            </a:lvl3pPr>
            <a:lvl4pPr marL="1828800" lvl="3" indent="-342900" algn="l">
              <a:lnSpc>
                <a:spcPct val="120000"/>
              </a:lnSpc>
              <a:spcBef>
                <a:spcPts val="1134"/>
              </a:spcBef>
              <a:spcAft>
                <a:spcPts val="0"/>
              </a:spcAft>
              <a:buSzPts val="1800"/>
              <a:buChar char="―"/>
              <a:defRPr/>
            </a:lvl4pPr>
            <a:lvl5pPr marL="2286000" lvl="4" indent="-342900" algn="l">
              <a:lnSpc>
                <a:spcPct val="120000"/>
              </a:lnSpc>
              <a:spcBef>
                <a:spcPts val="1417"/>
              </a:spcBef>
              <a:spcAft>
                <a:spcPts val="0"/>
              </a:spcAft>
              <a:buSzPts val="18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g119838d3e92_0_119"/>
          <p:cNvSpPr>
            <a:spLocks noGrp="1"/>
          </p:cNvSpPr>
          <p:nvPr>
            <p:ph type="pic" idx="3"/>
          </p:nvPr>
        </p:nvSpPr>
        <p:spPr>
          <a:xfrm>
            <a:off x="6558000" y="0"/>
            <a:ext cx="5634000" cy="6858000"/>
          </a:xfrm>
          <a:prstGeom prst="rect">
            <a:avLst/>
          </a:prstGeom>
          <a:solidFill>
            <a:srgbClr val="D8D8D8"/>
          </a:solidFill>
          <a:ln>
            <a:noFill/>
          </a:ln>
        </p:spPr>
      </p:sp>
      <p:pic>
        <p:nvPicPr>
          <p:cNvPr id="136" name="Google Shape;136;g119838d3e92_0_119"/>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14000" y="612000"/>
            <a:ext cx="4331219" cy="533401"/>
          </a:xfrm>
          <a:prstGeom prst="rect">
            <a:avLst/>
          </a:prstGeom>
          <a:noFill/>
          <a:ln>
            <a:noFill/>
          </a:ln>
        </p:spPr>
      </p:pic>
    </p:spTree>
    <p:extLst>
      <p:ext uri="{BB962C8B-B14F-4D97-AF65-F5344CB8AC3E}">
        <p14:creationId xmlns:p14="http://schemas.microsoft.com/office/powerpoint/2010/main" val="200447408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137"/>
        <p:cNvGrpSpPr/>
        <p:nvPr/>
      </p:nvGrpSpPr>
      <p:grpSpPr>
        <a:xfrm>
          <a:off x="0" y="0"/>
          <a:ext cx="0" cy="0"/>
          <a:chOff x="0" y="0"/>
          <a:chExt cx="0" cy="0"/>
        </a:xfrm>
      </p:grpSpPr>
      <p:sp>
        <p:nvSpPr>
          <p:cNvPr id="138" name="Google Shape;138;g119838d3e92_0_126"/>
          <p:cNvSpPr txBox="1">
            <a:spLocks noGrp="1"/>
          </p:cNvSpPr>
          <p:nvPr>
            <p:ph type="title"/>
          </p:nvPr>
        </p:nvSpPr>
        <p:spPr>
          <a:xfrm>
            <a:off x="1188000" y="793750"/>
            <a:ext cx="45003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119838d3e92_0_126"/>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19838d3e92_0_126"/>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119838d3e92_0_126"/>
          <p:cNvSpPr>
            <a:spLocks noGrp="1"/>
          </p:cNvSpPr>
          <p:nvPr>
            <p:ph type="pic" idx="2"/>
          </p:nvPr>
        </p:nvSpPr>
        <p:spPr>
          <a:xfrm>
            <a:off x="6558000" y="0"/>
            <a:ext cx="5634000" cy="6858000"/>
          </a:xfrm>
          <a:prstGeom prst="rect">
            <a:avLst/>
          </a:prstGeom>
          <a:solidFill>
            <a:srgbClr val="D8D8D8"/>
          </a:solidFill>
          <a:ln>
            <a:noFill/>
          </a:ln>
        </p:spPr>
      </p:sp>
      <p:sp>
        <p:nvSpPr>
          <p:cNvPr id="142" name="Google Shape;142;g119838d3e92_0_126"/>
          <p:cNvSpPr txBox="1">
            <a:spLocks noGrp="1"/>
          </p:cNvSpPr>
          <p:nvPr>
            <p:ph type="body" idx="1"/>
          </p:nvPr>
        </p:nvSpPr>
        <p:spPr>
          <a:xfrm>
            <a:off x="684214" y="1585913"/>
            <a:ext cx="5004000" cy="43641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2"/>
              </a:buClr>
              <a:buSzPts val="2000"/>
              <a:buNone/>
              <a:defRPr/>
            </a:lvl1pPr>
            <a:lvl2pPr marL="914400" lvl="1" indent="-228600" algn="l">
              <a:lnSpc>
                <a:spcPct val="100000"/>
              </a:lnSpc>
              <a:spcBef>
                <a:spcPts val="1417"/>
              </a:spcBef>
              <a:spcAft>
                <a:spcPts val="0"/>
              </a:spcAft>
              <a:buClr>
                <a:schemeClr val="accent1"/>
              </a:buClr>
              <a:buSzPts val="2400"/>
              <a:buNone/>
              <a:defRPr/>
            </a:lvl2pPr>
            <a:lvl3pPr marL="1371600" lvl="2" indent="-228600" algn="l">
              <a:lnSpc>
                <a:spcPct val="100000"/>
              </a:lnSpc>
              <a:spcBef>
                <a:spcPts val="283"/>
              </a:spcBef>
              <a:spcAft>
                <a:spcPts val="0"/>
              </a:spcAft>
              <a:buSzPts val="2800"/>
              <a:buNone/>
              <a:defRPr/>
            </a:lvl3pPr>
            <a:lvl4pPr marL="1828800" lvl="3" indent="-355600" algn="l">
              <a:lnSpc>
                <a:spcPct val="120000"/>
              </a:lnSpc>
              <a:spcBef>
                <a:spcPts val="1134"/>
              </a:spcBef>
              <a:spcAft>
                <a:spcPts val="0"/>
              </a:spcAft>
              <a:buSzPts val="2000"/>
              <a:buChar char="―"/>
              <a:defRPr/>
            </a:lvl4pPr>
            <a:lvl5pPr marL="2286000" lvl="4" indent="-355600" algn="l">
              <a:lnSpc>
                <a:spcPct val="120000"/>
              </a:lnSpc>
              <a:spcBef>
                <a:spcPts val="1417"/>
              </a:spcBef>
              <a:spcAft>
                <a:spcPts val="0"/>
              </a:spcAft>
              <a:buSzPts val="20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341770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36" name="Google Shape;36;p3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37" name="Google Shape;37;p35"/>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38" name="Google Shape;38;p35"/>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39" name="Google Shape;39;p35"/>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5"/>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5"/>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43"/>
        <p:cNvGrpSpPr/>
        <p:nvPr/>
      </p:nvGrpSpPr>
      <p:grpSpPr>
        <a:xfrm>
          <a:off x="0" y="0"/>
          <a:ext cx="0" cy="0"/>
          <a:chOff x="0" y="0"/>
          <a:chExt cx="0" cy="0"/>
        </a:xfrm>
      </p:grpSpPr>
      <p:sp>
        <p:nvSpPr>
          <p:cNvPr id="144" name="Google Shape;144;g119838d3e92_0_142"/>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119838d3e92_0_142"/>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119838d3e92_0_142"/>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‹N°›</a:t>
            </a:fld>
            <a:endParaRPr/>
          </a:p>
        </p:txBody>
      </p:sp>
      <p:sp>
        <p:nvSpPr>
          <p:cNvPr id="147" name="Google Shape;147;g119838d3e92_0_142"/>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148" name="Google Shape;148;g119838d3e92_0_142"/>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9000000" y="6264000"/>
            <a:ext cx="2904751" cy="356617"/>
          </a:xfrm>
          <a:prstGeom prst="rect">
            <a:avLst/>
          </a:prstGeom>
          <a:noFill/>
          <a:ln>
            <a:noFill/>
          </a:ln>
        </p:spPr>
      </p:pic>
    </p:spTree>
    <p:extLst>
      <p:ext uri="{BB962C8B-B14F-4D97-AF65-F5344CB8AC3E}">
        <p14:creationId xmlns:p14="http://schemas.microsoft.com/office/powerpoint/2010/main" val="418932605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Intro Slide">
  <p:cSld name="Intro Slide">
    <p:bg>
      <p:bgPr>
        <a:solidFill>
          <a:schemeClr val="accent1"/>
        </a:solidFill>
        <a:effectLst/>
      </p:bgPr>
    </p:bg>
    <p:spTree>
      <p:nvGrpSpPr>
        <p:cNvPr id="1" name="Shape 149"/>
        <p:cNvGrpSpPr/>
        <p:nvPr/>
      </p:nvGrpSpPr>
      <p:grpSpPr>
        <a:xfrm>
          <a:off x="0" y="0"/>
          <a:ext cx="0" cy="0"/>
          <a:chOff x="0" y="0"/>
          <a:chExt cx="0" cy="0"/>
        </a:xfrm>
      </p:grpSpPr>
      <p:sp>
        <p:nvSpPr>
          <p:cNvPr id="150" name="Google Shape;150;g119838d3e92_0_148"/>
          <p:cNvSpPr txBox="1">
            <a:spLocks noGrp="1"/>
          </p:cNvSpPr>
          <p:nvPr>
            <p:ph type="body" idx="1"/>
          </p:nvPr>
        </p:nvSpPr>
        <p:spPr>
          <a:xfrm>
            <a:off x="1260000" y="1440000"/>
            <a:ext cx="7920000" cy="3633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3400"/>
              <a:buNone/>
              <a:defRPr sz="3400">
                <a:solidFill>
                  <a:schemeClr val="lt1"/>
                </a:solidFill>
                <a:latin typeface="Barlow Semi Condensed SemiBold"/>
                <a:ea typeface="Barlow Semi Condensed SemiBold"/>
                <a:cs typeface="Barlow Semi Condensed SemiBold"/>
                <a:sym typeface="Barlow Semi Condensed SemiBold"/>
              </a:defRPr>
            </a:lvl1pPr>
            <a:lvl2pPr marL="914400" lvl="1" indent="-228600" algn="l">
              <a:lnSpc>
                <a:spcPct val="100000"/>
              </a:lnSpc>
              <a:spcBef>
                <a:spcPts val="1701"/>
              </a:spcBef>
              <a:spcAft>
                <a:spcPts val="0"/>
              </a:spcAft>
              <a:buClr>
                <a:schemeClr val="lt1"/>
              </a:buClr>
              <a:buSzPts val="2400"/>
              <a:buNone/>
              <a:defRPr sz="2400">
                <a:solidFill>
                  <a:schemeClr val="lt1"/>
                </a:solidFill>
              </a:defRPr>
            </a:lvl2pPr>
            <a:lvl3pPr marL="1371600" lvl="2" indent="-228600" algn="l">
              <a:lnSpc>
                <a:spcPct val="100000"/>
              </a:lnSpc>
              <a:spcBef>
                <a:spcPts val="1134"/>
              </a:spcBef>
              <a:spcAft>
                <a:spcPts val="0"/>
              </a:spcAft>
              <a:buSzPts val="1800"/>
              <a:buNone/>
              <a:defRPr/>
            </a:lvl3pPr>
            <a:lvl4pPr marL="1828800" lvl="3" indent="-342900" algn="l">
              <a:lnSpc>
                <a:spcPct val="120000"/>
              </a:lnSpc>
              <a:spcBef>
                <a:spcPts val="1134"/>
              </a:spcBef>
              <a:spcAft>
                <a:spcPts val="0"/>
              </a:spcAft>
              <a:buSzPts val="1800"/>
              <a:buChar char="―"/>
              <a:defRPr/>
            </a:lvl4pPr>
            <a:lvl5pPr marL="2286000" lvl="4" indent="-342900" algn="l">
              <a:lnSpc>
                <a:spcPct val="120000"/>
              </a:lnSpc>
              <a:spcBef>
                <a:spcPts val="1417"/>
              </a:spcBef>
              <a:spcAft>
                <a:spcPts val="0"/>
              </a:spcAft>
              <a:buSzPts val="18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g119838d3e92_0_148"/>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152" name="Google Shape;152;g119838d3e92_0_148"/>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9000000" y="6264000"/>
            <a:ext cx="2904751" cy="356617"/>
          </a:xfrm>
          <a:prstGeom prst="rect">
            <a:avLst/>
          </a:prstGeom>
          <a:noFill/>
          <a:ln>
            <a:noFill/>
          </a:ln>
        </p:spPr>
      </p:pic>
    </p:spTree>
    <p:extLst>
      <p:ext uri="{BB962C8B-B14F-4D97-AF65-F5344CB8AC3E}">
        <p14:creationId xmlns:p14="http://schemas.microsoft.com/office/powerpoint/2010/main" val="198565939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3"/>
        <p:cNvGrpSpPr/>
        <p:nvPr/>
      </p:nvGrpSpPr>
      <p:grpSpPr>
        <a:xfrm>
          <a:off x="0" y="0"/>
          <a:ext cx="0" cy="0"/>
          <a:chOff x="0" y="0"/>
          <a:chExt cx="0" cy="0"/>
        </a:xfrm>
      </p:grpSpPr>
      <p:sp>
        <p:nvSpPr>
          <p:cNvPr id="154" name="Google Shape;154;g119838d3e92_0_152"/>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119838d3e92_0_152"/>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g119838d3e92_0_152"/>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119838d3e92_0_152"/>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32494999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8"/>
        <p:cNvGrpSpPr/>
        <p:nvPr/>
      </p:nvGrpSpPr>
      <p:grpSpPr>
        <a:xfrm>
          <a:off x="0" y="0"/>
          <a:ext cx="0" cy="0"/>
          <a:chOff x="0" y="0"/>
          <a:chExt cx="0" cy="0"/>
        </a:xfrm>
      </p:grpSpPr>
      <p:sp>
        <p:nvSpPr>
          <p:cNvPr id="159" name="Google Shape;159;g119838d3e92_0_157"/>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g119838d3e92_0_157"/>
          <p:cNvSpPr txBox="1">
            <a:spLocks noGrp="1"/>
          </p:cNvSpPr>
          <p:nvPr>
            <p:ph type="body" idx="1"/>
          </p:nvPr>
        </p:nvSpPr>
        <p:spPr>
          <a:xfrm>
            <a:off x="684213" y="1585913"/>
            <a:ext cx="10821900" cy="43641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2"/>
              </a:buClr>
              <a:buSzPts val="2000"/>
              <a:buNone/>
              <a:defRPr/>
            </a:lvl1pPr>
            <a:lvl2pPr marL="914400" lvl="1" indent="-228600" algn="l">
              <a:lnSpc>
                <a:spcPct val="100000"/>
              </a:lnSpc>
              <a:spcBef>
                <a:spcPts val="1417"/>
              </a:spcBef>
              <a:spcAft>
                <a:spcPts val="0"/>
              </a:spcAft>
              <a:buClr>
                <a:schemeClr val="accent1"/>
              </a:buClr>
              <a:buSzPts val="2400"/>
              <a:buNone/>
              <a:defRPr/>
            </a:lvl2pPr>
            <a:lvl3pPr marL="1371600" lvl="2" indent="-228600" algn="l">
              <a:lnSpc>
                <a:spcPct val="100000"/>
              </a:lnSpc>
              <a:spcBef>
                <a:spcPts val="283"/>
              </a:spcBef>
              <a:spcAft>
                <a:spcPts val="0"/>
              </a:spcAft>
              <a:buSzPts val="2800"/>
              <a:buNone/>
              <a:defRPr/>
            </a:lvl3pPr>
            <a:lvl4pPr marL="1828800" lvl="3" indent="-355600" algn="l">
              <a:lnSpc>
                <a:spcPct val="120000"/>
              </a:lnSpc>
              <a:spcBef>
                <a:spcPts val="1134"/>
              </a:spcBef>
              <a:spcAft>
                <a:spcPts val="0"/>
              </a:spcAft>
              <a:buSzPts val="2000"/>
              <a:buChar char="―"/>
              <a:defRPr/>
            </a:lvl4pPr>
            <a:lvl5pPr marL="2286000" lvl="4" indent="-355600" algn="l">
              <a:lnSpc>
                <a:spcPct val="120000"/>
              </a:lnSpc>
              <a:spcBef>
                <a:spcPts val="1417"/>
              </a:spcBef>
              <a:spcAft>
                <a:spcPts val="0"/>
              </a:spcAft>
              <a:buSzPts val="20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g119838d3e92_0_157"/>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g119838d3e92_0_157"/>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g119838d3e92_0_157"/>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29620601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cean Decade">
  <p:cSld name="Ocean Decade">
    <p:bg>
      <p:bgPr>
        <a:solidFill>
          <a:schemeClr val="lt2"/>
        </a:solidFill>
        <a:effectLst/>
      </p:bgPr>
    </p:bg>
    <p:spTree>
      <p:nvGrpSpPr>
        <p:cNvPr id="1" name="Shape 164"/>
        <p:cNvGrpSpPr/>
        <p:nvPr/>
      </p:nvGrpSpPr>
      <p:grpSpPr>
        <a:xfrm>
          <a:off x="0" y="0"/>
          <a:ext cx="0" cy="0"/>
          <a:chOff x="0" y="0"/>
          <a:chExt cx="0" cy="0"/>
        </a:xfrm>
      </p:grpSpPr>
      <p:pic>
        <p:nvPicPr>
          <p:cNvPr id="165" name="Google Shape;165;g119838d3e92_0_163"/>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684213" y="5371200"/>
            <a:ext cx="1652019" cy="987554"/>
          </a:xfrm>
          <a:prstGeom prst="rect">
            <a:avLst/>
          </a:prstGeom>
          <a:noFill/>
          <a:ln>
            <a:noFill/>
          </a:ln>
        </p:spPr>
      </p:pic>
      <p:pic>
        <p:nvPicPr>
          <p:cNvPr id="166" name="Google Shape;166;g119838d3e92_0_163"/>
          <p:cNvPicPr preferRelativeResize="0"/>
          <p:nvPr/>
        </p:nvPicPr>
        <p:blipFill rotWithShape="1">
          <a:blip r:embed="rId3">
            <a:alphaModFix/>
          </a:blip>
          <a:srcRect/>
          <a:stretch/>
        </p:blipFill>
        <p:spPr>
          <a:xfrm>
            <a:off x="5816111" y="604800"/>
            <a:ext cx="6375888" cy="5498136"/>
          </a:xfrm>
          <a:prstGeom prst="rect">
            <a:avLst/>
          </a:prstGeom>
          <a:noFill/>
          <a:ln>
            <a:noFill/>
          </a:ln>
        </p:spPr>
      </p:pic>
      <p:pic>
        <p:nvPicPr>
          <p:cNvPr id="167" name="Google Shape;167;g119838d3e92_0_16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84213" y="1317600"/>
            <a:ext cx="3843537" cy="557785"/>
          </a:xfrm>
          <a:prstGeom prst="rect">
            <a:avLst/>
          </a:prstGeom>
          <a:noFill/>
          <a:ln>
            <a:noFill/>
          </a:ln>
        </p:spPr>
      </p:pic>
      <p:sp>
        <p:nvSpPr>
          <p:cNvPr id="168" name="Google Shape;168;g119838d3e92_0_163"/>
          <p:cNvSpPr txBox="1">
            <a:spLocks noGrp="1"/>
          </p:cNvSpPr>
          <p:nvPr>
            <p:ph type="body" idx="1"/>
          </p:nvPr>
        </p:nvSpPr>
        <p:spPr>
          <a:xfrm>
            <a:off x="684213" y="2250000"/>
            <a:ext cx="4932000" cy="282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2300"/>
              <a:buNone/>
              <a:defRPr sz="2300">
                <a:latin typeface="Barlow Semi Condensed Medium"/>
                <a:ea typeface="Barlow Semi Condensed Medium"/>
                <a:cs typeface="Barlow Semi Condensed Medium"/>
                <a:sym typeface="Barlow Semi Condensed Medium"/>
              </a:defRPr>
            </a:lvl1pPr>
            <a:lvl2pPr marL="914400" lvl="1" indent="-228600" algn="l">
              <a:lnSpc>
                <a:spcPct val="110000"/>
              </a:lnSpc>
              <a:spcBef>
                <a:spcPts val="1701"/>
              </a:spcBef>
              <a:spcAft>
                <a:spcPts val="0"/>
              </a:spcAft>
              <a:buClr>
                <a:schemeClr val="accent1"/>
              </a:buClr>
              <a:buSzPts val="2400"/>
              <a:buNone/>
              <a:defRPr>
                <a:latin typeface="Barlow Semi Condensed Medium"/>
                <a:ea typeface="Barlow Semi Condensed Medium"/>
                <a:cs typeface="Barlow Semi Condensed Medium"/>
                <a:sym typeface="Barlow Semi Condensed Medium"/>
              </a:defRPr>
            </a:lvl2pPr>
            <a:lvl3pPr marL="1371600" lvl="2" indent="-228600" algn="l">
              <a:lnSpc>
                <a:spcPct val="110000"/>
              </a:lnSpc>
              <a:spcBef>
                <a:spcPts val="1701"/>
              </a:spcBef>
              <a:spcAft>
                <a:spcPts val="0"/>
              </a:spcAft>
              <a:buSzPts val="2300"/>
              <a:buNone/>
              <a:defRPr sz="2300">
                <a:latin typeface="Barlow Semi Condensed Medium"/>
                <a:ea typeface="Barlow Semi Condensed Medium"/>
                <a:cs typeface="Barlow Semi Condensed Medium"/>
                <a:sym typeface="Barlow Semi Condensed Medium"/>
              </a:defRPr>
            </a:lvl3pPr>
            <a:lvl4pPr marL="1828800" lvl="3" indent="-374650" algn="l">
              <a:lnSpc>
                <a:spcPct val="110000"/>
              </a:lnSpc>
              <a:spcBef>
                <a:spcPts val="1701"/>
              </a:spcBef>
              <a:spcAft>
                <a:spcPts val="0"/>
              </a:spcAft>
              <a:buSzPts val="2300"/>
              <a:buChar char="―"/>
              <a:defRPr sz="2300">
                <a:latin typeface="Barlow Semi Condensed Medium"/>
                <a:ea typeface="Barlow Semi Condensed Medium"/>
                <a:cs typeface="Barlow Semi Condensed Medium"/>
                <a:sym typeface="Barlow Semi Condensed Medium"/>
              </a:defRPr>
            </a:lvl4pPr>
            <a:lvl5pPr marL="2286000" lvl="4" indent="-374650" algn="l">
              <a:lnSpc>
                <a:spcPct val="110000"/>
              </a:lnSpc>
              <a:spcBef>
                <a:spcPts val="1701"/>
              </a:spcBef>
              <a:spcAft>
                <a:spcPts val="0"/>
              </a:spcAft>
              <a:buSzPts val="2300"/>
              <a:buChar char="―"/>
              <a:defRPr sz="2300">
                <a:latin typeface="Barlow Semi Condensed Medium"/>
                <a:ea typeface="Barlow Semi Condensed Medium"/>
                <a:cs typeface="Barlow Semi Condensed Medium"/>
                <a:sym typeface="Barlow Semi Condensed Medium"/>
              </a:defRPr>
            </a:lvl5pPr>
            <a:lvl6pPr marL="2743200" lvl="5" indent="-342900" algn="l">
              <a:lnSpc>
                <a:spcPct val="90000"/>
              </a:lnSpc>
              <a:spcBef>
                <a:spcPts val="1701"/>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6359114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losing Slide">
  <p:cSld name="Closing Slide">
    <p:bg>
      <p:bgPr>
        <a:solidFill>
          <a:schemeClr val="accent1"/>
        </a:solidFill>
        <a:effectLst/>
      </p:bgPr>
    </p:bg>
    <p:spTree>
      <p:nvGrpSpPr>
        <p:cNvPr id="1" name="Shape 169"/>
        <p:cNvGrpSpPr/>
        <p:nvPr/>
      </p:nvGrpSpPr>
      <p:grpSpPr>
        <a:xfrm>
          <a:off x="0" y="0"/>
          <a:ext cx="0" cy="0"/>
          <a:chOff x="0" y="0"/>
          <a:chExt cx="0" cy="0"/>
        </a:xfrm>
      </p:grpSpPr>
      <p:sp>
        <p:nvSpPr>
          <p:cNvPr id="170" name="Google Shape;170;g119838d3e92_0_168"/>
          <p:cNvSpPr/>
          <p:nvPr/>
        </p:nvSpPr>
        <p:spPr>
          <a:xfrm>
            <a:off x="0" y="4698000"/>
            <a:ext cx="12192000" cy="2160000"/>
          </a:xfrm>
          <a:prstGeom prst="rect">
            <a:avLst/>
          </a:prstGeom>
          <a:solidFill>
            <a:schemeClr val="l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sp>
        <p:nvSpPr>
          <p:cNvPr id="171" name="Google Shape;171;g119838d3e92_0_168"/>
          <p:cNvSpPr txBox="1">
            <a:spLocks noGrp="1"/>
          </p:cNvSpPr>
          <p:nvPr>
            <p:ph type="title"/>
          </p:nvPr>
        </p:nvSpPr>
        <p:spPr>
          <a:xfrm>
            <a:off x="1188000" y="793751"/>
            <a:ext cx="4728600" cy="64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5100"/>
              <a:buNone/>
              <a:defRPr sz="3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g119838d3e92_0_168"/>
          <p:cNvSpPr>
            <a:spLocks noGrp="1"/>
          </p:cNvSpPr>
          <p:nvPr>
            <p:ph type="pic" idx="2"/>
          </p:nvPr>
        </p:nvSpPr>
        <p:spPr>
          <a:xfrm>
            <a:off x="6558000" y="0"/>
            <a:ext cx="5634000" cy="6858000"/>
          </a:xfrm>
          <a:prstGeom prst="rect">
            <a:avLst/>
          </a:prstGeom>
          <a:solidFill>
            <a:srgbClr val="D8D8D8"/>
          </a:solidFill>
          <a:ln>
            <a:noFill/>
          </a:ln>
        </p:spPr>
      </p:sp>
      <p:sp>
        <p:nvSpPr>
          <p:cNvPr id="173" name="Google Shape;173;g119838d3e92_0_168"/>
          <p:cNvSpPr txBox="1">
            <a:spLocks noGrp="1"/>
          </p:cNvSpPr>
          <p:nvPr>
            <p:ph type="body" idx="1"/>
          </p:nvPr>
        </p:nvSpPr>
        <p:spPr>
          <a:xfrm>
            <a:off x="684213" y="1440000"/>
            <a:ext cx="5232300" cy="21600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2300"/>
              <a:buNone/>
              <a:defRPr sz="2300">
                <a:solidFill>
                  <a:schemeClr val="lt1"/>
                </a:solidFill>
                <a:latin typeface="Barlow Semi Condensed Medium"/>
                <a:ea typeface="Barlow Semi Condensed Medium"/>
                <a:cs typeface="Barlow Semi Condensed Medium"/>
                <a:sym typeface="Barlow Semi Condensed Medium"/>
              </a:defRPr>
            </a:lvl1pPr>
            <a:lvl2pPr marL="914400" lvl="1" indent="-228600" algn="l">
              <a:lnSpc>
                <a:spcPct val="100000"/>
              </a:lnSpc>
              <a:spcBef>
                <a:spcPts val="2835"/>
              </a:spcBef>
              <a:spcAft>
                <a:spcPts val="0"/>
              </a:spcAft>
              <a:buClr>
                <a:schemeClr val="accent2"/>
              </a:buClr>
              <a:buSzPts val="2300"/>
              <a:buNone/>
              <a:defRPr sz="2300">
                <a:solidFill>
                  <a:schemeClr val="accent2"/>
                </a:solidFill>
                <a:latin typeface="Barlow Semi Condensed Medium"/>
                <a:ea typeface="Barlow Semi Condensed Medium"/>
                <a:cs typeface="Barlow Semi Condensed Medium"/>
                <a:sym typeface="Barlow Semi Condensed Medium"/>
              </a:defRPr>
            </a:lvl2pPr>
            <a:lvl3pPr marL="1371600" lvl="2" indent="-228600" algn="l">
              <a:lnSpc>
                <a:spcPct val="100000"/>
              </a:lnSpc>
              <a:spcBef>
                <a:spcPts val="2835"/>
              </a:spcBef>
              <a:spcAft>
                <a:spcPts val="0"/>
              </a:spcAft>
              <a:buSzPts val="2800"/>
              <a:buNone/>
              <a:defRPr>
                <a:solidFill>
                  <a:schemeClr val="lt1"/>
                </a:solidFill>
                <a:latin typeface="Barlow Semi Condensed Medium"/>
                <a:ea typeface="Barlow Semi Condensed Medium"/>
                <a:cs typeface="Barlow Semi Condensed Medium"/>
                <a:sym typeface="Barlow Semi Condensed Medium"/>
              </a:defRPr>
            </a:lvl3pPr>
            <a:lvl4pPr marL="1828800" lvl="3" indent="-355600" algn="l">
              <a:lnSpc>
                <a:spcPct val="120000"/>
              </a:lnSpc>
              <a:spcBef>
                <a:spcPts val="1417"/>
              </a:spcBef>
              <a:spcAft>
                <a:spcPts val="0"/>
              </a:spcAft>
              <a:buSzPts val="2000"/>
              <a:buChar char="―"/>
              <a:defRPr>
                <a:solidFill>
                  <a:schemeClr val="lt1"/>
                </a:solidFill>
                <a:latin typeface="Barlow Semi Condensed Medium"/>
                <a:ea typeface="Barlow Semi Condensed Medium"/>
                <a:cs typeface="Barlow Semi Condensed Medium"/>
                <a:sym typeface="Barlow Semi Condensed Medium"/>
              </a:defRPr>
            </a:lvl4pPr>
            <a:lvl5pPr marL="2286000" lvl="4" indent="-355600" algn="l">
              <a:lnSpc>
                <a:spcPct val="120000"/>
              </a:lnSpc>
              <a:spcBef>
                <a:spcPts val="1417"/>
              </a:spcBef>
              <a:spcAft>
                <a:spcPts val="0"/>
              </a:spcAft>
              <a:buSzPts val="2000"/>
              <a:buChar char="―"/>
              <a:defRPr>
                <a:solidFill>
                  <a:schemeClr val="lt1"/>
                </a:solidFill>
                <a:latin typeface="Barlow Semi Condensed Medium"/>
                <a:ea typeface="Barlow Semi Condensed Medium"/>
                <a:cs typeface="Barlow Semi Condensed Medium"/>
                <a:sym typeface="Barlow Semi Condensed Medium"/>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4" name="Google Shape;174;g119838d3e92_0_168"/>
          <p:cNvGrpSpPr/>
          <p:nvPr/>
        </p:nvGrpSpPr>
        <p:grpSpPr>
          <a:xfrm>
            <a:off x="720697" y="5046998"/>
            <a:ext cx="4949842" cy="857979"/>
            <a:chOff x="720725" y="5218493"/>
            <a:chExt cx="4009268" cy="694945"/>
          </a:xfrm>
        </p:grpSpPr>
        <p:pic>
          <p:nvPicPr>
            <p:cNvPr id="175" name="Google Shape;175;g119838d3e92_0_168"/>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4032000" y="5325173"/>
              <a:ext cx="697993" cy="588265"/>
            </a:xfrm>
            <a:prstGeom prst="rect">
              <a:avLst/>
            </a:prstGeom>
            <a:noFill/>
            <a:ln>
              <a:noFill/>
            </a:ln>
          </p:spPr>
        </p:pic>
        <p:pic>
          <p:nvPicPr>
            <p:cNvPr id="176" name="Google Shape;176;g119838d3e92_0_168"/>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867282" y="5309933"/>
              <a:ext cx="826010" cy="603505"/>
            </a:xfrm>
            <a:prstGeom prst="rect">
              <a:avLst/>
            </a:prstGeom>
            <a:noFill/>
            <a:ln>
              <a:noFill/>
            </a:ln>
          </p:spPr>
        </p:pic>
        <p:pic>
          <p:nvPicPr>
            <p:cNvPr id="177" name="Google Shape;177;g119838d3e92_0_168"/>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720725" y="5279453"/>
              <a:ext cx="594361" cy="633985"/>
            </a:xfrm>
            <a:prstGeom prst="rect">
              <a:avLst/>
            </a:prstGeom>
            <a:noFill/>
            <a:ln>
              <a:noFill/>
            </a:ln>
          </p:spPr>
        </p:pic>
        <p:pic>
          <p:nvPicPr>
            <p:cNvPr id="178" name="Google Shape;178;g119838d3e92_0_168"/>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653795" y="5218493"/>
              <a:ext cx="874778" cy="694945"/>
            </a:xfrm>
            <a:prstGeom prst="rect">
              <a:avLst/>
            </a:prstGeom>
            <a:noFill/>
            <a:ln>
              <a:noFill/>
            </a:ln>
          </p:spPr>
        </p:pic>
      </p:grpSp>
      <p:sp>
        <p:nvSpPr>
          <p:cNvPr id="179" name="Google Shape;179;g119838d3e92_0_168"/>
          <p:cNvSpPr txBox="1"/>
          <p:nvPr/>
        </p:nvSpPr>
        <p:spPr>
          <a:xfrm>
            <a:off x="684213" y="6210000"/>
            <a:ext cx="5232300" cy="4095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000000"/>
              </a:buClr>
              <a:buSzPts val="900"/>
              <a:buFont typeface="Arial"/>
              <a:buNone/>
            </a:pPr>
            <a:r>
              <a:rPr lang="en-GB" sz="900" b="0" i="0" u="none" strike="noStrike" cap="none">
                <a:solidFill>
                  <a:schemeClr val="accent4"/>
                </a:solidFill>
                <a:latin typeface="Roboto Light"/>
                <a:ea typeface="Roboto Light"/>
                <a:cs typeface="Roboto Light"/>
                <a:sym typeface="Roboto Light"/>
              </a:rPr>
              <a:t>GOOS is sponsored by the </a:t>
            </a:r>
            <a:r>
              <a:rPr lang="en-GB" sz="900" b="0" i="0" u="none" strike="noStrike" cap="none">
                <a:solidFill>
                  <a:schemeClr val="accent4"/>
                </a:solidFill>
                <a:latin typeface="Roboto Medium"/>
                <a:ea typeface="Roboto Medium"/>
                <a:cs typeface="Roboto Medium"/>
                <a:sym typeface="Roboto Medium"/>
              </a:rPr>
              <a:t>Intergovernmental Oceanographic Commission of UNESCO</a:t>
            </a:r>
            <a:r>
              <a:rPr lang="en-GB" sz="900" b="0" i="0" u="none" strike="noStrike" cap="none">
                <a:solidFill>
                  <a:schemeClr val="accent4"/>
                </a:solidFill>
                <a:latin typeface="Roboto Light"/>
                <a:ea typeface="Roboto Light"/>
                <a:cs typeface="Roboto Light"/>
                <a:sym typeface="Roboto Light"/>
              </a:rPr>
              <a:t>, the </a:t>
            </a:r>
            <a:r>
              <a:rPr lang="en-GB" sz="900" b="0" i="0" u="none" strike="noStrike" cap="none">
                <a:solidFill>
                  <a:schemeClr val="accent4"/>
                </a:solidFill>
                <a:latin typeface="Roboto Medium"/>
                <a:ea typeface="Roboto Medium"/>
                <a:cs typeface="Roboto Medium"/>
                <a:sym typeface="Roboto Medium"/>
              </a:rPr>
              <a:t>World Meteorological Organization</a:t>
            </a:r>
            <a:r>
              <a:rPr lang="en-GB" sz="900" b="0" i="0" u="none" strike="noStrike" cap="none">
                <a:solidFill>
                  <a:schemeClr val="accent4"/>
                </a:solidFill>
                <a:latin typeface="Roboto Light"/>
                <a:ea typeface="Roboto Light"/>
                <a:cs typeface="Roboto Light"/>
                <a:sym typeface="Roboto Light"/>
              </a:rPr>
              <a:t>, the </a:t>
            </a:r>
            <a:r>
              <a:rPr lang="en-GB" sz="900" b="0" i="0" u="none" strike="noStrike" cap="none">
                <a:solidFill>
                  <a:schemeClr val="accent4"/>
                </a:solidFill>
                <a:latin typeface="Roboto Medium"/>
                <a:ea typeface="Roboto Medium"/>
                <a:cs typeface="Roboto Medium"/>
                <a:sym typeface="Roboto Medium"/>
              </a:rPr>
              <a:t>UN Environment Programme</a:t>
            </a:r>
            <a:r>
              <a:rPr lang="en-GB" sz="900" b="0" i="0" u="none" strike="noStrike" cap="none">
                <a:solidFill>
                  <a:schemeClr val="accent4"/>
                </a:solidFill>
                <a:latin typeface="Roboto Light"/>
                <a:ea typeface="Roboto Light"/>
                <a:cs typeface="Roboto Light"/>
                <a:sym typeface="Roboto Light"/>
              </a:rPr>
              <a:t>, and the </a:t>
            </a:r>
            <a:r>
              <a:rPr lang="en-GB" sz="900" b="0" i="0" u="none" strike="noStrike" cap="none">
                <a:solidFill>
                  <a:schemeClr val="accent4"/>
                </a:solidFill>
                <a:latin typeface="Roboto Medium"/>
                <a:ea typeface="Roboto Medium"/>
                <a:cs typeface="Roboto Medium"/>
                <a:sym typeface="Roboto Medium"/>
              </a:rPr>
              <a:t>International Science Council</a:t>
            </a:r>
            <a:r>
              <a:rPr lang="en-GB" sz="900" b="0" i="0" u="none" strike="noStrike" cap="none">
                <a:solidFill>
                  <a:schemeClr val="accent4"/>
                </a:solidFill>
                <a:latin typeface="Roboto Light"/>
                <a:ea typeface="Roboto Light"/>
                <a:cs typeface="Roboto Light"/>
                <a:sym typeface="Roboto Light"/>
              </a:rPr>
              <a:t>.</a:t>
            </a:r>
            <a:endParaRPr sz="1400" b="0" i="0" u="none" strike="noStrike" cap="none">
              <a:solidFill>
                <a:srgbClr val="000000"/>
              </a:solidFill>
              <a:latin typeface="Arial"/>
              <a:ea typeface="Arial"/>
              <a:cs typeface="Arial"/>
              <a:sym typeface="Arial"/>
            </a:endParaRPr>
          </a:p>
        </p:txBody>
      </p:sp>
      <p:sp>
        <p:nvSpPr>
          <p:cNvPr id="180" name="Google Shape;180;g119838d3e92_0_168"/>
          <p:cNvSpPr txBox="1"/>
          <p:nvPr/>
        </p:nvSpPr>
        <p:spPr>
          <a:xfrm>
            <a:off x="684213" y="3744000"/>
            <a:ext cx="2100000" cy="436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000000"/>
              </a:buClr>
              <a:buSzPts val="2300"/>
              <a:buFont typeface="Arial"/>
              <a:buNone/>
            </a:pPr>
            <a:r>
              <a:rPr lang="en-GB" sz="2300" b="0" i="0" u="none" strike="noStrike" cap="none">
                <a:solidFill>
                  <a:schemeClr val="accent2"/>
                </a:solidFill>
                <a:latin typeface="Barlow Semi Condensed Medium"/>
                <a:ea typeface="Barlow Semi Condensed Medium"/>
                <a:cs typeface="Barlow Semi Condensed Medium"/>
                <a:sym typeface="Barlow Semi Condensed Medium"/>
              </a:rPr>
              <a:t>goosocean.org </a:t>
            </a:r>
            <a:endParaRPr sz="1400" b="0" i="0" u="none" strike="noStrike" cap="none">
              <a:solidFill>
                <a:srgbClr val="000000"/>
              </a:solidFill>
              <a:latin typeface="Arial"/>
              <a:ea typeface="Arial"/>
              <a:cs typeface="Arial"/>
              <a:sym typeface="Arial"/>
            </a:endParaRPr>
          </a:p>
        </p:txBody>
      </p:sp>
      <p:pic>
        <p:nvPicPr>
          <p:cNvPr id="181" name="Google Shape;181;g119838d3e92_0_168"/>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2440043" y="3906684"/>
            <a:ext cx="204216" cy="161544"/>
          </a:xfrm>
          <a:prstGeom prst="rect">
            <a:avLst/>
          </a:prstGeom>
          <a:noFill/>
          <a:ln>
            <a:noFill/>
          </a:ln>
        </p:spPr>
      </p:pic>
    </p:spTree>
    <p:extLst>
      <p:ext uri="{BB962C8B-B14F-4D97-AF65-F5344CB8AC3E}">
        <p14:creationId xmlns:p14="http://schemas.microsoft.com/office/powerpoint/2010/main" val="17158066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182"/>
        <p:cNvGrpSpPr/>
        <p:nvPr/>
      </p:nvGrpSpPr>
      <p:grpSpPr>
        <a:xfrm>
          <a:off x="0" y="0"/>
          <a:ext cx="0" cy="0"/>
          <a:chOff x="0" y="0"/>
          <a:chExt cx="0" cy="0"/>
        </a:xfrm>
      </p:grpSpPr>
      <p:sp>
        <p:nvSpPr>
          <p:cNvPr id="183" name="Google Shape;183;g119838d3e92_0_181"/>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119838d3e92_0_181"/>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g119838d3e92_0_181"/>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g119838d3e92_0_181"/>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‹N°›</a:t>
            </a:fld>
            <a:endParaRPr/>
          </a:p>
        </p:txBody>
      </p:sp>
      <p:sp>
        <p:nvSpPr>
          <p:cNvPr id="187" name="Google Shape;187;g119838d3e92_0_181"/>
          <p:cNvSpPr>
            <a:spLocks noGrp="1"/>
          </p:cNvSpPr>
          <p:nvPr>
            <p:ph type="pic" idx="2"/>
          </p:nvPr>
        </p:nvSpPr>
        <p:spPr>
          <a:xfrm>
            <a:off x="684213" y="1585913"/>
            <a:ext cx="11507700" cy="5272200"/>
          </a:xfrm>
          <a:prstGeom prst="rect">
            <a:avLst/>
          </a:prstGeom>
          <a:solidFill>
            <a:srgbClr val="D8D8D8"/>
          </a:solidFill>
          <a:ln>
            <a:noFill/>
          </a:ln>
        </p:spPr>
      </p:sp>
    </p:spTree>
    <p:extLst>
      <p:ext uri="{BB962C8B-B14F-4D97-AF65-F5344CB8AC3E}">
        <p14:creationId xmlns:p14="http://schemas.microsoft.com/office/powerpoint/2010/main" val="10004871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ree Images and Captions">
  <p:cSld name="Three Images and Captions">
    <p:spTree>
      <p:nvGrpSpPr>
        <p:cNvPr id="1" name="Shape 188"/>
        <p:cNvGrpSpPr/>
        <p:nvPr/>
      </p:nvGrpSpPr>
      <p:grpSpPr>
        <a:xfrm>
          <a:off x="0" y="0"/>
          <a:ext cx="0" cy="0"/>
          <a:chOff x="0" y="0"/>
          <a:chExt cx="0" cy="0"/>
        </a:xfrm>
      </p:grpSpPr>
      <p:sp>
        <p:nvSpPr>
          <p:cNvPr id="189" name="Google Shape;189;g119838d3e92_0_187"/>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g119838d3e92_0_187"/>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g119838d3e92_0_187"/>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g119838d3e92_0_187"/>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‹N°›</a:t>
            </a:fld>
            <a:endParaRPr/>
          </a:p>
        </p:txBody>
      </p:sp>
      <p:sp>
        <p:nvSpPr>
          <p:cNvPr id="193" name="Google Shape;193;g119838d3e92_0_187"/>
          <p:cNvSpPr>
            <a:spLocks noGrp="1"/>
          </p:cNvSpPr>
          <p:nvPr>
            <p:ph type="pic" idx="2"/>
          </p:nvPr>
        </p:nvSpPr>
        <p:spPr>
          <a:xfrm>
            <a:off x="684212" y="1587826"/>
            <a:ext cx="3463200" cy="1900800"/>
          </a:xfrm>
          <a:prstGeom prst="rect">
            <a:avLst/>
          </a:prstGeom>
          <a:solidFill>
            <a:srgbClr val="D8D8D8"/>
          </a:solidFill>
          <a:ln>
            <a:noFill/>
          </a:ln>
        </p:spPr>
      </p:sp>
      <p:sp>
        <p:nvSpPr>
          <p:cNvPr id="194" name="Google Shape;194;g119838d3e92_0_187"/>
          <p:cNvSpPr txBox="1">
            <a:spLocks noGrp="1"/>
          </p:cNvSpPr>
          <p:nvPr>
            <p:ph type="body" idx="1"/>
          </p:nvPr>
        </p:nvSpPr>
        <p:spPr>
          <a:xfrm>
            <a:off x="684212" y="4323826"/>
            <a:ext cx="3463800" cy="1397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g119838d3e92_0_187"/>
          <p:cNvSpPr>
            <a:spLocks noGrp="1"/>
          </p:cNvSpPr>
          <p:nvPr>
            <p:ph type="pic" idx="3"/>
          </p:nvPr>
        </p:nvSpPr>
        <p:spPr>
          <a:xfrm>
            <a:off x="4363243" y="1587826"/>
            <a:ext cx="3463200" cy="1900800"/>
          </a:xfrm>
          <a:prstGeom prst="rect">
            <a:avLst/>
          </a:prstGeom>
          <a:solidFill>
            <a:srgbClr val="D8D8D8"/>
          </a:solidFill>
          <a:ln>
            <a:noFill/>
          </a:ln>
        </p:spPr>
      </p:sp>
      <p:sp>
        <p:nvSpPr>
          <p:cNvPr id="196" name="Google Shape;196;g119838d3e92_0_187"/>
          <p:cNvSpPr txBox="1">
            <a:spLocks noGrp="1"/>
          </p:cNvSpPr>
          <p:nvPr>
            <p:ph type="body" idx="4"/>
          </p:nvPr>
        </p:nvSpPr>
        <p:spPr>
          <a:xfrm>
            <a:off x="4363243" y="4323826"/>
            <a:ext cx="3463800" cy="1397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g119838d3e92_0_187"/>
          <p:cNvSpPr>
            <a:spLocks noGrp="1"/>
          </p:cNvSpPr>
          <p:nvPr>
            <p:ph type="pic" idx="5"/>
          </p:nvPr>
        </p:nvSpPr>
        <p:spPr>
          <a:xfrm>
            <a:off x="8042274" y="1587826"/>
            <a:ext cx="3463200" cy="1900800"/>
          </a:xfrm>
          <a:prstGeom prst="rect">
            <a:avLst/>
          </a:prstGeom>
          <a:solidFill>
            <a:srgbClr val="D8D8D8"/>
          </a:solidFill>
          <a:ln>
            <a:noFill/>
          </a:ln>
        </p:spPr>
      </p:sp>
      <p:sp>
        <p:nvSpPr>
          <p:cNvPr id="198" name="Google Shape;198;g119838d3e92_0_187"/>
          <p:cNvSpPr txBox="1">
            <a:spLocks noGrp="1"/>
          </p:cNvSpPr>
          <p:nvPr>
            <p:ph type="body" idx="6"/>
          </p:nvPr>
        </p:nvSpPr>
        <p:spPr>
          <a:xfrm>
            <a:off x="8042274" y="4323826"/>
            <a:ext cx="3463800" cy="1397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1494974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and Image Blue">
  <p:cSld name="Content and Image Blue">
    <p:bg>
      <p:bgPr>
        <a:solidFill>
          <a:schemeClr val="accent1"/>
        </a:solidFill>
        <a:effectLst/>
      </p:bgPr>
    </p:bg>
    <p:spTree>
      <p:nvGrpSpPr>
        <p:cNvPr id="1" name="Shape 199"/>
        <p:cNvGrpSpPr/>
        <p:nvPr/>
      </p:nvGrpSpPr>
      <p:grpSpPr>
        <a:xfrm>
          <a:off x="0" y="0"/>
          <a:ext cx="0" cy="0"/>
          <a:chOff x="0" y="0"/>
          <a:chExt cx="0" cy="0"/>
        </a:xfrm>
      </p:grpSpPr>
      <p:sp>
        <p:nvSpPr>
          <p:cNvPr id="200" name="Google Shape;200;g119838d3e92_0_198"/>
          <p:cNvSpPr txBox="1">
            <a:spLocks noGrp="1"/>
          </p:cNvSpPr>
          <p:nvPr>
            <p:ph type="title"/>
          </p:nvPr>
        </p:nvSpPr>
        <p:spPr>
          <a:xfrm>
            <a:off x="1188000" y="793750"/>
            <a:ext cx="4728600" cy="109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2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g119838d3e92_0_198"/>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g119838d3e92_0_198"/>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g119838d3e92_0_198"/>
          <p:cNvSpPr>
            <a:spLocks noGrp="1"/>
          </p:cNvSpPr>
          <p:nvPr>
            <p:ph type="pic" idx="2"/>
          </p:nvPr>
        </p:nvSpPr>
        <p:spPr>
          <a:xfrm>
            <a:off x="6558000" y="0"/>
            <a:ext cx="5634000" cy="6858000"/>
          </a:xfrm>
          <a:prstGeom prst="rect">
            <a:avLst/>
          </a:prstGeom>
          <a:solidFill>
            <a:srgbClr val="D8D8D8"/>
          </a:solidFill>
          <a:ln>
            <a:noFill/>
          </a:ln>
        </p:spPr>
      </p:sp>
      <p:sp>
        <p:nvSpPr>
          <p:cNvPr id="204" name="Google Shape;204;g119838d3e92_0_198"/>
          <p:cNvSpPr txBox="1">
            <a:spLocks noGrp="1"/>
          </p:cNvSpPr>
          <p:nvPr>
            <p:ph type="body" idx="1"/>
          </p:nvPr>
        </p:nvSpPr>
        <p:spPr>
          <a:xfrm>
            <a:off x="684213" y="1890001"/>
            <a:ext cx="5232300" cy="40599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2000"/>
              <a:buNone/>
              <a:defRPr>
                <a:solidFill>
                  <a:schemeClr val="lt1"/>
                </a:solidFill>
              </a:defRPr>
            </a:lvl1pPr>
            <a:lvl2pPr marL="914400" lvl="1" indent="-228600" algn="l">
              <a:lnSpc>
                <a:spcPct val="100000"/>
              </a:lnSpc>
              <a:spcBef>
                <a:spcPts val="1417"/>
              </a:spcBef>
              <a:spcAft>
                <a:spcPts val="0"/>
              </a:spcAft>
              <a:buClr>
                <a:schemeClr val="lt1"/>
              </a:buClr>
              <a:buSzPts val="2400"/>
              <a:buNone/>
              <a:defRPr>
                <a:solidFill>
                  <a:schemeClr val="lt1"/>
                </a:solidFill>
              </a:defRPr>
            </a:lvl2pPr>
            <a:lvl3pPr marL="1371600" lvl="2" indent="-228600" algn="l">
              <a:lnSpc>
                <a:spcPct val="100000"/>
              </a:lnSpc>
              <a:spcBef>
                <a:spcPts val="1417"/>
              </a:spcBef>
              <a:spcAft>
                <a:spcPts val="0"/>
              </a:spcAft>
              <a:buSzPts val="2800"/>
              <a:buNone/>
              <a:defRPr>
                <a:solidFill>
                  <a:schemeClr val="lt1"/>
                </a:solidFill>
              </a:defRPr>
            </a:lvl3pPr>
            <a:lvl4pPr marL="1828800" lvl="3" indent="-355600" algn="l">
              <a:lnSpc>
                <a:spcPct val="120000"/>
              </a:lnSpc>
              <a:spcBef>
                <a:spcPts val="1417"/>
              </a:spcBef>
              <a:spcAft>
                <a:spcPts val="0"/>
              </a:spcAft>
              <a:buSzPts val="2000"/>
              <a:buChar char="―"/>
              <a:defRPr>
                <a:solidFill>
                  <a:schemeClr val="lt1"/>
                </a:solidFill>
              </a:defRPr>
            </a:lvl4pPr>
            <a:lvl5pPr marL="2286000" lvl="4" indent="-355600" algn="l">
              <a:lnSpc>
                <a:spcPct val="120000"/>
              </a:lnSpc>
              <a:spcBef>
                <a:spcPts val="1417"/>
              </a:spcBef>
              <a:spcAft>
                <a:spcPts val="0"/>
              </a:spcAft>
              <a:buSzPts val="2000"/>
              <a:buChar char="―"/>
              <a:defRPr>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012160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36"/>
          <p:cNvSpPr txBox="1">
            <a:spLocks noGrp="1"/>
          </p:cNvSpPr>
          <p:nvPr>
            <p:ph type="title"/>
          </p:nvPr>
        </p:nvSpPr>
        <p:spPr>
          <a:xfrm>
            <a:off x="609602" y="273051"/>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45" name="Google Shape;45;p36"/>
          <p:cNvSpPr txBox="1">
            <a:spLocks noGrp="1"/>
          </p:cNvSpPr>
          <p:nvPr>
            <p:ph type="body" idx="2"/>
          </p:nvPr>
        </p:nvSpPr>
        <p:spPr>
          <a:xfrm>
            <a:off x="609602"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46" name="Google Shape;46;p36"/>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2389717" y="4800601"/>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7"/>
          <p:cNvSpPr>
            <a:spLocks noGrp="1"/>
          </p:cNvSpPr>
          <p:nvPr>
            <p:ph type="pic" idx="2"/>
          </p:nvPr>
        </p:nvSpPr>
        <p:spPr>
          <a:xfrm>
            <a:off x="2389717" y="612775"/>
            <a:ext cx="7315200" cy="4114800"/>
          </a:xfrm>
          <a:prstGeom prst="rect">
            <a:avLst/>
          </a:prstGeom>
          <a:noFill/>
          <a:ln>
            <a:noFill/>
          </a:ln>
        </p:spPr>
      </p:sp>
      <p:sp>
        <p:nvSpPr>
          <p:cNvPr id="52" name="Google Shape;52;p37"/>
          <p:cNvSpPr txBox="1">
            <a:spLocks noGrp="1"/>
          </p:cNvSpPr>
          <p:nvPr>
            <p:ph type="body" idx="1"/>
          </p:nvPr>
        </p:nvSpPr>
        <p:spPr>
          <a:xfrm>
            <a:off x="2389717" y="5367339"/>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53" name="Google Shape;53;p37"/>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7"/>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7"/>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38"/>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8"/>
          <p:cNvSpPr txBox="1">
            <a:spLocks noGrp="1"/>
          </p:cNvSpPr>
          <p:nvPr>
            <p:ph type="body" idx="1"/>
          </p:nvPr>
        </p:nvSpPr>
        <p:spPr>
          <a:xfrm rot="5400000">
            <a:off x="3848100" y="-1257300"/>
            <a:ext cx="4495800" cy="10363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 name="Google Shape;59;p38"/>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2"/>
        <p:cNvGrpSpPr/>
        <p:nvPr/>
      </p:nvGrpSpPr>
      <p:grpSpPr>
        <a:xfrm>
          <a:off x="0" y="0"/>
          <a:ext cx="0" cy="0"/>
          <a:chOff x="0" y="0"/>
          <a:chExt cx="0" cy="0"/>
        </a:xfrm>
      </p:grpSpPr>
      <p:sp>
        <p:nvSpPr>
          <p:cNvPr id="63" name="Google Shape;63;p39"/>
          <p:cNvSpPr txBox="1">
            <a:spLocks noGrp="1"/>
          </p:cNvSpPr>
          <p:nvPr>
            <p:ph type="title"/>
          </p:nvPr>
        </p:nvSpPr>
        <p:spPr>
          <a:xfrm rot="5400000">
            <a:off x="7048500" y="1943101"/>
            <a:ext cx="5867400" cy="2590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body" idx="1"/>
          </p:nvPr>
        </p:nvSpPr>
        <p:spPr>
          <a:xfrm rot="5400000">
            <a:off x="1765301" y="-546099"/>
            <a:ext cx="5867400" cy="7569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39"/>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9"/>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68"/>
        <p:cNvGrpSpPr/>
        <p:nvPr/>
      </p:nvGrpSpPr>
      <p:grpSpPr>
        <a:xfrm>
          <a:off x="0" y="0"/>
          <a:ext cx="0" cy="0"/>
          <a:chOff x="0" y="0"/>
          <a:chExt cx="0" cy="0"/>
        </a:xfrm>
      </p:grpSpPr>
      <p:sp>
        <p:nvSpPr>
          <p:cNvPr id="69" name="Google Shape;69;geefd7eb57b_21_1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eefd7eb57b_21_1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eefd7eb57b_21_1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914400" y="1676400"/>
            <a:ext cx="10363200" cy="4495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28"/>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8"/>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8"/>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gecd0bb7fd2_2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gecd0bb7fd2_2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gecd0bb7fd2_2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gecd0bb7fd2_2_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gecd0bb7fd2_2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g122eced1e13_2_0"/>
          <p:cNvSpPr txBox="1">
            <a:spLocks noGrp="1"/>
          </p:cNvSpPr>
          <p:nvPr>
            <p:ph type="title"/>
          </p:nvPr>
        </p:nvSpPr>
        <p:spPr>
          <a:xfrm>
            <a:off x="1188001" y="793750"/>
            <a:ext cx="10318200" cy="79216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2"/>
              </a:buClr>
              <a:buSzPts val="4200"/>
              <a:buFont typeface="Trebuchet MS"/>
              <a:buNone/>
              <a:defRPr sz="2800" b="0" i="0" u="none" strike="noStrike" cap="none">
                <a:solidFill>
                  <a:schemeClr val="accent1"/>
                </a:solidFill>
                <a:latin typeface="Barlow Semi Condensed SemiBold"/>
                <a:ea typeface="Barlow Semi Condensed SemiBold"/>
                <a:cs typeface="Barlow Semi Condensed SemiBold"/>
                <a:sym typeface="Barlow Semi Condensed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9" name="Google Shape;149;g122eced1e13_2_0"/>
          <p:cNvSpPr txBox="1">
            <a:spLocks noGrp="1"/>
          </p:cNvSpPr>
          <p:nvPr>
            <p:ph type="body" idx="1"/>
          </p:nvPr>
        </p:nvSpPr>
        <p:spPr>
          <a:xfrm>
            <a:off x="684213" y="1585913"/>
            <a:ext cx="10821987" cy="4364037"/>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2"/>
              </a:buClr>
              <a:buSzPts val="2000"/>
              <a:buFont typeface="Arial"/>
              <a:buNone/>
              <a:defRPr sz="2000" b="0" i="0" u="none" strike="noStrike" cap="none">
                <a:solidFill>
                  <a:schemeClr val="dk2"/>
                </a:solidFill>
                <a:latin typeface="Roboto Light"/>
                <a:ea typeface="Roboto Light"/>
                <a:cs typeface="Roboto Light"/>
                <a:sym typeface="Roboto Light"/>
              </a:defRPr>
            </a:lvl1pPr>
            <a:lvl2pPr marL="914400" marR="0" lvl="1" indent="-228600" algn="l" rtl="0">
              <a:lnSpc>
                <a:spcPct val="100000"/>
              </a:lnSpc>
              <a:spcBef>
                <a:spcPts val="1417"/>
              </a:spcBef>
              <a:spcAft>
                <a:spcPts val="0"/>
              </a:spcAft>
              <a:buClr>
                <a:schemeClr val="accent1"/>
              </a:buClr>
              <a:buSzPts val="2400"/>
              <a:buFont typeface="Arial"/>
              <a:buNone/>
              <a:defRPr sz="2400" b="0" i="0" u="none" strike="noStrike" cap="none">
                <a:solidFill>
                  <a:schemeClr val="accent1"/>
                </a:solidFill>
                <a:latin typeface="Barlow Semi Condensed Medium"/>
                <a:ea typeface="Barlow Semi Condensed Medium"/>
                <a:cs typeface="Barlow Semi Condensed Medium"/>
                <a:sym typeface="Barlow Semi Condensed Medium"/>
              </a:defRPr>
            </a:lvl2pPr>
            <a:lvl3pPr marL="1371600" marR="0" lvl="2" indent="-228600" algn="l" rtl="0">
              <a:lnSpc>
                <a:spcPct val="100000"/>
              </a:lnSpc>
              <a:spcBef>
                <a:spcPts val="283"/>
              </a:spcBef>
              <a:spcAft>
                <a:spcPts val="0"/>
              </a:spcAft>
              <a:buClr>
                <a:schemeClr val="accent2"/>
              </a:buClr>
              <a:buSzPts val="2800"/>
              <a:buFont typeface="Trebuchet MS"/>
              <a:buNone/>
              <a:defRPr sz="2800" b="0" i="0" u="none" strike="noStrike" cap="none">
                <a:solidFill>
                  <a:schemeClr val="dk2"/>
                </a:solidFill>
                <a:latin typeface="Barlow Semi Condensed Medium"/>
                <a:ea typeface="Barlow Semi Condensed Medium"/>
                <a:cs typeface="Barlow Semi Condensed Medium"/>
                <a:sym typeface="Barlow Semi Condensed Medium"/>
              </a:defRPr>
            </a:lvl3pPr>
            <a:lvl4pPr marL="1828800" marR="0" lvl="3" indent="-355600" algn="l" rtl="0">
              <a:lnSpc>
                <a:spcPct val="120000"/>
              </a:lnSpc>
              <a:spcBef>
                <a:spcPts val="1134"/>
              </a:spcBef>
              <a:spcAft>
                <a:spcPts val="0"/>
              </a:spcAft>
              <a:buClr>
                <a:schemeClr val="accent2"/>
              </a:buClr>
              <a:buSzPts val="2000"/>
              <a:buFont typeface="Trebuchet MS"/>
              <a:buChar char="―"/>
              <a:defRPr sz="2000" b="0" i="0" u="none" strike="noStrike" cap="none">
                <a:solidFill>
                  <a:schemeClr val="dk2"/>
                </a:solidFill>
                <a:latin typeface="Roboto Light"/>
                <a:ea typeface="Roboto Light"/>
                <a:cs typeface="Roboto Light"/>
                <a:sym typeface="Roboto Light"/>
              </a:defRPr>
            </a:lvl4pPr>
            <a:lvl5pPr marL="2286000" marR="0" lvl="4" indent="-355600" algn="l" rtl="0">
              <a:lnSpc>
                <a:spcPct val="120000"/>
              </a:lnSpc>
              <a:spcBef>
                <a:spcPts val="1417"/>
              </a:spcBef>
              <a:spcAft>
                <a:spcPts val="0"/>
              </a:spcAft>
              <a:buClr>
                <a:schemeClr val="accent2"/>
              </a:buClr>
              <a:buSzPts val="2000"/>
              <a:buFont typeface="Trebuchet MS"/>
              <a:buChar char="―"/>
              <a:defRPr sz="2000" b="0" i="0" u="none" strike="noStrike" cap="none">
                <a:solidFill>
                  <a:schemeClr val="dk2"/>
                </a:solidFill>
                <a:latin typeface="Roboto Light"/>
                <a:ea typeface="Roboto Light"/>
                <a:cs typeface="Roboto Light"/>
                <a:sym typeface="Roboto Light"/>
              </a:defRPr>
            </a:lvl5pPr>
            <a:lvl6pPr marL="2743200" marR="0" lvl="5" indent="-342900" algn="l" rtl="0">
              <a:lnSpc>
                <a:spcPct val="90000"/>
              </a:lnSpc>
              <a:spcBef>
                <a:spcPts val="1417"/>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150" name="Google Shape;150;g122eced1e13_2_0"/>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000000"/>
              </a:buClr>
              <a:buSzPts val="1400"/>
              <a:buFont typeface="Arial"/>
              <a:buNone/>
              <a:defRPr sz="1200" b="0" i="0" u="none" strike="noStrike" cap="none">
                <a:solidFill>
                  <a:schemeClr val="dk2"/>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9pPr>
          </a:lstStyle>
          <a:p>
            <a:endParaRPr/>
          </a:p>
        </p:txBody>
      </p:sp>
      <p:sp>
        <p:nvSpPr>
          <p:cNvPr id="151" name="Google Shape;151;g122eced1e13_2_0"/>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1200" b="0" i="0" u="none" strike="noStrike" cap="none">
                <a:solidFill>
                  <a:schemeClr val="dk2"/>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9pPr>
          </a:lstStyle>
          <a:p>
            <a:endParaRPr/>
          </a:p>
        </p:txBody>
      </p:sp>
      <p:sp>
        <p:nvSpPr>
          <p:cNvPr id="152" name="Google Shape;152;g122eced1e13_2_0"/>
          <p:cNvSpPr txBox="1">
            <a:spLocks noGrp="1"/>
          </p:cNvSpPr>
          <p:nvPr>
            <p:ph type="sldNum" idx="12"/>
          </p:nvPr>
        </p:nvSpPr>
        <p:spPr>
          <a:xfrm>
            <a:off x="8300693" y="6264000"/>
            <a:ext cx="257637" cy="365125"/>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‹N°›</a:t>
            </a:fld>
            <a:endParaRPr/>
          </a:p>
        </p:txBody>
      </p:sp>
      <p:cxnSp>
        <p:nvCxnSpPr>
          <p:cNvPr id="153" name="Google Shape;153;g122eced1e13_2_0"/>
          <p:cNvCxnSpPr/>
          <p:nvPr/>
        </p:nvCxnSpPr>
        <p:spPr>
          <a:xfrm>
            <a:off x="684213" y="983442"/>
            <a:ext cx="396442" cy="0"/>
          </a:xfrm>
          <a:prstGeom prst="straightConnector1">
            <a:avLst/>
          </a:prstGeom>
          <a:noFill/>
          <a:ln w="28575" cap="flat" cmpd="sng">
            <a:solidFill>
              <a:schemeClr val="accent2"/>
            </a:solidFill>
            <a:prstDash val="solid"/>
            <a:miter lim="800000"/>
            <a:headEnd type="none" w="sm" len="sm"/>
            <a:tailEnd type="none" w="sm" len="sm"/>
          </a:ln>
        </p:spPr>
      </p:cxnSp>
      <p:sp>
        <p:nvSpPr>
          <p:cNvPr id="154" name="Google Shape;154;g122eced1e13_2_0"/>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155" name="Google Shape;155;g122eced1e13_2_0"/>
          <p:cNvPicPr preferRelativeResize="0"/>
          <p:nvPr/>
        </p:nvPicPr>
        <p:blipFill rotWithShape="1">
          <a:blip r:embed="rId16" cstate="print">
            <a:alphaModFix/>
            <a:extLst>
              <a:ext uri="{28A0092B-C50C-407E-A947-70E740481C1C}">
                <a14:useLocalDpi xmlns:a14="http://schemas.microsoft.com/office/drawing/2010/main"/>
              </a:ext>
            </a:extLst>
          </a:blip>
          <a:srcRect/>
          <a:stretch/>
        </p:blipFill>
        <p:spPr>
          <a:xfrm>
            <a:off x="9000000" y="6264000"/>
            <a:ext cx="2904750" cy="3566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1">
          <p15:clr>
            <a:srgbClr val="F26B43"/>
          </p15:clr>
        </p15:guide>
        <p15:guide id="4" pos="7248">
          <p15:clr>
            <a:srgbClr val="F26B43"/>
          </p15:clr>
        </p15:guide>
        <p15:guide id="5" orient="horz" pos="500">
          <p15:clr>
            <a:srgbClr val="F26B43"/>
          </p15:clr>
        </p15:guide>
        <p15:guide id="6" orient="horz" pos="3748">
          <p15:clr>
            <a:srgbClr val="F26B43"/>
          </p15:clr>
        </p15:guide>
        <p15:guide id="7" orient="horz" pos="999">
          <p15:clr>
            <a:srgbClr val="F26B43"/>
          </p15:clr>
        </p15:guide>
        <p15:guide id="8" pos="3727">
          <p15:clr>
            <a:srgbClr val="F26B43"/>
          </p15:clr>
        </p15:guide>
        <p15:guide id="9" pos="395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g119838d3e92_0_110"/>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2"/>
              </a:buClr>
              <a:buSzPts val="4200"/>
              <a:buFont typeface="Trebuchet MS"/>
              <a:buNone/>
              <a:defRPr sz="2800" b="0" i="0" u="none" strike="noStrike" cap="none">
                <a:solidFill>
                  <a:schemeClr val="accent1"/>
                </a:solidFill>
                <a:latin typeface="Barlow Semi Condensed SemiBold"/>
                <a:ea typeface="Barlow Semi Condensed SemiBold"/>
                <a:cs typeface="Barlow Semi Condensed SemiBold"/>
                <a:sym typeface="Barlow Semi Condensed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Google Shape;107;g119838d3e92_0_110"/>
          <p:cNvSpPr txBox="1">
            <a:spLocks noGrp="1"/>
          </p:cNvSpPr>
          <p:nvPr>
            <p:ph type="body" idx="1"/>
          </p:nvPr>
        </p:nvSpPr>
        <p:spPr>
          <a:xfrm>
            <a:off x="684213" y="1585913"/>
            <a:ext cx="10821900" cy="4364100"/>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2"/>
              </a:buClr>
              <a:buSzPts val="2000"/>
              <a:buFont typeface="Arial"/>
              <a:buNone/>
              <a:defRPr sz="2000" b="0" i="0" u="none" strike="noStrike" cap="none">
                <a:solidFill>
                  <a:schemeClr val="dk2"/>
                </a:solidFill>
                <a:latin typeface="Roboto Light"/>
                <a:ea typeface="Roboto Light"/>
                <a:cs typeface="Roboto Light"/>
                <a:sym typeface="Roboto Light"/>
              </a:defRPr>
            </a:lvl1pPr>
            <a:lvl2pPr marL="914400" marR="0" lvl="1" indent="-228600" algn="l" rtl="0">
              <a:lnSpc>
                <a:spcPct val="100000"/>
              </a:lnSpc>
              <a:spcBef>
                <a:spcPts val="1417"/>
              </a:spcBef>
              <a:spcAft>
                <a:spcPts val="0"/>
              </a:spcAft>
              <a:buClr>
                <a:schemeClr val="accent1"/>
              </a:buClr>
              <a:buSzPts val="2400"/>
              <a:buFont typeface="Arial"/>
              <a:buNone/>
              <a:defRPr sz="2400" b="0" i="0" u="none" strike="noStrike" cap="none">
                <a:solidFill>
                  <a:schemeClr val="accent1"/>
                </a:solidFill>
                <a:latin typeface="Barlow Semi Condensed Medium"/>
                <a:ea typeface="Barlow Semi Condensed Medium"/>
                <a:cs typeface="Barlow Semi Condensed Medium"/>
                <a:sym typeface="Barlow Semi Condensed Medium"/>
              </a:defRPr>
            </a:lvl2pPr>
            <a:lvl3pPr marL="1371600" marR="0" lvl="2" indent="-228600" algn="l" rtl="0">
              <a:lnSpc>
                <a:spcPct val="100000"/>
              </a:lnSpc>
              <a:spcBef>
                <a:spcPts val="283"/>
              </a:spcBef>
              <a:spcAft>
                <a:spcPts val="0"/>
              </a:spcAft>
              <a:buClr>
                <a:schemeClr val="accent2"/>
              </a:buClr>
              <a:buSzPts val="2800"/>
              <a:buFont typeface="Trebuchet MS"/>
              <a:buNone/>
              <a:defRPr sz="2800" b="0" i="0" u="none" strike="noStrike" cap="none">
                <a:solidFill>
                  <a:schemeClr val="dk2"/>
                </a:solidFill>
                <a:latin typeface="Barlow Semi Condensed Medium"/>
                <a:ea typeface="Barlow Semi Condensed Medium"/>
                <a:cs typeface="Barlow Semi Condensed Medium"/>
                <a:sym typeface="Barlow Semi Condensed Medium"/>
              </a:defRPr>
            </a:lvl3pPr>
            <a:lvl4pPr marL="1828800" marR="0" lvl="3" indent="-355600" algn="l" rtl="0">
              <a:lnSpc>
                <a:spcPct val="120000"/>
              </a:lnSpc>
              <a:spcBef>
                <a:spcPts val="1134"/>
              </a:spcBef>
              <a:spcAft>
                <a:spcPts val="0"/>
              </a:spcAft>
              <a:buClr>
                <a:schemeClr val="accent2"/>
              </a:buClr>
              <a:buSzPts val="2000"/>
              <a:buFont typeface="Trebuchet MS"/>
              <a:buChar char="―"/>
              <a:defRPr sz="2000" b="0" i="0" u="none" strike="noStrike" cap="none">
                <a:solidFill>
                  <a:schemeClr val="dk2"/>
                </a:solidFill>
                <a:latin typeface="Roboto Light"/>
                <a:ea typeface="Roboto Light"/>
                <a:cs typeface="Roboto Light"/>
                <a:sym typeface="Roboto Light"/>
              </a:defRPr>
            </a:lvl4pPr>
            <a:lvl5pPr marL="2286000" marR="0" lvl="4" indent="-355600" algn="l" rtl="0">
              <a:lnSpc>
                <a:spcPct val="120000"/>
              </a:lnSpc>
              <a:spcBef>
                <a:spcPts val="1417"/>
              </a:spcBef>
              <a:spcAft>
                <a:spcPts val="0"/>
              </a:spcAft>
              <a:buClr>
                <a:schemeClr val="accent2"/>
              </a:buClr>
              <a:buSzPts val="2000"/>
              <a:buFont typeface="Trebuchet MS"/>
              <a:buChar char="―"/>
              <a:defRPr sz="2000" b="0" i="0" u="none" strike="noStrike" cap="none">
                <a:solidFill>
                  <a:schemeClr val="dk2"/>
                </a:solidFill>
                <a:latin typeface="Roboto Light"/>
                <a:ea typeface="Roboto Light"/>
                <a:cs typeface="Roboto Light"/>
                <a:sym typeface="Roboto Light"/>
              </a:defRPr>
            </a:lvl5pPr>
            <a:lvl6pPr marL="2743200" marR="0" lvl="5" indent="-342900" algn="l" rtl="0">
              <a:lnSpc>
                <a:spcPct val="90000"/>
              </a:lnSpc>
              <a:spcBef>
                <a:spcPts val="1417"/>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108" name="Google Shape;108;g119838d3e92_0_110"/>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000000"/>
              </a:buClr>
              <a:buSzPts val="1400"/>
              <a:buFont typeface="Arial"/>
              <a:buNone/>
              <a:defRPr sz="1200" b="0" i="0" u="none" strike="noStrike" cap="none">
                <a:solidFill>
                  <a:schemeClr val="dk2"/>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9pPr>
          </a:lstStyle>
          <a:p>
            <a:endParaRPr/>
          </a:p>
        </p:txBody>
      </p:sp>
      <p:sp>
        <p:nvSpPr>
          <p:cNvPr id="109" name="Google Shape;109;g119838d3e92_0_110"/>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1200" b="0" i="0" u="none" strike="noStrike" cap="none">
                <a:solidFill>
                  <a:schemeClr val="dk2"/>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9pPr>
          </a:lstStyle>
          <a:p>
            <a:endParaRPr/>
          </a:p>
        </p:txBody>
      </p:sp>
      <p:sp>
        <p:nvSpPr>
          <p:cNvPr id="110" name="Google Shape;110;g119838d3e92_0_110"/>
          <p:cNvSpPr txBox="1">
            <a:spLocks noGrp="1"/>
          </p:cNvSpPr>
          <p:nvPr>
            <p:ph type="sldNum" idx="12"/>
          </p:nvPr>
        </p:nvSpPr>
        <p:spPr>
          <a:xfrm>
            <a:off x="8300693" y="6264000"/>
            <a:ext cx="257700" cy="3651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‹N°›</a:t>
            </a:fld>
            <a:endParaRPr/>
          </a:p>
        </p:txBody>
      </p:sp>
      <p:cxnSp>
        <p:nvCxnSpPr>
          <p:cNvPr id="111" name="Google Shape;111;g119838d3e92_0_110"/>
          <p:cNvCxnSpPr/>
          <p:nvPr/>
        </p:nvCxnSpPr>
        <p:spPr>
          <a:xfrm>
            <a:off x="684213" y="983442"/>
            <a:ext cx="396300" cy="0"/>
          </a:xfrm>
          <a:prstGeom prst="straightConnector1">
            <a:avLst/>
          </a:prstGeom>
          <a:noFill/>
          <a:ln w="28575" cap="flat" cmpd="sng">
            <a:solidFill>
              <a:schemeClr val="accent2"/>
            </a:solidFill>
            <a:prstDash val="solid"/>
            <a:miter lim="800000"/>
            <a:headEnd type="none" w="sm" len="sm"/>
            <a:tailEnd type="none" w="sm" len="sm"/>
          </a:ln>
        </p:spPr>
      </p:cxnSp>
      <p:sp>
        <p:nvSpPr>
          <p:cNvPr id="112" name="Google Shape;112;g119838d3e92_0_110"/>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113" name="Google Shape;113;g119838d3e92_0_110"/>
          <p:cNvPicPr preferRelativeResize="0"/>
          <p:nvPr/>
        </p:nvPicPr>
        <p:blipFill rotWithShape="1">
          <a:blip r:embed="rId16" cstate="print">
            <a:alphaModFix/>
            <a:extLst>
              <a:ext uri="{28A0092B-C50C-407E-A947-70E740481C1C}">
                <a14:useLocalDpi xmlns:a14="http://schemas.microsoft.com/office/drawing/2010/main"/>
              </a:ext>
            </a:extLst>
          </a:blip>
          <a:srcRect/>
          <a:stretch/>
        </p:blipFill>
        <p:spPr>
          <a:xfrm>
            <a:off x="9000000" y="6264000"/>
            <a:ext cx="2904751" cy="356617"/>
          </a:xfrm>
          <a:prstGeom prst="rect">
            <a:avLst/>
          </a:prstGeom>
          <a:noFill/>
          <a:ln>
            <a:noFill/>
          </a:ln>
        </p:spPr>
      </p:pic>
    </p:spTree>
    <p:extLst>
      <p:ext uri="{BB962C8B-B14F-4D97-AF65-F5344CB8AC3E}">
        <p14:creationId xmlns:p14="http://schemas.microsoft.com/office/powerpoint/2010/main" val="2643519936"/>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1">
          <p15:clr>
            <a:srgbClr val="F26B43"/>
          </p15:clr>
        </p15:guide>
        <p15:guide id="4" pos="7248">
          <p15:clr>
            <a:srgbClr val="F26B43"/>
          </p15:clr>
        </p15:guide>
        <p15:guide id="5" orient="horz" pos="500">
          <p15:clr>
            <a:srgbClr val="F26B43"/>
          </p15:clr>
        </p15:guide>
        <p15:guide id="6" orient="horz" pos="3748">
          <p15:clr>
            <a:srgbClr val="F26B43"/>
          </p15:clr>
        </p15:guide>
        <p15:guide id="7" orient="horz" pos="999">
          <p15:clr>
            <a:srgbClr val="F26B43"/>
          </p15:clr>
        </p15:guide>
        <p15:guide id="8" pos="3727">
          <p15:clr>
            <a:srgbClr val="F26B43"/>
          </p15:clr>
        </p15:guide>
        <p15:guide id="9" pos="39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gif"/></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sp>
        <p:nvSpPr>
          <p:cNvPr id="252" name="Google Shape;252;p1"/>
          <p:cNvSpPr/>
          <p:nvPr/>
        </p:nvSpPr>
        <p:spPr>
          <a:xfrm>
            <a:off x="6600826" y="333376"/>
            <a:ext cx="3311525" cy="5746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53" name="Google Shape;253;p1"/>
          <p:cNvSpPr/>
          <p:nvPr/>
        </p:nvSpPr>
        <p:spPr>
          <a:xfrm>
            <a:off x="3863976" y="6092826"/>
            <a:ext cx="4392613" cy="765175"/>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254" name="Google Shape;254;p1"/>
          <p:cNvPicPr preferRelativeResize="0"/>
          <p:nvPr/>
        </p:nvPicPr>
        <p:blipFill rotWithShape="1">
          <a:blip r:embed="rId4">
            <a:alphaModFix/>
          </a:blip>
          <a:srcRect/>
          <a:stretch/>
        </p:blipFill>
        <p:spPr>
          <a:xfrm>
            <a:off x="3729038" y="6021389"/>
            <a:ext cx="4660900" cy="771525"/>
          </a:xfrm>
          <a:prstGeom prst="rect">
            <a:avLst/>
          </a:prstGeom>
          <a:noFill/>
          <a:ln>
            <a:noFill/>
          </a:ln>
        </p:spPr>
      </p:pic>
      <p:pic>
        <p:nvPicPr>
          <p:cNvPr id="255" name="Google Shape;255;p1"/>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9106786" y="74883"/>
            <a:ext cx="2048310" cy="1440160"/>
          </a:xfrm>
          <a:prstGeom prst="rect">
            <a:avLst/>
          </a:prstGeom>
          <a:noFill/>
          <a:ln>
            <a:noFill/>
          </a:ln>
        </p:spPr>
      </p:pic>
      <p:sp>
        <p:nvSpPr>
          <p:cNvPr id="256" name="Google Shape;256;p1"/>
          <p:cNvSpPr/>
          <p:nvPr/>
        </p:nvSpPr>
        <p:spPr>
          <a:xfrm>
            <a:off x="161365" y="333376"/>
            <a:ext cx="3908611" cy="11816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57" name="Google Shape;257;p1"/>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2088513" y="347396"/>
            <a:ext cx="6928874" cy="895141"/>
          </a:xfrm>
          <a:prstGeom prst="rect">
            <a:avLst/>
          </a:prstGeom>
          <a:noFill/>
          <a:ln>
            <a:noFill/>
          </a:ln>
        </p:spPr>
      </p:pic>
      <p:sp>
        <p:nvSpPr>
          <p:cNvPr id="258" name="Google Shape;258;p1"/>
          <p:cNvSpPr txBox="1"/>
          <p:nvPr/>
        </p:nvSpPr>
        <p:spPr>
          <a:xfrm>
            <a:off x="1197250" y="3121725"/>
            <a:ext cx="8711400" cy="708000"/>
          </a:xfrm>
          <a:prstGeom prst="rect">
            <a:avLst/>
          </a:prstGeom>
          <a:noFill/>
          <a:ln>
            <a:noFill/>
          </a:ln>
        </p:spPr>
        <p:txBody>
          <a:bodyPr spcFirstLastPara="1" wrap="square" lIns="91425" tIns="91425" rIns="91425" bIns="91425" anchor="t" anchorCtr="0">
            <a:spAutoFit/>
          </a:bodyPr>
          <a:lstStyle/>
          <a:p>
            <a:pPr marL="0" marR="5524" lvl="0" indent="0" algn="ctr" rtl="0">
              <a:lnSpc>
                <a:spcPct val="100000"/>
              </a:lnSpc>
              <a:spcBef>
                <a:spcPts val="0"/>
              </a:spcBef>
              <a:spcAft>
                <a:spcPts val="0"/>
              </a:spcAft>
              <a:buClr>
                <a:srgbClr val="000000"/>
              </a:buClr>
              <a:buSzPts val="2400"/>
              <a:buFont typeface="Arial"/>
              <a:buNone/>
            </a:pPr>
            <a:r>
              <a:rPr lang="en-US" sz="1700" b="0" i="0" u="none" strike="noStrike" cap="none">
                <a:solidFill>
                  <a:srgbClr val="184596"/>
                </a:solidFill>
                <a:latin typeface="Barlow Semi Condensed SemiBold"/>
                <a:ea typeface="Barlow Semi Condensed SemiBold"/>
                <a:cs typeface="Barlow Semi Condensed SemiBold"/>
                <a:sym typeface="Barlow Semi Condensed SemiBold"/>
              </a:rPr>
              <a:t>Supporting the Decade of Ocean Science for Sustainable Development by transforming our ocean observing system assessment and design process.</a:t>
            </a:r>
            <a:endParaRPr sz="700" b="0" i="0" u="none" strike="noStrike" cap="none">
              <a:solidFill>
                <a:srgbClr val="000000"/>
              </a:solidFill>
              <a:latin typeface="Arial"/>
              <a:ea typeface="Arial"/>
              <a:cs typeface="Arial"/>
              <a:sym typeface="Arial"/>
            </a:endParaRPr>
          </a:p>
        </p:txBody>
      </p:sp>
      <p:sp>
        <p:nvSpPr>
          <p:cNvPr id="259" name="Google Shape;259;p1"/>
          <p:cNvSpPr txBox="1"/>
          <p:nvPr/>
        </p:nvSpPr>
        <p:spPr>
          <a:xfrm>
            <a:off x="892600" y="4112750"/>
            <a:ext cx="9320700" cy="120029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60"/>
              </a:spcBef>
              <a:spcAft>
                <a:spcPts val="0"/>
              </a:spcAft>
              <a:buClr>
                <a:srgbClr val="000000"/>
              </a:buClr>
              <a:buSzPts val="1800"/>
              <a:buFont typeface="Arial"/>
              <a:buNone/>
            </a:pPr>
            <a:r>
              <a:rPr lang="fr-FR" sz="2000" b="1" i="1" u="none" strike="noStrike" cap="none" dirty="0">
                <a:solidFill>
                  <a:schemeClr val="dk1"/>
                </a:solidFill>
              </a:rPr>
              <a:t>Sabrina Speich, IPSL, France</a:t>
            </a:r>
            <a:endParaRPr sz="2000" b="1" i="1" u="none" strike="noStrike" cap="none" dirty="0">
              <a:solidFill>
                <a:schemeClr val="dk1"/>
              </a:solidFill>
            </a:endParaRPr>
          </a:p>
          <a:p>
            <a:pPr marL="0" marR="0" lvl="0" indent="0" algn="ctr" rtl="0">
              <a:lnSpc>
                <a:spcPct val="100000"/>
              </a:lnSpc>
              <a:spcBef>
                <a:spcPts val="360"/>
              </a:spcBef>
              <a:spcAft>
                <a:spcPts val="0"/>
              </a:spcAft>
              <a:buClr>
                <a:srgbClr val="000000"/>
              </a:buClr>
              <a:buSzPts val="1800"/>
              <a:buFont typeface="Arial"/>
              <a:buNone/>
            </a:pPr>
            <a:r>
              <a:rPr lang="en-US" sz="1600" b="0" i="1" u="none" strike="noStrike" cap="none" dirty="0">
                <a:solidFill>
                  <a:schemeClr val="dk1"/>
                </a:solidFill>
                <a:latin typeface="Arial"/>
                <a:ea typeface="Arial"/>
                <a:cs typeface="Arial"/>
                <a:sym typeface="Arial"/>
              </a:rPr>
              <a:t>David Legler, NOAA; Emma Heslop, GOOS IOC/UNESCO; </a:t>
            </a:r>
            <a:endParaRPr sz="1600" b="0" i="1"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rgbClr val="000000"/>
              </a:buClr>
              <a:buSzPts val="1800"/>
              <a:buFont typeface="Arial"/>
              <a:buNone/>
            </a:pPr>
            <a:r>
              <a:rPr lang="en-US" sz="1600" b="0" i="1" u="none" strike="noStrike" cap="none" dirty="0">
                <a:solidFill>
                  <a:schemeClr val="dk1"/>
                </a:solidFill>
                <a:latin typeface="Arial"/>
                <a:ea typeface="Arial"/>
                <a:cs typeface="Arial"/>
                <a:sym typeface="Arial"/>
              </a:rPr>
              <a:t>Albert Fisher, GOOS, IOC/UNESCO; Ann-Christine </a:t>
            </a:r>
            <a:r>
              <a:rPr lang="en-US" sz="1600" b="0" i="1" u="none" strike="noStrike" cap="none" dirty="0" err="1">
                <a:solidFill>
                  <a:schemeClr val="dk1"/>
                </a:solidFill>
                <a:latin typeface="Arial"/>
                <a:ea typeface="Arial"/>
                <a:cs typeface="Arial"/>
                <a:sym typeface="Arial"/>
              </a:rPr>
              <a:t>Zinkann</a:t>
            </a:r>
            <a:r>
              <a:rPr lang="en-US" sz="1600" b="0" i="1" u="none" strike="noStrike" cap="none" dirty="0">
                <a:solidFill>
                  <a:schemeClr val="dk1"/>
                </a:solidFill>
                <a:latin typeface="Arial"/>
                <a:ea typeface="Arial"/>
                <a:cs typeface="Arial"/>
                <a:sym typeface="Arial"/>
              </a:rPr>
              <a:t>, NOAA </a:t>
            </a:r>
            <a:r>
              <a:rPr lang="en-US" sz="2000" b="0" i="0" u="none" strike="noStrike" cap="none" dirty="0">
                <a:solidFill>
                  <a:srgbClr val="000000"/>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p:txBody>
      </p:sp>
      <p:sp>
        <p:nvSpPr>
          <p:cNvPr id="260" name="Google Shape;260;p1"/>
          <p:cNvSpPr txBox="1"/>
          <p:nvPr/>
        </p:nvSpPr>
        <p:spPr>
          <a:xfrm>
            <a:off x="1803400" y="2075875"/>
            <a:ext cx="7499100" cy="9234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n-US" sz="2400" b="1">
                <a:solidFill>
                  <a:schemeClr val="accent6"/>
                </a:solidFill>
                <a:highlight>
                  <a:srgbClr val="FFFFFF"/>
                </a:highlight>
                <a:latin typeface="Barlow Semi Condensed"/>
                <a:ea typeface="Barlow Semi Condensed"/>
                <a:cs typeface="Barlow Semi Condensed"/>
                <a:sym typeface="Barlow Semi Condensed"/>
              </a:rPr>
              <a:t>Realizing the Benefits of Ocean Knowledge through Ocean Observing Co-Design</a:t>
            </a:r>
            <a:endParaRPr sz="2400" b="1">
              <a:solidFill>
                <a:schemeClr val="accent6"/>
              </a:solidFill>
              <a:latin typeface="Barlow Semi Condensed"/>
              <a:ea typeface="Barlow Semi Condensed"/>
              <a:cs typeface="Barlow Semi Condensed"/>
              <a:sym typeface="Barlow Semi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Google Shape;396;g12cde8e879f_0_16"/>
          <p:cNvSpPr txBox="1">
            <a:spLocks noGrp="1"/>
          </p:cNvSpPr>
          <p:nvPr>
            <p:ph type="title" idx="4294967295"/>
          </p:nvPr>
        </p:nvSpPr>
        <p:spPr>
          <a:xfrm>
            <a:off x="559037" y="318023"/>
            <a:ext cx="6962700" cy="573600"/>
          </a:xfrm>
          <a:prstGeom prst="rect">
            <a:avLst/>
          </a:prstGeom>
          <a:solidFill>
            <a:schemeClr val="lt1"/>
          </a:solid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200"/>
              <a:buNone/>
            </a:pPr>
            <a:r>
              <a:rPr lang="en-US" dirty="0">
                <a:solidFill>
                  <a:schemeClr val="accent2"/>
                </a:solidFill>
              </a:rPr>
              <a:t>Exemplar Examples (and stakeholders)</a:t>
            </a:r>
            <a:endParaRPr dirty="0">
              <a:solidFill>
                <a:schemeClr val="accent2"/>
              </a:solidFill>
            </a:endParaRPr>
          </a:p>
        </p:txBody>
      </p:sp>
      <p:pic>
        <p:nvPicPr>
          <p:cNvPr id="397" name="Google Shape;397;g12cde8e879f_0_16"/>
          <p:cNvPicPr preferRelativeResize="0"/>
          <p:nvPr/>
        </p:nvPicPr>
        <p:blipFill rotWithShape="1">
          <a:blip r:embed="rId3">
            <a:alphaModFix/>
          </a:blip>
          <a:srcRect/>
          <a:stretch/>
        </p:blipFill>
        <p:spPr>
          <a:xfrm>
            <a:off x="9204972" y="3442052"/>
            <a:ext cx="2686050" cy="1704975"/>
          </a:xfrm>
          <a:prstGeom prst="rect">
            <a:avLst/>
          </a:prstGeom>
          <a:noFill/>
          <a:ln>
            <a:noFill/>
          </a:ln>
        </p:spPr>
      </p:pic>
      <p:pic>
        <p:nvPicPr>
          <p:cNvPr id="398" name="Google Shape;398;g12cde8e879f_0_1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543950" y="5059700"/>
            <a:ext cx="2466976" cy="1648265"/>
          </a:xfrm>
          <a:prstGeom prst="rect">
            <a:avLst/>
          </a:prstGeom>
          <a:noFill/>
          <a:ln>
            <a:noFill/>
          </a:ln>
        </p:spPr>
      </p:pic>
      <p:pic>
        <p:nvPicPr>
          <p:cNvPr id="399" name="Google Shape;399;g12cde8e879f_0_16"/>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8591125" y="175550"/>
            <a:ext cx="3390575" cy="1874075"/>
          </a:xfrm>
          <a:prstGeom prst="rect">
            <a:avLst/>
          </a:prstGeom>
          <a:noFill/>
          <a:ln>
            <a:noFill/>
          </a:ln>
        </p:spPr>
      </p:pic>
      <p:pic>
        <p:nvPicPr>
          <p:cNvPr id="400" name="Google Shape;400;g12cde8e879f_0_16"/>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7993675" y="2049615"/>
            <a:ext cx="2540602" cy="1387400"/>
          </a:xfrm>
          <a:prstGeom prst="rect">
            <a:avLst/>
          </a:prstGeom>
          <a:noFill/>
          <a:ln>
            <a:noFill/>
          </a:ln>
        </p:spPr>
      </p:pic>
      <p:sp>
        <p:nvSpPr>
          <p:cNvPr id="2" name="ZoneTexte 1">
            <a:extLst>
              <a:ext uri="{FF2B5EF4-FFF2-40B4-BE49-F238E27FC236}">
                <a16:creationId xmlns:a16="http://schemas.microsoft.com/office/drawing/2014/main" id="{1927976F-4C45-D944-8069-1B72E5951297}"/>
              </a:ext>
            </a:extLst>
          </p:cNvPr>
          <p:cNvSpPr txBox="1"/>
          <p:nvPr/>
        </p:nvSpPr>
        <p:spPr>
          <a:xfrm>
            <a:off x="342424" y="1112587"/>
            <a:ext cx="7463430" cy="5293757"/>
          </a:xfrm>
          <a:prstGeom prst="rect">
            <a:avLst/>
          </a:prstGeom>
          <a:solidFill>
            <a:srgbClr val="184596"/>
          </a:solidFill>
        </p:spPr>
        <p:txBody>
          <a:bodyPr wrap="square" rtlCol="0">
            <a:spAutoFit/>
          </a:bodyPr>
          <a:lstStyle/>
          <a:p>
            <a:pPr marL="363538" lvl="0" indent="-363538">
              <a:spcAft>
                <a:spcPts val="1200"/>
              </a:spcAft>
              <a:buClr>
                <a:schemeClr val="lt1"/>
              </a:buClr>
              <a:buSzPts val="2000"/>
              <a:buFont typeface="Roboto Light"/>
              <a:buChar char="●"/>
            </a:pPr>
            <a:r>
              <a:rPr lang="en-US" sz="2400" b="1" dirty="0">
                <a:solidFill>
                  <a:schemeClr val="accent2"/>
                </a:solidFill>
                <a:latin typeface="Roboto"/>
                <a:ea typeface="Roboto"/>
                <a:cs typeface="Roboto"/>
                <a:sym typeface="Roboto"/>
              </a:rPr>
              <a:t>Ocean </a:t>
            </a:r>
            <a:r>
              <a:rPr lang="en-US" sz="2400" b="1" dirty="0">
                <a:solidFill>
                  <a:schemeClr val="accent2"/>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Carbon Cycle:</a:t>
            </a:r>
            <a:r>
              <a:rPr lang="en-US" sz="2400" dirty="0">
                <a:solidFill>
                  <a:schemeClr val="lt1"/>
                </a:solidFill>
                <a:latin typeface="Roboto Light"/>
                <a:ea typeface="Roboto Light"/>
                <a:cs typeface="Roboto Light"/>
                <a:sym typeface="Roboto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 national policy makers, those assessing carbon storage</a:t>
            </a:r>
            <a:endParaRPr lang="en-US" sz="2400" dirty="0">
              <a:solidFill>
                <a:schemeClr val="lt1"/>
              </a:solidFill>
              <a:latin typeface="Roboto Light"/>
              <a:ea typeface="Roboto Light"/>
              <a:cs typeface="Roboto Light"/>
              <a:sym typeface="Roboto Light"/>
            </a:endParaRPr>
          </a:p>
          <a:p>
            <a:pPr marL="363538" lvl="0" indent="-363538">
              <a:spcAft>
                <a:spcPts val="1200"/>
              </a:spcAft>
              <a:buClr>
                <a:schemeClr val="lt1"/>
              </a:buClr>
              <a:buSzPts val="2000"/>
              <a:buFont typeface="Roboto Light"/>
              <a:buChar char="●"/>
            </a:pPr>
            <a:r>
              <a:rPr lang="en-US" sz="2400" b="1" dirty="0">
                <a:solidFill>
                  <a:schemeClr val="accent2"/>
                </a:solidFill>
                <a:latin typeface="Roboto"/>
                <a:ea typeface="Roboto"/>
                <a:cs typeface="Roboto"/>
                <a:sym typeface="Roboto"/>
              </a:rPr>
              <a:t>Mar</a:t>
            </a:r>
            <a:r>
              <a:rPr lang="en-US" sz="2400" b="1" dirty="0">
                <a:solidFill>
                  <a:schemeClr val="accent2"/>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
                  </a:ext>
                </a:extLst>
              </a:rPr>
              <a:t>ine heatwaves:</a:t>
            </a:r>
            <a:r>
              <a:rPr lang="en-US" sz="2400" b="1" dirty="0">
                <a:solidFill>
                  <a:schemeClr val="lt1"/>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
                  </a:ext>
                </a:extLst>
              </a:rPr>
              <a:t> </a:t>
            </a:r>
            <a:r>
              <a:rPr lang="en-US" sz="2400" dirty="0">
                <a:solidFill>
                  <a:schemeClr val="lt1"/>
                </a:solidFill>
                <a:latin typeface="Roboto Light"/>
                <a:ea typeface="Roboto Light"/>
                <a:cs typeface="Roboto Light"/>
                <a:sym typeface="Roboto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aquaculture, fisheries</a:t>
            </a:r>
            <a:endParaRPr lang="en-US" sz="2400" dirty="0">
              <a:solidFill>
                <a:schemeClr val="lt1"/>
              </a:solidFill>
              <a:latin typeface="Roboto Light"/>
              <a:ea typeface="Roboto Light"/>
              <a:cs typeface="Roboto Light"/>
              <a:sym typeface="Roboto Light"/>
            </a:endParaRPr>
          </a:p>
          <a:p>
            <a:pPr marL="363538" lvl="0" indent="-363538">
              <a:spcAft>
                <a:spcPts val="1200"/>
              </a:spcAft>
              <a:buClr>
                <a:schemeClr val="lt1"/>
              </a:buClr>
              <a:buSzPts val="2000"/>
              <a:buFont typeface="Roboto Light"/>
              <a:buChar char="●"/>
            </a:pPr>
            <a:r>
              <a:rPr lang="en-US" sz="2400" b="1" dirty="0">
                <a:solidFill>
                  <a:schemeClr val="accent2"/>
                </a:solidFill>
                <a:latin typeface="Roboto"/>
                <a:ea typeface="Roboto"/>
                <a:cs typeface="Roboto"/>
                <a:sym typeface="Roboto"/>
              </a:rPr>
              <a:t>Forecasting tropical cyclones:</a:t>
            </a:r>
            <a:r>
              <a:rPr lang="en-US" sz="2400" b="1" dirty="0">
                <a:solidFill>
                  <a:schemeClr val="lt1"/>
                </a:solidFill>
                <a:latin typeface="Roboto"/>
                <a:ea typeface="Roboto"/>
                <a:cs typeface="Roboto"/>
                <a:sym typeface="Roboto"/>
              </a:rPr>
              <a:t> </a:t>
            </a:r>
            <a:r>
              <a:rPr lang="en-US" sz="2400" dirty="0">
                <a:solidFill>
                  <a:schemeClr val="lt1"/>
                </a:solidFill>
                <a:latin typeface="Roboto Light"/>
                <a:ea typeface="Roboto Light"/>
                <a:cs typeface="Roboto Light"/>
                <a:sym typeface="Roboto Light"/>
              </a:rPr>
              <a:t>coastal communities, local authorities, national governments</a:t>
            </a:r>
          </a:p>
          <a:p>
            <a:pPr marL="363538" lvl="0" indent="-363538">
              <a:spcAft>
                <a:spcPts val="1200"/>
              </a:spcAft>
              <a:buClr>
                <a:schemeClr val="lt1"/>
              </a:buClr>
              <a:buSzPts val="2000"/>
              <a:buFont typeface="Roboto Light"/>
              <a:buChar char="●"/>
            </a:pPr>
            <a:r>
              <a:rPr lang="en-US" sz="2400" b="1" dirty="0">
                <a:solidFill>
                  <a:schemeClr val="accent2"/>
                </a:solidFill>
                <a:latin typeface="Roboto"/>
                <a:ea typeface="Roboto"/>
                <a:cs typeface="Roboto"/>
                <a:sym typeface="Roboto"/>
              </a:rPr>
              <a:t>Coastal storm surge inundation:</a:t>
            </a:r>
            <a:r>
              <a:rPr lang="en-US" sz="2400" b="1" dirty="0">
                <a:solidFill>
                  <a:schemeClr val="lt1"/>
                </a:solidFill>
                <a:latin typeface="Roboto"/>
                <a:ea typeface="Roboto"/>
                <a:cs typeface="Roboto"/>
                <a:sym typeface="Roboto"/>
              </a:rPr>
              <a:t> </a:t>
            </a:r>
            <a:r>
              <a:rPr lang="en-US" sz="2400" dirty="0">
                <a:solidFill>
                  <a:schemeClr val="lt1"/>
                </a:solidFill>
                <a:latin typeface="Roboto Light"/>
                <a:ea typeface="Roboto Light"/>
                <a:cs typeface="Roboto Light"/>
                <a:sym typeface="Roboto Light"/>
              </a:rPr>
              <a:t>coastal managers, urban planners, coastal industries &amp; communities</a:t>
            </a:r>
          </a:p>
          <a:p>
            <a:pPr marL="363538" lvl="0" indent="-363538">
              <a:spcAft>
                <a:spcPts val="1200"/>
              </a:spcAft>
              <a:buClr>
                <a:schemeClr val="lt1"/>
              </a:buClr>
              <a:buSzPts val="2000"/>
              <a:buFont typeface="Roboto Light"/>
              <a:buChar char="●"/>
            </a:pPr>
            <a:r>
              <a:rPr lang="en-US" sz="2400" b="1" dirty="0">
                <a:solidFill>
                  <a:schemeClr val="accent2"/>
                </a:solidFill>
                <a:latin typeface="Roboto"/>
                <a:ea typeface="Roboto"/>
                <a:cs typeface="Roboto"/>
                <a:sym typeface="Roboto"/>
              </a:rPr>
              <a:t>Ocean Boundary Currents (off east and west coasts): </a:t>
            </a:r>
            <a:r>
              <a:rPr lang="en-US" sz="2400" dirty="0">
                <a:solidFill>
                  <a:schemeClr val="lt1"/>
                </a:solidFill>
                <a:latin typeface="Roboto"/>
                <a:ea typeface="Roboto"/>
                <a:cs typeface="Roboto"/>
                <a:sym typeface="Roboto"/>
              </a:rPr>
              <a:t>fisheries, coastal communities (resilience)</a:t>
            </a:r>
          </a:p>
          <a:p>
            <a:pPr marL="363538" lvl="0" indent="-363538">
              <a:spcAft>
                <a:spcPts val="1200"/>
              </a:spcAft>
              <a:buClr>
                <a:schemeClr val="lt1"/>
              </a:buClr>
              <a:buSzPts val="2000"/>
              <a:buFont typeface="Roboto Light"/>
              <a:buChar char="●"/>
            </a:pPr>
            <a:r>
              <a:rPr lang="en-US" sz="2400" b="1" dirty="0">
                <a:solidFill>
                  <a:schemeClr val="accent2"/>
                </a:solidFill>
                <a:latin typeface="Roboto"/>
                <a:ea typeface="Roboto"/>
                <a:cs typeface="Roboto"/>
                <a:sym typeface="Roboto"/>
              </a:rPr>
              <a:t>Marine Life 2030: </a:t>
            </a:r>
            <a:r>
              <a:rPr lang="en-US" sz="2400" dirty="0">
                <a:solidFill>
                  <a:schemeClr val="lt1"/>
                </a:solidFill>
                <a:latin typeface="Roboto Light"/>
                <a:ea typeface="Roboto Light"/>
                <a:cs typeface="Roboto Light"/>
                <a:sym typeface="Roboto Light"/>
              </a:rPr>
              <a:t>fisheries, </a:t>
            </a:r>
            <a:r>
              <a:rPr lang="en-US" sz="2400" dirty="0">
                <a:solidFill>
                  <a:schemeClr val="lt1"/>
                </a:solidFill>
                <a:latin typeface="Roboto"/>
                <a:ea typeface="Roboto"/>
                <a:cs typeface="Roboto"/>
                <a:sym typeface="Roboto"/>
              </a:rPr>
              <a:t>sanctuaries, and MPAs</a:t>
            </a:r>
            <a:endParaRPr lang="en-US" sz="2400" dirty="0">
              <a:solidFill>
                <a:schemeClr val="lt1"/>
              </a:solidFill>
              <a:latin typeface="Roboto Light"/>
              <a:ea typeface="Roboto Light"/>
              <a:cs typeface="Roboto Light"/>
              <a:sym typeface="Roboto Light"/>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22fcb47912_0_533"/>
          <p:cNvSpPr txBox="1">
            <a:spLocks noGrp="1"/>
          </p:cNvSpPr>
          <p:nvPr>
            <p:ph type="body" idx="1"/>
          </p:nvPr>
        </p:nvSpPr>
        <p:spPr>
          <a:xfrm>
            <a:off x="1260475" y="1439875"/>
            <a:ext cx="9456300" cy="363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3400"/>
              <a:buNone/>
            </a:pPr>
            <a:r>
              <a:rPr lang="en-GB"/>
              <a:t>KEY EVENT | </a:t>
            </a:r>
            <a:r>
              <a:rPr lang="en-GB">
                <a:solidFill>
                  <a:schemeClr val="accent2"/>
                </a:solidFill>
              </a:rPr>
              <a:t>CO-DESIGN WORKSHOP </a:t>
            </a:r>
            <a:endParaRPr>
              <a:solidFill>
                <a:schemeClr val="accent2"/>
              </a:solidFill>
            </a:endParaRPr>
          </a:p>
          <a:p>
            <a:pPr marL="0" lvl="0" indent="0" algn="l" rtl="0">
              <a:lnSpc>
                <a:spcPct val="100000"/>
              </a:lnSpc>
              <a:spcBef>
                <a:spcPts val="0"/>
              </a:spcBef>
              <a:spcAft>
                <a:spcPts val="0"/>
              </a:spcAft>
              <a:buClr>
                <a:schemeClr val="accent2"/>
              </a:buClr>
              <a:buSzPts val="3400"/>
              <a:buNone/>
            </a:pPr>
            <a:endParaRPr/>
          </a:p>
          <a:p>
            <a:pPr marL="0" lvl="0" indent="0" algn="l" rtl="0">
              <a:lnSpc>
                <a:spcPct val="100000"/>
              </a:lnSpc>
              <a:spcBef>
                <a:spcPts val="0"/>
              </a:spcBef>
              <a:spcAft>
                <a:spcPts val="0"/>
              </a:spcAft>
              <a:buClr>
                <a:schemeClr val="accent2"/>
              </a:buClr>
              <a:buSzPts val="3400"/>
              <a:buNone/>
            </a:pPr>
            <a:r>
              <a:rPr lang="en-G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DATES:</a:t>
            </a:r>
            <a:r>
              <a:rPr lang="en-G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GB">
                <a:solidFill>
                  <a:schemeClr val="accent2"/>
                </a:solidFill>
              </a:rPr>
              <a:t>June 7, 8, 9 and Day 4 date in September tba</a:t>
            </a:r>
            <a:endParaRPr>
              <a:solidFill>
                <a:schemeClr val="accent2"/>
              </a:solidFill>
            </a:endParaRPr>
          </a:p>
          <a:p>
            <a:pPr marL="0" lvl="0" indent="0" algn="l" rtl="0">
              <a:lnSpc>
                <a:spcPct val="100000"/>
              </a:lnSpc>
              <a:spcBef>
                <a:spcPts val="0"/>
              </a:spcBef>
              <a:spcAft>
                <a:spcPts val="0"/>
              </a:spcAft>
              <a:buClr>
                <a:schemeClr val="accent2"/>
              </a:buClr>
              <a:buSzPts val="3400"/>
              <a:buNone/>
            </a:pPr>
            <a:endParaRPr>
              <a:solidFill>
                <a:schemeClr val="accent2"/>
              </a:solidFill>
            </a:endParaRPr>
          </a:p>
          <a:p>
            <a:pPr marL="0" lvl="0" indent="0" algn="l" rtl="0">
              <a:lnSpc>
                <a:spcPct val="100000"/>
              </a:lnSpc>
              <a:spcBef>
                <a:spcPts val="0"/>
              </a:spcBef>
              <a:spcAft>
                <a:spcPts val="0"/>
              </a:spcAft>
              <a:buClr>
                <a:schemeClr val="accent2"/>
              </a:buClr>
              <a:buSzPts val="3400"/>
              <a:buNone/>
            </a:pPr>
            <a:r>
              <a:rPr lang="en-GB"/>
              <a:t>Use </a:t>
            </a:r>
            <a:r>
              <a:rPr lang="en-GB">
                <a:solidFill>
                  <a:schemeClr val="accent2"/>
                </a:solidFill>
              </a:rPr>
              <a:t>lessons learnt</a:t>
            </a:r>
            <a:r>
              <a:rPr lang="en-GB"/>
              <a:t> and previous experiences to define exemplars and develop </a:t>
            </a:r>
            <a:r>
              <a:rPr lang="en-GB">
                <a:solidFill>
                  <a:schemeClr val="accent2"/>
                </a:solidFill>
              </a:rPr>
              <a:t>Exemplar project outlines</a:t>
            </a:r>
            <a:endParaRPr>
              <a:solidFill>
                <a:schemeClr val="accent2"/>
              </a:solidFill>
            </a:endParaRPr>
          </a:p>
          <a:p>
            <a:pPr marL="0" lvl="0" indent="0" algn="l" rtl="0">
              <a:lnSpc>
                <a:spcPct val="100000"/>
              </a:lnSpc>
              <a:spcBef>
                <a:spcPts val="0"/>
              </a:spcBef>
              <a:spcAft>
                <a:spcPts val="0"/>
              </a:spcAft>
              <a:buClr>
                <a:schemeClr val="accent2"/>
              </a:buClr>
              <a:buSzPts val="3400"/>
              <a:buNone/>
            </a:pPr>
            <a:endParaRPr>
              <a:solidFill>
                <a:schemeClr val="accent2"/>
              </a:solidFill>
            </a:endParaRPr>
          </a:p>
          <a:p>
            <a:pPr marL="0" lvl="0" indent="0" algn="l" rtl="0">
              <a:lnSpc>
                <a:spcPct val="100000"/>
              </a:lnSpc>
              <a:spcBef>
                <a:spcPts val="0"/>
              </a:spcBef>
              <a:spcAft>
                <a:spcPts val="0"/>
              </a:spcAft>
              <a:buClr>
                <a:schemeClr val="accent2"/>
              </a:buClr>
              <a:buSzPts val="3400"/>
              <a:buNone/>
            </a:pPr>
            <a:endParaRPr>
              <a:solidFill>
                <a:schemeClr val="accent2"/>
              </a:solidFil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5"/>
          <p:cNvSpPr/>
          <p:nvPr/>
        </p:nvSpPr>
        <p:spPr>
          <a:xfrm>
            <a:off x="0" y="6131022"/>
            <a:ext cx="1379100" cy="573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419" name="Google Shape;419;p25"/>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74753" y="545682"/>
            <a:ext cx="7020370" cy="863392"/>
          </a:xfrm>
          <a:prstGeom prst="rect">
            <a:avLst/>
          </a:prstGeom>
          <a:noFill/>
          <a:ln>
            <a:noFill/>
          </a:ln>
        </p:spPr>
      </p:pic>
      <p:sp>
        <p:nvSpPr>
          <p:cNvPr id="420" name="Google Shape;420;p25"/>
          <p:cNvSpPr txBox="1">
            <a:spLocks noGrp="1"/>
          </p:cNvSpPr>
          <p:nvPr>
            <p:ph type="body" idx="1"/>
          </p:nvPr>
        </p:nvSpPr>
        <p:spPr>
          <a:xfrm>
            <a:off x="779925" y="1790075"/>
            <a:ext cx="7988100" cy="4887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400"/>
              </a:spcBef>
              <a:spcAft>
                <a:spcPts val="0"/>
              </a:spcAft>
              <a:buClr>
                <a:srgbClr val="223D7D"/>
              </a:buClr>
              <a:buSzPts val="2000"/>
              <a:buNone/>
            </a:pPr>
            <a:r>
              <a:rPr lang="en-US" sz="2100" b="1">
                <a:solidFill>
                  <a:schemeClr val="accent6"/>
                </a:solidFill>
                <a:latin typeface="Barlow Semi Condensed"/>
                <a:ea typeface="Barlow Semi Condensed"/>
                <a:cs typeface="Barlow Semi Condensed"/>
                <a:sym typeface="Barlow Semi Condense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Ocean Observing Co-Design Programme </a:t>
            </a:r>
            <a:r>
              <a:rPr lang="en-US" sz="2100" b="1">
                <a:solidFill>
                  <a:schemeClr val="accent6"/>
                </a:solidFill>
                <a:latin typeface="Barlow Semi Condensed"/>
                <a:ea typeface="Barlow Semi Condensed"/>
                <a:cs typeface="Barlow Semi Condensed"/>
                <a:sym typeface="Barlow Semi Condensed"/>
              </a:rPr>
              <a:t>will deliver to society</a:t>
            </a:r>
            <a:endParaRPr sz="2100" b="1">
              <a:solidFill>
                <a:schemeClr val="accent6"/>
              </a:solidFill>
              <a:latin typeface="Barlow Semi Condensed"/>
              <a:ea typeface="Barlow Semi Condensed"/>
              <a:cs typeface="Barlow Semi Condensed"/>
              <a:sym typeface="Barlow Semi Condensed"/>
            </a:endParaRPr>
          </a:p>
          <a:p>
            <a:pPr marL="0" lvl="0" indent="0" algn="l" rtl="0">
              <a:lnSpc>
                <a:spcPct val="115000"/>
              </a:lnSpc>
              <a:spcBef>
                <a:spcPts val="0"/>
              </a:spcBef>
              <a:spcAft>
                <a:spcPts val="0"/>
              </a:spcAft>
              <a:buClr>
                <a:schemeClr val="dk1"/>
              </a:buClr>
              <a:buSzPts val="1100"/>
              <a:buNone/>
            </a:pPr>
            <a:endParaRPr sz="2000"/>
          </a:p>
          <a:p>
            <a:pPr marL="457200" lvl="0" indent="-355600" algn="l" rtl="0">
              <a:lnSpc>
                <a:spcPct val="115000"/>
              </a:lnSpc>
              <a:spcBef>
                <a:spcPts val="0"/>
              </a:spcBef>
              <a:spcAft>
                <a:spcPts val="0"/>
              </a:spcAft>
              <a:buSzPts val="2000"/>
              <a:buChar char="●"/>
            </a:pPr>
            <a:r>
              <a:rPr lang="en-US" sz="2000"/>
              <a:t>Advanced ocean observing system</a:t>
            </a:r>
            <a:endParaRPr sz="2000"/>
          </a:p>
          <a:p>
            <a:pPr marL="457200" lvl="0" indent="-355600" algn="l" rtl="0">
              <a:lnSpc>
                <a:spcPct val="115000"/>
              </a:lnSpc>
              <a:spcBef>
                <a:spcPts val="0"/>
              </a:spcBef>
              <a:spcAft>
                <a:spcPts val="0"/>
              </a:spcAft>
              <a:buSzPts val="2000"/>
              <a:buChar char="●"/>
            </a:pPr>
            <a:r>
              <a:rPr lang="en-US" sz="2000"/>
              <a:t>Tools to ask key questions about observing cost and benefit</a:t>
            </a:r>
            <a:endParaRPr sz="2000"/>
          </a:p>
          <a:p>
            <a:pPr marL="457200" lvl="0" indent="-355600" algn="l" rtl="0">
              <a:lnSpc>
                <a:spcPct val="115000"/>
              </a:lnSpc>
              <a:spcBef>
                <a:spcPts val="0"/>
              </a:spcBef>
              <a:spcAft>
                <a:spcPts val="0"/>
              </a:spcAft>
              <a:buSzPts val="2000"/>
              <a:buChar char="●"/>
            </a:pPr>
            <a:r>
              <a:rPr lang="en-US" sz="2000"/>
              <a:t>Improved data, products, and knowledge used by stakeholders</a:t>
            </a:r>
            <a:endParaRPr sz="2000"/>
          </a:p>
          <a:p>
            <a:pPr marL="457200" lvl="0" indent="-355600" algn="l" rtl="0">
              <a:lnSpc>
                <a:spcPct val="115000"/>
              </a:lnSpc>
              <a:spcBef>
                <a:spcPts val="0"/>
              </a:spcBef>
              <a:spcAft>
                <a:spcPts val="0"/>
              </a:spcAft>
              <a:buSzPts val="2000"/>
              <a:buChar char="●"/>
            </a:pPr>
            <a:r>
              <a:rPr lang="en-US" sz="2000"/>
              <a:t>Demonstrated methodologies for continued future development of an integrated and responsive ocean observing system </a:t>
            </a:r>
            <a:endParaRPr sz="2000"/>
          </a:p>
          <a:p>
            <a:pPr marL="0" lvl="0" indent="0" algn="l" rtl="0">
              <a:lnSpc>
                <a:spcPct val="115000"/>
              </a:lnSpc>
              <a:spcBef>
                <a:spcPts val="0"/>
              </a:spcBef>
              <a:spcAft>
                <a:spcPts val="0"/>
              </a:spcAft>
              <a:buNone/>
            </a:pPr>
            <a:endParaRPr sz="2000"/>
          </a:p>
          <a:p>
            <a:pPr marL="0" lvl="0" indent="0" algn="l" rtl="0">
              <a:lnSpc>
                <a:spcPct val="115000"/>
              </a:lnSpc>
              <a:spcBef>
                <a:spcPts val="0"/>
              </a:spcBef>
              <a:spcAft>
                <a:spcPts val="0"/>
              </a:spcAft>
              <a:buNone/>
            </a:pPr>
            <a:r>
              <a:rPr lang="en-US" sz="2000" b="1">
                <a:solidFill>
                  <a:schemeClr val="accent6"/>
                </a:solidFill>
                <a:latin typeface="Barlow Semi Condensed"/>
                <a:ea typeface="Barlow Semi Condensed"/>
                <a:cs typeface="Barlow Semi Condensed"/>
                <a:sym typeface="Barlow Semi Condensed"/>
              </a:rPr>
              <a:t>And lead us to the ocean knowledge environment we need to</a:t>
            </a:r>
            <a:endParaRPr sz="2000" b="1">
              <a:solidFill>
                <a:schemeClr val="accent6"/>
              </a:solidFill>
              <a:latin typeface="Barlow Semi Condensed"/>
              <a:ea typeface="Barlow Semi Condensed"/>
              <a:cs typeface="Barlow Semi Condensed"/>
              <a:sym typeface="Barlow Semi Condensed"/>
            </a:endParaRPr>
          </a:p>
          <a:p>
            <a:pPr marL="457200" lvl="0" indent="-355600" algn="l" rtl="0">
              <a:lnSpc>
                <a:spcPct val="115000"/>
              </a:lnSpc>
              <a:spcBef>
                <a:spcPts val="0"/>
              </a:spcBef>
              <a:spcAft>
                <a:spcPts val="0"/>
              </a:spcAft>
              <a:buSzPts val="2000"/>
              <a:buChar char="●"/>
            </a:pPr>
            <a:r>
              <a:rPr lang="en-US" sz="2000"/>
              <a:t>Predict future marine environments more skillfully</a:t>
            </a:r>
            <a:endParaRPr sz="2000"/>
          </a:p>
          <a:p>
            <a:pPr marL="457200" lvl="0" indent="-355600" algn="l" rtl="0">
              <a:lnSpc>
                <a:spcPct val="115000"/>
              </a:lnSpc>
              <a:spcBef>
                <a:spcPts val="0"/>
              </a:spcBef>
              <a:spcAft>
                <a:spcPts val="0"/>
              </a:spcAft>
              <a:buSzPts val="2000"/>
              <a:buChar char="●"/>
            </a:pPr>
            <a:r>
              <a:rPr lang="en-US" sz="2000"/>
              <a:t>Manage ocean resources</a:t>
            </a:r>
            <a:endParaRPr sz="2000"/>
          </a:p>
          <a:p>
            <a:pPr marL="457200" lvl="0" indent="-355600" algn="l" rtl="0">
              <a:lnSpc>
                <a:spcPct val="115000"/>
              </a:lnSpc>
              <a:spcBef>
                <a:spcPts val="0"/>
              </a:spcBef>
              <a:spcAft>
                <a:spcPts val="0"/>
              </a:spcAft>
              <a:buSzPts val="2000"/>
              <a:buChar char="●"/>
            </a:pPr>
            <a:r>
              <a:rPr lang="en-US" sz="2000"/>
              <a:t>Empower ocean-dependent communities to adapt to change.</a:t>
            </a:r>
            <a:endParaRPr sz="2000"/>
          </a:p>
          <a:p>
            <a:pPr marL="457200" lvl="0" indent="-355600" algn="l" rtl="0">
              <a:lnSpc>
                <a:spcPct val="115000"/>
              </a:lnSpc>
              <a:spcBef>
                <a:spcPts val="0"/>
              </a:spcBef>
              <a:spcAft>
                <a:spcPts val="0"/>
              </a:spcAft>
              <a:buSzPts val="2000"/>
              <a:buChar char="●"/>
            </a:pPr>
            <a:r>
              <a:rPr lang="en-US" sz="2000"/>
              <a:t>Assess the impact of action towards a sustainable ocean.</a:t>
            </a:r>
            <a:endParaRPr sz="2000"/>
          </a:p>
          <a:p>
            <a:pPr marL="0" lvl="0" indent="0" algn="l" rtl="0">
              <a:lnSpc>
                <a:spcPct val="115000"/>
              </a:lnSpc>
              <a:spcBef>
                <a:spcPts val="0"/>
              </a:spcBef>
              <a:spcAft>
                <a:spcPts val="0"/>
              </a:spcAft>
              <a:buClr>
                <a:schemeClr val="dk1"/>
              </a:buClr>
              <a:buSzPts val="1100"/>
              <a:buNone/>
            </a:pPr>
            <a:endParaRPr sz="1800"/>
          </a:p>
          <a:p>
            <a:pPr marL="228600" lvl="0" indent="0" algn="l" rtl="0">
              <a:lnSpc>
                <a:spcPct val="115000"/>
              </a:lnSpc>
              <a:spcBef>
                <a:spcPts val="0"/>
              </a:spcBef>
              <a:spcAft>
                <a:spcPts val="0"/>
              </a:spcAft>
              <a:buClr>
                <a:schemeClr val="dk1"/>
              </a:buClr>
              <a:buSzPts val="1100"/>
              <a:buNone/>
            </a:pPr>
            <a:endParaRPr sz="1800"/>
          </a:p>
          <a:p>
            <a:pPr marL="0" lvl="0" indent="0" algn="l" rtl="0">
              <a:lnSpc>
                <a:spcPct val="115000"/>
              </a:lnSpc>
              <a:spcBef>
                <a:spcPts val="0"/>
              </a:spcBef>
              <a:spcAft>
                <a:spcPts val="0"/>
              </a:spcAft>
              <a:buClr>
                <a:schemeClr val="dk1"/>
              </a:buClr>
              <a:buSzPts val="1100"/>
              <a:buFont typeface="Arial"/>
              <a:buNone/>
            </a:pPr>
            <a:endParaRPr sz="1700"/>
          </a:p>
          <a:p>
            <a:pPr marL="0" lvl="0" indent="0" algn="l" rtl="0">
              <a:lnSpc>
                <a:spcPct val="115000"/>
              </a:lnSpc>
              <a:spcBef>
                <a:spcPts val="0"/>
              </a:spcBef>
              <a:spcAft>
                <a:spcPts val="0"/>
              </a:spcAft>
              <a:buClr>
                <a:schemeClr val="dk1"/>
              </a:buClr>
              <a:buSzPts val="1100"/>
              <a:buNone/>
            </a:pPr>
            <a:r>
              <a:rPr lang="en-US" sz="1700"/>
              <a:t>    </a:t>
            </a:r>
            <a:endParaRPr sz="1700"/>
          </a:p>
          <a:p>
            <a:pPr marL="0" lvl="0" indent="0" algn="l" rtl="0">
              <a:lnSpc>
                <a:spcPct val="115000"/>
              </a:lnSpc>
              <a:spcBef>
                <a:spcPts val="0"/>
              </a:spcBef>
              <a:spcAft>
                <a:spcPts val="0"/>
              </a:spcAft>
              <a:buClr>
                <a:schemeClr val="dk1"/>
              </a:buClr>
              <a:buSzPts val="1100"/>
              <a:buFont typeface="Arial"/>
              <a:buNone/>
            </a:pPr>
            <a:endParaRPr sz="1700"/>
          </a:p>
          <a:p>
            <a:pPr marL="0" lvl="0" indent="0" algn="l" rtl="0">
              <a:lnSpc>
                <a:spcPct val="100000"/>
              </a:lnSpc>
              <a:spcBef>
                <a:spcPts val="1400"/>
              </a:spcBef>
              <a:spcAft>
                <a:spcPts val="0"/>
              </a:spcAft>
              <a:buClr>
                <a:srgbClr val="223D7D"/>
              </a:buClr>
              <a:buSzPts val="2000"/>
              <a:buNone/>
            </a:pPr>
            <a:r>
              <a:rPr lang="en-US" sz="2300">
                <a:solidFill>
                  <a:srgbClr val="223D7D"/>
                </a:solidFill>
                <a:latin typeface="Barlow Semi Condensed SemiBold"/>
                <a:ea typeface="Barlow Semi Condensed SemiBold"/>
                <a:cs typeface="Barlow Semi Condensed SemiBold"/>
                <a:sym typeface="Barlow Semi Condensed SemiBold"/>
              </a:rPr>
              <a:t> </a:t>
            </a:r>
            <a:endParaRPr sz="2300"/>
          </a:p>
          <a:p>
            <a:pPr marL="457200" lvl="0" indent="-228600" algn="l" rtl="0">
              <a:lnSpc>
                <a:spcPct val="100000"/>
              </a:lnSpc>
              <a:spcBef>
                <a:spcPts val="360"/>
              </a:spcBef>
              <a:spcAft>
                <a:spcPts val="0"/>
              </a:spcAft>
              <a:buClr>
                <a:schemeClr val="dk1"/>
              </a:buClr>
              <a:buSzPts val="1800"/>
              <a:buNone/>
            </a:pPr>
            <a:endParaRPr sz="2300"/>
          </a:p>
        </p:txBody>
      </p:sp>
      <p:pic>
        <p:nvPicPr>
          <p:cNvPr id="421" name="Google Shape;421;p2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839747" y="1719300"/>
            <a:ext cx="3047451" cy="45722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2af0baefe3_0_168"/>
          <p:cNvSpPr txBox="1">
            <a:spLocks noGrp="1"/>
          </p:cNvSpPr>
          <p:nvPr>
            <p:ph type="title"/>
          </p:nvPr>
        </p:nvSpPr>
        <p:spPr>
          <a:xfrm>
            <a:off x="1188000" y="793751"/>
            <a:ext cx="4728600" cy="64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5100"/>
              <a:buNone/>
            </a:pPr>
            <a:r>
              <a:rPr lang="en-US"/>
              <a:t>Thank you!</a:t>
            </a:r>
            <a:endParaRPr/>
          </a:p>
        </p:txBody>
      </p:sp>
      <p:sp>
        <p:nvSpPr>
          <p:cNvPr id="427" name="Google Shape;427;g12af0baefe3_0_168"/>
          <p:cNvSpPr txBox="1"/>
          <p:nvPr/>
        </p:nvSpPr>
        <p:spPr>
          <a:xfrm>
            <a:off x="11047863" y="90000"/>
            <a:ext cx="1064400" cy="177300"/>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rgbClr val="000000"/>
              </a:buClr>
              <a:buSzPts val="900"/>
              <a:buFont typeface="Arial"/>
              <a:buNone/>
            </a:pPr>
            <a:r>
              <a:rPr lang="en-US" sz="900" b="0" i="0" u="none" strike="noStrike" cap="none">
                <a:solidFill>
                  <a:schemeClr val="accent4"/>
                </a:solidFill>
                <a:latin typeface="Roboto Light"/>
                <a:ea typeface="Roboto Light"/>
                <a:cs typeface="Roboto Light"/>
                <a:sym typeface="Roboto Light"/>
              </a:rPr>
              <a:t>© SOCIB</a:t>
            </a:r>
            <a:endParaRPr sz="1400" b="0" i="0" u="none" strike="noStrike" cap="none">
              <a:solidFill>
                <a:srgbClr val="000000"/>
              </a:solidFill>
              <a:latin typeface="Arial"/>
              <a:ea typeface="Arial"/>
              <a:cs typeface="Arial"/>
              <a:sym typeface="Arial"/>
            </a:endParaRPr>
          </a:p>
        </p:txBody>
      </p:sp>
      <p:pic>
        <p:nvPicPr>
          <p:cNvPr id="428" name="Google Shape;428;g12af0baefe3_0_168"/>
          <p:cNvPicPr preferRelativeResize="0">
            <a:picLocks noGrp="1"/>
          </p:cNvPicPr>
          <p:nvPr>
            <p:ph type="pic" idx="2"/>
          </p:nvPr>
        </p:nvPicPr>
        <p:blipFill rotWithShape="1">
          <a:blip r:embed="rId3" cstate="print">
            <a:alphaModFix/>
            <a:extLst>
              <a:ext uri="{28A0092B-C50C-407E-A947-70E740481C1C}">
                <a14:useLocalDpi xmlns:a14="http://schemas.microsoft.com/office/drawing/2010/main"/>
              </a:ext>
            </a:extLst>
          </a:blip>
          <a:srcRect/>
          <a:stretch/>
        </p:blipFill>
        <p:spPr>
          <a:xfrm>
            <a:off x="6558000" y="0"/>
            <a:ext cx="5634002" cy="6858001"/>
          </a:xfrm>
          <a:prstGeom prst="rect">
            <a:avLst/>
          </a:prstGeom>
          <a:solidFill>
            <a:srgbClr val="D8D8D8"/>
          </a:solidFill>
          <a:ln>
            <a:noFill/>
          </a:ln>
        </p:spPr>
      </p:pic>
      <p:sp>
        <p:nvSpPr>
          <p:cNvPr id="429" name="Google Shape;429;g12af0baefe3_0_168"/>
          <p:cNvSpPr/>
          <p:nvPr/>
        </p:nvSpPr>
        <p:spPr>
          <a:xfrm>
            <a:off x="475500" y="3584450"/>
            <a:ext cx="2560200" cy="5853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122eced1e13_0_22"/>
          <p:cNvSpPr txBox="1">
            <a:spLocks noGrp="1"/>
          </p:cNvSpPr>
          <p:nvPr>
            <p:ph type="body" idx="1"/>
          </p:nvPr>
        </p:nvSpPr>
        <p:spPr>
          <a:xfrm>
            <a:off x="1944000" y="1916113"/>
            <a:ext cx="8967900" cy="3025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4400"/>
              <a:buNone/>
            </a:pPr>
            <a:r>
              <a:rPr lang="en-US"/>
              <a:t>extra slides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122eced1e13_2_108"/>
          <p:cNvSpPr txBox="1"/>
          <p:nvPr/>
        </p:nvSpPr>
        <p:spPr>
          <a:xfrm>
            <a:off x="7835350" y="1420350"/>
            <a:ext cx="4039800" cy="4017300"/>
          </a:xfrm>
          <a:prstGeom prst="rect">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400" b="1" i="0" u="none" strike="noStrike" cap="none">
                <a:solidFill>
                  <a:schemeClr val="accent2"/>
                </a:solidFill>
                <a:latin typeface="Roboto"/>
                <a:ea typeface="Roboto"/>
                <a:cs typeface="Roboto"/>
                <a:sym typeface="Roboto"/>
              </a:rPr>
              <a:t>ENDORSED PROJECT LEAD PARTNERS</a:t>
            </a:r>
            <a:endParaRPr sz="1400" b="1" i="0" u="none" strike="noStrike" cap="none">
              <a:solidFill>
                <a:schemeClr val="dk2"/>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2"/>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100"/>
              <a:buFont typeface="Arial"/>
              <a:buNone/>
            </a:pPr>
            <a:r>
              <a:rPr lang="en-US" sz="1400" b="0" i="0" u="none" strike="noStrike" cap="none">
                <a:solidFill>
                  <a:schemeClr val="accent1"/>
                </a:solidFill>
                <a:latin typeface="Roboto"/>
                <a:ea typeface="Roboto"/>
                <a:cs typeface="Roboto"/>
                <a:sym typeface="Roboto"/>
              </a:rPr>
              <a:t>1. GO-SHIP | Go Ship Evolve</a:t>
            </a:r>
            <a:endParaRPr sz="1400" b="0" i="0" u="none" strike="noStrike" cap="none">
              <a:solidFill>
                <a:schemeClr val="accen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100"/>
              <a:buFont typeface="Arial"/>
              <a:buNone/>
            </a:pPr>
            <a:r>
              <a:rPr lang="en-US" sz="1400" b="0" i="0" u="none" strike="noStrike" cap="none">
                <a:solidFill>
                  <a:schemeClr val="accent1"/>
                </a:solidFill>
                <a:latin typeface="Roboto"/>
                <a:ea typeface="Roboto"/>
                <a:cs typeface="Roboto"/>
                <a:sym typeface="Roboto"/>
              </a:rPr>
              <a:t>2. OceanOPS | Odyssey</a:t>
            </a:r>
            <a:endParaRPr sz="1400" b="0" i="0" u="none" strike="noStrike" cap="none">
              <a:solidFill>
                <a:schemeClr val="accen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100"/>
              <a:buFont typeface="Arial"/>
              <a:buNone/>
            </a:pPr>
            <a:r>
              <a:rPr lang="en-US" sz="1400" b="0" i="0" u="none" strike="noStrike" cap="none">
                <a:solidFill>
                  <a:schemeClr val="accent1"/>
                </a:solidFill>
                <a:latin typeface="Roboto"/>
                <a:ea typeface="Roboto"/>
                <a:cs typeface="Roboto"/>
                <a:sym typeface="Roboto"/>
              </a:rPr>
              <a:t>3. National Oceanographic and Maritime Institute (NOAMI) Bangladesh</a:t>
            </a:r>
            <a:endParaRPr sz="1400" b="0" i="0" u="none" strike="noStrike" cap="none">
              <a:solidFill>
                <a:schemeClr val="accen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100"/>
              <a:buFont typeface="Arial"/>
              <a:buNone/>
            </a:pPr>
            <a:r>
              <a:rPr lang="en-US" sz="1400" b="0" i="0" u="none" strike="noStrike" cap="none">
                <a:solidFill>
                  <a:schemeClr val="accent1"/>
                </a:solidFill>
                <a:latin typeface="Roboto"/>
                <a:ea typeface="Roboto"/>
                <a:cs typeface="Roboto"/>
                <a:sym typeface="Roboto"/>
              </a:rPr>
              <a:t>4. Northeastern Regional Association of Coastal Ocean Observing Systems (NERACOOS)</a:t>
            </a:r>
            <a:endParaRPr sz="1400" b="0" i="0" u="none" strike="noStrike" cap="none">
              <a:solidFill>
                <a:schemeClr val="accen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100"/>
              <a:buFont typeface="Arial"/>
              <a:buNone/>
            </a:pPr>
            <a:r>
              <a:rPr lang="en-US" sz="1400" b="0" i="0" u="none" strike="noStrike" cap="none">
                <a:solidFill>
                  <a:schemeClr val="accent1"/>
                </a:solidFill>
                <a:latin typeface="Roboto"/>
                <a:ea typeface="Roboto"/>
                <a:cs typeface="Roboto"/>
                <a:sym typeface="Roboto"/>
              </a:rPr>
              <a:t>5. COCAS | LOCEAN-IPSL</a:t>
            </a:r>
            <a:endParaRPr sz="1400" b="0" i="0" u="none" strike="noStrike" cap="none">
              <a:solidFill>
                <a:schemeClr val="accen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100"/>
              <a:buFont typeface="Arial"/>
              <a:buNone/>
            </a:pPr>
            <a:r>
              <a:rPr lang="en-US" sz="1400" b="0" i="0" u="none" strike="noStrike" cap="none">
                <a:solidFill>
                  <a:schemeClr val="accent1"/>
                </a:solidFill>
                <a:latin typeface="Roboto"/>
                <a:ea typeface="Roboto"/>
                <a:cs typeface="Roboto"/>
                <a:sym typeface="Roboto"/>
              </a:rPr>
              <a:t>6. Consorcio de Investigación del Golfo de México (CIGOM)</a:t>
            </a:r>
            <a:endParaRPr sz="1400" b="0" i="0" u="none" strike="noStrike" cap="none">
              <a:solidFill>
                <a:schemeClr val="accen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100"/>
              <a:buFont typeface="Arial"/>
              <a:buNone/>
            </a:pPr>
            <a:r>
              <a:rPr lang="en-US" sz="1400" b="0" i="0" u="none" strike="noStrike" cap="none">
                <a:solidFill>
                  <a:schemeClr val="accent1"/>
                </a:solidFill>
                <a:latin typeface="Roboto"/>
                <a:ea typeface="Roboto"/>
                <a:cs typeface="Roboto"/>
                <a:sym typeface="Roboto"/>
              </a:rPr>
              <a:t>7. Joint Task Force SMART Subsea Cables</a:t>
            </a:r>
            <a:endParaRPr sz="1400" b="0" i="0" u="none" strike="noStrike" cap="none">
              <a:solidFill>
                <a:schemeClr val="accen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100"/>
              <a:buFont typeface="Arial"/>
              <a:buNone/>
            </a:pPr>
            <a:r>
              <a:rPr lang="en-US" sz="1400" b="0" i="0" u="none" strike="noStrike" cap="none">
                <a:solidFill>
                  <a:schemeClr val="accent1"/>
                </a:solidFill>
                <a:latin typeface="Roboto"/>
                <a:ea typeface="Roboto"/>
                <a:cs typeface="Roboto"/>
                <a:sym typeface="Roboto"/>
              </a:rPr>
              <a:t>8. Sydney Institute of Marine Science | AniBos</a:t>
            </a:r>
            <a:endParaRPr sz="1400" b="0" i="0" u="none" strike="noStrike" cap="none">
              <a:solidFill>
                <a:schemeClr val="accen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100"/>
              <a:buFont typeface="Arial"/>
              <a:buNone/>
            </a:pPr>
            <a:r>
              <a:rPr lang="en-US" sz="1400" b="0" i="0" u="none" strike="noStrike" cap="none">
                <a:solidFill>
                  <a:schemeClr val="accent1"/>
                </a:solidFill>
                <a:latin typeface="Roboto"/>
                <a:ea typeface="Roboto"/>
                <a:cs typeface="Roboto"/>
                <a:sym typeface="Roboto"/>
              </a:rPr>
              <a:t>9. The Argo Steering Team </a:t>
            </a:r>
            <a:endParaRPr sz="1400" b="0" i="0" u="none" strike="noStrike" cap="none">
              <a:solidFill>
                <a:schemeClr val="accen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100"/>
              <a:buFont typeface="Arial"/>
              <a:buNone/>
            </a:pPr>
            <a:r>
              <a:rPr lang="en-US" sz="1400" b="0" i="0" u="none" strike="noStrike" cap="none">
                <a:solidFill>
                  <a:schemeClr val="accent1"/>
                </a:solidFill>
                <a:latin typeface="Roboto"/>
                <a:ea typeface="Roboto"/>
                <a:cs typeface="Roboto"/>
                <a:sym typeface="Roboto"/>
              </a:rPr>
              <a:t>10. Integrated Carbon Observing System Ocean Thematic Centre (ICOS-OTC)</a:t>
            </a:r>
            <a:endParaRPr sz="1400" b="0" i="0" u="none" strike="noStrike" cap="none">
              <a:solidFill>
                <a:schemeClr val="accen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1"/>
                </a:solidFill>
                <a:latin typeface="Roboto"/>
                <a:ea typeface="Roboto"/>
                <a:cs typeface="Roboto"/>
                <a:sym typeface="Roboto"/>
              </a:rPr>
              <a:t>11. Geoazur | 300 MERMAIDS</a:t>
            </a:r>
            <a:endParaRPr sz="1400" b="0" i="0" u="none" strike="noStrike" cap="none">
              <a:solidFill>
                <a:schemeClr val="accent1"/>
              </a:solidFill>
              <a:latin typeface="Roboto"/>
              <a:ea typeface="Roboto"/>
              <a:cs typeface="Roboto"/>
              <a:sym typeface="Roboto"/>
            </a:endParaRPr>
          </a:p>
        </p:txBody>
      </p:sp>
      <p:sp>
        <p:nvSpPr>
          <p:cNvPr id="441" name="Google Shape;441;g122eced1e13_2_108"/>
          <p:cNvSpPr txBox="1"/>
          <p:nvPr/>
        </p:nvSpPr>
        <p:spPr>
          <a:xfrm>
            <a:off x="900350" y="1420350"/>
            <a:ext cx="3456300" cy="5023200"/>
          </a:xfrm>
          <a:prstGeom prst="rect">
            <a:avLst/>
          </a:prstGeom>
          <a:solidFill>
            <a:schemeClr val="accent3"/>
          </a:solidFill>
          <a:ln w="2857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PARTNERS</a:t>
            </a:r>
            <a:endParaRPr sz="1400" b="1" i="0" u="none" strike="noStrike" cap="none">
              <a:solidFill>
                <a:schemeClr val="accent2"/>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100"/>
              <a:buFont typeface="Arial"/>
              <a:buNone/>
            </a:pPr>
            <a:endParaRPr sz="1100" b="1"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WCRP</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Copernicus Climate Change Service C3S </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100"/>
              <a:buFont typeface="Arial"/>
              <a:buNone/>
            </a:pPr>
            <a:r>
              <a:rPr lang="en-US" sz="1400" b="0" i="0" u="none" strike="noStrike" cap="none">
                <a:solidFill>
                  <a:schemeClr val="lt1"/>
                </a:solidFill>
                <a:latin typeface="Roboto"/>
                <a:ea typeface="Roboto"/>
                <a:cs typeface="Roboto"/>
                <a:sym typeface="Roboto"/>
              </a:rPr>
              <a:t>Mercator/Copernicus</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100"/>
              <a:buFont typeface="Arial"/>
              <a:buNone/>
            </a:pPr>
            <a:r>
              <a:rPr lang="en-US" sz="1400" b="0" i="0" u="none" strike="noStrike" cap="none">
                <a:solidFill>
                  <a:schemeClr val="lt1"/>
                </a:solidFill>
                <a:latin typeface="Roboto"/>
                <a:ea typeface="Roboto"/>
                <a:cs typeface="Roboto"/>
                <a:sym typeface="Roboto"/>
              </a:rPr>
              <a:t>Bio-Eco Panel</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WMO</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100"/>
              <a:buFont typeface="Arial"/>
              <a:buNone/>
            </a:pPr>
            <a:r>
              <a:rPr lang="en-US" sz="1400" b="0" i="0" u="none" strike="noStrike" cap="none">
                <a:solidFill>
                  <a:schemeClr val="lt1"/>
                </a:solidFill>
                <a:latin typeface="Roboto"/>
                <a:ea typeface="Roboto"/>
                <a:cs typeface="Roboto"/>
                <a:sym typeface="Roboto"/>
              </a:rPr>
              <a:t>ECMWF</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IODE</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MOi</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GCOS</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MBON</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SOCIB</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UNEP-WCMC</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IOC Marine Policy</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IOOS</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100"/>
              <a:buFont typeface="Arial"/>
              <a:buNone/>
            </a:pPr>
            <a:r>
              <a:rPr lang="en-US" sz="1400" b="0" i="0" u="none" strike="noStrike" cap="none">
                <a:solidFill>
                  <a:schemeClr val="lt1"/>
                </a:solidFill>
                <a:latin typeface="Roboto"/>
                <a:ea typeface="Roboto"/>
                <a:cs typeface="Roboto"/>
                <a:sym typeface="Roboto"/>
              </a:rPr>
              <a:t>IMOS</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100"/>
              <a:buFont typeface="Arial"/>
              <a:buNone/>
            </a:pPr>
            <a:r>
              <a:rPr lang="en-US" sz="1400" b="0" i="0" u="none" strike="noStrike" cap="none">
                <a:solidFill>
                  <a:schemeClr val="lt1"/>
                </a:solidFill>
                <a:latin typeface="Roboto"/>
                <a:ea typeface="Roboto"/>
                <a:cs typeface="Roboto"/>
                <a:sym typeface="Roboto"/>
              </a:rPr>
              <a:t>OceanPredict</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Argo</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IOCCP</a:t>
            </a:r>
            <a:endParaRPr sz="1400" b="0" i="0" u="none" strike="noStrike" cap="none">
              <a:solidFill>
                <a:schemeClr val="lt1"/>
              </a:solidFill>
              <a:latin typeface="Roboto"/>
              <a:ea typeface="Roboto"/>
              <a:cs typeface="Roboto"/>
              <a:sym typeface="Roboto"/>
            </a:endParaRPr>
          </a:p>
        </p:txBody>
      </p:sp>
      <p:sp>
        <p:nvSpPr>
          <p:cNvPr id="442" name="Google Shape;442;g122eced1e13_2_108"/>
          <p:cNvSpPr txBox="1"/>
          <p:nvPr/>
        </p:nvSpPr>
        <p:spPr>
          <a:xfrm>
            <a:off x="4650000" y="1420350"/>
            <a:ext cx="2892000" cy="28782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a:solidFill>
                  <a:schemeClr val="accent2"/>
                </a:solidFill>
                <a:latin typeface="Roboto"/>
                <a:ea typeface="Roboto"/>
                <a:cs typeface="Roboto"/>
                <a:sym typeface="Roboto"/>
              </a:rPr>
              <a:t>OCEAN DECADE PROGRAMMES</a:t>
            </a:r>
            <a:br>
              <a:rPr lang="en-US" sz="1400" b="0" i="0" u="none" strike="noStrike" cap="none">
                <a:solidFill>
                  <a:srgbClr val="000000"/>
                </a:solidFill>
                <a:latin typeface="Roboto"/>
                <a:ea typeface="Roboto"/>
                <a:cs typeface="Roboto"/>
                <a:sym typeface="Roboto"/>
              </a:rPr>
            </a:br>
            <a:endParaRPr sz="1400" b="0" i="0" u="none" strike="noStrike" cap="none">
              <a:solidFill>
                <a:srgbClr val="000000"/>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accent1"/>
                </a:solidFill>
                <a:latin typeface="Roboto"/>
                <a:ea typeface="Roboto"/>
                <a:cs typeface="Roboto"/>
                <a:sym typeface="Roboto"/>
              </a:rPr>
              <a:t>MarineLife 2030</a:t>
            </a:r>
            <a:endParaRPr sz="1400" b="0" i="0" u="none" strike="noStrike" cap="none">
              <a:solidFill>
                <a:schemeClr val="accen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accent1"/>
                </a:solidFill>
                <a:latin typeface="Roboto"/>
                <a:ea typeface="Roboto"/>
                <a:cs typeface="Roboto"/>
                <a:sym typeface="Roboto"/>
              </a:rPr>
              <a:t>ForeSea</a:t>
            </a:r>
            <a:endParaRPr sz="1400" b="0" i="0" u="none" strike="noStrike" cap="none">
              <a:solidFill>
                <a:schemeClr val="accen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accent1"/>
                </a:solidFill>
                <a:latin typeface="Roboto"/>
                <a:ea typeface="Roboto"/>
                <a:cs typeface="Roboto"/>
                <a:sym typeface="Roboto"/>
              </a:rPr>
              <a:t>DITTO</a:t>
            </a:r>
            <a:endParaRPr sz="1400" b="0" i="0" u="none" strike="noStrike" cap="none">
              <a:solidFill>
                <a:schemeClr val="accen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accent1"/>
                </a:solidFill>
                <a:latin typeface="Roboto"/>
                <a:ea typeface="Roboto"/>
                <a:cs typeface="Roboto"/>
                <a:sym typeface="Roboto"/>
              </a:rPr>
              <a:t>OASIS</a:t>
            </a:r>
            <a:endParaRPr sz="1400" b="0" i="0" u="none" strike="noStrike" cap="none">
              <a:solidFill>
                <a:schemeClr val="accen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accent1"/>
                </a:solidFill>
                <a:latin typeface="Roboto"/>
                <a:ea typeface="Roboto"/>
                <a:cs typeface="Roboto"/>
                <a:sym typeface="Roboto"/>
              </a:rPr>
              <a:t>OBON</a:t>
            </a:r>
            <a:endParaRPr sz="1400" b="0" i="0" u="none" strike="noStrike" cap="none">
              <a:solidFill>
                <a:schemeClr val="accen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accent1"/>
                </a:solidFill>
                <a:latin typeface="Roboto"/>
                <a:ea typeface="Roboto"/>
                <a:cs typeface="Roboto"/>
                <a:sym typeface="Roboto"/>
              </a:rPr>
              <a:t>CoastPredict</a:t>
            </a:r>
            <a:endParaRPr sz="1400" b="0" i="0" u="none" strike="noStrike" cap="none">
              <a:solidFill>
                <a:schemeClr val="accen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accent1"/>
                </a:solidFill>
                <a:latin typeface="Roboto"/>
                <a:ea typeface="Roboto"/>
                <a:cs typeface="Roboto"/>
                <a:sym typeface="Roboto"/>
              </a:rPr>
              <a:t>Observing Together</a:t>
            </a:r>
            <a:endParaRPr sz="1400" b="0" i="0" u="none" strike="noStrike" cap="none">
              <a:solidFill>
                <a:schemeClr val="accen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endParaRPr sz="1400" b="0" i="0" u="none" strike="noStrike" cap="none">
              <a:solidFill>
                <a:schemeClr val="accen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accent1"/>
                </a:solidFill>
                <a:latin typeface="Roboto"/>
                <a:ea typeface="Roboto"/>
                <a:cs typeface="Roboto"/>
                <a:sym typeface="Roboto"/>
              </a:rPr>
              <a:t>+++</a:t>
            </a:r>
            <a:endParaRPr sz="1400" b="0" i="0" u="none" strike="noStrike" cap="none">
              <a:solidFill>
                <a:schemeClr val="accent1"/>
              </a:solidFill>
              <a:latin typeface="Roboto"/>
              <a:ea typeface="Roboto"/>
              <a:cs typeface="Roboto"/>
              <a:sym typeface="Roboto"/>
            </a:endParaRPr>
          </a:p>
        </p:txBody>
      </p:sp>
      <p:sp>
        <p:nvSpPr>
          <p:cNvPr id="443" name="Google Shape;443;g122eced1e13_2_108"/>
          <p:cNvSpPr txBox="1">
            <a:spLocks noGrp="1"/>
          </p:cNvSpPr>
          <p:nvPr>
            <p:ph type="body" idx="1"/>
          </p:nvPr>
        </p:nvSpPr>
        <p:spPr>
          <a:xfrm>
            <a:off x="900350" y="562150"/>
            <a:ext cx="7920000" cy="656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3400"/>
              <a:buNone/>
            </a:pPr>
            <a:r>
              <a:rPr lang="en-US">
                <a:solidFill>
                  <a:schemeClr val="accent2"/>
                </a:solidFill>
              </a:rPr>
              <a:t>WHO’S INVOLVED?</a:t>
            </a:r>
            <a:endParaRPr/>
          </a:p>
        </p:txBody>
      </p:sp>
      <p:sp>
        <p:nvSpPr>
          <p:cNvPr id="444" name="Google Shape;444;g122eced1e13_2_108"/>
          <p:cNvSpPr txBox="1"/>
          <p:nvPr/>
        </p:nvSpPr>
        <p:spPr>
          <a:xfrm>
            <a:off x="4650000" y="4895425"/>
            <a:ext cx="2892000" cy="1143600"/>
          </a:xfrm>
          <a:prstGeom prst="rect">
            <a:avLst/>
          </a:pr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a:solidFill>
                  <a:schemeClr val="accent1"/>
                </a:solidFill>
                <a:latin typeface="Roboto"/>
                <a:ea typeface="Roboto"/>
                <a:cs typeface="Roboto"/>
                <a:sym typeface="Roboto"/>
              </a:rPr>
              <a:t>GOOS components</a:t>
            </a:r>
            <a:endParaRPr sz="1400" b="0" i="0" u="none" strike="noStrike" cap="none">
              <a:solidFill>
                <a:schemeClr val="accen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GOOS Panels</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ETOOFS</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OCG</a:t>
            </a:r>
            <a:endParaRPr sz="1400" b="0" i="0" u="none" strike="noStrike" cap="none">
              <a:solidFill>
                <a:schemeClr val="lt1"/>
              </a:solidFill>
              <a:latin typeface="Roboto"/>
              <a:ea typeface="Roboto"/>
              <a:cs typeface="Roboto"/>
              <a:sym typeface="Roboto"/>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12af0baefe3_0_3"/>
          <p:cNvSpPr/>
          <p:nvPr/>
        </p:nvSpPr>
        <p:spPr>
          <a:xfrm rot="2735353">
            <a:off x="4122839" y="2811493"/>
            <a:ext cx="866393" cy="443590"/>
          </a:xfrm>
          <a:prstGeom prst="notched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0" name="Google Shape;450;g12af0baefe3_0_3"/>
          <p:cNvSpPr/>
          <p:nvPr/>
        </p:nvSpPr>
        <p:spPr>
          <a:xfrm rot="-2700000">
            <a:off x="4124306" y="4741555"/>
            <a:ext cx="866347" cy="443356"/>
          </a:xfrm>
          <a:prstGeom prst="notched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1" name="Google Shape;451;g12af0baefe3_0_3"/>
          <p:cNvSpPr/>
          <p:nvPr/>
        </p:nvSpPr>
        <p:spPr>
          <a:xfrm rot="8999952">
            <a:off x="7307121" y="2811522"/>
            <a:ext cx="866379" cy="443404"/>
          </a:xfrm>
          <a:prstGeom prst="notched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2" name="Google Shape;452;g12af0baefe3_0_3"/>
          <p:cNvSpPr/>
          <p:nvPr/>
        </p:nvSpPr>
        <p:spPr>
          <a:xfrm rot="-8185021">
            <a:off x="7284094" y="4759728"/>
            <a:ext cx="866400" cy="443493"/>
          </a:xfrm>
          <a:prstGeom prst="notched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53" name="Google Shape;453;g12af0baefe3_0_3"/>
          <p:cNvGrpSpPr/>
          <p:nvPr/>
        </p:nvGrpSpPr>
        <p:grpSpPr>
          <a:xfrm>
            <a:off x="1193700" y="1635625"/>
            <a:ext cx="7351147" cy="4807440"/>
            <a:chOff x="-100" y="0"/>
            <a:chExt cx="8128203" cy="5418666"/>
          </a:xfrm>
        </p:grpSpPr>
        <p:sp>
          <p:nvSpPr>
            <p:cNvPr id="454" name="Google Shape;454;g12af0baefe3_0_3"/>
            <p:cNvSpPr/>
            <p:nvPr/>
          </p:nvSpPr>
          <p:spPr>
            <a:xfrm rot="-5400000">
              <a:off x="677399" y="-677366"/>
              <a:ext cx="2709300" cy="4064100"/>
            </a:xfrm>
            <a:prstGeom prst="round1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g12af0baefe3_0_3"/>
            <p:cNvSpPr txBox="1"/>
            <p:nvPr/>
          </p:nvSpPr>
          <p:spPr>
            <a:xfrm>
              <a:off x="-1" y="1"/>
              <a:ext cx="4064100" cy="2031900"/>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Calibri"/>
                  <a:ea typeface="Calibri"/>
                  <a:cs typeface="Calibri"/>
                  <a:sym typeface="Calibri"/>
                </a:rPr>
                <a:t>Observations</a:t>
              </a:r>
              <a:endParaRPr sz="1900" b="0" i="0" u="none" strike="noStrike" cap="none">
                <a:solidFill>
                  <a:schemeClr val="lt1"/>
                </a:solidFill>
                <a:latin typeface="Calibri"/>
                <a:ea typeface="Calibri"/>
                <a:cs typeface="Calibri"/>
                <a:sym typeface="Calibri"/>
              </a:endParaRPr>
            </a:p>
          </p:txBody>
        </p:sp>
        <p:sp>
          <p:nvSpPr>
            <p:cNvPr id="456" name="Google Shape;456;g12af0baefe3_0_3"/>
            <p:cNvSpPr/>
            <p:nvPr/>
          </p:nvSpPr>
          <p:spPr>
            <a:xfrm>
              <a:off x="4064000" y="0"/>
              <a:ext cx="4064100" cy="2709300"/>
            </a:xfrm>
            <a:prstGeom prst="round1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g12af0baefe3_0_3"/>
            <p:cNvSpPr txBox="1"/>
            <p:nvPr/>
          </p:nvSpPr>
          <p:spPr>
            <a:xfrm>
              <a:off x="4064003" y="0"/>
              <a:ext cx="4064100" cy="2031900"/>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Calibri"/>
                  <a:ea typeface="Calibri"/>
                  <a:cs typeface="Calibri"/>
                  <a:sym typeface="Calibri"/>
                </a:rPr>
                <a:t>Models and Obs Assessment Tools </a:t>
              </a:r>
              <a:endParaRPr sz="1900" b="0" i="0" u="none" strike="noStrike" cap="none">
                <a:solidFill>
                  <a:schemeClr val="lt1"/>
                </a:solidFill>
                <a:latin typeface="Calibri"/>
                <a:ea typeface="Calibri"/>
                <a:cs typeface="Calibri"/>
                <a:sym typeface="Calibri"/>
              </a:endParaRPr>
            </a:p>
          </p:txBody>
        </p:sp>
        <p:sp>
          <p:nvSpPr>
            <p:cNvPr id="458" name="Google Shape;458;g12af0baefe3_0_3"/>
            <p:cNvSpPr/>
            <p:nvPr/>
          </p:nvSpPr>
          <p:spPr>
            <a:xfrm rot="10800000">
              <a:off x="-100" y="2709366"/>
              <a:ext cx="4064100" cy="2709300"/>
            </a:xfrm>
            <a:prstGeom prst="round1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12af0baefe3_0_3"/>
            <p:cNvSpPr txBox="1"/>
            <p:nvPr/>
          </p:nvSpPr>
          <p:spPr>
            <a:xfrm>
              <a:off x="0" y="3386666"/>
              <a:ext cx="4064100" cy="2031900"/>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Calibri"/>
                  <a:ea typeface="Calibri"/>
                  <a:cs typeface="Calibri"/>
                  <a:sym typeface="Calibri"/>
                </a:rPr>
                <a:t>Products and Services</a:t>
              </a:r>
              <a:endParaRPr sz="1900" b="0" i="0" u="none" strike="noStrike" cap="none">
                <a:solidFill>
                  <a:schemeClr val="lt1"/>
                </a:solidFill>
                <a:latin typeface="Calibri"/>
                <a:ea typeface="Calibri"/>
                <a:cs typeface="Calibri"/>
                <a:sym typeface="Calibri"/>
              </a:endParaRPr>
            </a:p>
          </p:txBody>
        </p:sp>
        <p:sp>
          <p:nvSpPr>
            <p:cNvPr id="460" name="Google Shape;460;g12af0baefe3_0_3"/>
            <p:cNvSpPr/>
            <p:nvPr/>
          </p:nvSpPr>
          <p:spPr>
            <a:xfrm rot="5400000">
              <a:off x="4741299" y="2031934"/>
              <a:ext cx="2709300" cy="4064100"/>
            </a:xfrm>
            <a:prstGeom prst="round1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12af0baefe3_0_3"/>
            <p:cNvSpPr txBox="1"/>
            <p:nvPr/>
          </p:nvSpPr>
          <p:spPr>
            <a:xfrm>
              <a:off x="4063999" y="3386666"/>
              <a:ext cx="4064100" cy="2031900"/>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Calibri"/>
                  <a:ea typeface="Calibri"/>
                  <a:cs typeface="Calibri"/>
                  <a:sym typeface="Calibri"/>
                </a:rPr>
                <a:t>User Needs and Requirements</a:t>
              </a:r>
              <a:endParaRPr sz="1900" b="0" i="0" u="none" strike="noStrike" cap="none">
                <a:solidFill>
                  <a:schemeClr val="lt1"/>
                </a:solidFill>
                <a:latin typeface="Calibri"/>
                <a:ea typeface="Calibri"/>
                <a:cs typeface="Calibri"/>
                <a:sym typeface="Calibri"/>
              </a:endParaRPr>
            </a:p>
          </p:txBody>
        </p:sp>
        <p:sp>
          <p:nvSpPr>
            <p:cNvPr id="462" name="Google Shape;462;g12af0baefe3_0_3"/>
            <p:cNvSpPr/>
            <p:nvPr/>
          </p:nvSpPr>
          <p:spPr>
            <a:xfrm>
              <a:off x="2844799" y="2032000"/>
              <a:ext cx="2438400" cy="1354800"/>
            </a:xfrm>
            <a:prstGeom prst="roundRect">
              <a:avLst>
                <a:gd name="adj" fmla="val 16667"/>
              </a:avLst>
            </a:prstGeom>
            <a:solidFill>
              <a:srgbClr val="F7D5C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12af0baefe3_0_3"/>
            <p:cNvSpPr txBox="1"/>
            <p:nvPr/>
          </p:nvSpPr>
          <p:spPr>
            <a:xfrm>
              <a:off x="2742409" y="1965735"/>
              <a:ext cx="2584800" cy="15444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1" i="0" u="none" strike="noStrike" cap="none">
                  <a:solidFill>
                    <a:schemeClr val="dk1"/>
                  </a:solidFill>
                  <a:latin typeface="Calibri"/>
                  <a:ea typeface="Calibri"/>
                  <a:cs typeface="Calibri"/>
                  <a:sym typeface="Calibri"/>
                </a:rPr>
                <a:t>Integrated and Impactful Observing System, Models, and Products</a:t>
              </a:r>
              <a:endParaRPr sz="1900" b="1" i="0" u="none" strike="noStrike" cap="none">
                <a:solidFill>
                  <a:schemeClr val="dk1"/>
                </a:solidFill>
                <a:latin typeface="Calibri"/>
                <a:ea typeface="Calibri"/>
                <a:cs typeface="Calibri"/>
                <a:sym typeface="Calibri"/>
              </a:endParaRPr>
            </a:p>
          </p:txBody>
        </p:sp>
      </p:grpSp>
      <p:sp>
        <p:nvSpPr>
          <p:cNvPr id="464" name="Google Shape;464;g12af0baefe3_0_3"/>
          <p:cNvSpPr txBox="1"/>
          <p:nvPr/>
        </p:nvSpPr>
        <p:spPr>
          <a:xfrm>
            <a:off x="459975" y="183325"/>
            <a:ext cx="10878300" cy="1154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i="0" u="none" strike="noStrike" cap="none">
                <a:solidFill>
                  <a:srgbClr val="223D7D"/>
                </a:solidFill>
                <a:latin typeface="Barlow Semi Condensed"/>
                <a:ea typeface="Barlow Semi Condensed"/>
                <a:cs typeface="Barlow Semi Condensed"/>
                <a:sym typeface="Barlow Semi Condensed"/>
              </a:rPr>
              <a:t>Projects around ‘exemplar’ use areas</a:t>
            </a:r>
            <a:r>
              <a:rPr lang="en-US" sz="3200" b="0" i="0" u="none" strike="noStrike" cap="none">
                <a:solidFill>
                  <a:srgbClr val="223D7D"/>
                </a:solidFill>
                <a:latin typeface="Barlow Semi Condensed SemiBold"/>
                <a:ea typeface="Barlow Semi Condensed SemiBold"/>
                <a:cs typeface="Barlow Semi Condensed SemiBold"/>
                <a:sym typeface="Barlow Semi Condensed SemiBold"/>
              </a:rPr>
              <a:t> </a:t>
            </a:r>
            <a:endParaRPr sz="3200" b="0" i="0" u="none" strike="noStrike" cap="none">
              <a:solidFill>
                <a:srgbClr val="223D7D"/>
              </a:solidFill>
              <a:latin typeface="Barlow Semi Condensed SemiBold"/>
              <a:ea typeface="Barlow Semi Condensed SemiBold"/>
              <a:cs typeface="Barlow Semi Condensed SemiBold"/>
              <a:sym typeface="Barlow Semi Condensed SemiBold"/>
            </a:endParaRPr>
          </a:p>
          <a:p>
            <a:pPr marL="0" marR="0" lvl="0" indent="0" algn="l" rtl="0">
              <a:lnSpc>
                <a:spcPct val="100000"/>
              </a:lnSpc>
              <a:spcBef>
                <a:spcPts val="0"/>
              </a:spcBef>
              <a:spcAft>
                <a:spcPts val="0"/>
              </a:spcAft>
              <a:buClr>
                <a:schemeClr val="dk1"/>
              </a:buClr>
              <a:buSzPts val="1100"/>
              <a:buFont typeface="Arial"/>
              <a:buNone/>
            </a:pPr>
            <a:r>
              <a:rPr lang="en-US" sz="3100" b="0" i="0" u="none" strike="noStrike" cap="none">
                <a:solidFill>
                  <a:srgbClr val="223D7D"/>
                </a:solidFill>
                <a:latin typeface="Barlow Semi Condensed SemiBold"/>
                <a:ea typeface="Barlow Semi Condensed SemiBold"/>
                <a:cs typeface="Barlow Semi Condensed SemiBold"/>
                <a:sym typeface="Barlow Semi Condensed SemiBold"/>
              </a:rPr>
              <a:t>will drive co-design, foster connections, produce answers </a:t>
            </a:r>
            <a:endParaRPr sz="2100" b="0" i="0" u="none" strike="noStrike" cap="none">
              <a:solidFill>
                <a:srgbClr val="000000"/>
              </a:solidFill>
              <a:latin typeface="Arial"/>
              <a:ea typeface="Arial"/>
              <a:cs typeface="Arial"/>
              <a:sym typeface="Arial"/>
            </a:endParaRPr>
          </a:p>
        </p:txBody>
      </p:sp>
      <p:pic>
        <p:nvPicPr>
          <p:cNvPr id="465" name="Google Shape;465;g12af0baefe3_0_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909528" y="1705315"/>
            <a:ext cx="3187340" cy="2601666"/>
          </a:xfrm>
          <a:prstGeom prst="rect">
            <a:avLst/>
          </a:prstGeom>
          <a:noFill/>
          <a:ln>
            <a:noFill/>
          </a:ln>
        </p:spPr>
      </p:pic>
      <p:sp>
        <p:nvSpPr>
          <p:cNvPr id="466" name="Google Shape;466;g12af0baefe3_0_3"/>
          <p:cNvSpPr/>
          <p:nvPr/>
        </p:nvSpPr>
        <p:spPr>
          <a:xfrm>
            <a:off x="8660750" y="1705325"/>
            <a:ext cx="1793100" cy="17448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7" name="Google Shape;467;g12af0baefe3_0_3"/>
          <p:cNvPicPr preferRelativeResize="0"/>
          <p:nvPr/>
        </p:nvPicPr>
        <p:blipFill rotWithShape="1">
          <a:blip r:embed="rId4">
            <a:alphaModFix/>
          </a:blip>
          <a:srcRect/>
          <a:stretch/>
        </p:blipFill>
        <p:spPr>
          <a:xfrm>
            <a:off x="8302497" y="4500181"/>
            <a:ext cx="1830253" cy="224621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472"/>
        <p:cNvGrpSpPr/>
        <p:nvPr/>
      </p:nvGrpSpPr>
      <p:grpSpPr>
        <a:xfrm>
          <a:off x="0" y="0"/>
          <a:ext cx="0" cy="0"/>
          <a:chOff x="0" y="0"/>
          <a:chExt cx="0" cy="0"/>
        </a:xfrm>
      </p:grpSpPr>
      <p:sp>
        <p:nvSpPr>
          <p:cNvPr id="473" name="Google Shape;473;g122eced1e13_2_164"/>
          <p:cNvSpPr/>
          <p:nvPr/>
        </p:nvSpPr>
        <p:spPr>
          <a:xfrm>
            <a:off x="2699525" y="3152250"/>
            <a:ext cx="1187100" cy="5946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g122eced1e13_2_164"/>
          <p:cNvSpPr/>
          <p:nvPr/>
        </p:nvSpPr>
        <p:spPr>
          <a:xfrm>
            <a:off x="2162525" y="2058601"/>
            <a:ext cx="1273800" cy="7563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g122eced1e13_2_164"/>
          <p:cNvSpPr txBox="1"/>
          <p:nvPr/>
        </p:nvSpPr>
        <p:spPr>
          <a:xfrm rot="869">
            <a:off x="2173057" y="2090755"/>
            <a:ext cx="11871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oboto"/>
                <a:ea typeface="Roboto"/>
                <a:cs typeface="Roboto"/>
                <a:sym typeface="Roboto"/>
              </a:rPr>
              <a:t>GoShip</a:t>
            </a:r>
            <a:r>
              <a:rPr lang="en-US" sz="1600" b="0" i="0" u="none" strike="noStrike" cap="none">
                <a:solidFill>
                  <a:srgbClr val="000000"/>
                </a:solidFill>
                <a:latin typeface="Roboto"/>
                <a:ea typeface="Roboto"/>
                <a:cs typeface="Roboto"/>
                <a:sym typeface="Roboto"/>
              </a:rPr>
              <a:t> </a:t>
            </a:r>
            <a:r>
              <a:rPr lang="en-US" sz="1600" b="0" i="0" u="none" strike="noStrike" cap="none">
                <a:solidFill>
                  <a:schemeClr val="lt1"/>
                </a:solidFill>
                <a:latin typeface="Roboto"/>
                <a:ea typeface="Roboto"/>
                <a:cs typeface="Roboto"/>
                <a:sym typeface="Roboto"/>
              </a:rPr>
              <a:t>Evolve</a:t>
            </a:r>
            <a:endParaRPr sz="1600" b="0" i="0" u="none" strike="noStrike" cap="none">
              <a:solidFill>
                <a:schemeClr val="lt1"/>
              </a:solidFill>
              <a:latin typeface="Roboto"/>
              <a:ea typeface="Roboto"/>
              <a:cs typeface="Roboto"/>
              <a:sym typeface="Roboto"/>
            </a:endParaRPr>
          </a:p>
        </p:txBody>
      </p:sp>
      <p:sp>
        <p:nvSpPr>
          <p:cNvPr id="476" name="Google Shape;476;g122eced1e13_2_164"/>
          <p:cNvSpPr txBox="1">
            <a:spLocks noGrp="1"/>
          </p:cNvSpPr>
          <p:nvPr>
            <p:ph type="title"/>
          </p:nvPr>
        </p:nvSpPr>
        <p:spPr>
          <a:xfrm>
            <a:off x="254000" y="-38500"/>
            <a:ext cx="12192000" cy="89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100"/>
              <a:buNone/>
            </a:pPr>
            <a:r>
              <a:rPr lang="en-US" b="1">
                <a:latin typeface="Barlow Semi Condensed"/>
                <a:ea typeface="Barlow Semi Condensed"/>
                <a:cs typeface="Barlow Semi Condensed"/>
                <a:sym typeface="Barlow Semi Condense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Working together</a:t>
            </a:r>
            <a:r>
              <a:rPr lang="en-US" b="1">
                <a:latin typeface="Barlow Semi Condensed"/>
                <a:ea typeface="Barlow Semi Condensed"/>
                <a:cs typeface="Barlow Semi Condensed"/>
                <a:sym typeface="Barlow Semi Condense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elevated level of collaboration for the Decade</a:t>
            </a:r>
            <a:endParaRPr b="1">
              <a:latin typeface="Barlow Semi Condensed"/>
              <a:ea typeface="Barlow Semi Condensed"/>
              <a:cs typeface="Barlow Semi Condensed"/>
              <a:sym typeface="Barlow Semi Condensed"/>
            </a:endParaRPr>
          </a:p>
        </p:txBody>
      </p:sp>
      <p:pic>
        <p:nvPicPr>
          <p:cNvPr id="477" name="Google Shape;477;g122eced1e13_2_16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466689" y="2827975"/>
            <a:ext cx="3171174" cy="3485649"/>
          </a:xfrm>
          <a:prstGeom prst="rect">
            <a:avLst/>
          </a:prstGeom>
          <a:noFill/>
          <a:ln>
            <a:noFill/>
          </a:ln>
        </p:spPr>
      </p:pic>
      <p:sp>
        <p:nvSpPr>
          <p:cNvPr id="478" name="Google Shape;478;g122eced1e13_2_164"/>
          <p:cNvSpPr/>
          <p:nvPr/>
        </p:nvSpPr>
        <p:spPr>
          <a:xfrm>
            <a:off x="1617300" y="1447800"/>
            <a:ext cx="1273800" cy="594600"/>
          </a:xfrm>
          <a:prstGeom prst="ellipse">
            <a:avLst/>
          </a:prstGeom>
          <a:solidFill>
            <a:srgbClr val="3C8C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Helvetica Neue"/>
              <a:buNone/>
            </a:pPr>
            <a:r>
              <a:rPr lang="en-US" sz="1600" b="0" i="0" u="none" strike="noStrike" cap="none">
                <a:solidFill>
                  <a:schemeClr val="lt1"/>
                </a:solidFill>
                <a:latin typeface="Roboto"/>
                <a:ea typeface="Roboto"/>
                <a:cs typeface="Roboto"/>
                <a:sym typeface="Roboto"/>
              </a:rPr>
              <a:t>OASIS</a:t>
            </a:r>
            <a:endParaRPr sz="1600" b="0" i="0" u="none" strike="noStrike" cap="none">
              <a:solidFill>
                <a:schemeClr val="lt1"/>
              </a:solidFill>
              <a:latin typeface="Roboto"/>
              <a:ea typeface="Roboto"/>
              <a:cs typeface="Roboto"/>
              <a:sym typeface="Roboto"/>
            </a:endParaRPr>
          </a:p>
        </p:txBody>
      </p:sp>
      <p:sp>
        <p:nvSpPr>
          <p:cNvPr id="479" name="Google Shape;479;g122eced1e13_2_164"/>
          <p:cNvSpPr/>
          <p:nvPr/>
        </p:nvSpPr>
        <p:spPr>
          <a:xfrm>
            <a:off x="7569200" y="4660900"/>
            <a:ext cx="2010600" cy="1244700"/>
          </a:xfrm>
          <a:prstGeom prst="ellipse">
            <a:avLst/>
          </a:prstGeom>
          <a:solidFill>
            <a:srgbClr val="3C8C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Coastal resilience programmes</a:t>
            </a:r>
            <a:endParaRPr sz="1600" b="0" i="0" u="none" strike="noStrike" cap="none">
              <a:solidFill>
                <a:schemeClr val="lt1"/>
              </a:solidFill>
              <a:latin typeface="Roboto"/>
              <a:ea typeface="Roboto"/>
              <a:cs typeface="Roboto"/>
              <a:sym typeface="Roboto"/>
            </a:endParaRPr>
          </a:p>
        </p:txBody>
      </p:sp>
      <p:sp>
        <p:nvSpPr>
          <p:cNvPr id="480" name="Google Shape;480;g122eced1e13_2_164"/>
          <p:cNvSpPr/>
          <p:nvPr/>
        </p:nvSpPr>
        <p:spPr>
          <a:xfrm>
            <a:off x="482599" y="1924050"/>
            <a:ext cx="1513200" cy="978000"/>
          </a:xfrm>
          <a:prstGeom prst="ellipse">
            <a:avLst/>
          </a:prstGeom>
          <a:solidFill>
            <a:srgbClr val="3C8C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OBON</a:t>
            </a:r>
            <a:endParaRPr sz="1600" b="0" i="0" u="none" strike="noStrike" cap="none">
              <a:solidFill>
                <a:schemeClr val="lt1"/>
              </a:solidFill>
              <a:latin typeface="Roboto"/>
              <a:ea typeface="Roboto"/>
              <a:cs typeface="Roboto"/>
              <a:sym typeface="Roboto"/>
            </a:endParaRPr>
          </a:p>
        </p:txBody>
      </p:sp>
      <p:sp>
        <p:nvSpPr>
          <p:cNvPr id="481" name="Google Shape;481;g122eced1e13_2_164"/>
          <p:cNvSpPr/>
          <p:nvPr/>
        </p:nvSpPr>
        <p:spPr>
          <a:xfrm>
            <a:off x="177800" y="922975"/>
            <a:ext cx="1513200" cy="978000"/>
          </a:xfrm>
          <a:prstGeom prst="ellipse">
            <a:avLst/>
          </a:prstGeom>
          <a:solidFill>
            <a:srgbClr val="3C8C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Marine Life 2030</a:t>
            </a:r>
            <a:endParaRPr sz="1600" b="0" i="0" u="none" strike="noStrike" cap="none">
              <a:solidFill>
                <a:schemeClr val="lt1"/>
              </a:solidFill>
              <a:latin typeface="Roboto"/>
              <a:ea typeface="Roboto"/>
              <a:cs typeface="Roboto"/>
              <a:sym typeface="Roboto"/>
            </a:endParaRPr>
          </a:p>
        </p:txBody>
      </p:sp>
      <p:sp>
        <p:nvSpPr>
          <p:cNvPr id="482" name="Google Shape;482;g122eced1e13_2_164"/>
          <p:cNvSpPr/>
          <p:nvPr/>
        </p:nvSpPr>
        <p:spPr>
          <a:xfrm>
            <a:off x="8326356" y="1018412"/>
            <a:ext cx="1790700" cy="978000"/>
          </a:xfrm>
          <a:prstGeom prst="ellipse">
            <a:avLst/>
          </a:prstGeom>
          <a:solidFill>
            <a:srgbClr val="3C8C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Helvetica Neue"/>
              <a:buNone/>
            </a:pPr>
            <a:r>
              <a:rPr lang="en-US" sz="1600" b="0" i="0" u="none" strike="noStrike" cap="none">
                <a:solidFill>
                  <a:schemeClr val="lt1"/>
                </a:solidFill>
                <a:latin typeface="Roboto"/>
                <a:ea typeface="Roboto"/>
                <a:cs typeface="Roboto"/>
                <a:sym typeface="Roboto"/>
              </a:rPr>
              <a:t>DITTO</a:t>
            </a:r>
            <a:endParaRPr sz="160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chemeClr val="lt1"/>
              </a:buClr>
              <a:buSzPts val="1400"/>
              <a:buFont typeface="Helvetica Neue"/>
              <a:buNone/>
            </a:pPr>
            <a:r>
              <a:rPr lang="en-US" sz="1600" b="0" i="0" u="none" strike="noStrike" cap="none">
                <a:solidFill>
                  <a:schemeClr val="lt1"/>
                </a:solidFill>
                <a:latin typeface="Roboto"/>
                <a:ea typeface="Roboto"/>
                <a:cs typeface="Roboto"/>
                <a:sym typeface="Roboto"/>
              </a:rPr>
              <a:t>Digital twin oceans</a:t>
            </a:r>
            <a:endParaRPr sz="1600" b="0" i="0" u="none" strike="noStrike" cap="none">
              <a:solidFill>
                <a:schemeClr val="lt1"/>
              </a:solidFill>
              <a:latin typeface="Roboto"/>
              <a:ea typeface="Roboto"/>
              <a:cs typeface="Roboto"/>
              <a:sym typeface="Roboto"/>
            </a:endParaRPr>
          </a:p>
        </p:txBody>
      </p:sp>
      <p:sp>
        <p:nvSpPr>
          <p:cNvPr id="483" name="Google Shape;483;g122eced1e13_2_164"/>
          <p:cNvSpPr/>
          <p:nvPr/>
        </p:nvSpPr>
        <p:spPr>
          <a:xfrm>
            <a:off x="852775" y="5219000"/>
            <a:ext cx="1568100" cy="978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IOC Marine Policy</a:t>
            </a:r>
            <a:endParaRPr sz="1600" b="0" i="0" u="none" strike="noStrike" cap="none">
              <a:solidFill>
                <a:schemeClr val="lt1"/>
              </a:solidFill>
              <a:latin typeface="Roboto"/>
              <a:ea typeface="Roboto"/>
              <a:cs typeface="Roboto"/>
              <a:sym typeface="Roboto"/>
            </a:endParaRPr>
          </a:p>
        </p:txBody>
      </p:sp>
      <p:sp>
        <p:nvSpPr>
          <p:cNvPr id="484" name="Google Shape;484;g122eced1e13_2_164"/>
          <p:cNvSpPr/>
          <p:nvPr/>
        </p:nvSpPr>
        <p:spPr>
          <a:xfrm>
            <a:off x="3360375" y="1822600"/>
            <a:ext cx="1187100" cy="7563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g122eced1e13_2_164"/>
          <p:cNvSpPr txBox="1"/>
          <p:nvPr/>
        </p:nvSpPr>
        <p:spPr>
          <a:xfrm>
            <a:off x="3369500" y="1955525"/>
            <a:ext cx="11871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oboto"/>
                <a:ea typeface="Roboto"/>
                <a:cs typeface="Roboto"/>
                <a:sym typeface="Roboto"/>
              </a:rPr>
              <a:t>OneArgo</a:t>
            </a:r>
            <a:endParaRPr sz="1600" b="0" i="0" u="none" strike="noStrike" cap="none">
              <a:solidFill>
                <a:schemeClr val="lt1"/>
              </a:solidFill>
              <a:latin typeface="Roboto"/>
              <a:ea typeface="Roboto"/>
              <a:cs typeface="Roboto"/>
              <a:sym typeface="Roboto"/>
            </a:endParaRPr>
          </a:p>
        </p:txBody>
      </p:sp>
      <p:sp>
        <p:nvSpPr>
          <p:cNvPr id="486" name="Google Shape;486;g122eced1e13_2_164"/>
          <p:cNvSpPr/>
          <p:nvPr/>
        </p:nvSpPr>
        <p:spPr>
          <a:xfrm>
            <a:off x="4223525" y="1323450"/>
            <a:ext cx="1187100" cy="7563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g122eced1e13_2_164"/>
          <p:cNvSpPr txBox="1"/>
          <p:nvPr/>
        </p:nvSpPr>
        <p:spPr>
          <a:xfrm>
            <a:off x="4232650" y="1456375"/>
            <a:ext cx="11871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oboto"/>
                <a:ea typeface="Roboto"/>
                <a:cs typeface="Roboto"/>
                <a:sym typeface="Roboto"/>
              </a:rPr>
              <a:t>Odyssey</a:t>
            </a:r>
            <a:endParaRPr sz="1600" b="0" i="0" u="none" strike="noStrike" cap="none">
              <a:solidFill>
                <a:schemeClr val="lt1"/>
              </a:solidFill>
              <a:latin typeface="Roboto"/>
              <a:ea typeface="Roboto"/>
              <a:cs typeface="Roboto"/>
              <a:sym typeface="Roboto"/>
            </a:endParaRPr>
          </a:p>
        </p:txBody>
      </p:sp>
      <p:sp>
        <p:nvSpPr>
          <p:cNvPr id="488" name="Google Shape;488;g122eced1e13_2_164"/>
          <p:cNvSpPr/>
          <p:nvPr/>
        </p:nvSpPr>
        <p:spPr>
          <a:xfrm>
            <a:off x="5061725" y="1856850"/>
            <a:ext cx="1187100" cy="7563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g122eced1e13_2_164"/>
          <p:cNvSpPr txBox="1"/>
          <p:nvPr/>
        </p:nvSpPr>
        <p:spPr>
          <a:xfrm>
            <a:off x="5070850" y="1989775"/>
            <a:ext cx="11871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oboto"/>
                <a:ea typeface="Roboto"/>
                <a:cs typeface="Roboto"/>
                <a:sym typeface="Roboto"/>
              </a:rPr>
              <a:t>AniBOS</a:t>
            </a:r>
            <a:endParaRPr sz="1600" b="0" i="0" u="none" strike="noStrike" cap="none">
              <a:solidFill>
                <a:schemeClr val="lt1"/>
              </a:solidFill>
              <a:latin typeface="Roboto"/>
              <a:ea typeface="Roboto"/>
              <a:cs typeface="Roboto"/>
              <a:sym typeface="Roboto"/>
            </a:endParaRPr>
          </a:p>
        </p:txBody>
      </p:sp>
      <p:sp>
        <p:nvSpPr>
          <p:cNvPr id="490" name="Google Shape;490;g122eced1e13_2_164"/>
          <p:cNvSpPr/>
          <p:nvPr/>
        </p:nvSpPr>
        <p:spPr>
          <a:xfrm>
            <a:off x="1327925" y="2923650"/>
            <a:ext cx="1385400" cy="8952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g122eced1e13_2_164"/>
          <p:cNvSpPr txBox="1"/>
          <p:nvPr/>
        </p:nvSpPr>
        <p:spPr>
          <a:xfrm>
            <a:off x="1337050" y="2980375"/>
            <a:ext cx="1385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oboto"/>
                <a:ea typeface="Roboto"/>
                <a:cs typeface="Roboto"/>
                <a:sym typeface="Roboto"/>
              </a:rPr>
              <a:t>300 MERMAIDS</a:t>
            </a:r>
            <a:endParaRPr sz="1600" b="0" i="0" u="none" strike="noStrike" cap="none">
              <a:solidFill>
                <a:schemeClr val="lt1"/>
              </a:solidFill>
              <a:latin typeface="Roboto"/>
              <a:ea typeface="Roboto"/>
              <a:cs typeface="Roboto"/>
              <a:sym typeface="Roboto"/>
            </a:endParaRPr>
          </a:p>
        </p:txBody>
      </p:sp>
      <p:sp>
        <p:nvSpPr>
          <p:cNvPr id="492" name="Google Shape;492;g122eced1e13_2_164"/>
          <p:cNvSpPr/>
          <p:nvPr/>
        </p:nvSpPr>
        <p:spPr>
          <a:xfrm>
            <a:off x="6208775" y="1552050"/>
            <a:ext cx="2313000" cy="8952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g122eced1e13_2_164"/>
          <p:cNvSpPr txBox="1"/>
          <p:nvPr/>
        </p:nvSpPr>
        <p:spPr>
          <a:xfrm>
            <a:off x="6228925" y="1583850"/>
            <a:ext cx="2313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oboto"/>
                <a:ea typeface="Roboto"/>
                <a:cs typeface="Roboto"/>
                <a:sym typeface="Roboto"/>
              </a:rPr>
              <a:t>Integrated ocean observing NW Atlantic</a:t>
            </a:r>
            <a:endParaRPr sz="1600" b="0" i="0" u="none" strike="noStrike" cap="none">
              <a:solidFill>
                <a:schemeClr val="lt1"/>
              </a:solidFill>
              <a:latin typeface="Roboto"/>
              <a:ea typeface="Roboto"/>
              <a:cs typeface="Roboto"/>
              <a:sym typeface="Roboto"/>
            </a:endParaRPr>
          </a:p>
        </p:txBody>
      </p:sp>
      <p:sp>
        <p:nvSpPr>
          <p:cNvPr id="494" name="Google Shape;494;g122eced1e13_2_164"/>
          <p:cNvSpPr/>
          <p:nvPr/>
        </p:nvSpPr>
        <p:spPr>
          <a:xfrm>
            <a:off x="5366525" y="1094850"/>
            <a:ext cx="1187100" cy="7563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g122eced1e13_2_164"/>
          <p:cNvSpPr txBox="1"/>
          <p:nvPr/>
        </p:nvSpPr>
        <p:spPr>
          <a:xfrm>
            <a:off x="5375650" y="1227775"/>
            <a:ext cx="11871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oboto"/>
                <a:ea typeface="Roboto"/>
                <a:cs typeface="Roboto"/>
                <a:sym typeface="Roboto"/>
              </a:rPr>
              <a:t>COCAS</a:t>
            </a:r>
            <a:endParaRPr sz="1600" b="0" i="0" u="none" strike="noStrike" cap="none">
              <a:solidFill>
                <a:schemeClr val="lt1"/>
              </a:solidFill>
              <a:latin typeface="Roboto"/>
              <a:ea typeface="Roboto"/>
              <a:cs typeface="Roboto"/>
              <a:sym typeface="Roboto"/>
            </a:endParaRPr>
          </a:p>
        </p:txBody>
      </p:sp>
      <p:sp>
        <p:nvSpPr>
          <p:cNvPr id="496" name="Google Shape;496;g122eced1e13_2_164"/>
          <p:cNvSpPr/>
          <p:nvPr/>
        </p:nvSpPr>
        <p:spPr>
          <a:xfrm>
            <a:off x="1258050" y="3761850"/>
            <a:ext cx="3160500" cy="9780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122eced1e13_2_164"/>
          <p:cNvSpPr txBox="1"/>
          <p:nvPr/>
        </p:nvSpPr>
        <p:spPr>
          <a:xfrm>
            <a:off x="1268767" y="3894775"/>
            <a:ext cx="3160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oboto"/>
                <a:ea typeface="Roboto"/>
                <a:cs typeface="Roboto"/>
                <a:sym typeface="Roboto"/>
              </a:rPr>
              <a:t>Ocean monitoring &amp; prediction: Gulf of Mexico / Caribbean</a:t>
            </a:r>
            <a:endParaRPr sz="1600" b="0" i="0" u="none" strike="noStrike" cap="none">
              <a:solidFill>
                <a:schemeClr val="lt1"/>
              </a:solidFill>
              <a:latin typeface="Roboto"/>
              <a:ea typeface="Roboto"/>
              <a:cs typeface="Roboto"/>
              <a:sym typeface="Roboto"/>
            </a:endParaRPr>
          </a:p>
        </p:txBody>
      </p:sp>
      <p:sp>
        <p:nvSpPr>
          <p:cNvPr id="498" name="Google Shape;498;g122eced1e13_2_164"/>
          <p:cNvSpPr/>
          <p:nvPr/>
        </p:nvSpPr>
        <p:spPr>
          <a:xfrm>
            <a:off x="5903975" y="2390250"/>
            <a:ext cx="2713200" cy="12447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g122eced1e13_2_164"/>
          <p:cNvSpPr txBox="1"/>
          <p:nvPr/>
        </p:nvSpPr>
        <p:spPr>
          <a:xfrm>
            <a:off x="5904925" y="2650650"/>
            <a:ext cx="27132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oboto"/>
                <a:ea typeface="Roboto"/>
                <a:cs typeface="Roboto"/>
                <a:sym typeface="Roboto"/>
              </a:rPr>
              <a:t>Recent behavior of cyclones and marine heatwaves [Bangladesh]</a:t>
            </a:r>
            <a:endParaRPr sz="1600" b="0" i="0" u="none" strike="noStrike" cap="none">
              <a:solidFill>
                <a:schemeClr val="lt1"/>
              </a:solidFill>
              <a:latin typeface="Roboto"/>
              <a:ea typeface="Roboto"/>
              <a:cs typeface="Roboto"/>
              <a:sym typeface="Roboto"/>
            </a:endParaRPr>
          </a:p>
        </p:txBody>
      </p:sp>
      <p:sp>
        <p:nvSpPr>
          <p:cNvPr id="500" name="Google Shape;500;g122eced1e13_2_164"/>
          <p:cNvSpPr/>
          <p:nvPr/>
        </p:nvSpPr>
        <p:spPr>
          <a:xfrm>
            <a:off x="8478750" y="2978150"/>
            <a:ext cx="2010600" cy="756300"/>
          </a:xfrm>
          <a:prstGeom prst="ellipse">
            <a:avLst/>
          </a:prstGeom>
          <a:solidFill>
            <a:srgbClr val="3C8C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Helvetica Neue"/>
              <a:buNone/>
            </a:pPr>
            <a:r>
              <a:rPr lang="en-US" sz="1600" b="0" i="0" u="none" strike="noStrike" cap="none">
                <a:solidFill>
                  <a:schemeClr val="lt1"/>
                </a:solidFill>
                <a:latin typeface="Roboto"/>
                <a:ea typeface="Roboto"/>
                <a:cs typeface="Roboto"/>
                <a:sym typeface="Roboto"/>
              </a:rPr>
              <a:t>ForeSea / OceanPredict</a:t>
            </a:r>
            <a:endParaRPr sz="1600" b="0" i="0" u="none" strike="noStrike" cap="none">
              <a:solidFill>
                <a:schemeClr val="lt1"/>
              </a:solidFill>
              <a:latin typeface="Roboto"/>
              <a:ea typeface="Roboto"/>
              <a:cs typeface="Roboto"/>
              <a:sym typeface="Roboto"/>
            </a:endParaRPr>
          </a:p>
        </p:txBody>
      </p:sp>
      <p:sp>
        <p:nvSpPr>
          <p:cNvPr id="501" name="Google Shape;501;g122eced1e13_2_164"/>
          <p:cNvSpPr/>
          <p:nvPr/>
        </p:nvSpPr>
        <p:spPr>
          <a:xfrm>
            <a:off x="3461525" y="2542650"/>
            <a:ext cx="1187100" cy="756300"/>
          </a:xfrm>
          <a:prstGeom prst="ellipse">
            <a:avLst/>
          </a:prstGeom>
          <a:solidFill>
            <a:srgbClr val="18459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g122eced1e13_2_164"/>
          <p:cNvSpPr txBox="1"/>
          <p:nvPr/>
        </p:nvSpPr>
        <p:spPr>
          <a:xfrm>
            <a:off x="3470650" y="2599375"/>
            <a:ext cx="11451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oboto"/>
                <a:ea typeface="Roboto"/>
                <a:cs typeface="Roboto"/>
                <a:sym typeface="Roboto"/>
              </a:rPr>
              <a:t>SMART cables</a:t>
            </a:r>
            <a:endParaRPr sz="1600" b="0" i="0" u="none" strike="noStrike" cap="none">
              <a:solidFill>
                <a:schemeClr val="lt1"/>
              </a:solidFill>
              <a:latin typeface="Roboto"/>
              <a:ea typeface="Roboto"/>
              <a:cs typeface="Roboto"/>
              <a:sym typeface="Roboto"/>
            </a:endParaRPr>
          </a:p>
        </p:txBody>
      </p:sp>
      <p:sp>
        <p:nvSpPr>
          <p:cNvPr id="503" name="Google Shape;503;g122eced1e13_2_164"/>
          <p:cNvSpPr txBox="1"/>
          <p:nvPr/>
        </p:nvSpPr>
        <p:spPr>
          <a:xfrm>
            <a:off x="2937250" y="3208975"/>
            <a:ext cx="7533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oboto"/>
                <a:ea typeface="Roboto"/>
                <a:cs typeface="Roboto"/>
                <a:sym typeface="Roboto"/>
              </a:rPr>
              <a:t>ICOS</a:t>
            </a:r>
            <a:endParaRPr sz="1600" b="0" i="0" u="none" strike="noStrike" cap="none">
              <a:solidFill>
                <a:schemeClr val="lt1"/>
              </a:solidFill>
              <a:latin typeface="Roboto"/>
              <a:ea typeface="Roboto"/>
              <a:cs typeface="Roboto"/>
              <a:sym typeface="Roboto"/>
            </a:endParaRPr>
          </a:p>
        </p:txBody>
      </p:sp>
      <p:sp>
        <p:nvSpPr>
          <p:cNvPr id="504" name="Google Shape;504;g122eced1e13_2_164"/>
          <p:cNvSpPr/>
          <p:nvPr/>
        </p:nvSpPr>
        <p:spPr>
          <a:xfrm>
            <a:off x="0" y="6131022"/>
            <a:ext cx="1379100" cy="573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505" name="Google Shape;505;g122eced1e13_2_164"/>
          <p:cNvSpPr/>
          <p:nvPr/>
        </p:nvSpPr>
        <p:spPr>
          <a:xfrm>
            <a:off x="8795025" y="2074475"/>
            <a:ext cx="1568100" cy="978000"/>
          </a:xfrm>
          <a:prstGeom prst="ellipse">
            <a:avLst/>
          </a:prstGeom>
          <a:solidFill>
            <a:srgbClr val="3C8C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Ocean Practices (OBPS)</a:t>
            </a:r>
            <a:endParaRPr sz="1600" b="0" i="0" u="none" strike="noStrike" cap="none">
              <a:solidFill>
                <a:schemeClr val="lt1"/>
              </a:solidFill>
              <a:latin typeface="Roboto"/>
              <a:ea typeface="Roboto"/>
              <a:cs typeface="Roboto"/>
              <a:sym typeface="Roboto"/>
            </a:endParaRPr>
          </a:p>
        </p:txBody>
      </p:sp>
      <p:sp>
        <p:nvSpPr>
          <p:cNvPr id="506" name="Google Shape;506;g122eced1e13_2_164"/>
          <p:cNvSpPr/>
          <p:nvPr/>
        </p:nvSpPr>
        <p:spPr>
          <a:xfrm>
            <a:off x="9579800" y="4397900"/>
            <a:ext cx="9603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Argo</a:t>
            </a:r>
            <a:endParaRPr sz="1600" b="0" i="0" u="none" strike="noStrike" cap="none">
              <a:solidFill>
                <a:schemeClr val="lt1"/>
              </a:solidFill>
              <a:latin typeface="Roboto"/>
              <a:ea typeface="Roboto"/>
              <a:cs typeface="Roboto"/>
              <a:sym typeface="Roboto"/>
            </a:endParaRPr>
          </a:p>
        </p:txBody>
      </p:sp>
      <p:sp>
        <p:nvSpPr>
          <p:cNvPr id="507" name="Google Shape;507;g122eced1e13_2_164"/>
          <p:cNvSpPr/>
          <p:nvPr/>
        </p:nvSpPr>
        <p:spPr>
          <a:xfrm>
            <a:off x="2503875" y="818150"/>
            <a:ext cx="11451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IODE</a:t>
            </a:r>
            <a:endParaRPr sz="1600" b="0" i="0" u="none" strike="noStrike" cap="none">
              <a:solidFill>
                <a:schemeClr val="lt1"/>
              </a:solidFill>
              <a:latin typeface="Roboto"/>
              <a:ea typeface="Roboto"/>
              <a:cs typeface="Roboto"/>
              <a:sym typeface="Roboto"/>
            </a:endParaRPr>
          </a:p>
        </p:txBody>
      </p:sp>
      <p:sp>
        <p:nvSpPr>
          <p:cNvPr id="508" name="Google Shape;508;g122eced1e13_2_164"/>
          <p:cNvSpPr/>
          <p:nvPr/>
        </p:nvSpPr>
        <p:spPr>
          <a:xfrm>
            <a:off x="10636425" y="2928674"/>
            <a:ext cx="1568100" cy="5733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Mercator</a:t>
            </a:r>
            <a:endParaRPr sz="1600" b="0" i="0" u="none" strike="noStrike" cap="none">
              <a:solidFill>
                <a:schemeClr val="lt1"/>
              </a:solidFill>
              <a:latin typeface="Roboto"/>
              <a:ea typeface="Roboto"/>
              <a:cs typeface="Roboto"/>
              <a:sym typeface="Roboto"/>
            </a:endParaRPr>
          </a:p>
        </p:txBody>
      </p:sp>
      <p:sp>
        <p:nvSpPr>
          <p:cNvPr id="509" name="Google Shape;509;g122eced1e13_2_164"/>
          <p:cNvSpPr/>
          <p:nvPr/>
        </p:nvSpPr>
        <p:spPr>
          <a:xfrm>
            <a:off x="10489350" y="1739113"/>
            <a:ext cx="1568100" cy="978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Bio-Eco Panel</a:t>
            </a:r>
            <a:endParaRPr sz="1600" b="0" i="0" u="none" strike="noStrike" cap="none">
              <a:solidFill>
                <a:schemeClr val="lt1"/>
              </a:solidFill>
              <a:latin typeface="Roboto"/>
              <a:ea typeface="Roboto"/>
              <a:cs typeface="Roboto"/>
              <a:sym typeface="Roboto"/>
            </a:endParaRPr>
          </a:p>
        </p:txBody>
      </p:sp>
      <p:sp>
        <p:nvSpPr>
          <p:cNvPr id="510" name="Google Shape;510;g122eced1e13_2_164"/>
          <p:cNvSpPr/>
          <p:nvPr/>
        </p:nvSpPr>
        <p:spPr>
          <a:xfrm>
            <a:off x="2548438" y="5547675"/>
            <a:ext cx="1790700" cy="1169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Copernicus Climate Change Service</a:t>
            </a:r>
            <a:endParaRPr sz="1600" b="0" i="0" u="none" strike="noStrike" cap="none">
              <a:solidFill>
                <a:schemeClr val="lt1"/>
              </a:solidFill>
              <a:latin typeface="Roboto"/>
              <a:ea typeface="Roboto"/>
              <a:cs typeface="Roboto"/>
              <a:sym typeface="Roboto"/>
            </a:endParaRPr>
          </a:p>
        </p:txBody>
      </p:sp>
      <p:sp>
        <p:nvSpPr>
          <p:cNvPr id="511" name="Google Shape;511;g122eced1e13_2_164"/>
          <p:cNvSpPr/>
          <p:nvPr/>
        </p:nvSpPr>
        <p:spPr>
          <a:xfrm>
            <a:off x="3658025" y="818138"/>
            <a:ext cx="11451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MOi</a:t>
            </a:r>
            <a:endParaRPr sz="1600" b="0" i="0" u="none" strike="noStrike" cap="none">
              <a:solidFill>
                <a:schemeClr val="lt1"/>
              </a:solidFill>
              <a:latin typeface="Roboto"/>
              <a:ea typeface="Roboto"/>
              <a:cs typeface="Roboto"/>
              <a:sym typeface="Roboto"/>
            </a:endParaRPr>
          </a:p>
        </p:txBody>
      </p:sp>
      <p:sp>
        <p:nvSpPr>
          <p:cNvPr id="512" name="Google Shape;512;g122eced1e13_2_164"/>
          <p:cNvSpPr/>
          <p:nvPr/>
        </p:nvSpPr>
        <p:spPr>
          <a:xfrm>
            <a:off x="2677000" y="4844225"/>
            <a:ext cx="12738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ECMWF</a:t>
            </a:r>
            <a:endParaRPr sz="1600" b="0" i="0" u="none" strike="noStrike" cap="none">
              <a:solidFill>
                <a:schemeClr val="lt1"/>
              </a:solidFill>
              <a:latin typeface="Roboto"/>
              <a:ea typeface="Roboto"/>
              <a:cs typeface="Roboto"/>
              <a:sym typeface="Roboto"/>
            </a:endParaRPr>
          </a:p>
        </p:txBody>
      </p:sp>
      <p:sp>
        <p:nvSpPr>
          <p:cNvPr id="513" name="Google Shape;513;g122eced1e13_2_164"/>
          <p:cNvSpPr/>
          <p:nvPr/>
        </p:nvSpPr>
        <p:spPr>
          <a:xfrm>
            <a:off x="64800" y="3429000"/>
            <a:ext cx="11451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WMO</a:t>
            </a:r>
            <a:endParaRPr sz="1600" b="0" i="0" u="none" strike="noStrike" cap="none">
              <a:solidFill>
                <a:schemeClr val="lt1"/>
              </a:solidFill>
              <a:latin typeface="Roboto"/>
              <a:ea typeface="Roboto"/>
              <a:cs typeface="Roboto"/>
              <a:sym typeface="Roboto"/>
            </a:endParaRPr>
          </a:p>
        </p:txBody>
      </p:sp>
      <p:sp>
        <p:nvSpPr>
          <p:cNvPr id="514" name="Google Shape;514;g122eced1e13_2_164"/>
          <p:cNvSpPr/>
          <p:nvPr/>
        </p:nvSpPr>
        <p:spPr>
          <a:xfrm>
            <a:off x="361850" y="4387038"/>
            <a:ext cx="11451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WCRP</a:t>
            </a:r>
            <a:endParaRPr sz="1600" b="0" i="0" u="none" strike="noStrike" cap="none">
              <a:solidFill>
                <a:schemeClr val="lt1"/>
              </a:solidFill>
              <a:latin typeface="Roboto"/>
              <a:ea typeface="Roboto"/>
              <a:cs typeface="Roboto"/>
              <a:sym typeface="Roboto"/>
            </a:endParaRPr>
          </a:p>
        </p:txBody>
      </p:sp>
      <p:sp>
        <p:nvSpPr>
          <p:cNvPr id="515" name="Google Shape;515;g122eced1e13_2_164"/>
          <p:cNvSpPr/>
          <p:nvPr/>
        </p:nvSpPr>
        <p:spPr>
          <a:xfrm>
            <a:off x="2891863" y="1320375"/>
            <a:ext cx="12738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GCOS</a:t>
            </a:r>
            <a:endParaRPr sz="1600" b="0" i="0" u="none" strike="noStrike" cap="none">
              <a:solidFill>
                <a:schemeClr val="lt1"/>
              </a:solidFill>
              <a:latin typeface="Roboto"/>
              <a:ea typeface="Roboto"/>
              <a:cs typeface="Roboto"/>
              <a:sym typeface="Roboto"/>
            </a:endParaRPr>
          </a:p>
        </p:txBody>
      </p:sp>
      <p:sp>
        <p:nvSpPr>
          <p:cNvPr id="516" name="Google Shape;516;g122eced1e13_2_164"/>
          <p:cNvSpPr/>
          <p:nvPr/>
        </p:nvSpPr>
        <p:spPr>
          <a:xfrm>
            <a:off x="4950900" y="643088"/>
            <a:ext cx="11451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MBON</a:t>
            </a:r>
            <a:endParaRPr sz="1600" b="0" i="0" u="none" strike="noStrike" cap="none">
              <a:solidFill>
                <a:schemeClr val="lt1"/>
              </a:solidFill>
              <a:latin typeface="Roboto"/>
              <a:ea typeface="Roboto"/>
              <a:cs typeface="Roboto"/>
              <a:sym typeface="Roboto"/>
            </a:endParaRPr>
          </a:p>
        </p:txBody>
      </p:sp>
      <p:sp>
        <p:nvSpPr>
          <p:cNvPr id="517" name="Google Shape;517;g122eced1e13_2_164"/>
          <p:cNvSpPr/>
          <p:nvPr/>
        </p:nvSpPr>
        <p:spPr>
          <a:xfrm>
            <a:off x="6132575" y="740213"/>
            <a:ext cx="11451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SOCIB</a:t>
            </a:r>
            <a:endParaRPr sz="1600" b="0" i="0" u="none" strike="noStrike" cap="none">
              <a:solidFill>
                <a:schemeClr val="lt1"/>
              </a:solidFill>
              <a:latin typeface="Roboto"/>
              <a:ea typeface="Roboto"/>
              <a:cs typeface="Roboto"/>
              <a:sym typeface="Roboto"/>
            </a:endParaRPr>
          </a:p>
        </p:txBody>
      </p:sp>
      <p:sp>
        <p:nvSpPr>
          <p:cNvPr id="518" name="Google Shape;518;g122eced1e13_2_164"/>
          <p:cNvSpPr/>
          <p:nvPr/>
        </p:nvSpPr>
        <p:spPr>
          <a:xfrm>
            <a:off x="7148250" y="881253"/>
            <a:ext cx="1145100" cy="5733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UNEP WCMC</a:t>
            </a:r>
            <a:endParaRPr sz="1600" b="0" i="0" u="none" strike="noStrike" cap="none">
              <a:solidFill>
                <a:schemeClr val="lt1"/>
              </a:solidFill>
              <a:latin typeface="Roboto"/>
              <a:ea typeface="Roboto"/>
              <a:cs typeface="Roboto"/>
              <a:sym typeface="Roboto"/>
            </a:endParaRPr>
          </a:p>
        </p:txBody>
      </p:sp>
      <p:sp>
        <p:nvSpPr>
          <p:cNvPr id="519" name="Google Shape;519;g122eced1e13_2_164"/>
          <p:cNvSpPr/>
          <p:nvPr/>
        </p:nvSpPr>
        <p:spPr>
          <a:xfrm>
            <a:off x="10851625" y="4524100"/>
            <a:ext cx="9603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IMOS</a:t>
            </a:r>
            <a:endParaRPr sz="1600" b="0" i="0" u="none" strike="noStrike" cap="none">
              <a:solidFill>
                <a:schemeClr val="lt1"/>
              </a:solidFill>
              <a:latin typeface="Roboto"/>
              <a:ea typeface="Roboto"/>
              <a:cs typeface="Roboto"/>
              <a:sym typeface="Roboto"/>
            </a:endParaRPr>
          </a:p>
        </p:txBody>
      </p:sp>
      <p:sp>
        <p:nvSpPr>
          <p:cNvPr id="520" name="Google Shape;520;g122eced1e13_2_164"/>
          <p:cNvSpPr/>
          <p:nvPr/>
        </p:nvSpPr>
        <p:spPr>
          <a:xfrm>
            <a:off x="10347925" y="904800"/>
            <a:ext cx="960300" cy="5733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IOOS</a:t>
            </a:r>
            <a:endParaRPr sz="1600" b="0" i="0" u="none" strike="noStrike" cap="none">
              <a:solidFill>
                <a:schemeClr val="lt1"/>
              </a:solidFill>
              <a:latin typeface="Roboto"/>
              <a:ea typeface="Roboto"/>
              <a:cs typeface="Roboto"/>
              <a:sym typeface="Roboto"/>
            </a:endParaRPr>
          </a:p>
        </p:txBody>
      </p:sp>
      <p:sp>
        <p:nvSpPr>
          <p:cNvPr id="521" name="Google Shape;521;g122eced1e13_2_164"/>
          <p:cNvSpPr/>
          <p:nvPr/>
        </p:nvSpPr>
        <p:spPr>
          <a:xfrm>
            <a:off x="9822775" y="5340050"/>
            <a:ext cx="2010600" cy="431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OceanPredict</a:t>
            </a:r>
            <a:endParaRPr sz="1600" b="0" i="0" u="none" strike="noStrike" cap="none">
              <a:solidFill>
                <a:schemeClr val="lt1"/>
              </a:solidFill>
              <a:latin typeface="Roboto"/>
              <a:ea typeface="Roboto"/>
              <a:cs typeface="Roboto"/>
              <a:sym typeface="Roboto"/>
            </a:endParaRPr>
          </a:p>
        </p:txBody>
      </p:sp>
      <p:sp>
        <p:nvSpPr>
          <p:cNvPr id="522" name="Google Shape;522;g122eced1e13_2_164"/>
          <p:cNvSpPr/>
          <p:nvPr/>
        </p:nvSpPr>
        <p:spPr>
          <a:xfrm>
            <a:off x="10826125" y="3717000"/>
            <a:ext cx="1273800" cy="5733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Helvetica Neue"/>
              <a:buNone/>
            </a:pPr>
            <a:r>
              <a:rPr lang="en-US" sz="1600" b="0" i="0" u="none" strike="noStrike" cap="none">
                <a:solidFill>
                  <a:schemeClr val="lt1"/>
                </a:solidFill>
                <a:latin typeface="Roboto"/>
                <a:ea typeface="Roboto"/>
                <a:cs typeface="Roboto"/>
                <a:sym typeface="Roboto"/>
              </a:rPr>
              <a:t>IOCCP</a:t>
            </a:r>
            <a:endParaRPr sz="1600" b="0" i="0" u="none" strike="noStrike" cap="none">
              <a:solidFill>
                <a:schemeClr val="lt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g12af0baefe3_7_0"/>
          <p:cNvSpPr txBox="1">
            <a:spLocks noGrp="1"/>
          </p:cNvSpPr>
          <p:nvPr>
            <p:ph type="title" idx="4294967295"/>
          </p:nvPr>
        </p:nvSpPr>
        <p:spPr>
          <a:xfrm>
            <a:off x="452725" y="556325"/>
            <a:ext cx="10927800" cy="792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200"/>
              <a:buNone/>
            </a:pPr>
            <a:r>
              <a:rPr lang="en-US">
                <a:solidFill>
                  <a:schemeClr val="lt1"/>
                </a:solidFill>
              </a:rPr>
              <a:t>Exemplars and modelling participants:</a:t>
            </a:r>
            <a:endParaRPr>
              <a:solidFill>
                <a:schemeClr val="lt1"/>
              </a:solidFill>
            </a:endParaRPr>
          </a:p>
        </p:txBody>
      </p:sp>
      <p:graphicFrame>
        <p:nvGraphicFramePr>
          <p:cNvPr id="528" name="Google Shape;528;g12af0baefe3_7_0"/>
          <p:cNvGraphicFramePr/>
          <p:nvPr/>
        </p:nvGraphicFramePr>
        <p:xfrm>
          <a:off x="452725" y="1204920"/>
          <a:ext cx="3000000" cy="3000000"/>
        </p:xfrm>
        <a:graphic>
          <a:graphicData uri="http://schemas.openxmlformats.org/drawingml/2006/table">
            <a:tbl>
              <a:tblPr>
                <a:noFill/>
                <a:tableStyleId>{8FD7DE91-900A-476D-8F3B-F6401C96F2ED}</a:tableStyleId>
              </a:tblPr>
              <a:tblGrid>
                <a:gridCol w="2578150">
                  <a:extLst>
                    <a:ext uri="{9D8B030D-6E8A-4147-A177-3AD203B41FA5}">
                      <a16:colId xmlns:a16="http://schemas.microsoft.com/office/drawing/2014/main" val="20000"/>
                    </a:ext>
                  </a:extLst>
                </a:gridCol>
                <a:gridCol w="8475325">
                  <a:extLst>
                    <a:ext uri="{9D8B030D-6E8A-4147-A177-3AD203B41FA5}">
                      <a16:colId xmlns:a16="http://schemas.microsoft.com/office/drawing/2014/main" val="20001"/>
                    </a:ext>
                  </a:extLst>
                </a:gridCol>
              </a:tblGrid>
              <a:tr h="40262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accent2"/>
                          </a:solidFill>
                          <a:latin typeface="Roboto"/>
                          <a:ea typeface="Roboto"/>
                          <a:cs typeface="Roboto"/>
                          <a:sym typeface="Roboto"/>
                        </a:rPr>
                        <a:t>Exemplar area</a:t>
                      </a:r>
                      <a:endParaRPr sz="1800" b="1" u="none" strike="noStrike" cap="none">
                        <a:solidFill>
                          <a:schemeClr val="accent2"/>
                        </a:solidFill>
                        <a:latin typeface="Roboto"/>
                        <a:ea typeface="Roboto"/>
                        <a:cs typeface="Roboto"/>
                        <a:sym typeface="Roboto"/>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lt1"/>
                          </a:solidFill>
                          <a:latin typeface="Roboto"/>
                          <a:ea typeface="Roboto"/>
                          <a:cs typeface="Roboto"/>
                          <a:sym typeface="Roboto"/>
                        </a:rPr>
                        <a:t>Modelling input identified / others?</a:t>
                      </a:r>
                      <a:endParaRPr sz="1800" b="1" u="none" strike="noStrike" cap="none">
                        <a:solidFill>
                          <a:schemeClr val="lt1"/>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4026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accent2"/>
                          </a:solidFill>
                          <a:latin typeface="Roboto Light"/>
                          <a:ea typeface="Roboto Light"/>
                          <a:cs typeface="Roboto Light"/>
                          <a:sym typeface="Roboto Light"/>
                        </a:rPr>
                        <a:t>The Ocean Carbon Cycle</a:t>
                      </a:r>
                      <a:endParaRPr sz="1800" u="none" strike="noStrike" cap="none">
                        <a:solidFill>
                          <a:schemeClr val="accent2"/>
                        </a:solidFill>
                        <a:latin typeface="Roboto Light"/>
                        <a:ea typeface="Roboto Light"/>
                        <a:cs typeface="Roboto Light"/>
                        <a:sym typeface="Roboto Ligh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4026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accent2"/>
                          </a:solidFill>
                          <a:latin typeface="Roboto Light"/>
                          <a:ea typeface="Roboto Light"/>
                          <a:cs typeface="Roboto Light"/>
                          <a:sym typeface="Roboto Light"/>
                        </a:rPr>
                        <a:t>Marine Heatwaves</a:t>
                      </a:r>
                      <a:endParaRPr sz="1800" u="none" strike="noStrike" cap="none">
                        <a:solidFill>
                          <a:schemeClr val="accent2"/>
                        </a:solidFill>
                        <a:latin typeface="Roboto Light"/>
                        <a:ea typeface="Roboto Light"/>
                        <a:cs typeface="Roboto Light"/>
                        <a:sym typeface="Roboto Light"/>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800" u="none" strike="noStrike" cap="none">
                          <a:solidFill>
                            <a:schemeClr val="lt1"/>
                          </a:solidFill>
                          <a:latin typeface="Roboto Light"/>
                          <a:ea typeface="Roboto Light"/>
                          <a:cs typeface="Roboto Light"/>
                          <a:sym typeface="Roboto Light"/>
                        </a:rPr>
                        <a:t>Yosuke Fujii, Lia Santoleri, Simona Masina, Eric Boisseson, Magdalena Balmaseda</a:t>
                      </a:r>
                      <a:endParaRPr sz="1800" u="none" strike="noStrike" cap="none">
                        <a:solidFill>
                          <a:schemeClr val="lt1"/>
                        </a:solidFill>
                        <a:latin typeface="Roboto Light"/>
                        <a:ea typeface="Roboto Light"/>
                        <a:cs typeface="Roboto Light"/>
                        <a:sym typeface="Roboto Light"/>
                      </a:endParaRPr>
                    </a:p>
                  </a:txBody>
                  <a:tcPr marL="91425" marR="91425" marT="91425" marB="91425"/>
                </a:tc>
                <a:extLst>
                  <a:ext uri="{0D108BD9-81ED-4DB2-BD59-A6C34878D82A}">
                    <a16:rowId xmlns:a16="http://schemas.microsoft.com/office/drawing/2014/main" val="10002"/>
                  </a:ext>
                </a:extLst>
              </a:tr>
              <a:tr h="4026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accent2"/>
                          </a:solidFill>
                          <a:latin typeface="Roboto Light"/>
                          <a:ea typeface="Roboto Light"/>
                          <a:cs typeface="Roboto Light"/>
                          <a:sym typeface="Roboto Light"/>
                        </a:rPr>
                        <a:t>Boundary Currents</a:t>
                      </a:r>
                      <a:endParaRPr sz="1800" u="none" strike="noStrike" cap="none">
                        <a:solidFill>
                          <a:schemeClr val="accent2"/>
                        </a:solidFill>
                        <a:latin typeface="Roboto Light"/>
                        <a:ea typeface="Roboto Light"/>
                        <a:cs typeface="Roboto Light"/>
                        <a:sym typeface="Roboto Ligh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latin typeface="Roboto"/>
                          <a:ea typeface="Roboto"/>
                          <a:cs typeface="Roboto"/>
                          <a:sym typeface="Roboto"/>
                        </a:rPr>
                        <a:t>Tammy Morris, Andy Moore, Peter Oke</a:t>
                      </a:r>
                      <a:endParaRPr sz="1800" u="none" strike="noStrike" cap="none">
                        <a:solidFill>
                          <a:schemeClr val="lt1"/>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3"/>
                  </a:ext>
                </a:extLst>
              </a:tr>
              <a:tr h="4026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accent2"/>
                          </a:solidFill>
                          <a:latin typeface="Roboto Light"/>
                          <a:ea typeface="Roboto Light"/>
                          <a:cs typeface="Roboto Light"/>
                          <a:sym typeface="Roboto Light"/>
                        </a:rPr>
                        <a:t>Forecasting tropical cyclones</a:t>
                      </a:r>
                      <a:endParaRPr sz="1800" u="none" strike="noStrike" cap="none">
                        <a:solidFill>
                          <a:schemeClr val="accent2"/>
                        </a:solidFill>
                        <a:latin typeface="Roboto Light"/>
                        <a:ea typeface="Roboto Light"/>
                        <a:cs typeface="Roboto Light"/>
                        <a:sym typeface="Roboto Ligh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latin typeface="Roboto Light"/>
                          <a:ea typeface="Roboto Light"/>
                          <a:cs typeface="Roboto Light"/>
                          <a:sym typeface="Roboto Light"/>
                        </a:rPr>
                        <a:t>Dr. Wada, Dr. Chun Chieh Wu , Zhan Zhang,  Sue Chen, Matthieu Lehennaf, Kirstian Morgen, Santha Akella, Chris Harris </a:t>
                      </a:r>
                      <a:endParaRPr sz="1800" u="none" strike="noStrike" cap="none">
                        <a:solidFill>
                          <a:schemeClr val="lt1"/>
                        </a:solidFill>
                        <a:latin typeface="Roboto Light"/>
                        <a:ea typeface="Roboto Light"/>
                        <a:cs typeface="Roboto Light"/>
                        <a:sym typeface="Roboto Light"/>
                      </a:endParaRPr>
                    </a:p>
                  </a:txBody>
                  <a:tcPr marL="91425" marR="91425" marT="91425" marB="91425"/>
                </a:tc>
                <a:extLst>
                  <a:ext uri="{0D108BD9-81ED-4DB2-BD59-A6C34878D82A}">
                    <a16:rowId xmlns:a16="http://schemas.microsoft.com/office/drawing/2014/main" val="10004"/>
                  </a:ext>
                </a:extLst>
              </a:tr>
              <a:tr h="4026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accent2"/>
                          </a:solidFill>
                          <a:latin typeface="Roboto Light"/>
                          <a:ea typeface="Roboto Light"/>
                          <a:cs typeface="Roboto Light"/>
                          <a:sym typeface="Roboto Light"/>
                        </a:rPr>
                        <a:t>Marine Life 2030: Building global knowledge of marine life for local action</a:t>
                      </a:r>
                      <a:endParaRPr sz="1800" u="none" strike="noStrike" cap="none">
                        <a:solidFill>
                          <a:schemeClr val="accent2"/>
                        </a:solidFill>
                        <a:latin typeface="Roboto Light"/>
                        <a:ea typeface="Roboto Light"/>
                        <a:cs typeface="Roboto Light"/>
                        <a:sym typeface="Roboto Ligh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latin typeface="Roboto"/>
                          <a:ea typeface="Roboto"/>
                          <a:cs typeface="Roboto"/>
                          <a:sym typeface="Roboto"/>
                        </a:rPr>
                        <a:t>Stefano Ciavatto, Sheila Heymans [not available]</a:t>
                      </a:r>
                      <a:endParaRPr sz="1800" u="none" strike="noStrike" cap="none">
                        <a:solidFill>
                          <a:schemeClr val="lt1"/>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5"/>
                  </a:ext>
                </a:extLst>
              </a:tr>
              <a:tr h="4026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accent2"/>
                          </a:solidFill>
                          <a:latin typeface="Roboto Light"/>
                          <a:ea typeface="Roboto Light"/>
                          <a:cs typeface="Roboto Light"/>
                          <a:sym typeface="Roboto Light"/>
                        </a:rPr>
                        <a:t>Coastal inundation</a:t>
                      </a:r>
                      <a:endParaRPr sz="1800" u="none" strike="noStrike" cap="none">
                        <a:solidFill>
                          <a:schemeClr val="accent2"/>
                        </a:solidFill>
                        <a:latin typeface="Roboto Light"/>
                        <a:ea typeface="Roboto Light"/>
                        <a:cs typeface="Roboto Light"/>
                        <a:sym typeface="Roboto Ligh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latin typeface="Roboto"/>
                          <a:ea typeface="Roboto"/>
                          <a:cs typeface="Roboto"/>
                          <a:sym typeface="Roboto"/>
                        </a:rPr>
                        <a:t>Pierre de Mey Frémaux</a:t>
                      </a:r>
                      <a:endParaRPr sz="1800" u="none" strike="noStrike" cap="none">
                        <a:solidFill>
                          <a:schemeClr val="lt1"/>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532"/>
        <p:cNvGrpSpPr/>
        <p:nvPr/>
      </p:nvGrpSpPr>
      <p:grpSpPr>
        <a:xfrm>
          <a:off x="0" y="0"/>
          <a:ext cx="0" cy="0"/>
          <a:chOff x="0" y="0"/>
          <a:chExt cx="0" cy="0"/>
        </a:xfrm>
      </p:grpSpPr>
      <p:sp>
        <p:nvSpPr>
          <p:cNvPr id="533" name="Google Shape;533;g122eced1e13_2_259"/>
          <p:cNvSpPr txBox="1">
            <a:spLocks noGrp="1"/>
          </p:cNvSpPr>
          <p:nvPr>
            <p:ph type="title"/>
          </p:nvPr>
        </p:nvSpPr>
        <p:spPr>
          <a:xfrm>
            <a:off x="1299600" y="784075"/>
            <a:ext cx="4500300" cy="535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200"/>
              <a:buNone/>
            </a:pPr>
            <a:r>
              <a:rPr lang="en-US">
                <a:solidFill>
                  <a:srgbClr val="184596"/>
                </a:solidFill>
              </a:rPr>
              <a:t>Workshop</a:t>
            </a:r>
            <a:r>
              <a:rPr lang="en-US"/>
              <a:t> attendees</a:t>
            </a:r>
            <a:endParaRPr/>
          </a:p>
        </p:txBody>
      </p:sp>
      <p:sp>
        <p:nvSpPr>
          <p:cNvPr id="534" name="Google Shape;534;g122eced1e13_2_259"/>
          <p:cNvSpPr txBox="1">
            <a:spLocks noGrp="1"/>
          </p:cNvSpPr>
          <p:nvPr>
            <p:ph type="body" idx="1"/>
          </p:nvPr>
        </p:nvSpPr>
        <p:spPr>
          <a:xfrm>
            <a:off x="989025" y="1936625"/>
            <a:ext cx="5411700" cy="4080000"/>
          </a:xfrm>
          <a:prstGeom prst="rect">
            <a:avLst/>
          </a:prstGeom>
          <a:noFill/>
          <a:ln>
            <a:noFill/>
          </a:ln>
        </p:spPr>
        <p:txBody>
          <a:bodyPr spcFirstLastPara="1" wrap="square" lIns="0" tIns="0" rIns="0" bIns="0" anchor="t" anchorCtr="0">
            <a:noAutofit/>
          </a:bodyPr>
          <a:lstStyle/>
          <a:p>
            <a:pPr marL="360000" lvl="3" indent="-360000" algn="l" rtl="0">
              <a:lnSpc>
                <a:spcPct val="120000"/>
              </a:lnSpc>
              <a:spcBef>
                <a:spcPts val="1134"/>
              </a:spcBef>
              <a:spcAft>
                <a:spcPts val="0"/>
              </a:spcAft>
              <a:buSzPts val="2000"/>
              <a:buFont typeface="Trebuchet MS"/>
              <a:buChar char="―"/>
            </a:pPr>
            <a:r>
              <a:rPr lang="en-US"/>
              <a:t>Partners</a:t>
            </a:r>
            <a:endParaRPr/>
          </a:p>
          <a:p>
            <a:pPr marL="360000" lvl="3" indent="-360000" algn="l" rtl="0">
              <a:lnSpc>
                <a:spcPct val="120000"/>
              </a:lnSpc>
              <a:spcBef>
                <a:spcPts val="1134"/>
              </a:spcBef>
              <a:spcAft>
                <a:spcPts val="0"/>
              </a:spcAft>
              <a:buSzPts val="2000"/>
              <a:buChar char="―"/>
            </a:pPr>
            <a:r>
              <a:rPr lang="en-US"/>
              <a:t>Endorsed Ocean Decade programmes</a:t>
            </a:r>
            <a:endParaRPr/>
          </a:p>
          <a:p>
            <a:pPr marL="360000" lvl="3" indent="-360000" algn="l" rtl="0">
              <a:lnSpc>
                <a:spcPct val="115000"/>
              </a:lnSpc>
              <a:spcBef>
                <a:spcPts val="0"/>
              </a:spcBef>
              <a:spcAft>
                <a:spcPts val="0"/>
              </a:spcAft>
              <a:buSzPts val="2000"/>
              <a:buChar char="―"/>
            </a:pPr>
            <a:r>
              <a:rPr lang="en-US"/>
              <a:t>Allocated projects</a:t>
            </a:r>
            <a:endParaRPr/>
          </a:p>
          <a:p>
            <a:pPr marL="360000" lvl="3" indent="-360000" algn="l" rtl="0">
              <a:lnSpc>
                <a:spcPct val="115000"/>
              </a:lnSpc>
              <a:spcBef>
                <a:spcPts val="0"/>
              </a:spcBef>
              <a:spcAft>
                <a:spcPts val="0"/>
              </a:spcAft>
              <a:buSzPts val="2000"/>
              <a:buFont typeface="Roboto"/>
              <a:buChar char="―"/>
            </a:pPr>
            <a:r>
              <a:rPr lang="en-US">
                <a:solidFill>
                  <a:schemeClr val="dk1"/>
                </a:solidFill>
              </a:rPr>
              <a:t>National/international observing projects and programmes not under Ocean Decade</a:t>
            </a:r>
            <a:endParaRPr>
              <a:solidFill>
                <a:schemeClr val="dk1"/>
              </a:solidFill>
            </a:endParaRPr>
          </a:p>
          <a:p>
            <a:pPr marL="360000" lvl="3" indent="-360000" algn="l" rtl="0">
              <a:lnSpc>
                <a:spcPct val="115000"/>
              </a:lnSpc>
              <a:spcBef>
                <a:spcPts val="0"/>
              </a:spcBef>
              <a:spcAft>
                <a:spcPts val="0"/>
              </a:spcAft>
              <a:buSzPts val="2000"/>
              <a:buFont typeface="Roboto"/>
              <a:buChar char="―"/>
            </a:pPr>
            <a:r>
              <a:rPr lang="en-US"/>
              <a:t>Funders  / Supporters</a:t>
            </a:r>
            <a:endParaRPr/>
          </a:p>
          <a:p>
            <a:pPr marL="360000" lvl="3" indent="-360000" algn="l" rtl="0">
              <a:lnSpc>
                <a:spcPct val="115000"/>
              </a:lnSpc>
              <a:spcBef>
                <a:spcPts val="0"/>
              </a:spcBef>
              <a:spcAft>
                <a:spcPts val="0"/>
              </a:spcAft>
              <a:buSzPts val="2000"/>
              <a:buFont typeface="Roboto"/>
              <a:buChar char="―"/>
            </a:pPr>
            <a:r>
              <a:rPr lang="en-US"/>
              <a:t>Others??? </a:t>
            </a:r>
            <a:endParaRPr/>
          </a:p>
          <a:p>
            <a:pPr marL="0" lvl="0" indent="0" algn="l" rtl="0">
              <a:lnSpc>
                <a:spcPct val="115000"/>
              </a:lnSpc>
              <a:spcBef>
                <a:spcPts val="0"/>
              </a:spcBef>
              <a:spcAft>
                <a:spcPts val="0"/>
              </a:spcAft>
              <a:buSzPts val="2000"/>
              <a:buNone/>
            </a:pPr>
            <a:endParaRPr b="1">
              <a:latin typeface="Roboto"/>
              <a:ea typeface="Roboto"/>
              <a:cs typeface="Roboto"/>
              <a:sym typeface="Roboto"/>
            </a:endParaRPr>
          </a:p>
          <a:p>
            <a:pPr marL="0" lvl="0" indent="0" algn="ctr" rtl="0">
              <a:lnSpc>
                <a:spcPct val="115000"/>
              </a:lnSpc>
              <a:spcBef>
                <a:spcPts val="0"/>
              </a:spcBef>
              <a:spcAft>
                <a:spcPts val="0"/>
              </a:spcAft>
              <a:buSzPts val="2000"/>
              <a:buNone/>
            </a:pPr>
            <a:r>
              <a:rPr lang="en-US" b="1">
                <a:solidFill>
                  <a:schemeClr val="accent2"/>
                </a:solidFill>
                <a:latin typeface="Roboto"/>
                <a:ea typeface="Roboto"/>
                <a:cs typeface="Roboto"/>
                <a:sym typeface="Roboto"/>
              </a:rPr>
              <a:t>Mid-March call for participation and expression of interest for workshop and exemplar breakout teams</a:t>
            </a:r>
            <a:endParaRPr b="1">
              <a:solidFill>
                <a:schemeClr val="accent2"/>
              </a:solidFill>
              <a:latin typeface="Roboto"/>
              <a:ea typeface="Roboto"/>
              <a:cs typeface="Roboto"/>
              <a:sym typeface="Roboto"/>
            </a:endParaRPr>
          </a:p>
          <a:p>
            <a:pPr marL="0" lvl="2" indent="0" algn="l" rtl="0">
              <a:lnSpc>
                <a:spcPct val="120000"/>
              </a:lnSpc>
              <a:spcBef>
                <a:spcPts val="1417"/>
              </a:spcBef>
              <a:spcAft>
                <a:spcPts val="0"/>
              </a:spcAft>
              <a:buSzPts val="2800"/>
              <a:buNone/>
            </a:pPr>
            <a:endParaRPr/>
          </a:p>
          <a:p>
            <a:pPr marL="360000" lvl="0" indent="0" algn="l" rtl="0">
              <a:lnSpc>
                <a:spcPct val="115000"/>
              </a:lnSpc>
              <a:spcBef>
                <a:spcPts val="0"/>
              </a:spcBef>
              <a:spcAft>
                <a:spcPts val="0"/>
              </a:spcAft>
              <a:buSzPts val="2000"/>
              <a:buNone/>
            </a:pPr>
            <a:endParaRPr/>
          </a:p>
          <a:p>
            <a:pPr marL="360000" lvl="0" indent="0" algn="l" rtl="0">
              <a:lnSpc>
                <a:spcPct val="115000"/>
              </a:lnSpc>
              <a:spcBef>
                <a:spcPts val="0"/>
              </a:spcBef>
              <a:spcAft>
                <a:spcPts val="0"/>
              </a:spcAft>
              <a:buSzPts val="2000"/>
              <a:buNone/>
            </a:pPr>
            <a:endParaRPr/>
          </a:p>
        </p:txBody>
      </p:sp>
      <p:pic>
        <p:nvPicPr>
          <p:cNvPr id="535" name="Google Shape;535;g122eced1e13_2_259"/>
          <p:cNvPicPr preferRelativeResize="0">
            <a:picLocks noGrp="1"/>
          </p:cNvPicPr>
          <p:nvPr>
            <p:ph type="pic" idx="2"/>
          </p:nvPr>
        </p:nvPicPr>
        <p:blipFill rotWithShape="1">
          <a:blip r:embed="rId3" cstate="print">
            <a:alphaModFix/>
            <a:extLst>
              <a:ext uri="{28A0092B-C50C-407E-A947-70E740481C1C}">
                <a14:useLocalDpi xmlns:a14="http://schemas.microsoft.com/office/drawing/2010/main"/>
              </a:ext>
            </a:extLst>
          </a:blip>
          <a:srcRect/>
          <a:stretch/>
        </p:blipFill>
        <p:spPr>
          <a:xfrm>
            <a:off x="6558000" y="0"/>
            <a:ext cx="5634000" cy="6858000"/>
          </a:xfrm>
          <a:prstGeom prst="rect">
            <a:avLst/>
          </a:prstGeom>
          <a:solidFill>
            <a:srgbClr val="D8D8D8"/>
          </a:solid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2cde8e879f_0_1"/>
          <p:cNvSpPr txBox="1">
            <a:spLocks noGrp="1"/>
          </p:cNvSpPr>
          <p:nvPr>
            <p:ph type="ctrTitle"/>
          </p:nvPr>
        </p:nvSpPr>
        <p:spPr>
          <a:xfrm>
            <a:off x="914400" y="2130427"/>
            <a:ext cx="10363200" cy="1470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67" name="Google Shape;267;g12cde8e879f_0_1"/>
          <p:cNvSpPr txBox="1">
            <a:spLocks noGrp="1"/>
          </p:cNvSpPr>
          <p:nvPr>
            <p:ph type="subTitle" idx="1"/>
          </p:nvPr>
        </p:nvSpPr>
        <p:spPr>
          <a:xfrm>
            <a:off x="1828800" y="3886200"/>
            <a:ext cx="8534400" cy="17526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endParaRPr/>
          </a:p>
        </p:txBody>
      </p:sp>
      <p:pic>
        <p:nvPicPr>
          <p:cNvPr id="268" name="Google Shape;268;g12cde8e879f_0_1"/>
          <p:cNvPicPr preferRelativeResize="0"/>
          <p:nvPr/>
        </p:nvPicPr>
        <p:blipFill>
          <a:blip r:embed="rId3">
            <a:alphaModFix/>
          </a:blip>
          <a:stretch>
            <a:fillRect/>
          </a:stretch>
        </p:blipFill>
        <p:spPr>
          <a:xfrm>
            <a:off x="152400" y="152400"/>
            <a:ext cx="11683348" cy="6571875"/>
          </a:xfrm>
          <a:prstGeom prst="rect">
            <a:avLst/>
          </a:prstGeom>
          <a:noFill/>
          <a:ln>
            <a:noFill/>
          </a:ln>
        </p:spPr>
      </p:pic>
      <p:sp>
        <p:nvSpPr>
          <p:cNvPr id="269" name="Google Shape;269;g12cde8e879f_0_1"/>
          <p:cNvSpPr txBox="1"/>
          <p:nvPr/>
        </p:nvSpPr>
        <p:spPr>
          <a:xfrm>
            <a:off x="1488688" y="1607707"/>
            <a:ext cx="9214624" cy="4556986"/>
          </a:xfrm>
          <a:prstGeom prst="rect">
            <a:avLst/>
          </a:prstGeom>
          <a:solidFill>
            <a:schemeClr val="lt1"/>
          </a:solidFill>
          <a:ln>
            <a:noFill/>
          </a:ln>
        </p:spPr>
        <p:txBody>
          <a:bodyPr spcFirstLastPara="1" wrap="square" lIns="91425" tIns="91425" rIns="91425" bIns="91425" anchor="t" anchorCtr="0">
            <a:spAutoFit/>
          </a:bodyPr>
          <a:lstStyle/>
          <a:p>
            <a:pPr marL="457200" lvl="0" indent="-355600" algn="l" rtl="0">
              <a:lnSpc>
                <a:spcPct val="114000"/>
              </a:lnSpc>
              <a:spcBef>
                <a:spcPts val="1000"/>
              </a:spcBef>
              <a:spcAft>
                <a:spcPts val="0"/>
              </a:spcAft>
              <a:buClr>
                <a:schemeClr val="accent6"/>
              </a:buClr>
              <a:buSzPts val="2000"/>
              <a:buFont typeface="Barlow Semi Condensed SemiBold"/>
              <a:buChar char="●"/>
            </a:pPr>
            <a:r>
              <a:rPr lang="en-US" sz="2200" dirty="0">
                <a:solidFill>
                  <a:schemeClr val="accent6"/>
                </a:solidFill>
                <a:latin typeface="Barlow Semi Condensed SemiBold"/>
                <a:ea typeface="Barlow Semi Condensed SemiBold"/>
                <a:cs typeface="Barlow Semi Condensed SemiBold"/>
                <a:sym typeface="Barlow Semi Condensed SemiBold"/>
              </a:rPr>
              <a:t>Thanks to over 100 countries and GOOS, the marine research community has demonstrated an initial global ocean observing capability</a:t>
            </a:r>
            <a:endParaRPr sz="2200" dirty="0">
              <a:solidFill>
                <a:schemeClr val="accent6"/>
              </a:solidFill>
              <a:latin typeface="Barlow Semi Condensed SemiBold"/>
              <a:ea typeface="Barlow Semi Condensed SemiBold"/>
              <a:cs typeface="Barlow Semi Condensed SemiBold"/>
              <a:sym typeface="Barlow Semi Condensed SemiBold"/>
            </a:endParaRPr>
          </a:p>
          <a:p>
            <a:pPr marL="457200" lvl="0" indent="-355600" algn="l" rtl="0">
              <a:lnSpc>
                <a:spcPct val="114000"/>
              </a:lnSpc>
              <a:spcBef>
                <a:spcPts val="1000"/>
              </a:spcBef>
              <a:spcAft>
                <a:spcPts val="0"/>
              </a:spcAft>
              <a:buClr>
                <a:schemeClr val="accent6"/>
              </a:buClr>
              <a:buSzPts val="2000"/>
              <a:buFont typeface="Barlow Semi Condensed SemiBold"/>
              <a:buChar char="●"/>
            </a:pPr>
            <a:r>
              <a:rPr lang="en-US" sz="2200" dirty="0">
                <a:solidFill>
                  <a:schemeClr val="accent6"/>
                </a:solidFill>
                <a:latin typeface="Barlow Semi Condensed SemiBold"/>
                <a:ea typeface="Barlow Semi Condensed SemiBold"/>
                <a:cs typeface="Barlow Semi Condensed SemiBold"/>
                <a:sym typeface="Barlow Semi Condensed SemiBold"/>
              </a:rPr>
              <a:t>This GOOS system of 12 observing networks and 15 </a:t>
            </a:r>
            <a:r>
              <a:rPr lang="en-US" sz="2200" dirty="0" err="1">
                <a:solidFill>
                  <a:schemeClr val="accent6"/>
                </a:solidFill>
                <a:latin typeface="Barlow Semi Condensed SemiBold"/>
                <a:ea typeface="Barlow Semi Condensed SemiBold"/>
                <a:cs typeface="Barlow Semi Condensed SemiBold"/>
                <a:sym typeface="Barlow Semi Condensed SemiBold"/>
              </a:rPr>
              <a:t>GRAs’s</a:t>
            </a:r>
            <a:r>
              <a:rPr lang="en-US" sz="2200" dirty="0">
                <a:solidFill>
                  <a:schemeClr val="accent6"/>
                </a:solidFill>
                <a:latin typeface="Barlow Semi Condensed SemiBold"/>
                <a:ea typeface="Barlow Semi Condensed SemiBold"/>
                <a:cs typeface="Barlow Semi Condensed SemiBold"/>
                <a:sym typeface="Barlow Semi Condensed SemiBold"/>
              </a:rPr>
              <a:t> addresses some of the needs for operational services, climate and ocean health</a:t>
            </a:r>
            <a:endParaRPr sz="2200" dirty="0">
              <a:solidFill>
                <a:schemeClr val="accent6"/>
              </a:solidFill>
              <a:latin typeface="Barlow Semi Condensed SemiBold"/>
              <a:ea typeface="Barlow Semi Condensed SemiBold"/>
              <a:cs typeface="Barlow Semi Condensed SemiBold"/>
              <a:sym typeface="Barlow Semi Condensed SemiBold"/>
            </a:endParaRPr>
          </a:p>
          <a:p>
            <a:pPr marL="457200" lvl="0" indent="-355600" algn="l" rtl="0">
              <a:lnSpc>
                <a:spcPct val="114000"/>
              </a:lnSpc>
              <a:spcBef>
                <a:spcPts val="1000"/>
              </a:spcBef>
              <a:spcAft>
                <a:spcPts val="0"/>
              </a:spcAft>
              <a:buClr>
                <a:schemeClr val="accent6"/>
              </a:buClr>
              <a:buSzPts val="2000"/>
              <a:buFont typeface="Barlow Semi Condensed SemiBold"/>
              <a:buChar char="●"/>
            </a:pPr>
            <a:r>
              <a:rPr lang="en-US" sz="2200" dirty="0">
                <a:solidFill>
                  <a:schemeClr val="accent6"/>
                </a:solidFill>
                <a:latin typeface="Barlow Semi Condensed SemiBold"/>
                <a:ea typeface="Barlow Semi Condensed SemiBold"/>
                <a:cs typeface="Barlow Semi Condensed SemiBold"/>
                <a:sym typeface="Barlow Semi Condensed SemiBold"/>
              </a:rPr>
              <a:t>While continually demonstrating benefit, this “system” is not yet fully integrated across disciplines, nor tightly integrated with downstream forecast systems, beneficiaries, and potential supporters. </a:t>
            </a:r>
            <a:endParaRPr sz="2200" dirty="0">
              <a:solidFill>
                <a:schemeClr val="accent6"/>
              </a:solidFill>
              <a:latin typeface="Barlow Semi Condensed SemiBold"/>
              <a:ea typeface="Barlow Semi Condensed SemiBold"/>
              <a:cs typeface="Barlow Semi Condensed SemiBold"/>
              <a:sym typeface="Barlow Semi Condensed SemiBold"/>
            </a:endParaRPr>
          </a:p>
          <a:p>
            <a:pPr marL="457200" lvl="0" indent="-355600" algn="l" rtl="0">
              <a:lnSpc>
                <a:spcPct val="114000"/>
              </a:lnSpc>
              <a:spcBef>
                <a:spcPts val="1000"/>
              </a:spcBef>
              <a:spcAft>
                <a:spcPts val="0"/>
              </a:spcAft>
              <a:buClr>
                <a:schemeClr val="accent6"/>
              </a:buClr>
              <a:buSzPts val="2000"/>
              <a:buFont typeface="Quattrocento Sans"/>
              <a:buChar char="●"/>
            </a:pPr>
            <a:r>
              <a:rPr lang="en-US" sz="2200" dirty="0">
                <a:solidFill>
                  <a:schemeClr val="accent6"/>
                </a:solidFill>
                <a:latin typeface="Barlow Semi Condensed SemiBold"/>
                <a:ea typeface="Barlow Semi Condensed SemiBold"/>
                <a:cs typeface="Barlow Semi Condensed SemiBold"/>
                <a:sym typeface="Barlow Semi Condensed SemiBold"/>
              </a:rPr>
              <a:t>The UN Decade is a once-in-a-lifetime opportunity to transform the current activities into an integrated, responsive, and valued ocean observing SYSTEM </a:t>
            </a:r>
            <a:r>
              <a:rPr lang="en-US" sz="2200" u="sng" dirty="0">
                <a:solidFill>
                  <a:schemeClr val="accent6"/>
                </a:solidFill>
                <a:latin typeface="Barlow Semi Condensed SemiBold"/>
                <a:ea typeface="Barlow Semi Condensed SemiBold"/>
                <a:cs typeface="Barlow Semi Condensed SemiBold"/>
                <a:sym typeface="Barlow Semi Condensed SemiBold"/>
              </a:rPr>
              <a:t>we need</a:t>
            </a:r>
            <a:r>
              <a:rPr lang="en-US" sz="2200" dirty="0">
                <a:solidFill>
                  <a:schemeClr val="accent6"/>
                </a:solidFill>
                <a:latin typeface="Barlow Semi Condensed SemiBold"/>
                <a:ea typeface="Barlow Semi Condensed SemiBold"/>
                <a:cs typeface="Barlow Semi Condensed SemiBold"/>
                <a:sym typeface="Barlow Semi Condensed SemiBold"/>
              </a:rPr>
              <a:t> </a:t>
            </a:r>
            <a:endParaRPr sz="2200" dirty="0">
              <a:solidFill>
                <a:schemeClr val="accent6"/>
              </a:solidFill>
              <a:latin typeface="Barlow Semi Condensed SemiBold"/>
              <a:ea typeface="Barlow Semi Condensed SemiBold"/>
              <a:cs typeface="Barlow Semi Condensed SemiBold"/>
              <a:sym typeface="Barlow Semi Condensed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9"/>
                                        </p:tgtEl>
                                        <p:attrNameLst>
                                          <p:attrName>style.visibility</p:attrName>
                                        </p:attrNameLst>
                                      </p:cBhvr>
                                      <p:to>
                                        <p:strVal val="visible"/>
                                      </p:to>
                                    </p:set>
                                    <p:animEffect transition="in" filter="fade">
                                      <p:cBhvr>
                                        <p:cTn id="12"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cxnSp>
        <p:nvCxnSpPr>
          <p:cNvPr id="540" name="Google Shape;540;g12af0baefe3_0_50"/>
          <p:cNvCxnSpPr/>
          <p:nvPr/>
        </p:nvCxnSpPr>
        <p:spPr>
          <a:xfrm rot="-5400000" flipH="1">
            <a:off x="2656325" y="3503600"/>
            <a:ext cx="863400" cy="346500"/>
          </a:xfrm>
          <a:prstGeom prst="bentConnector3">
            <a:avLst>
              <a:gd name="adj1" fmla="val 50000"/>
            </a:avLst>
          </a:prstGeom>
          <a:noFill/>
          <a:ln w="38100" cap="flat" cmpd="sng">
            <a:solidFill>
              <a:schemeClr val="lt1"/>
            </a:solidFill>
            <a:prstDash val="solid"/>
            <a:round/>
            <a:headEnd type="none" w="sm" len="sm"/>
            <a:tailEnd type="none" w="sm" len="sm"/>
          </a:ln>
        </p:spPr>
      </p:cxnSp>
      <p:sp>
        <p:nvSpPr>
          <p:cNvPr id="541" name="Google Shape;541;g12af0baefe3_0_50"/>
          <p:cNvSpPr txBox="1"/>
          <p:nvPr/>
        </p:nvSpPr>
        <p:spPr>
          <a:xfrm>
            <a:off x="4754875" y="5323875"/>
            <a:ext cx="6208800" cy="4617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57150"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accent1"/>
                </a:solidFill>
                <a:latin typeface="Roboto"/>
                <a:ea typeface="Roboto"/>
                <a:cs typeface="Roboto"/>
                <a:sym typeface="Roboto"/>
              </a:rPr>
              <a:t>Develop processes &amp; initial tools.</a:t>
            </a:r>
            <a:endParaRPr sz="1200" b="0" i="0" u="none" strike="noStrike" cap="none">
              <a:solidFill>
                <a:schemeClr val="accen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accent1"/>
                </a:solidFill>
                <a:latin typeface="Roboto"/>
                <a:ea typeface="Roboto"/>
                <a:cs typeface="Roboto"/>
                <a:sym typeface="Roboto"/>
              </a:rPr>
              <a:t>Test &amp; develop best practice development.</a:t>
            </a:r>
            <a:endParaRPr sz="1200" b="0" i="0" u="none" strike="noStrike" cap="none">
              <a:solidFill>
                <a:schemeClr val="accent1"/>
              </a:solidFill>
              <a:latin typeface="Roboto"/>
              <a:ea typeface="Roboto"/>
              <a:cs typeface="Roboto"/>
              <a:sym typeface="Roboto"/>
            </a:endParaRPr>
          </a:p>
        </p:txBody>
      </p:sp>
      <p:sp>
        <p:nvSpPr>
          <p:cNvPr id="542" name="Google Shape;542;g12af0baefe3_0_50"/>
          <p:cNvSpPr txBox="1"/>
          <p:nvPr/>
        </p:nvSpPr>
        <p:spPr>
          <a:xfrm>
            <a:off x="3218850" y="4604550"/>
            <a:ext cx="2407800" cy="646500"/>
          </a:xfrm>
          <a:prstGeom prst="rect">
            <a:avLst/>
          </a:prstGeom>
          <a:solidFill>
            <a:schemeClr val="accent2"/>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Roboto"/>
                <a:ea typeface="Roboto"/>
                <a:cs typeface="Roboto"/>
                <a:sym typeface="Roboto"/>
              </a:rPr>
              <a:t>Work on exemplar projects and co-design </a:t>
            </a:r>
            <a:r>
              <a:rPr lang="en-US" sz="1200" b="0" i="0" u="none" strike="noStrike" cap="none">
                <a:solidFill>
                  <a:schemeClr val="lt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implementation with partners</a:t>
            </a:r>
            <a:r>
              <a:rPr lang="en-US" sz="1200" b="0" i="0" u="none" strike="noStrike" cap="none">
                <a:solidFill>
                  <a:schemeClr val="lt1"/>
                </a:solidFill>
                <a:latin typeface="Roboto"/>
                <a:ea typeface="Roboto"/>
                <a:cs typeface="Roboto"/>
                <a:sym typeface="Roboto"/>
              </a:rPr>
              <a:t> </a:t>
            </a:r>
            <a:endParaRPr sz="1200" b="0" i="0" u="none" strike="noStrike" cap="none">
              <a:solidFill>
                <a:schemeClr val="lt1"/>
              </a:solidFill>
              <a:latin typeface="Roboto"/>
              <a:ea typeface="Roboto"/>
              <a:cs typeface="Roboto"/>
              <a:sym typeface="Roboto"/>
            </a:endParaRPr>
          </a:p>
        </p:txBody>
      </p:sp>
      <p:sp>
        <p:nvSpPr>
          <p:cNvPr id="543" name="Google Shape;543;g12af0baefe3_0_50"/>
          <p:cNvSpPr txBox="1"/>
          <p:nvPr/>
        </p:nvSpPr>
        <p:spPr>
          <a:xfrm>
            <a:off x="2156225" y="1935700"/>
            <a:ext cx="1126800" cy="6465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a:solidFill>
                  <a:schemeClr val="accent1"/>
                </a:solidFill>
                <a:latin typeface="Roboto"/>
                <a:ea typeface="Roboto"/>
                <a:cs typeface="Roboto"/>
                <a:sym typeface="Roboto"/>
              </a:rPr>
              <a:t>CO-DESIGN WORKSHOP </a:t>
            </a:r>
            <a:r>
              <a:rPr lang="en-US" sz="1200" b="0" i="0" u="none" strike="noStrike" cap="none">
                <a:solidFill>
                  <a:schemeClr val="accent1"/>
                </a:solidFill>
                <a:latin typeface="Roboto"/>
                <a:ea typeface="Roboto"/>
                <a:cs typeface="Roboto"/>
                <a:sym typeface="Roboto"/>
              </a:rPr>
              <a:t>June</a:t>
            </a:r>
            <a:endParaRPr sz="1200" b="0" i="0" u="none" strike="noStrike" cap="none">
              <a:solidFill>
                <a:schemeClr val="accent1"/>
              </a:solidFill>
              <a:latin typeface="Roboto"/>
              <a:ea typeface="Roboto"/>
              <a:cs typeface="Roboto"/>
              <a:sym typeface="Roboto"/>
            </a:endParaRPr>
          </a:p>
        </p:txBody>
      </p:sp>
      <p:cxnSp>
        <p:nvCxnSpPr>
          <p:cNvPr id="544" name="Google Shape;544;g12af0baefe3_0_50"/>
          <p:cNvCxnSpPr>
            <a:stCxn id="542" idx="2"/>
          </p:cNvCxnSpPr>
          <p:nvPr/>
        </p:nvCxnSpPr>
        <p:spPr>
          <a:xfrm>
            <a:off x="4422750" y="5251050"/>
            <a:ext cx="0" cy="132600"/>
          </a:xfrm>
          <a:prstGeom prst="straightConnector1">
            <a:avLst/>
          </a:prstGeom>
          <a:noFill/>
          <a:ln w="114300" cap="flat" cmpd="sng">
            <a:solidFill>
              <a:schemeClr val="accent2"/>
            </a:solidFill>
            <a:prstDash val="solid"/>
            <a:round/>
            <a:headEnd type="none" w="sm" len="sm"/>
            <a:tailEnd type="none" w="sm" len="sm"/>
          </a:ln>
        </p:spPr>
      </p:cxnSp>
      <p:cxnSp>
        <p:nvCxnSpPr>
          <p:cNvPr id="545" name="Google Shape;545;g12af0baefe3_0_50"/>
          <p:cNvCxnSpPr>
            <a:stCxn id="542" idx="2"/>
            <a:endCxn id="541" idx="1"/>
          </p:cNvCxnSpPr>
          <p:nvPr/>
        </p:nvCxnSpPr>
        <p:spPr>
          <a:xfrm rot="-5400000" flipH="1">
            <a:off x="4437000" y="5236800"/>
            <a:ext cx="303600" cy="332100"/>
          </a:xfrm>
          <a:prstGeom prst="bentConnector2">
            <a:avLst/>
          </a:prstGeom>
          <a:noFill/>
          <a:ln w="114300" cap="flat" cmpd="sng">
            <a:solidFill>
              <a:schemeClr val="accent2"/>
            </a:solidFill>
            <a:prstDash val="solid"/>
            <a:round/>
            <a:headEnd type="none" w="sm" len="sm"/>
            <a:tailEnd type="none" w="sm" len="sm"/>
          </a:ln>
        </p:spPr>
      </p:cxnSp>
      <p:cxnSp>
        <p:nvCxnSpPr>
          <p:cNvPr id="546" name="Google Shape;546;g12af0baefe3_0_50"/>
          <p:cNvCxnSpPr/>
          <p:nvPr/>
        </p:nvCxnSpPr>
        <p:spPr>
          <a:xfrm flipH="1">
            <a:off x="1755375" y="2648700"/>
            <a:ext cx="402600" cy="201300"/>
          </a:xfrm>
          <a:prstGeom prst="straightConnector1">
            <a:avLst/>
          </a:prstGeom>
          <a:noFill/>
          <a:ln w="28575" cap="flat" cmpd="sng">
            <a:solidFill>
              <a:schemeClr val="lt2"/>
            </a:solidFill>
            <a:prstDash val="solid"/>
            <a:round/>
            <a:headEnd type="none" w="sm" len="sm"/>
            <a:tailEnd type="none" w="sm" len="sm"/>
          </a:ln>
        </p:spPr>
      </p:cxnSp>
      <p:cxnSp>
        <p:nvCxnSpPr>
          <p:cNvPr id="547" name="Google Shape;547;g12af0baefe3_0_50"/>
          <p:cNvCxnSpPr/>
          <p:nvPr/>
        </p:nvCxnSpPr>
        <p:spPr>
          <a:xfrm rot="10800000">
            <a:off x="3310175" y="2630350"/>
            <a:ext cx="461100" cy="214500"/>
          </a:xfrm>
          <a:prstGeom prst="straightConnector1">
            <a:avLst/>
          </a:prstGeom>
          <a:noFill/>
          <a:ln w="28575" cap="flat" cmpd="sng">
            <a:solidFill>
              <a:schemeClr val="lt2"/>
            </a:solidFill>
            <a:prstDash val="solid"/>
            <a:round/>
            <a:headEnd type="none" w="sm" len="sm"/>
            <a:tailEnd type="none" w="sm" len="sm"/>
          </a:ln>
        </p:spPr>
      </p:cxnSp>
      <p:graphicFrame>
        <p:nvGraphicFramePr>
          <p:cNvPr id="548" name="Google Shape;548;g12af0baefe3_0_50"/>
          <p:cNvGraphicFramePr/>
          <p:nvPr/>
        </p:nvGraphicFramePr>
        <p:xfrm>
          <a:off x="1269950" y="1410375"/>
          <a:ext cx="3000000" cy="3000000"/>
        </p:xfrm>
        <a:graphic>
          <a:graphicData uri="http://schemas.openxmlformats.org/drawingml/2006/table">
            <a:tbl>
              <a:tblPr>
                <a:noFill/>
                <a:tableStyleId>{8FD7DE91-900A-476D-8F3B-F6401C96F2ED}</a:tableStyleId>
              </a:tblPr>
              <a:tblGrid>
                <a:gridCol w="3231200">
                  <a:extLst>
                    <a:ext uri="{9D8B030D-6E8A-4147-A177-3AD203B41FA5}">
                      <a16:colId xmlns:a16="http://schemas.microsoft.com/office/drawing/2014/main" val="20000"/>
                    </a:ext>
                  </a:extLst>
                </a:gridCol>
                <a:gridCol w="3231200">
                  <a:extLst>
                    <a:ext uri="{9D8B030D-6E8A-4147-A177-3AD203B41FA5}">
                      <a16:colId xmlns:a16="http://schemas.microsoft.com/office/drawing/2014/main" val="20001"/>
                    </a:ext>
                  </a:extLst>
                </a:gridCol>
                <a:gridCol w="3231200">
                  <a:extLst>
                    <a:ext uri="{9D8B030D-6E8A-4147-A177-3AD203B41FA5}">
                      <a16:colId xmlns:a16="http://schemas.microsoft.com/office/drawing/2014/main" val="20002"/>
                    </a:ext>
                  </a:extLst>
                </a:gridCol>
              </a:tblGrid>
              <a:tr h="3962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accent1"/>
                          </a:solidFill>
                          <a:latin typeface="Calibri"/>
                          <a:ea typeface="Calibri"/>
                          <a:cs typeface="Calibri"/>
                          <a:sym typeface="Calibri"/>
                        </a:rPr>
                        <a:t>2022</a:t>
                      </a:r>
                      <a:endParaRPr sz="1400" b="1" u="none" strike="noStrike" cap="none">
                        <a:solidFill>
                          <a:schemeClr val="accent1"/>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accent1"/>
                          </a:solidFill>
                          <a:latin typeface="Calibri"/>
                          <a:ea typeface="Calibri"/>
                          <a:cs typeface="Calibri"/>
                          <a:sym typeface="Calibri"/>
                        </a:rPr>
                        <a:t>2023</a:t>
                      </a:r>
                      <a:endParaRPr sz="1400" b="1" u="none" strike="noStrike" cap="none">
                        <a:solidFill>
                          <a:schemeClr val="accent1"/>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accent1"/>
                          </a:solidFill>
                          <a:latin typeface="Calibri"/>
                          <a:ea typeface="Calibri"/>
                          <a:cs typeface="Calibri"/>
                          <a:sym typeface="Calibri"/>
                        </a:rPr>
                        <a:t>2024</a:t>
                      </a:r>
                      <a:endParaRPr sz="1400" b="1" u="none" strike="noStrike" cap="none">
                        <a:solidFill>
                          <a:schemeClr val="accent1"/>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549" name="Google Shape;549;g12af0baefe3_0_50"/>
          <p:cNvSpPr txBox="1">
            <a:spLocks noGrp="1"/>
          </p:cNvSpPr>
          <p:nvPr>
            <p:ph type="title" idx="4294967295"/>
          </p:nvPr>
        </p:nvSpPr>
        <p:spPr>
          <a:xfrm>
            <a:off x="1264200" y="793750"/>
            <a:ext cx="8976000" cy="792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200"/>
              <a:buFont typeface="Arial"/>
              <a:buNone/>
            </a:pPr>
            <a:r>
              <a:rPr lang="en-US">
                <a:solidFill>
                  <a:schemeClr val="accent2"/>
                </a:solidFill>
              </a:rPr>
              <a:t>Ocean Observing Co-Design PHASE 1: INITIAL EXEMPLARS</a:t>
            </a:r>
            <a:endParaRPr>
              <a:solidFill>
                <a:schemeClr val="accent2"/>
              </a:solidFill>
            </a:endParaRPr>
          </a:p>
          <a:p>
            <a:pPr marL="0" lvl="0" indent="0" algn="l" rtl="0">
              <a:lnSpc>
                <a:spcPct val="90000"/>
              </a:lnSpc>
              <a:spcBef>
                <a:spcPts val="0"/>
              </a:spcBef>
              <a:spcAft>
                <a:spcPts val="0"/>
              </a:spcAft>
              <a:buSzPts val="4200"/>
              <a:buNone/>
            </a:pPr>
            <a:endParaRPr>
              <a:solidFill>
                <a:schemeClr val="accent2"/>
              </a:solidFill>
            </a:endParaRPr>
          </a:p>
        </p:txBody>
      </p:sp>
      <p:sp>
        <p:nvSpPr>
          <p:cNvPr id="550" name="Google Shape;550;g12af0baefe3_0_50"/>
          <p:cNvSpPr txBox="1"/>
          <p:nvPr/>
        </p:nvSpPr>
        <p:spPr>
          <a:xfrm>
            <a:off x="3081800" y="3363150"/>
            <a:ext cx="1347900" cy="831000"/>
          </a:xfrm>
          <a:prstGeom prst="rect">
            <a:avLst/>
          </a:prstGeom>
          <a:solidFill>
            <a:schemeClr val="accent2"/>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Roboto"/>
                <a:ea typeface="Roboto"/>
                <a:cs typeface="Roboto"/>
                <a:sym typeface="Roboto"/>
              </a:rPr>
              <a:t>Paper highlighting current best-practices</a:t>
            </a:r>
            <a:endParaRPr sz="1200" b="0" i="0" u="none" strike="noStrike" cap="none">
              <a:solidFill>
                <a:schemeClr val="lt1"/>
              </a:solidFill>
              <a:latin typeface="Roboto"/>
              <a:ea typeface="Roboto"/>
              <a:cs typeface="Roboto"/>
              <a:sym typeface="Roboto"/>
            </a:endParaRPr>
          </a:p>
        </p:txBody>
      </p:sp>
      <p:sp>
        <p:nvSpPr>
          <p:cNvPr id="551" name="Google Shape;551;g12af0baefe3_0_50"/>
          <p:cNvSpPr txBox="1"/>
          <p:nvPr/>
        </p:nvSpPr>
        <p:spPr>
          <a:xfrm>
            <a:off x="1719200" y="2777563"/>
            <a:ext cx="2149800" cy="461700"/>
          </a:xfrm>
          <a:prstGeom prst="rect">
            <a:avLst/>
          </a:prstGeom>
          <a:solidFill>
            <a:schemeClr val="accent2"/>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Roboto"/>
                <a:ea typeface="Roboto"/>
                <a:cs typeface="Roboto"/>
                <a:sym typeface="Roboto"/>
              </a:rPr>
              <a:t>Define priorities &amp; exemplar project outlines</a:t>
            </a:r>
            <a:endParaRPr sz="1200" b="0" i="0" u="none" strike="noStrike" cap="none">
              <a:solidFill>
                <a:schemeClr val="lt1"/>
              </a:solidFill>
              <a:latin typeface="Roboto"/>
              <a:ea typeface="Roboto"/>
              <a:cs typeface="Roboto"/>
              <a:sym typeface="Roboto"/>
            </a:endParaRPr>
          </a:p>
        </p:txBody>
      </p:sp>
      <p:cxnSp>
        <p:nvCxnSpPr>
          <p:cNvPr id="552" name="Google Shape;552;g12af0baefe3_0_50"/>
          <p:cNvCxnSpPr/>
          <p:nvPr/>
        </p:nvCxnSpPr>
        <p:spPr>
          <a:xfrm rot="5400000">
            <a:off x="2113550" y="3561013"/>
            <a:ext cx="1002300" cy="358800"/>
          </a:xfrm>
          <a:prstGeom prst="bentConnector3">
            <a:avLst>
              <a:gd name="adj1" fmla="val 50000"/>
            </a:avLst>
          </a:prstGeom>
          <a:noFill/>
          <a:ln w="38100" cap="flat" cmpd="sng">
            <a:solidFill>
              <a:schemeClr val="lt1"/>
            </a:solidFill>
            <a:prstDash val="solid"/>
            <a:round/>
            <a:headEnd type="none" w="sm" len="sm"/>
            <a:tailEnd type="none" w="sm" len="sm"/>
          </a:ln>
        </p:spPr>
      </p:cxnSp>
      <p:sp>
        <p:nvSpPr>
          <p:cNvPr id="553" name="Google Shape;553;g12af0baefe3_0_50"/>
          <p:cNvSpPr txBox="1"/>
          <p:nvPr/>
        </p:nvSpPr>
        <p:spPr>
          <a:xfrm>
            <a:off x="1270575" y="3363150"/>
            <a:ext cx="1347900" cy="17547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accent1"/>
                </a:solidFill>
                <a:latin typeface="Roboto"/>
                <a:ea typeface="Roboto"/>
                <a:cs typeface="Roboto"/>
                <a:sym typeface="Roboto"/>
              </a:rPr>
              <a:t>Supporters’ Forum to present Exemplar project proposals e.g. to funders / organisations that may have related workplans</a:t>
            </a:r>
            <a:endParaRPr sz="1200" b="0" i="0" u="none" strike="noStrike" cap="none">
              <a:solidFill>
                <a:schemeClr val="accent1"/>
              </a:solidFill>
              <a:latin typeface="Roboto"/>
              <a:ea typeface="Roboto"/>
              <a:cs typeface="Roboto"/>
              <a:sym typeface="Roboto"/>
            </a:endParaRPr>
          </a:p>
        </p:txBody>
      </p:sp>
      <p:cxnSp>
        <p:nvCxnSpPr>
          <p:cNvPr id="554" name="Google Shape;554;g12af0baefe3_0_50"/>
          <p:cNvCxnSpPr>
            <a:stCxn id="553" idx="3"/>
            <a:endCxn id="542" idx="1"/>
          </p:cNvCxnSpPr>
          <p:nvPr/>
        </p:nvCxnSpPr>
        <p:spPr>
          <a:xfrm>
            <a:off x="2618475" y="4240500"/>
            <a:ext cx="600300" cy="687300"/>
          </a:xfrm>
          <a:prstGeom prst="bentConnector3">
            <a:avLst>
              <a:gd name="adj1" fmla="val 50006"/>
            </a:avLst>
          </a:prstGeom>
          <a:noFill/>
          <a:ln w="38100" cap="flat" cmpd="sng">
            <a:solidFill>
              <a:schemeClr val="lt1"/>
            </a:solidFill>
            <a:prstDash val="solid"/>
            <a:round/>
            <a:headEnd type="none" w="sm" len="sm"/>
            <a:tailEnd type="none" w="sm" len="sm"/>
          </a:ln>
        </p:spPr>
      </p:cxn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558"/>
        <p:cNvGrpSpPr/>
        <p:nvPr/>
      </p:nvGrpSpPr>
      <p:grpSpPr>
        <a:xfrm>
          <a:off x="0" y="0"/>
          <a:ext cx="0" cy="0"/>
          <a:chOff x="0" y="0"/>
          <a:chExt cx="0" cy="0"/>
        </a:xfrm>
      </p:grpSpPr>
      <p:sp>
        <p:nvSpPr>
          <p:cNvPr id="559" name="Google Shape;559;g122eced1e13_12_0"/>
          <p:cNvSpPr txBox="1">
            <a:spLocks noGrp="1"/>
          </p:cNvSpPr>
          <p:nvPr>
            <p:ph type="title"/>
          </p:nvPr>
        </p:nvSpPr>
        <p:spPr>
          <a:xfrm>
            <a:off x="1188001" y="793750"/>
            <a:ext cx="10318200" cy="792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2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Workshop aims</a:t>
            </a:r>
            <a:endParaRPr/>
          </a:p>
        </p:txBody>
      </p:sp>
      <p:sp>
        <p:nvSpPr>
          <p:cNvPr id="560" name="Google Shape;560;g122eced1e13_12_0"/>
          <p:cNvSpPr txBox="1"/>
          <p:nvPr/>
        </p:nvSpPr>
        <p:spPr>
          <a:xfrm>
            <a:off x="684212" y="1585913"/>
            <a:ext cx="251700"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chemeClr val="accent2"/>
                </a:solidFill>
                <a:latin typeface="Barlow Semi Condensed SemiBold"/>
                <a:ea typeface="Barlow Semi Condensed SemiBold"/>
                <a:cs typeface="Barlow Semi Condensed SemiBold"/>
                <a:sym typeface="Barlow Semi Condensed SemiBold"/>
              </a:rPr>
              <a:t>1.</a:t>
            </a:r>
            <a:endParaRPr sz="1400" b="0" i="0" u="none" strike="noStrike" cap="none">
              <a:solidFill>
                <a:srgbClr val="000000"/>
              </a:solidFill>
              <a:latin typeface="Arial"/>
              <a:ea typeface="Arial"/>
              <a:cs typeface="Arial"/>
              <a:sym typeface="Arial"/>
            </a:endParaRPr>
          </a:p>
        </p:txBody>
      </p:sp>
      <p:cxnSp>
        <p:nvCxnSpPr>
          <p:cNvPr id="561" name="Google Shape;561;g122eced1e13_12_0"/>
          <p:cNvCxnSpPr/>
          <p:nvPr/>
        </p:nvCxnSpPr>
        <p:spPr>
          <a:xfrm>
            <a:off x="936000" y="1723305"/>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562" name="Google Shape;562;g122eced1e13_12_0"/>
          <p:cNvSpPr txBox="1"/>
          <p:nvPr/>
        </p:nvSpPr>
        <p:spPr>
          <a:xfrm>
            <a:off x="4362033" y="1585913"/>
            <a:ext cx="251700"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chemeClr val="accent2"/>
                </a:solidFill>
                <a:latin typeface="Barlow Semi Condensed SemiBold"/>
                <a:ea typeface="Barlow Semi Condensed SemiBold"/>
                <a:cs typeface="Barlow Semi Condensed SemiBold"/>
                <a:sym typeface="Barlow Semi Condensed SemiBold"/>
              </a:rPr>
              <a:t>2.</a:t>
            </a:r>
            <a:endParaRPr sz="1400" b="0" i="0" u="none" strike="noStrike" cap="none">
              <a:solidFill>
                <a:srgbClr val="000000"/>
              </a:solidFill>
              <a:latin typeface="Arial"/>
              <a:ea typeface="Arial"/>
              <a:cs typeface="Arial"/>
              <a:sym typeface="Arial"/>
            </a:endParaRPr>
          </a:p>
        </p:txBody>
      </p:sp>
      <p:cxnSp>
        <p:nvCxnSpPr>
          <p:cNvPr id="563" name="Google Shape;563;g122eced1e13_12_0"/>
          <p:cNvCxnSpPr/>
          <p:nvPr/>
        </p:nvCxnSpPr>
        <p:spPr>
          <a:xfrm>
            <a:off x="4613821" y="1723305"/>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564" name="Google Shape;564;g122eced1e13_12_0"/>
          <p:cNvSpPr txBox="1"/>
          <p:nvPr/>
        </p:nvSpPr>
        <p:spPr>
          <a:xfrm>
            <a:off x="8039854" y="1585913"/>
            <a:ext cx="251700"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chemeClr val="accent2"/>
                </a:solidFill>
                <a:latin typeface="Barlow Semi Condensed SemiBold"/>
                <a:ea typeface="Barlow Semi Condensed SemiBold"/>
                <a:cs typeface="Barlow Semi Condensed SemiBold"/>
                <a:sym typeface="Barlow Semi Condensed SemiBold"/>
              </a:rPr>
              <a:t>3.</a:t>
            </a:r>
            <a:endParaRPr sz="1400" b="0" i="0" u="none" strike="noStrike" cap="none">
              <a:solidFill>
                <a:srgbClr val="000000"/>
              </a:solidFill>
              <a:latin typeface="Arial"/>
              <a:ea typeface="Arial"/>
              <a:cs typeface="Arial"/>
              <a:sym typeface="Arial"/>
            </a:endParaRPr>
          </a:p>
        </p:txBody>
      </p:sp>
      <p:cxnSp>
        <p:nvCxnSpPr>
          <p:cNvPr id="565" name="Google Shape;565;g122eced1e13_12_0"/>
          <p:cNvCxnSpPr/>
          <p:nvPr/>
        </p:nvCxnSpPr>
        <p:spPr>
          <a:xfrm>
            <a:off x="8291642" y="1723305"/>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566" name="Google Shape;566;g122eced1e13_12_0"/>
          <p:cNvSpPr txBox="1"/>
          <p:nvPr/>
        </p:nvSpPr>
        <p:spPr>
          <a:xfrm>
            <a:off x="684212" y="4014000"/>
            <a:ext cx="251700"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chemeClr val="accent2"/>
                </a:solidFill>
                <a:latin typeface="Barlow Semi Condensed SemiBold"/>
                <a:ea typeface="Barlow Semi Condensed SemiBold"/>
                <a:cs typeface="Barlow Semi Condensed SemiBold"/>
                <a:sym typeface="Barlow Semi Condensed SemiBold"/>
              </a:rPr>
              <a:t>4.</a:t>
            </a:r>
            <a:endParaRPr sz="1400" b="0" i="0" u="none" strike="noStrike" cap="none">
              <a:solidFill>
                <a:srgbClr val="000000"/>
              </a:solidFill>
              <a:latin typeface="Arial"/>
              <a:ea typeface="Arial"/>
              <a:cs typeface="Arial"/>
              <a:sym typeface="Arial"/>
            </a:endParaRPr>
          </a:p>
        </p:txBody>
      </p:sp>
      <p:cxnSp>
        <p:nvCxnSpPr>
          <p:cNvPr id="567" name="Google Shape;567;g122eced1e13_12_0"/>
          <p:cNvCxnSpPr/>
          <p:nvPr/>
        </p:nvCxnSpPr>
        <p:spPr>
          <a:xfrm>
            <a:off x="936000" y="4151392"/>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568" name="Google Shape;568;g122eced1e13_12_0"/>
          <p:cNvSpPr txBox="1"/>
          <p:nvPr/>
        </p:nvSpPr>
        <p:spPr>
          <a:xfrm>
            <a:off x="4362033" y="4014000"/>
            <a:ext cx="251700"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chemeClr val="accent2"/>
                </a:solidFill>
                <a:latin typeface="Barlow Semi Condensed SemiBold"/>
                <a:ea typeface="Barlow Semi Condensed SemiBold"/>
                <a:cs typeface="Barlow Semi Condensed SemiBold"/>
                <a:sym typeface="Barlow Semi Condensed SemiBold"/>
              </a:rPr>
              <a:t>5.</a:t>
            </a:r>
            <a:endParaRPr sz="1400" b="0" i="0" u="none" strike="noStrike" cap="none">
              <a:solidFill>
                <a:srgbClr val="000000"/>
              </a:solidFill>
              <a:latin typeface="Arial"/>
              <a:ea typeface="Arial"/>
              <a:cs typeface="Arial"/>
              <a:sym typeface="Arial"/>
            </a:endParaRPr>
          </a:p>
        </p:txBody>
      </p:sp>
      <p:cxnSp>
        <p:nvCxnSpPr>
          <p:cNvPr id="569" name="Google Shape;569;g122eced1e13_12_0"/>
          <p:cNvCxnSpPr/>
          <p:nvPr/>
        </p:nvCxnSpPr>
        <p:spPr>
          <a:xfrm>
            <a:off x="4613821" y="4151392"/>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570" name="Google Shape;570;g122eced1e13_12_0"/>
          <p:cNvSpPr txBox="1"/>
          <p:nvPr/>
        </p:nvSpPr>
        <p:spPr>
          <a:xfrm>
            <a:off x="8139254" y="4014113"/>
            <a:ext cx="251700" cy="41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chemeClr val="accent2"/>
                </a:solidFill>
                <a:latin typeface="Barlow Semi Condensed SemiBold"/>
                <a:ea typeface="Barlow Semi Condensed SemiBold"/>
                <a:cs typeface="Barlow Semi Condensed SemiBold"/>
                <a:sym typeface="Barlow Semi Condensed SemiBold"/>
              </a:rPr>
              <a:t>6.</a:t>
            </a:r>
            <a:endParaRPr sz="1400" b="0" i="0" u="none" strike="noStrike" cap="none">
              <a:solidFill>
                <a:srgbClr val="000000"/>
              </a:solidFill>
              <a:latin typeface="Arial"/>
              <a:ea typeface="Arial"/>
              <a:cs typeface="Arial"/>
              <a:sym typeface="Arial"/>
            </a:endParaRPr>
          </a:p>
        </p:txBody>
      </p:sp>
      <p:cxnSp>
        <p:nvCxnSpPr>
          <p:cNvPr id="571" name="Google Shape;571;g122eced1e13_12_0"/>
          <p:cNvCxnSpPr/>
          <p:nvPr/>
        </p:nvCxnSpPr>
        <p:spPr>
          <a:xfrm>
            <a:off x="8391042" y="4151505"/>
            <a:ext cx="3196800" cy="0"/>
          </a:xfrm>
          <a:prstGeom prst="straightConnector1">
            <a:avLst/>
          </a:prstGeom>
          <a:noFill/>
          <a:ln w="12700" cap="flat" cmpd="sng">
            <a:solidFill>
              <a:schemeClr val="accent2"/>
            </a:solidFill>
            <a:prstDash val="solid"/>
            <a:miter lim="800000"/>
            <a:headEnd type="none" w="sm" len="sm"/>
            <a:tailEnd type="none" w="sm" len="sm"/>
          </a:ln>
        </p:spPr>
      </p:cxnSp>
      <p:sp>
        <p:nvSpPr>
          <p:cNvPr id="572" name="Google Shape;572;g122eced1e13_12_0"/>
          <p:cNvSpPr txBox="1"/>
          <p:nvPr/>
        </p:nvSpPr>
        <p:spPr>
          <a:xfrm>
            <a:off x="760397" y="1999953"/>
            <a:ext cx="3468000" cy="951600"/>
          </a:xfrm>
          <a:prstGeom prst="rect">
            <a:avLst/>
          </a:prstGeom>
          <a:noFill/>
          <a:ln>
            <a:noFill/>
          </a:ln>
        </p:spPr>
        <p:txBody>
          <a:bodyPr spcFirstLastPara="1" wrap="square" lIns="0" tIns="0" rIns="0" bIns="0" anchor="t" anchorCtr="0">
            <a:noAutofit/>
          </a:bodyPr>
          <a:lstStyle/>
          <a:p>
            <a:pPr marL="360000" marR="0" lvl="3" indent="-334600" algn="l" rtl="0">
              <a:lnSpc>
                <a:spcPct val="120000"/>
              </a:lnSpc>
              <a:spcBef>
                <a:spcPts val="1417"/>
              </a:spcBef>
              <a:spcAft>
                <a:spcPts val="0"/>
              </a:spcAft>
              <a:buClr>
                <a:schemeClr val="accent2"/>
              </a:buClr>
              <a:buSzPts val="1600"/>
              <a:buFont typeface="Roboto"/>
              <a:buChar char="―"/>
            </a:pPr>
            <a:r>
              <a:rPr lang="en-US" sz="1600" b="1" i="0" u="none" strike="noStrike" cap="none">
                <a:solidFill>
                  <a:schemeClr val="dk2"/>
                </a:solidFill>
                <a:latin typeface="Roboto"/>
                <a:ea typeface="Roboto"/>
                <a:cs typeface="Roboto"/>
                <a:sym typeface="Roboto"/>
              </a:rPr>
              <a:t>Evaluate</a:t>
            </a:r>
            <a:r>
              <a:rPr lang="en-US" sz="1600" b="0" i="0" u="none" strike="noStrike" cap="none">
                <a:solidFill>
                  <a:schemeClr val="dk2"/>
                </a:solidFill>
                <a:latin typeface="Roboto Light"/>
                <a:ea typeface="Roboto Light"/>
                <a:cs typeface="Roboto Light"/>
                <a:sym typeface="Roboto Light"/>
              </a:rPr>
              <a:t> </a:t>
            </a:r>
            <a:r>
              <a:rPr lang="en-US" sz="1600" b="1" i="0" u="none" strike="noStrike" cap="none">
                <a:solidFill>
                  <a:schemeClr val="dk2"/>
                </a:solidFill>
                <a:latin typeface="Roboto"/>
                <a:ea typeface="Roboto"/>
                <a:cs typeface="Roboto"/>
                <a:sym typeface="Roboto"/>
              </a:rPr>
              <a:t>lessons learned</a:t>
            </a:r>
            <a:r>
              <a:rPr lang="en-US" sz="1600" b="0" i="0" u="none" strike="noStrike" cap="none">
                <a:solidFill>
                  <a:schemeClr val="dk2"/>
                </a:solidFill>
                <a:latin typeface="Roboto Light"/>
                <a:ea typeface="Roboto Light"/>
                <a:cs typeface="Roboto Light"/>
                <a:sym typeface="Roboto Light"/>
              </a:rPr>
              <a:t> from previous observing system reviews, evaluations and experiences. </a:t>
            </a:r>
            <a:endParaRPr sz="1600" b="0" i="0" u="none" strike="noStrike" cap="none">
              <a:solidFill>
                <a:schemeClr val="dk1"/>
              </a:solidFill>
              <a:latin typeface="Roboto"/>
              <a:ea typeface="Roboto"/>
              <a:cs typeface="Roboto"/>
              <a:sym typeface="Roboto"/>
            </a:endParaRPr>
          </a:p>
          <a:p>
            <a:pPr marL="0" marR="0" lvl="0" indent="0" algn="l" rtl="0">
              <a:lnSpc>
                <a:spcPct val="110000"/>
              </a:lnSpc>
              <a:spcBef>
                <a:spcPts val="0"/>
              </a:spcBef>
              <a:spcAft>
                <a:spcPts val="0"/>
              </a:spcAft>
              <a:buClr>
                <a:srgbClr val="000000"/>
              </a:buClr>
              <a:buSzPts val="1600"/>
              <a:buFont typeface="Arial"/>
              <a:buNone/>
            </a:pPr>
            <a:endParaRPr sz="1600" b="0" i="0" u="none" strike="noStrike" cap="none">
              <a:solidFill>
                <a:schemeClr val="dk2"/>
              </a:solidFill>
              <a:latin typeface="Roboto Light"/>
              <a:ea typeface="Roboto Light"/>
              <a:cs typeface="Roboto Light"/>
              <a:sym typeface="Roboto Light"/>
            </a:endParaRPr>
          </a:p>
        </p:txBody>
      </p:sp>
      <p:sp>
        <p:nvSpPr>
          <p:cNvPr id="573" name="Google Shape;573;g122eced1e13_12_0"/>
          <p:cNvSpPr txBox="1"/>
          <p:nvPr/>
        </p:nvSpPr>
        <p:spPr>
          <a:xfrm>
            <a:off x="4420122" y="1977428"/>
            <a:ext cx="3468000" cy="951600"/>
          </a:xfrm>
          <a:prstGeom prst="rect">
            <a:avLst/>
          </a:prstGeom>
          <a:noFill/>
          <a:ln>
            <a:noFill/>
          </a:ln>
        </p:spPr>
        <p:txBody>
          <a:bodyPr spcFirstLastPara="1" wrap="square" lIns="0" tIns="0" rIns="0" bIns="0" anchor="t" anchorCtr="0">
            <a:noAutofit/>
          </a:bodyPr>
          <a:lstStyle/>
          <a:p>
            <a:pPr marL="360000" marR="0" lvl="3" indent="-334600" algn="l" rtl="0">
              <a:lnSpc>
                <a:spcPct val="120000"/>
              </a:lnSpc>
              <a:spcBef>
                <a:spcPts val="1417"/>
              </a:spcBef>
              <a:spcAft>
                <a:spcPts val="0"/>
              </a:spcAft>
              <a:buClr>
                <a:schemeClr val="accent2"/>
              </a:buClr>
              <a:buSzPts val="1600"/>
              <a:buFont typeface="Roboto"/>
              <a:buChar char="―"/>
            </a:pPr>
            <a:r>
              <a:rPr lang="en-US" sz="1600" b="0" i="0" u="none" strike="noStrike" cap="none">
                <a:solidFill>
                  <a:schemeClr val="dk2"/>
                </a:solidFill>
                <a:latin typeface="Roboto Light"/>
                <a:ea typeface="Roboto Light"/>
                <a:cs typeface="Roboto Light"/>
                <a:sym typeface="Roboto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Describe  </a:t>
            </a:r>
            <a:r>
              <a:rPr lang="en-US" sz="1600" b="1" i="0" u="none" strike="noStrike" cap="none">
                <a:solidFill>
                  <a:schemeClr val="dk2"/>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actionable outcomes </a:t>
            </a:r>
            <a:r>
              <a:rPr lang="en-US" sz="1600" b="0" i="0" u="none" strike="noStrike" cap="none">
                <a:solidFill>
                  <a:schemeClr val="dk2"/>
                </a:solidFill>
                <a:latin typeface="Roboto Light"/>
                <a:ea typeface="Roboto Light"/>
                <a:cs typeface="Roboto Light"/>
                <a:sym typeface="Roboto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i.e. what will a successful co-design project look like for different stakeholders? </a:t>
            </a:r>
            <a:endParaRPr sz="1600" b="0" i="0" u="none" strike="noStrike" cap="none">
              <a:solidFill>
                <a:schemeClr val="dk2"/>
              </a:solidFill>
              <a:latin typeface="Roboto Light"/>
              <a:ea typeface="Roboto Light"/>
              <a:cs typeface="Roboto Light"/>
              <a:sym typeface="Roboto Light"/>
            </a:endParaRPr>
          </a:p>
        </p:txBody>
      </p:sp>
      <p:sp>
        <p:nvSpPr>
          <p:cNvPr id="574" name="Google Shape;574;g122eced1e13_12_0"/>
          <p:cNvSpPr txBox="1"/>
          <p:nvPr/>
        </p:nvSpPr>
        <p:spPr>
          <a:xfrm>
            <a:off x="8116048" y="1940703"/>
            <a:ext cx="3468000" cy="951600"/>
          </a:xfrm>
          <a:prstGeom prst="rect">
            <a:avLst/>
          </a:prstGeom>
          <a:noFill/>
          <a:ln>
            <a:noFill/>
          </a:ln>
        </p:spPr>
        <p:txBody>
          <a:bodyPr spcFirstLastPara="1" wrap="square" lIns="0" tIns="0" rIns="0" bIns="0" anchor="t" anchorCtr="0">
            <a:noAutofit/>
          </a:bodyPr>
          <a:lstStyle/>
          <a:p>
            <a:pPr marL="360000" marR="0" lvl="3" indent="-334600" algn="l" rtl="0">
              <a:lnSpc>
                <a:spcPct val="120000"/>
              </a:lnSpc>
              <a:spcBef>
                <a:spcPts val="1417"/>
              </a:spcBef>
              <a:spcAft>
                <a:spcPts val="0"/>
              </a:spcAft>
              <a:buClr>
                <a:schemeClr val="accent2"/>
              </a:buClr>
              <a:buSzPts val="1600"/>
              <a:buFont typeface="Roboto"/>
              <a:buChar char="―"/>
            </a:pPr>
            <a:r>
              <a:rPr lang="en-US" sz="1600" b="1" i="0" u="none" strike="noStrike" cap="none">
                <a:solidFill>
                  <a:schemeClr val="dk2"/>
                </a:solidFill>
                <a:latin typeface="Roboto"/>
                <a:ea typeface="Roboto"/>
                <a:cs typeface="Roboto"/>
                <a:sym typeface="Roboto"/>
              </a:rPr>
              <a:t>Identify capability</a:t>
            </a:r>
            <a:r>
              <a:rPr lang="en-US" sz="1600" b="0" i="0" u="none" strike="noStrike" cap="none">
                <a:solidFill>
                  <a:schemeClr val="dk2"/>
                </a:solidFill>
                <a:latin typeface="Roboto Light"/>
                <a:ea typeface="Roboto Light"/>
                <a:cs typeface="Roboto Light"/>
                <a:sym typeface="Roboto Light"/>
              </a:rPr>
              <a:t> [infrastructure, resources] required to support development of initial exemplars. </a:t>
            </a:r>
            <a:endParaRPr sz="1600" b="0" i="0" u="none" strike="noStrike" cap="none">
              <a:solidFill>
                <a:schemeClr val="dk2"/>
              </a:solidFill>
              <a:latin typeface="Roboto Light"/>
              <a:ea typeface="Roboto Light"/>
              <a:cs typeface="Roboto Light"/>
              <a:sym typeface="Roboto Light"/>
            </a:endParaRPr>
          </a:p>
        </p:txBody>
      </p:sp>
      <p:sp>
        <p:nvSpPr>
          <p:cNvPr id="575" name="Google Shape;575;g122eced1e13_12_0"/>
          <p:cNvSpPr txBox="1"/>
          <p:nvPr/>
        </p:nvSpPr>
        <p:spPr>
          <a:xfrm>
            <a:off x="760397" y="4553528"/>
            <a:ext cx="3468000" cy="951600"/>
          </a:xfrm>
          <a:prstGeom prst="rect">
            <a:avLst/>
          </a:prstGeom>
          <a:noFill/>
          <a:ln>
            <a:noFill/>
          </a:ln>
        </p:spPr>
        <p:txBody>
          <a:bodyPr spcFirstLastPara="1" wrap="square" lIns="0" tIns="0" rIns="0" bIns="0" anchor="t" anchorCtr="0">
            <a:noAutofit/>
          </a:bodyPr>
          <a:lstStyle/>
          <a:p>
            <a:pPr marL="360000" marR="0" lvl="3" indent="-334600" algn="l" rtl="0">
              <a:lnSpc>
                <a:spcPct val="120000"/>
              </a:lnSpc>
              <a:spcBef>
                <a:spcPts val="1417"/>
              </a:spcBef>
              <a:spcAft>
                <a:spcPts val="0"/>
              </a:spcAft>
              <a:buClr>
                <a:schemeClr val="accent2"/>
              </a:buClr>
              <a:buSzPts val="1600"/>
              <a:buFont typeface="Roboto"/>
              <a:buChar char="―"/>
            </a:pPr>
            <a:r>
              <a:rPr lang="en-US" sz="1600" b="0" i="0" u="none" strike="noStrike" cap="none">
                <a:solidFill>
                  <a:schemeClr val="dk2"/>
                </a:solidFill>
                <a:latin typeface="Roboto Light"/>
                <a:ea typeface="Roboto Light"/>
                <a:cs typeface="Roboto Light"/>
                <a:sym typeface="Roboto Light"/>
              </a:rPr>
              <a:t>Evaluate </a:t>
            </a:r>
            <a:r>
              <a:rPr lang="en-US" sz="1600" b="1" i="0" u="none" strike="noStrike" cap="none">
                <a:solidFill>
                  <a:schemeClr val="dk2"/>
                </a:solidFill>
                <a:latin typeface="Roboto"/>
                <a:ea typeface="Roboto"/>
                <a:cs typeface="Roboto"/>
                <a:sym typeface="Roboto"/>
              </a:rPr>
              <a:t>gaps</a:t>
            </a:r>
            <a:r>
              <a:rPr lang="en-US" sz="1600" b="0" i="0" u="none" strike="noStrike" cap="none">
                <a:solidFill>
                  <a:schemeClr val="dk2"/>
                </a:solidFill>
                <a:latin typeface="Roboto Light"/>
                <a:ea typeface="Roboto Light"/>
                <a:cs typeface="Roboto Light"/>
                <a:sym typeface="Roboto Light"/>
              </a:rPr>
              <a:t> and where further focus should be. </a:t>
            </a:r>
            <a:endParaRPr sz="1600" b="0" i="0" u="none" strike="noStrike" cap="none">
              <a:solidFill>
                <a:schemeClr val="dk1"/>
              </a:solidFill>
              <a:latin typeface="Roboto"/>
              <a:ea typeface="Roboto"/>
              <a:cs typeface="Roboto"/>
              <a:sym typeface="Roboto"/>
            </a:endParaRPr>
          </a:p>
          <a:p>
            <a:pPr marL="0" marR="0" lvl="0" indent="0" algn="l" rtl="0">
              <a:lnSpc>
                <a:spcPct val="110000"/>
              </a:lnSpc>
              <a:spcBef>
                <a:spcPts val="0"/>
              </a:spcBef>
              <a:spcAft>
                <a:spcPts val="0"/>
              </a:spcAft>
              <a:buClr>
                <a:srgbClr val="000000"/>
              </a:buClr>
              <a:buSzPts val="1600"/>
              <a:buFont typeface="Arial"/>
              <a:buNone/>
            </a:pPr>
            <a:endParaRPr sz="1600" b="0" i="0" u="none" strike="noStrike" cap="none">
              <a:solidFill>
                <a:schemeClr val="dk2"/>
              </a:solidFill>
              <a:latin typeface="Roboto Light"/>
              <a:ea typeface="Roboto Light"/>
              <a:cs typeface="Roboto Light"/>
              <a:sym typeface="Roboto Light"/>
            </a:endParaRPr>
          </a:p>
        </p:txBody>
      </p:sp>
      <p:sp>
        <p:nvSpPr>
          <p:cNvPr id="576" name="Google Shape;576;g122eced1e13_12_0"/>
          <p:cNvSpPr txBox="1"/>
          <p:nvPr/>
        </p:nvSpPr>
        <p:spPr>
          <a:xfrm>
            <a:off x="4478222" y="4495703"/>
            <a:ext cx="3468000" cy="951600"/>
          </a:xfrm>
          <a:prstGeom prst="rect">
            <a:avLst/>
          </a:prstGeom>
          <a:noFill/>
          <a:ln>
            <a:noFill/>
          </a:ln>
        </p:spPr>
        <p:txBody>
          <a:bodyPr spcFirstLastPara="1" wrap="square" lIns="0" tIns="0" rIns="0" bIns="0" anchor="t" anchorCtr="0">
            <a:noAutofit/>
          </a:bodyPr>
          <a:lstStyle/>
          <a:p>
            <a:pPr marL="360000" marR="0" lvl="3" indent="-334600" algn="l" rtl="0">
              <a:lnSpc>
                <a:spcPct val="120000"/>
              </a:lnSpc>
              <a:spcBef>
                <a:spcPts val="1417"/>
              </a:spcBef>
              <a:spcAft>
                <a:spcPts val="0"/>
              </a:spcAft>
              <a:buClr>
                <a:schemeClr val="accent2"/>
              </a:buClr>
              <a:buSzPts val="1600"/>
              <a:buFont typeface="Roboto"/>
              <a:buChar char="―"/>
            </a:pPr>
            <a:r>
              <a:rPr lang="en-US" sz="1600" b="1" i="0" u="none" strike="noStrike" cap="none">
                <a:solidFill>
                  <a:schemeClr val="dk2"/>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Select a set of initial priority exemplar areas,</a:t>
            </a:r>
            <a:r>
              <a:rPr lang="en-US" sz="1600" b="0" i="0" u="none" strike="noStrike" cap="none">
                <a:solidFill>
                  <a:schemeClr val="dk2"/>
                </a:solidFill>
                <a:latin typeface="Roboto Light"/>
                <a:ea typeface="Roboto Light"/>
                <a:cs typeface="Roboto Light"/>
                <a:sym typeface="Roboto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 around which to focus projects. </a:t>
            </a:r>
            <a:endParaRPr sz="1600" b="0" i="0" u="none" strike="noStrike" cap="none">
              <a:solidFill>
                <a:schemeClr val="dk1"/>
              </a:solidFill>
              <a:latin typeface="Roboto"/>
              <a:ea typeface="Roboto"/>
              <a:cs typeface="Roboto"/>
              <a:sym typeface="Roboto"/>
            </a:endParaRPr>
          </a:p>
          <a:p>
            <a:pPr marL="0" marR="0" lvl="0" indent="0" algn="l" rtl="0">
              <a:lnSpc>
                <a:spcPct val="110000"/>
              </a:lnSpc>
              <a:spcBef>
                <a:spcPts val="0"/>
              </a:spcBef>
              <a:spcAft>
                <a:spcPts val="0"/>
              </a:spcAft>
              <a:buClr>
                <a:srgbClr val="000000"/>
              </a:buClr>
              <a:buSzPts val="1600"/>
              <a:buFont typeface="Arial"/>
              <a:buNone/>
            </a:pPr>
            <a:endParaRPr sz="1600" b="0" i="0" u="none" strike="noStrike" cap="none">
              <a:solidFill>
                <a:schemeClr val="dk2"/>
              </a:solidFill>
              <a:latin typeface="Roboto Light"/>
              <a:ea typeface="Roboto Light"/>
              <a:cs typeface="Roboto Light"/>
              <a:sym typeface="Roboto Light"/>
            </a:endParaRPr>
          </a:p>
        </p:txBody>
      </p:sp>
      <p:sp>
        <p:nvSpPr>
          <p:cNvPr id="577" name="Google Shape;577;g122eced1e13_12_0"/>
          <p:cNvSpPr txBox="1"/>
          <p:nvPr/>
        </p:nvSpPr>
        <p:spPr>
          <a:xfrm>
            <a:off x="8039848" y="4424403"/>
            <a:ext cx="3468000" cy="951600"/>
          </a:xfrm>
          <a:prstGeom prst="rect">
            <a:avLst/>
          </a:prstGeom>
          <a:noFill/>
          <a:ln>
            <a:noFill/>
          </a:ln>
        </p:spPr>
        <p:txBody>
          <a:bodyPr spcFirstLastPara="1" wrap="square" lIns="0" tIns="0" rIns="0" bIns="0" anchor="t" anchorCtr="0">
            <a:noAutofit/>
          </a:bodyPr>
          <a:lstStyle/>
          <a:p>
            <a:pPr marL="360000" marR="0" lvl="3" indent="-334600" algn="l" rtl="0">
              <a:lnSpc>
                <a:spcPct val="120000"/>
              </a:lnSpc>
              <a:spcBef>
                <a:spcPts val="1417"/>
              </a:spcBef>
              <a:spcAft>
                <a:spcPts val="0"/>
              </a:spcAft>
              <a:buClr>
                <a:schemeClr val="accent2"/>
              </a:buClr>
              <a:buSzPts val="1600"/>
              <a:buFont typeface="Roboto"/>
              <a:buChar char="―"/>
            </a:pPr>
            <a:r>
              <a:rPr lang="en-US" sz="1600" b="0" i="0" u="none" strike="noStrike" cap="none">
                <a:solidFill>
                  <a:schemeClr val="dk2"/>
                </a:solidFill>
                <a:latin typeface="Roboto Light"/>
                <a:ea typeface="Roboto Light"/>
                <a:cs typeface="Roboto Light"/>
                <a:sym typeface="Roboto Light"/>
              </a:rPr>
              <a:t>Engage </a:t>
            </a:r>
            <a:r>
              <a:rPr lang="en-US" sz="1600" b="1" i="0" u="none" strike="noStrike" cap="none">
                <a:solidFill>
                  <a:schemeClr val="dk2"/>
                </a:solidFill>
                <a:latin typeface="Roboto"/>
                <a:ea typeface="Roboto"/>
                <a:cs typeface="Roboto"/>
                <a:sym typeface="Roboto"/>
              </a:rPr>
              <a:t>potential projects, participants and funders</a:t>
            </a:r>
            <a:r>
              <a:rPr lang="en-US" sz="1600" b="0" i="0" u="none" strike="noStrike" cap="none">
                <a:solidFill>
                  <a:schemeClr val="dk2"/>
                </a:solidFill>
                <a:latin typeface="Roboto Light"/>
                <a:ea typeface="Roboto Light"/>
                <a:cs typeface="Roboto Light"/>
                <a:sym typeface="Roboto Light"/>
              </a:rPr>
              <a:t> to develop the exemplars. </a:t>
            </a:r>
            <a:endParaRPr sz="1600" b="0" i="0" u="none" strike="noStrike" cap="none">
              <a:solidFill>
                <a:schemeClr val="dk2"/>
              </a:solidFill>
              <a:latin typeface="Roboto Light"/>
              <a:ea typeface="Roboto Light"/>
              <a:cs typeface="Roboto Light"/>
              <a:sym typeface="Roboto Light"/>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582"/>
        <p:cNvGrpSpPr/>
        <p:nvPr/>
      </p:nvGrpSpPr>
      <p:grpSpPr>
        <a:xfrm>
          <a:off x="0" y="0"/>
          <a:ext cx="0" cy="0"/>
          <a:chOff x="0" y="0"/>
          <a:chExt cx="0" cy="0"/>
        </a:xfrm>
      </p:grpSpPr>
      <p:sp>
        <p:nvSpPr>
          <p:cNvPr id="583" name="Google Shape;583;g122eced1e13_7_0"/>
          <p:cNvSpPr txBox="1"/>
          <p:nvPr/>
        </p:nvSpPr>
        <p:spPr>
          <a:xfrm>
            <a:off x="9437775" y="7840325"/>
            <a:ext cx="9783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g122eced1e13_7_0"/>
          <p:cNvSpPr/>
          <p:nvPr/>
        </p:nvSpPr>
        <p:spPr>
          <a:xfrm>
            <a:off x="161550" y="6131325"/>
            <a:ext cx="1755600" cy="537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585" name="Google Shape;585;g122eced1e13_7_0"/>
          <p:cNvGraphicFramePr/>
          <p:nvPr/>
        </p:nvGraphicFramePr>
        <p:xfrm>
          <a:off x="224375" y="88290"/>
          <a:ext cx="3000000" cy="3000000"/>
        </p:xfrm>
        <a:graphic>
          <a:graphicData uri="http://schemas.openxmlformats.org/drawingml/2006/table">
            <a:tbl>
              <a:tblPr>
                <a:noFill/>
                <a:tableStyleId>{8FD7DE91-900A-476D-8F3B-F6401C96F2ED}</a:tableStyleId>
              </a:tblPr>
              <a:tblGrid>
                <a:gridCol w="1500350">
                  <a:extLst>
                    <a:ext uri="{9D8B030D-6E8A-4147-A177-3AD203B41FA5}">
                      <a16:colId xmlns:a16="http://schemas.microsoft.com/office/drawing/2014/main" val="20000"/>
                    </a:ext>
                  </a:extLst>
                </a:gridCol>
                <a:gridCol w="1979675">
                  <a:extLst>
                    <a:ext uri="{9D8B030D-6E8A-4147-A177-3AD203B41FA5}">
                      <a16:colId xmlns:a16="http://schemas.microsoft.com/office/drawing/2014/main" val="20001"/>
                    </a:ext>
                  </a:extLst>
                </a:gridCol>
                <a:gridCol w="8297375">
                  <a:extLst>
                    <a:ext uri="{9D8B030D-6E8A-4147-A177-3AD203B41FA5}">
                      <a16:colId xmlns:a16="http://schemas.microsoft.com/office/drawing/2014/main" val="20002"/>
                    </a:ext>
                  </a:extLst>
                </a:gridCol>
              </a:tblGrid>
              <a:tr h="411600">
                <a:tc gridSpan="3">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solidFill>
                            <a:schemeClr val="lt1"/>
                          </a:solidFill>
                        </a:rPr>
                        <a:t>EXEMPLARS IN PROGRESS</a:t>
                      </a:r>
                      <a:endParaRPr sz="1400" b="1" u="none" strike="noStrike" cap="none">
                        <a:solidFill>
                          <a:schemeClr val="lt1"/>
                        </a:solidFill>
                      </a:endParaRPr>
                    </a:p>
                  </a:txBody>
                  <a:tcPr marL="91425" marR="91425" marT="91425" marB="91425">
                    <a:solidFill>
                      <a:schemeClr val="accent3"/>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116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Exemplar</a:t>
                      </a:r>
                      <a:endParaRPr sz="1400" b="1" u="none" strike="noStrike" cap="none">
                        <a:solidFill>
                          <a:schemeClr val="lt1"/>
                        </a:solidFill>
                      </a:endParaRPr>
                    </a:p>
                  </a:txBody>
                  <a:tcPr marL="91425" marR="91425" marT="91425" marB="91425">
                    <a:solidFill>
                      <a:schemeClr val="accent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lt1"/>
                          </a:solidFill>
                        </a:rPr>
                        <a:t>Lead</a:t>
                      </a:r>
                      <a:endParaRPr sz="1400" b="1" u="none" strike="noStrike" cap="none">
                        <a:solidFill>
                          <a:schemeClr val="lt1"/>
                        </a:solidFill>
                      </a:endParaRPr>
                    </a:p>
                  </a:txBody>
                  <a:tcPr marL="91425" marR="91425" marT="91425" marB="91425">
                    <a:solidFill>
                      <a:schemeClr val="accent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lt1"/>
                          </a:solidFill>
                        </a:rPr>
                        <a:t>Groups to connect into exemplars???</a:t>
                      </a:r>
                      <a:endParaRPr sz="1400" b="1" u="none" strike="noStrike" cap="none">
                        <a:solidFill>
                          <a:schemeClr val="lt1"/>
                        </a:solidFill>
                      </a:endParaRPr>
                    </a:p>
                  </a:txBody>
                  <a:tcPr marL="91425" marR="91425" marT="91425" marB="91425">
                    <a:solidFill>
                      <a:schemeClr val="accent3"/>
                    </a:solidFill>
                  </a:tcPr>
                </a:tc>
                <a:extLst>
                  <a:ext uri="{0D108BD9-81ED-4DB2-BD59-A6C34878D82A}">
                    <a16:rowId xmlns:a16="http://schemas.microsoft.com/office/drawing/2014/main" val="10001"/>
                  </a:ext>
                </a:extLst>
              </a:tr>
              <a:tr h="4324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oboto"/>
                          <a:ea typeface="Roboto"/>
                          <a:cs typeface="Roboto"/>
                          <a:sym typeface="Roboto"/>
                        </a:rPr>
                        <a:t>CARBON</a:t>
                      </a:r>
                      <a:endParaRPr sz="1100" u="none" strike="noStrike" cap="none">
                        <a:latin typeface="Roboto"/>
                        <a:ea typeface="Roboto"/>
                        <a:cs typeface="Roboto"/>
                        <a:sym typeface="Roboto"/>
                      </a:endParaRPr>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oboto"/>
                          <a:ea typeface="Roboto"/>
                          <a:cs typeface="Roboto"/>
                          <a:sym typeface="Roboto"/>
                        </a:rPr>
                        <a:t>ICOS</a:t>
                      </a:r>
                      <a:endParaRPr sz="1100" u="none" strike="noStrike" cap="none">
                        <a:latin typeface="Roboto"/>
                        <a:ea typeface="Roboto"/>
                        <a:cs typeface="Roboto"/>
                        <a:sym typeface="Roboto"/>
                      </a:endParaRPr>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oboto"/>
                          <a:ea typeface="Roboto"/>
                          <a:cs typeface="Roboto"/>
                          <a:sym typeface="Roboto"/>
                        </a:rPr>
                        <a:t>G7 FSOI, IOCCP</a:t>
                      </a:r>
                      <a:endParaRPr sz="1100" u="none" strike="noStrike" cap="none">
                        <a:latin typeface="Roboto"/>
                        <a:ea typeface="Roboto"/>
                        <a:cs typeface="Roboto"/>
                        <a:sym typeface="Roboto"/>
                      </a:endParaRPr>
                    </a:p>
                  </a:txBody>
                  <a:tcPr marL="91425" marR="91425" marT="91425" marB="91425">
                    <a:solidFill>
                      <a:schemeClr val="lt1"/>
                    </a:solidFill>
                  </a:tcPr>
                </a:tc>
                <a:extLst>
                  <a:ext uri="{0D108BD9-81ED-4DB2-BD59-A6C34878D82A}">
                    <a16:rowId xmlns:a16="http://schemas.microsoft.com/office/drawing/2014/main" val="10002"/>
                  </a:ext>
                </a:extLst>
              </a:tr>
              <a:tr h="12786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oboto"/>
                          <a:ea typeface="Roboto"/>
                          <a:cs typeface="Roboto"/>
                          <a:sym typeface="Roboto"/>
                        </a:rPr>
                        <a:t>MARINE HEATWAVE</a:t>
                      </a:r>
                      <a:endParaRPr sz="1100" u="none" strike="noStrike" cap="none">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u="none" strike="noStrike" cap="none">
                        <a:latin typeface="Roboto"/>
                        <a:ea typeface="Roboto"/>
                        <a:cs typeface="Roboto"/>
                        <a:sym typeface="Roboto"/>
                      </a:endParaRPr>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oboto"/>
                          <a:ea typeface="Roboto"/>
                          <a:cs typeface="Roboto"/>
                          <a:sym typeface="Roboto"/>
                        </a:rPr>
                        <a:t>COCAS project / Mexican observing system </a:t>
                      </a:r>
                      <a:endParaRPr sz="1100" u="none" strike="noStrike" cap="none">
                        <a:latin typeface="Roboto"/>
                        <a:ea typeface="Roboto"/>
                        <a:cs typeface="Roboto"/>
                        <a:sym typeface="Roboto"/>
                      </a:endParaRPr>
                    </a:p>
                  </a:txBody>
                  <a:tcPr marL="91425" marR="91425" marT="91425" marB="91425">
                    <a:solidFill>
                      <a:schemeClr val="lt1"/>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1100" u="none" strike="noStrike" cap="none">
                          <a:solidFill>
                            <a:srgbClr val="201F1E"/>
                          </a:solidFill>
                          <a:latin typeface="Roboto"/>
                          <a:ea typeface="Roboto"/>
                          <a:cs typeface="Roboto"/>
                          <a:sym typeface="Roboto"/>
                        </a:rPr>
                        <a:t>Mediterranean Sea (observations) - Lia Santoleri group // Joaquin Tintore group // Simona Masina Mediterranean Sea (predictions/reanalyses) // Magdalena Balmaseda at ECMWF for seasonal (and seamless) predictions / Regina Rodriguez in Brazil: WCRP contact for the Light House Activity on extremes. Working on MHWs and she is a representative of the Tropical Atlantic Observing System. </a:t>
                      </a:r>
                      <a:r>
                        <a:rPr lang="en-US" sz="1100" u="none" strike="noStrike" cap="none">
                          <a:solidFill>
                            <a:schemeClr val="dk1"/>
                          </a:solidFill>
                          <a:latin typeface="Roboto"/>
                          <a:ea typeface="Roboto"/>
                          <a:cs typeface="Roboto"/>
                          <a:sym typeface="Roboto"/>
                        </a:rPr>
                        <a:t>IMOS has an </a:t>
                      </a:r>
                      <a:r>
                        <a:rPr lang="en-US" sz="1100" u="none" strike="noStrike" cap="none">
                          <a:solidFill>
                            <a:srgbClr val="201F1E"/>
                          </a:solidFill>
                          <a:latin typeface="Roboto"/>
                          <a:ea typeface="Roboto"/>
                          <a:cs typeface="Roboto"/>
                          <a:sym typeface="Roboto"/>
                        </a:rPr>
                        <a:t>event based sampling focussing on MHWs - Alistair Hobday from CSIRO has done a lot of work on this recently including predictions.</a:t>
                      </a:r>
                      <a:endParaRPr sz="1100" u="none" strike="noStrike" cap="none">
                        <a:solidFill>
                          <a:srgbClr val="201F1E"/>
                        </a:solidFill>
                        <a:latin typeface="Roboto"/>
                        <a:ea typeface="Roboto"/>
                        <a:cs typeface="Roboto"/>
                        <a:sym typeface="Roboto"/>
                      </a:endParaRPr>
                    </a:p>
                  </a:txBody>
                  <a:tcPr marL="91425" marR="91425" marT="91425" marB="91425">
                    <a:solidFill>
                      <a:schemeClr val="lt1"/>
                    </a:solidFill>
                  </a:tcPr>
                </a:tc>
                <a:extLst>
                  <a:ext uri="{0D108BD9-81ED-4DB2-BD59-A6C34878D82A}">
                    <a16:rowId xmlns:a16="http://schemas.microsoft.com/office/drawing/2014/main" val="10003"/>
                  </a:ext>
                </a:extLst>
              </a:tr>
              <a:tr h="11887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oboto"/>
                          <a:ea typeface="Roboto"/>
                          <a:cs typeface="Roboto"/>
                          <a:sym typeface="Roboto"/>
                        </a:rPr>
                        <a:t>Hurricanes &amp; trop storms</a:t>
                      </a:r>
                      <a:endParaRPr sz="11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u="none" strike="noStrike" cap="none">
                        <a:latin typeface="Roboto"/>
                        <a:ea typeface="Roboto"/>
                        <a:cs typeface="Roboto"/>
                        <a:sym typeface="Roboto"/>
                      </a:endParaRPr>
                    </a:p>
                  </a:txBody>
                  <a:tcPr marL="91425" marR="91425" marT="91425" marB="91425">
                    <a:lnB w="9525" cap="flat" cmpd="sng">
                      <a:solidFill>
                        <a:srgbClr val="9E9E9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oboto"/>
                          <a:ea typeface="Roboto"/>
                          <a:cs typeface="Roboto"/>
                          <a:sym typeface="Roboto"/>
                        </a:rPr>
                        <a:t>Hyun-Sook Kim</a:t>
                      </a:r>
                      <a:endParaRPr sz="11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oboto"/>
                          <a:ea typeface="Roboto"/>
                          <a:cs typeface="Roboto"/>
                          <a:sym typeface="Roboto"/>
                        </a:rPr>
                        <a:t>Travis Miles</a:t>
                      </a:r>
                      <a:endParaRPr sz="11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oboto"/>
                          <a:ea typeface="Roboto"/>
                          <a:cs typeface="Roboto"/>
                          <a:sym typeface="Roboto"/>
                        </a:rPr>
                        <a:t>Scott Glenn</a:t>
                      </a:r>
                      <a:br>
                        <a:rPr lang="en-US" sz="1100" u="none" strike="noStrike" cap="none">
                          <a:latin typeface="Roboto"/>
                          <a:ea typeface="Roboto"/>
                          <a:cs typeface="Roboto"/>
                          <a:sym typeface="Roboto"/>
                        </a:rPr>
                      </a:br>
                      <a:r>
                        <a:rPr lang="en-US" sz="1100" u="none" strike="noStrike" cap="none">
                          <a:latin typeface="Roboto"/>
                          <a:ea typeface="Roboto"/>
                          <a:cs typeface="Roboto"/>
                          <a:sym typeface="Roboto"/>
                        </a:rPr>
                        <a:t>Dr Venkat</a:t>
                      </a:r>
                      <a:br>
                        <a:rPr lang="en-US" sz="1100" u="none" strike="noStrike" cap="none">
                          <a:latin typeface="Roboto"/>
                          <a:ea typeface="Roboto"/>
                          <a:cs typeface="Roboto"/>
                          <a:sym typeface="Roboto"/>
                        </a:rPr>
                      </a:br>
                      <a:r>
                        <a:rPr lang="en-US" sz="1100" u="none" strike="noStrike" cap="none">
                          <a:latin typeface="Roboto"/>
                          <a:ea typeface="Roboto"/>
                          <a:cs typeface="Roboto"/>
                          <a:sym typeface="Roboto"/>
                        </a:rPr>
                        <a:t>I-I Lin</a:t>
                      </a:r>
                      <a:endParaRPr sz="11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oboto"/>
                          <a:ea typeface="Roboto"/>
                          <a:cs typeface="Roboto"/>
                          <a:sym typeface="Roboto"/>
                        </a:rPr>
                        <a:t>Gustavo Goni</a:t>
                      </a:r>
                      <a:endParaRPr sz="1100" u="none" strike="noStrike" cap="none">
                        <a:latin typeface="Roboto"/>
                        <a:ea typeface="Roboto"/>
                        <a:cs typeface="Roboto"/>
                        <a:sym typeface="Roboto"/>
                      </a:endParaRPr>
                    </a:p>
                  </a:txBody>
                  <a:tcPr marL="91425" marR="91425" marT="91425" marB="91425">
                    <a:lnB w="9525" cap="flat" cmpd="sng">
                      <a:solidFill>
                        <a:srgbClr val="999999"/>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oboto"/>
                          <a:ea typeface="Roboto"/>
                          <a:cs typeface="Roboto"/>
                          <a:sym typeface="Roboto"/>
                        </a:rPr>
                        <a:t>Bangladesh project - </a:t>
                      </a:r>
                      <a:r>
                        <a:rPr lang="en-US" sz="1100" u="none" strike="noStrike" cap="none">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Bengal bay</a:t>
                      </a:r>
                      <a:endParaRPr sz="1100" u="none" strike="noStrike" cap="none">
                        <a:latin typeface="Roboto"/>
                        <a:ea typeface="Roboto"/>
                        <a:cs typeface="Roboto"/>
                        <a:sym typeface="Roboto"/>
                      </a:endParaRPr>
                    </a:p>
                  </a:txBody>
                  <a:tcPr marL="91425" marR="91425" marT="91425" marB="91425">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73750">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a:latin typeface="Roboto"/>
                          <a:ea typeface="Roboto"/>
                          <a:cs typeface="Roboto"/>
                          <a:sym typeface="Roboto"/>
                        </a:rPr>
                        <a:t>Boundary currents</a:t>
                      </a:r>
                      <a:endParaRPr sz="1100" u="none" strike="noStrike" cap="none">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u="none" strike="noStrike" cap="none">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chemeClr val="dk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Tammy Morris</a:t>
                      </a:r>
                      <a:endParaRPr sz="110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chemeClr val="dk1"/>
                          </a:solidFill>
                          <a:latin typeface="Roboto"/>
                          <a:ea typeface="Roboto"/>
                          <a:cs typeface="Roboto"/>
                          <a:sym typeface="Roboto"/>
                        </a:rPr>
                        <a:t>Marjolaine Krug</a:t>
                      </a:r>
                      <a:endParaRPr sz="110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u="none" strike="noStrike" cap="none">
                        <a:solidFill>
                          <a:schemeClr val="dk1"/>
                        </a:solidFill>
                        <a:latin typeface="Roboto"/>
                        <a:ea typeface="Roboto"/>
                        <a:cs typeface="Roboto"/>
                        <a:sym typeface="Roboto"/>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OceanPredict (ForeSea, SynObs), regional groups / universities working on regional research</a:t>
                      </a:r>
                      <a:endParaRPr sz="1100" u="none" strike="noStrike" cap="none">
                        <a:latin typeface="Roboto"/>
                        <a:ea typeface="Roboto"/>
                        <a:cs typeface="Roboto"/>
                        <a:sym typeface="Roboto"/>
                      </a:endParaRPr>
                    </a:p>
                    <a:p>
                      <a:pPr marL="0" marR="0" lvl="0" indent="0" algn="l" rtl="0">
                        <a:lnSpc>
                          <a:spcPct val="100000"/>
                        </a:lnSpc>
                        <a:spcBef>
                          <a:spcPts val="0"/>
                        </a:spcBef>
                        <a:spcAft>
                          <a:spcPts val="0"/>
                        </a:spcAft>
                        <a:buClr>
                          <a:schemeClr val="dk1"/>
                        </a:buClr>
                        <a:buSzPts val="1400"/>
                        <a:buFont typeface="Arial"/>
                        <a:buNone/>
                      </a:pPr>
                      <a:endParaRPr sz="110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400"/>
                        <a:buFont typeface="Arial"/>
                        <a:buNone/>
                      </a:pPr>
                      <a:r>
                        <a:rPr lang="en-US" sz="1100" u="none" strike="noStrike" cap="none">
                          <a:solidFill>
                            <a:schemeClr val="dk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Moninya Roughan </a:t>
                      </a:r>
                      <a:r>
                        <a:rPr lang="en-US" sz="1100" u="none" strike="noStrike" cap="none">
                          <a:solidFill>
                            <a:schemeClr val="dk1"/>
                          </a:solidFill>
                          <a:latin typeface="Roboto"/>
                          <a:ea typeface="Roboto"/>
                          <a:cs typeface="Roboto"/>
                          <a:sym typeface="Roboto"/>
                        </a:rPr>
                        <a:t> UNSW  / </a:t>
                      </a:r>
                      <a:r>
                        <a:rPr lang="en-US" sz="1100" u="none" strike="noStrike" cap="none">
                          <a:solidFill>
                            <a:schemeClr val="dk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Andy Moore</a:t>
                      </a:r>
                      <a:r>
                        <a:rPr lang="en-US" sz="1100" u="none" strike="noStrike" cap="none">
                          <a:solidFill>
                            <a:schemeClr val="dk1"/>
                          </a:solidFill>
                          <a:latin typeface="Roboto"/>
                          <a:ea typeface="Roboto"/>
                          <a:cs typeface="Roboto"/>
                          <a:sym typeface="Roboto"/>
                        </a:rPr>
                        <a:t> UCSC / Ken Ando - JAMSTEC [obs study of Kuroshio]</a:t>
                      </a:r>
                      <a:endParaRPr sz="1100" u="none" strike="noStrike" cap="none">
                        <a:solidFill>
                          <a:schemeClr val="dk1"/>
                        </a:solidFill>
                        <a:latin typeface="Roboto"/>
                        <a:ea typeface="Roboto"/>
                        <a:cs typeface="Roboto"/>
                        <a:sym typeface="Roboto"/>
                      </a:endParaRPr>
                    </a:p>
                  </a:txBody>
                  <a:tcPr marL="91425" marR="91425" marT="91425" marB="91425">
                    <a:lnL w="9525" cap="flat" cmpd="sng">
                      <a:solidFill>
                        <a:srgbClr val="999999"/>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642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oboto"/>
                          <a:ea typeface="Roboto"/>
                          <a:cs typeface="Roboto"/>
                          <a:sym typeface="Roboto"/>
                        </a:rPr>
                        <a:t>STORM SURGE</a:t>
                      </a:r>
                      <a:endParaRPr sz="1100" u="none" strike="noStrike" cap="none">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oboto"/>
                          <a:ea typeface="Roboto"/>
                          <a:cs typeface="Roboto"/>
                          <a:sym typeface="Roboto"/>
                        </a:rPr>
                        <a:t>Giovanni Coppini</a:t>
                      </a:r>
                      <a:br>
                        <a:rPr lang="en-US" sz="1100" u="none" strike="noStrike" cap="none">
                          <a:latin typeface="Roboto"/>
                          <a:ea typeface="Roboto"/>
                          <a:cs typeface="Roboto"/>
                          <a:sym typeface="Roboto"/>
                        </a:rPr>
                      </a:br>
                      <a:r>
                        <a:rPr lang="en-US" sz="1100" u="none" strike="noStrike" cap="none">
                          <a:solidFill>
                            <a:schemeClr val="dk1"/>
                          </a:solidFill>
                          <a:latin typeface="Roboto"/>
                          <a:ea typeface="Roboto"/>
                          <a:cs typeface="Roboto"/>
                          <a:sym typeface="Roboto"/>
                        </a:rPr>
                        <a:t>CoastPredict - </a:t>
                      </a:r>
                      <a:endParaRPr sz="1100" u="none" strike="noStrike" cap="none">
                        <a:solidFill>
                          <a:schemeClr val="dk1"/>
                        </a:solidFill>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oboto"/>
                          <a:ea typeface="Roboto"/>
                          <a:cs typeface="Roboto"/>
                          <a:sym typeface="Roboto"/>
                        </a:rPr>
                        <a:t>Exemplar focus to be reviewed / cross-over with Marine Heatwaves and Hurricanes</a:t>
                      </a:r>
                      <a:endParaRPr sz="1100" u="none" strike="noStrike" cap="none">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64200">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solidFill>
                            <a:srgbClr val="1C4587"/>
                          </a:solidFill>
                          <a:latin typeface="Roboto"/>
                          <a:ea typeface="Roboto"/>
                          <a:cs typeface="Roboto"/>
                          <a:sym typeface="Roboto"/>
                        </a:rPr>
                        <a:t>Marine Life</a:t>
                      </a:r>
                      <a:endParaRPr sz="1100" b="1" u="none" strike="noStrike" cap="none">
                        <a:solidFill>
                          <a:srgbClr val="1C4587"/>
                        </a:solidFill>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oboto"/>
                          <a:ea typeface="Roboto"/>
                          <a:cs typeface="Roboto"/>
                          <a:sym typeface="Roboto"/>
                        </a:rPr>
                        <a:t>Frank Muller-Karger /Jake Keritzer / Gabrielle Canonico</a:t>
                      </a:r>
                      <a:endParaRPr sz="1100" u="none" strike="noStrike" cap="none">
                        <a:highlight>
                          <a:srgbClr val="FFFF00"/>
                        </a:highlight>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endParaRPr sz="1000" u="none" strike="noStrike" cap="none">
                        <a:solidFill>
                          <a:schemeClr val="dk1"/>
                        </a:solidFill>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cxnSp>
        <p:nvCxnSpPr>
          <p:cNvPr id="590" name="Google Shape;590;g122eced1e13_2_285"/>
          <p:cNvCxnSpPr/>
          <p:nvPr/>
        </p:nvCxnSpPr>
        <p:spPr>
          <a:xfrm>
            <a:off x="1792225" y="2505450"/>
            <a:ext cx="4200" cy="485400"/>
          </a:xfrm>
          <a:prstGeom prst="straightConnector1">
            <a:avLst/>
          </a:prstGeom>
          <a:noFill/>
          <a:ln w="38100" cap="flat" cmpd="sng">
            <a:solidFill>
              <a:schemeClr val="accent2"/>
            </a:solidFill>
            <a:prstDash val="solid"/>
            <a:round/>
            <a:headEnd type="none" w="sm" len="sm"/>
            <a:tailEnd type="none" w="sm" len="sm"/>
          </a:ln>
        </p:spPr>
      </p:cxnSp>
      <p:cxnSp>
        <p:nvCxnSpPr>
          <p:cNvPr id="591" name="Google Shape;591;g122eced1e13_2_285"/>
          <p:cNvCxnSpPr/>
          <p:nvPr/>
        </p:nvCxnSpPr>
        <p:spPr>
          <a:xfrm>
            <a:off x="2259900" y="3837525"/>
            <a:ext cx="4200" cy="485400"/>
          </a:xfrm>
          <a:prstGeom prst="straightConnector1">
            <a:avLst/>
          </a:prstGeom>
          <a:noFill/>
          <a:ln w="38100" cap="flat" cmpd="sng">
            <a:solidFill>
              <a:schemeClr val="accent2"/>
            </a:solidFill>
            <a:prstDash val="solid"/>
            <a:round/>
            <a:headEnd type="none" w="sm" len="sm"/>
            <a:tailEnd type="none" w="sm" len="sm"/>
          </a:ln>
        </p:spPr>
      </p:cxnSp>
      <p:sp>
        <p:nvSpPr>
          <p:cNvPr id="592" name="Google Shape;592;g122eced1e13_2_285"/>
          <p:cNvSpPr txBox="1">
            <a:spLocks noGrp="1"/>
          </p:cNvSpPr>
          <p:nvPr>
            <p:ph type="title" idx="4294967295"/>
          </p:nvPr>
        </p:nvSpPr>
        <p:spPr>
          <a:xfrm>
            <a:off x="349800" y="336550"/>
            <a:ext cx="4728600" cy="431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200"/>
              <a:buNone/>
            </a:pPr>
            <a:r>
              <a:rPr lang="en-US">
                <a:solidFill>
                  <a:schemeClr val="accent2"/>
                </a:solidFill>
              </a:rPr>
              <a:t>Structure and governance</a:t>
            </a:r>
            <a:endParaRPr>
              <a:solidFill>
                <a:schemeClr val="accent2"/>
              </a:solidFill>
            </a:endParaRPr>
          </a:p>
        </p:txBody>
      </p:sp>
      <p:cxnSp>
        <p:nvCxnSpPr>
          <p:cNvPr id="593" name="Google Shape;593;g122eced1e13_2_285"/>
          <p:cNvCxnSpPr>
            <a:stCxn id="594" idx="0"/>
            <a:endCxn id="595" idx="2"/>
          </p:cNvCxnSpPr>
          <p:nvPr/>
        </p:nvCxnSpPr>
        <p:spPr>
          <a:xfrm rot="10800000" flipH="1">
            <a:off x="5998725" y="3547900"/>
            <a:ext cx="49800" cy="1703100"/>
          </a:xfrm>
          <a:prstGeom prst="straightConnector1">
            <a:avLst/>
          </a:prstGeom>
          <a:noFill/>
          <a:ln w="38100" cap="flat" cmpd="sng">
            <a:solidFill>
              <a:srgbClr val="71BEC4"/>
            </a:solidFill>
            <a:prstDash val="solid"/>
            <a:round/>
            <a:headEnd type="none" w="sm" len="sm"/>
            <a:tailEnd type="none" w="sm" len="sm"/>
          </a:ln>
        </p:spPr>
      </p:cxnSp>
      <p:cxnSp>
        <p:nvCxnSpPr>
          <p:cNvPr id="596" name="Google Shape;596;g122eced1e13_2_285"/>
          <p:cNvCxnSpPr/>
          <p:nvPr/>
        </p:nvCxnSpPr>
        <p:spPr>
          <a:xfrm rot="10800000">
            <a:off x="7366800" y="3527033"/>
            <a:ext cx="1152900" cy="1758300"/>
          </a:xfrm>
          <a:prstGeom prst="straightConnector1">
            <a:avLst/>
          </a:prstGeom>
          <a:noFill/>
          <a:ln w="38100" cap="flat" cmpd="sng">
            <a:solidFill>
              <a:srgbClr val="71BEC4"/>
            </a:solidFill>
            <a:prstDash val="solid"/>
            <a:round/>
            <a:headEnd type="none" w="sm" len="sm"/>
            <a:tailEnd type="none" w="sm" len="sm"/>
          </a:ln>
        </p:spPr>
      </p:cxnSp>
      <p:cxnSp>
        <p:nvCxnSpPr>
          <p:cNvPr id="597" name="Google Shape;597;g122eced1e13_2_285"/>
          <p:cNvCxnSpPr>
            <a:stCxn id="598" idx="0"/>
          </p:cNvCxnSpPr>
          <p:nvPr/>
        </p:nvCxnSpPr>
        <p:spPr>
          <a:xfrm rot="10800000" flipH="1">
            <a:off x="2790950" y="3337425"/>
            <a:ext cx="2110200" cy="1913700"/>
          </a:xfrm>
          <a:prstGeom prst="straightConnector1">
            <a:avLst/>
          </a:prstGeom>
          <a:noFill/>
          <a:ln w="38100" cap="flat" cmpd="sng">
            <a:solidFill>
              <a:srgbClr val="71BEC4"/>
            </a:solidFill>
            <a:prstDash val="solid"/>
            <a:round/>
            <a:headEnd type="none" w="sm" len="sm"/>
            <a:tailEnd type="none" w="sm" len="sm"/>
          </a:ln>
        </p:spPr>
      </p:cxnSp>
      <p:sp>
        <p:nvSpPr>
          <p:cNvPr id="599" name="Google Shape;599;g122eced1e13_2_285"/>
          <p:cNvSpPr/>
          <p:nvPr/>
        </p:nvSpPr>
        <p:spPr>
          <a:xfrm>
            <a:off x="8723575" y="583796"/>
            <a:ext cx="2951100" cy="536100"/>
          </a:xfrm>
          <a:prstGeom prst="rect">
            <a:avLst/>
          </a:prstGeom>
          <a:solidFill>
            <a:schemeClr val="accent5"/>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lt1"/>
                </a:solidFill>
                <a:latin typeface="Calibri"/>
                <a:ea typeface="Calibri"/>
                <a:cs typeface="Calibri"/>
                <a:sym typeface="Calibri"/>
              </a:rPr>
              <a:t>Collaborative Centres</a:t>
            </a:r>
            <a:endParaRPr sz="1900" b="1" i="0" u="none" strike="noStrike" cap="none">
              <a:solidFill>
                <a:schemeClr val="lt1"/>
              </a:solidFill>
              <a:latin typeface="Calibri"/>
              <a:ea typeface="Calibri"/>
              <a:cs typeface="Calibri"/>
              <a:sym typeface="Calibri"/>
            </a:endParaRPr>
          </a:p>
        </p:txBody>
      </p:sp>
      <p:sp>
        <p:nvSpPr>
          <p:cNvPr id="600" name="Google Shape;600;g122eced1e13_2_285"/>
          <p:cNvSpPr/>
          <p:nvPr/>
        </p:nvSpPr>
        <p:spPr>
          <a:xfrm>
            <a:off x="4441276" y="583800"/>
            <a:ext cx="3101100" cy="1219500"/>
          </a:xfrm>
          <a:prstGeom prst="rect">
            <a:avLst/>
          </a:prstGeom>
          <a:solidFill>
            <a:schemeClr val="accent2"/>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Co-advisory board</a:t>
            </a:r>
            <a:br>
              <a:rPr lang="en-US" sz="1900" b="0"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br>
            <a:r>
              <a:rPr lang="en-US" sz="1900" b="0"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w / ForeSea &amp; CoastPredict</a:t>
            </a:r>
            <a:endParaRPr sz="1900" b="0" i="0" u="none" strike="noStrike" cap="none">
              <a:solidFill>
                <a:schemeClr val="lt1"/>
              </a:solidFill>
              <a:latin typeface="Calibri"/>
              <a:ea typeface="Calibri"/>
              <a:cs typeface="Calibri"/>
              <a:sym typeface="Calibri"/>
            </a:endParaRPr>
          </a:p>
        </p:txBody>
      </p:sp>
      <p:sp>
        <p:nvSpPr>
          <p:cNvPr id="601" name="Google Shape;601;g122eced1e13_2_285"/>
          <p:cNvSpPr/>
          <p:nvPr/>
        </p:nvSpPr>
        <p:spPr>
          <a:xfrm>
            <a:off x="426000" y="2990925"/>
            <a:ext cx="2320500" cy="846600"/>
          </a:xfrm>
          <a:prstGeom prst="rect">
            <a:avLst/>
          </a:prstGeom>
          <a:solidFill>
            <a:schemeClr val="accent5"/>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r>
              <a:rPr lang="en-US" sz="1800" b="0" i="0" u="none" strike="noStrike" cap="none">
                <a:solidFill>
                  <a:schemeClr val="lt1"/>
                </a:solidFill>
                <a:latin typeface="Roboto"/>
                <a:ea typeface="Roboto"/>
                <a:cs typeface="Roboto"/>
                <a:sym typeface="Roboto"/>
              </a:rPr>
              <a:t>Early Career </a:t>
            </a:r>
            <a:endParaRPr sz="18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900"/>
              <a:buFont typeface="Calibri"/>
              <a:buNone/>
            </a:pPr>
            <a:r>
              <a:rPr lang="en-US" sz="1800" b="0" i="0" u="none" strike="noStrike" cap="none">
                <a:solidFill>
                  <a:schemeClr val="lt1"/>
                </a:solidFill>
                <a:latin typeface="Roboto"/>
                <a:ea typeface="Roboto"/>
                <a:cs typeface="Roboto"/>
                <a:sym typeface="Roboto"/>
              </a:rPr>
              <a:t>Ocean Professional Group</a:t>
            </a:r>
            <a:endParaRPr sz="1800" b="0" i="0" u="none" strike="noStrike" cap="none">
              <a:solidFill>
                <a:schemeClr val="lt1"/>
              </a:solidFill>
              <a:latin typeface="Roboto"/>
              <a:ea typeface="Roboto"/>
              <a:cs typeface="Roboto"/>
              <a:sym typeface="Roboto"/>
            </a:endParaRPr>
          </a:p>
        </p:txBody>
      </p:sp>
      <p:sp>
        <p:nvSpPr>
          <p:cNvPr id="595" name="Google Shape;595;g122eced1e13_2_285"/>
          <p:cNvSpPr/>
          <p:nvPr/>
        </p:nvSpPr>
        <p:spPr>
          <a:xfrm>
            <a:off x="4325938" y="2114675"/>
            <a:ext cx="3444900" cy="1433100"/>
          </a:xfrm>
          <a:prstGeom prst="rect">
            <a:avLst/>
          </a:prstGeom>
          <a:solidFill>
            <a:schemeClr val="accent2"/>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Executive / Management Group </a:t>
            </a:r>
            <a:endParaRPr sz="19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a:solidFill>
                  <a:schemeClr val="lt1"/>
                </a:solidFill>
                <a:latin typeface="Calibri"/>
                <a:ea typeface="Calibri"/>
                <a:cs typeface="Calibri"/>
                <a:sym typeface="Calibri"/>
              </a:rPr>
              <a:t>&gt; Co-chairs</a:t>
            </a:r>
            <a:endParaRPr sz="15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a:solidFill>
                  <a:schemeClr val="lt1"/>
                </a:solidFill>
                <a:latin typeface="Calibri"/>
                <a:ea typeface="Calibri"/>
                <a:cs typeface="Calibri"/>
                <a:sym typeface="Calibri"/>
              </a:rPr>
              <a:t>&gt; </a:t>
            </a:r>
            <a:r>
              <a:rPr lang="en-US" sz="1500" b="0"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GOOS representative</a:t>
            </a:r>
            <a:endParaRPr sz="15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a:solidFill>
                  <a:schemeClr val="lt1"/>
                </a:solidFill>
                <a:latin typeface="Calibri"/>
                <a:ea typeface="Calibri"/>
                <a:cs typeface="Calibri"/>
                <a:sym typeface="Calibri"/>
              </a:rPr>
              <a:t>&gt; ECOP</a:t>
            </a:r>
            <a:endParaRPr sz="15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a:solidFill>
                  <a:schemeClr val="lt1"/>
                </a:solidFill>
                <a:latin typeface="Calibri"/>
                <a:ea typeface="Calibri"/>
                <a:cs typeface="Calibri"/>
                <a:sym typeface="Calibri"/>
              </a:rPr>
              <a:t>&gt; Exemplar area representatives</a:t>
            </a:r>
            <a:endParaRPr sz="1500" b="0" i="0" u="none" strike="noStrike" cap="none">
              <a:solidFill>
                <a:schemeClr val="lt1"/>
              </a:solidFill>
              <a:latin typeface="Calibri"/>
              <a:ea typeface="Calibri"/>
              <a:cs typeface="Calibri"/>
              <a:sym typeface="Calibri"/>
            </a:endParaRPr>
          </a:p>
        </p:txBody>
      </p:sp>
      <p:sp>
        <p:nvSpPr>
          <p:cNvPr id="602" name="Google Shape;602;g122eced1e13_2_285"/>
          <p:cNvSpPr/>
          <p:nvPr/>
        </p:nvSpPr>
        <p:spPr>
          <a:xfrm>
            <a:off x="8723575" y="1431784"/>
            <a:ext cx="2951100" cy="536100"/>
          </a:xfrm>
          <a:prstGeom prst="rect">
            <a:avLst/>
          </a:prstGeom>
          <a:solidFill>
            <a:schemeClr val="accent5"/>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lt1"/>
                </a:solidFill>
                <a:latin typeface="Calibri"/>
                <a:ea typeface="Calibri"/>
                <a:cs typeface="Calibri"/>
                <a:sym typeface="Calibri"/>
              </a:rPr>
              <a:t>Communities of Practice</a:t>
            </a:r>
            <a:endParaRPr sz="1900" b="1" i="0" u="none" strike="noStrike" cap="none">
              <a:solidFill>
                <a:schemeClr val="lt1"/>
              </a:solidFill>
              <a:latin typeface="Calibri"/>
              <a:ea typeface="Calibri"/>
              <a:cs typeface="Calibri"/>
              <a:sym typeface="Calibri"/>
            </a:endParaRPr>
          </a:p>
        </p:txBody>
      </p:sp>
      <p:sp>
        <p:nvSpPr>
          <p:cNvPr id="603" name="Google Shape;603;g122eced1e13_2_285"/>
          <p:cNvSpPr/>
          <p:nvPr/>
        </p:nvSpPr>
        <p:spPr>
          <a:xfrm>
            <a:off x="5839000" y="1649000"/>
            <a:ext cx="358500" cy="537600"/>
          </a:xfrm>
          <a:prstGeom prst="upDownArrow">
            <a:avLst>
              <a:gd name="adj1" fmla="val 50000"/>
              <a:gd name="adj2" fmla="val 50000"/>
            </a:avLst>
          </a:prstGeom>
          <a:solidFill>
            <a:srgbClr val="71BE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598" name="Google Shape;598;g122eced1e13_2_285"/>
          <p:cNvSpPr/>
          <p:nvPr/>
        </p:nvSpPr>
        <p:spPr>
          <a:xfrm>
            <a:off x="1529300" y="5251125"/>
            <a:ext cx="2523300" cy="537600"/>
          </a:xfrm>
          <a:prstGeom prst="rect">
            <a:avLst/>
          </a:prstGeom>
          <a:noFill/>
          <a:ln w="114300" cap="flat" cmpd="sng">
            <a:solidFill>
              <a:srgbClr val="E89F6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Exemplar area I  projects </a:t>
            </a:r>
            <a:endParaRPr sz="1600" b="1" i="0" u="none" strike="noStrike" cap="none">
              <a:solidFill>
                <a:schemeClr val="lt1"/>
              </a:solidFill>
              <a:latin typeface="Arial"/>
              <a:ea typeface="Arial"/>
              <a:cs typeface="Arial"/>
              <a:sym typeface="Arial"/>
            </a:endParaRPr>
          </a:p>
        </p:txBody>
      </p:sp>
      <p:sp>
        <p:nvSpPr>
          <p:cNvPr id="594" name="Google Shape;594;g122eced1e13_2_285"/>
          <p:cNvSpPr/>
          <p:nvPr/>
        </p:nvSpPr>
        <p:spPr>
          <a:xfrm>
            <a:off x="4838475" y="5251000"/>
            <a:ext cx="2320500" cy="537600"/>
          </a:xfrm>
          <a:prstGeom prst="rect">
            <a:avLst/>
          </a:prstGeom>
          <a:noFill/>
          <a:ln w="114300" cap="flat" cmpd="sng">
            <a:solidFill>
              <a:srgbClr val="E89F6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Exemplar area II projects</a:t>
            </a:r>
            <a:endParaRPr sz="1600" b="1" i="0" u="none" strike="noStrike" cap="none">
              <a:solidFill>
                <a:schemeClr val="lt1"/>
              </a:solidFill>
              <a:latin typeface="Arial"/>
              <a:ea typeface="Arial"/>
              <a:cs typeface="Arial"/>
              <a:sym typeface="Arial"/>
            </a:endParaRPr>
          </a:p>
        </p:txBody>
      </p:sp>
      <p:sp>
        <p:nvSpPr>
          <p:cNvPr id="604" name="Google Shape;604;g122eced1e13_2_285"/>
          <p:cNvSpPr/>
          <p:nvPr/>
        </p:nvSpPr>
        <p:spPr>
          <a:xfrm>
            <a:off x="7792575" y="5232077"/>
            <a:ext cx="2320500" cy="537600"/>
          </a:xfrm>
          <a:prstGeom prst="rect">
            <a:avLst/>
          </a:prstGeom>
          <a:noFill/>
          <a:ln w="114300" cap="flat" cmpd="sng">
            <a:solidFill>
              <a:srgbClr val="E89F6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Exemplar area III projects</a:t>
            </a:r>
            <a:endParaRPr sz="1200" b="1" i="0" u="none" strike="noStrike" cap="none">
              <a:solidFill>
                <a:schemeClr val="lt1"/>
              </a:solidFill>
              <a:latin typeface="Arial"/>
              <a:ea typeface="Arial"/>
              <a:cs typeface="Arial"/>
              <a:sym typeface="Arial"/>
            </a:endParaRPr>
          </a:p>
        </p:txBody>
      </p:sp>
      <p:sp>
        <p:nvSpPr>
          <p:cNvPr id="605" name="Google Shape;605;g122eced1e13_2_285"/>
          <p:cNvSpPr/>
          <p:nvPr/>
        </p:nvSpPr>
        <p:spPr>
          <a:xfrm>
            <a:off x="1757900" y="3990933"/>
            <a:ext cx="8770800" cy="1012500"/>
          </a:xfrm>
          <a:prstGeom prst="ellipse">
            <a:avLst/>
          </a:prstGeom>
          <a:solidFill>
            <a:schemeClr val="accent5"/>
          </a:solidFill>
          <a:ln w="28575" cap="flat" cmpd="sng">
            <a:solidFill>
              <a:schemeClr val="accent5"/>
            </a:solidFill>
            <a:prstDash val="solid"/>
            <a:miter lim="8000"/>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Roboto"/>
                <a:ea typeface="Roboto"/>
                <a:cs typeface="Roboto"/>
                <a:sym typeface="Roboto"/>
              </a:rPr>
              <a:t>Oversight  </a:t>
            </a:r>
            <a:r>
              <a:rPr lang="en-US" sz="1800" b="0" i="0" u="sng" strike="noStrike" cap="none">
                <a:solidFill>
                  <a:schemeClr val="lt1"/>
                </a:solidFill>
                <a:latin typeface="Roboto"/>
                <a:ea typeface="Roboto"/>
                <a:cs typeface="Roboto"/>
                <a:sym typeface="Roboto"/>
              </a:rPr>
              <a:t>across exemplar areas</a:t>
            </a:r>
            <a:r>
              <a:rPr lang="en-US" sz="1800" b="0" i="0" u="none" strike="noStrike" cap="none">
                <a:solidFill>
                  <a:schemeClr val="lt1"/>
                </a:solidFill>
                <a:latin typeface="Roboto"/>
                <a:ea typeface="Roboto"/>
                <a:cs typeface="Roboto"/>
                <a:sym typeface="Roboto"/>
              </a:rPr>
              <a:t>: to develop infrastructure, </a:t>
            </a:r>
            <a:r>
              <a:rPr lang="en-US" sz="1800" b="0" i="0" u="none" strike="noStrike" cap="none">
                <a:solidFill>
                  <a:schemeClr val="lt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tools</a:t>
            </a:r>
            <a:r>
              <a:rPr lang="en-US" sz="1800" b="0" i="0" u="none" strike="noStrike" cap="none">
                <a:solidFill>
                  <a:schemeClr val="lt1"/>
                </a:solidFill>
                <a:latin typeface="Roboto"/>
                <a:ea typeface="Roboto"/>
                <a:cs typeface="Roboto"/>
                <a:sym typeface="Roboto"/>
              </a:rPr>
              <a:t>, comms/output, capacity development, GOOS integration</a:t>
            </a:r>
            <a:endParaRPr sz="18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900"/>
              <a:buFont typeface="Calibri"/>
              <a:buNone/>
            </a:pPr>
            <a:endParaRPr sz="180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cxnSp>
        <p:nvCxnSpPr>
          <p:cNvPr id="606" name="Google Shape;606;g122eced1e13_2_285"/>
          <p:cNvCxnSpPr>
            <a:endCxn id="595" idx="1"/>
          </p:cNvCxnSpPr>
          <p:nvPr/>
        </p:nvCxnSpPr>
        <p:spPr>
          <a:xfrm>
            <a:off x="3023038" y="2560325"/>
            <a:ext cx="1302900" cy="270900"/>
          </a:xfrm>
          <a:prstGeom prst="straightConnector1">
            <a:avLst/>
          </a:prstGeom>
          <a:noFill/>
          <a:ln w="38100" cap="flat" cmpd="sng">
            <a:solidFill>
              <a:schemeClr val="accent2"/>
            </a:solidFill>
            <a:prstDash val="solid"/>
            <a:round/>
            <a:headEnd type="none" w="sm" len="sm"/>
            <a:tailEnd type="none" w="sm" len="sm"/>
          </a:ln>
        </p:spPr>
      </p:cxnSp>
      <p:sp>
        <p:nvSpPr>
          <p:cNvPr id="607" name="Google Shape;607;g122eced1e13_2_285"/>
          <p:cNvSpPr/>
          <p:nvPr/>
        </p:nvSpPr>
        <p:spPr>
          <a:xfrm>
            <a:off x="349800" y="1201250"/>
            <a:ext cx="3824400" cy="1433100"/>
          </a:xfrm>
          <a:prstGeom prst="rect">
            <a:avLst/>
          </a:prstGeom>
          <a:solidFill>
            <a:srgbClr val="3C8C92"/>
          </a:solidFill>
          <a:ln w="28575" cap="flat" cmpd="sng">
            <a:solidFill>
              <a:srgbClr val="3C8C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r>
              <a:rPr lang="en-US" sz="1800" b="1" i="0" u="none" strike="noStrike" cap="none">
                <a:solidFill>
                  <a:schemeClr val="lt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Programme Quarterly Assembly: </a:t>
            </a:r>
            <a:endParaRPr sz="1800" b="1"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900"/>
              <a:buFont typeface="Calibri"/>
              <a:buNone/>
            </a:pPr>
            <a:r>
              <a:rPr lang="en-US" sz="1800" b="0" i="0" u="none" strike="noStrike" cap="none">
                <a:solidFill>
                  <a:schemeClr val="lt1"/>
                </a:solidFill>
                <a:latin typeface="Roboto"/>
                <a:ea typeface="Roboto"/>
                <a:cs typeface="Roboto"/>
                <a:sym typeface="Roboto"/>
              </a:rPr>
              <a:t>All programme partners / projects </a:t>
            </a:r>
            <a:endParaRPr sz="18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900"/>
              <a:buFont typeface="Calibri"/>
              <a:buNone/>
            </a:pPr>
            <a:r>
              <a:rPr lang="en-US" sz="1800" b="0" i="0" u="none" strike="noStrike" cap="none">
                <a:solidFill>
                  <a:schemeClr val="lt1"/>
                </a:solidFill>
                <a:latin typeface="Roboto"/>
                <a:ea typeface="Roboto"/>
                <a:cs typeface="Roboto"/>
                <a:sym typeface="Roboto"/>
              </a:rPr>
              <a:t>+ GOOS panels, ETOOS, OBPS</a:t>
            </a:r>
            <a:endParaRPr sz="1800" b="0" i="0" u="none" strike="noStrike" cap="none">
              <a:solidFill>
                <a:schemeClr val="lt1"/>
              </a:solidFill>
              <a:latin typeface="Roboto"/>
              <a:ea typeface="Roboto"/>
              <a:cs typeface="Roboto"/>
              <a:sym typeface="Roboto"/>
            </a:endParaRPr>
          </a:p>
        </p:txBody>
      </p:sp>
      <p:cxnSp>
        <p:nvCxnSpPr>
          <p:cNvPr id="608" name="Google Shape;608;g122eced1e13_2_285"/>
          <p:cNvCxnSpPr/>
          <p:nvPr/>
        </p:nvCxnSpPr>
        <p:spPr>
          <a:xfrm>
            <a:off x="2999225" y="2615175"/>
            <a:ext cx="420600" cy="1481400"/>
          </a:xfrm>
          <a:prstGeom prst="straightConnector1">
            <a:avLst/>
          </a:prstGeom>
          <a:noFill/>
          <a:ln w="38100" cap="flat" cmpd="sng">
            <a:solidFill>
              <a:schemeClr val="accent2"/>
            </a:solidFill>
            <a:prstDash val="solid"/>
            <a:round/>
            <a:headEnd type="none" w="sm" len="sm"/>
            <a:tailEnd type="none" w="sm" len="sm"/>
          </a:ln>
        </p:spPr>
      </p:cxnSp>
      <p:cxnSp>
        <p:nvCxnSpPr>
          <p:cNvPr id="609" name="Google Shape;609;g122eced1e13_2_285"/>
          <p:cNvCxnSpPr/>
          <p:nvPr/>
        </p:nvCxnSpPr>
        <p:spPr>
          <a:xfrm rot="10800000" flipH="1">
            <a:off x="2794563" y="3255425"/>
            <a:ext cx="1557900" cy="2400"/>
          </a:xfrm>
          <a:prstGeom prst="straightConnector1">
            <a:avLst/>
          </a:prstGeom>
          <a:noFill/>
          <a:ln w="38100" cap="flat" cmpd="sng">
            <a:solidFill>
              <a:schemeClr val="accent2"/>
            </a:solidFill>
            <a:prstDash val="solid"/>
            <a:round/>
            <a:headEnd type="none" w="sm" len="sm"/>
            <a:tailEnd type="none" w="sm" len="sm"/>
          </a:ln>
        </p:spPr>
      </p:cxn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743551" y="1991226"/>
            <a:ext cx="7383455" cy="4564174"/>
          </a:xfrm>
          <a:prstGeom prst="rect">
            <a:avLst/>
          </a:prstGeom>
          <a:noFill/>
          <a:ln>
            <a:noFill/>
          </a:ln>
        </p:spPr>
      </p:pic>
      <p:sp>
        <p:nvSpPr>
          <p:cNvPr id="276" name="Google Shape;276;p13"/>
          <p:cNvSpPr/>
          <p:nvPr/>
        </p:nvSpPr>
        <p:spPr>
          <a:xfrm>
            <a:off x="-534000" y="6104375"/>
            <a:ext cx="6954300" cy="600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77" name="Google Shape;277;p1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74753" y="545682"/>
            <a:ext cx="7020370" cy="863392"/>
          </a:xfrm>
          <a:prstGeom prst="rect">
            <a:avLst/>
          </a:prstGeom>
          <a:noFill/>
          <a:ln>
            <a:noFill/>
          </a:ln>
        </p:spPr>
      </p:pic>
      <p:sp>
        <p:nvSpPr>
          <p:cNvPr id="278" name="Google Shape;278;p13"/>
          <p:cNvSpPr txBox="1"/>
          <p:nvPr/>
        </p:nvSpPr>
        <p:spPr>
          <a:xfrm>
            <a:off x="5237700" y="1991225"/>
            <a:ext cx="6954300" cy="4177500"/>
          </a:xfrm>
          <a:prstGeom prst="rect">
            <a:avLst/>
          </a:prstGeom>
          <a:solidFill>
            <a:schemeClr val="lt1"/>
          </a:solidFill>
          <a:ln>
            <a:noFill/>
          </a:ln>
        </p:spPr>
        <p:txBody>
          <a:bodyPr spcFirstLastPara="1" wrap="square" lIns="720000"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2400" b="0" i="0" u="none" strike="noStrike" cap="none">
                <a:solidFill>
                  <a:srgbClr val="184596"/>
                </a:solidFill>
                <a:latin typeface="Barlow Semi Condensed SemiBold"/>
                <a:ea typeface="Barlow Semi Condensed SemiBold"/>
                <a:cs typeface="Barlow Semi Condensed SemiBold"/>
                <a:sym typeface="Barlow Semi Condensed SemiBold"/>
              </a:rPr>
              <a:t>The challenge</a:t>
            </a:r>
            <a:endParaRPr sz="11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Roboto Light"/>
                <a:ea typeface="Roboto Light"/>
                <a:cs typeface="Roboto Light"/>
                <a:sym typeface="Roboto Light"/>
              </a:rPr>
              <a:t>We </a:t>
            </a:r>
            <a:r>
              <a:rPr lang="en-US" sz="2000" b="1" i="0" u="none" strike="noStrike" cap="none">
                <a:solidFill>
                  <a:schemeClr val="dk1"/>
                </a:solidFill>
                <a:latin typeface="Roboto"/>
                <a:ea typeface="Roboto"/>
                <a:cs typeface="Roboto"/>
                <a:sym typeface="Roboto"/>
              </a:rPr>
              <a:t>need new  information on the ocean to meet major challenges</a:t>
            </a:r>
            <a:r>
              <a:rPr lang="en-US" sz="2000" b="0" i="0" u="none" strike="noStrike" cap="none">
                <a:solidFill>
                  <a:schemeClr val="dk1"/>
                </a:solidFill>
                <a:latin typeface="Roboto Light"/>
                <a:ea typeface="Roboto Light"/>
                <a:cs typeface="Roboto Light"/>
                <a:sym typeface="Roboto Light"/>
              </a:rPr>
              <a:t> across climate change adaptation and mitigation, coastal ocean and weather prediction, food security,  human safety and the wellbeing of marine life.</a:t>
            </a:r>
            <a:endParaRPr sz="2000" b="0" i="0" u="none" strike="noStrike" cap="none">
              <a:solidFill>
                <a:schemeClr val="dk1"/>
              </a:solidFill>
              <a:latin typeface="Roboto Light"/>
              <a:ea typeface="Roboto Light"/>
              <a:cs typeface="Roboto Light"/>
              <a:sym typeface="Roboto Light"/>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Roboto Light"/>
                <a:ea typeface="Roboto Light"/>
                <a:cs typeface="Roboto Light"/>
                <a:sym typeface="Roboto Light"/>
              </a:rPr>
              <a:t> </a:t>
            </a:r>
            <a:endParaRPr sz="2000" b="0" i="0" u="none" strike="noStrike" cap="none">
              <a:solidFill>
                <a:schemeClr val="dk1"/>
              </a:solidFill>
              <a:latin typeface="Roboto Light"/>
              <a:ea typeface="Roboto Light"/>
              <a:cs typeface="Roboto Light"/>
              <a:sym typeface="Roboto Light"/>
            </a:endParaRPr>
          </a:p>
          <a:p>
            <a:pPr marL="0" marR="0" lvl="0" indent="0" algn="l" rtl="0">
              <a:lnSpc>
                <a:spcPct val="115000"/>
              </a:lnSpc>
              <a:spcBef>
                <a:spcPts val="0"/>
              </a:spcBef>
              <a:spcAft>
                <a:spcPts val="0"/>
              </a:spcAft>
              <a:buClr>
                <a:schemeClr val="dk1"/>
              </a:buClr>
              <a:buSzPts val="1100"/>
              <a:buFont typeface="Arial"/>
              <a:buNone/>
            </a:pPr>
            <a:r>
              <a:rPr lang="en-US" sz="2000" b="1" i="0" u="none" strike="noStrike" cap="none">
                <a:solidFill>
                  <a:schemeClr val="dk1"/>
                </a:solidFill>
                <a:latin typeface="Roboto"/>
                <a:ea typeface="Roboto"/>
                <a:cs typeface="Roboto"/>
                <a:sym typeface="Roboto"/>
              </a:rPr>
              <a:t>For this we need to better integrate observations and models</a:t>
            </a:r>
            <a:r>
              <a:rPr lang="en-US" sz="2000" b="0" i="0" u="none" strike="noStrike" cap="none">
                <a:solidFill>
                  <a:schemeClr val="dk1"/>
                </a:solidFill>
                <a:latin typeface="Roboto Light"/>
                <a:ea typeface="Roboto Light"/>
                <a:cs typeface="Roboto Light"/>
                <a:sym typeface="Roboto Light"/>
              </a:rPr>
              <a:t> to produce useful ocean knowledge and establish clear priorities for investment in ocean observing for the future.</a:t>
            </a:r>
            <a:endParaRPr sz="2000" b="0" i="0" u="none" strike="noStrike" cap="none">
              <a:solidFill>
                <a:schemeClr val="dk1"/>
              </a:solidFill>
              <a:latin typeface="Roboto Light"/>
              <a:ea typeface="Roboto Light"/>
              <a:cs typeface="Roboto Light"/>
              <a:sym typeface="Roboto Light"/>
            </a:endParaRPr>
          </a:p>
          <a:p>
            <a:pPr marL="0" marR="0" lvl="0" indent="0" algn="l" rtl="0">
              <a:lnSpc>
                <a:spcPct val="115000"/>
              </a:lnSpc>
              <a:spcBef>
                <a:spcPts val="0"/>
              </a:spcBef>
              <a:spcAft>
                <a:spcPts val="0"/>
              </a:spcAft>
              <a:buClr>
                <a:schemeClr val="dk1"/>
              </a:buClr>
              <a:buSzPts val="1100"/>
              <a:buFont typeface="Arial"/>
              <a:buNone/>
            </a:pPr>
            <a:endParaRPr sz="1600" b="0" i="0" u="none" strike="noStrike" cap="none">
              <a:solidFill>
                <a:srgbClr val="184596"/>
              </a:solidFill>
              <a:latin typeface="Barlow Semi Condensed SemiBold"/>
              <a:ea typeface="Barlow Semi Condensed SemiBold"/>
              <a:cs typeface="Barlow Semi Condensed SemiBold"/>
              <a:sym typeface="Barlow Semi Condensed SemiBold"/>
            </a:endParaRPr>
          </a:p>
          <a:p>
            <a:pPr marL="0" marR="956945" lvl="0" indent="0" algn="l" rtl="0">
              <a:lnSpc>
                <a:spcPct val="100000"/>
              </a:lnSpc>
              <a:spcBef>
                <a:spcPts val="0"/>
              </a:spcBef>
              <a:spcAft>
                <a:spcPts val="0"/>
              </a:spcAft>
              <a:buClr>
                <a:srgbClr val="184596"/>
              </a:buClr>
              <a:buSzPts val="2000"/>
              <a:buFont typeface="Arial"/>
              <a:buNone/>
            </a:pPr>
            <a:endParaRPr sz="2000" b="0" i="0" u="none" strike="noStrike" cap="none">
              <a:solidFill>
                <a:schemeClr val="dk1"/>
              </a:solidFill>
              <a:latin typeface="Roboto Light"/>
              <a:ea typeface="Roboto Light"/>
              <a:cs typeface="Roboto Light"/>
              <a:sym typeface="Roboto Light"/>
            </a:endParaRPr>
          </a:p>
          <a:p>
            <a:pPr marL="0" marR="956945" lvl="0" indent="0" algn="l" rtl="0">
              <a:lnSpc>
                <a:spcPct val="100000"/>
              </a:lnSpc>
              <a:spcBef>
                <a:spcPts val="0"/>
              </a:spcBef>
              <a:spcAft>
                <a:spcPts val="0"/>
              </a:spcAft>
              <a:buClr>
                <a:srgbClr val="184596"/>
              </a:buClr>
              <a:buSzPts val="2000"/>
              <a:buFont typeface="Arial"/>
              <a:buNone/>
            </a:pPr>
            <a:endParaRPr sz="2400" b="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geee98646bf_0_0"/>
          <p:cNvPicPr preferRelativeResize="0"/>
          <p:nvPr/>
        </p:nvPicPr>
        <p:blipFill rotWithShape="1">
          <a:blip r:embed="rId3">
            <a:alphaModFix/>
          </a:blip>
          <a:srcRect/>
          <a:stretch/>
        </p:blipFill>
        <p:spPr>
          <a:xfrm>
            <a:off x="-693800" y="1982675"/>
            <a:ext cx="6046550" cy="4033426"/>
          </a:xfrm>
          <a:prstGeom prst="rect">
            <a:avLst/>
          </a:prstGeom>
          <a:noFill/>
          <a:ln>
            <a:noFill/>
          </a:ln>
        </p:spPr>
      </p:pic>
      <p:sp>
        <p:nvSpPr>
          <p:cNvPr id="285" name="Google Shape;285;geee98646bf_0_0"/>
          <p:cNvSpPr/>
          <p:nvPr/>
        </p:nvSpPr>
        <p:spPr>
          <a:xfrm>
            <a:off x="0" y="6131022"/>
            <a:ext cx="1379100" cy="573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86" name="Google Shape;286;geee98646bf_0_0"/>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74753" y="545682"/>
            <a:ext cx="7020370" cy="863392"/>
          </a:xfrm>
          <a:prstGeom prst="rect">
            <a:avLst/>
          </a:prstGeom>
          <a:noFill/>
          <a:ln>
            <a:noFill/>
          </a:ln>
        </p:spPr>
      </p:pic>
      <p:sp>
        <p:nvSpPr>
          <p:cNvPr id="287" name="Google Shape;287;geee98646bf_0_0"/>
          <p:cNvSpPr txBox="1"/>
          <p:nvPr/>
        </p:nvSpPr>
        <p:spPr>
          <a:xfrm>
            <a:off x="4822375" y="1443775"/>
            <a:ext cx="8177100" cy="5120700"/>
          </a:xfrm>
          <a:prstGeom prst="rect">
            <a:avLst/>
          </a:prstGeom>
          <a:solidFill>
            <a:schemeClr val="lt1"/>
          </a:solidFill>
          <a:ln>
            <a:noFill/>
          </a:ln>
        </p:spPr>
        <p:txBody>
          <a:bodyPr spcFirstLastPara="1" wrap="square" lIns="720000" tIns="45700" rIns="91425" bIns="45700" anchor="t" anchorCtr="0">
            <a:noAutofit/>
          </a:bodyPr>
          <a:lstStyle/>
          <a:p>
            <a:pPr marL="0" marR="956945" lvl="0" indent="0" algn="l" rtl="0">
              <a:lnSpc>
                <a:spcPct val="100000"/>
              </a:lnSpc>
              <a:spcBef>
                <a:spcPts val="0"/>
              </a:spcBef>
              <a:spcAft>
                <a:spcPts val="0"/>
              </a:spcAft>
              <a:buClr>
                <a:srgbClr val="184596"/>
              </a:buClr>
              <a:buSzPts val="2000"/>
              <a:buFont typeface="Arial"/>
              <a:buNone/>
            </a:pPr>
            <a:endParaRPr sz="2000" b="0" i="0" u="none" strike="noStrike" cap="none">
              <a:solidFill>
                <a:schemeClr val="dk1"/>
              </a:solidFill>
              <a:latin typeface="Roboto Light"/>
              <a:ea typeface="Roboto Light"/>
              <a:cs typeface="Roboto Light"/>
              <a:sym typeface="Roboto Light"/>
            </a:endParaRPr>
          </a:p>
          <a:p>
            <a:pPr marL="0" marR="956945" lvl="0" indent="0" algn="l" rtl="0">
              <a:lnSpc>
                <a:spcPct val="100000"/>
              </a:lnSpc>
              <a:spcBef>
                <a:spcPts val="0"/>
              </a:spcBef>
              <a:spcAft>
                <a:spcPts val="0"/>
              </a:spcAft>
              <a:buClr>
                <a:srgbClr val="184596"/>
              </a:buClr>
              <a:buSzPts val="2000"/>
              <a:buFont typeface="Arial"/>
              <a:buNone/>
            </a:pPr>
            <a:r>
              <a:rPr lang="en-US" sz="2500" b="0" i="0" u="none" strike="noStrike" cap="none">
                <a:solidFill>
                  <a:srgbClr val="184596"/>
                </a:solidFill>
                <a:latin typeface="Barlow Semi Condensed SemiBold"/>
                <a:ea typeface="Barlow Semi Condensed SemiBold"/>
                <a:cs typeface="Barlow Semi Condensed SemiBold"/>
                <a:sym typeface="Barlow Semi Condensed SemiBold"/>
              </a:rPr>
              <a:t>Ocean Observing Co-Design will support the Ocean Decade by transforming our ocean observing system assessment &amp; design process. </a:t>
            </a:r>
            <a:endParaRPr sz="2500" b="0" i="0" u="none" strike="noStrike" cap="none">
              <a:solidFill>
                <a:srgbClr val="184596"/>
              </a:solidFill>
              <a:latin typeface="Barlow Semi Condensed SemiBold"/>
              <a:ea typeface="Barlow Semi Condensed SemiBold"/>
              <a:cs typeface="Barlow Semi Condensed SemiBold"/>
              <a:sym typeface="Barlow Semi Condensed SemiBold"/>
            </a:endParaRPr>
          </a:p>
          <a:p>
            <a:pPr marL="0" marR="956945" lvl="0" indent="0" algn="l" rtl="0">
              <a:lnSpc>
                <a:spcPct val="100000"/>
              </a:lnSpc>
              <a:spcBef>
                <a:spcPts val="0"/>
              </a:spcBef>
              <a:spcAft>
                <a:spcPts val="0"/>
              </a:spcAft>
              <a:buClr>
                <a:srgbClr val="184596"/>
              </a:buClr>
              <a:buSzPts val="2000"/>
              <a:buFont typeface="Arial"/>
              <a:buNone/>
            </a:pPr>
            <a:endParaRPr sz="700" b="0" i="0" u="none" strike="noStrike" cap="none">
              <a:solidFill>
                <a:srgbClr val="184596"/>
              </a:solidFill>
              <a:latin typeface="Barlow Semi Condensed SemiBold"/>
              <a:ea typeface="Barlow Semi Condensed SemiBold"/>
              <a:cs typeface="Barlow Semi Condensed SemiBold"/>
              <a:sym typeface="Barlow Semi Condensed SemiBold"/>
            </a:endParaRPr>
          </a:p>
          <a:p>
            <a:pPr marL="0" marR="956945" lvl="0" indent="0" algn="l" rtl="0">
              <a:lnSpc>
                <a:spcPct val="100000"/>
              </a:lnSpc>
              <a:spcBef>
                <a:spcPts val="0"/>
              </a:spcBef>
              <a:spcAft>
                <a:spcPts val="0"/>
              </a:spcAft>
              <a:buClr>
                <a:srgbClr val="184596"/>
              </a:buClr>
              <a:buSzPts val="2000"/>
              <a:buFont typeface="Arial"/>
              <a:buNone/>
            </a:pPr>
            <a:r>
              <a:rPr lang="en-US" sz="2500" b="0" i="0" u="none" strike="noStrike" cap="none">
                <a:solidFill>
                  <a:srgbClr val="184596"/>
                </a:solidFill>
                <a:latin typeface="Barlow Semi Condensed SemiBold"/>
                <a:ea typeface="Barlow Semi Condensed SemiBold"/>
                <a:cs typeface="Barlow Semi Condensed SemiBold"/>
                <a:sym typeface="Barlow Semi Condensed SemiBold"/>
              </a:rPr>
              <a:t>By 2030, Ocean Observing Co-Design will: </a:t>
            </a:r>
            <a:endParaRPr sz="2500" b="0" i="0" u="none" strike="noStrike" cap="none">
              <a:solidFill>
                <a:srgbClr val="184596"/>
              </a:solidFill>
              <a:latin typeface="Barlow Semi Condensed SemiBold"/>
              <a:ea typeface="Barlow Semi Condensed SemiBold"/>
              <a:cs typeface="Barlow Semi Condensed SemiBold"/>
              <a:sym typeface="Barlow Semi Condensed SemiBold"/>
            </a:endParaRPr>
          </a:p>
          <a:p>
            <a:pPr marL="0" marR="956945" lvl="0" indent="0" algn="l" rtl="0">
              <a:lnSpc>
                <a:spcPct val="100000"/>
              </a:lnSpc>
              <a:spcBef>
                <a:spcPts val="0"/>
              </a:spcBef>
              <a:spcAft>
                <a:spcPts val="0"/>
              </a:spcAft>
              <a:buClr>
                <a:srgbClr val="184596"/>
              </a:buClr>
              <a:buSzPts val="2000"/>
              <a:buFont typeface="Arial"/>
              <a:buNone/>
            </a:pPr>
            <a:endParaRPr sz="2000" b="0" i="0" u="none" strike="noStrike" cap="none">
              <a:solidFill>
                <a:schemeClr val="dk1"/>
              </a:solidFill>
              <a:latin typeface="Roboto Light"/>
              <a:ea typeface="Roboto Light"/>
              <a:cs typeface="Roboto Light"/>
              <a:sym typeface="Roboto Light"/>
            </a:endParaRPr>
          </a:p>
          <a:p>
            <a:pPr marL="457200" marR="956945" lvl="0" indent="-342900" algn="l" rtl="0">
              <a:lnSpc>
                <a:spcPct val="100000"/>
              </a:lnSpc>
              <a:spcBef>
                <a:spcPts val="0"/>
              </a:spcBef>
              <a:spcAft>
                <a:spcPts val="0"/>
              </a:spcAft>
              <a:buClr>
                <a:schemeClr val="dk1"/>
              </a:buClr>
              <a:buSzPts val="1800"/>
              <a:buFont typeface="Roboto"/>
              <a:buChar char="●"/>
            </a:pPr>
            <a:r>
              <a:rPr lang="en-US" sz="1800" b="1" i="0" u="none" strike="noStrike" cap="none">
                <a:solidFill>
                  <a:srgbClr val="FF0000"/>
                </a:solidFill>
                <a:latin typeface="Roboto"/>
                <a:ea typeface="Roboto"/>
                <a:cs typeface="Roboto"/>
                <a:sym typeface="Roboto"/>
              </a:rPr>
              <a:t>develop a more user-focused co-design process</a:t>
            </a:r>
            <a:r>
              <a:rPr lang="en-US" sz="1800" b="1" i="0" u="none" strike="noStrike" cap="none">
                <a:solidFill>
                  <a:schemeClr val="dk1"/>
                </a:solidFill>
                <a:latin typeface="Roboto"/>
                <a:ea typeface="Roboto"/>
                <a:cs typeface="Roboto"/>
                <a:sym typeface="Roboto"/>
              </a:rPr>
              <a:t> to create a fit for purpose, integrated, and responsive observing system.</a:t>
            </a:r>
            <a:endParaRPr sz="1800" b="1" i="0" u="none" strike="noStrike" cap="none">
              <a:solidFill>
                <a:schemeClr val="dk1"/>
              </a:solidFill>
              <a:latin typeface="Roboto"/>
              <a:ea typeface="Roboto"/>
              <a:cs typeface="Roboto"/>
              <a:sym typeface="Roboto"/>
            </a:endParaRPr>
          </a:p>
          <a:p>
            <a:pPr marL="0" marR="956945"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Roboto"/>
              <a:ea typeface="Roboto"/>
              <a:cs typeface="Roboto"/>
              <a:sym typeface="Roboto"/>
            </a:endParaRPr>
          </a:p>
          <a:p>
            <a:pPr marL="457200" marR="956945" lvl="0" indent="-342900" algn="l" rtl="0">
              <a:lnSpc>
                <a:spcPct val="100000"/>
              </a:lnSpc>
              <a:spcBef>
                <a:spcPts val="0"/>
              </a:spcBef>
              <a:spcAft>
                <a:spcPts val="0"/>
              </a:spcAft>
              <a:buClr>
                <a:schemeClr val="dk1"/>
              </a:buClr>
              <a:buSzPts val="1800"/>
              <a:buFont typeface="Roboto"/>
              <a:buChar char="●"/>
            </a:pPr>
            <a:r>
              <a:rPr lang="en-US" sz="1800" b="1" i="0" u="none" strike="noStrike" cap="none">
                <a:solidFill>
                  <a:srgbClr val="FF0000"/>
                </a:solidFill>
                <a:latin typeface="Roboto"/>
                <a:ea typeface="Roboto"/>
                <a:cs typeface="Roboto"/>
                <a:sym typeface="Roboto"/>
              </a:rPr>
              <a:t>include </a:t>
            </a:r>
            <a:r>
              <a:rPr lang="en-US" sz="1800" b="1" i="0" u="none" strike="noStrike" cap="none">
                <a:solidFill>
                  <a:schemeClr val="dk1"/>
                </a:solidFill>
                <a:latin typeface="Roboto"/>
                <a:ea typeface="Roboto"/>
                <a:cs typeface="Roboto"/>
                <a:sym typeface="Roboto"/>
              </a:rPr>
              <a:t>the large range of </a:t>
            </a:r>
            <a:r>
              <a:rPr lang="en-US" sz="1800" b="1" i="0" u="none" strike="noStrike" cap="none">
                <a:solidFill>
                  <a:srgbClr val="FF0000"/>
                </a:solidFill>
                <a:latin typeface="Roboto"/>
                <a:ea typeface="Roboto"/>
                <a:cs typeface="Roboto"/>
                <a:sym typeface="Roboto"/>
              </a:rPr>
              <a:t>ocean observing efforts in place</a:t>
            </a:r>
            <a:r>
              <a:rPr lang="en-US" sz="1800" b="1" i="0" u="none" strike="noStrike" cap="none">
                <a:solidFill>
                  <a:schemeClr val="dk1"/>
                </a:solidFill>
                <a:latin typeface="Roboto"/>
                <a:ea typeface="Roboto"/>
                <a:cs typeface="Roboto"/>
                <a:sym typeface="Roboto"/>
              </a:rPr>
              <a:t>, </a:t>
            </a:r>
            <a:r>
              <a:rPr lang="en-US" sz="1800" b="1" i="0" u="none" strike="noStrike" cap="none">
                <a:solidFill>
                  <a:srgbClr val="FF0000"/>
                </a:solidFill>
                <a:latin typeface="Roboto"/>
                <a:ea typeface="Roboto"/>
                <a:cs typeface="Roboto"/>
                <a:sym typeface="Roboto"/>
              </a:rPr>
              <a:t>as well as </a:t>
            </a:r>
            <a:r>
              <a:rPr lang="en-US" sz="1800" b="1" i="0" u="none" strike="noStrike" cap="none">
                <a:solidFill>
                  <a:schemeClr val="dk1"/>
                </a:solidFill>
                <a:latin typeface="Roboto"/>
                <a:ea typeface="Roboto"/>
                <a:cs typeface="Roboto"/>
                <a:sym typeface="Roboto"/>
              </a:rPr>
              <a:t>actively involving </a:t>
            </a:r>
            <a:r>
              <a:rPr lang="en-US" sz="1800" b="1" i="0" u="none" strike="noStrike" cap="none">
                <a:solidFill>
                  <a:srgbClr val="FF0000"/>
                </a:solidFill>
                <a:latin typeface="Roboto"/>
                <a:ea typeface="Roboto"/>
                <a:cs typeface="Roboto"/>
                <a:sym typeface="Roboto"/>
              </a:rPr>
              <a:t>new technologies, and the modelling, forecast, and services communities</a:t>
            </a:r>
            <a:r>
              <a:rPr lang="en-US" sz="1800" b="1" i="0" u="none" strike="noStrike" cap="none">
                <a:solidFill>
                  <a:schemeClr val="dk1"/>
                </a:solidFill>
                <a:latin typeface="Roboto"/>
                <a:ea typeface="Roboto"/>
                <a:cs typeface="Roboto"/>
                <a:sym typeface="Roboto"/>
              </a:rPr>
              <a:t>. </a:t>
            </a:r>
            <a:endParaRPr sz="1800" b="1" i="0" u="none" strike="noStrike" cap="none">
              <a:solidFill>
                <a:schemeClr val="dk1"/>
              </a:solidFill>
              <a:latin typeface="Roboto"/>
              <a:ea typeface="Roboto"/>
              <a:cs typeface="Roboto"/>
              <a:sym typeface="Roboto"/>
            </a:endParaRPr>
          </a:p>
          <a:p>
            <a:pPr marL="0" marR="956945"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Roboto"/>
              <a:ea typeface="Roboto"/>
              <a:cs typeface="Roboto"/>
              <a:sym typeface="Roboto"/>
            </a:endParaRPr>
          </a:p>
          <a:p>
            <a:pPr marL="457200" marR="956945" lvl="0" indent="-342900" algn="l" rtl="0">
              <a:lnSpc>
                <a:spcPct val="100000"/>
              </a:lnSpc>
              <a:spcBef>
                <a:spcPts val="0"/>
              </a:spcBef>
              <a:spcAft>
                <a:spcPts val="0"/>
              </a:spcAft>
              <a:buClr>
                <a:srgbClr val="FF0000"/>
              </a:buClr>
              <a:buSzPts val="1800"/>
              <a:buFont typeface="Roboto"/>
              <a:buChar char="●"/>
            </a:pPr>
            <a:r>
              <a:rPr lang="en-US" sz="1800" b="1" i="0" u="none" strike="noStrike" cap="none">
                <a:solidFill>
                  <a:srgbClr val="FF0000"/>
                </a:solidFill>
                <a:latin typeface="Roboto"/>
                <a:ea typeface="Roboto"/>
                <a:cs typeface="Roboto"/>
                <a:sym typeface="Roboto"/>
              </a:rPr>
              <a:t>together build the process, infrastructure and tools, to inform investment and benefit society</a:t>
            </a:r>
            <a:endParaRPr sz="2200" b="1" i="0" u="none" strike="noStrike" cap="none">
              <a:solidFill>
                <a:srgbClr val="FF0000"/>
              </a:solidFill>
              <a:latin typeface="Barlow Semi Condensed"/>
              <a:ea typeface="Barlow Semi Condensed"/>
              <a:cs typeface="Barlow Semi Condensed"/>
              <a:sym typeface="Barlow Semi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0"/>
          <p:cNvPicPr preferRelativeResize="0"/>
          <p:nvPr/>
        </p:nvPicPr>
        <p:blipFill rotWithShape="1">
          <a:blip r:embed="rId3">
            <a:alphaModFix/>
          </a:blip>
          <a:srcRect/>
          <a:stretch/>
        </p:blipFill>
        <p:spPr>
          <a:xfrm>
            <a:off x="0" y="1900967"/>
            <a:ext cx="7346925" cy="4132647"/>
          </a:xfrm>
          <a:prstGeom prst="rect">
            <a:avLst/>
          </a:prstGeom>
          <a:noFill/>
          <a:ln>
            <a:noFill/>
          </a:ln>
        </p:spPr>
      </p:pic>
      <p:sp>
        <p:nvSpPr>
          <p:cNvPr id="295" name="Google Shape;295;p20"/>
          <p:cNvSpPr/>
          <p:nvPr/>
        </p:nvSpPr>
        <p:spPr>
          <a:xfrm>
            <a:off x="0" y="6131022"/>
            <a:ext cx="1379100" cy="573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96" name="Google Shape;296;p20"/>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74753" y="545682"/>
            <a:ext cx="7020370" cy="863392"/>
          </a:xfrm>
          <a:prstGeom prst="rect">
            <a:avLst/>
          </a:prstGeom>
          <a:noFill/>
          <a:ln>
            <a:noFill/>
          </a:ln>
        </p:spPr>
      </p:pic>
      <p:sp>
        <p:nvSpPr>
          <p:cNvPr id="297" name="Google Shape;297;p20"/>
          <p:cNvSpPr txBox="1"/>
          <p:nvPr/>
        </p:nvSpPr>
        <p:spPr>
          <a:xfrm>
            <a:off x="5225425" y="1786975"/>
            <a:ext cx="6847200" cy="4548300"/>
          </a:xfrm>
          <a:prstGeom prst="rect">
            <a:avLst/>
          </a:prstGeom>
          <a:solidFill>
            <a:schemeClr val="lt1"/>
          </a:solidFill>
          <a:ln>
            <a:noFill/>
          </a:ln>
        </p:spPr>
        <p:txBody>
          <a:bodyPr spcFirstLastPara="1" wrap="square" lIns="720000" tIns="45700" rIns="91425" bIns="45700" anchor="t" anchorCtr="0">
            <a:noAutofit/>
          </a:bodyPr>
          <a:lstStyle/>
          <a:p>
            <a:pPr marL="0" marR="0" lvl="0" indent="0" algn="l" rtl="0">
              <a:lnSpc>
                <a:spcPct val="100000"/>
              </a:lnSpc>
              <a:spcBef>
                <a:spcPts val="1400"/>
              </a:spcBef>
              <a:spcAft>
                <a:spcPts val="0"/>
              </a:spcAft>
              <a:buClr>
                <a:srgbClr val="223D7D"/>
              </a:buClr>
              <a:buSzPts val="2000"/>
              <a:buFont typeface="Arial"/>
              <a:buNone/>
            </a:pPr>
            <a:r>
              <a:rPr lang="en-US" sz="2400" b="0" i="0" u="none" strike="noStrike" cap="none">
                <a:solidFill>
                  <a:srgbClr val="223D7D"/>
                </a:solidFill>
                <a:latin typeface="Barlow Semi Condensed SemiBold"/>
                <a:ea typeface="Barlow Semi Condensed SemiBold"/>
                <a:cs typeface="Barlow Semi Condensed SemiBold"/>
                <a:sym typeface="Barlow Semi Condensed SemiBold"/>
              </a:rPr>
              <a:t>Objectives</a:t>
            </a: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1520"/>
              </a:spcBef>
              <a:spcAft>
                <a:spcPts val="0"/>
              </a:spcAft>
              <a:buClr>
                <a:schemeClr val="dk1"/>
              </a:buClr>
              <a:buSzPts val="1600"/>
              <a:buFont typeface="Arial"/>
              <a:buAutoNum type="arabicPeriod"/>
            </a:pPr>
            <a:r>
              <a:rPr lang="en-US" sz="1600" b="1" i="0" u="none" strike="noStrike" cap="none">
                <a:solidFill>
                  <a:schemeClr val="dk1"/>
                </a:solidFill>
                <a:latin typeface="Roboto"/>
                <a:ea typeface="Roboto"/>
                <a:cs typeface="Roboto"/>
                <a:sym typeface="Roboto"/>
              </a:rPr>
              <a:t>Offer national government funders the information needed to target investment globally, regionally and locally </a:t>
            </a:r>
            <a:r>
              <a:rPr lang="en-US" sz="1600" b="0" i="0" u="none" strike="noStrike" cap="none">
                <a:solidFill>
                  <a:schemeClr val="dk1"/>
                </a:solidFill>
                <a:latin typeface="Roboto Light"/>
                <a:ea typeface="Roboto Light"/>
                <a:cs typeface="Roboto Light"/>
                <a:sym typeface="Roboto Light"/>
              </a:rPr>
              <a:t>and establish what implementation will have the greatest impact. Governments will be able to track implementation, show the benefits that justify costs and increase ROI.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520"/>
              </a:spcBef>
              <a:spcAft>
                <a:spcPts val="0"/>
              </a:spcAft>
              <a:buClr>
                <a:schemeClr val="dk1"/>
              </a:buClr>
              <a:buSzPts val="1600"/>
              <a:buFont typeface="Arial"/>
              <a:buAutoNum type="arabicPeriod"/>
            </a:pPr>
            <a:r>
              <a:rPr lang="en-US" sz="1600" b="1" i="0" u="none" strike="noStrike" cap="none">
                <a:solidFill>
                  <a:schemeClr val="dk1"/>
                </a:solidFill>
                <a:latin typeface="Roboto"/>
                <a:ea typeface="Roboto"/>
                <a:cs typeface="Roboto"/>
                <a:sym typeface="Roboto"/>
              </a:rPr>
              <a:t>Provide investors with the opportunity to help create a hub or center of excellence </a:t>
            </a:r>
            <a:r>
              <a:rPr lang="en-US" sz="1600" b="0" i="0" u="none" strike="noStrike" cap="none">
                <a:solidFill>
                  <a:schemeClr val="dk1"/>
                </a:solidFill>
                <a:latin typeface="Roboto Light"/>
                <a:ea typeface="Roboto Light"/>
                <a:cs typeface="Roboto Light"/>
                <a:sym typeface="Roboto Light"/>
              </a:rPr>
              <a:t>that analyses observing systems and results in sustainable management.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520"/>
              </a:spcBef>
              <a:spcAft>
                <a:spcPts val="0"/>
              </a:spcAft>
              <a:buClr>
                <a:schemeClr val="dk1"/>
              </a:buClr>
              <a:buSzPts val="1600"/>
              <a:buFont typeface="Arial"/>
              <a:buAutoNum type="arabicPeriod"/>
            </a:pPr>
            <a:r>
              <a:rPr lang="en-US" sz="1600" b="1" i="0" u="none" strike="noStrike" cap="none">
                <a:solidFill>
                  <a:schemeClr val="dk1"/>
                </a:solidFill>
                <a:latin typeface="Roboto"/>
                <a:ea typeface="Roboto"/>
                <a:cs typeface="Roboto"/>
                <a:sym typeface="Roboto"/>
              </a:rPr>
              <a:t>Make ocean observing and information appreciably more accessible and impactful </a:t>
            </a:r>
            <a:r>
              <a:rPr lang="en-US" sz="1600" b="0" i="0" u="none" strike="noStrike" cap="none">
                <a:solidFill>
                  <a:schemeClr val="dk1"/>
                </a:solidFill>
                <a:latin typeface="Roboto Light"/>
                <a:ea typeface="Roboto Light"/>
                <a:cs typeface="Roboto Light"/>
                <a:sym typeface="Roboto Light"/>
              </a:rPr>
              <a:t>through transformative co-design, working with the modelling community and key user stakeholders to achieve tangible integration and interoperability. </a:t>
            </a:r>
            <a:endParaRPr sz="1600" b="0" i="0" u="none" strike="noStrike" cap="none">
              <a:solidFill>
                <a:schemeClr val="dk1"/>
              </a:solidFill>
              <a:latin typeface="Roboto Light"/>
              <a:ea typeface="Roboto Light"/>
              <a:cs typeface="Roboto Light"/>
              <a:sym typeface="Robo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gde4f674a29_0_47"/>
          <p:cNvPicPr preferRelativeResize="0"/>
          <p:nvPr/>
        </p:nvPicPr>
        <p:blipFill rotWithShape="1">
          <a:blip r:embed="rId3">
            <a:alphaModFix/>
          </a:blip>
          <a:srcRect/>
          <a:stretch/>
        </p:blipFill>
        <p:spPr>
          <a:xfrm>
            <a:off x="-2729467" y="1925250"/>
            <a:ext cx="9241641" cy="3840163"/>
          </a:xfrm>
          <a:prstGeom prst="rect">
            <a:avLst/>
          </a:prstGeom>
          <a:noFill/>
          <a:ln>
            <a:noFill/>
          </a:ln>
        </p:spPr>
      </p:pic>
      <p:sp>
        <p:nvSpPr>
          <p:cNvPr id="304" name="Google Shape;304;gde4f674a29_0_47"/>
          <p:cNvSpPr/>
          <p:nvPr/>
        </p:nvSpPr>
        <p:spPr>
          <a:xfrm>
            <a:off x="0" y="6131022"/>
            <a:ext cx="1379100" cy="573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305" name="Google Shape;305;gde4f674a29_0_4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74753" y="545682"/>
            <a:ext cx="7020370" cy="863392"/>
          </a:xfrm>
          <a:prstGeom prst="rect">
            <a:avLst/>
          </a:prstGeom>
          <a:noFill/>
          <a:ln>
            <a:noFill/>
          </a:ln>
        </p:spPr>
      </p:pic>
      <p:sp>
        <p:nvSpPr>
          <p:cNvPr id="306" name="Google Shape;306;gde4f674a29_0_47"/>
          <p:cNvSpPr txBox="1"/>
          <p:nvPr/>
        </p:nvSpPr>
        <p:spPr>
          <a:xfrm>
            <a:off x="5135775" y="2167975"/>
            <a:ext cx="7020300" cy="3339300"/>
          </a:xfrm>
          <a:prstGeom prst="rect">
            <a:avLst/>
          </a:prstGeom>
          <a:solidFill>
            <a:schemeClr val="lt1"/>
          </a:solidFill>
          <a:ln>
            <a:noFill/>
          </a:ln>
        </p:spPr>
        <p:txBody>
          <a:bodyPr spcFirstLastPara="1" wrap="square" lIns="720000" tIns="45700" rIns="91425" bIns="45700" anchor="t" anchorCtr="0">
            <a:noAutofit/>
          </a:bodyPr>
          <a:lstStyle/>
          <a:p>
            <a:pPr marL="0" marR="0" lvl="0" indent="0" algn="l" rtl="0">
              <a:lnSpc>
                <a:spcPct val="100000"/>
              </a:lnSpc>
              <a:spcBef>
                <a:spcPts val="1400"/>
              </a:spcBef>
              <a:spcAft>
                <a:spcPts val="0"/>
              </a:spcAft>
              <a:buClr>
                <a:srgbClr val="223D7D"/>
              </a:buClr>
              <a:buSzPts val="2000"/>
              <a:buFont typeface="Arial"/>
              <a:buNone/>
            </a:pPr>
            <a:r>
              <a:rPr lang="en-US" sz="2400" b="0" i="0" u="none" strike="noStrike" cap="none">
                <a:solidFill>
                  <a:srgbClr val="223D7D"/>
                </a:solidFill>
                <a:latin typeface="Barlow Semi Condensed SemiBold"/>
                <a:ea typeface="Barlow Semi Condensed SemiBold"/>
                <a:cs typeface="Barlow Semi Condensed SemiBold"/>
                <a:sym typeface="Barlow Semi Condensed SemiBold"/>
              </a:rPr>
              <a:t>Objectives cont.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520"/>
              </a:spcBef>
              <a:spcAft>
                <a:spcPts val="0"/>
              </a:spcAft>
              <a:buClr>
                <a:schemeClr val="dk1"/>
              </a:buClr>
              <a:buSzPts val="1600"/>
              <a:buFont typeface="Arial"/>
              <a:buNone/>
            </a:pPr>
            <a:r>
              <a:rPr lang="en-US" sz="1600" b="0" i="0" u="none" strike="noStrike" cap="none">
                <a:solidFill>
                  <a:schemeClr val="dk1"/>
                </a:solidFill>
                <a:latin typeface="Roboto Light"/>
                <a:ea typeface="Roboto Light"/>
                <a:cs typeface="Roboto Light"/>
                <a:sym typeface="Roboto Light"/>
              </a:rPr>
              <a:t>4. </a:t>
            </a:r>
            <a:r>
              <a:rPr lang="en-US" sz="1600" b="1" i="0" u="none" strike="noStrike" cap="none">
                <a:solidFill>
                  <a:schemeClr val="dk1"/>
                </a:solidFill>
                <a:latin typeface="Roboto"/>
                <a:ea typeface="Roboto"/>
                <a:cs typeface="Roboto"/>
                <a:sym typeface="Roboto"/>
              </a:rPr>
              <a:t>Develop system diagnostics, tools and reporting capability </a:t>
            </a:r>
            <a:r>
              <a:rPr lang="en-US" sz="1600" b="0" i="0" u="none" strike="noStrike" cap="none">
                <a:solidFill>
                  <a:schemeClr val="dk1"/>
                </a:solidFill>
                <a:latin typeface="Roboto Light"/>
                <a:ea typeface="Roboto Light"/>
                <a:cs typeface="Roboto Light"/>
                <a:sym typeface="Roboto Light"/>
              </a:rPr>
              <a:t>to better assess fitness-for-purpose across evolving requirements and use-inspired needs, including digital scenario tools that work backwards from intended impact to give us a priority plan for observing.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20"/>
              </a:spcBef>
              <a:spcAft>
                <a:spcPts val="0"/>
              </a:spcAft>
              <a:buClr>
                <a:schemeClr val="dk1"/>
              </a:buClr>
              <a:buSzPts val="1600"/>
              <a:buFont typeface="Arial"/>
              <a:buNone/>
            </a:pPr>
            <a:r>
              <a:rPr lang="en-US" sz="1600" b="0" i="0" u="none" strike="noStrike" cap="none">
                <a:solidFill>
                  <a:schemeClr val="dk1"/>
                </a:solidFill>
                <a:latin typeface="Roboto Light"/>
                <a:ea typeface="Roboto Light"/>
                <a:cs typeface="Roboto Light"/>
                <a:sym typeface="Roboto Light"/>
              </a:rPr>
              <a:t>5. </a:t>
            </a:r>
            <a:r>
              <a:rPr lang="en-US" sz="1600" b="1" i="0" u="none" strike="noStrike" cap="none">
                <a:solidFill>
                  <a:schemeClr val="dk1"/>
                </a:solidFill>
                <a:latin typeface="Roboto"/>
                <a:ea typeface="Roboto"/>
                <a:cs typeface="Roboto"/>
                <a:sym typeface="Roboto"/>
              </a:rPr>
              <a:t>Establish the international capacity and modular infrastructure to co-design and regularly evaluate the observing system </a:t>
            </a:r>
            <a:r>
              <a:rPr lang="en-US" sz="1600" b="0" i="0" u="none" strike="noStrike" cap="none">
                <a:solidFill>
                  <a:schemeClr val="dk1"/>
                </a:solidFill>
                <a:latin typeface="Roboto Light"/>
                <a:ea typeface="Roboto Light"/>
                <a:cs typeface="Roboto Light"/>
                <a:sym typeface="Roboto Light"/>
              </a:rPr>
              <a:t>at different scales. For example, using a toolkit of software and user engagement/co-design methods that we can apply to global problems or local challenges. </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pSp>
        <p:nvGrpSpPr>
          <p:cNvPr id="311" name="Google Shape;311;gecd0bb7fd2_2_75"/>
          <p:cNvGrpSpPr/>
          <p:nvPr/>
        </p:nvGrpSpPr>
        <p:grpSpPr>
          <a:xfrm>
            <a:off x="1129100" y="1117825"/>
            <a:ext cx="7351147" cy="4807440"/>
            <a:chOff x="-100" y="0"/>
            <a:chExt cx="8128203" cy="5418666"/>
          </a:xfrm>
        </p:grpSpPr>
        <p:sp>
          <p:nvSpPr>
            <p:cNvPr id="312" name="Google Shape;312;gecd0bb7fd2_2_75"/>
            <p:cNvSpPr/>
            <p:nvPr/>
          </p:nvSpPr>
          <p:spPr>
            <a:xfrm rot="-5400000">
              <a:off x="677399" y="-677366"/>
              <a:ext cx="2709300" cy="4064100"/>
            </a:xfrm>
            <a:prstGeom prst="round1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gecd0bb7fd2_2_75"/>
            <p:cNvSpPr txBox="1"/>
            <p:nvPr/>
          </p:nvSpPr>
          <p:spPr>
            <a:xfrm>
              <a:off x="-1" y="1"/>
              <a:ext cx="4064100" cy="2031900"/>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Calibri"/>
                  <a:ea typeface="Calibri"/>
                  <a:cs typeface="Calibri"/>
                  <a:sym typeface="Calibri"/>
                </a:rPr>
                <a:t>Observations</a:t>
              </a:r>
              <a:endParaRPr sz="1900" b="0" i="0" u="none" strike="noStrike" cap="none">
                <a:solidFill>
                  <a:schemeClr val="lt1"/>
                </a:solidFill>
                <a:latin typeface="Calibri"/>
                <a:ea typeface="Calibri"/>
                <a:cs typeface="Calibri"/>
                <a:sym typeface="Calibri"/>
              </a:endParaRPr>
            </a:p>
          </p:txBody>
        </p:sp>
        <p:sp>
          <p:nvSpPr>
            <p:cNvPr id="314" name="Google Shape;314;gecd0bb7fd2_2_75"/>
            <p:cNvSpPr/>
            <p:nvPr/>
          </p:nvSpPr>
          <p:spPr>
            <a:xfrm>
              <a:off x="4064000" y="0"/>
              <a:ext cx="4064100" cy="2709300"/>
            </a:xfrm>
            <a:prstGeom prst="round1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gecd0bb7fd2_2_75"/>
            <p:cNvSpPr txBox="1"/>
            <p:nvPr/>
          </p:nvSpPr>
          <p:spPr>
            <a:xfrm>
              <a:off x="4064003" y="0"/>
              <a:ext cx="4064100" cy="2031900"/>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Calibri"/>
                  <a:ea typeface="Calibri"/>
                  <a:cs typeface="Calibri"/>
                  <a:sym typeface="Calibri"/>
                </a:rPr>
                <a:t>Models and Obs Assessment Tools </a:t>
              </a:r>
              <a:endParaRPr sz="1900" b="0" i="0" u="none" strike="noStrike" cap="none">
                <a:solidFill>
                  <a:schemeClr val="lt1"/>
                </a:solidFill>
                <a:latin typeface="Calibri"/>
                <a:ea typeface="Calibri"/>
                <a:cs typeface="Calibri"/>
                <a:sym typeface="Calibri"/>
              </a:endParaRPr>
            </a:p>
          </p:txBody>
        </p:sp>
        <p:sp>
          <p:nvSpPr>
            <p:cNvPr id="316" name="Google Shape;316;gecd0bb7fd2_2_75"/>
            <p:cNvSpPr/>
            <p:nvPr/>
          </p:nvSpPr>
          <p:spPr>
            <a:xfrm rot="10800000">
              <a:off x="-100" y="2709366"/>
              <a:ext cx="4064100" cy="2709300"/>
            </a:xfrm>
            <a:prstGeom prst="round1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gecd0bb7fd2_2_75"/>
            <p:cNvSpPr txBox="1"/>
            <p:nvPr/>
          </p:nvSpPr>
          <p:spPr>
            <a:xfrm>
              <a:off x="0" y="3386666"/>
              <a:ext cx="4064100" cy="2031900"/>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Calibri"/>
                  <a:ea typeface="Calibri"/>
                  <a:cs typeface="Calibri"/>
                  <a:sym typeface="Calibri"/>
                </a:rPr>
                <a:t>Products and Services</a:t>
              </a:r>
              <a:endParaRPr sz="1900" b="0" i="0" u="none" strike="noStrike" cap="none">
                <a:solidFill>
                  <a:schemeClr val="lt1"/>
                </a:solidFill>
                <a:latin typeface="Calibri"/>
                <a:ea typeface="Calibri"/>
                <a:cs typeface="Calibri"/>
                <a:sym typeface="Calibri"/>
              </a:endParaRPr>
            </a:p>
          </p:txBody>
        </p:sp>
        <p:sp>
          <p:nvSpPr>
            <p:cNvPr id="318" name="Google Shape;318;gecd0bb7fd2_2_75"/>
            <p:cNvSpPr/>
            <p:nvPr/>
          </p:nvSpPr>
          <p:spPr>
            <a:xfrm rot="5400000">
              <a:off x="4741299" y="2031934"/>
              <a:ext cx="2709300" cy="4064100"/>
            </a:xfrm>
            <a:prstGeom prst="round1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gecd0bb7fd2_2_75"/>
            <p:cNvSpPr txBox="1"/>
            <p:nvPr/>
          </p:nvSpPr>
          <p:spPr>
            <a:xfrm>
              <a:off x="4063999" y="3386666"/>
              <a:ext cx="4064100" cy="2031900"/>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Calibri"/>
                  <a:ea typeface="Calibri"/>
                  <a:cs typeface="Calibri"/>
                  <a:sym typeface="Calibri"/>
                </a:rPr>
                <a:t>User Needs and Requirements</a:t>
              </a:r>
              <a:endParaRPr sz="1900" b="0" i="0" u="none" strike="noStrike" cap="none">
                <a:solidFill>
                  <a:schemeClr val="lt1"/>
                </a:solidFill>
                <a:latin typeface="Calibri"/>
                <a:ea typeface="Calibri"/>
                <a:cs typeface="Calibri"/>
                <a:sym typeface="Calibri"/>
              </a:endParaRPr>
            </a:p>
          </p:txBody>
        </p:sp>
        <p:sp>
          <p:nvSpPr>
            <p:cNvPr id="320" name="Google Shape;320;gecd0bb7fd2_2_75"/>
            <p:cNvSpPr/>
            <p:nvPr/>
          </p:nvSpPr>
          <p:spPr>
            <a:xfrm>
              <a:off x="2844799" y="2032000"/>
              <a:ext cx="2438400" cy="1354800"/>
            </a:xfrm>
            <a:prstGeom prst="roundRect">
              <a:avLst>
                <a:gd name="adj" fmla="val 16667"/>
              </a:avLst>
            </a:prstGeom>
            <a:solidFill>
              <a:srgbClr val="F7D5C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gecd0bb7fd2_2_75"/>
            <p:cNvSpPr txBox="1"/>
            <p:nvPr/>
          </p:nvSpPr>
          <p:spPr>
            <a:xfrm>
              <a:off x="2742409" y="1965735"/>
              <a:ext cx="2584800" cy="15444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1" i="0" u="none" strike="noStrike" cap="none">
                  <a:solidFill>
                    <a:schemeClr val="dk1"/>
                  </a:solidFill>
                  <a:latin typeface="Calibri"/>
                  <a:ea typeface="Calibri"/>
                  <a:cs typeface="Calibri"/>
                  <a:sym typeface="Calibri"/>
                </a:rPr>
                <a:t>Integrated and Impactful Observing System, Models, and Products</a:t>
              </a:r>
              <a:endParaRPr sz="1900" b="1" i="0" u="none" strike="noStrike" cap="none">
                <a:solidFill>
                  <a:schemeClr val="dk1"/>
                </a:solidFill>
                <a:latin typeface="Calibri"/>
                <a:ea typeface="Calibri"/>
                <a:cs typeface="Calibri"/>
                <a:sym typeface="Calibri"/>
              </a:endParaRPr>
            </a:p>
          </p:txBody>
        </p:sp>
      </p:grpSp>
      <p:sp>
        <p:nvSpPr>
          <p:cNvPr id="322" name="Google Shape;322;gecd0bb7fd2_2_75"/>
          <p:cNvSpPr txBox="1"/>
          <p:nvPr/>
        </p:nvSpPr>
        <p:spPr>
          <a:xfrm>
            <a:off x="459975" y="183325"/>
            <a:ext cx="108783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i="0" u="none" strike="noStrike" cap="none">
                <a:solidFill>
                  <a:srgbClr val="223D7D"/>
                </a:solidFill>
                <a:latin typeface="Barlow Semi Condensed"/>
                <a:ea typeface="Barlow Semi Condensed"/>
                <a:cs typeface="Barlow Semi Condensed"/>
                <a:sym typeface="Barlow Semi Condensed"/>
              </a:rPr>
              <a:t>C</a:t>
            </a:r>
            <a:r>
              <a:rPr lang="en-US" sz="3100" b="0" i="0" u="none" strike="noStrike" cap="none">
                <a:solidFill>
                  <a:srgbClr val="223D7D"/>
                </a:solidFill>
                <a:latin typeface="Barlow Semi Condensed SemiBold"/>
                <a:ea typeface="Barlow Semi Condensed SemiBold"/>
                <a:cs typeface="Barlow Semi Condensed SemiBold"/>
                <a:sym typeface="Barlow Semi Condensed SemiBold"/>
              </a:rPr>
              <a:t>o-design:  foster connections, produce answers </a:t>
            </a:r>
            <a:endParaRPr sz="2100" b="0" i="0" u="none" strike="noStrike" cap="none">
              <a:solidFill>
                <a:srgbClr val="000000"/>
              </a:solidFill>
              <a:latin typeface="Arial"/>
              <a:ea typeface="Arial"/>
              <a:cs typeface="Arial"/>
              <a:sym typeface="Arial"/>
            </a:endParaRPr>
          </a:p>
        </p:txBody>
      </p:sp>
      <p:sp>
        <p:nvSpPr>
          <p:cNvPr id="323" name="Google Shape;323;gecd0bb7fd2_2_75"/>
          <p:cNvSpPr/>
          <p:nvPr/>
        </p:nvSpPr>
        <p:spPr>
          <a:xfrm rot="2735353">
            <a:off x="3009414" y="2457398"/>
            <a:ext cx="866393" cy="443590"/>
          </a:xfrm>
          <a:prstGeom prst="notched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4" name="Google Shape;324;gecd0bb7fd2_2_75"/>
          <p:cNvSpPr/>
          <p:nvPr/>
        </p:nvSpPr>
        <p:spPr>
          <a:xfrm rot="-2700000">
            <a:off x="3009431" y="4166605"/>
            <a:ext cx="866347" cy="443356"/>
          </a:xfrm>
          <a:prstGeom prst="notched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5" name="Google Shape;325;gecd0bb7fd2_2_75"/>
          <p:cNvSpPr/>
          <p:nvPr/>
        </p:nvSpPr>
        <p:spPr>
          <a:xfrm rot="8999952">
            <a:off x="5790860" y="2484982"/>
            <a:ext cx="866379" cy="443404"/>
          </a:xfrm>
          <a:prstGeom prst="notched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gecd0bb7fd2_2_75"/>
          <p:cNvSpPr/>
          <p:nvPr/>
        </p:nvSpPr>
        <p:spPr>
          <a:xfrm rot="-8185021">
            <a:off x="5797105" y="4159054"/>
            <a:ext cx="866400" cy="443493"/>
          </a:xfrm>
          <a:prstGeom prst="notched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7" name="Google Shape;327;gecd0bb7fd2_2_75"/>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884700" y="860427"/>
            <a:ext cx="3006326" cy="1301250"/>
          </a:xfrm>
          <a:prstGeom prst="rect">
            <a:avLst/>
          </a:prstGeom>
          <a:noFill/>
          <a:ln>
            <a:noFill/>
          </a:ln>
        </p:spPr>
      </p:pic>
      <p:pic>
        <p:nvPicPr>
          <p:cNvPr id="328" name="Google Shape;328;gecd0bb7fd2_2_75"/>
          <p:cNvPicPr preferRelativeResize="0"/>
          <p:nvPr/>
        </p:nvPicPr>
        <p:blipFill rotWithShape="1">
          <a:blip r:embed="rId4">
            <a:alphaModFix/>
          </a:blip>
          <a:srcRect/>
          <a:stretch/>
        </p:blipFill>
        <p:spPr>
          <a:xfrm>
            <a:off x="8543947" y="1919952"/>
            <a:ext cx="2466975" cy="1847850"/>
          </a:xfrm>
          <a:prstGeom prst="rect">
            <a:avLst/>
          </a:prstGeom>
          <a:noFill/>
          <a:ln>
            <a:noFill/>
          </a:ln>
        </p:spPr>
      </p:pic>
      <p:pic>
        <p:nvPicPr>
          <p:cNvPr id="329" name="Google Shape;329;gecd0bb7fd2_2_75"/>
          <p:cNvPicPr preferRelativeResize="0"/>
          <p:nvPr/>
        </p:nvPicPr>
        <p:blipFill rotWithShape="1">
          <a:blip r:embed="rId5">
            <a:alphaModFix/>
          </a:blip>
          <a:srcRect/>
          <a:stretch/>
        </p:blipFill>
        <p:spPr>
          <a:xfrm>
            <a:off x="9204972" y="3442052"/>
            <a:ext cx="2686050" cy="1704975"/>
          </a:xfrm>
          <a:prstGeom prst="rect">
            <a:avLst/>
          </a:prstGeom>
          <a:noFill/>
          <a:ln>
            <a:noFill/>
          </a:ln>
        </p:spPr>
      </p:pic>
      <p:pic>
        <p:nvPicPr>
          <p:cNvPr id="330" name="Google Shape;330;gecd0bb7fd2_2_7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8543950" y="5059700"/>
            <a:ext cx="2466976" cy="16482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1000"/>
                                        <p:tgtEl>
                                          <p:spTgt spid="323"/>
                                        </p:tgtEl>
                                      </p:cBhvr>
                                    </p:animEffect>
                                  </p:childTnLst>
                                </p:cTn>
                              </p:par>
                              <p:par>
                                <p:cTn id="8" presetID="10" presetClass="entr" presetSubtype="0" fill="hold" nodeType="withEffect">
                                  <p:stCondLst>
                                    <p:cond delay="0"/>
                                  </p:stCondLst>
                                  <p:childTnLst>
                                    <p:set>
                                      <p:cBhvr>
                                        <p:cTn id="9" dur="1" fill="hold">
                                          <p:stCondLst>
                                            <p:cond delay="0"/>
                                          </p:stCondLst>
                                        </p:cTn>
                                        <p:tgtEl>
                                          <p:spTgt spid="325"/>
                                        </p:tgtEl>
                                        <p:attrNameLst>
                                          <p:attrName>style.visibility</p:attrName>
                                        </p:attrNameLst>
                                      </p:cBhvr>
                                      <p:to>
                                        <p:strVal val="visible"/>
                                      </p:to>
                                    </p:set>
                                    <p:animEffect transition="in" filter="fade">
                                      <p:cBhvr>
                                        <p:cTn id="10" dur="1000"/>
                                        <p:tgtEl>
                                          <p:spTgt spid="325"/>
                                        </p:tgtEl>
                                      </p:cBhvr>
                                    </p:animEffect>
                                  </p:childTnLst>
                                </p:cTn>
                              </p:par>
                              <p:par>
                                <p:cTn id="11" presetID="10" presetClass="entr" presetSubtype="0" fill="hold" nodeType="withEffect">
                                  <p:stCondLst>
                                    <p:cond delay="0"/>
                                  </p:stCondLst>
                                  <p:childTnLst>
                                    <p:set>
                                      <p:cBhvr>
                                        <p:cTn id="12" dur="1" fill="hold">
                                          <p:stCondLst>
                                            <p:cond delay="0"/>
                                          </p:stCondLst>
                                        </p:cTn>
                                        <p:tgtEl>
                                          <p:spTgt spid="326"/>
                                        </p:tgtEl>
                                        <p:attrNameLst>
                                          <p:attrName>style.visibility</p:attrName>
                                        </p:attrNameLst>
                                      </p:cBhvr>
                                      <p:to>
                                        <p:strVal val="visible"/>
                                      </p:to>
                                    </p:set>
                                    <p:animEffect transition="in" filter="fade">
                                      <p:cBhvr>
                                        <p:cTn id="13" dur="1000"/>
                                        <p:tgtEl>
                                          <p:spTgt spid="326"/>
                                        </p:tgtEl>
                                      </p:cBhvr>
                                    </p:animEffect>
                                  </p:childTnLst>
                                </p:cTn>
                              </p:par>
                              <p:par>
                                <p:cTn id="14" presetID="23" presetClass="entr" presetSubtype="16" fill="hold" nodeType="withEffect">
                                  <p:stCondLst>
                                    <p:cond delay="0"/>
                                  </p:stCondLst>
                                  <p:childTnLst>
                                    <p:set>
                                      <p:cBhvr>
                                        <p:cTn id="15" dur="1" fill="hold">
                                          <p:stCondLst>
                                            <p:cond delay="0"/>
                                          </p:stCondLst>
                                        </p:cTn>
                                        <p:tgtEl>
                                          <p:spTgt spid="324"/>
                                        </p:tgtEl>
                                        <p:attrNameLst>
                                          <p:attrName>style.visibility</p:attrName>
                                        </p:attrNameLst>
                                      </p:cBhvr>
                                      <p:to>
                                        <p:strVal val="visible"/>
                                      </p:to>
                                    </p:set>
                                    <p:anim calcmode="lin" valueType="num">
                                      <p:cBhvr additive="base">
                                        <p:cTn id="16" dur="1000"/>
                                        <p:tgtEl>
                                          <p:spTgt spid="324"/>
                                        </p:tgtEl>
                                        <p:attrNameLst>
                                          <p:attrName>ppt_w</p:attrName>
                                        </p:attrNameLst>
                                      </p:cBhvr>
                                      <p:tavLst>
                                        <p:tav tm="0">
                                          <p:val>
                                            <p:strVal val="0"/>
                                          </p:val>
                                        </p:tav>
                                        <p:tav tm="100000">
                                          <p:val>
                                            <p:strVal val="#ppt_w"/>
                                          </p:val>
                                        </p:tav>
                                      </p:tavLst>
                                    </p:anim>
                                    <p:anim calcmode="lin" valueType="num">
                                      <p:cBhvr additive="base">
                                        <p:cTn id="17" dur="1000"/>
                                        <p:tgtEl>
                                          <p:spTgt spid="3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2bd5c80d8b_0_79"/>
          <p:cNvSpPr txBox="1"/>
          <p:nvPr/>
        </p:nvSpPr>
        <p:spPr>
          <a:xfrm>
            <a:off x="7835350" y="1420350"/>
            <a:ext cx="4039800" cy="4017300"/>
          </a:xfrm>
          <a:prstGeom prst="rect">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400" b="1" i="0" u="none" strike="noStrike" kern="0" cap="none" spc="0" normalizeH="0" baseline="0" noProof="0">
                <a:ln>
                  <a:noFill/>
                </a:ln>
                <a:solidFill>
                  <a:srgbClr val="F38417"/>
                </a:solidFill>
                <a:effectLst/>
                <a:uLnTx/>
                <a:uFillTx/>
                <a:latin typeface="Roboto"/>
                <a:ea typeface="Roboto"/>
                <a:cs typeface="Roboto"/>
                <a:sym typeface="Roboto"/>
              </a:rPr>
              <a:t>ENDORSED PROJECT LEAD PARTNERS</a:t>
            </a:r>
            <a:endParaRPr kumimoji="0" sz="1400" b="1" i="0" u="none" strike="noStrike" kern="0" cap="none" spc="0" normalizeH="0" baseline="0" noProof="0">
              <a:ln>
                <a:noFill/>
              </a:ln>
              <a:solidFill>
                <a:srgbClr val="333333"/>
              </a:solidFill>
              <a:effectLst/>
              <a:uLnTx/>
              <a:uFillTx/>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333333"/>
              </a:solidFill>
              <a:effectLst/>
              <a:uLnTx/>
              <a:uFillTx/>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1. GO-SHIP | Go Ship Evolve</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2. OceanOPS | Odyssey</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3. National Oceanographic and Maritime Institute (NOAMI) Bangladesh</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4. Northeastern Regional Association of Coastal Ocean Observing Systems (NERACOOS)</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5. COCAS | LOCEAN-IPSL</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6. Consorcio de Investigación del Golfo de México (CIGOM)</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7. Joint Task Force SMART Subsea Cables</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8. Sydney Institute of Marine Science | AniBos</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9. The Argo Steering Team </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10. Integrated Carbon Observing System Ocean Thematic Centre (ICOS-OTC)</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11. Geoazur | 300 MERMAIDS</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p:txBody>
      </p:sp>
      <p:sp>
        <p:nvSpPr>
          <p:cNvPr id="334" name="Google Shape;334;g12bd5c80d8b_0_79"/>
          <p:cNvSpPr txBox="1"/>
          <p:nvPr/>
        </p:nvSpPr>
        <p:spPr>
          <a:xfrm>
            <a:off x="900350" y="1420350"/>
            <a:ext cx="3456300" cy="5023200"/>
          </a:xfrm>
          <a:prstGeom prst="rect">
            <a:avLst/>
          </a:prstGeom>
          <a:solidFill>
            <a:schemeClr val="accent3"/>
          </a:solidFill>
          <a:ln w="2857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1" i="0" u="none" strike="noStrike" kern="0" cap="none" spc="0" normalizeH="0" baseline="0" noProof="0">
                <a:ln>
                  <a:noFill/>
                </a:ln>
                <a:solidFill>
                  <a:srgbClr val="F38417"/>
                </a:solidFill>
                <a:effectLst/>
                <a:uLnTx/>
                <a:uFillTx/>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PARTNERS</a:t>
            </a:r>
            <a:endParaRPr kumimoji="0" sz="1400" b="1" i="0" u="none" strike="noStrike" kern="0" cap="none" spc="0" normalizeH="0" baseline="0" noProof="0">
              <a:ln>
                <a:noFill/>
              </a:ln>
              <a:solidFill>
                <a:srgbClr val="F38417"/>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sz="1100" b="1"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WCRP</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Copernicus Climate Change Service C3S </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Mercator/Copernicus</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Bio-Eco Panel</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WMO</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ECMWF</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IODE</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MOi</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GCOS</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MBON</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SOCIB</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UNEP-WCMC</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IOC Marine Policy</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IOOS</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IMOS</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OceanPredict</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Argo</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IOCCP</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p:txBody>
      </p:sp>
      <p:sp>
        <p:nvSpPr>
          <p:cNvPr id="335" name="Google Shape;335;g12bd5c80d8b_0_79"/>
          <p:cNvSpPr txBox="1"/>
          <p:nvPr/>
        </p:nvSpPr>
        <p:spPr>
          <a:xfrm>
            <a:off x="4650000" y="1420350"/>
            <a:ext cx="2892000" cy="28782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1" i="0" u="none" strike="noStrike" kern="0" cap="none" spc="0" normalizeH="0" baseline="0" noProof="0">
                <a:ln>
                  <a:noFill/>
                </a:ln>
                <a:solidFill>
                  <a:srgbClr val="F38417"/>
                </a:solidFill>
                <a:effectLst/>
                <a:uLnTx/>
                <a:uFillTx/>
                <a:latin typeface="Roboto"/>
                <a:ea typeface="Roboto"/>
                <a:cs typeface="Roboto"/>
                <a:sym typeface="Roboto"/>
              </a:rPr>
              <a:t>OCEAN DECADE PROGRAMMES</a:t>
            </a:r>
            <a:br>
              <a:rPr kumimoji="0" lang="en-GB" sz="1400" b="0" i="0" u="none" strike="noStrike" kern="0" cap="none" spc="0" normalizeH="0" baseline="0" noProof="0">
                <a:ln>
                  <a:noFill/>
                </a:ln>
                <a:solidFill>
                  <a:srgbClr val="000000"/>
                </a:solidFill>
                <a:effectLst/>
                <a:uLnTx/>
                <a:uFillTx/>
                <a:latin typeface="Roboto"/>
                <a:ea typeface="Roboto"/>
                <a:cs typeface="Roboto"/>
                <a:sym typeface="Roboto"/>
              </a:rPr>
            </a:br>
            <a:endParaRPr kumimoji="0" sz="1400" b="0" i="0" u="none" strike="noStrike" kern="0" cap="none" spc="0" normalizeH="0" baseline="0" noProof="0">
              <a:ln>
                <a:noFill/>
              </a:ln>
              <a:solidFill>
                <a:srgbClr val="000000"/>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MarineLife 2030</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ForeSea</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DITTO</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OASIS</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OBON</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CoastPredict</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Observing Together</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184596"/>
                </a:solidFill>
                <a:effectLst/>
                <a:uLnTx/>
                <a:uFillTx/>
                <a:latin typeface="Roboto"/>
                <a:ea typeface="Roboto"/>
                <a:cs typeface="Roboto"/>
                <a:sym typeface="Roboto"/>
              </a:rPr>
              <a:t>+++</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p:txBody>
      </p:sp>
      <p:sp>
        <p:nvSpPr>
          <p:cNvPr id="336" name="Google Shape;336;g12bd5c80d8b_0_79"/>
          <p:cNvSpPr txBox="1">
            <a:spLocks noGrp="1"/>
          </p:cNvSpPr>
          <p:nvPr>
            <p:ph type="body" idx="1"/>
          </p:nvPr>
        </p:nvSpPr>
        <p:spPr>
          <a:xfrm>
            <a:off x="900350" y="562150"/>
            <a:ext cx="7920000" cy="656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3400"/>
              <a:buNone/>
            </a:pPr>
            <a:r>
              <a:rPr lang="en-GB">
                <a:solidFill>
                  <a:schemeClr val="accent2"/>
                </a:solidFill>
              </a:rPr>
              <a:t>WHO’S INVOLVED?</a:t>
            </a:r>
            <a:endParaRPr/>
          </a:p>
        </p:txBody>
      </p:sp>
      <p:sp>
        <p:nvSpPr>
          <p:cNvPr id="337" name="Google Shape;337;g12bd5c80d8b_0_79"/>
          <p:cNvSpPr txBox="1"/>
          <p:nvPr/>
        </p:nvSpPr>
        <p:spPr>
          <a:xfrm>
            <a:off x="4650000" y="4895425"/>
            <a:ext cx="2892000" cy="1143600"/>
          </a:xfrm>
          <a:prstGeom prst="rect">
            <a:avLst/>
          </a:pr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1" i="0" u="none" strike="noStrike" kern="0" cap="none" spc="0" normalizeH="0" baseline="0" noProof="0">
                <a:ln>
                  <a:noFill/>
                </a:ln>
                <a:solidFill>
                  <a:srgbClr val="184596"/>
                </a:solidFill>
                <a:effectLst/>
                <a:uLnTx/>
                <a:uFillTx/>
                <a:latin typeface="Roboto"/>
                <a:ea typeface="Roboto"/>
                <a:cs typeface="Roboto"/>
                <a:sym typeface="Roboto"/>
              </a:rPr>
              <a:t>GOOS components</a:t>
            </a:r>
            <a:endParaRPr kumimoji="0" sz="1400" b="0" i="0" u="none" strike="noStrike" kern="0" cap="none" spc="0" normalizeH="0" baseline="0" noProof="0">
              <a:ln>
                <a:noFill/>
              </a:ln>
              <a:solidFill>
                <a:srgbClr val="184596"/>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GOOS Panels</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ETOOFS</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FFFFFF"/>
                </a:solidFill>
                <a:effectLst/>
                <a:uLnTx/>
                <a:uFillTx/>
                <a:latin typeface="Roboto"/>
                <a:ea typeface="Roboto"/>
                <a:cs typeface="Roboto"/>
                <a:sym typeface="Roboto"/>
              </a:rPr>
              <a:t>OCG</a:t>
            </a:r>
            <a:endParaRPr kumimoji="0" sz="1400" b="0" i="0" u="none" strike="noStrike" kern="0" cap="none" spc="0" normalizeH="0" baseline="0" noProof="0">
              <a:ln>
                <a:noFill/>
              </a:ln>
              <a:solidFill>
                <a:srgbClr val="FFFFFF"/>
              </a:solidFill>
              <a:effectLst/>
              <a:uLnTx/>
              <a:uFillTx/>
              <a:latin typeface="Roboto"/>
              <a:ea typeface="Roboto"/>
              <a:cs typeface="Roboto"/>
              <a:sym typeface="Roboto"/>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g122eced1e13_2_218"/>
          <p:cNvSpPr txBox="1"/>
          <p:nvPr/>
        </p:nvSpPr>
        <p:spPr>
          <a:xfrm>
            <a:off x="411131" y="4415497"/>
            <a:ext cx="10907358" cy="1438825"/>
          </a:xfrm>
          <a:prstGeom prst="rect">
            <a:avLst/>
          </a:prstGeom>
          <a:solidFill>
            <a:schemeClr val="accent1"/>
          </a:solidFill>
          <a:ln>
            <a:noFill/>
          </a:ln>
        </p:spPr>
        <p:txBody>
          <a:bodyPr spcFirstLastPara="1" wrap="square" lIns="91425" tIns="91425" rIns="91425" bIns="91425" anchor="t" anchorCtr="0">
            <a:spAutoFit/>
          </a:bodyPr>
          <a:lstStyle/>
          <a:p>
            <a:pPr marL="457200" lvl="0" indent="-374650" algn="l" rtl="0">
              <a:spcBef>
                <a:spcPts val="1520"/>
              </a:spcBef>
              <a:spcAft>
                <a:spcPts val="0"/>
              </a:spcAft>
              <a:buClr>
                <a:schemeClr val="accent2"/>
              </a:buClr>
              <a:buSzPts val="2300"/>
              <a:buFont typeface="Barlow Semi Condensed SemiBold"/>
              <a:buChar char="●"/>
            </a:pPr>
            <a:r>
              <a:rPr lang="en-US" sz="2300" dirty="0">
                <a:solidFill>
                  <a:schemeClr val="accent2"/>
                </a:solidFill>
                <a:latin typeface="Barlow Semi Condensed SemiBold"/>
                <a:ea typeface="Barlow Semi Condensed SemiBold"/>
                <a:cs typeface="Barlow Semi Condensed SemiBold"/>
                <a:sym typeface="Barlow Semi Condensed SemiBold"/>
              </a:rPr>
              <a:t>Develop consistent and transferable capabilities, tools, and methodologies as well as fit-for-purpose observations, models, and products/services</a:t>
            </a:r>
            <a:endParaRPr sz="2300" dirty="0">
              <a:solidFill>
                <a:schemeClr val="accent2"/>
              </a:solidFill>
              <a:latin typeface="Barlow Semi Condensed SemiBold"/>
              <a:ea typeface="Barlow Semi Condensed SemiBold"/>
              <a:cs typeface="Barlow Semi Condensed SemiBold"/>
              <a:sym typeface="Barlow Semi Condensed SemiBold"/>
            </a:endParaRPr>
          </a:p>
          <a:p>
            <a:pPr marL="457200" lvl="0" indent="-374650" algn="l" rtl="0">
              <a:spcBef>
                <a:spcPts val="0"/>
              </a:spcBef>
              <a:spcAft>
                <a:spcPts val="0"/>
              </a:spcAft>
              <a:buClr>
                <a:schemeClr val="accent2"/>
              </a:buClr>
              <a:buSzPts val="2300"/>
              <a:buFont typeface="Barlow Semi Condensed SemiBold"/>
              <a:buChar char="●"/>
            </a:pPr>
            <a:r>
              <a:rPr lang="en-US" sz="2300" dirty="0">
                <a:solidFill>
                  <a:schemeClr val="accent2"/>
                </a:solidFill>
                <a:latin typeface="Barlow Semi Condensed SemiBold"/>
                <a:ea typeface="Barlow Semi Condensed SemiBold"/>
                <a:cs typeface="Barlow Semi Condensed SemiBold"/>
                <a:sym typeface="Barlow Semi Condensed SemiBold"/>
              </a:rPr>
              <a:t>Embrace UN Decade outcomes/principles, including accessibility and equity/inclusion </a:t>
            </a:r>
            <a:endParaRPr sz="2300" dirty="0">
              <a:solidFill>
                <a:schemeClr val="accent2"/>
              </a:solidFill>
              <a:latin typeface="Barlow Semi Condensed SemiBold"/>
              <a:ea typeface="Barlow Semi Condensed SemiBold"/>
              <a:cs typeface="Barlow Semi Condensed SemiBold"/>
              <a:sym typeface="Barlow Semi Condensed SemiBold"/>
            </a:endParaRPr>
          </a:p>
        </p:txBody>
      </p:sp>
      <p:sp>
        <p:nvSpPr>
          <p:cNvPr id="389" name="Google Shape;389;g122eced1e13_2_218"/>
          <p:cNvSpPr txBox="1">
            <a:spLocks noGrp="1"/>
          </p:cNvSpPr>
          <p:nvPr>
            <p:ph type="title"/>
          </p:nvPr>
        </p:nvSpPr>
        <p:spPr>
          <a:xfrm>
            <a:off x="568775" y="76001"/>
            <a:ext cx="7036800" cy="697500"/>
          </a:xfrm>
          <a:prstGeom prst="rect">
            <a:avLst/>
          </a:prstGeom>
          <a:solidFill>
            <a:schemeClr val="lt1"/>
          </a:solidFill>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dirty="0">
                <a:solidFill>
                  <a:schemeClr val="accent2"/>
                </a:solidFill>
              </a:rPr>
              <a:t>EXEMPLAR APPROACH</a:t>
            </a:r>
            <a:endParaRPr dirty="0"/>
          </a:p>
        </p:txBody>
      </p:sp>
      <p:sp>
        <p:nvSpPr>
          <p:cNvPr id="390" name="Google Shape;390;g122eced1e13_2_218"/>
          <p:cNvSpPr txBox="1"/>
          <p:nvPr/>
        </p:nvSpPr>
        <p:spPr>
          <a:xfrm>
            <a:off x="143602" y="3870818"/>
            <a:ext cx="1459817" cy="56935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b="1" dirty="0">
                <a:solidFill>
                  <a:schemeClr val="accent1"/>
                </a:solidFill>
                <a:latin typeface="Barlow Semi Condensed"/>
                <a:ea typeface="Barlow Semi Condensed"/>
                <a:cs typeface="Barlow Semi Condensed"/>
                <a:sym typeface="Barlow Semi Condensed"/>
              </a:rPr>
              <a:t>AIMS:</a:t>
            </a:r>
            <a:endParaRPr sz="2500" b="1" dirty="0">
              <a:solidFill>
                <a:schemeClr val="accent1"/>
              </a:solidFill>
              <a:latin typeface="Barlow Semi Condensed"/>
              <a:ea typeface="Barlow Semi Condensed"/>
              <a:cs typeface="Barlow Semi Condensed"/>
              <a:sym typeface="Barlow Semi Condensed"/>
            </a:endParaRPr>
          </a:p>
        </p:txBody>
      </p:sp>
      <p:sp>
        <p:nvSpPr>
          <p:cNvPr id="387" name="Google Shape;387;g122eced1e13_2_218"/>
          <p:cNvSpPr txBox="1"/>
          <p:nvPr/>
        </p:nvSpPr>
        <p:spPr>
          <a:xfrm>
            <a:off x="411131" y="720746"/>
            <a:ext cx="10907358" cy="3046958"/>
          </a:xfrm>
          <a:prstGeom prst="rect">
            <a:avLst/>
          </a:prstGeom>
          <a:solidFill>
            <a:srgbClr val="4372C3"/>
          </a:solidFill>
          <a:ln>
            <a:noFill/>
          </a:ln>
        </p:spPr>
        <p:txBody>
          <a:bodyPr spcFirstLastPara="1" wrap="square" lIns="91425" tIns="91425" rIns="91425" bIns="91425" anchor="t" anchorCtr="0">
            <a:spAutoFit/>
          </a:bodyPr>
          <a:lstStyle/>
          <a:p>
            <a:pPr marL="0" marR="0" lvl="0" indent="0" algn="l" rtl="0">
              <a:lnSpc>
                <a:spcPct val="100000"/>
              </a:lnSpc>
              <a:spcBef>
                <a:spcPts val="1520"/>
              </a:spcBef>
              <a:spcAft>
                <a:spcPts val="0"/>
              </a:spcAft>
              <a:buClr>
                <a:schemeClr val="dk1"/>
              </a:buClr>
              <a:buSzPts val="1600"/>
              <a:buFont typeface="Arial"/>
              <a:buNone/>
            </a:pPr>
            <a:r>
              <a:rPr lang="en-US" sz="2300" dirty="0">
                <a:solidFill>
                  <a:schemeClr val="accent2"/>
                </a:solidFill>
                <a:latin typeface="Barlow Semi Condensed SemiBold"/>
                <a:ea typeface="Barlow Semi Condensed SemiBold"/>
                <a:cs typeface="Barlow Semi Condensed SemiBold"/>
                <a:sym typeface="Barlow Semi Condensed SemiBold"/>
              </a:rPr>
              <a:t>E</a:t>
            </a:r>
            <a:r>
              <a:rPr lang="en-US" sz="2300" b="0" i="0" strike="noStrike" cap="none" dirty="0">
                <a:solidFill>
                  <a:schemeClr val="accent2"/>
                </a:solidFill>
                <a:latin typeface="Barlow Semi Condensed SemiBold"/>
                <a:ea typeface="Barlow Semi Condensed SemiBold"/>
                <a:cs typeface="Barlow Semi Condensed SemiBold"/>
                <a:sym typeface="Barlow Semi Condensed SemiBold"/>
              </a:rPr>
              <a:t>xemplars</a:t>
            </a:r>
            <a:r>
              <a:rPr lang="en-US" sz="2300" dirty="0">
                <a:solidFill>
                  <a:schemeClr val="accent2"/>
                </a:solidFill>
                <a:latin typeface="Barlow Semi Condensed SemiBold"/>
                <a:ea typeface="Barlow Semi Condensed SemiBold"/>
                <a:cs typeface="Barlow Semi Condensed SemiBold"/>
                <a:sym typeface="Barlow Semi Condensed SemiBold"/>
              </a:rPr>
              <a:t>: </a:t>
            </a:r>
            <a:r>
              <a:rPr lang="en-US" sz="2300" b="0" i="0" u="none" strike="noStrike" cap="none" dirty="0">
                <a:solidFill>
                  <a:schemeClr val="lt1"/>
                </a:solidFill>
                <a:latin typeface="Barlow Semi Condensed SemiBold"/>
                <a:ea typeface="Barlow Semi Condensed SemiBold"/>
                <a:cs typeface="Barlow Semi Condensed SemiBold"/>
                <a:sym typeface="Barlow Semi Condensed SemiBold"/>
              </a:rPr>
              <a:t>projects to develop and advance co-design  principles and</a:t>
            </a:r>
            <a:br>
              <a:rPr lang="en-US" sz="2300" b="0" i="0" u="none" strike="noStrike" cap="none" dirty="0">
                <a:solidFill>
                  <a:schemeClr val="lt1"/>
                </a:solidFill>
                <a:latin typeface="Barlow Semi Condensed SemiBold"/>
                <a:ea typeface="Barlow Semi Condensed SemiBold"/>
                <a:cs typeface="Barlow Semi Condensed SemiBold"/>
                <a:sym typeface="Barlow Semi Condensed SemiBold"/>
              </a:rPr>
            </a:br>
            <a:r>
              <a:rPr lang="en-US" sz="2300" b="0" i="0" u="none" strike="noStrike" cap="none" dirty="0">
                <a:solidFill>
                  <a:schemeClr val="lt1"/>
                </a:solidFill>
                <a:latin typeface="Barlow Semi Condensed SemiBold"/>
                <a:ea typeface="Barlow Semi Condensed SemiBold"/>
                <a:cs typeface="Barlow Semi Condensed SemiBold"/>
                <a:sym typeface="Barlow Semi Condensed SemiBold"/>
              </a:rPr>
              <a:t>components around identifiable societally beneficial needs (e.g. products and services)</a:t>
            </a:r>
            <a:endParaRPr sz="2300" b="0" i="0" u="none" strike="noStrike" cap="none" dirty="0">
              <a:solidFill>
                <a:schemeClr val="lt1"/>
              </a:solidFill>
              <a:latin typeface="Barlow Semi Condensed SemiBold"/>
              <a:ea typeface="Barlow Semi Condensed SemiBold"/>
              <a:cs typeface="Barlow Semi Condensed SemiBold"/>
              <a:sym typeface="Barlow Semi Condensed SemiBold"/>
            </a:endParaRPr>
          </a:p>
          <a:p>
            <a:pPr marL="457200" marR="0" lvl="0" indent="-374650" algn="l" rtl="0">
              <a:lnSpc>
                <a:spcPct val="100000"/>
              </a:lnSpc>
              <a:spcBef>
                <a:spcPts val="1520"/>
              </a:spcBef>
              <a:spcAft>
                <a:spcPts val="0"/>
              </a:spcAft>
              <a:buClr>
                <a:schemeClr val="lt1"/>
              </a:buClr>
              <a:buSzPts val="2300"/>
              <a:buFont typeface="Barlow Semi Condensed SemiBold"/>
              <a:buChar char="●"/>
            </a:pPr>
            <a:r>
              <a:rPr lang="en-US" sz="2300" dirty="0">
                <a:solidFill>
                  <a:schemeClr val="lt1"/>
                </a:solidFill>
                <a:latin typeface="Barlow Semi Condensed SemiBold"/>
                <a:ea typeface="Barlow Semi Condensed SemiBold"/>
                <a:cs typeface="Barlow Semi Condensed SemiBold"/>
                <a:sym typeface="Barlow Semi Condensed SemiBold"/>
              </a:rPr>
              <a:t>Orienting around benefit areas targeting use areas, accelerating payoff for stakeholders</a:t>
            </a:r>
            <a:endParaRPr sz="2300" dirty="0">
              <a:solidFill>
                <a:schemeClr val="lt1"/>
              </a:solidFill>
              <a:latin typeface="Barlow Semi Condensed SemiBold"/>
              <a:ea typeface="Barlow Semi Condensed SemiBold"/>
              <a:cs typeface="Barlow Semi Condensed SemiBold"/>
              <a:sym typeface="Barlow Semi Condensed SemiBold"/>
            </a:endParaRPr>
          </a:p>
          <a:p>
            <a:pPr marL="457200" marR="0" lvl="0" indent="-374650" algn="l" rtl="0">
              <a:lnSpc>
                <a:spcPct val="100000"/>
              </a:lnSpc>
              <a:spcBef>
                <a:spcPts val="0"/>
              </a:spcBef>
              <a:spcAft>
                <a:spcPts val="0"/>
              </a:spcAft>
              <a:buClr>
                <a:schemeClr val="lt1"/>
              </a:buClr>
              <a:buSzPts val="2300"/>
              <a:buFont typeface="Barlow Semi Condensed SemiBold"/>
              <a:buChar char="●"/>
            </a:pPr>
            <a:r>
              <a:rPr lang="en-US" sz="2300" dirty="0">
                <a:solidFill>
                  <a:schemeClr val="lt1"/>
                </a:solidFill>
                <a:latin typeface="Barlow Semi Condensed SemiBold"/>
                <a:ea typeface="Barlow Semi Condensed SemiBold"/>
                <a:cs typeface="Barlow Semi Condensed SemiBold"/>
                <a:sym typeface="Barlow Semi Condensed SemiBold"/>
              </a:rPr>
              <a:t>Exemplars will come in a wide variety of sizes, scope, types of participants, and aims. </a:t>
            </a:r>
            <a:endParaRPr sz="2300" dirty="0">
              <a:solidFill>
                <a:schemeClr val="lt1"/>
              </a:solidFill>
              <a:latin typeface="Barlow Semi Condensed SemiBold"/>
              <a:ea typeface="Barlow Semi Condensed SemiBold"/>
              <a:cs typeface="Barlow Semi Condensed SemiBold"/>
              <a:sym typeface="Barlow Semi Condensed SemiBold"/>
            </a:endParaRPr>
          </a:p>
          <a:p>
            <a:pPr marL="457200" marR="0" lvl="0" indent="-374650" algn="l" rtl="0">
              <a:lnSpc>
                <a:spcPct val="100000"/>
              </a:lnSpc>
              <a:spcBef>
                <a:spcPts val="0"/>
              </a:spcBef>
              <a:spcAft>
                <a:spcPts val="0"/>
              </a:spcAft>
              <a:buClr>
                <a:schemeClr val="lt1"/>
              </a:buClr>
              <a:buSzPts val="2300"/>
              <a:buFont typeface="Barlow Semi Condensed SemiBold"/>
              <a:buChar char="●"/>
            </a:pPr>
            <a:r>
              <a:rPr lang="en-US" sz="2300" dirty="0">
                <a:solidFill>
                  <a:schemeClr val="lt1"/>
                </a:solidFill>
                <a:latin typeface="Barlow Semi Condensed SemiBold"/>
                <a:ea typeface="Barlow Semi Condensed SemiBold"/>
                <a:cs typeface="Barlow Semi Condensed SemiBold"/>
                <a:sym typeface="Barlow Semi Condensed SemiBold"/>
              </a:rPr>
              <a:t>Some exemplar areas are likely more mature than others in terms of readiness/availability of observations, products, services, and  identifying stakeholder needs</a:t>
            </a:r>
            <a:endParaRPr sz="2300" dirty="0">
              <a:solidFill>
                <a:schemeClr val="lt1"/>
              </a:solidFill>
              <a:latin typeface="Barlow Semi Condensed SemiBold"/>
              <a:ea typeface="Barlow Semi Condensed SemiBold"/>
              <a:cs typeface="Barlow Semi Condensed SemiBold"/>
              <a:sym typeface="Barlow Semi Condensed SemiBold"/>
            </a:endParaRPr>
          </a:p>
        </p:txBody>
      </p:sp>
      <p:pic>
        <p:nvPicPr>
          <p:cNvPr id="386" name="Google Shape;386;g122eced1e13_2_218"/>
          <p:cNvPicPr preferRelativeResize="0"/>
          <p:nvPr/>
        </p:nvPicPr>
        <p:blipFill rotWithShape="1">
          <a:blip r:embed="rId3">
            <a:alphaModFix/>
          </a:blip>
          <a:srcRect/>
          <a:stretch/>
        </p:blipFill>
        <p:spPr>
          <a:xfrm>
            <a:off x="9719275" y="48276"/>
            <a:ext cx="2472725" cy="1450450"/>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OOS Programme theme">
  <a:themeElements>
    <a:clrScheme name="GOOS Programme colour theme">
      <a:dk1>
        <a:srgbClr val="000000"/>
      </a:dk1>
      <a:lt1>
        <a:srgbClr val="FFFFFF"/>
      </a:lt1>
      <a:dk2>
        <a:srgbClr val="333333"/>
      </a:dk2>
      <a:lt2>
        <a:srgbClr val="D8F3FB"/>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GOOS Programme theme">
  <a:themeElements>
    <a:clrScheme name="GOOS Programme colour theme">
      <a:dk1>
        <a:srgbClr val="000000"/>
      </a:dk1>
      <a:lt1>
        <a:srgbClr val="FFFFFF"/>
      </a:lt1>
      <a:dk2>
        <a:srgbClr val="333333"/>
      </a:dk2>
      <a:lt2>
        <a:srgbClr val="D8F3FB"/>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2881</Words>
  <Application>Microsoft Macintosh PowerPoint</Application>
  <PresentationFormat>Grand écran</PresentationFormat>
  <Paragraphs>349</Paragraphs>
  <Slides>23</Slides>
  <Notes>23</Notes>
  <HiddenSlides>4</HiddenSlides>
  <MMClips>0</MMClips>
  <ScaleCrop>false</ScaleCrop>
  <HeadingPairs>
    <vt:vector size="6" baseType="variant">
      <vt:variant>
        <vt:lpstr>Polices utilisées</vt:lpstr>
      </vt:variant>
      <vt:variant>
        <vt:i4>11</vt:i4>
      </vt:variant>
      <vt:variant>
        <vt:lpstr>Thème</vt:lpstr>
      </vt:variant>
      <vt:variant>
        <vt:i4>4</vt:i4>
      </vt:variant>
      <vt:variant>
        <vt:lpstr>Titres des diapositives</vt:lpstr>
      </vt:variant>
      <vt:variant>
        <vt:i4>23</vt:i4>
      </vt:variant>
    </vt:vector>
  </HeadingPairs>
  <TitlesOfParts>
    <vt:vector size="38" baseType="lpstr">
      <vt:lpstr>Roboto Light</vt:lpstr>
      <vt:lpstr>Trebuchet MS</vt:lpstr>
      <vt:lpstr>Roboto Medium</vt:lpstr>
      <vt:lpstr>Barlow Semi Condensed</vt:lpstr>
      <vt:lpstr>Calibri</vt:lpstr>
      <vt:lpstr>Roboto</vt:lpstr>
      <vt:lpstr>Arial</vt:lpstr>
      <vt:lpstr>Barlow Semi Condensed SemiBold</vt:lpstr>
      <vt:lpstr>Quattrocento Sans</vt:lpstr>
      <vt:lpstr>Helvetica Neue</vt:lpstr>
      <vt:lpstr>Barlow Semi Condensed Medium</vt:lpstr>
      <vt:lpstr>Blank Presentation</vt:lpstr>
      <vt:lpstr>Office Theme</vt:lpstr>
      <vt:lpstr>GOOS Programme theme</vt:lpstr>
      <vt:lpstr>1_GOOS Programme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EXEMPLAR APPROACH</vt:lpstr>
      <vt:lpstr>Exemplar Examples (and stakeholders)</vt:lpstr>
      <vt:lpstr>Présentation PowerPoint</vt:lpstr>
      <vt:lpstr>Présentation PowerPoint</vt:lpstr>
      <vt:lpstr>Thank you!</vt:lpstr>
      <vt:lpstr>Présentation PowerPoint</vt:lpstr>
      <vt:lpstr>Présentation PowerPoint</vt:lpstr>
      <vt:lpstr>Présentation PowerPoint</vt:lpstr>
      <vt:lpstr>Working together: elevated level of collaboration for the Decade</vt:lpstr>
      <vt:lpstr>Exemplars and modelling participants:</vt:lpstr>
      <vt:lpstr>Workshop attendees</vt:lpstr>
      <vt:lpstr>Ocean Observing Co-Design PHASE 1: INITIAL EXEMPLARS </vt:lpstr>
      <vt:lpstr>Workshop aims</vt:lpstr>
      <vt:lpstr>Présentation PowerPoint</vt:lpstr>
      <vt:lpstr>Structure and governance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Fischer, Albert</dc:creator>
  <cp:lastModifiedBy>Sabrina Speich</cp:lastModifiedBy>
  <cp:revision>5</cp:revision>
  <dcterms:created xsi:type="dcterms:W3CDTF">2020-02-11T12:50:32Z</dcterms:created>
  <dcterms:modified xsi:type="dcterms:W3CDTF">2022-05-29T17:28:15Z</dcterms:modified>
</cp:coreProperties>
</file>