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3"/>
  </p:notesMasterIdLst>
  <p:sldIdLst>
    <p:sldId id="256" r:id="rId3"/>
    <p:sldId id="257" r:id="rId4"/>
    <p:sldId id="258" r:id="rId5"/>
    <p:sldId id="259" r:id="rId6"/>
    <p:sldId id="260" r:id="rId7"/>
    <p:sldId id="261" r:id="rId8"/>
    <p:sldId id="262" r:id="rId9"/>
    <p:sldId id="321" r:id="rId10"/>
    <p:sldId id="967" r:id="rId11"/>
    <p:sldId id="265" r:id="rId12"/>
  </p:sldIdLst>
  <p:sldSz cx="12192000" cy="6858000"/>
  <p:notesSz cx="6858000" cy="9144000"/>
  <p:embeddedFontLst>
    <p:embeddedFont>
      <p:font typeface="Barlow Semi Condensed" panose="020F0502020204030204" pitchFamily="34" charset="0"/>
      <p:regular r:id="rId14"/>
      <p:bold r:id="rId15"/>
      <p:italic r:id="rId16"/>
      <p:boldItalic r:id="rId17"/>
    </p:embeddedFont>
    <p:embeddedFont>
      <p:font typeface="Barlow Semi Condensed Medium" panose="020F0502020204030204" pitchFamily="34" charset="0"/>
      <p:regular r:id="rId18"/>
      <p:bold r:id="rId19"/>
      <p:italic r:id="rId20"/>
      <p:boldItalic r:id="rId21"/>
    </p:embeddedFont>
    <p:embeddedFont>
      <p:font typeface="Barlow Semi Condensed SemiBold" panose="020F050202020403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Light" panose="020F0302020204030204" pitchFamily="34" charset="0"/>
      <p:regular r:id="rId34"/>
      <p:bold r:id="rId35"/>
      <p:italic r:id="rId36"/>
      <p:boldItalic r:id="rId37"/>
    </p:embeddedFont>
    <p:embeddedFont>
      <p:font typeface="Roboto Medium" panose="020F0502020204030204" pitchFamily="34" charset="0"/>
      <p:regular r:id="rId38"/>
      <p:bold r:id="rId39"/>
      <p:italic r:id="rId40"/>
      <p:boldItalic r:id="rId41"/>
    </p:embeddedFont>
    <p:embeddedFont>
      <p:font typeface="Trebuchet MS" panose="020B0703020202090204" pitchFamily="34" charset="0"/>
      <p:regular r:id="rId42"/>
      <p:bold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dDN77JLQUP1RIR2GFM4QFwCJI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24"/>
    <p:restoredTop sz="86300"/>
  </p:normalViewPr>
  <p:slideViewPr>
    <p:cSldViewPr snapToGrid="0" snapToObjects="1">
      <p:cViewPr varScale="1">
        <p:scale>
          <a:sx n="175" d="100"/>
          <a:sy n="175" d="100"/>
        </p:scale>
        <p:origin x="1032"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font" Target="fonts/font29.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3.fntdata"/><Relationship Id="rId29" Type="http://schemas.openxmlformats.org/officeDocument/2006/relationships/font" Target="fonts/font16.fntdata"/><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font" Target="fonts/font3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font" Target="fonts/font30.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schemas.openxmlformats.org/officeDocument/2006/relationships/presProps" Target="presProps.xml"/><Relationship Id="rId20" Type="http://schemas.openxmlformats.org/officeDocument/2006/relationships/font" Target="fonts/font7.fntdata"/><Relationship Id="rId41"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367acb823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is a general overview of the progress of work by the </a:t>
            </a:r>
            <a:r>
              <a:rPr lang="en-US" dirty="0" err="1"/>
              <a:t>CoastPredict</a:t>
            </a:r>
            <a:r>
              <a:rPr lang="en-US" dirty="0"/>
              <a:t> </a:t>
            </a:r>
            <a:r>
              <a:rPr lang="en-US" dirty="0" err="1"/>
              <a:t>Programme</a:t>
            </a:r>
            <a:r>
              <a:rPr lang="en-US" dirty="0"/>
              <a:t> in the past 4 months.</a:t>
            </a:r>
            <a:endParaRPr dirty="0"/>
          </a:p>
        </p:txBody>
      </p:sp>
      <p:sp>
        <p:nvSpPr>
          <p:cNvPr id="199" name="Google Shape;199;g11367acb82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ac238cba3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First we have defined the </a:t>
            </a:r>
            <a:r>
              <a:rPr lang="en-US" dirty="0" err="1"/>
              <a:t>CoastPredict</a:t>
            </a:r>
            <a:r>
              <a:rPr lang="en-US" dirty="0"/>
              <a:t> Focus Areas that breakdown the work in 6 concentration areas. Second UNIBO has submitted in February 2022 a proposal for a Decade Collaborative Center on Coastal Resilience in a </a:t>
            </a:r>
            <a:r>
              <a:rPr lang="en-US" dirty="0" err="1"/>
              <a:t>chaning</a:t>
            </a:r>
            <a:r>
              <a:rPr lang="en-US" dirty="0"/>
              <a:t> climate. I conclude with requests for discussion to the GOOS SC </a:t>
            </a:r>
            <a:endParaRPr dirty="0"/>
          </a:p>
        </p:txBody>
      </p:sp>
      <p:sp>
        <p:nvSpPr>
          <p:cNvPr id="207" name="Google Shape;207;g11ac238cba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ac238cba3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is a quick reminder of the </a:t>
            </a:r>
            <a:r>
              <a:rPr lang="en-US" dirty="0" err="1"/>
              <a:t>CoastPredcit</a:t>
            </a:r>
            <a:r>
              <a:rPr lang="en-US" dirty="0"/>
              <a:t> high level objectives</a:t>
            </a:r>
            <a:endParaRPr dirty="0"/>
          </a:p>
        </p:txBody>
      </p:sp>
      <p:sp>
        <p:nvSpPr>
          <p:cNvPr id="214" name="Google Shape;214;g11ac238cba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367acb823_0_9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The six focus areas tries to </a:t>
            </a:r>
            <a:r>
              <a:rPr lang="en-US" dirty="0" err="1"/>
              <a:t>breackdown</a:t>
            </a:r>
            <a:r>
              <a:rPr lang="en-US" dirty="0"/>
              <a:t> the work in </a:t>
            </a:r>
            <a:r>
              <a:rPr lang="en-US" dirty="0" err="1"/>
              <a:t>maneageable</a:t>
            </a:r>
            <a:r>
              <a:rPr lang="en-US" dirty="0"/>
              <a:t> pieces for implementation. Each Focus Area is co-lead by three scientists and an expert team is being composed that will supervise the implementation of projects under each </a:t>
            </a:r>
            <a:r>
              <a:rPr lang="en-US" dirty="0" err="1"/>
              <a:t>forcus</a:t>
            </a:r>
            <a:r>
              <a:rPr lang="en-US" dirty="0"/>
              <a:t> area and the strategic thinking toward the wanted Decade outcomes. The Focus areas co-leads together with the ECOP co-leads compose an EXEC committee that meets every month.</a:t>
            </a:r>
            <a:endParaRPr dirty="0"/>
          </a:p>
        </p:txBody>
      </p:sp>
      <p:sp>
        <p:nvSpPr>
          <p:cNvPr id="219" name="Google Shape;219;g11367acb823_0_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1ac238cba3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Focus-areas have each 1-2 CORE projects which then contain </a:t>
            </a:r>
            <a:r>
              <a:rPr lang="en-US" dirty="0" err="1"/>
              <a:t>affilieated</a:t>
            </a:r>
            <a:r>
              <a:rPr lang="en-US" dirty="0"/>
              <a:t> projects for implementation, three CORE project shave been submitted for endorsement</a:t>
            </a:r>
            <a:endParaRPr dirty="0"/>
          </a:p>
        </p:txBody>
      </p:sp>
      <p:sp>
        <p:nvSpPr>
          <p:cNvPr id="250" name="Google Shape;250;g11ac238cba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3 affiliated projects have also been submitted for endorsement, one projects has received approval for funding and a new one is being built together with Co-design</a:t>
            </a:r>
            <a:endParaRPr dirty="0"/>
          </a:p>
        </p:txBody>
      </p:sp>
      <p:sp>
        <p:nvSpPr>
          <p:cNvPr id="266" name="Google Shape;2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367acb823_0_6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11367acb823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367acb823_0_13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11367acb823_0_1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1"/>
        </a:solidFill>
        <a:effectLst/>
      </p:bgPr>
    </p:bg>
    <p:spTree>
      <p:nvGrpSpPr>
        <p:cNvPr id="1" name="Shape 18"/>
        <p:cNvGrpSpPr/>
        <p:nvPr/>
      </p:nvGrpSpPr>
      <p:grpSpPr>
        <a:xfrm>
          <a:off x="0" y="0"/>
          <a:ext cx="0" cy="0"/>
          <a:chOff x="0" y="0"/>
          <a:chExt cx="0" cy="0"/>
        </a:xfrm>
      </p:grpSpPr>
      <p:sp>
        <p:nvSpPr>
          <p:cNvPr id="19" name="Google Shape;19;g11367acb823_0_593"/>
          <p:cNvSpPr txBox="1">
            <a:spLocks noGrp="1"/>
          </p:cNvSpPr>
          <p:nvPr>
            <p:ph type="ctrTitle"/>
          </p:nvPr>
        </p:nvSpPr>
        <p:spPr>
          <a:xfrm>
            <a:off x="1260000" y="1260000"/>
            <a:ext cx="4271700" cy="3034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550"/>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1367acb823_0_593"/>
          <p:cNvSpPr txBox="1">
            <a:spLocks noGrp="1"/>
          </p:cNvSpPr>
          <p:nvPr>
            <p:ph type="subTitle" idx="1"/>
          </p:nvPr>
        </p:nvSpPr>
        <p:spPr>
          <a:xfrm>
            <a:off x="1260000" y="4590000"/>
            <a:ext cx="4271700" cy="82440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1700"/>
              <a:buNone/>
              <a:defRPr sz="1700">
                <a:solidFill>
                  <a:schemeClr val="lt1"/>
                </a:solidFill>
                <a:latin typeface="Barlow Semi Condensed Medium"/>
                <a:ea typeface="Barlow Semi Condensed Medium"/>
                <a:cs typeface="Barlow Semi Condensed Medium"/>
                <a:sym typeface="Barlow Semi Condensed Medium"/>
              </a:defRPr>
            </a:lvl1pPr>
            <a:lvl2pPr lvl="1" algn="ctr">
              <a:lnSpc>
                <a:spcPct val="100000"/>
              </a:lnSpc>
              <a:spcBef>
                <a:spcPts val="1417"/>
              </a:spcBef>
              <a:spcAft>
                <a:spcPts val="0"/>
              </a:spcAft>
              <a:buClr>
                <a:schemeClr val="accent1"/>
              </a:buClr>
              <a:buSzPts val="2000"/>
              <a:buNone/>
              <a:defRPr sz="2000"/>
            </a:lvl2pPr>
            <a:lvl3pPr lvl="2" algn="ctr">
              <a:lnSpc>
                <a:spcPct val="100000"/>
              </a:lnSpc>
              <a:spcBef>
                <a:spcPts val="283"/>
              </a:spcBef>
              <a:spcAft>
                <a:spcPts val="0"/>
              </a:spcAft>
              <a:buSzPts val="1800"/>
              <a:buNone/>
              <a:defRPr sz="1800"/>
            </a:lvl3pPr>
            <a:lvl4pPr lvl="3" algn="ctr">
              <a:lnSpc>
                <a:spcPct val="120000"/>
              </a:lnSpc>
              <a:spcBef>
                <a:spcPts val="1134"/>
              </a:spcBef>
              <a:spcAft>
                <a:spcPts val="0"/>
              </a:spcAft>
              <a:buSzPts val="1600"/>
              <a:buNone/>
              <a:defRPr sz="1600"/>
            </a:lvl4pPr>
            <a:lvl5pPr lvl="4" algn="ctr">
              <a:lnSpc>
                <a:spcPct val="120000"/>
              </a:lnSpc>
              <a:spcBef>
                <a:spcPts val="1417"/>
              </a:spcBef>
              <a:spcAft>
                <a:spcPts val="0"/>
              </a:spcAft>
              <a:buSzPts val="1600"/>
              <a:buNone/>
              <a:defRPr sz="1600"/>
            </a:lvl5pPr>
            <a:lvl6pPr lvl="5" algn="ctr">
              <a:lnSpc>
                <a:spcPct val="90000"/>
              </a:lnSpc>
              <a:spcBef>
                <a:spcPts val="1417"/>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g11367acb823_0_593"/>
          <p:cNvPicPr preferRelativeResize="0"/>
          <p:nvPr/>
        </p:nvPicPr>
        <p:blipFill rotWithShape="1">
          <a:blip r:embed="rId2">
            <a:alphaModFix/>
          </a:blip>
          <a:srcRect/>
          <a:stretch/>
        </p:blipFill>
        <p:spPr>
          <a:xfrm>
            <a:off x="1260000" y="5482800"/>
            <a:ext cx="1231395" cy="737618"/>
          </a:xfrm>
          <a:prstGeom prst="rect">
            <a:avLst/>
          </a:prstGeom>
          <a:noFill/>
          <a:ln>
            <a:noFill/>
          </a:ln>
        </p:spPr>
      </p:pic>
      <p:sp>
        <p:nvSpPr>
          <p:cNvPr id="22" name="Google Shape;22;g11367acb823_0_593"/>
          <p:cNvSpPr txBox="1">
            <a:spLocks noGrp="1"/>
          </p:cNvSpPr>
          <p:nvPr>
            <p:ph type="body" idx="2"/>
          </p:nvPr>
        </p:nvSpPr>
        <p:spPr>
          <a:xfrm>
            <a:off x="2576945" y="5780115"/>
            <a:ext cx="2954700" cy="440400"/>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lt1"/>
              </a:buClr>
              <a:buSzPts val="800"/>
              <a:buNone/>
              <a:defRPr sz="800">
                <a:solidFill>
                  <a:schemeClr val="lt1"/>
                </a:solidFill>
                <a:latin typeface="Roboto Light"/>
                <a:ea typeface="Roboto Light"/>
                <a:cs typeface="Roboto Light"/>
                <a:sym typeface="Roboto Light"/>
              </a:defRPr>
            </a:lvl1pPr>
            <a:lvl2pPr marL="914400" lvl="1" indent="-228600" algn="l">
              <a:lnSpc>
                <a:spcPct val="100000"/>
              </a:lnSpc>
              <a:spcBef>
                <a:spcPts val="1417"/>
              </a:spcBef>
              <a:spcAft>
                <a:spcPts val="0"/>
              </a:spcAft>
              <a:buClr>
                <a:schemeClr val="accent1"/>
              </a:buClr>
              <a:buSzPts val="1800"/>
              <a:buNone/>
              <a:defRPr/>
            </a:lvl2pPr>
            <a:lvl3pPr marL="1371600" lvl="2" indent="-228600" algn="l">
              <a:lnSpc>
                <a:spcPct val="100000"/>
              </a:lnSpc>
              <a:spcBef>
                <a:spcPts val="283"/>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g11367acb823_0_593"/>
          <p:cNvSpPr>
            <a:spLocks noGrp="1"/>
          </p:cNvSpPr>
          <p:nvPr>
            <p:ph type="pic" idx="3"/>
          </p:nvPr>
        </p:nvSpPr>
        <p:spPr>
          <a:xfrm>
            <a:off x="6558000" y="0"/>
            <a:ext cx="5634000" cy="6858000"/>
          </a:xfrm>
          <a:prstGeom prst="rect">
            <a:avLst/>
          </a:prstGeom>
          <a:solidFill>
            <a:srgbClr val="D8D8D8"/>
          </a:solidFill>
          <a:ln>
            <a:noFill/>
          </a:ln>
        </p:spPr>
      </p:sp>
      <p:pic>
        <p:nvPicPr>
          <p:cNvPr id="24" name="Google Shape;24;g11367acb823_0_593"/>
          <p:cNvPicPr preferRelativeResize="0"/>
          <p:nvPr/>
        </p:nvPicPr>
        <p:blipFill rotWithShape="1">
          <a:blip r:embed="rId3">
            <a:alphaModFix/>
          </a:blip>
          <a:srcRect/>
          <a:stretch/>
        </p:blipFill>
        <p:spPr>
          <a:xfrm>
            <a:off x="414000" y="612000"/>
            <a:ext cx="3898402" cy="521209"/>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losing Slide">
  <p:cSld name="Closing Slide">
    <p:bg>
      <p:bgPr>
        <a:solidFill>
          <a:schemeClr val="accent1"/>
        </a:solidFill>
        <a:effectLst/>
      </p:bgPr>
    </p:bg>
    <p:spTree>
      <p:nvGrpSpPr>
        <p:cNvPr id="1" name="Shape 67"/>
        <p:cNvGrpSpPr/>
        <p:nvPr/>
      </p:nvGrpSpPr>
      <p:grpSpPr>
        <a:xfrm>
          <a:off x="0" y="0"/>
          <a:ext cx="0" cy="0"/>
          <a:chOff x="0" y="0"/>
          <a:chExt cx="0" cy="0"/>
        </a:xfrm>
      </p:grpSpPr>
      <p:sp>
        <p:nvSpPr>
          <p:cNvPr id="68" name="Google Shape;68;g11367acb823_0_630"/>
          <p:cNvSpPr/>
          <p:nvPr/>
        </p:nvSpPr>
        <p:spPr>
          <a:xfrm>
            <a:off x="0" y="4698000"/>
            <a:ext cx="12192000" cy="21600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sp>
        <p:nvSpPr>
          <p:cNvPr id="69" name="Google Shape;69;g11367acb823_0_630"/>
          <p:cNvSpPr txBox="1">
            <a:spLocks noGrp="1"/>
          </p:cNvSpPr>
          <p:nvPr>
            <p:ph type="title"/>
          </p:nvPr>
        </p:nvSpPr>
        <p:spPr>
          <a:xfrm>
            <a:off x="1188000" y="793751"/>
            <a:ext cx="4728600" cy="64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100"/>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1367acb823_0_630"/>
          <p:cNvSpPr>
            <a:spLocks noGrp="1"/>
          </p:cNvSpPr>
          <p:nvPr>
            <p:ph type="pic" idx="2"/>
          </p:nvPr>
        </p:nvSpPr>
        <p:spPr>
          <a:xfrm>
            <a:off x="6558000" y="0"/>
            <a:ext cx="5634000" cy="6858000"/>
          </a:xfrm>
          <a:prstGeom prst="rect">
            <a:avLst/>
          </a:prstGeom>
          <a:solidFill>
            <a:srgbClr val="D8D8D8"/>
          </a:solidFill>
          <a:ln>
            <a:noFill/>
          </a:ln>
        </p:spPr>
      </p:sp>
      <p:sp>
        <p:nvSpPr>
          <p:cNvPr id="71" name="Google Shape;71;g11367acb823_0_630"/>
          <p:cNvSpPr txBox="1">
            <a:spLocks noGrp="1"/>
          </p:cNvSpPr>
          <p:nvPr>
            <p:ph type="body" idx="1"/>
          </p:nvPr>
        </p:nvSpPr>
        <p:spPr>
          <a:xfrm>
            <a:off x="684213" y="1440000"/>
            <a:ext cx="5232300" cy="2160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300"/>
              <a:buNone/>
              <a:defRPr sz="2300">
                <a:solidFill>
                  <a:schemeClr val="lt1"/>
                </a:solidFill>
                <a:latin typeface="Barlow Semi Condensed Medium"/>
                <a:ea typeface="Barlow Semi Condensed Medium"/>
                <a:cs typeface="Barlow Semi Condensed Medium"/>
                <a:sym typeface="Barlow Semi Condensed Medium"/>
              </a:defRPr>
            </a:lvl1pPr>
            <a:lvl2pPr marL="914400" lvl="1" indent="-228600" algn="l">
              <a:lnSpc>
                <a:spcPct val="100000"/>
              </a:lnSpc>
              <a:spcBef>
                <a:spcPts val="2835"/>
              </a:spcBef>
              <a:spcAft>
                <a:spcPts val="0"/>
              </a:spcAft>
              <a:buClr>
                <a:schemeClr val="accent2"/>
              </a:buClr>
              <a:buSzPts val="2300"/>
              <a:buNone/>
              <a:defRPr sz="2300">
                <a:solidFill>
                  <a:schemeClr val="accent2"/>
                </a:solidFill>
                <a:latin typeface="Barlow Semi Condensed Medium"/>
                <a:ea typeface="Barlow Semi Condensed Medium"/>
                <a:cs typeface="Barlow Semi Condensed Medium"/>
                <a:sym typeface="Barlow Semi Condensed Medium"/>
              </a:defRPr>
            </a:lvl2pPr>
            <a:lvl3pPr marL="1371600" lvl="2" indent="-228600" algn="l">
              <a:lnSpc>
                <a:spcPct val="100000"/>
              </a:lnSpc>
              <a:spcBef>
                <a:spcPts val="2835"/>
              </a:spcBef>
              <a:spcAft>
                <a:spcPts val="0"/>
              </a:spcAft>
              <a:buSzPts val="2800"/>
              <a:buNone/>
              <a:defRPr>
                <a:solidFill>
                  <a:schemeClr val="lt1"/>
                </a:solidFill>
                <a:latin typeface="Barlow Semi Condensed Medium"/>
                <a:ea typeface="Barlow Semi Condensed Medium"/>
                <a:cs typeface="Barlow Semi Condensed Medium"/>
                <a:sym typeface="Barlow Semi Condensed Medium"/>
              </a:defRPr>
            </a:lvl3pPr>
            <a:lvl4pPr marL="1828800" lvl="3"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4pPr>
            <a:lvl5pPr marL="2286000" lvl="4"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2" name="Google Shape;72;g11367acb823_0_630"/>
          <p:cNvGrpSpPr/>
          <p:nvPr/>
        </p:nvGrpSpPr>
        <p:grpSpPr>
          <a:xfrm>
            <a:off x="720697" y="5046998"/>
            <a:ext cx="4949842" cy="857979"/>
            <a:chOff x="720725" y="5218493"/>
            <a:chExt cx="4009268" cy="694945"/>
          </a:xfrm>
        </p:grpSpPr>
        <p:pic>
          <p:nvPicPr>
            <p:cNvPr id="73" name="Google Shape;73;g11367acb823_0_630"/>
            <p:cNvPicPr preferRelativeResize="0"/>
            <p:nvPr/>
          </p:nvPicPr>
          <p:blipFill rotWithShape="1">
            <a:blip r:embed="rId2">
              <a:alphaModFix/>
            </a:blip>
            <a:srcRect/>
            <a:stretch/>
          </p:blipFill>
          <p:spPr>
            <a:xfrm>
              <a:off x="4032000" y="5325173"/>
              <a:ext cx="697993" cy="588265"/>
            </a:xfrm>
            <a:prstGeom prst="rect">
              <a:avLst/>
            </a:prstGeom>
            <a:noFill/>
            <a:ln>
              <a:noFill/>
            </a:ln>
          </p:spPr>
        </p:pic>
        <p:pic>
          <p:nvPicPr>
            <p:cNvPr id="74" name="Google Shape;74;g11367acb823_0_630"/>
            <p:cNvPicPr preferRelativeResize="0"/>
            <p:nvPr/>
          </p:nvPicPr>
          <p:blipFill rotWithShape="1">
            <a:blip r:embed="rId3">
              <a:alphaModFix/>
            </a:blip>
            <a:srcRect/>
            <a:stretch/>
          </p:blipFill>
          <p:spPr>
            <a:xfrm>
              <a:off x="2867282" y="5309933"/>
              <a:ext cx="826010" cy="603505"/>
            </a:xfrm>
            <a:prstGeom prst="rect">
              <a:avLst/>
            </a:prstGeom>
            <a:noFill/>
            <a:ln>
              <a:noFill/>
            </a:ln>
          </p:spPr>
        </p:pic>
        <p:pic>
          <p:nvPicPr>
            <p:cNvPr id="75" name="Google Shape;75;g11367acb823_0_630"/>
            <p:cNvPicPr preferRelativeResize="0"/>
            <p:nvPr/>
          </p:nvPicPr>
          <p:blipFill rotWithShape="1">
            <a:blip r:embed="rId4">
              <a:alphaModFix/>
            </a:blip>
            <a:srcRect/>
            <a:stretch/>
          </p:blipFill>
          <p:spPr>
            <a:xfrm>
              <a:off x="720725" y="5279453"/>
              <a:ext cx="594361" cy="633985"/>
            </a:xfrm>
            <a:prstGeom prst="rect">
              <a:avLst/>
            </a:prstGeom>
            <a:noFill/>
            <a:ln>
              <a:noFill/>
            </a:ln>
          </p:spPr>
        </p:pic>
        <p:pic>
          <p:nvPicPr>
            <p:cNvPr id="76" name="Google Shape;76;g11367acb823_0_630"/>
            <p:cNvPicPr preferRelativeResize="0"/>
            <p:nvPr/>
          </p:nvPicPr>
          <p:blipFill rotWithShape="1">
            <a:blip r:embed="rId5">
              <a:alphaModFix/>
            </a:blip>
            <a:srcRect/>
            <a:stretch/>
          </p:blipFill>
          <p:spPr>
            <a:xfrm>
              <a:off x="1653795" y="5218493"/>
              <a:ext cx="874778" cy="694945"/>
            </a:xfrm>
            <a:prstGeom prst="rect">
              <a:avLst/>
            </a:prstGeom>
            <a:noFill/>
            <a:ln>
              <a:noFill/>
            </a:ln>
          </p:spPr>
        </p:pic>
      </p:grpSp>
      <p:sp>
        <p:nvSpPr>
          <p:cNvPr id="77" name="Google Shape;77;g11367acb823_0_630"/>
          <p:cNvSpPr txBox="1"/>
          <p:nvPr/>
        </p:nvSpPr>
        <p:spPr>
          <a:xfrm>
            <a:off x="684213" y="6210000"/>
            <a:ext cx="5232300" cy="4095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900"/>
              <a:buFont typeface="Arial"/>
              <a:buNone/>
            </a:pPr>
            <a:r>
              <a:rPr lang="en-US" sz="900" b="0" i="0" u="none" strike="noStrike" cap="none">
                <a:solidFill>
                  <a:schemeClr val="accent4"/>
                </a:solidFill>
                <a:latin typeface="Roboto Light"/>
                <a:ea typeface="Roboto Light"/>
                <a:cs typeface="Roboto Light"/>
                <a:sym typeface="Roboto Light"/>
              </a:rPr>
              <a:t>GOOS is sponsored by the </a:t>
            </a:r>
            <a:r>
              <a:rPr lang="en-US" sz="900" b="0" i="0" u="none" strike="noStrike" cap="none">
                <a:solidFill>
                  <a:schemeClr val="accent4"/>
                </a:solidFill>
                <a:latin typeface="Roboto Medium"/>
                <a:ea typeface="Roboto Medium"/>
                <a:cs typeface="Roboto Medium"/>
                <a:sym typeface="Roboto Medium"/>
              </a:rPr>
              <a:t>Intergovernmental Oceanographic Commission of UNESCO</a:t>
            </a:r>
            <a:r>
              <a:rPr lang="en-US" sz="900" b="0" i="0" u="none" strike="noStrike" cap="none">
                <a:solidFill>
                  <a:schemeClr val="accent4"/>
                </a:solidFill>
                <a:latin typeface="Roboto Light"/>
                <a:ea typeface="Roboto Light"/>
                <a:cs typeface="Roboto Light"/>
                <a:sym typeface="Roboto Light"/>
              </a:rPr>
              <a:t>, the </a:t>
            </a:r>
            <a:r>
              <a:rPr lang="en-US" sz="900" b="0" i="0" u="none" strike="noStrike" cap="none">
                <a:solidFill>
                  <a:schemeClr val="accent4"/>
                </a:solidFill>
                <a:latin typeface="Roboto Medium"/>
                <a:ea typeface="Roboto Medium"/>
                <a:cs typeface="Roboto Medium"/>
                <a:sym typeface="Roboto Medium"/>
              </a:rPr>
              <a:t>World Meteorological Organization</a:t>
            </a:r>
            <a:r>
              <a:rPr lang="en-US" sz="900" b="0" i="0" u="none" strike="noStrike" cap="none">
                <a:solidFill>
                  <a:schemeClr val="accent4"/>
                </a:solidFill>
                <a:latin typeface="Roboto Light"/>
                <a:ea typeface="Roboto Light"/>
                <a:cs typeface="Roboto Light"/>
                <a:sym typeface="Roboto Light"/>
              </a:rPr>
              <a:t>, the </a:t>
            </a:r>
            <a:r>
              <a:rPr lang="en-US" sz="900" b="0" i="0" u="none" strike="noStrike" cap="none">
                <a:solidFill>
                  <a:schemeClr val="accent4"/>
                </a:solidFill>
                <a:latin typeface="Roboto Medium"/>
                <a:ea typeface="Roboto Medium"/>
                <a:cs typeface="Roboto Medium"/>
                <a:sym typeface="Roboto Medium"/>
              </a:rPr>
              <a:t>UN Environment Programme</a:t>
            </a:r>
            <a:r>
              <a:rPr lang="en-US" sz="900" b="0" i="0" u="none" strike="noStrike" cap="none">
                <a:solidFill>
                  <a:schemeClr val="accent4"/>
                </a:solidFill>
                <a:latin typeface="Roboto Light"/>
                <a:ea typeface="Roboto Light"/>
                <a:cs typeface="Roboto Light"/>
                <a:sym typeface="Roboto Light"/>
              </a:rPr>
              <a:t>, and the </a:t>
            </a:r>
            <a:r>
              <a:rPr lang="en-US" sz="900" b="0" i="0" u="none" strike="noStrike" cap="none">
                <a:solidFill>
                  <a:schemeClr val="accent4"/>
                </a:solidFill>
                <a:latin typeface="Roboto Medium"/>
                <a:ea typeface="Roboto Medium"/>
                <a:cs typeface="Roboto Medium"/>
                <a:sym typeface="Roboto Medium"/>
              </a:rPr>
              <a:t>International Science Council</a:t>
            </a:r>
            <a:r>
              <a:rPr lang="en-US" sz="900" b="0" i="0" u="none" strike="noStrike" cap="none">
                <a:solidFill>
                  <a:schemeClr val="accent4"/>
                </a:solidFill>
                <a:latin typeface="Roboto Light"/>
                <a:ea typeface="Roboto Light"/>
                <a:cs typeface="Roboto Light"/>
                <a:sym typeface="Roboto Light"/>
              </a:rPr>
              <a:t>.</a:t>
            </a:r>
            <a:endParaRPr sz="1400" b="0" i="0" u="none" strike="noStrike" cap="none">
              <a:solidFill>
                <a:srgbClr val="000000"/>
              </a:solidFill>
              <a:latin typeface="Arial"/>
              <a:ea typeface="Arial"/>
              <a:cs typeface="Arial"/>
              <a:sym typeface="Arial"/>
            </a:endParaRPr>
          </a:p>
        </p:txBody>
      </p:sp>
      <p:sp>
        <p:nvSpPr>
          <p:cNvPr id="78" name="Google Shape;78;g11367acb823_0_630"/>
          <p:cNvSpPr txBox="1"/>
          <p:nvPr/>
        </p:nvSpPr>
        <p:spPr>
          <a:xfrm>
            <a:off x="684213" y="3744000"/>
            <a:ext cx="2100000" cy="436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2300"/>
              <a:buFont typeface="Arial"/>
              <a:buNone/>
            </a:pPr>
            <a:r>
              <a:rPr lang="en-US" sz="2300" b="0" i="0" u="none" strike="noStrike" cap="none">
                <a:solidFill>
                  <a:schemeClr val="accent2"/>
                </a:solidFill>
                <a:latin typeface="Barlow Semi Condensed Medium"/>
                <a:ea typeface="Barlow Semi Condensed Medium"/>
                <a:cs typeface="Barlow Semi Condensed Medium"/>
                <a:sym typeface="Barlow Semi Condensed Medium"/>
              </a:rPr>
              <a:t>goosocean.org </a:t>
            </a:r>
            <a:endParaRPr sz="1400" b="0" i="0" u="none" strike="noStrike" cap="none">
              <a:solidFill>
                <a:srgbClr val="000000"/>
              </a:solidFill>
              <a:latin typeface="Arial"/>
              <a:ea typeface="Arial"/>
              <a:cs typeface="Arial"/>
              <a:sym typeface="Arial"/>
            </a:endParaRPr>
          </a:p>
        </p:txBody>
      </p:sp>
      <p:pic>
        <p:nvPicPr>
          <p:cNvPr id="79" name="Google Shape;79;g11367acb823_0_630"/>
          <p:cNvPicPr preferRelativeResize="0"/>
          <p:nvPr/>
        </p:nvPicPr>
        <p:blipFill rotWithShape="1">
          <a:blip r:embed="rId6">
            <a:alphaModFix/>
          </a:blip>
          <a:srcRect/>
          <a:stretch/>
        </p:blipFill>
        <p:spPr>
          <a:xfrm>
            <a:off x="2440043" y="3906684"/>
            <a:ext cx="204216" cy="161544"/>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Images and Captions">
  <p:cSld name="Three Images and Captions">
    <p:spTree>
      <p:nvGrpSpPr>
        <p:cNvPr id="1" name="Shape 80"/>
        <p:cNvGrpSpPr/>
        <p:nvPr/>
      </p:nvGrpSpPr>
      <p:grpSpPr>
        <a:xfrm>
          <a:off x="0" y="0"/>
          <a:ext cx="0" cy="0"/>
          <a:chOff x="0" y="0"/>
          <a:chExt cx="0" cy="0"/>
        </a:xfrm>
      </p:grpSpPr>
      <p:sp>
        <p:nvSpPr>
          <p:cNvPr id="81" name="Google Shape;81;g11367acb823_0_649"/>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11367acb823_0_649"/>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11367acb823_0_649"/>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11367acb823_0_649"/>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g11367acb823_0_649"/>
          <p:cNvSpPr>
            <a:spLocks noGrp="1"/>
          </p:cNvSpPr>
          <p:nvPr>
            <p:ph type="pic" idx="2"/>
          </p:nvPr>
        </p:nvSpPr>
        <p:spPr>
          <a:xfrm>
            <a:off x="684212" y="1587826"/>
            <a:ext cx="3463200" cy="1900800"/>
          </a:xfrm>
          <a:prstGeom prst="rect">
            <a:avLst/>
          </a:prstGeom>
          <a:solidFill>
            <a:srgbClr val="D8D8D8"/>
          </a:solidFill>
          <a:ln>
            <a:noFill/>
          </a:ln>
        </p:spPr>
      </p:sp>
      <p:sp>
        <p:nvSpPr>
          <p:cNvPr id="86" name="Google Shape;86;g11367acb823_0_649"/>
          <p:cNvSpPr txBox="1">
            <a:spLocks noGrp="1"/>
          </p:cNvSpPr>
          <p:nvPr>
            <p:ph type="body" idx="1"/>
          </p:nvPr>
        </p:nvSpPr>
        <p:spPr>
          <a:xfrm>
            <a:off x="684212"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g11367acb823_0_649"/>
          <p:cNvSpPr>
            <a:spLocks noGrp="1"/>
          </p:cNvSpPr>
          <p:nvPr>
            <p:ph type="pic" idx="3"/>
          </p:nvPr>
        </p:nvSpPr>
        <p:spPr>
          <a:xfrm>
            <a:off x="4363243" y="1587826"/>
            <a:ext cx="3463200" cy="1900800"/>
          </a:xfrm>
          <a:prstGeom prst="rect">
            <a:avLst/>
          </a:prstGeom>
          <a:solidFill>
            <a:srgbClr val="D8D8D8"/>
          </a:solidFill>
          <a:ln>
            <a:noFill/>
          </a:ln>
        </p:spPr>
      </p:sp>
      <p:sp>
        <p:nvSpPr>
          <p:cNvPr id="88" name="Google Shape;88;g11367acb823_0_649"/>
          <p:cNvSpPr txBox="1">
            <a:spLocks noGrp="1"/>
          </p:cNvSpPr>
          <p:nvPr>
            <p:ph type="body" idx="4"/>
          </p:nvPr>
        </p:nvSpPr>
        <p:spPr>
          <a:xfrm>
            <a:off x="4363243"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g11367acb823_0_649"/>
          <p:cNvSpPr>
            <a:spLocks noGrp="1"/>
          </p:cNvSpPr>
          <p:nvPr>
            <p:ph type="pic" idx="5"/>
          </p:nvPr>
        </p:nvSpPr>
        <p:spPr>
          <a:xfrm>
            <a:off x="8042274" y="1587826"/>
            <a:ext cx="3463200" cy="1900800"/>
          </a:xfrm>
          <a:prstGeom prst="rect">
            <a:avLst/>
          </a:prstGeom>
          <a:solidFill>
            <a:srgbClr val="D8D8D8"/>
          </a:solidFill>
          <a:ln>
            <a:noFill/>
          </a:ln>
        </p:spPr>
      </p:sp>
      <p:sp>
        <p:nvSpPr>
          <p:cNvPr id="90" name="Google Shape;90;g11367acb823_0_649"/>
          <p:cNvSpPr txBox="1">
            <a:spLocks noGrp="1"/>
          </p:cNvSpPr>
          <p:nvPr>
            <p:ph type="body" idx="6"/>
          </p:nvPr>
        </p:nvSpPr>
        <p:spPr>
          <a:xfrm>
            <a:off x="8042274"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1"/>
        <p:cNvGrpSpPr/>
        <p:nvPr/>
      </p:nvGrpSpPr>
      <p:grpSpPr>
        <a:xfrm>
          <a:off x="0" y="0"/>
          <a:ext cx="0" cy="0"/>
          <a:chOff x="0" y="0"/>
          <a:chExt cx="0" cy="0"/>
        </a:xfrm>
      </p:grpSpPr>
      <p:sp>
        <p:nvSpPr>
          <p:cNvPr id="92" name="Google Shape;92;g11367acb823_0_666"/>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1367acb823_0_666"/>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11367acb823_0_666"/>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g11367acb823_0_666"/>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96" name="Google Shape;96;g11367acb823_0_666"/>
          <p:cNvPicPr preferRelativeResize="0"/>
          <p:nvPr/>
        </p:nvPicPr>
        <p:blipFill rotWithShape="1">
          <a:blip r:embed="rId2">
            <a:alphaModFix/>
          </a:blip>
          <a:srcRect/>
          <a:stretch/>
        </p:blipFill>
        <p:spPr>
          <a:xfrm>
            <a:off x="9036000" y="6264000"/>
            <a:ext cx="2791975" cy="371857"/>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osing Slide">
  <p:cSld name="Closing Slide">
    <p:bg>
      <p:bgPr>
        <a:solidFill>
          <a:schemeClr val="accent1"/>
        </a:solidFill>
        <a:effectLst/>
      </p:bgPr>
    </p:bg>
    <p:spTree>
      <p:nvGrpSpPr>
        <p:cNvPr id="1" name="Shape 106"/>
        <p:cNvGrpSpPr/>
        <p:nvPr/>
      </p:nvGrpSpPr>
      <p:grpSpPr>
        <a:xfrm>
          <a:off x="0" y="0"/>
          <a:ext cx="0" cy="0"/>
          <a:chOff x="0" y="0"/>
          <a:chExt cx="0" cy="0"/>
        </a:xfrm>
      </p:grpSpPr>
      <p:sp>
        <p:nvSpPr>
          <p:cNvPr id="107" name="Google Shape;107;g11367acb823_0_1258"/>
          <p:cNvSpPr/>
          <p:nvPr/>
        </p:nvSpPr>
        <p:spPr>
          <a:xfrm>
            <a:off x="0" y="4698000"/>
            <a:ext cx="12192000" cy="21600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sp>
        <p:nvSpPr>
          <p:cNvPr id="108" name="Google Shape;108;g11367acb823_0_1258"/>
          <p:cNvSpPr txBox="1">
            <a:spLocks noGrp="1"/>
          </p:cNvSpPr>
          <p:nvPr>
            <p:ph type="title"/>
          </p:nvPr>
        </p:nvSpPr>
        <p:spPr>
          <a:xfrm>
            <a:off x="1188000" y="793751"/>
            <a:ext cx="4728600" cy="64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100"/>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11367acb823_0_1258"/>
          <p:cNvSpPr>
            <a:spLocks noGrp="1"/>
          </p:cNvSpPr>
          <p:nvPr>
            <p:ph type="pic" idx="2"/>
          </p:nvPr>
        </p:nvSpPr>
        <p:spPr>
          <a:xfrm>
            <a:off x="6558000" y="0"/>
            <a:ext cx="5634000" cy="6858000"/>
          </a:xfrm>
          <a:prstGeom prst="rect">
            <a:avLst/>
          </a:prstGeom>
          <a:solidFill>
            <a:srgbClr val="D8D8D8"/>
          </a:solidFill>
          <a:ln>
            <a:noFill/>
          </a:ln>
        </p:spPr>
      </p:sp>
      <p:sp>
        <p:nvSpPr>
          <p:cNvPr id="110" name="Google Shape;110;g11367acb823_0_1258"/>
          <p:cNvSpPr txBox="1">
            <a:spLocks noGrp="1"/>
          </p:cNvSpPr>
          <p:nvPr>
            <p:ph type="body" idx="1"/>
          </p:nvPr>
        </p:nvSpPr>
        <p:spPr>
          <a:xfrm>
            <a:off x="684213" y="1440000"/>
            <a:ext cx="5232300" cy="2160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300"/>
              <a:buNone/>
              <a:defRPr sz="2300">
                <a:solidFill>
                  <a:schemeClr val="lt1"/>
                </a:solidFill>
                <a:latin typeface="Barlow Semi Condensed Medium"/>
                <a:ea typeface="Barlow Semi Condensed Medium"/>
                <a:cs typeface="Barlow Semi Condensed Medium"/>
                <a:sym typeface="Barlow Semi Condensed Medium"/>
              </a:defRPr>
            </a:lvl1pPr>
            <a:lvl2pPr marL="914400" lvl="1" indent="-228600" algn="l">
              <a:lnSpc>
                <a:spcPct val="100000"/>
              </a:lnSpc>
              <a:spcBef>
                <a:spcPts val="2835"/>
              </a:spcBef>
              <a:spcAft>
                <a:spcPts val="0"/>
              </a:spcAft>
              <a:buClr>
                <a:schemeClr val="accent2"/>
              </a:buClr>
              <a:buSzPts val="2300"/>
              <a:buNone/>
              <a:defRPr sz="2300">
                <a:solidFill>
                  <a:schemeClr val="accent2"/>
                </a:solidFill>
                <a:latin typeface="Barlow Semi Condensed Medium"/>
                <a:ea typeface="Barlow Semi Condensed Medium"/>
                <a:cs typeface="Barlow Semi Condensed Medium"/>
                <a:sym typeface="Barlow Semi Condensed Medium"/>
              </a:defRPr>
            </a:lvl2pPr>
            <a:lvl3pPr marL="1371600" lvl="2" indent="-228600" algn="l">
              <a:lnSpc>
                <a:spcPct val="100000"/>
              </a:lnSpc>
              <a:spcBef>
                <a:spcPts val="2835"/>
              </a:spcBef>
              <a:spcAft>
                <a:spcPts val="0"/>
              </a:spcAft>
              <a:buSzPts val="2800"/>
              <a:buNone/>
              <a:defRPr>
                <a:solidFill>
                  <a:schemeClr val="lt1"/>
                </a:solidFill>
                <a:latin typeface="Barlow Semi Condensed Medium"/>
                <a:ea typeface="Barlow Semi Condensed Medium"/>
                <a:cs typeface="Barlow Semi Condensed Medium"/>
                <a:sym typeface="Barlow Semi Condensed Medium"/>
              </a:defRPr>
            </a:lvl3pPr>
            <a:lvl4pPr marL="1828800" lvl="3"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4pPr>
            <a:lvl5pPr marL="2286000" lvl="4"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1" name="Google Shape;111;g11367acb823_0_1258"/>
          <p:cNvGrpSpPr/>
          <p:nvPr/>
        </p:nvGrpSpPr>
        <p:grpSpPr>
          <a:xfrm>
            <a:off x="720697" y="5046998"/>
            <a:ext cx="4949842" cy="857979"/>
            <a:chOff x="720725" y="5218493"/>
            <a:chExt cx="4009268" cy="694945"/>
          </a:xfrm>
        </p:grpSpPr>
        <p:pic>
          <p:nvPicPr>
            <p:cNvPr id="112" name="Google Shape;112;g11367acb823_0_1258"/>
            <p:cNvPicPr preferRelativeResize="0"/>
            <p:nvPr/>
          </p:nvPicPr>
          <p:blipFill rotWithShape="1">
            <a:blip r:embed="rId2">
              <a:alphaModFix/>
            </a:blip>
            <a:srcRect/>
            <a:stretch/>
          </p:blipFill>
          <p:spPr>
            <a:xfrm>
              <a:off x="4032000" y="5325173"/>
              <a:ext cx="697993" cy="588265"/>
            </a:xfrm>
            <a:prstGeom prst="rect">
              <a:avLst/>
            </a:prstGeom>
            <a:noFill/>
            <a:ln>
              <a:noFill/>
            </a:ln>
          </p:spPr>
        </p:pic>
        <p:pic>
          <p:nvPicPr>
            <p:cNvPr id="113" name="Google Shape;113;g11367acb823_0_1258"/>
            <p:cNvPicPr preferRelativeResize="0"/>
            <p:nvPr/>
          </p:nvPicPr>
          <p:blipFill rotWithShape="1">
            <a:blip r:embed="rId3">
              <a:alphaModFix/>
            </a:blip>
            <a:srcRect/>
            <a:stretch/>
          </p:blipFill>
          <p:spPr>
            <a:xfrm>
              <a:off x="2867282" y="5309933"/>
              <a:ext cx="826010" cy="603505"/>
            </a:xfrm>
            <a:prstGeom prst="rect">
              <a:avLst/>
            </a:prstGeom>
            <a:noFill/>
            <a:ln>
              <a:noFill/>
            </a:ln>
          </p:spPr>
        </p:pic>
        <p:pic>
          <p:nvPicPr>
            <p:cNvPr id="114" name="Google Shape;114;g11367acb823_0_1258"/>
            <p:cNvPicPr preferRelativeResize="0"/>
            <p:nvPr/>
          </p:nvPicPr>
          <p:blipFill rotWithShape="1">
            <a:blip r:embed="rId4">
              <a:alphaModFix/>
            </a:blip>
            <a:srcRect/>
            <a:stretch/>
          </p:blipFill>
          <p:spPr>
            <a:xfrm>
              <a:off x="720725" y="5279453"/>
              <a:ext cx="594361" cy="633985"/>
            </a:xfrm>
            <a:prstGeom prst="rect">
              <a:avLst/>
            </a:prstGeom>
            <a:noFill/>
            <a:ln>
              <a:noFill/>
            </a:ln>
          </p:spPr>
        </p:pic>
        <p:pic>
          <p:nvPicPr>
            <p:cNvPr id="115" name="Google Shape;115;g11367acb823_0_1258"/>
            <p:cNvPicPr preferRelativeResize="0"/>
            <p:nvPr/>
          </p:nvPicPr>
          <p:blipFill rotWithShape="1">
            <a:blip r:embed="rId5">
              <a:alphaModFix/>
            </a:blip>
            <a:srcRect/>
            <a:stretch/>
          </p:blipFill>
          <p:spPr>
            <a:xfrm>
              <a:off x="1653795" y="5218493"/>
              <a:ext cx="874778" cy="694945"/>
            </a:xfrm>
            <a:prstGeom prst="rect">
              <a:avLst/>
            </a:prstGeom>
            <a:noFill/>
            <a:ln>
              <a:noFill/>
            </a:ln>
          </p:spPr>
        </p:pic>
      </p:grpSp>
      <p:sp>
        <p:nvSpPr>
          <p:cNvPr id="116" name="Google Shape;116;g11367acb823_0_1258"/>
          <p:cNvSpPr txBox="1"/>
          <p:nvPr/>
        </p:nvSpPr>
        <p:spPr>
          <a:xfrm>
            <a:off x="684213" y="6210000"/>
            <a:ext cx="5232300" cy="4095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900"/>
              <a:buFont typeface="Arial"/>
              <a:buNone/>
            </a:pPr>
            <a:r>
              <a:rPr lang="en-US" sz="900" b="0" i="0" u="none" strike="noStrike" cap="none">
                <a:solidFill>
                  <a:schemeClr val="accent4"/>
                </a:solidFill>
                <a:latin typeface="Roboto Light"/>
                <a:ea typeface="Roboto Light"/>
                <a:cs typeface="Roboto Light"/>
                <a:sym typeface="Roboto Light"/>
              </a:rPr>
              <a:t>GOOS is sponsored by the </a:t>
            </a:r>
            <a:r>
              <a:rPr lang="en-US" sz="900" b="0" i="0" u="none" strike="noStrike" cap="none">
                <a:solidFill>
                  <a:schemeClr val="accent4"/>
                </a:solidFill>
                <a:latin typeface="Roboto Medium"/>
                <a:ea typeface="Roboto Medium"/>
                <a:cs typeface="Roboto Medium"/>
                <a:sym typeface="Roboto Medium"/>
              </a:rPr>
              <a:t>Intergovernmental Oceanographic Commission of UNESCO</a:t>
            </a:r>
            <a:r>
              <a:rPr lang="en-US" sz="900" b="0" i="0" u="none" strike="noStrike" cap="none">
                <a:solidFill>
                  <a:schemeClr val="accent4"/>
                </a:solidFill>
                <a:latin typeface="Roboto Light"/>
                <a:ea typeface="Roboto Light"/>
                <a:cs typeface="Roboto Light"/>
                <a:sym typeface="Roboto Light"/>
              </a:rPr>
              <a:t>, the </a:t>
            </a:r>
            <a:r>
              <a:rPr lang="en-US" sz="900" b="0" i="0" u="none" strike="noStrike" cap="none">
                <a:solidFill>
                  <a:schemeClr val="accent4"/>
                </a:solidFill>
                <a:latin typeface="Roboto Medium"/>
                <a:ea typeface="Roboto Medium"/>
                <a:cs typeface="Roboto Medium"/>
                <a:sym typeface="Roboto Medium"/>
              </a:rPr>
              <a:t>World Meteorological Organization</a:t>
            </a:r>
            <a:r>
              <a:rPr lang="en-US" sz="900" b="0" i="0" u="none" strike="noStrike" cap="none">
                <a:solidFill>
                  <a:schemeClr val="accent4"/>
                </a:solidFill>
                <a:latin typeface="Roboto Light"/>
                <a:ea typeface="Roboto Light"/>
                <a:cs typeface="Roboto Light"/>
                <a:sym typeface="Roboto Light"/>
              </a:rPr>
              <a:t>, the </a:t>
            </a:r>
            <a:r>
              <a:rPr lang="en-US" sz="900" b="0" i="0" u="none" strike="noStrike" cap="none">
                <a:solidFill>
                  <a:schemeClr val="accent4"/>
                </a:solidFill>
                <a:latin typeface="Roboto Medium"/>
                <a:ea typeface="Roboto Medium"/>
                <a:cs typeface="Roboto Medium"/>
                <a:sym typeface="Roboto Medium"/>
              </a:rPr>
              <a:t>UN Environment Programme</a:t>
            </a:r>
            <a:r>
              <a:rPr lang="en-US" sz="900" b="0" i="0" u="none" strike="noStrike" cap="none">
                <a:solidFill>
                  <a:schemeClr val="accent4"/>
                </a:solidFill>
                <a:latin typeface="Roboto Light"/>
                <a:ea typeface="Roboto Light"/>
                <a:cs typeface="Roboto Light"/>
                <a:sym typeface="Roboto Light"/>
              </a:rPr>
              <a:t>, and the </a:t>
            </a:r>
            <a:r>
              <a:rPr lang="en-US" sz="900" b="0" i="0" u="none" strike="noStrike" cap="none">
                <a:solidFill>
                  <a:schemeClr val="accent4"/>
                </a:solidFill>
                <a:latin typeface="Roboto Medium"/>
                <a:ea typeface="Roboto Medium"/>
                <a:cs typeface="Roboto Medium"/>
                <a:sym typeface="Roboto Medium"/>
              </a:rPr>
              <a:t>International Science Council</a:t>
            </a:r>
            <a:r>
              <a:rPr lang="en-US" sz="900" b="0" i="0" u="none" strike="noStrike" cap="none">
                <a:solidFill>
                  <a:schemeClr val="accent4"/>
                </a:solidFill>
                <a:latin typeface="Roboto Light"/>
                <a:ea typeface="Roboto Light"/>
                <a:cs typeface="Roboto Light"/>
                <a:sym typeface="Roboto Light"/>
              </a:rPr>
              <a:t>.</a:t>
            </a:r>
            <a:endParaRPr sz="1400" b="0" i="0" u="none" strike="noStrike" cap="none">
              <a:solidFill>
                <a:srgbClr val="000000"/>
              </a:solidFill>
              <a:latin typeface="Arial"/>
              <a:ea typeface="Arial"/>
              <a:cs typeface="Arial"/>
              <a:sym typeface="Arial"/>
            </a:endParaRPr>
          </a:p>
        </p:txBody>
      </p:sp>
      <p:sp>
        <p:nvSpPr>
          <p:cNvPr id="117" name="Google Shape;117;g11367acb823_0_1258"/>
          <p:cNvSpPr txBox="1"/>
          <p:nvPr/>
        </p:nvSpPr>
        <p:spPr>
          <a:xfrm>
            <a:off x="684213" y="3744000"/>
            <a:ext cx="2100000" cy="436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2300"/>
              <a:buFont typeface="Arial"/>
              <a:buNone/>
            </a:pPr>
            <a:r>
              <a:rPr lang="en-US" sz="2300" b="0" i="0" u="none" strike="noStrike" cap="none">
                <a:solidFill>
                  <a:schemeClr val="accent2"/>
                </a:solidFill>
                <a:latin typeface="Barlow Semi Condensed Medium"/>
                <a:ea typeface="Barlow Semi Condensed Medium"/>
                <a:cs typeface="Barlow Semi Condensed Medium"/>
                <a:sym typeface="Barlow Semi Condensed Medium"/>
              </a:rPr>
              <a:t>goosocean.org </a:t>
            </a:r>
            <a:endParaRPr sz="1400" b="0" i="0" u="none" strike="noStrike" cap="none">
              <a:solidFill>
                <a:srgbClr val="000000"/>
              </a:solidFill>
              <a:latin typeface="Arial"/>
              <a:ea typeface="Arial"/>
              <a:cs typeface="Arial"/>
              <a:sym typeface="Arial"/>
            </a:endParaRPr>
          </a:p>
        </p:txBody>
      </p:sp>
      <p:pic>
        <p:nvPicPr>
          <p:cNvPr id="118" name="Google Shape;118;g11367acb823_0_1258"/>
          <p:cNvPicPr preferRelativeResize="0"/>
          <p:nvPr/>
        </p:nvPicPr>
        <p:blipFill rotWithShape="1">
          <a:blip r:embed="rId6">
            <a:alphaModFix/>
          </a:blip>
          <a:srcRect/>
          <a:stretch/>
        </p:blipFill>
        <p:spPr>
          <a:xfrm>
            <a:off x="2440043" y="3906684"/>
            <a:ext cx="204216" cy="161544"/>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Quote Slide">
  <p:cSld name="Quote Slide">
    <p:bg>
      <p:bgPr>
        <a:solidFill>
          <a:schemeClr val="accent1"/>
        </a:solidFill>
        <a:effectLst/>
      </p:bgPr>
    </p:bg>
    <p:spTree>
      <p:nvGrpSpPr>
        <p:cNvPr id="1" name="Shape 119"/>
        <p:cNvGrpSpPr/>
        <p:nvPr/>
      </p:nvGrpSpPr>
      <p:grpSpPr>
        <a:xfrm>
          <a:off x="0" y="0"/>
          <a:ext cx="0" cy="0"/>
          <a:chOff x="0" y="0"/>
          <a:chExt cx="0" cy="0"/>
        </a:xfrm>
      </p:grpSpPr>
      <p:sp>
        <p:nvSpPr>
          <p:cNvPr id="120" name="Google Shape;120;g11367acb823_0_1222"/>
          <p:cNvSpPr txBox="1">
            <a:spLocks noGrp="1"/>
          </p:cNvSpPr>
          <p:nvPr>
            <p:ph type="body" idx="1"/>
          </p:nvPr>
        </p:nvSpPr>
        <p:spPr>
          <a:xfrm>
            <a:off x="1944000" y="1916113"/>
            <a:ext cx="8967900" cy="3025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417"/>
              </a:spcBef>
              <a:spcAft>
                <a:spcPts val="0"/>
              </a:spcAft>
              <a:buClr>
                <a:schemeClr val="lt1"/>
              </a:buClr>
              <a:buSzPts val="4400"/>
              <a:buNone/>
              <a:defRPr sz="4400">
                <a:solidFill>
                  <a:schemeClr val="lt1"/>
                </a:solidFill>
              </a:defRPr>
            </a:lvl2pPr>
            <a:lvl3pPr marL="1371600" lvl="2" indent="-228600" algn="l">
              <a:lnSpc>
                <a:spcPct val="100000"/>
              </a:lnSpc>
              <a:spcBef>
                <a:spcPts val="283"/>
              </a:spcBef>
              <a:spcAft>
                <a:spcPts val="0"/>
              </a:spcAft>
              <a:buSzPts val="4400"/>
              <a:buNone/>
              <a:defRPr sz="4400">
                <a:solidFill>
                  <a:schemeClr val="lt1"/>
                </a:solidFill>
              </a:defRPr>
            </a:lvl3pPr>
            <a:lvl4pPr marL="1828800" lvl="3" indent="-508000" algn="l">
              <a:lnSpc>
                <a:spcPct val="100000"/>
              </a:lnSpc>
              <a:spcBef>
                <a:spcPts val="1134"/>
              </a:spcBef>
              <a:spcAft>
                <a:spcPts val="0"/>
              </a:spcAft>
              <a:buSzPts val="4400"/>
              <a:buChar char="―"/>
              <a:defRPr sz="4400">
                <a:solidFill>
                  <a:schemeClr val="lt1"/>
                </a:solidFill>
              </a:defRPr>
            </a:lvl4pPr>
            <a:lvl5pPr marL="2286000" lvl="4" indent="-508000" algn="l">
              <a:lnSpc>
                <a:spcPct val="100000"/>
              </a:lnSpc>
              <a:spcBef>
                <a:spcPts val="1417"/>
              </a:spcBef>
              <a:spcAft>
                <a:spcPts val="0"/>
              </a:spcAft>
              <a:buSzPts val="4400"/>
              <a:buChar char="―"/>
              <a:defRPr sz="4400">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g11367acb823_0_1222"/>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22" name="Google Shape;122;g11367acb823_0_1222"/>
          <p:cNvPicPr preferRelativeResize="0"/>
          <p:nvPr/>
        </p:nvPicPr>
        <p:blipFill rotWithShape="1">
          <a:blip r:embed="rId2">
            <a:alphaModFix/>
          </a:blip>
          <a:srcRect/>
          <a:stretch/>
        </p:blipFill>
        <p:spPr>
          <a:xfrm>
            <a:off x="9000000" y="6264000"/>
            <a:ext cx="2904751" cy="356617"/>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1"/>
        </a:solidFill>
        <a:effectLst/>
      </p:bgPr>
    </p:bg>
    <p:spTree>
      <p:nvGrpSpPr>
        <p:cNvPr id="1" name="Shape 123"/>
        <p:cNvGrpSpPr/>
        <p:nvPr/>
      </p:nvGrpSpPr>
      <p:grpSpPr>
        <a:xfrm>
          <a:off x="0" y="0"/>
          <a:ext cx="0" cy="0"/>
          <a:chOff x="0" y="0"/>
          <a:chExt cx="0" cy="0"/>
        </a:xfrm>
      </p:grpSpPr>
      <p:sp>
        <p:nvSpPr>
          <p:cNvPr id="124" name="Google Shape;124;g11367acb823_0_1209"/>
          <p:cNvSpPr txBox="1">
            <a:spLocks noGrp="1"/>
          </p:cNvSpPr>
          <p:nvPr>
            <p:ph type="ctrTitle"/>
          </p:nvPr>
        </p:nvSpPr>
        <p:spPr>
          <a:xfrm>
            <a:off x="1260000" y="1260000"/>
            <a:ext cx="4271700" cy="3034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550"/>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11367acb823_0_1209"/>
          <p:cNvSpPr txBox="1">
            <a:spLocks noGrp="1"/>
          </p:cNvSpPr>
          <p:nvPr>
            <p:ph type="subTitle" idx="1"/>
          </p:nvPr>
        </p:nvSpPr>
        <p:spPr>
          <a:xfrm>
            <a:off x="1260000" y="4590000"/>
            <a:ext cx="4271700" cy="82440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1700"/>
              <a:buNone/>
              <a:defRPr sz="1700">
                <a:solidFill>
                  <a:schemeClr val="lt1"/>
                </a:solidFill>
                <a:latin typeface="Barlow Semi Condensed Medium"/>
                <a:ea typeface="Barlow Semi Condensed Medium"/>
                <a:cs typeface="Barlow Semi Condensed Medium"/>
                <a:sym typeface="Barlow Semi Condensed Medium"/>
              </a:defRPr>
            </a:lvl1pPr>
            <a:lvl2pPr lvl="1" algn="ctr">
              <a:lnSpc>
                <a:spcPct val="100000"/>
              </a:lnSpc>
              <a:spcBef>
                <a:spcPts val="1417"/>
              </a:spcBef>
              <a:spcAft>
                <a:spcPts val="0"/>
              </a:spcAft>
              <a:buClr>
                <a:schemeClr val="accent1"/>
              </a:buClr>
              <a:buSzPts val="2000"/>
              <a:buNone/>
              <a:defRPr sz="2000"/>
            </a:lvl2pPr>
            <a:lvl3pPr lvl="2" algn="ctr">
              <a:lnSpc>
                <a:spcPct val="100000"/>
              </a:lnSpc>
              <a:spcBef>
                <a:spcPts val="283"/>
              </a:spcBef>
              <a:spcAft>
                <a:spcPts val="0"/>
              </a:spcAft>
              <a:buSzPts val="1800"/>
              <a:buNone/>
              <a:defRPr sz="1800"/>
            </a:lvl3pPr>
            <a:lvl4pPr lvl="3" algn="ctr">
              <a:lnSpc>
                <a:spcPct val="120000"/>
              </a:lnSpc>
              <a:spcBef>
                <a:spcPts val="1134"/>
              </a:spcBef>
              <a:spcAft>
                <a:spcPts val="0"/>
              </a:spcAft>
              <a:buSzPts val="1600"/>
              <a:buNone/>
              <a:defRPr sz="1600"/>
            </a:lvl4pPr>
            <a:lvl5pPr lvl="4" algn="ctr">
              <a:lnSpc>
                <a:spcPct val="120000"/>
              </a:lnSpc>
              <a:spcBef>
                <a:spcPts val="1417"/>
              </a:spcBef>
              <a:spcAft>
                <a:spcPts val="0"/>
              </a:spcAft>
              <a:buSzPts val="1600"/>
              <a:buNone/>
              <a:defRPr sz="1600"/>
            </a:lvl5pPr>
            <a:lvl6pPr lvl="5" algn="ctr">
              <a:lnSpc>
                <a:spcPct val="90000"/>
              </a:lnSpc>
              <a:spcBef>
                <a:spcPts val="1417"/>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6" name="Google Shape;126;g11367acb823_0_1209"/>
          <p:cNvPicPr preferRelativeResize="0"/>
          <p:nvPr/>
        </p:nvPicPr>
        <p:blipFill rotWithShape="1">
          <a:blip r:embed="rId2">
            <a:alphaModFix/>
          </a:blip>
          <a:srcRect/>
          <a:stretch/>
        </p:blipFill>
        <p:spPr>
          <a:xfrm>
            <a:off x="1260000" y="5482800"/>
            <a:ext cx="1231395" cy="737618"/>
          </a:xfrm>
          <a:prstGeom prst="rect">
            <a:avLst/>
          </a:prstGeom>
          <a:noFill/>
          <a:ln>
            <a:noFill/>
          </a:ln>
        </p:spPr>
      </p:pic>
      <p:sp>
        <p:nvSpPr>
          <p:cNvPr id="127" name="Google Shape;127;g11367acb823_0_1209"/>
          <p:cNvSpPr txBox="1">
            <a:spLocks noGrp="1"/>
          </p:cNvSpPr>
          <p:nvPr>
            <p:ph type="body" idx="2"/>
          </p:nvPr>
        </p:nvSpPr>
        <p:spPr>
          <a:xfrm>
            <a:off x="2576945" y="5780115"/>
            <a:ext cx="2954700" cy="440400"/>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lt1"/>
              </a:buClr>
              <a:buSzPts val="800"/>
              <a:buNone/>
              <a:defRPr sz="800">
                <a:solidFill>
                  <a:schemeClr val="lt1"/>
                </a:solidFill>
                <a:latin typeface="Roboto Light"/>
                <a:ea typeface="Roboto Light"/>
                <a:cs typeface="Roboto Light"/>
                <a:sym typeface="Roboto Light"/>
              </a:defRPr>
            </a:lvl1pPr>
            <a:lvl2pPr marL="914400" lvl="1" indent="-228600" algn="l">
              <a:lnSpc>
                <a:spcPct val="100000"/>
              </a:lnSpc>
              <a:spcBef>
                <a:spcPts val="1417"/>
              </a:spcBef>
              <a:spcAft>
                <a:spcPts val="0"/>
              </a:spcAft>
              <a:buClr>
                <a:schemeClr val="accent1"/>
              </a:buClr>
              <a:buSzPts val="1800"/>
              <a:buNone/>
              <a:defRPr/>
            </a:lvl2pPr>
            <a:lvl3pPr marL="1371600" lvl="2" indent="-228600" algn="l">
              <a:lnSpc>
                <a:spcPct val="100000"/>
              </a:lnSpc>
              <a:spcBef>
                <a:spcPts val="283"/>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g11367acb823_0_1209"/>
          <p:cNvSpPr>
            <a:spLocks noGrp="1"/>
          </p:cNvSpPr>
          <p:nvPr>
            <p:ph type="pic" idx="3"/>
          </p:nvPr>
        </p:nvSpPr>
        <p:spPr>
          <a:xfrm>
            <a:off x="6558000" y="0"/>
            <a:ext cx="5634000" cy="6858000"/>
          </a:xfrm>
          <a:prstGeom prst="rect">
            <a:avLst/>
          </a:prstGeom>
          <a:solidFill>
            <a:srgbClr val="D8D8D8"/>
          </a:solidFill>
          <a:ln>
            <a:noFill/>
          </a:ln>
        </p:spPr>
      </p:sp>
      <p:pic>
        <p:nvPicPr>
          <p:cNvPr id="129" name="Google Shape;129;g11367acb823_0_1209"/>
          <p:cNvPicPr preferRelativeResize="0"/>
          <p:nvPr/>
        </p:nvPicPr>
        <p:blipFill rotWithShape="1">
          <a:blip r:embed="rId3">
            <a:alphaModFix/>
          </a:blip>
          <a:srcRect/>
          <a:stretch/>
        </p:blipFill>
        <p:spPr>
          <a:xfrm>
            <a:off x="414000" y="612000"/>
            <a:ext cx="4331219" cy="533401"/>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130"/>
        <p:cNvGrpSpPr/>
        <p:nvPr/>
      </p:nvGrpSpPr>
      <p:grpSpPr>
        <a:xfrm>
          <a:off x="0" y="0"/>
          <a:ext cx="0" cy="0"/>
          <a:chOff x="0" y="0"/>
          <a:chExt cx="0" cy="0"/>
        </a:xfrm>
      </p:grpSpPr>
      <p:sp>
        <p:nvSpPr>
          <p:cNvPr id="131" name="Google Shape;131;g11367acb823_0_1216"/>
          <p:cNvSpPr txBox="1">
            <a:spLocks noGrp="1"/>
          </p:cNvSpPr>
          <p:nvPr>
            <p:ph type="title"/>
          </p:nvPr>
        </p:nvSpPr>
        <p:spPr>
          <a:xfrm>
            <a:off x="1188000" y="793750"/>
            <a:ext cx="45003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1367acb823_0_1216"/>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1367acb823_0_1216"/>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11367acb823_0_1216"/>
          <p:cNvSpPr>
            <a:spLocks noGrp="1"/>
          </p:cNvSpPr>
          <p:nvPr>
            <p:ph type="pic" idx="2"/>
          </p:nvPr>
        </p:nvSpPr>
        <p:spPr>
          <a:xfrm>
            <a:off x="6558000" y="0"/>
            <a:ext cx="5634000" cy="6858000"/>
          </a:xfrm>
          <a:prstGeom prst="rect">
            <a:avLst/>
          </a:prstGeom>
          <a:solidFill>
            <a:srgbClr val="D8D8D8"/>
          </a:solidFill>
          <a:ln>
            <a:noFill/>
          </a:ln>
        </p:spPr>
      </p:sp>
      <p:sp>
        <p:nvSpPr>
          <p:cNvPr id="135" name="Google Shape;135;g11367acb823_0_1216"/>
          <p:cNvSpPr txBox="1">
            <a:spLocks noGrp="1"/>
          </p:cNvSpPr>
          <p:nvPr>
            <p:ph type="body" idx="1"/>
          </p:nvPr>
        </p:nvSpPr>
        <p:spPr>
          <a:xfrm>
            <a:off x="684214" y="1585913"/>
            <a:ext cx="5004000" cy="4364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6"/>
        <p:cNvGrpSpPr/>
        <p:nvPr/>
      </p:nvGrpSpPr>
      <p:grpSpPr>
        <a:xfrm>
          <a:off x="0" y="0"/>
          <a:ext cx="0" cy="0"/>
          <a:chOff x="0" y="0"/>
          <a:chExt cx="0" cy="0"/>
        </a:xfrm>
      </p:grpSpPr>
      <p:sp>
        <p:nvSpPr>
          <p:cNvPr id="137" name="Google Shape;137;g11367acb823_0_1226"/>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11367acb823_0_1226"/>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9" name="Google Shape;139;g11367acb823_0_1226"/>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1367acb823_0_1226"/>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11367acb823_0_1226"/>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42"/>
        <p:cNvGrpSpPr/>
        <p:nvPr/>
      </p:nvGrpSpPr>
      <p:grpSpPr>
        <a:xfrm>
          <a:off x="0" y="0"/>
          <a:ext cx="0" cy="0"/>
          <a:chOff x="0" y="0"/>
          <a:chExt cx="0" cy="0"/>
        </a:xfrm>
      </p:grpSpPr>
      <p:sp>
        <p:nvSpPr>
          <p:cNvPr id="143" name="Google Shape;143;g11367acb823_0_1232"/>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11367acb823_0_1232"/>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11367acb823_0_1232"/>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g11367acb823_0_1232"/>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47" name="Google Shape;147;g11367acb823_0_1232"/>
          <p:cNvPicPr preferRelativeResize="0"/>
          <p:nvPr/>
        </p:nvPicPr>
        <p:blipFill rotWithShape="1">
          <a:blip r:embed="rId2">
            <a:alphaModFix/>
          </a:blip>
          <a:srcRect/>
          <a:stretch/>
        </p:blipFill>
        <p:spPr>
          <a:xfrm>
            <a:off x="9000000" y="6264000"/>
            <a:ext cx="2904751" cy="356617"/>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Intro Slide">
  <p:cSld name="Intro Slide">
    <p:bg>
      <p:bgPr>
        <a:solidFill>
          <a:schemeClr val="accent1"/>
        </a:solidFill>
        <a:effectLst/>
      </p:bgPr>
    </p:bg>
    <p:spTree>
      <p:nvGrpSpPr>
        <p:cNvPr id="1" name="Shape 148"/>
        <p:cNvGrpSpPr/>
        <p:nvPr/>
      </p:nvGrpSpPr>
      <p:grpSpPr>
        <a:xfrm>
          <a:off x="0" y="0"/>
          <a:ext cx="0" cy="0"/>
          <a:chOff x="0" y="0"/>
          <a:chExt cx="0" cy="0"/>
        </a:xfrm>
      </p:grpSpPr>
      <p:sp>
        <p:nvSpPr>
          <p:cNvPr id="149" name="Google Shape;149;g11367acb823_0_1238"/>
          <p:cNvSpPr txBox="1">
            <a:spLocks noGrp="1"/>
          </p:cNvSpPr>
          <p:nvPr>
            <p:ph type="body" idx="1"/>
          </p:nvPr>
        </p:nvSpPr>
        <p:spPr>
          <a:xfrm>
            <a:off x="1260000" y="1440000"/>
            <a:ext cx="7920000" cy="3633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3400"/>
              <a:buNone/>
              <a:defRPr sz="3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701"/>
              </a:spcBef>
              <a:spcAft>
                <a:spcPts val="0"/>
              </a:spcAft>
              <a:buClr>
                <a:schemeClr val="lt1"/>
              </a:buClr>
              <a:buSzPts val="2400"/>
              <a:buNone/>
              <a:defRPr sz="2400">
                <a:solidFill>
                  <a:schemeClr val="lt1"/>
                </a:solidFill>
              </a:defRPr>
            </a:lvl2pPr>
            <a:lvl3pPr marL="1371600" lvl="2" indent="-228600" algn="l">
              <a:lnSpc>
                <a:spcPct val="100000"/>
              </a:lnSpc>
              <a:spcBef>
                <a:spcPts val="1134"/>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g11367acb823_0_1238"/>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51" name="Google Shape;151;g11367acb823_0_1238"/>
          <p:cNvPicPr preferRelativeResize="0"/>
          <p:nvPr/>
        </p:nvPicPr>
        <p:blipFill rotWithShape="1">
          <a:blip r:embed="rId2">
            <a:alphaModFix/>
          </a:blip>
          <a:srcRect/>
          <a:stretch/>
        </p:blipFill>
        <p:spPr>
          <a:xfrm>
            <a:off x="9000000" y="6264000"/>
            <a:ext cx="2904751" cy="356617"/>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Intro Slide">
  <p:cSld name="Intro Slide">
    <p:bg>
      <p:bgPr>
        <a:solidFill>
          <a:schemeClr val="accent1"/>
        </a:solidFill>
        <a:effectLst/>
      </p:bgPr>
    </p:bg>
    <p:spTree>
      <p:nvGrpSpPr>
        <p:cNvPr id="1" name="Shape 25"/>
        <p:cNvGrpSpPr/>
        <p:nvPr/>
      </p:nvGrpSpPr>
      <p:grpSpPr>
        <a:xfrm>
          <a:off x="0" y="0"/>
          <a:ext cx="0" cy="0"/>
          <a:chOff x="0" y="0"/>
          <a:chExt cx="0" cy="0"/>
        </a:xfrm>
      </p:grpSpPr>
      <p:sp>
        <p:nvSpPr>
          <p:cNvPr id="26" name="Google Shape;26;g11367acb823_0_600"/>
          <p:cNvSpPr txBox="1">
            <a:spLocks noGrp="1"/>
          </p:cNvSpPr>
          <p:nvPr>
            <p:ph type="body" idx="1"/>
          </p:nvPr>
        </p:nvSpPr>
        <p:spPr>
          <a:xfrm>
            <a:off x="1260000" y="1440000"/>
            <a:ext cx="7920000" cy="3633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3400"/>
              <a:buNone/>
              <a:defRPr sz="3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701"/>
              </a:spcBef>
              <a:spcAft>
                <a:spcPts val="0"/>
              </a:spcAft>
              <a:buClr>
                <a:schemeClr val="lt1"/>
              </a:buClr>
              <a:buSzPts val="2400"/>
              <a:buNone/>
              <a:defRPr sz="2400">
                <a:solidFill>
                  <a:schemeClr val="lt1"/>
                </a:solidFill>
              </a:defRPr>
            </a:lvl2pPr>
            <a:lvl3pPr marL="1371600" lvl="2" indent="-228600" algn="l">
              <a:lnSpc>
                <a:spcPct val="100000"/>
              </a:lnSpc>
              <a:spcBef>
                <a:spcPts val="1134"/>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g11367acb823_0_600"/>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28" name="Google Shape;28;g11367acb823_0_600"/>
          <p:cNvPicPr preferRelativeResize="0"/>
          <p:nvPr/>
        </p:nvPicPr>
        <p:blipFill rotWithShape="1">
          <a:blip r:embed="rId2">
            <a:alphaModFix/>
          </a:blip>
          <a:srcRect/>
          <a:stretch/>
        </p:blipFill>
        <p:spPr>
          <a:xfrm>
            <a:off x="9036000" y="6264000"/>
            <a:ext cx="2791975" cy="371857"/>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2"/>
        <p:cNvGrpSpPr/>
        <p:nvPr/>
      </p:nvGrpSpPr>
      <p:grpSpPr>
        <a:xfrm>
          <a:off x="0" y="0"/>
          <a:ext cx="0" cy="0"/>
          <a:chOff x="0" y="0"/>
          <a:chExt cx="0" cy="0"/>
        </a:xfrm>
      </p:grpSpPr>
      <p:sp>
        <p:nvSpPr>
          <p:cNvPr id="153" name="Google Shape;153;g11367acb823_0_1242"/>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11367acb823_0_1242"/>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11367acb823_0_1242"/>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11367acb823_0_1242"/>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7"/>
        <p:cNvGrpSpPr/>
        <p:nvPr/>
      </p:nvGrpSpPr>
      <p:grpSpPr>
        <a:xfrm>
          <a:off x="0" y="0"/>
          <a:ext cx="0" cy="0"/>
          <a:chOff x="0" y="0"/>
          <a:chExt cx="0" cy="0"/>
        </a:xfrm>
      </p:grpSpPr>
      <p:sp>
        <p:nvSpPr>
          <p:cNvPr id="158" name="Google Shape;158;g11367acb823_0_1247"/>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11367acb823_0_1247"/>
          <p:cNvSpPr txBox="1">
            <a:spLocks noGrp="1"/>
          </p:cNvSpPr>
          <p:nvPr>
            <p:ph type="body" idx="1"/>
          </p:nvPr>
        </p:nvSpPr>
        <p:spPr>
          <a:xfrm>
            <a:off x="684213" y="1585913"/>
            <a:ext cx="10821900" cy="4364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g11367acb823_0_1247"/>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11367acb823_0_1247"/>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11367acb823_0_1247"/>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Ocean Decade">
  <p:cSld name="Ocean Decade">
    <p:bg>
      <p:bgPr>
        <a:solidFill>
          <a:schemeClr val="lt2"/>
        </a:solidFill>
        <a:effectLst/>
      </p:bgPr>
    </p:bg>
    <p:spTree>
      <p:nvGrpSpPr>
        <p:cNvPr id="1" name="Shape 163"/>
        <p:cNvGrpSpPr/>
        <p:nvPr/>
      </p:nvGrpSpPr>
      <p:grpSpPr>
        <a:xfrm>
          <a:off x="0" y="0"/>
          <a:ext cx="0" cy="0"/>
          <a:chOff x="0" y="0"/>
          <a:chExt cx="0" cy="0"/>
        </a:xfrm>
      </p:grpSpPr>
      <p:pic>
        <p:nvPicPr>
          <p:cNvPr id="164" name="Google Shape;164;g11367acb823_0_1253"/>
          <p:cNvPicPr preferRelativeResize="0"/>
          <p:nvPr/>
        </p:nvPicPr>
        <p:blipFill rotWithShape="1">
          <a:blip r:embed="rId2">
            <a:alphaModFix/>
          </a:blip>
          <a:srcRect/>
          <a:stretch/>
        </p:blipFill>
        <p:spPr>
          <a:xfrm>
            <a:off x="684213" y="5371200"/>
            <a:ext cx="1652019" cy="987554"/>
          </a:xfrm>
          <a:prstGeom prst="rect">
            <a:avLst/>
          </a:prstGeom>
          <a:noFill/>
          <a:ln>
            <a:noFill/>
          </a:ln>
        </p:spPr>
      </p:pic>
      <p:pic>
        <p:nvPicPr>
          <p:cNvPr id="165" name="Google Shape;165;g11367acb823_0_1253"/>
          <p:cNvPicPr preferRelativeResize="0"/>
          <p:nvPr/>
        </p:nvPicPr>
        <p:blipFill rotWithShape="1">
          <a:blip r:embed="rId3">
            <a:alphaModFix/>
          </a:blip>
          <a:srcRect/>
          <a:stretch/>
        </p:blipFill>
        <p:spPr>
          <a:xfrm>
            <a:off x="5816111" y="604800"/>
            <a:ext cx="6375888" cy="5498136"/>
          </a:xfrm>
          <a:prstGeom prst="rect">
            <a:avLst/>
          </a:prstGeom>
          <a:noFill/>
          <a:ln>
            <a:noFill/>
          </a:ln>
        </p:spPr>
      </p:pic>
      <p:pic>
        <p:nvPicPr>
          <p:cNvPr id="166" name="Google Shape;166;g11367acb823_0_1253"/>
          <p:cNvPicPr preferRelativeResize="0"/>
          <p:nvPr/>
        </p:nvPicPr>
        <p:blipFill rotWithShape="1">
          <a:blip r:embed="rId4">
            <a:alphaModFix/>
          </a:blip>
          <a:srcRect/>
          <a:stretch/>
        </p:blipFill>
        <p:spPr>
          <a:xfrm>
            <a:off x="684213" y="1317600"/>
            <a:ext cx="3843537" cy="557785"/>
          </a:xfrm>
          <a:prstGeom prst="rect">
            <a:avLst/>
          </a:prstGeom>
          <a:noFill/>
          <a:ln>
            <a:noFill/>
          </a:ln>
        </p:spPr>
      </p:pic>
      <p:sp>
        <p:nvSpPr>
          <p:cNvPr id="167" name="Google Shape;167;g11367acb823_0_1253"/>
          <p:cNvSpPr txBox="1">
            <a:spLocks noGrp="1"/>
          </p:cNvSpPr>
          <p:nvPr>
            <p:ph type="body" idx="1"/>
          </p:nvPr>
        </p:nvSpPr>
        <p:spPr>
          <a:xfrm>
            <a:off x="684213" y="2250000"/>
            <a:ext cx="4932000" cy="282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300"/>
              <a:buNone/>
              <a:defRPr sz="2300">
                <a:latin typeface="Barlow Semi Condensed Medium"/>
                <a:ea typeface="Barlow Semi Condensed Medium"/>
                <a:cs typeface="Barlow Semi Condensed Medium"/>
                <a:sym typeface="Barlow Semi Condensed Medium"/>
              </a:defRPr>
            </a:lvl1pPr>
            <a:lvl2pPr marL="914400" lvl="1" indent="-228600" algn="l">
              <a:lnSpc>
                <a:spcPct val="110000"/>
              </a:lnSpc>
              <a:spcBef>
                <a:spcPts val="1701"/>
              </a:spcBef>
              <a:spcAft>
                <a:spcPts val="0"/>
              </a:spcAft>
              <a:buClr>
                <a:schemeClr val="accent1"/>
              </a:buClr>
              <a:buSzPts val="2400"/>
              <a:buNone/>
              <a:defRPr>
                <a:latin typeface="Barlow Semi Condensed Medium"/>
                <a:ea typeface="Barlow Semi Condensed Medium"/>
                <a:cs typeface="Barlow Semi Condensed Medium"/>
                <a:sym typeface="Barlow Semi Condensed Medium"/>
              </a:defRPr>
            </a:lvl2pPr>
            <a:lvl3pPr marL="1371600" lvl="2" indent="-228600" algn="l">
              <a:lnSpc>
                <a:spcPct val="110000"/>
              </a:lnSpc>
              <a:spcBef>
                <a:spcPts val="1701"/>
              </a:spcBef>
              <a:spcAft>
                <a:spcPts val="0"/>
              </a:spcAft>
              <a:buSzPts val="2300"/>
              <a:buNone/>
              <a:defRPr sz="2300">
                <a:latin typeface="Barlow Semi Condensed Medium"/>
                <a:ea typeface="Barlow Semi Condensed Medium"/>
                <a:cs typeface="Barlow Semi Condensed Medium"/>
                <a:sym typeface="Barlow Semi Condensed Medium"/>
              </a:defRPr>
            </a:lvl3pPr>
            <a:lvl4pPr marL="1828800" lvl="3"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4pPr>
            <a:lvl5pPr marL="2286000" lvl="4"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701"/>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168"/>
        <p:cNvGrpSpPr/>
        <p:nvPr/>
      </p:nvGrpSpPr>
      <p:grpSpPr>
        <a:xfrm>
          <a:off x="0" y="0"/>
          <a:ext cx="0" cy="0"/>
          <a:chOff x="0" y="0"/>
          <a:chExt cx="0" cy="0"/>
        </a:xfrm>
      </p:grpSpPr>
      <p:sp>
        <p:nvSpPr>
          <p:cNvPr id="169" name="Google Shape;169;g11367acb823_0_1271"/>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11367acb823_0_1271"/>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11367acb823_0_1271"/>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11367acb823_0_1271"/>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g11367acb823_0_1271"/>
          <p:cNvSpPr>
            <a:spLocks noGrp="1"/>
          </p:cNvSpPr>
          <p:nvPr>
            <p:ph type="pic" idx="2"/>
          </p:nvPr>
        </p:nvSpPr>
        <p:spPr>
          <a:xfrm>
            <a:off x="684213" y="1585913"/>
            <a:ext cx="11507700" cy="5272200"/>
          </a:xfrm>
          <a:prstGeom prst="rect">
            <a:avLst/>
          </a:prstGeom>
          <a:solidFill>
            <a:srgbClr val="D8D8D8"/>
          </a:solidFill>
          <a:ln>
            <a:noFill/>
          </a:ln>
        </p:spPr>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ree Images and Captions">
  <p:cSld name="Three Images and Captions">
    <p:spTree>
      <p:nvGrpSpPr>
        <p:cNvPr id="1" name="Shape 174"/>
        <p:cNvGrpSpPr/>
        <p:nvPr/>
      </p:nvGrpSpPr>
      <p:grpSpPr>
        <a:xfrm>
          <a:off x="0" y="0"/>
          <a:ext cx="0" cy="0"/>
          <a:chOff x="0" y="0"/>
          <a:chExt cx="0" cy="0"/>
        </a:xfrm>
      </p:grpSpPr>
      <p:sp>
        <p:nvSpPr>
          <p:cNvPr id="175" name="Google Shape;175;g11367acb823_0_1277"/>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g11367acb823_0_1277"/>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11367acb823_0_1277"/>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11367acb823_0_1277"/>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g11367acb823_0_1277"/>
          <p:cNvSpPr>
            <a:spLocks noGrp="1"/>
          </p:cNvSpPr>
          <p:nvPr>
            <p:ph type="pic" idx="2"/>
          </p:nvPr>
        </p:nvSpPr>
        <p:spPr>
          <a:xfrm>
            <a:off x="684212" y="1587826"/>
            <a:ext cx="3463200" cy="1900800"/>
          </a:xfrm>
          <a:prstGeom prst="rect">
            <a:avLst/>
          </a:prstGeom>
          <a:solidFill>
            <a:srgbClr val="D8D8D8"/>
          </a:solidFill>
          <a:ln>
            <a:noFill/>
          </a:ln>
        </p:spPr>
      </p:sp>
      <p:sp>
        <p:nvSpPr>
          <p:cNvPr id="180" name="Google Shape;180;g11367acb823_0_1277"/>
          <p:cNvSpPr txBox="1">
            <a:spLocks noGrp="1"/>
          </p:cNvSpPr>
          <p:nvPr>
            <p:ph type="body" idx="1"/>
          </p:nvPr>
        </p:nvSpPr>
        <p:spPr>
          <a:xfrm>
            <a:off x="684212"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g11367acb823_0_1277"/>
          <p:cNvSpPr>
            <a:spLocks noGrp="1"/>
          </p:cNvSpPr>
          <p:nvPr>
            <p:ph type="pic" idx="3"/>
          </p:nvPr>
        </p:nvSpPr>
        <p:spPr>
          <a:xfrm>
            <a:off x="4363243" y="1587826"/>
            <a:ext cx="3463200" cy="1900800"/>
          </a:xfrm>
          <a:prstGeom prst="rect">
            <a:avLst/>
          </a:prstGeom>
          <a:solidFill>
            <a:srgbClr val="D8D8D8"/>
          </a:solidFill>
          <a:ln>
            <a:noFill/>
          </a:ln>
        </p:spPr>
      </p:sp>
      <p:sp>
        <p:nvSpPr>
          <p:cNvPr id="182" name="Google Shape;182;g11367acb823_0_1277"/>
          <p:cNvSpPr txBox="1">
            <a:spLocks noGrp="1"/>
          </p:cNvSpPr>
          <p:nvPr>
            <p:ph type="body" idx="4"/>
          </p:nvPr>
        </p:nvSpPr>
        <p:spPr>
          <a:xfrm>
            <a:off x="4363243"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g11367acb823_0_1277"/>
          <p:cNvSpPr>
            <a:spLocks noGrp="1"/>
          </p:cNvSpPr>
          <p:nvPr>
            <p:ph type="pic" idx="5"/>
          </p:nvPr>
        </p:nvSpPr>
        <p:spPr>
          <a:xfrm>
            <a:off x="8042274" y="1587826"/>
            <a:ext cx="3463200" cy="1900800"/>
          </a:xfrm>
          <a:prstGeom prst="rect">
            <a:avLst/>
          </a:prstGeom>
          <a:solidFill>
            <a:srgbClr val="D8D8D8"/>
          </a:solidFill>
          <a:ln>
            <a:noFill/>
          </a:ln>
        </p:spPr>
      </p:sp>
      <p:sp>
        <p:nvSpPr>
          <p:cNvPr id="184" name="Google Shape;184;g11367acb823_0_1277"/>
          <p:cNvSpPr txBox="1">
            <a:spLocks noGrp="1"/>
          </p:cNvSpPr>
          <p:nvPr>
            <p:ph type="body" idx="6"/>
          </p:nvPr>
        </p:nvSpPr>
        <p:spPr>
          <a:xfrm>
            <a:off x="8042274"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Image Blue">
  <p:cSld name="Content and Image Blue">
    <p:bg>
      <p:bgPr>
        <a:solidFill>
          <a:schemeClr val="accent1"/>
        </a:solidFill>
        <a:effectLst/>
      </p:bgPr>
    </p:bg>
    <p:spTree>
      <p:nvGrpSpPr>
        <p:cNvPr id="1" name="Shape 185"/>
        <p:cNvGrpSpPr/>
        <p:nvPr/>
      </p:nvGrpSpPr>
      <p:grpSpPr>
        <a:xfrm>
          <a:off x="0" y="0"/>
          <a:ext cx="0" cy="0"/>
          <a:chOff x="0" y="0"/>
          <a:chExt cx="0" cy="0"/>
        </a:xfrm>
      </p:grpSpPr>
      <p:sp>
        <p:nvSpPr>
          <p:cNvPr id="186" name="Google Shape;186;g11367acb823_0_1288"/>
          <p:cNvSpPr txBox="1">
            <a:spLocks noGrp="1"/>
          </p:cNvSpPr>
          <p:nvPr>
            <p:ph type="title"/>
          </p:nvPr>
        </p:nvSpPr>
        <p:spPr>
          <a:xfrm>
            <a:off x="1188000" y="793750"/>
            <a:ext cx="4728600" cy="109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11367acb823_0_1288"/>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g11367acb823_0_1288"/>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11367acb823_0_1288"/>
          <p:cNvSpPr>
            <a:spLocks noGrp="1"/>
          </p:cNvSpPr>
          <p:nvPr>
            <p:ph type="pic" idx="2"/>
          </p:nvPr>
        </p:nvSpPr>
        <p:spPr>
          <a:xfrm>
            <a:off x="6558000" y="0"/>
            <a:ext cx="5634000" cy="6858000"/>
          </a:xfrm>
          <a:prstGeom prst="rect">
            <a:avLst/>
          </a:prstGeom>
          <a:solidFill>
            <a:srgbClr val="D8D8D8"/>
          </a:solidFill>
          <a:ln>
            <a:noFill/>
          </a:ln>
        </p:spPr>
      </p:sp>
      <p:sp>
        <p:nvSpPr>
          <p:cNvPr id="190" name="Google Shape;190;g11367acb823_0_1288"/>
          <p:cNvSpPr txBox="1">
            <a:spLocks noGrp="1"/>
          </p:cNvSpPr>
          <p:nvPr>
            <p:ph type="body" idx="1"/>
          </p:nvPr>
        </p:nvSpPr>
        <p:spPr>
          <a:xfrm>
            <a:off x="684213" y="1890001"/>
            <a:ext cx="5232300" cy="40599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000"/>
              <a:buNone/>
              <a:defRPr>
                <a:solidFill>
                  <a:schemeClr val="lt1"/>
                </a:solidFill>
              </a:defRPr>
            </a:lvl1pPr>
            <a:lvl2pPr marL="914400" lvl="1" indent="-228600" algn="l">
              <a:lnSpc>
                <a:spcPct val="100000"/>
              </a:lnSpc>
              <a:spcBef>
                <a:spcPts val="1417"/>
              </a:spcBef>
              <a:spcAft>
                <a:spcPts val="0"/>
              </a:spcAft>
              <a:buClr>
                <a:schemeClr val="lt1"/>
              </a:buClr>
              <a:buSzPts val="2400"/>
              <a:buNone/>
              <a:defRPr>
                <a:solidFill>
                  <a:schemeClr val="lt1"/>
                </a:solidFill>
              </a:defRPr>
            </a:lvl2pPr>
            <a:lvl3pPr marL="1371600" lvl="2" indent="-228600" algn="l">
              <a:lnSpc>
                <a:spcPct val="100000"/>
              </a:lnSpc>
              <a:spcBef>
                <a:spcPts val="1417"/>
              </a:spcBef>
              <a:spcAft>
                <a:spcPts val="0"/>
              </a:spcAft>
              <a:buSzPts val="2800"/>
              <a:buNone/>
              <a:defRPr>
                <a:solidFill>
                  <a:schemeClr val="lt1"/>
                </a:solidFill>
              </a:defRPr>
            </a:lvl3pPr>
            <a:lvl4pPr marL="1828800" lvl="3" indent="-355600" algn="l">
              <a:lnSpc>
                <a:spcPct val="120000"/>
              </a:lnSpc>
              <a:spcBef>
                <a:spcPts val="1417"/>
              </a:spcBef>
              <a:spcAft>
                <a:spcPts val="0"/>
              </a:spcAft>
              <a:buSzPts val="2000"/>
              <a:buChar char="―"/>
              <a:defRPr>
                <a:solidFill>
                  <a:schemeClr val="lt1"/>
                </a:solidFill>
              </a:defRPr>
            </a:lvl4pPr>
            <a:lvl5pPr marL="2286000" lvl="4" indent="-355600" algn="l">
              <a:lnSpc>
                <a:spcPct val="120000"/>
              </a:lnSpc>
              <a:spcBef>
                <a:spcPts val="1417"/>
              </a:spcBef>
              <a:spcAft>
                <a:spcPts val="0"/>
              </a:spcAft>
              <a:buSzPts val="2000"/>
              <a:buChar char="―"/>
              <a:defRPr>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91"/>
        <p:cNvGrpSpPr/>
        <p:nvPr/>
      </p:nvGrpSpPr>
      <p:grpSpPr>
        <a:xfrm>
          <a:off x="0" y="0"/>
          <a:ext cx="0" cy="0"/>
          <a:chOff x="0" y="0"/>
          <a:chExt cx="0" cy="0"/>
        </a:xfrm>
      </p:grpSpPr>
      <p:sp>
        <p:nvSpPr>
          <p:cNvPr id="192" name="Google Shape;192;g11367acb823_0_129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11367acb823_0_129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4" name="Google Shape;194;g11367acb823_0_12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g11367acb823_0_12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g11367acb823_0_12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Image Blue">
  <p:cSld name="Content and Image Blue">
    <p:bg>
      <p:bgPr>
        <a:solidFill>
          <a:schemeClr val="accent1"/>
        </a:solidFill>
        <a:effectLst/>
      </p:bgPr>
    </p:bg>
    <p:spTree>
      <p:nvGrpSpPr>
        <p:cNvPr id="1" name="Shape 29"/>
        <p:cNvGrpSpPr/>
        <p:nvPr/>
      </p:nvGrpSpPr>
      <p:grpSpPr>
        <a:xfrm>
          <a:off x="0" y="0"/>
          <a:ext cx="0" cy="0"/>
          <a:chOff x="0" y="0"/>
          <a:chExt cx="0" cy="0"/>
        </a:xfrm>
      </p:grpSpPr>
      <p:sp>
        <p:nvSpPr>
          <p:cNvPr id="30" name="Google Shape;30;g11367acb823_0_660"/>
          <p:cNvSpPr txBox="1">
            <a:spLocks noGrp="1"/>
          </p:cNvSpPr>
          <p:nvPr>
            <p:ph type="title"/>
          </p:nvPr>
        </p:nvSpPr>
        <p:spPr>
          <a:xfrm>
            <a:off x="1188000" y="793750"/>
            <a:ext cx="4728600" cy="109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11367acb823_0_660"/>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11367acb823_0_660"/>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11367acb823_0_660"/>
          <p:cNvSpPr>
            <a:spLocks noGrp="1"/>
          </p:cNvSpPr>
          <p:nvPr>
            <p:ph type="pic" idx="2"/>
          </p:nvPr>
        </p:nvSpPr>
        <p:spPr>
          <a:xfrm>
            <a:off x="6558000" y="0"/>
            <a:ext cx="5634000" cy="6858000"/>
          </a:xfrm>
          <a:prstGeom prst="rect">
            <a:avLst/>
          </a:prstGeom>
          <a:solidFill>
            <a:srgbClr val="D8D8D8"/>
          </a:solidFill>
          <a:ln>
            <a:noFill/>
          </a:ln>
        </p:spPr>
      </p:sp>
      <p:sp>
        <p:nvSpPr>
          <p:cNvPr id="34" name="Google Shape;34;g11367acb823_0_660"/>
          <p:cNvSpPr txBox="1">
            <a:spLocks noGrp="1"/>
          </p:cNvSpPr>
          <p:nvPr>
            <p:ph type="body" idx="1"/>
          </p:nvPr>
        </p:nvSpPr>
        <p:spPr>
          <a:xfrm>
            <a:off x="684213" y="1890001"/>
            <a:ext cx="5232300" cy="40599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000"/>
              <a:buNone/>
              <a:defRPr>
                <a:solidFill>
                  <a:schemeClr val="lt1"/>
                </a:solidFill>
              </a:defRPr>
            </a:lvl1pPr>
            <a:lvl2pPr marL="914400" lvl="1" indent="-228600" algn="l">
              <a:lnSpc>
                <a:spcPct val="100000"/>
              </a:lnSpc>
              <a:spcBef>
                <a:spcPts val="1417"/>
              </a:spcBef>
              <a:spcAft>
                <a:spcPts val="0"/>
              </a:spcAft>
              <a:buClr>
                <a:schemeClr val="lt1"/>
              </a:buClr>
              <a:buSzPts val="2400"/>
              <a:buNone/>
              <a:defRPr>
                <a:solidFill>
                  <a:schemeClr val="lt1"/>
                </a:solidFill>
              </a:defRPr>
            </a:lvl2pPr>
            <a:lvl3pPr marL="1371600" lvl="2" indent="-228600" algn="l">
              <a:lnSpc>
                <a:spcPct val="100000"/>
              </a:lnSpc>
              <a:spcBef>
                <a:spcPts val="1417"/>
              </a:spcBef>
              <a:spcAft>
                <a:spcPts val="0"/>
              </a:spcAft>
              <a:buSzPts val="2800"/>
              <a:buNone/>
              <a:defRPr>
                <a:solidFill>
                  <a:schemeClr val="lt1"/>
                </a:solidFill>
              </a:defRPr>
            </a:lvl3pPr>
            <a:lvl4pPr marL="1828800" lvl="3" indent="-355600" algn="l">
              <a:lnSpc>
                <a:spcPct val="120000"/>
              </a:lnSpc>
              <a:spcBef>
                <a:spcPts val="1417"/>
              </a:spcBef>
              <a:spcAft>
                <a:spcPts val="0"/>
              </a:spcAft>
              <a:buSzPts val="2000"/>
              <a:buChar char="―"/>
              <a:defRPr>
                <a:solidFill>
                  <a:schemeClr val="lt1"/>
                </a:solidFill>
              </a:defRPr>
            </a:lvl4pPr>
            <a:lvl5pPr marL="2286000" lvl="4" indent="-355600" algn="l">
              <a:lnSpc>
                <a:spcPct val="120000"/>
              </a:lnSpc>
              <a:spcBef>
                <a:spcPts val="1417"/>
              </a:spcBef>
              <a:spcAft>
                <a:spcPts val="0"/>
              </a:spcAft>
              <a:buSzPts val="2000"/>
              <a:buChar char="―"/>
              <a:defRPr>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35"/>
        <p:cNvGrpSpPr/>
        <p:nvPr/>
      </p:nvGrpSpPr>
      <p:grpSpPr>
        <a:xfrm>
          <a:off x="0" y="0"/>
          <a:ext cx="0" cy="0"/>
          <a:chOff x="0" y="0"/>
          <a:chExt cx="0" cy="0"/>
        </a:xfrm>
      </p:grpSpPr>
      <p:sp>
        <p:nvSpPr>
          <p:cNvPr id="36" name="Google Shape;36;g11367acb823_0_604"/>
          <p:cNvSpPr txBox="1">
            <a:spLocks noGrp="1"/>
          </p:cNvSpPr>
          <p:nvPr>
            <p:ph type="title"/>
          </p:nvPr>
        </p:nvSpPr>
        <p:spPr>
          <a:xfrm>
            <a:off x="1188000" y="793750"/>
            <a:ext cx="45003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11367acb823_0_604"/>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11367acb823_0_604"/>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11367acb823_0_604"/>
          <p:cNvSpPr>
            <a:spLocks noGrp="1"/>
          </p:cNvSpPr>
          <p:nvPr>
            <p:ph type="pic" idx="2"/>
          </p:nvPr>
        </p:nvSpPr>
        <p:spPr>
          <a:xfrm>
            <a:off x="6558000" y="0"/>
            <a:ext cx="5634000" cy="6858000"/>
          </a:xfrm>
          <a:prstGeom prst="rect">
            <a:avLst/>
          </a:prstGeom>
          <a:solidFill>
            <a:srgbClr val="D8D8D8"/>
          </a:solidFill>
          <a:ln>
            <a:noFill/>
          </a:ln>
        </p:spPr>
      </p:sp>
      <p:sp>
        <p:nvSpPr>
          <p:cNvPr id="40" name="Google Shape;40;g11367acb823_0_604"/>
          <p:cNvSpPr txBox="1">
            <a:spLocks noGrp="1"/>
          </p:cNvSpPr>
          <p:nvPr>
            <p:ph type="body" idx="1"/>
          </p:nvPr>
        </p:nvSpPr>
        <p:spPr>
          <a:xfrm>
            <a:off x="684214" y="1585913"/>
            <a:ext cx="5004000" cy="4364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g11367acb823_0_620"/>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1367acb823_0_620"/>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11367acb823_0_620"/>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11367acb823_0_620"/>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46"/>
        <p:cNvGrpSpPr/>
        <p:nvPr/>
      </p:nvGrpSpPr>
      <p:grpSpPr>
        <a:xfrm>
          <a:off x="0" y="0"/>
          <a:ext cx="0" cy="0"/>
          <a:chOff x="0" y="0"/>
          <a:chExt cx="0" cy="0"/>
        </a:xfrm>
      </p:grpSpPr>
      <p:sp>
        <p:nvSpPr>
          <p:cNvPr id="47" name="Google Shape;47;g11367acb823_0_643"/>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11367acb823_0_643"/>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11367acb823_0_643"/>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11367acb823_0_643"/>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g11367acb823_0_643"/>
          <p:cNvSpPr>
            <a:spLocks noGrp="1"/>
          </p:cNvSpPr>
          <p:nvPr>
            <p:ph type="pic" idx="2"/>
          </p:nvPr>
        </p:nvSpPr>
        <p:spPr>
          <a:xfrm>
            <a:off x="684213" y="1585913"/>
            <a:ext cx="11507700" cy="5272200"/>
          </a:xfrm>
          <a:prstGeom prst="rect">
            <a:avLst/>
          </a:prstGeom>
          <a:solidFill>
            <a:srgbClr val="D8D8D8"/>
          </a:solidFill>
          <a:ln>
            <a:noFill/>
          </a:ln>
        </p:spPr>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Quote Slide">
  <p:cSld name="Quote Slide">
    <p:bg>
      <p:bgPr>
        <a:solidFill>
          <a:schemeClr val="accent1"/>
        </a:solidFill>
        <a:effectLst/>
      </p:bgPr>
    </p:bg>
    <p:spTree>
      <p:nvGrpSpPr>
        <p:cNvPr id="1" name="Shape 52"/>
        <p:cNvGrpSpPr/>
        <p:nvPr/>
      </p:nvGrpSpPr>
      <p:grpSpPr>
        <a:xfrm>
          <a:off x="0" y="0"/>
          <a:ext cx="0" cy="0"/>
          <a:chOff x="0" y="0"/>
          <a:chExt cx="0" cy="0"/>
        </a:xfrm>
      </p:grpSpPr>
      <p:sp>
        <p:nvSpPr>
          <p:cNvPr id="53" name="Google Shape;53;g11367acb823_0_610"/>
          <p:cNvSpPr txBox="1">
            <a:spLocks noGrp="1"/>
          </p:cNvSpPr>
          <p:nvPr>
            <p:ph type="body" idx="1"/>
          </p:nvPr>
        </p:nvSpPr>
        <p:spPr>
          <a:xfrm>
            <a:off x="1944000" y="1916113"/>
            <a:ext cx="8967900" cy="3025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417"/>
              </a:spcBef>
              <a:spcAft>
                <a:spcPts val="0"/>
              </a:spcAft>
              <a:buClr>
                <a:schemeClr val="lt1"/>
              </a:buClr>
              <a:buSzPts val="4400"/>
              <a:buNone/>
              <a:defRPr sz="4400">
                <a:solidFill>
                  <a:schemeClr val="lt1"/>
                </a:solidFill>
              </a:defRPr>
            </a:lvl2pPr>
            <a:lvl3pPr marL="1371600" lvl="2" indent="-228600" algn="l">
              <a:lnSpc>
                <a:spcPct val="100000"/>
              </a:lnSpc>
              <a:spcBef>
                <a:spcPts val="283"/>
              </a:spcBef>
              <a:spcAft>
                <a:spcPts val="0"/>
              </a:spcAft>
              <a:buSzPts val="4400"/>
              <a:buNone/>
              <a:defRPr sz="4400">
                <a:solidFill>
                  <a:schemeClr val="lt1"/>
                </a:solidFill>
              </a:defRPr>
            </a:lvl3pPr>
            <a:lvl4pPr marL="1828800" lvl="3" indent="-508000" algn="l">
              <a:lnSpc>
                <a:spcPct val="100000"/>
              </a:lnSpc>
              <a:spcBef>
                <a:spcPts val="1134"/>
              </a:spcBef>
              <a:spcAft>
                <a:spcPts val="0"/>
              </a:spcAft>
              <a:buSzPts val="4400"/>
              <a:buChar char="―"/>
              <a:defRPr sz="4400">
                <a:solidFill>
                  <a:schemeClr val="lt1"/>
                </a:solidFill>
              </a:defRPr>
            </a:lvl4pPr>
            <a:lvl5pPr marL="2286000" lvl="4" indent="-508000" algn="l">
              <a:lnSpc>
                <a:spcPct val="100000"/>
              </a:lnSpc>
              <a:spcBef>
                <a:spcPts val="1417"/>
              </a:spcBef>
              <a:spcAft>
                <a:spcPts val="0"/>
              </a:spcAft>
              <a:buSzPts val="4400"/>
              <a:buChar char="―"/>
              <a:defRPr sz="4400">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g11367acb823_0_610"/>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55" name="Google Shape;55;g11367acb823_0_610"/>
          <p:cNvPicPr preferRelativeResize="0"/>
          <p:nvPr/>
        </p:nvPicPr>
        <p:blipFill rotWithShape="1">
          <a:blip r:embed="rId2">
            <a:alphaModFix/>
          </a:blip>
          <a:srcRect/>
          <a:stretch/>
        </p:blipFill>
        <p:spPr>
          <a:xfrm>
            <a:off x="9036000" y="6264000"/>
            <a:ext cx="2791975" cy="371857"/>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sp>
        <p:nvSpPr>
          <p:cNvPr id="57" name="Google Shape;57;g11367acb823_0_614"/>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11367acb823_0_614"/>
          <p:cNvSpPr txBox="1">
            <a:spLocks noGrp="1"/>
          </p:cNvSpPr>
          <p:nvPr>
            <p:ph type="body" idx="1"/>
          </p:nvPr>
        </p:nvSpPr>
        <p:spPr>
          <a:xfrm>
            <a:off x="684213" y="1585913"/>
            <a:ext cx="10821900" cy="4364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g11367acb823_0_614"/>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11367acb823_0_614"/>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11367acb823_0_614"/>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cean Decade">
  <p:cSld name="Ocean Decade">
    <p:bg>
      <p:bgPr>
        <a:solidFill>
          <a:schemeClr val="lt2"/>
        </a:solidFill>
        <a:effectLst/>
      </p:bgPr>
    </p:bg>
    <p:spTree>
      <p:nvGrpSpPr>
        <p:cNvPr id="1" name="Shape 62"/>
        <p:cNvGrpSpPr/>
        <p:nvPr/>
      </p:nvGrpSpPr>
      <p:grpSpPr>
        <a:xfrm>
          <a:off x="0" y="0"/>
          <a:ext cx="0" cy="0"/>
          <a:chOff x="0" y="0"/>
          <a:chExt cx="0" cy="0"/>
        </a:xfrm>
      </p:grpSpPr>
      <p:pic>
        <p:nvPicPr>
          <p:cNvPr id="63" name="Google Shape;63;g11367acb823_0_625"/>
          <p:cNvPicPr preferRelativeResize="0"/>
          <p:nvPr/>
        </p:nvPicPr>
        <p:blipFill rotWithShape="1">
          <a:blip r:embed="rId2">
            <a:alphaModFix/>
          </a:blip>
          <a:srcRect/>
          <a:stretch/>
        </p:blipFill>
        <p:spPr>
          <a:xfrm>
            <a:off x="684213" y="5371200"/>
            <a:ext cx="1652019" cy="987554"/>
          </a:xfrm>
          <a:prstGeom prst="rect">
            <a:avLst/>
          </a:prstGeom>
          <a:noFill/>
          <a:ln>
            <a:noFill/>
          </a:ln>
        </p:spPr>
      </p:pic>
      <p:pic>
        <p:nvPicPr>
          <p:cNvPr id="64" name="Google Shape;64;g11367acb823_0_625"/>
          <p:cNvPicPr preferRelativeResize="0"/>
          <p:nvPr/>
        </p:nvPicPr>
        <p:blipFill rotWithShape="1">
          <a:blip r:embed="rId3">
            <a:alphaModFix/>
          </a:blip>
          <a:srcRect/>
          <a:stretch/>
        </p:blipFill>
        <p:spPr>
          <a:xfrm>
            <a:off x="5816111" y="604800"/>
            <a:ext cx="6375888" cy="5498136"/>
          </a:xfrm>
          <a:prstGeom prst="rect">
            <a:avLst/>
          </a:prstGeom>
          <a:noFill/>
          <a:ln>
            <a:noFill/>
          </a:ln>
        </p:spPr>
      </p:pic>
      <p:pic>
        <p:nvPicPr>
          <p:cNvPr id="65" name="Google Shape;65;g11367acb823_0_625"/>
          <p:cNvPicPr preferRelativeResize="0"/>
          <p:nvPr/>
        </p:nvPicPr>
        <p:blipFill rotWithShape="1">
          <a:blip r:embed="rId4">
            <a:alphaModFix/>
          </a:blip>
          <a:srcRect/>
          <a:stretch/>
        </p:blipFill>
        <p:spPr>
          <a:xfrm>
            <a:off x="684213" y="1317600"/>
            <a:ext cx="3843537" cy="557785"/>
          </a:xfrm>
          <a:prstGeom prst="rect">
            <a:avLst/>
          </a:prstGeom>
          <a:noFill/>
          <a:ln>
            <a:noFill/>
          </a:ln>
        </p:spPr>
      </p:pic>
      <p:sp>
        <p:nvSpPr>
          <p:cNvPr id="66" name="Google Shape;66;g11367acb823_0_625"/>
          <p:cNvSpPr txBox="1">
            <a:spLocks noGrp="1"/>
          </p:cNvSpPr>
          <p:nvPr>
            <p:ph type="body" idx="1"/>
          </p:nvPr>
        </p:nvSpPr>
        <p:spPr>
          <a:xfrm>
            <a:off x="684213" y="2250000"/>
            <a:ext cx="4932000" cy="282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300"/>
              <a:buNone/>
              <a:defRPr sz="2300">
                <a:latin typeface="Barlow Semi Condensed Medium"/>
                <a:ea typeface="Barlow Semi Condensed Medium"/>
                <a:cs typeface="Barlow Semi Condensed Medium"/>
                <a:sym typeface="Barlow Semi Condensed Medium"/>
              </a:defRPr>
            </a:lvl1pPr>
            <a:lvl2pPr marL="914400" lvl="1" indent="-228600" algn="l">
              <a:lnSpc>
                <a:spcPct val="110000"/>
              </a:lnSpc>
              <a:spcBef>
                <a:spcPts val="1701"/>
              </a:spcBef>
              <a:spcAft>
                <a:spcPts val="0"/>
              </a:spcAft>
              <a:buClr>
                <a:schemeClr val="accent1"/>
              </a:buClr>
              <a:buSzPts val="2400"/>
              <a:buNone/>
              <a:defRPr>
                <a:latin typeface="Barlow Semi Condensed Medium"/>
                <a:ea typeface="Barlow Semi Condensed Medium"/>
                <a:cs typeface="Barlow Semi Condensed Medium"/>
                <a:sym typeface="Barlow Semi Condensed Medium"/>
              </a:defRPr>
            </a:lvl2pPr>
            <a:lvl3pPr marL="1371600" lvl="2" indent="-228600" algn="l">
              <a:lnSpc>
                <a:spcPct val="110000"/>
              </a:lnSpc>
              <a:spcBef>
                <a:spcPts val="1701"/>
              </a:spcBef>
              <a:spcAft>
                <a:spcPts val="0"/>
              </a:spcAft>
              <a:buSzPts val="2300"/>
              <a:buNone/>
              <a:defRPr sz="2300">
                <a:latin typeface="Barlow Semi Condensed Medium"/>
                <a:ea typeface="Barlow Semi Condensed Medium"/>
                <a:cs typeface="Barlow Semi Condensed Medium"/>
                <a:sym typeface="Barlow Semi Condensed Medium"/>
              </a:defRPr>
            </a:lvl3pPr>
            <a:lvl4pPr marL="1828800" lvl="3"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4pPr>
            <a:lvl5pPr marL="2286000" lvl="4"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701"/>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1367acb823_0_584"/>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4200"/>
              <a:buFont typeface="Trebuchet MS"/>
              <a:buNone/>
              <a:defRPr sz="2800" b="0" i="0" u="none" strike="noStrike" cap="none">
                <a:solidFill>
                  <a:schemeClr val="accent1"/>
                </a:solidFill>
                <a:latin typeface="Barlow Semi Condensed SemiBold"/>
                <a:ea typeface="Barlow Semi Condensed SemiBold"/>
                <a:cs typeface="Barlow Semi Condensed SemiBold"/>
                <a:sym typeface="Barlow Semi Condensed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1367acb823_0_584"/>
          <p:cNvSpPr txBox="1">
            <a:spLocks noGrp="1"/>
          </p:cNvSpPr>
          <p:nvPr>
            <p:ph type="body" idx="1"/>
          </p:nvPr>
        </p:nvSpPr>
        <p:spPr>
          <a:xfrm>
            <a:off x="684213" y="1585913"/>
            <a:ext cx="10821900" cy="436410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2"/>
              </a:buClr>
              <a:buSzPts val="2000"/>
              <a:buFont typeface="Arial"/>
              <a:buNone/>
              <a:defRPr sz="2000" b="0" i="0" u="none" strike="noStrike" cap="none">
                <a:solidFill>
                  <a:schemeClr val="dk2"/>
                </a:solidFill>
                <a:latin typeface="Roboto Light"/>
                <a:ea typeface="Roboto Light"/>
                <a:cs typeface="Roboto Light"/>
                <a:sym typeface="Roboto Light"/>
              </a:defRPr>
            </a:lvl1pPr>
            <a:lvl2pPr marL="914400" marR="0" lvl="1" indent="-228600" algn="l" rtl="0">
              <a:lnSpc>
                <a:spcPct val="100000"/>
              </a:lnSpc>
              <a:spcBef>
                <a:spcPts val="1417"/>
              </a:spcBef>
              <a:spcAft>
                <a:spcPts val="0"/>
              </a:spcAft>
              <a:buClr>
                <a:schemeClr val="accent1"/>
              </a:buClr>
              <a:buSzPts val="2400"/>
              <a:buFont typeface="Arial"/>
              <a:buNone/>
              <a:defRPr sz="2400" b="0" i="0" u="none" strike="noStrike" cap="none">
                <a:solidFill>
                  <a:schemeClr val="accent1"/>
                </a:solidFill>
                <a:latin typeface="Barlow Semi Condensed Medium"/>
                <a:ea typeface="Barlow Semi Condensed Medium"/>
                <a:cs typeface="Barlow Semi Condensed Medium"/>
                <a:sym typeface="Barlow Semi Condensed Medium"/>
              </a:defRPr>
            </a:lvl2pPr>
            <a:lvl3pPr marL="1371600" marR="0" lvl="2" indent="-228600" algn="l" rtl="0">
              <a:lnSpc>
                <a:spcPct val="100000"/>
              </a:lnSpc>
              <a:spcBef>
                <a:spcPts val="283"/>
              </a:spcBef>
              <a:spcAft>
                <a:spcPts val="0"/>
              </a:spcAft>
              <a:buClr>
                <a:schemeClr val="accent2"/>
              </a:buClr>
              <a:buSzPts val="2800"/>
              <a:buFont typeface="Trebuchet MS"/>
              <a:buNone/>
              <a:defRPr sz="2800" b="0" i="0" u="none" strike="noStrike" cap="none">
                <a:solidFill>
                  <a:schemeClr val="dk2"/>
                </a:solidFill>
                <a:latin typeface="Barlow Semi Condensed Medium"/>
                <a:ea typeface="Barlow Semi Condensed Medium"/>
                <a:cs typeface="Barlow Semi Condensed Medium"/>
                <a:sym typeface="Barlow Semi Condensed Medium"/>
              </a:defRPr>
            </a:lvl3pPr>
            <a:lvl4pPr marL="1828800" marR="0" lvl="3" indent="-355600" algn="l" rtl="0">
              <a:lnSpc>
                <a:spcPct val="120000"/>
              </a:lnSpc>
              <a:spcBef>
                <a:spcPts val="1134"/>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4pPr>
            <a:lvl5pPr marL="2286000" marR="0" lvl="4" indent="-355600" algn="l" rtl="0">
              <a:lnSpc>
                <a:spcPct val="120000"/>
              </a:lnSpc>
              <a:spcBef>
                <a:spcPts val="1417"/>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5pPr>
            <a:lvl6pPr marL="2743200" marR="0" lvl="5" indent="-342900" algn="l" rtl="0">
              <a:lnSpc>
                <a:spcPct val="90000"/>
              </a:lnSpc>
              <a:spcBef>
                <a:spcPts val="1417"/>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12" name="Google Shape;12;g11367acb823_0_584"/>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13" name="Google Shape;13;g11367acb823_0_584"/>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14" name="Google Shape;14;g11367acb823_0_584"/>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g11367acb823_0_584"/>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cxnSp>
        <p:nvCxnSpPr>
          <p:cNvPr id="16" name="Google Shape;16;g11367acb823_0_584"/>
          <p:cNvCxnSpPr/>
          <p:nvPr/>
        </p:nvCxnSpPr>
        <p:spPr>
          <a:xfrm>
            <a:off x="684213" y="983442"/>
            <a:ext cx="396300" cy="0"/>
          </a:xfrm>
          <a:prstGeom prst="straightConnector1">
            <a:avLst/>
          </a:prstGeom>
          <a:noFill/>
          <a:ln w="28575" cap="flat" cmpd="sng">
            <a:solidFill>
              <a:schemeClr val="accent2"/>
            </a:solidFill>
            <a:prstDash val="solid"/>
            <a:miter lim="800000"/>
            <a:headEnd type="none" w="sm" len="sm"/>
            <a:tailEnd type="none" w="sm" len="sm"/>
          </a:ln>
        </p:spPr>
      </p:cxnSp>
      <p:pic>
        <p:nvPicPr>
          <p:cNvPr id="17" name="Google Shape;17;g11367acb823_0_584"/>
          <p:cNvPicPr preferRelativeResize="0"/>
          <p:nvPr/>
        </p:nvPicPr>
        <p:blipFill rotWithShape="1">
          <a:blip r:embed="rId14">
            <a:alphaModFix/>
          </a:blip>
          <a:srcRect/>
          <a:stretch/>
        </p:blipFill>
        <p:spPr>
          <a:xfrm>
            <a:off x="9036000" y="6264000"/>
            <a:ext cx="2791975" cy="3718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1">
          <p15:clr>
            <a:srgbClr val="F26B43"/>
          </p15:clr>
        </p15:guide>
        <p15:guide id="4" pos="7248">
          <p15:clr>
            <a:srgbClr val="F26B43"/>
          </p15:clr>
        </p15:guide>
        <p15:guide id="5" orient="horz" pos="500">
          <p15:clr>
            <a:srgbClr val="F26B43"/>
          </p15:clr>
        </p15:guide>
        <p15:guide id="6" orient="horz" pos="3748">
          <p15:clr>
            <a:srgbClr val="F26B43"/>
          </p15:clr>
        </p15:guide>
        <p15:guide id="7" orient="horz" pos="999">
          <p15:clr>
            <a:srgbClr val="F26B43"/>
          </p15:clr>
        </p15:guide>
        <p15:guide id="8" pos="3727">
          <p15:clr>
            <a:srgbClr val="F26B43"/>
          </p15:clr>
        </p15:guide>
        <p15:guide id="9" pos="39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g11367acb823_0_1200"/>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4200"/>
              <a:buFont typeface="Trebuchet MS"/>
              <a:buNone/>
              <a:defRPr sz="2800" b="0" i="0" u="none" strike="noStrike" cap="none">
                <a:solidFill>
                  <a:schemeClr val="accent1"/>
                </a:solidFill>
                <a:latin typeface="Barlow Semi Condensed SemiBold"/>
                <a:ea typeface="Barlow Semi Condensed SemiBold"/>
                <a:cs typeface="Barlow Semi Condensed SemiBold"/>
                <a:sym typeface="Barlow Semi Condensed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g11367acb823_0_1200"/>
          <p:cNvSpPr txBox="1">
            <a:spLocks noGrp="1"/>
          </p:cNvSpPr>
          <p:nvPr>
            <p:ph type="body" idx="1"/>
          </p:nvPr>
        </p:nvSpPr>
        <p:spPr>
          <a:xfrm>
            <a:off x="684213" y="1585913"/>
            <a:ext cx="10821900" cy="436410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2"/>
              </a:buClr>
              <a:buSzPts val="2000"/>
              <a:buFont typeface="Arial"/>
              <a:buNone/>
              <a:defRPr sz="2000" b="0" i="0" u="none" strike="noStrike" cap="none">
                <a:solidFill>
                  <a:schemeClr val="dk2"/>
                </a:solidFill>
                <a:latin typeface="Roboto Light"/>
                <a:ea typeface="Roboto Light"/>
                <a:cs typeface="Roboto Light"/>
                <a:sym typeface="Roboto Light"/>
              </a:defRPr>
            </a:lvl1pPr>
            <a:lvl2pPr marL="914400" marR="0" lvl="1" indent="-228600" algn="l" rtl="0">
              <a:lnSpc>
                <a:spcPct val="100000"/>
              </a:lnSpc>
              <a:spcBef>
                <a:spcPts val="1417"/>
              </a:spcBef>
              <a:spcAft>
                <a:spcPts val="0"/>
              </a:spcAft>
              <a:buClr>
                <a:schemeClr val="accent1"/>
              </a:buClr>
              <a:buSzPts val="2400"/>
              <a:buFont typeface="Arial"/>
              <a:buNone/>
              <a:defRPr sz="2400" b="0" i="0" u="none" strike="noStrike" cap="none">
                <a:solidFill>
                  <a:schemeClr val="accent1"/>
                </a:solidFill>
                <a:latin typeface="Barlow Semi Condensed Medium"/>
                <a:ea typeface="Barlow Semi Condensed Medium"/>
                <a:cs typeface="Barlow Semi Condensed Medium"/>
                <a:sym typeface="Barlow Semi Condensed Medium"/>
              </a:defRPr>
            </a:lvl2pPr>
            <a:lvl3pPr marL="1371600" marR="0" lvl="2" indent="-228600" algn="l" rtl="0">
              <a:lnSpc>
                <a:spcPct val="100000"/>
              </a:lnSpc>
              <a:spcBef>
                <a:spcPts val="283"/>
              </a:spcBef>
              <a:spcAft>
                <a:spcPts val="0"/>
              </a:spcAft>
              <a:buClr>
                <a:schemeClr val="accent2"/>
              </a:buClr>
              <a:buSzPts val="2800"/>
              <a:buFont typeface="Trebuchet MS"/>
              <a:buNone/>
              <a:defRPr sz="2800" b="0" i="0" u="none" strike="noStrike" cap="none">
                <a:solidFill>
                  <a:schemeClr val="dk2"/>
                </a:solidFill>
                <a:latin typeface="Barlow Semi Condensed Medium"/>
                <a:ea typeface="Barlow Semi Condensed Medium"/>
                <a:cs typeface="Barlow Semi Condensed Medium"/>
                <a:sym typeface="Barlow Semi Condensed Medium"/>
              </a:defRPr>
            </a:lvl3pPr>
            <a:lvl4pPr marL="1828800" marR="0" lvl="3" indent="-355600" algn="l" rtl="0">
              <a:lnSpc>
                <a:spcPct val="120000"/>
              </a:lnSpc>
              <a:spcBef>
                <a:spcPts val="1134"/>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4pPr>
            <a:lvl5pPr marL="2286000" marR="0" lvl="4" indent="-355600" algn="l" rtl="0">
              <a:lnSpc>
                <a:spcPct val="120000"/>
              </a:lnSpc>
              <a:spcBef>
                <a:spcPts val="1417"/>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5pPr>
            <a:lvl6pPr marL="2743200" marR="0" lvl="5" indent="-342900" algn="l" rtl="0">
              <a:lnSpc>
                <a:spcPct val="90000"/>
              </a:lnSpc>
              <a:spcBef>
                <a:spcPts val="1417"/>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100" name="Google Shape;100;g11367acb823_0_1200"/>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101" name="Google Shape;101;g11367acb823_0_1200"/>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102" name="Google Shape;102;g11367acb823_0_1200"/>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g11367acb823_0_1200"/>
          <p:cNvCxnSpPr/>
          <p:nvPr/>
        </p:nvCxnSpPr>
        <p:spPr>
          <a:xfrm>
            <a:off x="684213" y="983442"/>
            <a:ext cx="396300" cy="0"/>
          </a:xfrm>
          <a:prstGeom prst="straightConnector1">
            <a:avLst/>
          </a:prstGeom>
          <a:noFill/>
          <a:ln w="28575" cap="flat" cmpd="sng">
            <a:solidFill>
              <a:schemeClr val="accent2"/>
            </a:solidFill>
            <a:prstDash val="solid"/>
            <a:miter lim="800000"/>
            <a:headEnd type="none" w="sm" len="sm"/>
            <a:tailEnd type="none" w="sm" len="sm"/>
          </a:ln>
        </p:spPr>
      </p:cxnSp>
      <p:sp>
        <p:nvSpPr>
          <p:cNvPr id="104" name="Google Shape;104;g11367acb823_0_1200"/>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05" name="Google Shape;105;g11367acb823_0_1200"/>
          <p:cNvPicPr preferRelativeResize="0"/>
          <p:nvPr/>
        </p:nvPicPr>
        <p:blipFill rotWithShape="1">
          <a:blip r:embed="rId16">
            <a:alphaModFix/>
          </a:blip>
          <a:srcRect/>
          <a:stretch/>
        </p:blipFill>
        <p:spPr>
          <a:xfrm>
            <a:off x="9000000" y="6264000"/>
            <a:ext cx="2904751" cy="3566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1">
          <p15:clr>
            <a:srgbClr val="F26B43"/>
          </p15:clr>
        </p15:guide>
        <p15:guide id="4" pos="7248">
          <p15:clr>
            <a:srgbClr val="F26B43"/>
          </p15:clr>
        </p15:guide>
        <p15:guide id="5" orient="horz" pos="500">
          <p15:clr>
            <a:srgbClr val="F26B43"/>
          </p15:clr>
        </p15:guide>
        <p15:guide id="6" orient="horz" pos="3748">
          <p15:clr>
            <a:srgbClr val="F26B43"/>
          </p15:clr>
        </p15:guide>
        <p15:guide id="7" orient="horz" pos="999">
          <p15:clr>
            <a:srgbClr val="F26B43"/>
          </p15:clr>
        </p15:guide>
        <p15:guide id="8" pos="3727">
          <p15:clr>
            <a:srgbClr val="F26B43"/>
          </p15:clr>
        </p15:guide>
        <p15:guide id="9" pos="39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www.coastpredic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1367acb823_0_102"/>
          <p:cNvSpPr txBox="1">
            <a:spLocks noGrp="1"/>
          </p:cNvSpPr>
          <p:nvPr>
            <p:ph type="ctrTitle"/>
          </p:nvPr>
        </p:nvSpPr>
        <p:spPr>
          <a:xfrm>
            <a:off x="1260000" y="1800000"/>
            <a:ext cx="4539000" cy="249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5550"/>
              <a:buNone/>
            </a:pPr>
            <a:r>
              <a:rPr lang="en-US"/>
              <a:t>Revolutionising</a:t>
            </a:r>
            <a:br>
              <a:rPr lang="en-US"/>
            </a:br>
            <a:r>
              <a:rPr lang="en-US"/>
              <a:t>Global Coastal</a:t>
            </a:r>
            <a:br>
              <a:rPr lang="en-US"/>
            </a:br>
            <a:r>
              <a:rPr lang="en-US"/>
              <a:t>Ocean observing</a:t>
            </a:r>
            <a:br>
              <a:rPr lang="en-US"/>
            </a:br>
            <a:r>
              <a:rPr lang="en-US"/>
              <a:t>and forecasting</a:t>
            </a:r>
            <a:endParaRPr/>
          </a:p>
        </p:txBody>
      </p:sp>
      <p:sp>
        <p:nvSpPr>
          <p:cNvPr id="202" name="Google Shape;202;g11367acb823_0_102"/>
          <p:cNvSpPr txBox="1">
            <a:spLocks noGrp="1"/>
          </p:cNvSpPr>
          <p:nvPr>
            <p:ph type="subTitle" idx="1"/>
          </p:nvPr>
        </p:nvSpPr>
        <p:spPr>
          <a:xfrm>
            <a:off x="1260000" y="4257600"/>
            <a:ext cx="5140800" cy="8934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lt1"/>
              </a:buClr>
              <a:buSzPts val="1700"/>
              <a:buNone/>
            </a:pPr>
            <a:r>
              <a:rPr lang="en-US" sz="1200" b="1">
                <a:latin typeface="Roboto"/>
                <a:ea typeface="Roboto"/>
                <a:cs typeface="Roboto"/>
                <a:sym typeface="Roboto"/>
              </a:rPr>
              <a:t>Nadia Pinardi</a:t>
            </a:r>
            <a:r>
              <a:rPr lang="en-US" sz="1200">
                <a:latin typeface="Roboto"/>
                <a:ea typeface="Roboto"/>
                <a:cs typeface="Roboto"/>
                <a:sym typeface="Roboto"/>
              </a:rPr>
              <a:t>, University of Bologna</a:t>
            </a:r>
            <a:endParaRPr sz="1200">
              <a:latin typeface="Roboto"/>
              <a:ea typeface="Roboto"/>
              <a:cs typeface="Roboto"/>
              <a:sym typeface="Roboto"/>
            </a:endParaRPr>
          </a:p>
          <a:p>
            <a:pPr marL="0" lvl="0" indent="0" algn="l" rtl="0">
              <a:lnSpc>
                <a:spcPct val="120000"/>
              </a:lnSpc>
              <a:spcBef>
                <a:spcPts val="0"/>
              </a:spcBef>
              <a:spcAft>
                <a:spcPts val="0"/>
              </a:spcAft>
              <a:buClr>
                <a:schemeClr val="lt1"/>
              </a:buClr>
              <a:buSzPts val="1700"/>
              <a:buNone/>
            </a:pPr>
            <a:r>
              <a:rPr lang="en-US" sz="1200" b="1">
                <a:latin typeface="Roboto"/>
                <a:ea typeface="Roboto"/>
                <a:cs typeface="Roboto"/>
                <a:sym typeface="Roboto"/>
              </a:rPr>
              <a:t>Villy Kourafalou</a:t>
            </a:r>
            <a:r>
              <a:rPr lang="en-US" sz="1200">
                <a:latin typeface="Roboto"/>
                <a:ea typeface="Roboto"/>
                <a:cs typeface="Roboto"/>
                <a:sym typeface="Roboto"/>
              </a:rPr>
              <a:t>, University of Miami</a:t>
            </a:r>
            <a:endParaRPr sz="1200">
              <a:latin typeface="Roboto"/>
              <a:ea typeface="Roboto"/>
              <a:cs typeface="Roboto"/>
              <a:sym typeface="Roboto"/>
            </a:endParaRPr>
          </a:p>
          <a:p>
            <a:pPr marL="0" lvl="0" indent="0" algn="l" rtl="0">
              <a:lnSpc>
                <a:spcPct val="120000"/>
              </a:lnSpc>
              <a:spcBef>
                <a:spcPts val="0"/>
              </a:spcBef>
              <a:spcAft>
                <a:spcPts val="0"/>
              </a:spcAft>
              <a:buClr>
                <a:schemeClr val="lt1"/>
              </a:buClr>
              <a:buSzPts val="1700"/>
              <a:buNone/>
            </a:pPr>
            <a:r>
              <a:rPr lang="en-US" sz="1200" b="1">
                <a:latin typeface="Roboto"/>
                <a:ea typeface="Roboto"/>
                <a:cs typeface="Roboto"/>
                <a:sym typeface="Roboto"/>
              </a:rPr>
              <a:t>Joaquín Tintoré</a:t>
            </a:r>
            <a:r>
              <a:rPr lang="en-US" sz="1200">
                <a:latin typeface="Roboto"/>
                <a:ea typeface="Roboto"/>
                <a:cs typeface="Roboto"/>
                <a:sym typeface="Roboto"/>
              </a:rPr>
              <a:t>, Balearic Islands Coastal Observing &amp; Forecasting System</a:t>
            </a:r>
            <a:endParaRPr sz="1200">
              <a:latin typeface="Roboto"/>
              <a:ea typeface="Roboto"/>
              <a:cs typeface="Roboto"/>
              <a:sym typeface="Roboto"/>
            </a:endParaRPr>
          </a:p>
          <a:p>
            <a:pPr marL="0" lvl="0" indent="0" algn="l" rtl="0">
              <a:lnSpc>
                <a:spcPct val="120000"/>
              </a:lnSpc>
              <a:spcBef>
                <a:spcPts val="0"/>
              </a:spcBef>
              <a:spcAft>
                <a:spcPts val="0"/>
              </a:spcAft>
              <a:buClr>
                <a:schemeClr val="lt1"/>
              </a:buClr>
              <a:buSzPts val="1700"/>
              <a:buNone/>
            </a:pPr>
            <a:r>
              <a:rPr lang="en-US" sz="1200" b="1">
                <a:latin typeface="Roboto"/>
                <a:ea typeface="Roboto"/>
                <a:cs typeface="Roboto"/>
                <a:sym typeface="Roboto"/>
              </a:rPr>
              <a:t>Emma Heslop</a:t>
            </a:r>
            <a:r>
              <a:rPr lang="en-US" sz="1200">
                <a:latin typeface="Roboto"/>
                <a:ea typeface="Roboto"/>
                <a:cs typeface="Roboto"/>
                <a:sym typeface="Roboto"/>
              </a:rPr>
              <a:t>, GOOS, IOC/UNESCO</a:t>
            </a:r>
            <a:endParaRPr sz="1200">
              <a:latin typeface="Roboto Medium"/>
              <a:ea typeface="Roboto Medium"/>
              <a:cs typeface="Roboto Medium"/>
              <a:sym typeface="Roboto Medium"/>
            </a:endParaRPr>
          </a:p>
        </p:txBody>
      </p:sp>
      <p:sp>
        <p:nvSpPr>
          <p:cNvPr id="203" name="Google Shape;203;g11367acb823_0_102"/>
          <p:cNvSpPr txBox="1">
            <a:spLocks noGrp="1"/>
          </p:cNvSpPr>
          <p:nvPr>
            <p:ph type="body" idx="2"/>
          </p:nvPr>
        </p:nvSpPr>
        <p:spPr>
          <a:xfrm>
            <a:off x="2599113" y="5780088"/>
            <a:ext cx="2931600" cy="439800"/>
          </a:xfrm>
          <a:prstGeom prst="rect">
            <a:avLst/>
          </a:prstGeom>
          <a:noFill/>
          <a:ln>
            <a:noFill/>
          </a:ln>
        </p:spPr>
        <p:txBody>
          <a:bodyPr spcFirstLastPara="1" wrap="square" lIns="0" tIns="0" rIns="0" bIns="0" anchor="b" anchorCtr="0">
            <a:noAutofit/>
          </a:bodyPr>
          <a:lstStyle/>
          <a:p>
            <a:pPr marL="0" lvl="0" indent="0" algn="r" rtl="0">
              <a:lnSpc>
                <a:spcPct val="120000"/>
              </a:lnSpc>
              <a:spcBef>
                <a:spcPts val="0"/>
              </a:spcBef>
              <a:spcAft>
                <a:spcPts val="0"/>
              </a:spcAft>
              <a:buClr>
                <a:schemeClr val="lt1"/>
              </a:buClr>
              <a:buSzPts val="800"/>
              <a:buNone/>
            </a:pPr>
            <a:r>
              <a:rPr lang="en-US"/>
              <a:t>This programme is endorsed by the </a:t>
            </a:r>
            <a:r>
              <a:rPr lang="en-US">
                <a:latin typeface="Roboto Medium"/>
                <a:ea typeface="Roboto Medium"/>
                <a:cs typeface="Roboto Medium"/>
                <a:sym typeface="Roboto Medium"/>
              </a:rPr>
              <a:t>UN Decade of Ocean Science</a:t>
            </a:r>
            <a:endParaRPr/>
          </a:p>
        </p:txBody>
      </p:sp>
      <p:pic>
        <p:nvPicPr>
          <p:cNvPr id="204" name="Google Shape;204;g11367acb823_0_102"/>
          <p:cNvPicPr preferRelativeResize="0">
            <a:picLocks noGrp="1"/>
          </p:cNvPicPr>
          <p:nvPr>
            <p:ph type="pic" idx="3"/>
          </p:nvPr>
        </p:nvPicPr>
        <p:blipFill rotWithShape="1">
          <a:blip r:embed="rId3">
            <a:alphaModFix/>
          </a:blip>
          <a:srcRect t="9" b="7"/>
          <a:stretch/>
        </p:blipFill>
        <p:spPr>
          <a:xfrm>
            <a:off x="6558000" y="0"/>
            <a:ext cx="5634000" cy="6858000"/>
          </a:xfrm>
          <a:prstGeom prst="rect">
            <a:avLst/>
          </a:prstGeom>
          <a:solidFill>
            <a:srgbClr val="D8D8D8"/>
          </a:solid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1367acb823_0_1324"/>
          <p:cNvSpPr txBox="1">
            <a:spLocks noGrp="1"/>
          </p:cNvSpPr>
          <p:nvPr>
            <p:ph type="title"/>
          </p:nvPr>
        </p:nvSpPr>
        <p:spPr>
          <a:xfrm>
            <a:off x="1188000" y="793751"/>
            <a:ext cx="4728600" cy="64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5100"/>
              <a:buNone/>
            </a:pPr>
            <a:r>
              <a:rPr lang="en-US" dirty="0"/>
              <a:t>Thank you </a:t>
            </a:r>
            <a:endParaRPr dirty="0"/>
          </a:p>
        </p:txBody>
      </p:sp>
      <p:sp>
        <p:nvSpPr>
          <p:cNvPr id="314" name="Google Shape;314;g11367acb823_0_1324"/>
          <p:cNvSpPr txBox="1"/>
          <p:nvPr/>
        </p:nvSpPr>
        <p:spPr>
          <a:xfrm>
            <a:off x="11047863" y="90000"/>
            <a:ext cx="1064400" cy="177300"/>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rgbClr val="000000"/>
              </a:buClr>
              <a:buSzPts val="900"/>
              <a:buFont typeface="Arial"/>
              <a:buNone/>
            </a:pPr>
            <a:r>
              <a:rPr lang="en-US" sz="900" b="0" i="0" u="none" strike="noStrike" cap="none">
                <a:solidFill>
                  <a:schemeClr val="accent4"/>
                </a:solidFill>
                <a:latin typeface="Roboto Light"/>
                <a:ea typeface="Roboto Light"/>
                <a:cs typeface="Roboto Light"/>
                <a:sym typeface="Roboto Light"/>
              </a:rPr>
              <a:t>© SOCIB</a:t>
            </a:r>
            <a:endParaRPr sz="1400" b="0" i="0" u="none" strike="noStrike" cap="none">
              <a:solidFill>
                <a:srgbClr val="000000"/>
              </a:solidFill>
              <a:latin typeface="Arial"/>
              <a:ea typeface="Arial"/>
              <a:cs typeface="Arial"/>
              <a:sym typeface="Arial"/>
            </a:endParaRPr>
          </a:p>
        </p:txBody>
      </p:sp>
      <p:pic>
        <p:nvPicPr>
          <p:cNvPr id="315" name="Google Shape;315;g11367acb823_0_1324"/>
          <p:cNvPicPr preferRelativeResize="0">
            <a:picLocks noGrp="1"/>
          </p:cNvPicPr>
          <p:nvPr>
            <p:ph type="pic" idx="2"/>
          </p:nvPr>
        </p:nvPicPr>
        <p:blipFill rotWithShape="1">
          <a:blip r:embed="rId3">
            <a:alphaModFix/>
          </a:blip>
          <a:srcRect t="9" b="7"/>
          <a:stretch/>
        </p:blipFill>
        <p:spPr>
          <a:xfrm>
            <a:off x="6558000" y="0"/>
            <a:ext cx="5634000" cy="6858000"/>
          </a:xfrm>
          <a:prstGeom prst="rect">
            <a:avLst/>
          </a:prstGeom>
          <a:solidFill>
            <a:srgbClr val="D8D8D8"/>
          </a:solidFill>
          <a:ln>
            <a:noFill/>
          </a:ln>
        </p:spPr>
      </p:pic>
      <p:sp>
        <p:nvSpPr>
          <p:cNvPr id="316" name="Google Shape;316;g11367acb823_0_1324"/>
          <p:cNvSpPr txBox="1"/>
          <p:nvPr/>
        </p:nvSpPr>
        <p:spPr>
          <a:xfrm>
            <a:off x="608000" y="3842000"/>
            <a:ext cx="5375100" cy="7389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F38417"/>
                </a:solidFill>
                <a:latin typeface="Barlow Semi Condensed"/>
                <a:ea typeface="Barlow Semi Condensed"/>
                <a:cs typeface="Barlow Semi Condensed"/>
                <a:sym typeface="Barlow Semi Condensed"/>
                <a:hlinkClick r:id="rId4">
                  <a:extLst>
                    <a:ext uri="{A12FA001-AC4F-418D-AE19-62706E023703}">
                      <ahyp:hlinkClr xmlns:ahyp="http://schemas.microsoft.com/office/drawing/2018/hyperlinkcolor" val="tx"/>
                    </a:ext>
                  </a:extLst>
                </a:hlinkClick>
              </a:rPr>
              <a:t>www.coastpredict.org</a:t>
            </a:r>
            <a:endParaRPr sz="1800" b="0" i="0" u="none" strike="noStrike" cap="none">
              <a:solidFill>
                <a:srgbClr val="F38417"/>
              </a:solidFill>
              <a:latin typeface="Barlow Semi Condensed"/>
              <a:ea typeface="Barlow Semi Condensed"/>
              <a:cs typeface="Barlow Semi Condensed"/>
              <a:sym typeface="Barlow Semi Condensed"/>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Barlow Semi Condensed"/>
                <a:ea typeface="Barlow Semi Condensed"/>
                <a:cs typeface="Barlow Semi Condensed"/>
                <a:sym typeface="Barlow Semi Condensed"/>
              </a:rPr>
              <a:t>info@coastpredict.org</a:t>
            </a:r>
            <a:endParaRPr sz="1800" b="0" i="0" u="none" strike="noStrike" cap="none">
              <a:solidFill>
                <a:schemeClr val="accent2"/>
              </a:solidFill>
              <a:latin typeface="Barlow Semi Condensed"/>
              <a:ea typeface="Barlow Semi Condensed"/>
              <a:cs typeface="Barlow Semi Condensed"/>
              <a:sym typeface="Barlow Semi Condensed"/>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1ac238cba3_0_35"/>
          <p:cNvSpPr txBox="1">
            <a:spLocks noGrp="1"/>
          </p:cNvSpPr>
          <p:nvPr>
            <p:ph type="subTitle" idx="1"/>
          </p:nvPr>
        </p:nvSpPr>
        <p:spPr>
          <a:xfrm>
            <a:off x="747175" y="1700065"/>
            <a:ext cx="5087568" cy="3457869"/>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1701"/>
              </a:spcBef>
              <a:spcAft>
                <a:spcPts val="0"/>
              </a:spcAft>
              <a:buSzPts val="1700"/>
              <a:buNone/>
            </a:pPr>
            <a:endParaRPr sz="1800" dirty="0">
              <a:latin typeface="Roboto"/>
              <a:ea typeface="Roboto"/>
              <a:cs typeface="Roboto"/>
              <a:sym typeface="Roboto"/>
            </a:endParaRPr>
          </a:p>
          <a:p>
            <a:pPr marL="114300" lvl="0" indent="0" algn="l" rtl="0">
              <a:lnSpc>
                <a:spcPct val="100000"/>
              </a:lnSpc>
              <a:spcBef>
                <a:spcPts val="1701"/>
              </a:spcBef>
              <a:spcAft>
                <a:spcPts val="0"/>
              </a:spcAft>
              <a:buSzPts val="1800"/>
            </a:pPr>
            <a:r>
              <a:rPr lang="en-US" sz="1800" dirty="0">
                <a:latin typeface="Roboto"/>
                <a:ea typeface="Roboto"/>
                <a:cs typeface="Roboto"/>
                <a:sym typeface="Roboto"/>
              </a:rPr>
              <a:t>Work in the past year:</a:t>
            </a:r>
          </a:p>
          <a:p>
            <a:pPr marL="457200" lvl="0" indent="-342900" algn="l" rtl="0">
              <a:lnSpc>
                <a:spcPct val="100000"/>
              </a:lnSpc>
              <a:spcBef>
                <a:spcPts val="1701"/>
              </a:spcBef>
              <a:spcAft>
                <a:spcPts val="0"/>
              </a:spcAft>
              <a:buSzPts val="1800"/>
              <a:buFont typeface="Roboto"/>
              <a:buAutoNum type="arabicPeriod"/>
            </a:pPr>
            <a:r>
              <a:rPr lang="en-US" sz="1800" dirty="0">
                <a:latin typeface="Roboto"/>
                <a:ea typeface="Roboto"/>
                <a:cs typeface="Roboto"/>
                <a:sym typeface="Roboto"/>
              </a:rPr>
              <a:t>Focus Areas: split the work on feasible blocks and projects</a:t>
            </a:r>
            <a:endParaRPr sz="1800" dirty="0">
              <a:latin typeface="Roboto"/>
              <a:ea typeface="Roboto"/>
              <a:cs typeface="Roboto"/>
              <a:sym typeface="Roboto"/>
            </a:endParaRPr>
          </a:p>
          <a:p>
            <a:pPr marL="457200" lvl="0" indent="-342900" algn="l" rtl="0">
              <a:lnSpc>
                <a:spcPct val="100000"/>
              </a:lnSpc>
              <a:spcBef>
                <a:spcPts val="1701"/>
              </a:spcBef>
              <a:spcAft>
                <a:spcPts val="0"/>
              </a:spcAft>
              <a:buSzPts val="1800"/>
              <a:buFont typeface="Roboto"/>
              <a:buAutoNum type="arabicPeriod"/>
            </a:pPr>
            <a:r>
              <a:rPr lang="en-US" sz="1800" dirty="0">
                <a:latin typeface="Roboto"/>
                <a:ea typeface="Roboto"/>
                <a:cs typeface="Roboto"/>
                <a:sym typeface="Roboto"/>
              </a:rPr>
              <a:t>Decade Collaborative Centre on Coastal resilience in a changing climate</a:t>
            </a:r>
            <a:endParaRPr sz="1800" dirty="0">
              <a:latin typeface="Roboto"/>
              <a:ea typeface="Roboto"/>
              <a:cs typeface="Roboto"/>
              <a:sym typeface="Roboto"/>
            </a:endParaRPr>
          </a:p>
          <a:p>
            <a:pPr indent="-342900">
              <a:lnSpc>
                <a:spcPct val="100000"/>
              </a:lnSpc>
              <a:spcBef>
                <a:spcPts val="1701"/>
              </a:spcBef>
              <a:buSzPts val="1800"/>
              <a:buFont typeface="Roboto"/>
              <a:buAutoNum type="arabicPeriod"/>
            </a:pPr>
            <a:r>
              <a:rPr lang="en-US" sz="1800" dirty="0">
                <a:latin typeface="Roboto"/>
                <a:ea typeface="Roboto"/>
              </a:rPr>
              <a:t>Preparing for more coastal networks coordination?</a:t>
            </a:r>
            <a:endParaRPr sz="1800" dirty="0">
              <a:latin typeface="Roboto"/>
              <a:ea typeface="Roboto"/>
              <a:sym typeface="Roboto"/>
            </a:endParaRPr>
          </a:p>
        </p:txBody>
      </p:sp>
      <p:pic>
        <p:nvPicPr>
          <p:cNvPr id="210" name="Google Shape;210;g11ac238cba3_0_35"/>
          <p:cNvPicPr preferRelativeResize="0">
            <a:picLocks noGrp="1"/>
          </p:cNvPicPr>
          <p:nvPr>
            <p:ph type="pic" idx="3"/>
          </p:nvPr>
        </p:nvPicPr>
        <p:blipFill rotWithShape="1">
          <a:blip r:embed="rId3">
            <a:alphaModFix/>
          </a:blip>
          <a:srcRect t="9" b="8"/>
          <a:stretch/>
        </p:blipFill>
        <p:spPr>
          <a:xfrm>
            <a:off x="6558000" y="0"/>
            <a:ext cx="5634000" cy="6858000"/>
          </a:xfrm>
          <a:prstGeom prst="rect">
            <a:avLst/>
          </a:prstGeom>
          <a:solidFill>
            <a:srgbClr val="D8D8D8"/>
          </a:solidFill>
          <a:ln>
            <a:noFill/>
          </a:ln>
        </p:spPr>
      </p:pic>
      <p:sp>
        <p:nvSpPr>
          <p:cNvPr id="211" name="Google Shape;211;g11ac238cba3_0_35"/>
          <p:cNvSpPr txBox="1"/>
          <p:nvPr/>
        </p:nvSpPr>
        <p:spPr>
          <a:xfrm>
            <a:off x="852850" y="5413725"/>
            <a:ext cx="4917000" cy="8313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1ac238cba3_0_31"/>
          <p:cNvSpPr txBox="1">
            <a:spLocks noGrp="1"/>
          </p:cNvSpPr>
          <p:nvPr>
            <p:ph type="body" idx="1"/>
          </p:nvPr>
        </p:nvSpPr>
        <p:spPr>
          <a:xfrm>
            <a:off x="1260000" y="1440000"/>
            <a:ext cx="9420300" cy="363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3400"/>
              <a:buNone/>
            </a:pPr>
            <a:r>
              <a:rPr lang="en-US">
                <a:solidFill>
                  <a:schemeClr val="accent2"/>
                </a:solidFill>
              </a:rPr>
              <a:t>Reminder: </a:t>
            </a:r>
            <a:r>
              <a:rPr lang="en-US"/>
              <a:t>CoastPredict high level objectives </a:t>
            </a:r>
            <a:br>
              <a:rPr lang="en-US"/>
            </a:br>
            <a:endParaRPr/>
          </a:p>
          <a:p>
            <a:pPr marL="457200" lvl="0" indent="-342900" algn="l" rtl="0">
              <a:lnSpc>
                <a:spcPct val="100000"/>
              </a:lnSpc>
              <a:spcBef>
                <a:spcPts val="1701"/>
              </a:spcBef>
              <a:spcAft>
                <a:spcPts val="0"/>
              </a:spcAft>
              <a:buSzPts val="1800"/>
              <a:buFont typeface="Roboto"/>
              <a:buAutoNum type="arabicPeriod"/>
            </a:pPr>
            <a:r>
              <a:rPr lang="en-US" sz="1800">
                <a:latin typeface="Roboto"/>
                <a:ea typeface="Roboto"/>
                <a:cs typeface="Roboto"/>
                <a:sym typeface="Roboto"/>
              </a:rPr>
              <a:t>A </a:t>
            </a:r>
            <a:r>
              <a:rPr lang="en-US" sz="1800" b="1">
                <a:solidFill>
                  <a:schemeClr val="accent2"/>
                </a:solidFill>
                <a:latin typeface="Roboto"/>
                <a:ea typeface="Roboto"/>
                <a:cs typeface="Roboto"/>
                <a:sym typeface="Roboto"/>
              </a:rPr>
              <a:t>predicted</a:t>
            </a:r>
            <a:r>
              <a:rPr lang="en-US" sz="1800">
                <a:solidFill>
                  <a:schemeClr val="accent2"/>
                </a:solidFill>
                <a:latin typeface="Roboto"/>
                <a:ea typeface="Roboto"/>
                <a:cs typeface="Roboto"/>
                <a:sym typeface="Roboto"/>
              </a:rPr>
              <a:t> </a:t>
            </a:r>
            <a:r>
              <a:rPr lang="en-US" sz="1800">
                <a:latin typeface="Roboto"/>
                <a:ea typeface="Roboto"/>
                <a:cs typeface="Roboto"/>
                <a:sym typeface="Roboto"/>
              </a:rPr>
              <a:t>global coastal ocean;</a:t>
            </a:r>
            <a:endParaRPr sz="1800">
              <a:latin typeface="Roboto"/>
              <a:ea typeface="Roboto"/>
              <a:cs typeface="Roboto"/>
              <a:sym typeface="Roboto"/>
            </a:endParaRPr>
          </a:p>
          <a:p>
            <a:pPr marL="457200" lvl="0" indent="-342900" algn="l" rtl="0">
              <a:lnSpc>
                <a:spcPct val="100000"/>
              </a:lnSpc>
              <a:spcBef>
                <a:spcPts val="1701"/>
              </a:spcBef>
              <a:spcAft>
                <a:spcPts val="0"/>
              </a:spcAft>
              <a:buSzPts val="1800"/>
              <a:buFont typeface="Roboto"/>
              <a:buAutoNum type="arabicPeriod"/>
            </a:pPr>
            <a:r>
              <a:rPr lang="en-US" sz="1800">
                <a:latin typeface="Roboto"/>
                <a:ea typeface="Roboto"/>
                <a:cs typeface="Roboto"/>
                <a:sym typeface="Roboto"/>
              </a:rPr>
              <a:t>The upgrade to a </a:t>
            </a:r>
            <a:r>
              <a:rPr lang="en-US" sz="1800" b="1">
                <a:solidFill>
                  <a:schemeClr val="accent2"/>
                </a:solidFill>
                <a:latin typeface="Roboto"/>
                <a:ea typeface="Roboto"/>
                <a:cs typeface="Roboto"/>
                <a:sym typeface="Roboto"/>
              </a:rPr>
              <a:t>fit-for-purpose</a:t>
            </a:r>
            <a:r>
              <a:rPr lang="en-US" sz="1800">
                <a:latin typeface="Roboto"/>
                <a:ea typeface="Roboto"/>
                <a:cs typeface="Roboto"/>
                <a:sym typeface="Roboto"/>
              </a:rPr>
              <a:t> oceanographic information </a:t>
            </a:r>
            <a:r>
              <a:rPr lang="en-US" sz="1800" b="1">
                <a:solidFill>
                  <a:schemeClr val="accent2"/>
                </a:solidFill>
                <a:latin typeface="Roboto"/>
                <a:ea typeface="Roboto"/>
                <a:cs typeface="Roboto"/>
                <a:sym typeface="Roboto"/>
              </a:rPr>
              <a:t>infrastructure</a:t>
            </a:r>
            <a:r>
              <a:rPr lang="en-US" sz="1800">
                <a:latin typeface="Roboto"/>
                <a:ea typeface="Roboto"/>
                <a:cs typeface="Roboto"/>
                <a:sym typeface="Roboto"/>
              </a:rPr>
              <a:t>;</a:t>
            </a:r>
            <a:endParaRPr sz="1800">
              <a:latin typeface="Roboto"/>
              <a:ea typeface="Roboto"/>
              <a:cs typeface="Roboto"/>
              <a:sym typeface="Roboto"/>
            </a:endParaRPr>
          </a:p>
          <a:p>
            <a:pPr marL="457200" lvl="0" indent="-342900" algn="l" rtl="0">
              <a:lnSpc>
                <a:spcPct val="100000"/>
              </a:lnSpc>
              <a:spcBef>
                <a:spcPts val="1701"/>
              </a:spcBef>
              <a:spcAft>
                <a:spcPts val="0"/>
              </a:spcAft>
              <a:buSzPts val="1800"/>
              <a:buFont typeface="Roboto"/>
              <a:buAutoNum type="arabicPeriod"/>
            </a:pPr>
            <a:r>
              <a:rPr lang="en-US" sz="1800">
                <a:latin typeface="Roboto"/>
                <a:ea typeface="Roboto"/>
                <a:cs typeface="Roboto"/>
                <a:sym typeface="Roboto"/>
              </a:rPr>
              <a:t>Co-design and implementation of an </a:t>
            </a:r>
            <a:r>
              <a:rPr lang="en-US" sz="1800" b="1">
                <a:solidFill>
                  <a:schemeClr val="accent2"/>
                </a:solidFill>
                <a:latin typeface="Roboto"/>
                <a:ea typeface="Roboto"/>
                <a:cs typeface="Roboto"/>
                <a:sym typeface="Roboto"/>
              </a:rPr>
              <a:t>integrated coastal ocean observing and forecasting system</a:t>
            </a:r>
            <a:r>
              <a:rPr lang="en-US" sz="1800" b="1">
                <a:latin typeface="Roboto"/>
                <a:ea typeface="Roboto"/>
                <a:cs typeface="Roboto"/>
                <a:sym typeface="Roboto"/>
              </a:rPr>
              <a:t> </a:t>
            </a:r>
            <a:r>
              <a:rPr lang="en-US" sz="1800">
                <a:latin typeface="Roboto"/>
                <a:ea typeface="Roboto"/>
                <a:cs typeface="Roboto"/>
                <a:sym typeface="Roboto"/>
              </a:rPr>
              <a:t>adhering to</a:t>
            </a:r>
            <a:r>
              <a:rPr lang="en-US" sz="1800">
                <a:solidFill>
                  <a:schemeClr val="accent2"/>
                </a:solidFill>
                <a:latin typeface="Roboto"/>
                <a:ea typeface="Roboto"/>
                <a:cs typeface="Roboto"/>
                <a:sym typeface="Roboto"/>
              </a:rPr>
              <a:t> </a:t>
            </a:r>
            <a:r>
              <a:rPr lang="en-US" sz="1800" b="1">
                <a:solidFill>
                  <a:schemeClr val="accent2"/>
                </a:solidFill>
                <a:latin typeface="Roboto"/>
                <a:ea typeface="Roboto"/>
                <a:cs typeface="Roboto"/>
                <a:sym typeface="Roboto"/>
              </a:rPr>
              <a:t>best practices and standards</a:t>
            </a:r>
            <a:r>
              <a:rPr lang="en-US" sz="1800">
                <a:latin typeface="Roboto"/>
                <a:ea typeface="Roboto"/>
                <a:cs typeface="Roboto"/>
                <a:sym typeface="Roboto"/>
              </a:rPr>
              <a:t>, designed as a global framework and implemented locally.</a:t>
            </a:r>
            <a:endParaRPr sz="1800">
              <a:latin typeface="Roboto Medium"/>
              <a:ea typeface="Roboto Medium"/>
              <a:cs typeface="Roboto Medium"/>
              <a:sym typeface="Roboto Medium"/>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1367acb823_0_937"/>
          <p:cNvSpPr/>
          <p:nvPr/>
        </p:nvSpPr>
        <p:spPr>
          <a:xfrm>
            <a:off x="768352" y="1245567"/>
            <a:ext cx="5327700" cy="1344000"/>
          </a:xfrm>
          <a:prstGeom prst="rect">
            <a:avLst/>
          </a:prstGeom>
          <a:solidFill>
            <a:srgbClr val="C5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22" name="Google Shape;222;g11367acb823_0_937"/>
          <p:cNvSpPr txBox="1">
            <a:spLocks noGrp="1"/>
          </p:cNvSpPr>
          <p:nvPr>
            <p:ph type="body" idx="1"/>
          </p:nvPr>
        </p:nvSpPr>
        <p:spPr>
          <a:xfrm>
            <a:off x="726600" y="601800"/>
            <a:ext cx="9420300" cy="363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3400"/>
              <a:buNone/>
            </a:pPr>
            <a:r>
              <a:rPr lang="en-US">
                <a:solidFill>
                  <a:schemeClr val="accent2"/>
                </a:solidFill>
              </a:rPr>
              <a:t>CoastPredict</a:t>
            </a:r>
            <a:r>
              <a:rPr lang="en-US"/>
              <a:t> focus areas &amp; projects</a:t>
            </a:r>
            <a:br>
              <a:rPr lang="en-US"/>
            </a:br>
            <a:endParaRPr sz="1800">
              <a:latin typeface="Roboto Medium"/>
              <a:ea typeface="Roboto Medium"/>
              <a:cs typeface="Roboto Medium"/>
              <a:sym typeface="Roboto Medium"/>
            </a:endParaRPr>
          </a:p>
        </p:txBody>
      </p:sp>
      <p:sp>
        <p:nvSpPr>
          <p:cNvPr id="223" name="Google Shape;223;g11367acb823_0_937"/>
          <p:cNvSpPr/>
          <p:nvPr/>
        </p:nvSpPr>
        <p:spPr>
          <a:xfrm>
            <a:off x="768352" y="2591769"/>
            <a:ext cx="5327700" cy="1344000"/>
          </a:xfrm>
          <a:prstGeom prst="rect">
            <a:avLst/>
          </a:prstGeom>
          <a:solidFill>
            <a:srgbClr val="E4D8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24" name="Google Shape;224;g11367acb823_0_937"/>
          <p:cNvSpPr/>
          <p:nvPr/>
        </p:nvSpPr>
        <p:spPr>
          <a:xfrm>
            <a:off x="6096002" y="1245567"/>
            <a:ext cx="5327700" cy="1344000"/>
          </a:xfrm>
          <a:prstGeom prst="rect">
            <a:avLst/>
          </a:prstGeom>
          <a:solidFill>
            <a:srgbClr val="D9E8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25" name="Google Shape;225;g11367acb823_0_937"/>
          <p:cNvSpPr/>
          <p:nvPr/>
        </p:nvSpPr>
        <p:spPr>
          <a:xfrm>
            <a:off x="778770" y="3937843"/>
            <a:ext cx="5327700" cy="1344000"/>
          </a:xfrm>
          <a:prstGeom prst="rect">
            <a:avLst/>
          </a:prstGeom>
          <a:solidFill>
            <a:srgbClr val="D8DD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26" name="Google Shape;226;g11367acb823_0_937"/>
          <p:cNvSpPr/>
          <p:nvPr/>
        </p:nvSpPr>
        <p:spPr>
          <a:xfrm>
            <a:off x="6096002" y="3935850"/>
            <a:ext cx="5327700" cy="1344000"/>
          </a:xfrm>
          <a:prstGeom prst="rect">
            <a:avLst/>
          </a:prstGeom>
          <a:solidFill>
            <a:srgbClr val="E8DE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27" name="Google Shape;227;g11367acb823_0_937"/>
          <p:cNvSpPr/>
          <p:nvPr/>
        </p:nvSpPr>
        <p:spPr>
          <a:xfrm>
            <a:off x="6085412" y="2587657"/>
            <a:ext cx="5327700" cy="1344000"/>
          </a:xfrm>
          <a:prstGeom prst="rect">
            <a:avLst/>
          </a:prstGeom>
          <a:solidFill>
            <a:srgbClr val="E1E8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28" name="Google Shape;228;g11367acb823_0_937"/>
          <p:cNvSpPr txBox="1"/>
          <p:nvPr/>
        </p:nvSpPr>
        <p:spPr>
          <a:xfrm>
            <a:off x="989949" y="1417668"/>
            <a:ext cx="3126300" cy="954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73763"/>
                </a:solidFill>
                <a:latin typeface="Calibri"/>
                <a:ea typeface="Calibri"/>
                <a:cs typeface="Calibri"/>
                <a:sym typeface="Calibri"/>
              </a:rPr>
              <a:t>Focus Area 1</a:t>
            </a:r>
            <a:endParaRPr sz="1333" b="1" i="0" u="none" strike="noStrike" cap="none">
              <a:solidFill>
                <a:srgbClr val="073763"/>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333"/>
              <a:buFont typeface="Arial"/>
              <a:buNone/>
            </a:pPr>
            <a:r>
              <a:rPr lang="en-US" sz="1333" b="0" i="0" u="none" strike="noStrike" cap="none">
                <a:solidFill>
                  <a:srgbClr val="073763"/>
                </a:solidFill>
                <a:latin typeface="Calibri"/>
                <a:ea typeface="Calibri"/>
                <a:cs typeface="Calibri"/>
                <a:sym typeface="Calibri"/>
              </a:rPr>
              <a:t>Integrated observing and modelling for short term coastal forecasting and early warnings</a:t>
            </a:r>
            <a:endParaRPr sz="1333" b="0" i="0" u="none" strike="noStrike" cap="none">
              <a:solidFill>
                <a:srgbClr val="073763"/>
              </a:solidFill>
              <a:latin typeface="Calibri"/>
              <a:ea typeface="Calibri"/>
              <a:cs typeface="Calibri"/>
              <a:sym typeface="Calibri"/>
            </a:endParaRPr>
          </a:p>
        </p:txBody>
      </p:sp>
      <p:sp>
        <p:nvSpPr>
          <p:cNvPr id="229" name="Google Shape;229;g11367acb823_0_937"/>
          <p:cNvSpPr txBox="1"/>
          <p:nvPr/>
        </p:nvSpPr>
        <p:spPr>
          <a:xfrm>
            <a:off x="989949" y="2767256"/>
            <a:ext cx="3126300" cy="954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73763"/>
                </a:solidFill>
                <a:latin typeface="Calibri"/>
                <a:ea typeface="Calibri"/>
                <a:cs typeface="Calibri"/>
                <a:sym typeface="Calibri"/>
              </a:rPr>
              <a:t>Focus Area 2</a:t>
            </a:r>
            <a:endParaRPr sz="1333" b="1" i="0" u="none" strike="noStrike" cap="none">
              <a:solidFill>
                <a:srgbClr val="073763"/>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333"/>
              <a:buFont typeface="Arial"/>
              <a:buNone/>
            </a:pPr>
            <a:r>
              <a:rPr lang="en-US" sz="1333" b="0" i="0" u="none" strike="noStrike" cap="none">
                <a:solidFill>
                  <a:srgbClr val="073763"/>
                </a:solidFill>
                <a:latin typeface="Calibri"/>
                <a:ea typeface="Calibri"/>
                <a:cs typeface="Calibri"/>
                <a:sym typeface="Calibri"/>
              </a:rPr>
              <a:t>Earth system observing and modelling for coastal climate monitoring and downscaling</a:t>
            </a:r>
            <a:endParaRPr sz="1333" b="0" i="0" u="none" strike="noStrike" cap="none">
              <a:solidFill>
                <a:srgbClr val="073763"/>
              </a:solidFill>
              <a:latin typeface="Calibri"/>
              <a:ea typeface="Calibri"/>
              <a:cs typeface="Calibri"/>
              <a:sym typeface="Calibri"/>
            </a:endParaRPr>
          </a:p>
        </p:txBody>
      </p:sp>
      <p:sp>
        <p:nvSpPr>
          <p:cNvPr id="230" name="Google Shape;230;g11367acb823_0_937"/>
          <p:cNvSpPr txBox="1"/>
          <p:nvPr/>
        </p:nvSpPr>
        <p:spPr>
          <a:xfrm>
            <a:off x="979697" y="4111339"/>
            <a:ext cx="3126300" cy="749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73763"/>
                </a:solidFill>
                <a:latin typeface="Calibri"/>
                <a:ea typeface="Calibri"/>
                <a:cs typeface="Calibri"/>
                <a:sym typeface="Calibri"/>
              </a:rPr>
              <a:t>Focus Area 3</a:t>
            </a:r>
            <a:endParaRPr sz="1333" b="1" i="0" u="none" strike="noStrike" cap="none">
              <a:solidFill>
                <a:srgbClr val="073763"/>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333"/>
              <a:buFont typeface="Arial"/>
              <a:buNone/>
            </a:pPr>
            <a:r>
              <a:rPr lang="en-US" sz="1333" b="0" i="0" u="none" strike="noStrike" cap="none">
                <a:solidFill>
                  <a:srgbClr val="073763"/>
                </a:solidFill>
                <a:latin typeface="Calibri"/>
                <a:ea typeface="Calibri"/>
                <a:cs typeface="Calibri"/>
                <a:sym typeface="Calibri"/>
              </a:rPr>
              <a:t>Solutions for integrated coastal management</a:t>
            </a:r>
            <a:endParaRPr sz="1400" b="0" i="0" u="none" strike="noStrike" cap="none">
              <a:solidFill>
                <a:srgbClr val="000000"/>
              </a:solidFill>
              <a:latin typeface="Arial"/>
              <a:ea typeface="Arial"/>
              <a:cs typeface="Arial"/>
              <a:sym typeface="Arial"/>
            </a:endParaRPr>
          </a:p>
        </p:txBody>
      </p:sp>
      <p:sp>
        <p:nvSpPr>
          <p:cNvPr id="231" name="Google Shape;231;g11367acb823_0_937"/>
          <p:cNvSpPr txBox="1"/>
          <p:nvPr/>
        </p:nvSpPr>
        <p:spPr>
          <a:xfrm>
            <a:off x="8075900" y="1403883"/>
            <a:ext cx="3126300" cy="54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73763"/>
                </a:solidFill>
                <a:latin typeface="Calibri"/>
                <a:ea typeface="Calibri"/>
                <a:cs typeface="Calibri"/>
                <a:sym typeface="Calibri"/>
              </a:rPr>
              <a:t>Focus Area 4</a:t>
            </a:r>
            <a:endParaRPr sz="1333" b="1" i="0" u="none" strike="noStrike" cap="none">
              <a:solidFill>
                <a:srgbClr val="07376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33"/>
              <a:buFont typeface="Arial"/>
              <a:buNone/>
            </a:pPr>
            <a:r>
              <a:rPr lang="en-US" sz="1333" b="0" i="0" u="none" strike="noStrike" cap="none">
                <a:solidFill>
                  <a:srgbClr val="073763"/>
                </a:solidFill>
                <a:latin typeface="Calibri"/>
                <a:ea typeface="Calibri"/>
                <a:cs typeface="Calibri"/>
                <a:sym typeface="Calibri"/>
              </a:rPr>
              <a:t>Coastal ocean and human health</a:t>
            </a:r>
            <a:endParaRPr sz="1333" b="0" i="0" u="none" strike="noStrike" cap="none">
              <a:solidFill>
                <a:srgbClr val="073763"/>
              </a:solidFill>
              <a:latin typeface="Calibri"/>
              <a:ea typeface="Calibri"/>
              <a:cs typeface="Calibri"/>
              <a:sym typeface="Calibri"/>
            </a:endParaRPr>
          </a:p>
        </p:txBody>
      </p:sp>
      <p:sp>
        <p:nvSpPr>
          <p:cNvPr id="232" name="Google Shape;232;g11367acb823_0_937"/>
          <p:cNvSpPr txBox="1"/>
          <p:nvPr/>
        </p:nvSpPr>
        <p:spPr>
          <a:xfrm>
            <a:off x="8075900" y="2709790"/>
            <a:ext cx="3126300" cy="74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73763"/>
                </a:solidFill>
                <a:latin typeface="Calibri"/>
                <a:ea typeface="Calibri"/>
                <a:cs typeface="Calibri"/>
                <a:sym typeface="Calibri"/>
              </a:rPr>
              <a:t>Focus Area 5</a:t>
            </a:r>
            <a:endParaRPr sz="1333" b="1" i="0" u="none" strike="noStrike" cap="none">
              <a:solidFill>
                <a:srgbClr val="07376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33"/>
              <a:buFont typeface="Arial"/>
              <a:buNone/>
            </a:pPr>
            <a:r>
              <a:rPr lang="en-US" sz="1333" b="0" i="0" u="none" strike="noStrike" cap="none">
                <a:solidFill>
                  <a:srgbClr val="073763"/>
                </a:solidFill>
                <a:latin typeface="Calibri"/>
                <a:ea typeface="Calibri"/>
                <a:cs typeface="Calibri"/>
                <a:sym typeface="Calibri"/>
              </a:rPr>
              <a:t>International open and free access to coastal information</a:t>
            </a:r>
            <a:endParaRPr sz="1400" b="0" i="0" u="none" strike="noStrike" cap="none">
              <a:solidFill>
                <a:srgbClr val="000000"/>
              </a:solidFill>
              <a:latin typeface="Arial"/>
              <a:ea typeface="Arial"/>
              <a:cs typeface="Arial"/>
              <a:sym typeface="Arial"/>
            </a:endParaRPr>
          </a:p>
        </p:txBody>
      </p:sp>
      <p:sp>
        <p:nvSpPr>
          <p:cNvPr id="233" name="Google Shape;233;g11367acb823_0_937"/>
          <p:cNvSpPr txBox="1"/>
          <p:nvPr/>
        </p:nvSpPr>
        <p:spPr>
          <a:xfrm>
            <a:off x="8128001" y="4136734"/>
            <a:ext cx="3126300" cy="54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73763"/>
                </a:solidFill>
                <a:latin typeface="Calibri"/>
                <a:ea typeface="Calibri"/>
                <a:cs typeface="Calibri"/>
                <a:sym typeface="Calibri"/>
              </a:rPr>
              <a:t>Focus Area 6</a:t>
            </a:r>
            <a:endParaRPr sz="1333" b="1" i="0" u="none" strike="noStrike" cap="none">
              <a:solidFill>
                <a:srgbClr val="07376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33"/>
              <a:buFont typeface="Arial"/>
              <a:buNone/>
            </a:pPr>
            <a:r>
              <a:rPr lang="en-US" sz="1333" b="0" i="0" u="none" strike="noStrike" cap="none">
                <a:solidFill>
                  <a:srgbClr val="073763"/>
                </a:solidFill>
                <a:latin typeface="Calibri"/>
                <a:ea typeface="Calibri"/>
                <a:cs typeface="Calibri"/>
                <a:sym typeface="Calibri"/>
              </a:rPr>
              <a:t>Equitable coastal ocean capacity</a:t>
            </a:r>
            <a:endParaRPr sz="1333" b="0" i="0" u="none" strike="noStrike" cap="none">
              <a:solidFill>
                <a:srgbClr val="073763"/>
              </a:solidFill>
              <a:latin typeface="Calibri"/>
              <a:ea typeface="Calibri"/>
              <a:cs typeface="Calibri"/>
              <a:sym typeface="Calibri"/>
            </a:endParaRPr>
          </a:p>
        </p:txBody>
      </p:sp>
      <p:sp>
        <p:nvSpPr>
          <p:cNvPr id="234" name="Google Shape;234;g11367acb823_0_937"/>
          <p:cNvSpPr txBox="1"/>
          <p:nvPr/>
        </p:nvSpPr>
        <p:spPr>
          <a:xfrm>
            <a:off x="5032941" y="1910110"/>
            <a:ext cx="2146500" cy="27588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10 areas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where</a:t>
            </a:r>
            <a:endParaRPr sz="20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CORE projects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will be developed</a:t>
            </a:r>
            <a:endParaRPr sz="2000" b="0" i="0" u="none" strike="noStrike" cap="none">
              <a:solidFill>
                <a:schemeClr val="lt1"/>
              </a:solidFill>
              <a:latin typeface="Calibri"/>
              <a:ea typeface="Calibri"/>
              <a:cs typeface="Calibri"/>
              <a:sym typeface="Calibri"/>
            </a:endParaRPr>
          </a:p>
        </p:txBody>
      </p:sp>
      <p:cxnSp>
        <p:nvCxnSpPr>
          <p:cNvPr id="235" name="Google Shape;235;g11367acb823_0_937"/>
          <p:cNvCxnSpPr/>
          <p:nvPr/>
        </p:nvCxnSpPr>
        <p:spPr>
          <a:xfrm>
            <a:off x="4116101" y="2035150"/>
            <a:ext cx="854400" cy="0"/>
          </a:xfrm>
          <a:prstGeom prst="straightConnector1">
            <a:avLst/>
          </a:prstGeom>
          <a:noFill/>
          <a:ln w="9525" cap="flat" cmpd="sng">
            <a:solidFill>
              <a:srgbClr val="073763"/>
            </a:solidFill>
            <a:prstDash val="solid"/>
            <a:miter lim="800000"/>
            <a:headEnd type="none" w="sm" len="sm"/>
            <a:tailEnd type="none" w="sm" len="sm"/>
          </a:ln>
        </p:spPr>
      </p:cxnSp>
      <p:cxnSp>
        <p:nvCxnSpPr>
          <p:cNvPr id="236" name="Google Shape;236;g11367acb823_0_937"/>
          <p:cNvCxnSpPr/>
          <p:nvPr/>
        </p:nvCxnSpPr>
        <p:spPr>
          <a:xfrm>
            <a:off x="4105849" y="1534960"/>
            <a:ext cx="0" cy="792900"/>
          </a:xfrm>
          <a:prstGeom prst="straightConnector1">
            <a:avLst/>
          </a:prstGeom>
          <a:noFill/>
          <a:ln w="9525" cap="flat" cmpd="sng">
            <a:solidFill>
              <a:srgbClr val="073763"/>
            </a:solidFill>
            <a:prstDash val="solid"/>
            <a:miter lim="800000"/>
            <a:headEnd type="none" w="sm" len="sm"/>
            <a:tailEnd type="none" w="sm" len="sm"/>
          </a:ln>
        </p:spPr>
      </p:cxnSp>
      <p:cxnSp>
        <p:nvCxnSpPr>
          <p:cNvPr id="237" name="Google Shape;237;g11367acb823_0_937"/>
          <p:cNvCxnSpPr/>
          <p:nvPr/>
        </p:nvCxnSpPr>
        <p:spPr>
          <a:xfrm>
            <a:off x="4116101" y="3372490"/>
            <a:ext cx="854400" cy="0"/>
          </a:xfrm>
          <a:prstGeom prst="straightConnector1">
            <a:avLst/>
          </a:prstGeom>
          <a:noFill/>
          <a:ln w="9525" cap="flat" cmpd="sng">
            <a:solidFill>
              <a:srgbClr val="073763"/>
            </a:solidFill>
            <a:prstDash val="solid"/>
            <a:miter lim="800000"/>
            <a:headEnd type="none" w="sm" len="sm"/>
            <a:tailEnd type="none" w="sm" len="sm"/>
          </a:ln>
        </p:spPr>
      </p:cxnSp>
      <p:cxnSp>
        <p:nvCxnSpPr>
          <p:cNvPr id="238" name="Google Shape;238;g11367acb823_0_937"/>
          <p:cNvCxnSpPr/>
          <p:nvPr/>
        </p:nvCxnSpPr>
        <p:spPr>
          <a:xfrm>
            <a:off x="4116101" y="4456334"/>
            <a:ext cx="854400" cy="0"/>
          </a:xfrm>
          <a:prstGeom prst="straightConnector1">
            <a:avLst/>
          </a:prstGeom>
          <a:noFill/>
          <a:ln w="9525" cap="flat" cmpd="sng">
            <a:solidFill>
              <a:srgbClr val="073763"/>
            </a:solidFill>
            <a:prstDash val="solid"/>
            <a:miter lim="800000"/>
            <a:headEnd type="none" w="sm" len="sm"/>
            <a:tailEnd type="none" w="sm" len="sm"/>
          </a:ln>
        </p:spPr>
      </p:cxnSp>
      <p:cxnSp>
        <p:nvCxnSpPr>
          <p:cNvPr id="239" name="Google Shape;239;g11367acb823_0_937"/>
          <p:cNvCxnSpPr/>
          <p:nvPr/>
        </p:nvCxnSpPr>
        <p:spPr>
          <a:xfrm>
            <a:off x="4105849" y="4211320"/>
            <a:ext cx="0" cy="792900"/>
          </a:xfrm>
          <a:prstGeom prst="straightConnector1">
            <a:avLst/>
          </a:prstGeom>
          <a:noFill/>
          <a:ln w="9525" cap="flat" cmpd="sng">
            <a:solidFill>
              <a:srgbClr val="073763"/>
            </a:solidFill>
            <a:prstDash val="solid"/>
            <a:miter lim="800000"/>
            <a:headEnd type="none" w="sm" len="sm"/>
            <a:tailEnd type="none" w="sm" len="sm"/>
          </a:ln>
        </p:spPr>
      </p:cxnSp>
      <p:cxnSp>
        <p:nvCxnSpPr>
          <p:cNvPr id="240" name="Google Shape;240;g11367acb823_0_937"/>
          <p:cNvCxnSpPr/>
          <p:nvPr/>
        </p:nvCxnSpPr>
        <p:spPr>
          <a:xfrm>
            <a:off x="7264963" y="2053791"/>
            <a:ext cx="854400" cy="0"/>
          </a:xfrm>
          <a:prstGeom prst="straightConnector1">
            <a:avLst/>
          </a:prstGeom>
          <a:noFill/>
          <a:ln w="9525" cap="flat" cmpd="sng">
            <a:solidFill>
              <a:srgbClr val="073763"/>
            </a:solidFill>
            <a:prstDash val="solid"/>
            <a:miter lim="800000"/>
            <a:headEnd type="none" w="sm" len="sm"/>
            <a:tailEnd type="none" w="sm" len="sm"/>
          </a:ln>
        </p:spPr>
      </p:cxnSp>
      <p:cxnSp>
        <p:nvCxnSpPr>
          <p:cNvPr id="241" name="Google Shape;241;g11367acb823_0_937"/>
          <p:cNvCxnSpPr/>
          <p:nvPr/>
        </p:nvCxnSpPr>
        <p:spPr>
          <a:xfrm>
            <a:off x="7264963" y="3348310"/>
            <a:ext cx="854400" cy="0"/>
          </a:xfrm>
          <a:prstGeom prst="straightConnector1">
            <a:avLst/>
          </a:prstGeom>
          <a:noFill/>
          <a:ln w="9525" cap="flat" cmpd="sng">
            <a:solidFill>
              <a:srgbClr val="073763"/>
            </a:solidFill>
            <a:prstDash val="solid"/>
            <a:miter lim="800000"/>
            <a:headEnd type="none" w="sm" len="sm"/>
            <a:tailEnd type="none" w="sm" len="sm"/>
          </a:ln>
        </p:spPr>
      </p:cxnSp>
      <p:cxnSp>
        <p:nvCxnSpPr>
          <p:cNvPr id="242" name="Google Shape;242;g11367acb823_0_937"/>
          <p:cNvCxnSpPr/>
          <p:nvPr/>
        </p:nvCxnSpPr>
        <p:spPr>
          <a:xfrm>
            <a:off x="7273520" y="4465135"/>
            <a:ext cx="854400" cy="0"/>
          </a:xfrm>
          <a:prstGeom prst="straightConnector1">
            <a:avLst/>
          </a:prstGeom>
          <a:noFill/>
          <a:ln w="9525" cap="flat" cmpd="sng">
            <a:solidFill>
              <a:srgbClr val="073763"/>
            </a:solidFill>
            <a:prstDash val="solid"/>
            <a:miter lim="800000"/>
            <a:headEnd type="none" w="sm" len="sm"/>
            <a:tailEnd type="none" w="sm" len="sm"/>
          </a:ln>
        </p:spPr>
      </p:cxnSp>
      <p:cxnSp>
        <p:nvCxnSpPr>
          <p:cNvPr id="243" name="Google Shape;243;g11367acb823_0_937"/>
          <p:cNvCxnSpPr/>
          <p:nvPr/>
        </p:nvCxnSpPr>
        <p:spPr>
          <a:xfrm>
            <a:off x="8136557" y="4227432"/>
            <a:ext cx="0" cy="792900"/>
          </a:xfrm>
          <a:prstGeom prst="straightConnector1">
            <a:avLst/>
          </a:prstGeom>
          <a:noFill/>
          <a:ln w="9525" cap="flat" cmpd="sng">
            <a:solidFill>
              <a:srgbClr val="073763"/>
            </a:solidFill>
            <a:prstDash val="solid"/>
            <a:miter lim="800000"/>
            <a:headEnd type="none" w="sm" len="sm"/>
            <a:tailEnd type="none" w="sm" len="sm"/>
          </a:ln>
        </p:spPr>
      </p:cxnSp>
      <p:cxnSp>
        <p:nvCxnSpPr>
          <p:cNvPr id="244" name="Google Shape;244;g11367acb823_0_937"/>
          <p:cNvCxnSpPr/>
          <p:nvPr/>
        </p:nvCxnSpPr>
        <p:spPr>
          <a:xfrm>
            <a:off x="8128000" y="1511284"/>
            <a:ext cx="0" cy="792900"/>
          </a:xfrm>
          <a:prstGeom prst="straightConnector1">
            <a:avLst/>
          </a:prstGeom>
          <a:noFill/>
          <a:ln w="9525" cap="flat" cmpd="sng">
            <a:solidFill>
              <a:srgbClr val="073763"/>
            </a:solidFill>
            <a:prstDash val="solid"/>
            <a:miter lim="800000"/>
            <a:headEnd type="none" w="sm" len="sm"/>
            <a:tailEnd type="none" w="sm" len="sm"/>
          </a:ln>
        </p:spPr>
      </p:cxnSp>
      <p:cxnSp>
        <p:nvCxnSpPr>
          <p:cNvPr id="245" name="Google Shape;245;g11367acb823_0_937"/>
          <p:cNvCxnSpPr/>
          <p:nvPr/>
        </p:nvCxnSpPr>
        <p:spPr>
          <a:xfrm>
            <a:off x="8128000" y="2805803"/>
            <a:ext cx="0" cy="792900"/>
          </a:xfrm>
          <a:prstGeom prst="straightConnector1">
            <a:avLst/>
          </a:prstGeom>
          <a:noFill/>
          <a:ln w="9525" cap="flat" cmpd="sng">
            <a:solidFill>
              <a:srgbClr val="073763"/>
            </a:solidFill>
            <a:prstDash val="solid"/>
            <a:miter lim="800000"/>
            <a:headEnd type="none" w="sm" len="sm"/>
            <a:tailEnd type="none" w="sm" len="sm"/>
          </a:ln>
        </p:spPr>
      </p:cxnSp>
      <p:cxnSp>
        <p:nvCxnSpPr>
          <p:cNvPr id="246" name="Google Shape;246;g11367acb823_0_937"/>
          <p:cNvCxnSpPr/>
          <p:nvPr/>
        </p:nvCxnSpPr>
        <p:spPr>
          <a:xfrm>
            <a:off x="4105849" y="2872300"/>
            <a:ext cx="0" cy="792900"/>
          </a:xfrm>
          <a:prstGeom prst="straightConnector1">
            <a:avLst/>
          </a:prstGeom>
          <a:noFill/>
          <a:ln w="9525" cap="flat" cmpd="sng">
            <a:solidFill>
              <a:srgbClr val="073763"/>
            </a:solidFill>
            <a:prstDash val="solid"/>
            <a:miter lim="800000"/>
            <a:headEnd type="none" w="sm" len="sm"/>
            <a:tailEnd type="none" w="sm" len="sm"/>
          </a:ln>
        </p:spPr>
      </p:cxnSp>
      <p:sp>
        <p:nvSpPr>
          <p:cNvPr id="247" name="Google Shape;247;g11367acb823_0_937"/>
          <p:cNvSpPr txBox="1">
            <a:spLocks noGrp="1"/>
          </p:cNvSpPr>
          <p:nvPr>
            <p:ph type="body" idx="1"/>
          </p:nvPr>
        </p:nvSpPr>
        <p:spPr>
          <a:xfrm>
            <a:off x="778770" y="5389703"/>
            <a:ext cx="10311326" cy="90677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3400"/>
              <a:buNone/>
            </a:pPr>
            <a:r>
              <a:rPr lang="en-US" sz="1800" dirty="0">
                <a:latin typeface="Roboto Medium"/>
                <a:ea typeface="Roboto Medium"/>
                <a:cs typeface="Roboto Medium"/>
                <a:sym typeface="Roboto Medium"/>
              </a:rPr>
              <a:t>Three core projects reviewed and three projects under Focus Areas 1, 2 for </a:t>
            </a:r>
            <a:r>
              <a:rPr lang="en-US" sz="1800" dirty="0">
                <a:solidFill>
                  <a:schemeClr val="accent2"/>
                </a:solidFill>
                <a:latin typeface="Roboto Medium"/>
                <a:ea typeface="Roboto Medium"/>
                <a:cs typeface="Roboto Medium"/>
                <a:sym typeface="Roboto Medium"/>
              </a:rPr>
              <a:t>endorsement,</a:t>
            </a:r>
            <a:r>
              <a:rPr lang="en-US" sz="1800" dirty="0">
                <a:latin typeface="Roboto Medium"/>
                <a:ea typeface="Roboto Medium"/>
                <a:cs typeface="Roboto Medium"/>
                <a:sym typeface="Roboto Medium"/>
              </a:rPr>
              <a:t> one project approved for </a:t>
            </a:r>
            <a:r>
              <a:rPr lang="en-US" sz="1800" dirty="0" err="1">
                <a:latin typeface="Roboto"/>
                <a:ea typeface="Roboto"/>
                <a:cs typeface="Roboto"/>
                <a:sym typeface="Roboto"/>
              </a:rPr>
              <a:t>Meerwissen</a:t>
            </a:r>
            <a:r>
              <a:rPr lang="en-US" sz="1800" dirty="0">
                <a:latin typeface="Roboto Medium"/>
                <a:ea typeface="Roboto Medium"/>
                <a:cs typeface="Roboto Medium"/>
                <a:sym typeface="Roboto Medium"/>
              </a:rPr>
              <a:t> funding under FA-3, one being prepared in collaboration with Co-design</a:t>
            </a:r>
            <a:endParaRPr sz="1800" dirty="0">
              <a:latin typeface="Roboto Medium"/>
              <a:ea typeface="Roboto Medium"/>
              <a:cs typeface="Roboto Medium"/>
              <a:sym typeface="Roboto Medium"/>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1ac238cba3_0_49"/>
          <p:cNvSpPr txBox="1">
            <a:spLocks noGrp="1"/>
          </p:cNvSpPr>
          <p:nvPr>
            <p:ph type="subTitle" idx="1"/>
          </p:nvPr>
        </p:nvSpPr>
        <p:spPr>
          <a:xfrm>
            <a:off x="6350625" y="1392299"/>
            <a:ext cx="5583300" cy="443707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701"/>
              </a:spcBef>
              <a:spcAft>
                <a:spcPts val="0"/>
              </a:spcAft>
              <a:buSzPts val="1700"/>
              <a:buNone/>
            </a:pPr>
            <a:r>
              <a:rPr lang="en-US" sz="1400" b="1">
                <a:solidFill>
                  <a:schemeClr val="accent2"/>
                </a:solidFill>
                <a:latin typeface="Roboto"/>
                <a:ea typeface="Roboto"/>
                <a:cs typeface="Roboto"/>
                <a:sym typeface="Roboto"/>
              </a:rPr>
              <a:t>Project proposals submitted for Decade endorsement in April 2022</a:t>
            </a:r>
            <a:br>
              <a:rPr lang="en-US" sz="1400">
                <a:latin typeface="Roboto"/>
                <a:ea typeface="Roboto"/>
                <a:cs typeface="Roboto"/>
                <a:sym typeface="Roboto"/>
              </a:rPr>
            </a:br>
            <a:br>
              <a:rPr lang="en-US" sz="1400">
                <a:latin typeface="Roboto"/>
                <a:ea typeface="Roboto"/>
                <a:cs typeface="Roboto"/>
                <a:sym typeface="Roboto"/>
              </a:rPr>
            </a:br>
            <a:r>
              <a:rPr lang="en-US" sz="1400" b="1">
                <a:solidFill>
                  <a:schemeClr val="accent2"/>
                </a:solidFill>
                <a:latin typeface="Roboto"/>
                <a:ea typeface="Roboto"/>
                <a:cs typeface="Roboto"/>
                <a:sym typeface="Roboto"/>
              </a:rPr>
              <a:t>Focus Area 1: core-PredictOnTime</a:t>
            </a:r>
            <a:r>
              <a:rPr lang="en-US" sz="1400">
                <a:latin typeface="Roboto"/>
                <a:ea typeface="Roboto"/>
                <a:cs typeface="Roboto"/>
                <a:sym typeface="Roboto"/>
              </a:rPr>
              <a:t>  - will develop systems to observe and predict natural extreme events in the global coastal ocean in due time and with the appropriate accuracy so that impacts on natural and human resources and assets will be minimised</a:t>
            </a:r>
            <a:endParaRPr sz="1400">
              <a:latin typeface="Roboto"/>
              <a:ea typeface="Roboto"/>
              <a:cs typeface="Roboto"/>
              <a:sym typeface="Roboto"/>
            </a:endParaRPr>
          </a:p>
          <a:p>
            <a:pPr marL="0" lvl="0" indent="0" algn="l" rtl="0">
              <a:lnSpc>
                <a:spcPct val="100000"/>
              </a:lnSpc>
              <a:spcBef>
                <a:spcPts val="1701"/>
              </a:spcBef>
              <a:spcAft>
                <a:spcPts val="0"/>
              </a:spcAft>
              <a:buSzPts val="1700"/>
              <a:buNone/>
            </a:pPr>
            <a:r>
              <a:rPr lang="en-US" sz="1400" b="1">
                <a:solidFill>
                  <a:schemeClr val="accent2"/>
                </a:solidFill>
                <a:latin typeface="Roboto"/>
                <a:ea typeface="Roboto"/>
                <a:cs typeface="Roboto"/>
                <a:sym typeface="Roboto"/>
              </a:rPr>
              <a:t>Focus Area 2: core-FLAME</a:t>
            </a:r>
            <a:r>
              <a:rPr lang="en-US" sz="1400" b="1">
                <a:latin typeface="Roboto"/>
                <a:ea typeface="Roboto"/>
                <a:cs typeface="Roboto"/>
                <a:sym typeface="Roboto"/>
              </a:rPr>
              <a:t> - </a:t>
            </a:r>
            <a:r>
              <a:rPr lang="en-US" sz="1400">
                <a:latin typeface="Roboto"/>
                <a:ea typeface="Roboto"/>
                <a:cs typeface="Roboto"/>
                <a:sym typeface="Roboto"/>
              </a:rPr>
              <a:t>Future Coastal Ocean Climates will generate innovative, high-resolution, downscaled projects of future coastal ocean climates and impacts.  </a:t>
            </a:r>
            <a:endParaRPr sz="1150">
              <a:solidFill>
                <a:schemeClr val="dk1"/>
              </a:solidFill>
              <a:highlight>
                <a:srgbClr val="D6DCE4"/>
              </a:highlight>
              <a:latin typeface="Arial"/>
              <a:ea typeface="Arial"/>
              <a:cs typeface="Arial"/>
              <a:sym typeface="Arial"/>
            </a:endParaRPr>
          </a:p>
          <a:p>
            <a:pPr marL="0" lvl="0" indent="0" algn="l" rtl="0">
              <a:lnSpc>
                <a:spcPct val="100000"/>
              </a:lnSpc>
              <a:spcBef>
                <a:spcPts val="1701"/>
              </a:spcBef>
              <a:spcAft>
                <a:spcPts val="0"/>
              </a:spcAft>
              <a:buSzPts val="1700"/>
              <a:buNone/>
            </a:pPr>
            <a:r>
              <a:rPr lang="en-US" sz="1400" b="1">
                <a:solidFill>
                  <a:schemeClr val="accent2"/>
                </a:solidFill>
                <a:latin typeface="Roboto"/>
                <a:ea typeface="Roboto"/>
                <a:cs typeface="Roboto"/>
                <a:sym typeface="Roboto"/>
              </a:rPr>
              <a:t>Focus Area 5: core-CORE</a:t>
            </a:r>
            <a:r>
              <a:rPr lang="en-US" sz="1400" b="1">
                <a:latin typeface="Roboto"/>
                <a:ea typeface="Roboto"/>
                <a:cs typeface="Roboto"/>
                <a:sym typeface="Roboto"/>
              </a:rPr>
              <a:t> </a:t>
            </a:r>
            <a:r>
              <a:rPr lang="en-US" sz="1400">
                <a:latin typeface="Roboto"/>
                <a:ea typeface="Roboto"/>
                <a:cs typeface="Roboto"/>
                <a:sym typeface="Roboto"/>
              </a:rPr>
              <a:t>- Coastal Ocean Resource Environment will provide sustainable delivery of high-quality environmental data and information, products to research, industry and government for purposes such as ecosystem health, hazard response and resource management.  </a:t>
            </a:r>
            <a:endParaRPr/>
          </a:p>
          <a:p>
            <a:pPr marL="0" lvl="0" indent="0" algn="l" rtl="0">
              <a:lnSpc>
                <a:spcPct val="100000"/>
              </a:lnSpc>
              <a:spcBef>
                <a:spcPts val="1701"/>
              </a:spcBef>
              <a:spcAft>
                <a:spcPts val="0"/>
              </a:spcAft>
              <a:buSzPts val="1700"/>
              <a:buNone/>
            </a:pPr>
            <a:endParaRPr sz="1400">
              <a:latin typeface="Roboto"/>
              <a:ea typeface="Roboto"/>
              <a:cs typeface="Roboto"/>
              <a:sym typeface="Roboto"/>
            </a:endParaRPr>
          </a:p>
        </p:txBody>
      </p:sp>
      <p:sp>
        <p:nvSpPr>
          <p:cNvPr id="253" name="Google Shape;253;g11ac238cba3_0_49"/>
          <p:cNvSpPr txBox="1"/>
          <p:nvPr/>
        </p:nvSpPr>
        <p:spPr>
          <a:xfrm>
            <a:off x="852850" y="5413725"/>
            <a:ext cx="4917000" cy="8313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54" name="Google Shape;254;g11ac238cba3_0_49"/>
          <p:cNvSpPr/>
          <p:nvPr/>
        </p:nvSpPr>
        <p:spPr>
          <a:xfrm>
            <a:off x="845451" y="1514676"/>
            <a:ext cx="4479300" cy="10356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Barlow Semi Condensed"/>
                <a:ea typeface="Barlow Semi Condensed"/>
                <a:cs typeface="Barlow Semi Condensed"/>
                <a:sym typeface="Barlow Semi Condensed"/>
              </a:rPr>
              <a:t>Focus Areas</a:t>
            </a:r>
            <a:endParaRPr sz="2400" b="1" i="0" u="none" strike="noStrike" cap="none">
              <a:solidFill>
                <a:srgbClr val="FFFFFF"/>
              </a:solidFill>
              <a:latin typeface="Barlow Semi Condensed"/>
              <a:ea typeface="Barlow Semi Condensed"/>
              <a:cs typeface="Barlow Semi Condensed"/>
              <a:sym typeface="Barlow Semi Condensed"/>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lt1"/>
                </a:solidFill>
                <a:latin typeface="Roboto"/>
                <a:ea typeface="Roboto"/>
                <a:cs typeface="Roboto"/>
                <a:sym typeface="Roboto"/>
              </a:rPr>
              <a:t>(each is advised by Expert Members incl. at least one ECOP representative and the CORE project leaders)</a:t>
            </a:r>
            <a:endParaRPr sz="14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lt1"/>
                </a:solidFill>
                <a:latin typeface="Roboto"/>
                <a:ea typeface="Roboto"/>
                <a:cs typeface="Roboto"/>
                <a:sym typeface="Roboto"/>
              </a:rPr>
              <a:t>~10-15 people</a:t>
            </a:r>
            <a:endParaRPr sz="2400" b="1" i="0" u="none" strike="noStrike" cap="none">
              <a:solidFill>
                <a:srgbClr val="FFFFFF"/>
              </a:solidFill>
              <a:latin typeface="Roboto"/>
              <a:ea typeface="Roboto"/>
              <a:cs typeface="Roboto"/>
              <a:sym typeface="Roboto"/>
            </a:endParaRPr>
          </a:p>
        </p:txBody>
      </p:sp>
      <p:sp>
        <p:nvSpPr>
          <p:cNvPr id="255" name="Google Shape;255;g11ac238cba3_0_49"/>
          <p:cNvSpPr/>
          <p:nvPr/>
        </p:nvSpPr>
        <p:spPr>
          <a:xfrm>
            <a:off x="896289" y="2928332"/>
            <a:ext cx="4394400" cy="12390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Barlow Semi Condensed"/>
                <a:ea typeface="Barlow Semi Condensed"/>
                <a:cs typeface="Barlow Semi Condensed"/>
                <a:sym typeface="Barlow Semi Condensed"/>
              </a:rPr>
              <a:t>Projects – core</a:t>
            </a:r>
            <a:endParaRPr/>
          </a:p>
          <a:p>
            <a:pPr marL="0" marR="0" lvl="0" indent="0" algn="ctr" rtl="0">
              <a:lnSpc>
                <a:spcPct val="100000"/>
              </a:lnSpc>
              <a:spcBef>
                <a:spcPts val="0"/>
              </a:spcBef>
              <a:spcAft>
                <a:spcPts val="0"/>
              </a:spcAft>
              <a:buNone/>
            </a:pPr>
            <a:r>
              <a:rPr lang="en-US" sz="1400" b="0" i="0" u="none" strike="noStrike" cap="none">
                <a:solidFill>
                  <a:schemeClr val="lt1"/>
                </a:solidFill>
                <a:latin typeface="Roboto"/>
                <a:ea typeface="Roboto"/>
                <a:cs typeface="Roboto"/>
                <a:sym typeface="Roboto"/>
              </a:rPr>
              <a:t>proposed for endorsement by UN Decade</a:t>
            </a:r>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Barlow Semi Condensed"/>
              <a:ea typeface="Barlow Semi Condensed"/>
              <a:cs typeface="Barlow Semi Condensed"/>
              <a:sym typeface="Barlow Semi Condensed"/>
            </a:endParaRPr>
          </a:p>
        </p:txBody>
      </p:sp>
      <p:sp>
        <p:nvSpPr>
          <p:cNvPr id="256" name="Google Shape;256;g11ac238cba3_0_49"/>
          <p:cNvSpPr/>
          <p:nvPr/>
        </p:nvSpPr>
        <p:spPr>
          <a:xfrm rot="10800000">
            <a:off x="5280375" y="1756850"/>
            <a:ext cx="354300" cy="1410600"/>
          </a:xfrm>
          <a:prstGeom prst="curvedRightArrow">
            <a:avLst>
              <a:gd name="adj1" fmla="val 50000"/>
              <a:gd name="adj2" fmla="val 117583"/>
              <a:gd name="adj3" fmla="val 25000"/>
            </a:avLst>
          </a:prstGeom>
          <a:solidFill>
            <a:srgbClr val="ED7D3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g11ac238cba3_0_49"/>
          <p:cNvSpPr txBox="1"/>
          <p:nvPr/>
        </p:nvSpPr>
        <p:spPr>
          <a:xfrm>
            <a:off x="11197135" y="3014109"/>
            <a:ext cx="836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8" name="Google Shape;258;g11ac238cba3_0_49"/>
          <p:cNvSpPr/>
          <p:nvPr/>
        </p:nvSpPr>
        <p:spPr>
          <a:xfrm>
            <a:off x="395425" y="1863725"/>
            <a:ext cx="513900" cy="1410600"/>
          </a:xfrm>
          <a:prstGeom prst="curvedRightArrow">
            <a:avLst>
              <a:gd name="adj1" fmla="val 25000"/>
              <a:gd name="adj2" fmla="val 89524"/>
              <a:gd name="adj3" fmla="val 25000"/>
            </a:avLst>
          </a:prstGeom>
          <a:solidFill>
            <a:srgbClr val="ED7D3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g11ac238cba3_0_49"/>
          <p:cNvSpPr/>
          <p:nvPr/>
        </p:nvSpPr>
        <p:spPr>
          <a:xfrm>
            <a:off x="887889" y="4780807"/>
            <a:ext cx="4394400" cy="12390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Barlow Semi Condensed"/>
                <a:ea typeface="Barlow Semi Condensed"/>
                <a:cs typeface="Barlow Semi Condensed"/>
                <a:sym typeface="Barlow Semi Condensed"/>
              </a:rPr>
              <a:t>Projects - affiliated</a:t>
            </a:r>
            <a:r>
              <a:rPr lang="en-US" sz="2400" b="1" i="0" u="none" strike="noStrike" cap="none">
                <a:solidFill>
                  <a:srgbClr val="FFFFFF"/>
                </a:solidFill>
                <a:latin typeface="Roboto"/>
                <a:ea typeface="Roboto"/>
                <a:cs typeface="Roboto"/>
                <a:sym typeface="Roboto"/>
              </a:rPr>
              <a:t> </a:t>
            </a:r>
            <a:endParaRPr sz="24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proposed for endorsement by UN Decade</a:t>
            </a:r>
            <a:endParaRPr sz="1400" b="0" i="0" u="none" strike="noStrike" cap="none">
              <a:solidFill>
                <a:srgbClr val="FFFFFF"/>
              </a:solidFill>
              <a:latin typeface="Roboto"/>
              <a:ea typeface="Roboto"/>
              <a:cs typeface="Roboto"/>
              <a:sym typeface="Roboto"/>
            </a:endParaRPr>
          </a:p>
        </p:txBody>
      </p:sp>
      <p:sp>
        <p:nvSpPr>
          <p:cNvPr id="260" name="Google Shape;260;g11ac238cba3_0_49"/>
          <p:cNvSpPr/>
          <p:nvPr/>
        </p:nvSpPr>
        <p:spPr>
          <a:xfrm>
            <a:off x="2119050" y="4139625"/>
            <a:ext cx="323700" cy="585600"/>
          </a:xfrm>
          <a:prstGeom prst="up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1" name="Google Shape;261;g11ac238cba3_0_49"/>
          <p:cNvCxnSpPr/>
          <p:nvPr/>
        </p:nvCxnSpPr>
        <p:spPr>
          <a:xfrm>
            <a:off x="5359963" y="3362160"/>
            <a:ext cx="854400" cy="0"/>
          </a:xfrm>
          <a:prstGeom prst="straightConnector1">
            <a:avLst/>
          </a:prstGeom>
          <a:noFill/>
          <a:ln w="9525" cap="flat" cmpd="sng">
            <a:solidFill>
              <a:schemeClr val="lt1"/>
            </a:solidFill>
            <a:prstDash val="solid"/>
            <a:miter lim="800000"/>
            <a:headEnd type="none" w="sm" len="sm"/>
            <a:tailEnd type="none" w="sm" len="sm"/>
          </a:ln>
        </p:spPr>
      </p:cxnSp>
      <p:cxnSp>
        <p:nvCxnSpPr>
          <p:cNvPr id="262" name="Google Shape;262;g11ac238cba3_0_49"/>
          <p:cNvCxnSpPr/>
          <p:nvPr/>
        </p:nvCxnSpPr>
        <p:spPr>
          <a:xfrm>
            <a:off x="6215450" y="1396325"/>
            <a:ext cx="12300" cy="3299400"/>
          </a:xfrm>
          <a:prstGeom prst="straightConnector1">
            <a:avLst/>
          </a:prstGeom>
          <a:noFill/>
          <a:ln w="9525" cap="flat" cmpd="sng">
            <a:solidFill>
              <a:schemeClr val="lt1"/>
            </a:solidFill>
            <a:prstDash val="solid"/>
            <a:miter lim="800000"/>
            <a:headEnd type="none" w="sm" len="sm"/>
            <a:tailEnd type="none" w="sm" len="sm"/>
          </a:ln>
        </p:spPr>
      </p:cxnSp>
      <p:sp>
        <p:nvSpPr>
          <p:cNvPr id="263" name="Google Shape;263;g11ac238cba3_0_49"/>
          <p:cNvSpPr/>
          <p:nvPr/>
        </p:nvSpPr>
        <p:spPr>
          <a:xfrm rot="10800000">
            <a:off x="3408275" y="4215825"/>
            <a:ext cx="323700" cy="585600"/>
          </a:xfrm>
          <a:prstGeom prst="up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
          <p:cNvSpPr txBox="1">
            <a:spLocks noGrp="1"/>
          </p:cNvSpPr>
          <p:nvPr>
            <p:ph type="subTitle" idx="1"/>
          </p:nvPr>
        </p:nvSpPr>
        <p:spPr>
          <a:xfrm>
            <a:off x="6305801" y="1005399"/>
            <a:ext cx="5784591" cy="562763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701"/>
              </a:spcBef>
              <a:spcAft>
                <a:spcPts val="0"/>
              </a:spcAft>
              <a:buSzPts val="1700"/>
              <a:buNone/>
            </a:pPr>
            <a:r>
              <a:rPr lang="en-US" sz="1400" b="1" dirty="0">
                <a:solidFill>
                  <a:schemeClr val="accent2"/>
                </a:solidFill>
                <a:latin typeface="Roboto"/>
                <a:ea typeface="Roboto"/>
                <a:cs typeface="Roboto"/>
                <a:sym typeface="Roboto"/>
              </a:rPr>
              <a:t>Project proposals submitted for Decade endorsement in April 2022</a:t>
            </a:r>
            <a:endParaRPr dirty="0"/>
          </a:p>
          <a:p>
            <a:pPr marL="0" lvl="0" indent="0" algn="l" rtl="0">
              <a:lnSpc>
                <a:spcPct val="100000"/>
              </a:lnSpc>
              <a:spcBef>
                <a:spcPts val="1701"/>
              </a:spcBef>
              <a:spcAft>
                <a:spcPts val="0"/>
              </a:spcAft>
              <a:buSzPts val="1700"/>
              <a:buNone/>
            </a:pPr>
            <a:r>
              <a:rPr lang="en-US" sz="1400" b="1" dirty="0">
                <a:solidFill>
                  <a:schemeClr val="accent2"/>
                </a:solidFill>
                <a:latin typeface="Roboto"/>
                <a:ea typeface="Roboto"/>
                <a:cs typeface="Roboto"/>
                <a:sym typeface="Roboto"/>
              </a:rPr>
              <a:t>Focus Area 1: affiliated- Integrating Coastal Hazards Early Warning Systems in the Tropical Americas and Caribbean </a:t>
            </a:r>
            <a:r>
              <a:rPr lang="en-US" sz="1400" dirty="0">
                <a:solidFill>
                  <a:schemeClr val="lt1"/>
                </a:solidFill>
                <a:latin typeface="Roboto"/>
                <a:ea typeface="Roboto"/>
                <a:cs typeface="Roboto"/>
                <a:sym typeface="Roboto"/>
              </a:rPr>
              <a:t>submitted by the Regional Office for the Americas and the Caribbean Sea</a:t>
            </a:r>
            <a:endParaRPr dirty="0"/>
          </a:p>
          <a:p>
            <a:pPr marL="0" lvl="0" indent="0" algn="l" rtl="0">
              <a:lnSpc>
                <a:spcPct val="100000"/>
              </a:lnSpc>
              <a:spcBef>
                <a:spcPts val="1701"/>
              </a:spcBef>
              <a:spcAft>
                <a:spcPts val="0"/>
              </a:spcAft>
              <a:buSzPts val="1700"/>
              <a:buNone/>
            </a:pPr>
            <a:r>
              <a:rPr lang="en-US" sz="1400" b="1" dirty="0">
                <a:solidFill>
                  <a:schemeClr val="accent2"/>
                </a:solidFill>
                <a:latin typeface="Roboto"/>
                <a:ea typeface="Roboto"/>
                <a:cs typeface="Roboto"/>
                <a:sym typeface="Roboto"/>
              </a:rPr>
              <a:t>Focus Area 1: affiliated- Forecasting the Argentine Sea</a:t>
            </a:r>
            <a:r>
              <a:rPr lang="en-US" sz="1400" dirty="0">
                <a:solidFill>
                  <a:schemeClr val="accent2"/>
                </a:solidFill>
                <a:latin typeface="Roboto"/>
                <a:ea typeface="Roboto"/>
                <a:cs typeface="Roboto"/>
                <a:sym typeface="Roboto"/>
              </a:rPr>
              <a:t> </a:t>
            </a:r>
            <a:r>
              <a:rPr lang="en-US" sz="1400" dirty="0">
                <a:solidFill>
                  <a:schemeClr val="lt1"/>
                </a:solidFill>
                <a:latin typeface="Roboto"/>
                <a:ea typeface="Roboto"/>
                <a:cs typeface="Roboto"/>
                <a:sym typeface="Roboto"/>
              </a:rPr>
              <a:t>– The project is accelerating the capacity for operational forecasting in Argentina –FULLY FUNDED</a:t>
            </a:r>
            <a:endParaRPr dirty="0"/>
          </a:p>
          <a:p>
            <a:pPr marL="0" lvl="0" indent="0" algn="l" rtl="0">
              <a:lnSpc>
                <a:spcPct val="100000"/>
              </a:lnSpc>
              <a:spcBef>
                <a:spcPts val="1701"/>
              </a:spcBef>
              <a:spcAft>
                <a:spcPts val="0"/>
              </a:spcAft>
              <a:buSzPts val="1700"/>
              <a:buNone/>
            </a:pPr>
            <a:r>
              <a:rPr lang="en-US" sz="1400" b="1" dirty="0">
                <a:solidFill>
                  <a:schemeClr val="accent2"/>
                </a:solidFill>
                <a:latin typeface="Roboto"/>
                <a:ea typeface="Roboto"/>
                <a:cs typeface="Roboto"/>
                <a:sym typeface="Roboto"/>
              </a:rPr>
              <a:t>Focus Area 2: affiliated- European Knowledge Hub on Sea Level  Rise </a:t>
            </a:r>
            <a:r>
              <a:rPr lang="en-US" sz="1400" dirty="0">
                <a:latin typeface="Roboto"/>
                <a:ea typeface="Roboto"/>
                <a:cs typeface="Roboto"/>
                <a:sym typeface="Roboto"/>
              </a:rPr>
              <a:t>- Coastal Ocean Resource Environment will provide sustainable delivery of high-quality environmental data and information, products to research, industry and government for purposes such as ecosystem health, hazard response and resource management. PARTIALLY FUNDED</a:t>
            </a:r>
            <a:endParaRPr sz="1400" b="1" dirty="0">
              <a:solidFill>
                <a:schemeClr val="accent2"/>
              </a:solidFill>
              <a:latin typeface="Roboto"/>
              <a:ea typeface="Roboto"/>
              <a:cs typeface="Roboto"/>
              <a:sym typeface="Roboto"/>
            </a:endParaRPr>
          </a:p>
          <a:p>
            <a:pPr marL="0" lvl="0" indent="0" algn="l" rtl="0">
              <a:lnSpc>
                <a:spcPct val="100000"/>
              </a:lnSpc>
              <a:spcBef>
                <a:spcPts val="1701"/>
              </a:spcBef>
              <a:spcAft>
                <a:spcPts val="0"/>
              </a:spcAft>
              <a:buSzPts val="1700"/>
              <a:buNone/>
            </a:pPr>
            <a:r>
              <a:rPr lang="en-US" sz="1400" b="1" dirty="0">
                <a:solidFill>
                  <a:schemeClr val="accent2"/>
                </a:solidFill>
                <a:latin typeface="Roboto"/>
                <a:ea typeface="Roboto"/>
                <a:cs typeface="Roboto"/>
                <a:sym typeface="Roboto"/>
              </a:rPr>
              <a:t>Focus Area 3: affiliated- </a:t>
            </a:r>
            <a:r>
              <a:rPr lang="en-US" sz="1400" dirty="0">
                <a:latin typeface="Roboto"/>
                <a:ea typeface="Roboto"/>
                <a:cs typeface="Roboto"/>
                <a:sym typeface="Roboto"/>
              </a:rPr>
              <a:t>Mangroves as Nature-based Solutions to Coastal Hazards in Eastern Ghana (MANCOGA) endorsed for funding by </a:t>
            </a:r>
            <a:r>
              <a:rPr lang="en-US" sz="1400" dirty="0" err="1">
                <a:latin typeface="Roboto"/>
                <a:ea typeface="Roboto"/>
                <a:cs typeface="Roboto"/>
                <a:sym typeface="Roboto"/>
              </a:rPr>
              <a:t>Meerwissen</a:t>
            </a:r>
            <a:r>
              <a:rPr lang="en-US" sz="1400" dirty="0">
                <a:latin typeface="Roboto"/>
                <a:ea typeface="Roboto"/>
                <a:cs typeface="Roboto"/>
                <a:sym typeface="Roboto"/>
              </a:rPr>
              <a:t> – FULLY FUNDED</a:t>
            </a:r>
            <a:endParaRPr sz="1400" dirty="0">
              <a:latin typeface="Roboto"/>
              <a:ea typeface="Roboto"/>
              <a:cs typeface="Roboto"/>
              <a:sym typeface="Roboto"/>
            </a:endParaRPr>
          </a:p>
          <a:p>
            <a:pPr marL="0" lvl="0" indent="0" algn="l" rtl="0">
              <a:lnSpc>
                <a:spcPct val="100000"/>
              </a:lnSpc>
              <a:spcBef>
                <a:spcPts val="1701"/>
              </a:spcBef>
              <a:spcAft>
                <a:spcPts val="0"/>
              </a:spcAft>
              <a:buSzPts val="1700"/>
              <a:buNone/>
            </a:pPr>
            <a:r>
              <a:rPr lang="en-US" sz="1400" b="1" dirty="0">
                <a:solidFill>
                  <a:schemeClr val="accent2"/>
                </a:solidFill>
                <a:latin typeface="Roboto"/>
                <a:ea typeface="Roboto"/>
                <a:cs typeface="Roboto"/>
                <a:sym typeface="Roboto"/>
              </a:rPr>
              <a:t>In preparation: Collaborative project with Ocean Observing Co-Design</a:t>
            </a:r>
            <a:r>
              <a:rPr lang="en-US" sz="1400" dirty="0">
                <a:solidFill>
                  <a:schemeClr val="accent2"/>
                </a:solidFill>
                <a:latin typeface="Roboto"/>
                <a:ea typeface="Roboto"/>
                <a:cs typeface="Roboto"/>
                <a:sym typeface="Roboto"/>
              </a:rPr>
              <a:t>:</a:t>
            </a:r>
            <a:br>
              <a:rPr lang="en-US" sz="1400" dirty="0">
                <a:latin typeface="Roboto"/>
                <a:ea typeface="Roboto"/>
                <a:cs typeface="Roboto"/>
                <a:sym typeface="Roboto"/>
              </a:rPr>
            </a:br>
            <a:r>
              <a:rPr lang="en-US" sz="1400" dirty="0">
                <a:latin typeface="Roboto"/>
                <a:ea typeface="Roboto"/>
                <a:cs typeface="Roboto"/>
                <a:sym typeface="Roboto"/>
              </a:rPr>
              <a:t>Coastal inundation and storm surge exemplar project of the Ocean Observing Co-Design </a:t>
            </a:r>
            <a:r>
              <a:rPr lang="en-US" sz="1400" dirty="0" err="1">
                <a:latin typeface="Roboto"/>
                <a:ea typeface="Roboto"/>
                <a:cs typeface="Roboto"/>
                <a:sym typeface="Roboto"/>
              </a:rPr>
              <a:t>Programme</a:t>
            </a:r>
            <a:r>
              <a:rPr lang="en-US" sz="1400" dirty="0">
                <a:latin typeface="Roboto"/>
                <a:ea typeface="Roboto"/>
                <a:cs typeface="Roboto"/>
                <a:sym typeface="Roboto"/>
              </a:rPr>
              <a:t> will be a project affiliated to Focus Area 1 </a:t>
            </a:r>
            <a:r>
              <a:rPr lang="en-US" sz="1400" dirty="0" err="1">
                <a:latin typeface="Roboto"/>
                <a:ea typeface="Roboto"/>
                <a:cs typeface="Roboto"/>
                <a:sym typeface="Roboto"/>
              </a:rPr>
              <a:t>PredictOnTime</a:t>
            </a:r>
            <a:r>
              <a:rPr lang="en-US" sz="1400" dirty="0">
                <a:latin typeface="Roboto"/>
                <a:ea typeface="Roboto"/>
                <a:cs typeface="Roboto"/>
                <a:sym typeface="Roboto"/>
              </a:rPr>
              <a:t> core project. </a:t>
            </a:r>
            <a:endParaRPr dirty="0"/>
          </a:p>
          <a:p>
            <a:pPr marL="0" lvl="0" indent="0" algn="l" rtl="0">
              <a:lnSpc>
                <a:spcPct val="100000"/>
              </a:lnSpc>
              <a:spcBef>
                <a:spcPts val="1701"/>
              </a:spcBef>
              <a:spcAft>
                <a:spcPts val="0"/>
              </a:spcAft>
              <a:buSzPts val="1700"/>
              <a:buNone/>
            </a:pPr>
            <a:endParaRPr sz="1400" dirty="0">
              <a:solidFill>
                <a:schemeClr val="dk1"/>
              </a:solidFill>
              <a:latin typeface="Calibri"/>
              <a:ea typeface="Calibri"/>
              <a:cs typeface="Calibri"/>
              <a:sym typeface="Calibri"/>
            </a:endParaRPr>
          </a:p>
          <a:p>
            <a:pPr marL="0" lvl="0" indent="0" algn="l" rtl="0">
              <a:lnSpc>
                <a:spcPct val="100000"/>
              </a:lnSpc>
              <a:spcBef>
                <a:spcPts val="1701"/>
              </a:spcBef>
              <a:spcAft>
                <a:spcPts val="0"/>
              </a:spcAft>
              <a:buSzPts val="1700"/>
              <a:buNone/>
            </a:pPr>
            <a:endParaRPr sz="1400" dirty="0">
              <a:latin typeface="Roboto"/>
              <a:ea typeface="Roboto"/>
              <a:cs typeface="Roboto"/>
              <a:sym typeface="Roboto"/>
            </a:endParaRPr>
          </a:p>
        </p:txBody>
      </p:sp>
      <p:sp>
        <p:nvSpPr>
          <p:cNvPr id="269" name="Google Shape;269;p1"/>
          <p:cNvSpPr txBox="1"/>
          <p:nvPr/>
        </p:nvSpPr>
        <p:spPr>
          <a:xfrm>
            <a:off x="852850" y="5413725"/>
            <a:ext cx="4917000" cy="8313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70" name="Google Shape;270;p1"/>
          <p:cNvSpPr/>
          <p:nvPr/>
        </p:nvSpPr>
        <p:spPr>
          <a:xfrm>
            <a:off x="845451" y="1514676"/>
            <a:ext cx="4479300" cy="10356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Barlow Semi Condensed"/>
                <a:ea typeface="Barlow Semi Condensed"/>
                <a:cs typeface="Barlow Semi Condensed"/>
                <a:sym typeface="Barlow Semi Condensed"/>
              </a:rPr>
              <a:t>Focus Areas</a:t>
            </a:r>
            <a:endParaRPr sz="2400" b="1" i="0" u="none" strike="noStrike" cap="none">
              <a:solidFill>
                <a:srgbClr val="FFFFFF"/>
              </a:solidFill>
              <a:latin typeface="Barlow Semi Condensed"/>
              <a:ea typeface="Barlow Semi Condensed"/>
              <a:cs typeface="Barlow Semi Condensed"/>
              <a:sym typeface="Barlow Semi Condensed"/>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lt1"/>
                </a:solidFill>
                <a:latin typeface="Roboto"/>
                <a:ea typeface="Roboto"/>
                <a:cs typeface="Roboto"/>
                <a:sym typeface="Roboto"/>
              </a:rPr>
              <a:t>(each is advised by Expert Members incl. at least one ECOP representative and the CORE project leaders)</a:t>
            </a:r>
            <a:endParaRPr sz="14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lt1"/>
                </a:solidFill>
                <a:latin typeface="Roboto"/>
                <a:ea typeface="Roboto"/>
                <a:cs typeface="Roboto"/>
                <a:sym typeface="Roboto"/>
              </a:rPr>
              <a:t>~10-15 people</a:t>
            </a:r>
            <a:endParaRPr sz="2400" b="1" i="0" u="none" strike="noStrike" cap="none">
              <a:solidFill>
                <a:srgbClr val="FFFFFF"/>
              </a:solidFill>
              <a:latin typeface="Roboto"/>
              <a:ea typeface="Roboto"/>
              <a:cs typeface="Roboto"/>
              <a:sym typeface="Roboto"/>
            </a:endParaRPr>
          </a:p>
        </p:txBody>
      </p:sp>
      <p:sp>
        <p:nvSpPr>
          <p:cNvPr id="271" name="Google Shape;271;p1"/>
          <p:cNvSpPr/>
          <p:nvPr/>
        </p:nvSpPr>
        <p:spPr>
          <a:xfrm>
            <a:off x="896289" y="2928332"/>
            <a:ext cx="4394400" cy="12390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Barlow Semi Condensed"/>
                <a:ea typeface="Barlow Semi Condensed"/>
                <a:cs typeface="Barlow Semi Condensed"/>
                <a:sym typeface="Barlow Semi Condensed"/>
              </a:rPr>
              <a:t>Projects – core</a:t>
            </a:r>
            <a:endParaRPr/>
          </a:p>
          <a:p>
            <a:pPr marL="0" marR="0" lvl="0" indent="0" algn="ctr" rtl="0">
              <a:lnSpc>
                <a:spcPct val="100000"/>
              </a:lnSpc>
              <a:spcBef>
                <a:spcPts val="0"/>
              </a:spcBef>
              <a:spcAft>
                <a:spcPts val="0"/>
              </a:spcAft>
              <a:buNone/>
            </a:pPr>
            <a:r>
              <a:rPr lang="en-US" sz="1400" b="0" i="0" u="none" strike="noStrike" cap="none">
                <a:solidFill>
                  <a:schemeClr val="lt1"/>
                </a:solidFill>
                <a:latin typeface="Roboto"/>
                <a:ea typeface="Roboto"/>
                <a:cs typeface="Roboto"/>
                <a:sym typeface="Roboto"/>
              </a:rPr>
              <a:t>proposed for endorsement by UN Decade</a:t>
            </a:r>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Barlow Semi Condensed"/>
              <a:ea typeface="Barlow Semi Condensed"/>
              <a:cs typeface="Barlow Semi Condensed"/>
              <a:sym typeface="Barlow Semi Condensed"/>
            </a:endParaRPr>
          </a:p>
        </p:txBody>
      </p:sp>
      <p:sp>
        <p:nvSpPr>
          <p:cNvPr id="272" name="Google Shape;272;p1"/>
          <p:cNvSpPr/>
          <p:nvPr/>
        </p:nvSpPr>
        <p:spPr>
          <a:xfrm rot="10800000">
            <a:off x="5280375" y="1756850"/>
            <a:ext cx="354300" cy="1410600"/>
          </a:xfrm>
          <a:prstGeom prst="curvedRightArrow">
            <a:avLst>
              <a:gd name="adj1" fmla="val 50000"/>
              <a:gd name="adj2" fmla="val 117583"/>
              <a:gd name="adj3" fmla="val 25000"/>
            </a:avLst>
          </a:prstGeom>
          <a:solidFill>
            <a:srgbClr val="ED7D3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1"/>
          <p:cNvSpPr txBox="1"/>
          <p:nvPr/>
        </p:nvSpPr>
        <p:spPr>
          <a:xfrm>
            <a:off x="11197135" y="3014109"/>
            <a:ext cx="836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4" name="Google Shape;274;p1"/>
          <p:cNvSpPr/>
          <p:nvPr/>
        </p:nvSpPr>
        <p:spPr>
          <a:xfrm>
            <a:off x="395425" y="1863725"/>
            <a:ext cx="513900" cy="1410600"/>
          </a:xfrm>
          <a:prstGeom prst="curvedRightArrow">
            <a:avLst>
              <a:gd name="adj1" fmla="val 25000"/>
              <a:gd name="adj2" fmla="val 89524"/>
              <a:gd name="adj3" fmla="val 25000"/>
            </a:avLst>
          </a:prstGeom>
          <a:solidFill>
            <a:srgbClr val="ED7D3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1"/>
          <p:cNvSpPr/>
          <p:nvPr/>
        </p:nvSpPr>
        <p:spPr>
          <a:xfrm>
            <a:off x="887889" y="4780807"/>
            <a:ext cx="4394400" cy="12390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Barlow Semi Condensed"/>
                <a:ea typeface="Barlow Semi Condensed"/>
                <a:cs typeface="Barlow Semi Condensed"/>
                <a:sym typeface="Barlow Semi Condensed"/>
              </a:rPr>
              <a:t>Projects - affiliated</a:t>
            </a:r>
            <a:r>
              <a:rPr lang="en-US" sz="2400" b="1" i="0" u="none" strike="noStrike" cap="none">
                <a:solidFill>
                  <a:srgbClr val="FFFFFF"/>
                </a:solidFill>
                <a:latin typeface="Roboto"/>
                <a:ea typeface="Roboto"/>
                <a:cs typeface="Roboto"/>
                <a:sym typeface="Roboto"/>
              </a:rPr>
              <a:t> </a:t>
            </a:r>
            <a:endParaRPr sz="24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proposed for endorsement by UN Decade</a:t>
            </a:r>
            <a:endParaRPr sz="1400" b="0" i="0" u="none" strike="noStrike" cap="none">
              <a:solidFill>
                <a:srgbClr val="FFFFFF"/>
              </a:solidFill>
              <a:latin typeface="Roboto"/>
              <a:ea typeface="Roboto"/>
              <a:cs typeface="Roboto"/>
              <a:sym typeface="Roboto"/>
            </a:endParaRPr>
          </a:p>
        </p:txBody>
      </p:sp>
      <p:sp>
        <p:nvSpPr>
          <p:cNvPr id="276" name="Google Shape;276;p1"/>
          <p:cNvSpPr/>
          <p:nvPr/>
        </p:nvSpPr>
        <p:spPr>
          <a:xfrm>
            <a:off x="2119050" y="4139625"/>
            <a:ext cx="323700" cy="585600"/>
          </a:xfrm>
          <a:prstGeom prst="up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7" name="Google Shape;277;p1"/>
          <p:cNvCxnSpPr/>
          <p:nvPr/>
        </p:nvCxnSpPr>
        <p:spPr>
          <a:xfrm>
            <a:off x="5359963" y="4886160"/>
            <a:ext cx="854400" cy="0"/>
          </a:xfrm>
          <a:prstGeom prst="straightConnector1">
            <a:avLst/>
          </a:prstGeom>
          <a:noFill/>
          <a:ln w="9525" cap="flat" cmpd="sng">
            <a:solidFill>
              <a:schemeClr val="lt1"/>
            </a:solidFill>
            <a:prstDash val="solid"/>
            <a:miter lim="800000"/>
            <a:headEnd type="none" w="sm" len="sm"/>
            <a:tailEnd type="none" w="sm" len="sm"/>
          </a:ln>
        </p:spPr>
      </p:cxnSp>
      <p:cxnSp>
        <p:nvCxnSpPr>
          <p:cNvPr id="278" name="Google Shape;278;p1"/>
          <p:cNvCxnSpPr/>
          <p:nvPr/>
        </p:nvCxnSpPr>
        <p:spPr>
          <a:xfrm>
            <a:off x="6210725" y="1047975"/>
            <a:ext cx="30900" cy="4099500"/>
          </a:xfrm>
          <a:prstGeom prst="straightConnector1">
            <a:avLst/>
          </a:prstGeom>
          <a:noFill/>
          <a:ln w="9525" cap="flat" cmpd="sng">
            <a:solidFill>
              <a:schemeClr val="lt1"/>
            </a:solidFill>
            <a:prstDash val="solid"/>
            <a:miter lim="800000"/>
            <a:headEnd type="none" w="sm" len="sm"/>
            <a:tailEnd type="none" w="sm" len="sm"/>
          </a:ln>
        </p:spPr>
      </p:cxnSp>
      <p:sp>
        <p:nvSpPr>
          <p:cNvPr id="279" name="Google Shape;279;p1"/>
          <p:cNvSpPr/>
          <p:nvPr/>
        </p:nvSpPr>
        <p:spPr>
          <a:xfrm rot="10800000">
            <a:off x="3408275" y="4215825"/>
            <a:ext cx="323700" cy="585600"/>
          </a:xfrm>
          <a:prstGeom prst="up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80" name="Google Shape;280;p1"/>
          <p:cNvCxnSpPr/>
          <p:nvPr/>
        </p:nvCxnSpPr>
        <p:spPr>
          <a:xfrm>
            <a:off x="5359963" y="5800560"/>
            <a:ext cx="854400" cy="0"/>
          </a:xfrm>
          <a:prstGeom prst="straightConnector1">
            <a:avLst/>
          </a:prstGeom>
          <a:noFill/>
          <a:ln w="9525" cap="flat" cmpd="sng">
            <a:solidFill>
              <a:schemeClr val="lt1"/>
            </a:solidFill>
            <a:prstDash val="solid"/>
            <a:miter lim="800000"/>
            <a:headEnd type="none" w="sm" len="sm"/>
            <a:tailEnd type="none" w="sm" len="sm"/>
          </a:ln>
        </p:spPr>
      </p:cxnSp>
      <p:cxnSp>
        <p:nvCxnSpPr>
          <p:cNvPr id="281" name="Google Shape;281;p1"/>
          <p:cNvCxnSpPr/>
          <p:nvPr/>
        </p:nvCxnSpPr>
        <p:spPr>
          <a:xfrm>
            <a:off x="6241550" y="5731275"/>
            <a:ext cx="0" cy="83250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1367acb823_0_672"/>
          <p:cNvSpPr txBox="1">
            <a:spLocks noGrp="1"/>
          </p:cNvSpPr>
          <p:nvPr>
            <p:ph type="title"/>
          </p:nvPr>
        </p:nvSpPr>
        <p:spPr>
          <a:xfrm>
            <a:off x="1188000" y="793749"/>
            <a:ext cx="4508857" cy="1368879"/>
          </a:xfrm>
        </p:spPr>
        <p:txBody>
          <a:bodyPr spcFirstLastPara="1" wrap="square" lIns="0" tIns="0" rIns="0" bIns="0" anchor="t" anchorCtr="0">
            <a:normAutofit fontScale="90000"/>
          </a:bodyPr>
          <a:lstStyle/>
          <a:p>
            <a:pPr marL="0" lvl="0" indent="0"/>
            <a:r>
              <a:rPr lang="en-US" sz="2600" b="0" i="0" u="none" strike="noStrike" cap="none" dirty="0">
                <a:latin typeface="Barlow Semi Condensed SemiBold"/>
                <a:ea typeface="Barlow Semi Condensed SemiBold"/>
                <a:cs typeface="Barlow Semi Condensed SemiBold"/>
                <a:sym typeface="Barlow Semi Condensed SemiBold"/>
              </a:rPr>
              <a:t>DECADE COLLABORATIVE CENTRE </a:t>
            </a:r>
            <a:endParaRPr lang="en-IT" sz="2600" b="0" i="0" u="none" strike="noStrike" cap="none" dirty="0">
              <a:latin typeface="Barlow Semi Condensed SemiBold"/>
              <a:ea typeface="Barlow Semi Condensed SemiBold"/>
              <a:cs typeface="Barlow Semi Condensed SemiBold"/>
              <a:sym typeface="Barlow Semi Condensed SemiBold"/>
            </a:endParaRPr>
          </a:p>
          <a:p>
            <a:pPr marL="0" lvl="0" indent="0"/>
            <a:r>
              <a:rPr lang="en-US" sz="2600" b="0" i="0" u="none" strike="noStrike" cap="none" dirty="0">
                <a:latin typeface="Barlow Semi Condensed SemiBold"/>
                <a:ea typeface="Barlow Semi Condensed SemiBold"/>
                <a:cs typeface="Barlow Semi Condensed SemiBold"/>
                <a:sym typeface="Barlow Semi Condensed SemiBold"/>
              </a:rPr>
              <a:t>COASTAL RESILIENCE IN A CHANGING CLIMATE @University of Bologna</a:t>
            </a:r>
            <a:endParaRPr lang="en-IT" sz="2600" b="0" i="0" u="none" strike="noStrike" cap="none" dirty="0">
              <a:latin typeface="Barlow Semi Condensed SemiBold"/>
              <a:ea typeface="Barlow Semi Condensed SemiBold"/>
              <a:cs typeface="Barlow Semi Condensed SemiBold"/>
              <a:sym typeface="Barlow Semi Condensed SemiBold"/>
            </a:endParaRPr>
          </a:p>
        </p:txBody>
      </p:sp>
      <p:pic>
        <p:nvPicPr>
          <p:cNvPr id="5" name="Picture 4">
            <a:extLst>
              <a:ext uri="{FF2B5EF4-FFF2-40B4-BE49-F238E27FC236}">
                <a16:creationId xmlns:a16="http://schemas.microsoft.com/office/drawing/2014/main" id="{391B9FEE-D684-D25C-7E2D-CB0FF51E2767}"/>
              </a:ext>
            </a:extLst>
          </p:cNvPr>
          <p:cNvPicPr>
            <a:picLocks noChangeAspect="1"/>
          </p:cNvPicPr>
          <p:nvPr/>
        </p:nvPicPr>
        <p:blipFill rotWithShape="1">
          <a:blip r:embed="rId3"/>
          <a:srcRect t="14251"/>
          <a:stretch/>
        </p:blipFill>
        <p:spPr>
          <a:xfrm>
            <a:off x="5381350" y="2069913"/>
            <a:ext cx="6810650" cy="3285857"/>
          </a:xfrm>
          <a:prstGeom prst="rect">
            <a:avLst/>
          </a:prstGeom>
          <a:noFill/>
          <a:ln>
            <a:noFill/>
          </a:ln>
        </p:spPr>
      </p:pic>
      <p:sp>
        <p:nvSpPr>
          <p:cNvPr id="287" name="Google Shape;287;g11367acb823_0_672"/>
          <p:cNvSpPr txBox="1"/>
          <p:nvPr/>
        </p:nvSpPr>
        <p:spPr>
          <a:xfrm>
            <a:off x="499334" y="2006115"/>
            <a:ext cx="4882016" cy="4242285"/>
          </a:xfrm>
          <a:prstGeom prst="rect">
            <a:avLst/>
          </a:prstGeom>
          <a:noFill/>
          <a:ln>
            <a:noFill/>
          </a:ln>
        </p:spPr>
        <p:txBody>
          <a:bodyPr spcFirstLastPara="1" wrap="square" lIns="0" tIns="0" rIns="0" bIns="0" anchor="t" anchorCtr="0">
            <a:normAutofit/>
          </a:bodyPr>
          <a:lstStyle/>
          <a:p>
            <a:pPr marL="457200" lvl="0" indent="-228600">
              <a:lnSpc>
                <a:spcPct val="110000"/>
              </a:lnSpc>
              <a:spcAft>
                <a:spcPts val="600"/>
              </a:spcAft>
              <a:buClr>
                <a:schemeClr val="lt1"/>
              </a:buClr>
              <a:buSzPts val="2000"/>
            </a:pPr>
            <a:r>
              <a:rPr lang="en-US" sz="1600" b="0" i="0" u="none" strike="noStrike" cap="none" dirty="0">
                <a:solidFill>
                  <a:schemeClr val="lt1"/>
                </a:solidFill>
                <a:latin typeface="Roboto Light"/>
                <a:ea typeface="Roboto Light"/>
                <a:cs typeface="Roboto Light"/>
                <a:sym typeface="Roboto Light"/>
              </a:rPr>
              <a:t>What are the functions?</a:t>
            </a:r>
          </a:p>
          <a:p>
            <a:pPr marL="457200" lvl="0" indent="-228600">
              <a:lnSpc>
                <a:spcPct val="110000"/>
              </a:lnSpc>
              <a:spcAft>
                <a:spcPts val="600"/>
              </a:spcAft>
              <a:buClr>
                <a:schemeClr val="lt1"/>
              </a:buClr>
              <a:buSzPts val="2000"/>
            </a:pPr>
            <a:r>
              <a:rPr lang="en-US" sz="1600" b="0" i="0" u="none" strike="noStrike" cap="none" dirty="0">
                <a:solidFill>
                  <a:schemeClr val="lt1"/>
                </a:solidFill>
                <a:latin typeface="Roboto Light"/>
                <a:ea typeface="Roboto Light"/>
                <a:cs typeface="Roboto Light"/>
                <a:sym typeface="Roboto Light"/>
              </a:rPr>
              <a:t>A) </a:t>
            </a:r>
            <a:r>
              <a:rPr lang="en-US" sz="1600" i="0" u="none" strike="noStrike" cap="none" dirty="0">
                <a:solidFill>
                  <a:schemeClr val="lt1"/>
                </a:solidFill>
                <a:latin typeface="Roboto Light"/>
                <a:ea typeface="Roboto Light"/>
                <a:cs typeface="Roboto Light"/>
                <a:sym typeface="Roboto Light"/>
              </a:rPr>
              <a:t>Catalyst/strategic: </a:t>
            </a:r>
            <a:r>
              <a:rPr lang="en-US" sz="1600" b="0" i="0" u="none" strike="noStrike" cap="none" dirty="0">
                <a:solidFill>
                  <a:schemeClr val="lt1"/>
                </a:solidFill>
                <a:latin typeface="Roboto Light"/>
                <a:ea typeface="Roboto Light"/>
                <a:cs typeface="Roboto Light"/>
                <a:sym typeface="Roboto Light"/>
              </a:rPr>
              <a:t>be a place for strategic thinking and planning of the UN decade transformative science for sustainable development</a:t>
            </a:r>
          </a:p>
          <a:p>
            <a:pPr marL="457200" lvl="0" indent="-228600">
              <a:lnSpc>
                <a:spcPct val="110000"/>
              </a:lnSpc>
              <a:spcAft>
                <a:spcPts val="600"/>
              </a:spcAft>
              <a:buClr>
                <a:schemeClr val="lt1"/>
              </a:buClr>
              <a:buSzPts val="2000"/>
            </a:pPr>
            <a:r>
              <a:rPr lang="en-US" sz="1600" b="0" i="0" u="none" strike="noStrike" cap="none" dirty="0">
                <a:solidFill>
                  <a:schemeClr val="lt1"/>
                </a:solidFill>
                <a:latin typeface="Roboto Light"/>
                <a:ea typeface="Roboto Light"/>
                <a:cs typeface="Roboto Light"/>
                <a:sym typeface="Roboto Light"/>
              </a:rPr>
              <a:t>B) Coordination: in consultation with the DCU at </a:t>
            </a:r>
            <a:r>
              <a:rPr lang="en-US" sz="1600" b="0" i="0" u="none" strike="noStrike" cap="none" dirty="0" err="1">
                <a:solidFill>
                  <a:schemeClr val="lt1"/>
                </a:solidFill>
                <a:latin typeface="Roboto Light"/>
                <a:ea typeface="Roboto Light"/>
                <a:cs typeface="Roboto Light"/>
                <a:sym typeface="Roboto Light"/>
              </a:rPr>
              <a:t>Unesco</a:t>
            </a:r>
            <a:r>
              <a:rPr lang="en-US" sz="1600" b="0" i="0" u="none" strike="noStrike" cap="none" dirty="0">
                <a:solidFill>
                  <a:schemeClr val="lt1"/>
                </a:solidFill>
                <a:latin typeface="Roboto Light"/>
                <a:ea typeface="Roboto Light"/>
                <a:cs typeface="Roboto Light"/>
                <a:sym typeface="Roboto Light"/>
              </a:rPr>
              <a:t>-IOC, and GOOS, coordinate Decade Programs in the Community of Practice</a:t>
            </a:r>
          </a:p>
          <a:p>
            <a:pPr marL="457200" lvl="0" indent="-228600">
              <a:lnSpc>
                <a:spcPct val="110000"/>
              </a:lnSpc>
              <a:spcAft>
                <a:spcPts val="600"/>
              </a:spcAft>
              <a:buClr>
                <a:schemeClr val="lt1"/>
              </a:buClr>
              <a:buSzPts val="2000"/>
            </a:pPr>
            <a:r>
              <a:rPr lang="en-US" sz="1600" b="0" i="0" u="none" strike="noStrike" cap="none" dirty="0">
                <a:solidFill>
                  <a:schemeClr val="lt1"/>
                </a:solidFill>
                <a:latin typeface="Roboto Light"/>
                <a:ea typeface="Roboto Light"/>
                <a:cs typeface="Roboto Light"/>
                <a:sym typeface="Roboto Light"/>
              </a:rPr>
              <a:t>C) </a:t>
            </a:r>
            <a:r>
              <a:rPr lang="en-US" sz="1600" b="1" i="0" u="none" strike="noStrike" cap="none" dirty="0">
                <a:solidFill>
                  <a:schemeClr val="lt1"/>
                </a:solidFill>
                <a:latin typeface="Roboto Light"/>
                <a:ea typeface="Roboto Light"/>
                <a:cs typeface="Roboto Light"/>
                <a:sym typeface="Roboto Light"/>
              </a:rPr>
              <a:t>Communication: </a:t>
            </a:r>
            <a:r>
              <a:rPr lang="en-US" sz="1600" b="0" i="0" u="none" strike="noStrike" cap="none" dirty="0">
                <a:solidFill>
                  <a:schemeClr val="lt1"/>
                </a:solidFill>
                <a:latin typeface="Roboto Light"/>
                <a:ea typeface="Roboto Light"/>
                <a:cs typeface="Roboto Light"/>
                <a:sym typeface="Roboto Light"/>
              </a:rPr>
              <a:t>Make sure that adequate dissemination tools are developed</a:t>
            </a:r>
          </a:p>
          <a:p>
            <a:pPr marL="457200" lvl="0" indent="-228600">
              <a:lnSpc>
                <a:spcPct val="110000"/>
              </a:lnSpc>
              <a:spcAft>
                <a:spcPts val="600"/>
              </a:spcAft>
              <a:buClr>
                <a:schemeClr val="lt1"/>
              </a:buClr>
              <a:buSzPts val="2000"/>
            </a:pPr>
            <a:r>
              <a:rPr lang="en-US" sz="1600" b="0" i="0" u="none" strike="noStrike" cap="none" dirty="0">
                <a:solidFill>
                  <a:schemeClr val="lt1"/>
                </a:solidFill>
                <a:latin typeface="Roboto Light"/>
                <a:ea typeface="Roboto Light"/>
                <a:cs typeface="Roboto Light"/>
                <a:sym typeface="Roboto Light"/>
              </a:rPr>
              <a:t>D) Monitoring and reporting: Develop reporting/regular reviews of all relevant Programs/Projects </a:t>
            </a:r>
          </a:p>
          <a:p>
            <a:pPr marL="457200" lvl="0" indent="-228600">
              <a:lnSpc>
                <a:spcPct val="110000"/>
              </a:lnSpc>
              <a:spcAft>
                <a:spcPts val="600"/>
              </a:spcAft>
              <a:buClr>
                <a:schemeClr val="lt1"/>
              </a:buClr>
              <a:buSzPts val="2000"/>
            </a:pPr>
            <a:r>
              <a:rPr lang="en-US" sz="1600" b="0" i="0" u="none" strike="noStrike" cap="none" dirty="0">
                <a:solidFill>
                  <a:schemeClr val="lt1"/>
                </a:solidFill>
                <a:latin typeface="Roboto Light"/>
                <a:ea typeface="Roboto Light"/>
                <a:cs typeface="Roboto Light"/>
                <a:sym typeface="Roboto Light"/>
              </a:rPr>
              <a:t>E) Resource mobilization</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8B5B-0D34-9243-A5A9-9F4EB1FDAA54}"/>
              </a:ext>
            </a:extLst>
          </p:cNvPr>
          <p:cNvSpPr>
            <a:spLocks noGrp="1"/>
          </p:cNvSpPr>
          <p:nvPr>
            <p:ph type="title"/>
          </p:nvPr>
        </p:nvSpPr>
        <p:spPr>
          <a:xfrm>
            <a:off x="1188000" y="793750"/>
            <a:ext cx="4728600" cy="1096200"/>
          </a:xfrm>
        </p:spPr>
        <p:txBody>
          <a:bodyPr wrap="square" anchor="t">
            <a:normAutofit/>
          </a:bodyPr>
          <a:lstStyle/>
          <a:p>
            <a:r>
              <a:rPr lang="en-IT" sz="2600" dirty="0"/>
              <a:t>The DCC should work within The Community of Practice for coastal resilience (from UN Decade COP8)</a:t>
            </a:r>
          </a:p>
        </p:txBody>
      </p:sp>
      <p:sp>
        <p:nvSpPr>
          <p:cNvPr id="3" name="Content Placeholder 2">
            <a:extLst>
              <a:ext uri="{FF2B5EF4-FFF2-40B4-BE49-F238E27FC236}">
                <a16:creationId xmlns:a16="http://schemas.microsoft.com/office/drawing/2014/main" id="{AE7AED15-A216-3E4E-A4B9-81ECF81C12E8}"/>
              </a:ext>
            </a:extLst>
          </p:cNvPr>
          <p:cNvSpPr>
            <a:spLocks noGrp="1"/>
          </p:cNvSpPr>
          <p:nvPr>
            <p:ph type="body" idx="1"/>
          </p:nvPr>
        </p:nvSpPr>
        <p:spPr>
          <a:xfrm>
            <a:off x="367014" y="2395164"/>
            <a:ext cx="5549586" cy="3483122"/>
          </a:xfrm>
        </p:spPr>
        <p:txBody>
          <a:bodyPr wrap="square" numCol="2" anchor="t">
            <a:normAutofit/>
          </a:bodyPr>
          <a:lstStyle/>
          <a:p>
            <a:pPr marL="0" indent="0">
              <a:lnSpc>
                <a:spcPct val="110000"/>
              </a:lnSpc>
              <a:spcAft>
                <a:spcPts val="600"/>
              </a:spcAft>
              <a:buNone/>
            </a:pPr>
            <a:endParaRPr lang="en-GB" sz="1100" b="1" dirty="0"/>
          </a:p>
          <a:p>
            <a:pPr marL="0" indent="0">
              <a:lnSpc>
                <a:spcPct val="110000"/>
              </a:lnSpc>
              <a:spcAft>
                <a:spcPts val="600"/>
              </a:spcAft>
              <a:buNone/>
            </a:pPr>
            <a:r>
              <a:rPr lang="en-GB" sz="1400" dirty="0"/>
              <a:t>Several </a:t>
            </a:r>
            <a:r>
              <a:rPr lang="en-GB" sz="1400" b="1" dirty="0"/>
              <a:t>keywords</a:t>
            </a:r>
            <a:r>
              <a:rPr lang="en-GB" sz="1400" dirty="0"/>
              <a:t> have been identified by members as core of the working group of the COP8. The keywords have been clustered as follow: </a:t>
            </a:r>
            <a:endParaRPr lang="en-GB" sz="1100" dirty="0"/>
          </a:p>
          <a:p>
            <a:pPr>
              <a:lnSpc>
                <a:spcPct val="110000"/>
              </a:lnSpc>
              <a:spcAft>
                <a:spcPts val="600"/>
              </a:spcAft>
            </a:pPr>
            <a:r>
              <a:rPr lang="en-GB" sz="1100" b="1" dirty="0"/>
              <a:t>1. Engagement and Community:</a:t>
            </a:r>
            <a:r>
              <a:rPr lang="en-GB" sz="1100" dirty="0"/>
              <a:t> engagement to develop fit-for purpose science, Community engagement, proximity, support synergy, stakeholder engagement</a:t>
            </a:r>
          </a:p>
          <a:p>
            <a:pPr>
              <a:lnSpc>
                <a:spcPct val="110000"/>
              </a:lnSpc>
              <a:spcAft>
                <a:spcPts val="600"/>
              </a:spcAft>
            </a:pPr>
            <a:r>
              <a:rPr lang="en-GB" sz="1100" b="1" dirty="0"/>
              <a:t>2. Culture,</a:t>
            </a:r>
            <a:r>
              <a:rPr lang="en-GB" sz="1100" dirty="0"/>
              <a:t> </a:t>
            </a:r>
            <a:r>
              <a:rPr lang="en-GB" sz="1100" b="1" dirty="0"/>
              <a:t>Awareness and Territory</a:t>
            </a:r>
            <a:r>
              <a:rPr lang="en-GB" sz="1100" dirty="0"/>
              <a:t>: Cultural heritage, perception and interaction with coastal ocean, </a:t>
            </a:r>
            <a:r>
              <a:rPr lang="en-GB" sz="1100" dirty="0" err="1"/>
              <a:t>archeology</a:t>
            </a:r>
            <a:r>
              <a:rPr lang="en-GB" sz="1100" dirty="0"/>
              <a:t>, dissemination, history</a:t>
            </a:r>
          </a:p>
          <a:p>
            <a:pPr>
              <a:lnSpc>
                <a:spcPct val="110000"/>
              </a:lnSpc>
              <a:spcAft>
                <a:spcPts val="600"/>
              </a:spcAft>
            </a:pPr>
            <a:r>
              <a:rPr lang="en-GB" sz="1100" b="1" dirty="0"/>
              <a:t>3. Ocean, Ecosystems and Resilience</a:t>
            </a:r>
            <a:r>
              <a:rPr lang="en-GB" sz="1100" dirty="0"/>
              <a:t>: Ecosystem health, Ecosystem functioning, coastal ocean, climate change, estuaries, key habitats, wetland conservation link nature and resilience, land-sea connectivity, resilience, knowledge of coastal ocean, human and coastal health, clean ocean</a:t>
            </a:r>
          </a:p>
          <a:p>
            <a:pPr>
              <a:lnSpc>
                <a:spcPct val="110000"/>
              </a:lnSpc>
              <a:spcAft>
                <a:spcPts val="600"/>
              </a:spcAft>
            </a:pPr>
            <a:r>
              <a:rPr lang="en-GB" sz="1100" b="1" dirty="0"/>
              <a:t>4. Socioeconomic and Governance: </a:t>
            </a:r>
            <a:r>
              <a:rPr lang="en-GB" sz="1100" dirty="0"/>
              <a:t>Sustainable blue growth, usage of new science-based information products for the coasts, socioeconomics, circular and sustainable, marine spatial planning, social and build environment, best practices in coastal area, capacity building</a:t>
            </a:r>
          </a:p>
        </p:txBody>
      </p:sp>
      <p:pic>
        <p:nvPicPr>
          <p:cNvPr id="15" name="Picture Placeholder 14" descr="A picture containing rock, outdoor, nature, stone&#10;&#10;Description automatically generated">
            <a:extLst>
              <a:ext uri="{FF2B5EF4-FFF2-40B4-BE49-F238E27FC236}">
                <a16:creationId xmlns:a16="http://schemas.microsoft.com/office/drawing/2014/main" id="{596A2E8D-63CE-AC7E-37DB-D3A65BEBE858}"/>
              </a:ext>
            </a:extLst>
          </p:cNvPr>
          <p:cNvPicPr>
            <a:picLocks noGrp="1" noChangeAspect="1"/>
          </p:cNvPicPr>
          <p:nvPr>
            <p:ph type="pic" idx="2"/>
          </p:nvPr>
        </p:nvPicPr>
        <p:blipFill>
          <a:blip r:embed="rId2"/>
          <a:srcRect l="4353" r="4353"/>
          <a:stretch>
            <a:fillRect/>
          </a:stretch>
        </p:blipFill>
        <p:spPr>
          <a:xfrm rot="5400000">
            <a:off x="5945188" y="611188"/>
            <a:ext cx="6858000" cy="5634037"/>
          </a:xfrm>
        </p:spPr>
      </p:pic>
      <p:sp>
        <p:nvSpPr>
          <p:cNvPr id="17" name="Google Shape;27;g11367acb823_0_600">
            <a:extLst>
              <a:ext uri="{FF2B5EF4-FFF2-40B4-BE49-F238E27FC236}">
                <a16:creationId xmlns:a16="http://schemas.microsoft.com/office/drawing/2014/main" id="{B1D73F42-C390-5C7B-7EFA-EFDF8FC561FD}"/>
              </a:ext>
            </a:extLst>
          </p:cNvPr>
          <p:cNvSpPr/>
          <p:nvPr/>
        </p:nvSpPr>
        <p:spPr>
          <a:xfrm>
            <a:off x="9307"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8" name="Google Shape;28;g11367acb823_0_600">
            <a:extLst>
              <a:ext uri="{FF2B5EF4-FFF2-40B4-BE49-F238E27FC236}">
                <a16:creationId xmlns:a16="http://schemas.microsoft.com/office/drawing/2014/main" id="{013BA4EF-32C8-79E6-266A-D30CB11DE566}"/>
              </a:ext>
            </a:extLst>
          </p:cNvPr>
          <p:cNvPicPr preferRelativeResize="0"/>
          <p:nvPr/>
        </p:nvPicPr>
        <p:blipFill rotWithShape="1">
          <a:blip r:embed="rId3">
            <a:alphaModFix/>
          </a:blip>
          <a:srcRect/>
          <a:stretch/>
        </p:blipFill>
        <p:spPr>
          <a:xfrm>
            <a:off x="305707" y="6264000"/>
            <a:ext cx="2791975" cy="371857"/>
          </a:xfrm>
          <a:prstGeom prst="rect">
            <a:avLst/>
          </a:prstGeom>
          <a:noFill/>
          <a:ln>
            <a:noFill/>
          </a:ln>
        </p:spPr>
      </p:pic>
    </p:spTree>
    <p:extLst>
      <p:ext uri="{BB962C8B-B14F-4D97-AF65-F5344CB8AC3E}">
        <p14:creationId xmlns:p14="http://schemas.microsoft.com/office/powerpoint/2010/main" val="24825127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D2A4D29-2581-AFCB-6E41-15C301777BFB}"/>
              </a:ext>
            </a:extLst>
          </p:cNvPr>
          <p:cNvSpPr>
            <a:spLocks noGrp="1"/>
          </p:cNvSpPr>
          <p:nvPr>
            <p:ph type="title"/>
          </p:nvPr>
        </p:nvSpPr>
        <p:spPr>
          <a:xfrm>
            <a:off x="299658" y="104366"/>
            <a:ext cx="7688187" cy="554641"/>
          </a:xfrm>
        </p:spPr>
        <p:txBody>
          <a:bodyPr/>
          <a:lstStyle/>
          <a:p>
            <a:r>
              <a:rPr lang="en-US" dirty="0"/>
              <a:t>Preparing for more coastal networks coordination?</a:t>
            </a:r>
          </a:p>
        </p:txBody>
      </p:sp>
      <p:pic>
        <p:nvPicPr>
          <p:cNvPr id="6" name="Picture Placeholder 5">
            <a:extLst>
              <a:ext uri="{FF2B5EF4-FFF2-40B4-BE49-F238E27FC236}">
                <a16:creationId xmlns:a16="http://schemas.microsoft.com/office/drawing/2014/main" id="{52ED8C91-27F6-C94A-9656-CA7BAEFA0654}"/>
              </a:ext>
            </a:extLst>
          </p:cNvPr>
          <p:cNvPicPr>
            <a:picLocks noGrp="1" noChangeAspect="1"/>
          </p:cNvPicPr>
          <p:nvPr>
            <p:ph type="pic" idx="2"/>
          </p:nvPr>
        </p:nvPicPr>
        <p:blipFill>
          <a:blip r:embed="rId2"/>
          <a:srcRect t="11173" b="11173"/>
          <a:stretch>
            <a:fillRect/>
          </a:stretch>
        </p:blipFill>
        <p:spPr>
          <a:xfrm rot="5400000">
            <a:off x="6765925" y="1431925"/>
            <a:ext cx="6858000" cy="3994150"/>
          </a:xfrm>
        </p:spPr>
      </p:pic>
      <p:grpSp>
        <p:nvGrpSpPr>
          <p:cNvPr id="8" name="Gruppo 3">
            <a:extLst>
              <a:ext uri="{FF2B5EF4-FFF2-40B4-BE49-F238E27FC236}">
                <a16:creationId xmlns:a16="http://schemas.microsoft.com/office/drawing/2014/main" id="{90DCEC40-8B66-FF59-7E8E-7A9A06FDA598}"/>
              </a:ext>
            </a:extLst>
          </p:cNvPr>
          <p:cNvGrpSpPr>
            <a:grpSpLocks/>
          </p:cNvGrpSpPr>
          <p:nvPr/>
        </p:nvGrpSpPr>
        <p:grpSpPr bwMode="auto">
          <a:xfrm>
            <a:off x="265559" y="626372"/>
            <a:ext cx="7699858" cy="6157561"/>
            <a:chOff x="53635" y="-18493"/>
            <a:chExt cx="9576221" cy="6691225"/>
          </a:xfrm>
        </p:grpSpPr>
        <p:sp>
          <p:nvSpPr>
            <p:cNvPr id="10" name="AutoShape 10">
              <a:extLst>
                <a:ext uri="{FF2B5EF4-FFF2-40B4-BE49-F238E27FC236}">
                  <a16:creationId xmlns:a16="http://schemas.microsoft.com/office/drawing/2014/main" id="{19F735A8-9C2A-03F3-FE66-AD6A0C085A83}"/>
                </a:ext>
              </a:extLst>
            </p:cNvPr>
            <p:cNvSpPr>
              <a:spLocks noChangeArrowheads="1"/>
            </p:cNvSpPr>
            <p:nvPr/>
          </p:nvSpPr>
          <p:spPr bwMode="auto">
            <a:xfrm>
              <a:off x="152400" y="530195"/>
              <a:ext cx="2743200" cy="2481263"/>
            </a:xfrm>
            <a:prstGeom prst="flowChartAlternateProcess">
              <a:avLst/>
            </a:prstGeom>
            <a:noFill/>
            <a:ln w="28575">
              <a:solidFill>
                <a:srgbClr val="FF0000"/>
              </a:solidFill>
              <a:miter lim="800000"/>
              <a:headEnd/>
              <a:tailEnd/>
            </a:ln>
            <a:effectLst>
              <a:glow rad="101600">
                <a:srgbClr val="FF6600">
                  <a:alpha val="75000"/>
                </a:srgbClr>
              </a:glow>
            </a:effectLst>
          </p:spPr>
          <p:txBody>
            <a:bodyPr wrap="none" anchor="ctr"/>
            <a:lstStyle/>
            <a:p>
              <a:pPr algn="ctr" defTabSz="914377" eaLnBrk="0" hangingPunct="0">
                <a:buClrTx/>
                <a:defRPr/>
              </a:pPr>
              <a:endParaRPr lang="it-IT" sz="1800" kern="1200">
                <a:latin typeface="Arial" pitchFamily="-108" charset="0"/>
                <a:ea typeface="+mn-ea"/>
                <a:cs typeface="+mn-cs"/>
              </a:endParaRPr>
            </a:p>
          </p:txBody>
        </p:sp>
        <p:sp>
          <p:nvSpPr>
            <p:cNvPr id="12" name="AutoShape 9">
              <a:extLst>
                <a:ext uri="{FF2B5EF4-FFF2-40B4-BE49-F238E27FC236}">
                  <a16:creationId xmlns:a16="http://schemas.microsoft.com/office/drawing/2014/main" id="{7A195E7D-1789-61EC-5B6B-456C53772549}"/>
                </a:ext>
              </a:extLst>
            </p:cNvPr>
            <p:cNvSpPr>
              <a:spLocks noChangeArrowheads="1"/>
            </p:cNvSpPr>
            <p:nvPr/>
          </p:nvSpPr>
          <p:spPr bwMode="auto">
            <a:xfrm>
              <a:off x="4267133" y="2743374"/>
              <a:ext cx="457193" cy="1371539"/>
            </a:xfrm>
            <a:prstGeom prst="upDownArrow">
              <a:avLst>
                <a:gd name="adj1" fmla="val 50000"/>
                <a:gd name="adj2" fmla="val 60000"/>
              </a:avLst>
            </a:prstGeom>
            <a:solidFill>
              <a:schemeClr val="bg2">
                <a:lumMod val="60000"/>
                <a:lumOff val="40000"/>
              </a:schemeClr>
            </a:solidFill>
            <a:ln w="9525">
              <a:solidFill>
                <a:schemeClr val="tx1"/>
              </a:solidFill>
              <a:miter lim="800000"/>
              <a:headEnd/>
              <a:tailEnd/>
            </a:ln>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14" name="AutoShape 14" descr="20%">
              <a:extLst>
                <a:ext uri="{FF2B5EF4-FFF2-40B4-BE49-F238E27FC236}">
                  <a16:creationId xmlns:a16="http://schemas.microsoft.com/office/drawing/2014/main" id="{A8F501B7-965C-BB17-7A03-A162032D4463}"/>
                </a:ext>
              </a:extLst>
            </p:cNvPr>
            <p:cNvSpPr>
              <a:spLocks noChangeArrowheads="1"/>
            </p:cNvSpPr>
            <p:nvPr/>
          </p:nvSpPr>
          <p:spPr bwMode="auto">
            <a:xfrm>
              <a:off x="2933655" y="457476"/>
              <a:ext cx="3124149" cy="2285898"/>
            </a:xfrm>
            <a:prstGeom prst="leftRightArrowCallout">
              <a:avLst>
                <a:gd name="adj1" fmla="val 25000"/>
                <a:gd name="adj2" fmla="val 25000"/>
                <a:gd name="adj3" fmla="val 17083"/>
                <a:gd name="adj4" fmla="val 50000"/>
              </a:avLst>
            </a:prstGeom>
            <a:solidFill>
              <a:srgbClr val="FF6828"/>
            </a:solidFill>
            <a:ln w="9525">
              <a:solidFill>
                <a:schemeClr val="tx1"/>
              </a:solidFill>
              <a:miter lim="800000"/>
              <a:headEnd/>
              <a:tailEnd/>
            </a:ln>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15" name="AutoShape 15">
              <a:extLst>
                <a:ext uri="{FF2B5EF4-FFF2-40B4-BE49-F238E27FC236}">
                  <a16:creationId xmlns:a16="http://schemas.microsoft.com/office/drawing/2014/main" id="{EDD2EB8A-E097-3456-C1DC-EA5F64AA9637}"/>
                </a:ext>
              </a:extLst>
            </p:cNvPr>
            <p:cNvSpPr>
              <a:spLocks noChangeArrowheads="1"/>
            </p:cNvSpPr>
            <p:nvPr/>
          </p:nvSpPr>
          <p:spPr bwMode="auto">
            <a:xfrm>
              <a:off x="6111875" y="457200"/>
              <a:ext cx="3119278" cy="2554258"/>
            </a:xfrm>
            <a:prstGeom prst="flowChartAlternateProcess">
              <a:avLst/>
            </a:prstGeom>
            <a:noFill/>
            <a:ln w="28575">
              <a:solidFill>
                <a:srgbClr val="FF0000"/>
              </a:solidFill>
              <a:miter lim="800000"/>
              <a:headEnd/>
              <a:tailEnd/>
            </a:ln>
            <a:effectLst>
              <a:glow rad="101600">
                <a:srgbClr val="FF6600">
                  <a:alpha val="75000"/>
                </a:srgbClr>
              </a:glow>
            </a:effectLst>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16" name="Rectangle 17">
              <a:extLst>
                <a:ext uri="{FF2B5EF4-FFF2-40B4-BE49-F238E27FC236}">
                  <a16:creationId xmlns:a16="http://schemas.microsoft.com/office/drawing/2014/main" id="{2BB50FEE-777C-DECF-4B9D-076027536969}"/>
                </a:ext>
              </a:extLst>
            </p:cNvPr>
            <p:cNvSpPr>
              <a:spLocks noChangeArrowheads="1"/>
            </p:cNvSpPr>
            <p:nvPr/>
          </p:nvSpPr>
          <p:spPr bwMode="auto">
            <a:xfrm>
              <a:off x="3581806" y="1399755"/>
              <a:ext cx="1931035" cy="401341"/>
            </a:xfrm>
            <a:prstGeom prst="rect">
              <a:avLst/>
            </a:prstGeom>
            <a:noFill/>
            <a:ln w="9525">
              <a:noFill/>
              <a:miter lim="800000"/>
              <a:headEnd/>
              <a:tailEnd/>
            </a:ln>
          </p:spPr>
          <p:txBody>
            <a:bodyPr wrap="none">
              <a:spAutoFit/>
            </a:bodyPr>
            <a:lstStyle/>
            <a:p>
              <a:pPr algn="ctr" defTabSz="914377" eaLnBrk="0" hangingPunct="0">
                <a:buClrTx/>
                <a:defRPr/>
              </a:pPr>
              <a:r>
                <a:rPr lang="en-US" sz="1800" kern="1200" dirty="0">
                  <a:latin typeface="Arial" pitchFamily="-108" charset="0"/>
                  <a:ea typeface="+mn-ea"/>
                  <a:cs typeface="+mn-cs"/>
                </a:rPr>
                <a:t>OBSERVING</a:t>
              </a:r>
            </a:p>
          </p:txBody>
        </p:sp>
        <p:sp>
          <p:nvSpPr>
            <p:cNvPr id="17" name="AutoShape 19" descr="20%">
              <a:extLst>
                <a:ext uri="{FF2B5EF4-FFF2-40B4-BE49-F238E27FC236}">
                  <a16:creationId xmlns:a16="http://schemas.microsoft.com/office/drawing/2014/main" id="{971AEB84-3322-AC2A-1F03-498FAA57F179}"/>
                </a:ext>
              </a:extLst>
            </p:cNvPr>
            <p:cNvSpPr>
              <a:spLocks noChangeArrowheads="1"/>
            </p:cNvSpPr>
            <p:nvPr/>
          </p:nvSpPr>
          <p:spPr bwMode="auto">
            <a:xfrm>
              <a:off x="2933655" y="4114913"/>
              <a:ext cx="3124149" cy="2285898"/>
            </a:xfrm>
            <a:prstGeom prst="leftRightArrowCallout">
              <a:avLst>
                <a:gd name="adj1" fmla="val 25000"/>
                <a:gd name="adj2" fmla="val 25000"/>
                <a:gd name="adj3" fmla="val 17083"/>
                <a:gd name="adj4" fmla="val 50000"/>
              </a:avLst>
            </a:prstGeom>
            <a:solidFill>
              <a:srgbClr val="52A0FF"/>
            </a:solidFill>
            <a:ln w="9525">
              <a:solidFill>
                <a:schemeClr val="tx1"/>
              </a:solidFill>
              <a:miter lim="800000"/>
              <a:headEnd/>
              <a:tailEnd/>
            </a:ln>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18" name="Text Box 22">
              <a:extLst>
                <a:ext uri="{FF2B5EF4-FFF2-40B4-BE49-F238E27FC236}">
                  <a16:creationId xmlns:a16="http://schemas.microsoft.com/office/drawing/2014/main" id="{135CC2A5-D020-A044-6905-5ED5326CB628}"/>
                </a:ext>
              </a:extLst>
            </p:cNvPr>
            <p:cNvSpPr txBox="1">
              <a:spLocks noChangeArrowheads="1"/>
            </p:cNvSpPr>
            <p:nvPr/>
          </p:nvSpPr>
          <p:spPr bwMode="auto">
            <a:xfrm>
              <a:off x="3512825" y="5042465"/>
              <a:ext cx="2000016" cy="401341"/>
            </a:xfrm>
            <a:prstGeom prst="rect">
              <a:avLst/>
            </a:prstGeom>
            <a:noFill/>
            <a:ln w="9525">
              <a:noFill/>
              <a:miter lim="800000"/>
              <a:headEnd/>
              <a:tailEnd/>
            </a:ln>
          </p:spPr>
          <p:txBody>
            <a:bodyPr wrap="none">
              <a:spAutoFit/>
            </a:bodyPr>
            <a:lstStyle/>
            <a:p>
              <a:pPr algn="ctr" defTabSz="914377" eaLnBrk="0" hangingPunct="0">
                <a:buClrTx/>
                <a:defRPr/>
              </a:pPr>
              <a:r>
                <a:rPr lang="en-US" sz="1800" kern="1200" dirty="0">
                  <a:latin typeface="Arial" pitchFamily="-108" charset="0"/>
                  <a:ea typeface="+mn-ea"/>
                  <a:cs typeface="+mn-cs"/>
                </a:rPr>
                <a:t>PREDICTING</a:t>
              </a:r>
            </a:p>
          </p:txBody>
        </p:sp>
        <p:sp>
          <p:nvSpPr>
            <p:cNvPr id="19" name="Text Box 25">
              <a:extLst>
                <a:ext uri="{FF2B5EF4-FFF2-40B4-BE49-F238E27FC236}">
                  <a16:creationId xmlns:a16="http://schemas.microsoft.com/office/drawing/2014/main" id="{CAA09C83-4556-2378-FDA0-2DD8817AA5EA}"/>
                </a:ext>
              </a:extLst>
            </p:cNvPr>
            <p:cNvSpPr txBox="1">
              <a:spLocks noChangeArrowheads="1"/>
            </p:cNvSpPr>
            <p:nvPr/>
          </p:nvSpPr>
          <p:spPr bwMode="auto">
            <a:xfrm>
              <a:off x="148441" y="751513"/>
              <a:ext cx="2859019" cy="1973261"/>
            </a:xfrm>
            <a:prstGeom prst="rect">
              <a:avLst/>
            </a:prstGeom>
            <a:noFill/>
            <a:ln w="9525">
              <a:noFill/>
              <a:miter lim="800000"/>
              <a:headEnd/>
              <a:tailEnd/>
            </a:ln>
          </p:spPr>
          <p:txBody>
            <a:bodyPr wrap="square">
              <a:spAutoFit/>
            </a:bodyPr>
            <a:lstStyle/>
            <a:p>
              <a:pPr defTabSz="914377" eaLnBrk="0" hangingPunct="0">
                <a:buClrTx/>
                <a:defRPr/>
              </a:pPr>
              <a:r>
                <a:rPr lang="en-US" sz="1200" kern="1200" dirty="0">
                  <a:latin typeface="Arial" pitchFamily="-108" charset="0"/>
                  <a:ea typeface="+mn-ea"/>
                  <a:cs typeface="+mn-cs"/>
                  <a:sym typeface="Wingdings" pitchFamily="-108" charset="2"/>
                </a:rPr>
                <a:t> </a:t>
              </a:r>
              <a:r>
                <a:rPr lang="en-US" sz="1000" kern="1200" dirty="0">
                  <a:latin typeface="Arial" pitchFamily="-108" charset="0"/>
                  <a:ea typeface="+mn-ea"/>
                  <a:cs typeface="+mn-cs"/>
                </a:rPr>
                <a:t>MOORED BUOY ARRAYS</a:t>
              </a:r>
            </a:p>
            <a:p>
              <a:pPr defTabSz="914377" eaLnBrk="0" hangingPunct="0">
                <a:buClrTx/>
                <a:defRPr/>
              </a:pPr>
              <a:r>
                <a:rPr lang="en-US" sz="1000" kern="1200" dirty="0">
                  <a:latin typeface="Arial" pitchFamily="-108" charset="0"/>
                  <a:ea typeface="+mn-ea"/>
                  <a:cs typeface="+mn-cs"/>
                  <a:sym typeface="Wingdings" pitchFamily="-108" charset="2"/>
                </a:rPr>
                <a:t> VOS EXPANDABLE AND ONDULATING  INSTRUMENTS</a:t>
              </a:r>
            </a:p>
            <a:p>
              <a:pPr defTabSz="914377" eaLnBrk="0" hangingPunct="0">
                <a:buClrTx/>
                <a:buFont typeface="Wingdings" pitchFamily="-108" charset="2"/>
                <a:buChar char="l"/>
                <a:defRPr/>
              </a:pPr>
              <a:r>
                <a:rPr lang="en-US" sz="1000" kern="1200" dirty="0">
                  <a:latin typeface="Arial" pitchFamily="-108" charset="0"/>
                  <a:ea typeface="+mn-ea"/>
                  <a:cs typeface="+mn-cs"/>
                  <a:sym typeface="Wingdings" pitchFamily="-108" charset="2"/>
                </a:rPr>
                <a:t>SATELLITE MONITORING: </a:t>
              </a:r>
            </a:p>
            <a:p>
              <a:pPr defTabSz="914377" eaLnBrk="0" hangingPunct="0">
                <a:buClrTx/>
                <a:defRPr/>
              </a:pPr>
              <a:r>
                <a:rPr lang="en-US" sz="1000" kern="1200" dirty="0">
                  <a:latin typeface="Arial" pitchFamily="-108" charset="0"/>
                  <a:ea typeface="+mn-ea"/>
                  <a:cs typeface="+mn-cs"/>
                  <a:sym typeface="Wingdings" pitchFamily="-108" charset="2"/>
                </a:rPr>
                <a:t>    SEA LEVEL, </a:t>
              </a:r>
            </a:p>
            <a:p>
              <a:pPr defTabSz="914377" eaLnBrk="0" hangingPunct="0">
                <a:buClrTx/>
                <a:defRPr/>
              </a:pPr>
              <a:r>
                <a:rPr lang="en-US" sz="1000" kern="1200" dirty="0">
                  <a:latin typeface="Arial" pitchFamily="-108" charset="0"/>
                  <a:ea typeface="+mn-ea"/>
                  <a:cs typeface="+mn-cs"/>
                  <a:sym typeface="Wingdings" pitchFamily="-108" charset="2"/>
                </a:rPr>
                <a:t>    SEA SURFACE TEMPERATURE,</a:t>
              </a:r>
            </a:p>
            <a:p>
              <a:pPr defTabSz="914377" eaLnBrk="0" hangingPunct="0">
                <a:buClrTx/>
                <a:defRPr/>
              </a:pPr>
              <a:r>
                <a:rPr lang="en-US" sz="1000" kern="1200" dirty="0">
                  <a:latin typeface="Arial" pitchFamily="-108" charset="0"/>
                  <a:ea typeface="+mn-ea"/>
                  <a:cs typeface="+mn-cs"/>
                  <a:sym typeface="Wingdings" pitchFamily="-108" charset="2"/>
                </a:rPr>
                <a:t>    SEA SURFACE SALINITY,</a:t>
              </a:r>
            </a:p>
            <a:p>
              <a:pPr defTabSz="914377" eaLnBrk="0" hangingPunct="0">
                <a:buClrTx/>
                <a:defRPr/>
              </a:pPr>
              <a:r>
                <a:rPr lang="en-US" sz="1000" kern="1200" dirty="0">
                  <a:latin typeface="Arial" pitchFamily="-108" charset="0"/>
                  <a:ea typeface="+mn-ea"/>
                  <a:cs typeface="+mn-cs"/>
                  <a:sym typeface="Wingdings" pitchFamily="-108" charset="2"/>
                </a:rPr>
                <a:t>    COLOR, WINDS</a:t>
              </a:r>
            </a:p>
            <a:p>
              <a:pPr defTabSz="914377" eaLnBrk="0" hangingPunct="0">
                <a:buClrTx/>
                <a:defRPr/>
              </a:pPr>
              <a:r>
                <a:rPr lang="en-US" sz="1000" kern="1200" dirty="0">
                  <a:latin typeface="Arial" pitchFamily="-108" charset="0"/>
                  <a:ea typeface="+mn-ea"/>
                  <a:cs typeface="+mn-cs"/>
                  <a:sym typeface="Wingdings" pitchFamily="-108" charset="2"/>
                </a:rPr>
                <a:t> DRIFTING BUOYS</a:t>
              </a:r>
            </a:p>
            <a:p>
              <a:pPr defTabSz="914377" eaLnBrk="0" hangingPunct="0">
                <a:buClrTx/>
                <a:defRPr/>
              </a:pPr>
              <a:r>
                <a:rPr lang="en-US" sz="1000" kern="1200" dirty="0">
                  <a:latin typeface="Arial" pitchFamily="-108" charset="0"/>
                  <a:ea typeface="+mn-ea"/>
                  <a:cs typeface="+mn-cs"/>
                  <a:sym typeface="Wingdings" pitchFamily="-108" charset="2"/>
                </a:rPr>
                <a:t>    (SURFACE AND SUBSURFACE)</a:t>
              </a:r>
            </a:p>
            <a:p>
              <a:pPr defTabSz="914377" eaLnBrk="0" hangingPunct="0">
                <a:buClrTx/>
                <a:defRPr/>
              </a:pPr>
              <a:r>
                <a:rPr lang="en-US" sz="1000" kern="1200" dirty="0">
                  <a:latin typeface="Arial" pitchFamily="-108" charset="0"/>
                  <a:ea typeface="+mn-ea"/>
                  <a:cs typeface="+mn-cs"/>
                  <a:sym typeface="Wingdings" pitchFamily="-108" charset="2"/>
                </a:rPr>
                <a:t> GLIDERS</a:t>
              </a:r>
            </a:p>
          </p:txBody>
        </p:sp>
        <p:sp>
          <p:nvSpPr>
            <p:cNvPr id="20" name="Text Box 26">
              <a:extLst>
                <a:ext uri="{FF2B5EF4-FFF2-40B4-BE49-F238E27FC236}">
                  <a16:creationId xmlns:a16="http://schemas.microsoft.com/office/drawing/2014/main" id="{B3E50114-0FEC-E541-4138-B8825D053800}"/>
                </a:ext>
              </a:extLst>
            </p:cNvPr>
            <p:cNvSpPr txBox="1">
              <a:spLocks noChangeArrowheads="1"/>
            </p:cNvSpPr>
            <p:nvPr/>
          </p:nvSpPr>
          <p:spPr bwMode="auto">
            <a:xfrm>
              <a:off x="374249" y="1"/>
              <a:ext cx="2223303" cy="401341"/>
            </a:xfrm>
            <a:prstGeom prst="rect">
              <a:avLst/>
            </a:prstGeom>
            <a:solidFill>
              <a:srgbClr val="FFFFFF"/>
            </a:solidFill>
            <a:ln w="9525">
              <a:noFill/>
              <a:miter lim="800000"/>
              <a:headEnd/>
              <a:tailEnd/>
            </a:ln>
          </p:spPr>
          <p:txBody>
            <a:bodyPr wrap="none">
              <a:spAutoFit/>
            </a:bodyPr>
            <a:lstStyle/>
            <a:p>
              <a:pPr algn="ctr" defTabSz="914377" eaLnBrk="0" hangingPunct="0">
                <a:buClrTx/>
                <a:defRPr/>
              </a:pPr>
              <a:r>
                <a:rPr lang="en-US" sz="1800" kern="1200" dirty="0">
                  <a:ln>
                    <a:solidFill>
                      <a:srgbClr val="FF0000"/>
                    </a:solidFill>
                  </a:ln>
                  <a:latin typeface="Arial" pitchFamily="-108" charset="0"/>
                  <a:ea typeface="+mn-ea"/>
                  <a:cs typeface="+mn-cs"/>
                </a:rPr>
                <a:t>LARGE SCALE</a:t>
              </a:r>
            </a:p>
          </p:txBody>
        </p:sp>
        <p:sp>
          <p:nvSpPr>
            <p:cNvPr id="21" name="Text Box 29">
              <a:extLst>
                <a:ext uri="{FF2B5EF4-FFF2-40B4-BE49-F238E27FC236}">
                  <a16:creationId xmlns:a16="http://schemas.microsoft.com/office/drawing/2014/main" id="{C703B258-B2C7-557E-CBD9-A6A759FD2BEA}"/>
                </a:ext>
              </a:extLst>
            </p:cNvPr>
            <p:cNvSpPr txBox="1">
              <a:spLocks noChangeArrowheads="1"/>
            </p:cNvSpPr>
            <p:nvPr/>
          </p:nvSpPr>
          <p:spPr bwMode="auto">
            <a:xfrm>
              <a:off x="6272930" y="555118"/>
              <a:ext cx="2797165" cy="2441492"/>
            </a:xfrm>
            <a:prstGeom prst="rect">
              <a:avLst/>
            </a:prstGeom>
            <a:noFill/>
            <a:ln w="9525">
              <a:noFill/>
              <a:miter lim="800000"/>
              <a:headEnd/>
              <a:tailEnd/>
            </a:ln>
          </p:spPr>
          <p:txBody>
            <a:bodyPr wrap="square">
              <a:spAutoFit/>
            </a:bodyPr>
            <a:lstStyle/>
            <a:p>
              <a:pPr defTabSz="914377" eaLnBrk="0" hangingPunct="0">
                <a:buClrTx/>
                <a:buFont typeface="Wingdings" pitchFamily="-108" charset="2"/>
                <a:buChar char="l"/>
                <a:defRPr/>
              </a:pPr>
              <a:r>
                <a:rPr lang="en-US" sz="1000" kern="1200" dirty="0">
                  <a:latin typeface="Arial" pitchFamily="-108" charset="0"/>
                  <a:ea typeface="+mn-ea"/>
                  <a:cs typeface="+mn-cs"/>
                  <a:sym typeface="Wingdings" pitchFamily="-108" charset="2"/>
                </a:rPr>
                <a:t>TIDE GAUGES</a:t>
              </a:r>
            </a:p>
            <a:p>
              <a:pPr defTabSz="914377" eaLnBrk="0" hangingPunct="0">
                <a:buClrTx/>
                <a:buFont typeface="Wingdings" pitchFamily="-108" charset="2"/>
                <a:buChar char="l"/>
                <a:defRPr/>
              </a:pPr>
              <a:r>
                <a:rPr lang="en-US" sz="1000" kern="1200" dirty="0">
                  <a:latin typeface="Arial" pitchFamily="-108" charset="0"/>
                  <a:ea typeface="+mn-ea"/>
                  <a:cs typeface="+mn-cs"/>
                  <a:sym typeface="Wingdings" pitchFamily="-108" charset="2"/>
                </a:rPr>
                <a:t>REPEATED MULTIPARAMETRIC VERTICAL SECTIONS </a:t>
              </a:r>
            </a:p>
            <a:p>
              <a:pPr defTabSz="914377" eaLnBrk="0" hangingPunct="0">
                <a:buClrTx/>
                <a:defRPr/>
              </a:pPr>
              <a:r>
                <a:rPr lang="en-US" sz="1000" kern="1200" dirty="0">
                  <a:latin typeface="Arial" pitchFamily="-108" charset="0"/>
                  <a:ea typeface="+mn-ea"/>
                  <a:cs typeface="+mn-cs"/>
                  <a:sym typeface="Wingdings" pitchFamily="-108" charset="2"/>
                </a:rPr>
                <a:t> COASTAL SATELLITE AND AERIAL SURVEYS</a:t>
              </a:r>
            </a:p>
            <a:p>
              <a:pPr defTabSz="914377" eaLnBrk="0" hangingPunct="0">
                <a:buClrTx/>
                <a:defRPr/>
              </a:pPr>
              <a:r>
                <a:rPr lang="en-US" sz="1000" kern="1200" dirty="0">
                  <a:latin typeface="Arial" pitchFamily="-108" charset="0"/>
                  <a:ea typeface="+mn-ea"/>
                  <a:cs typeface="+mn-cs"/>
                  <a:sym typeface="Wingdings" pitchFamily="-108" charset="2"/>
                </a:rPr>
                <a:t> COASTAL RADARS</a:t>
              </a:r>
            </a:p>
            <a:p>
              <a:pPr defTabSz="914377" eaLnBrk="0" hangingPunct="0">
                <a:buClrTx/>
                <a:defRPr/>
              </a:pPr>
              <a:r>
                <a:rPr lang="en-US" sz="1000" kern="1200" dirty="0">
                  <a:latin typeface="Arial" pitchFamily="-108" charset="0"/>
                  <a:ea typeface="+mn-ea"/>
                  <a:cs typeface="+mn-cs"/>
                  <a:sym typeface="Wingdings" pitchFamily="-108" charset="2"/>
                </a:rPr>
                <a:t> AUTONOMOUS UNDERWATER</a:t>
              </a:r>
            </a:p>
            <a:p>
              <a:pPr defTabSz="914377" eaLnBrk="0" hangingPunct="0">
                <a:buClrTx/>
                <a:defRPr/>
              </a:pPr>
              <a:r>
                <a:rPr lang="en-US" sz="1000" kern="1200" dirty="0">
                  <a:latin typeface="Arial" pitchFamily="-108" charset="0"/>
                  <a:ea typeface="+mn-ea"/>
                  <a:cs typeface="+mn-cs"/>
                  <a:sym typeface="Wingdings" pitchFamily="-108" charset="2"/>
                </a:rPr>
                <a:t>    VEHICLES</a:t>
              </a:r>
            </a:p>
            <a:p>
              <a:pPr defTabSz="914377" eaLnBrk="0" hangingPunct="0">
                <a:buClrTx/>
                <a:buFont typeface="Wingdings" pitchFamily="-108" charset="2"/>
                <a:buChar char="l"/>
                <a:defRPr/>
              </a:pPr>
              <a:r>
                <a:rPr lang="en-US" sz="1000" kern="1200" dirty="0">
                  <a:latin typeface="Arial" pitchFamily="-108" charset="0"/>
                  <a:ea typeface="+mn-ea"/>
                  <a:cs typeface="+mn-cs"/>
                  <a:sym typeface="Wingdings" pitchFamily="-108" charset="2"/>
                </a:rPr>
                <a:t> CABLED MULTIPARAMETRIC STATIONS</a:t>
              </a:r>
            </a:p>
            <a:p>
              <a:pPr defTabSz="914377" eaLnBrk="0" hangingPunct="0">
                <a:buClrTx/>
                <a:defRPr/>
              </a:pPr>
              <a:r>
                <a:rPr lang="en-US" sz="1000" kern="1200" dirty="0">
                  <a:latin typeface="Arial" pitchFamily="-108" charset="0"/>
                  <a:ea typeface="+mn-ea"/>
                  <a:cs typeface="+mn-cs"/>
                  <a:sym typeface="Wingdings" pitchFamily="-108" charset="2"/>
                </a:rPr>
                <a:t> RIVER RUNOFF AND LOADING</a:t>
              </a:r>
            </a:p>
            <a:p>
              <a:pPr defTabSz="914377" eaLnBrk="0" hangingPunct="0">
                <a:buClrTx/>
                <a:defRPr/>
              </a:pPr>
              <a:r>
                <a:rPr lang="en-US" sz="1000" kern="1200" dirty="0">
                  <a:latin typeface="Arial" pitchFamily="-108" charset="0"/>
                  <a:ea typeface="+mn-ea"/>
                  <a:cs typeface="+mn-cs"/>
                  <a:sym typeface="Wingdings" pitchFamily="-108" charset="2"/>
                </a:rPr>
                <a:t>    MONITORING</a:t>
              </a:r>
            </a:p>
            <a:p>
              <a:pPr defTabSz="914377" eaLnBrk="0" hangingPunct="0">
                <a:buClrTx/>
                <a:buFont typeface="Wingdings" pitchFamily="-108" charset="2"/>
                <a:buChar char="l"/>
                <a:defRPr/>
              </a:pPr>
              <a:r>
                <a:rPr lang="en-US" sz="1000" kern="1200" dirty="0">
                  <a:latin typeface="Arial" pitchFamily="-108" charset="0"/>
                  <a:ea typeface="+mn-ea"/>
                  <a:cs typeface="+mn-cs"/>
                  <a:sym typeface="Wingdings" pitchFamily="-108" charset="2"/>
                </a:rPr>
                <a:t>SEDIMENT/WQ MONITORING</a:t>
              </a:r>
            </a:p>
            <a:p>
              <a:pPr defTabSz="914377" eaLnBrk="0" hangingPunct="0">
                <a:buClrTx/>
                <a:buFont typeface="Wingdings" pitchFamily="-108" charset="2"/>
                <a:buChar char="l"/>
                <a:defRPr/>
              </a:pPr>
              <a:r>
                <a:rPr lang="en-US" sz="1000" b="1" kern="1200">
                  <a:latin typeface="Arial" pitchFamily="-108" charset="0"/>
                  <a:ea typeface="+mn-ea"/>
                  <a:cs typeface="+mn-cs"/>
                  <a:sym typeface="Wingdings" pitchFamily="-108" charset="2"/>
                </a:rPr>
                <a:t>CITIZEN SCIENCE MONITORING</a:t>
              </a:r>
              <a:endParaRPr lang="en-US" sz="1000" b="1" kern="1200" dirty="0">
                <a:latin typeface="Arial" pitchFamily="-108" charset="0"/>
                <a:ea typeface="+mn-ea"/>
                <a:cs typeface="+mn-cs"/>
                <a:sym typeface="Wingdings" pitchFamily="-108" charset="2"/>
              </a:endParaRPr>
            </a:p>
          </p:txBody>
        </p:sp>
        <p:sp>
          <p:nvSpPr>
            <p:cNvPr id="22" name="Text Box 30">
              <a:extLst>
                <a:ext uri="{FF2B5EF4-FFF2-40B4-BE49-F238E27FC236}">
                  <a16:creationId xmlns:a16="http://schemas.microsoft.com/office/drawing/2014/main" id="{1F363E4A-BC77-42C1-88F8-4CA1AAEC0852}"/>
                </a:ext>
              </a:extLst>
            </p:cNvPr>
            <p:cNvSpPr txBox="1">
              <a:spLocks noChangeArrowheads="1"/>
            </p:cNvSpPr>
            <p:nvPr/>
          </p:nvSpPr>
          <p:spPr bwMode="auto">
            <a:xfrm>
              <a:off x="5987165" y="-18493"/>
              <a:ext cx="3642691" cy="401341"/>
            </a:xfrm>
            <a:prstGeom prst="rect">
              <a:avLst/>
            </a:prstGeom>
            <a:noFill/>
            <a:ln w="9525">
              <a:noFill/>
              <a:miter lim="800000"/>
              <a:headEnd/>
              <a:tailEnd/>
            </a:ln>
          </p:spPr>
          <p:txBody>
            <a:bodyPr wrap="none">
              <a:spAutoFit/>
            </a:bodyPr>
            <a:lstStyle/>
            <a:p>
              <a:pPr algn="ctr" defTabSz="914377" eaLnBrk="0" hangingPunct="0">
                <a:buClrTx/>
                <a:defRPr/>
              </a:pPr>
              <a:r>
                <a:rPr lang="en-US" sz="1800" kern="1200" dirty="0">
                  <a:ln>
                    <a:solidFill>
                      <a:srgbClr val="FF0000"/>
                    </a:solidFill>
                  </a:ln>
                  <a:latin typeface="Arial" pitchFamily="-108" charset="0"/>
                  <a:ea typeface="+mn-ea"/>
                  <a:cs typeface="+mn-cs"/>
                </a:rPr>
                <a:t>SHELF/COASTAL  SCALE</a:t>
              </a:r>
            </a:p>
          </p:txBody>
        </p:sp>
        <p:sp>
          <p:nvSpPr>
            <p:cNvPr id="23" name="AutoShape 36">
              <a:extLst>
                <a:ext uri="{FF2B5EF4-FFF2-40B4-BE49-F238E27FC236}">
                  <a16:creationId xmlns:a16="http://schemas.microsoft.com/office/drawing/2014/main" id="{611273FE-42D3-BDB7-E98A-C123E7FFF8FE}"/>
                </a:ext>
              </a:extLst>
            </p:cNvPr>
            <p:cNvSpPr>
              <a:spLocks noChangeArrowheads="1"/>
            </p:cNvSpPr>
            <p:nvPr/>
          </p:nvSpPr>
          <p:spPr bwMode="auto">
            <a:xfrm>
              <a:off x="53635" y="3224213"/>
              <a:ext cx="2841965" cy="3381375"/>
            </a:xfrm>
            <a:prstGeom prst="flowChartAlternateProcess">
              <a:avLst/>
            </a:prstGeom>
            <a:noFill/>
            <a:ln w="28575">
              <a:solidFill>
                <a:schemeClr val="tx1"/>
              </a:solidFill>
              <a:miter lim="800000"/>
              <a:headEnd/>
              <a:tailEnd/>
            </a:ln>
            <a:effectLst>
              <a:glow rad="101600">
                <a:srgbClr val="3366FF">
                  <a:alpha val="75000"/>
                </a:srgbClr>
              </a:glow>
            </a:effectLst>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24" name="AutoShape 37">
              <a:extLst>
                <a:ext uri="{FF2B5EF4-FFF2-40B4-BE49-F238E27FC236}">
                  <a16:creationId xmlns:a16="http://schemas.microsoft.com/office/drawing/2014/main" id="{966B8FB2-660C-7431-7907-16024DBCAFEB}"/>
                </a:ext>
              </a:extLst>
            </p:cNvPr>
            <p:cNvSpPr>
              <a:spLocks noChangeArrowheads="1"/>
            </p:cNvSpPr>
            <p:nvPr/>
          </p:nvSpPr>
          <p:spPr bwMode="auto">
            <a:xfrm>
              <a:off x="6041906" y="3258020"/>
              <a:ext cx="3189245" cy="3414712"/>
            </a:xfrm>
            <a:prstGeom prst="flowChartAlternateProcess">
              <a:avLst/>
            </a:prstGeom>
            <a:noFill/>
            <a:ln w="28575">
              <a:solidFill>
                <a:schemeClr val="tx1"/>
              </a:solidFill>
              <a:miter lim="800000"/>
              <a:headEnd/>
              <a:tailEnd/>
            </a:ln>
            <a:effectLst>
              <a:glow rad="101600">
                <a:srgbClr val="3366FF">
                  <a:alpha val="75000"/>
                </a:srgbClr>
              </a:glow>
            </a:effectLst>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25" name="Line 40">
              <a:extLst>
                <a:ext uri="{FF2B5EF4-FFF2-40B4-BE49-F238E27FC236}">
                  <a16:creationId xmlns:a16="http://schemas.microsoft.com/office/drawing/2014/main" id="{0317FC58-BAE1-C910-A7CF-B223692BDD30}"/>
                </a:ext>
              </a:extLst>
            </p:cNvPr>
            <p:cNvSpPr>
              <a:spLocks noChangeShapeType="1"/>
            </p:cNvSpPr>
            <p:nvPr/>
          </p:nvSpPr>
          <p:spPr bwMode="auto">
            <a:xfrm flipV="1">
              <a:off x="168275" y="4095864"/>
              <a:ext cx="2743155" cy="0"/>
            </a:xfrm>
            <a:prstGeom prst="line">
              <a:avLst/>
            </a:prstGeom>
            <a:noFill/>
            <a:ln w="28575">
              <a:solidFill>
                <a:schemeClr val="tx1"/>
              </a:solidFill>
              <a:round/>
              <a:headEnd/>
              <a:tailEnd/>
            </a:ln>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26" name="Line 41">
              <a:extLst>
                <a:ext uri="{FF2B5EF4-FFF2-40B4-BE49-F238E27FC236}">
                  <a16:creationId xmlns:a16="http://schemas.microsoft.com/office/drawing/2014/main" id="{9E0FF683-4858-53B1-668A-DF27002F3EF3}"/>
                </a:ext>
              </a:extLst>
            </p:cNvPr>
            <p:cNvSpPr>
              <a:spLocks noChangeShapeType="1"/>
            </p:cNvSpPr>
            <p:nvPr/>
          </p:nvSpPr>
          <p:spPr bwMode="auto">
            <a:xfrm flipV="1">
              <a:off x="168275" y="4780047"/>
              <a:ext cx="2743155" cy="0"/>
            </a:xfrm>
            <a:prstGeom prst="line">
              <a:avLst/>
            </a:prstGeom>
            <a:noFill/>
            <a:ln w="28575">
              <a:solidFill>
                <a:schemeClr val="tx1"/>
              </a:solidFill>
              <a:round/>
              <a:headEnd/>
              <a:tailEnd/>
            </a:ln>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27" name="Line 42">
              <a:extLst>
                <a:ext uri="{FF2B5EF4-FFF2-40B4-BE49-F238E27FC236}">
                  <a16:creationId xmlns:a16="http://schemas.microsoft.com/office/drawing/2014/main" id="{796C6E9C-8164-77B5-A487-10EE1AB0E11C}"/>
                </a:ext>
              </a:extLst>
            </p:cNvPr>
            <p:cNvSpPr>
              <a:spLocks noChangeShapeType="1"/>
            </p:cNvSpPr>
            <p:nvPr/>
          </p:nvSpPr>
          <p:spPr bwMode="auto">
            <a:xfrm flipV="1">
              <a:off x="177800" y="5588047"/>
              <a:ext cx="2743155" cy="0"/>
            </a:xfrm>
            <a:prstGeom prst="line">
              <a:avLst/>
            </a:prstGeom>
            <a:noFill/>
            <a:ln w="28575">
              <a:solidFill>
                <a:schemeClr val="tx1"/>
              </a:solidFill>
              <a:round/>
              <a:headEnd/>
              <a:tailEnd/>
            </a:ln>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28" name="Line 43">
              <a:extLst>
                <a:ext uri="{FF2B5EF4-FFF2-40B4-BE49-F238E27FC236}">
                  <a16:creationId xmlns:a16="http://schemas.microsoft.com/office/drawing/2014/main" id="{5F273798-602F-1FDE-297C-F89A90A790F6}"/>
                </a:ext>
              </a:extLst>
            </p:cNvPr>
            <p:cNvSpPr>
              <a:spLocks noChangeShapeType="1"/>
            </p:cNvSpPr>
            <p:nvPr/>
          </p:nvSpPr>
          <p:spPr bwMode="auto">
            <a:xfrm flipV="1">
              <a:off x="6121302" y="4078403"/>
              <a:ext cx="2743155" cy="0"/>
            </a:xfrm>
            <a:prstGeom prst="line">
              <a:avLst/>
            </a:prstGeom>
            <a:noFill/>
            <a:ln w="28575">
              <a:solidFill>
                <a:schemeClr val="tx1"/>
              </a:solidFill>
              <a:round/>
              <a:headEnd/>
              <a:tailEnd/>
            </a:ln>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29" name="Line 44">
              <a:extLst>
                <a:ext uri="{FF2B5EF4-FFF2-40B4-BE49-F238E27FC236}">
                  <a16:creationId xmlns:a16="http://schemas.microsoft.com/office/drawing/2014/main" id="{29DE16E0-B8DB-B3BF-FB95-24D2395D3ADC}"/>
                </a:ext>
              </a:extLst>
            </p:cNvPr>
            <p:cNvSpPr>
              <a:spLocks noChangeShapeType="1"/>
            </p:cNvSpPr>
            <p:nvPr/>
          </p:nvSpPr>
          <p:spPr bwMode="auto">
            <a:xfrm flipV="1">
              <a:off x="6095903" y="4780047"/>
              <a:ext cx="2768555" cy="0"/>
            </a:xfrm>
            <a:prstGeom prst="line">
              <a:avLst/>
            </a:prstGeom>
            <a:noFill/>
            <a:ln w="28575">
              <a:solidFill>
                <a:schemeClr val="tx1"/>
              </a:solidFill>
              <a:round/>
              <a:headEnd/>
              <a:tailEnd/>
            </a:ln>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30" name="Line 45">
              <a:extLst>
                <a:ext uri="{FF2B5EF4-FFF2-40B4-BE49-F238E27FC236}">
                  <a16:creationId xmlns:a16="http://schemas.microsoft.com/office/drawing/2014/main" id="{3132F4AE-B3D4-90FC-411E-89907FEB052C}"/>
                </a:ext>
              </a:extLst>
            </p:cNvPr>
            <p:cNvSpPr>
              <a:spLocks noChangeShapeType="1"/>
            </p:cNvSpPr>
            <p:nvPr/>
          </p:nvSpPr>
          <p:spPr bwMode="auto">
            <a:xfrm flipV="1">
              <a:off x="6146702" y="5821400"/>
              <a:ext cx="2743155" cy="0"/>
            </a:xfrm>
            <a:prstGeom prst="line">
              <a:avLst/>
            </a:prstGeom>
            <a:noFill/>
            <a:ln w="28575">
              <a:solidFill>
                <a:schemeClr val="tx1"/>
              </a:solidFill>
              <a:round/>
              <a:headEnd/>
              <a:tailEnd/>
            </a:ln>
          </p:spPr>
          <p:txBody>
            <a:bodyPr wrap="none" anchor="ctr"/>
            <a:lstStyle/>
            <a:p>
              <a:pPr algn="ctr" defTabSz="914377" eaLnBrk="0" hangingPunct="0">
                <a:buClrTx/>
                <a:defRPr/>
              </a:pPr>
              <a:endParaRPr lang="en-US" sz="1800" kern="1200">
                <a:latin typeface="Arial" pitchFamily="-108" charset="0"/>
                <a:ea typeface="+mn-ea"/>
                <a:cs typeface="+mn-cs"/>
              </a:endParaRPr>
            </a:p>
          </p:txBody>
        </p:sp>
        <p:sp>
          <p:nvSpPr>
            <p:cNvPr id="31" name="Text Box 46">
              <a:extLst>
                <a:ext uri="{FF2B5EF4-FFF2-40B4-BE49-F238E27FC236}">
                  <a16:creationId xmlns:a16="http://schemas.microsoft.com/office/drawing/2014/main" id="{F9C0EC86-C9F5-4EB5-8AC4-C12DBD431317}"/>
                </a:ext>
              </a:extLst>
            </p:cNvPr>
            <p:cNvSpPr txBox="1">
              <a:spLocks noChangeArrowheads="1"/>
            </p:cNvSpPr>
            <p:nvPr/>
          </p:nvSpPr>
          <p:spPr bwMode="auto">
            <a:xfrm>
              <a:off x="96044" y="3293932"/>
              <a:ext cx="2963816" cy="769237"/>
            </a:xfrm>
            <a:prstGeom prst="rect">
              <a:avLst/>
            </a:prstGeom>
            <a:noFill/>
            <a:ln w="9525">
              <a:noFill/>
              <a:miter lim="800000"/>
              <a:headEnd/>
              <a:tailEnd/>
            </a:ln>
          </p:spPr>
          <p:txBody>
            <a:bodyPr>
              <a:spAutoFit/>
            </a:bodyPr>
            <a:lstStyle/>
            <a:p>
              <a:pPr algn="ctr" defTabSz="914377" eaLnBrk="0" hangingPunct="0">
                <a:buClrTx/>
                <a:defRPr/>
              </a:pPr>
              <a:r>
                <a:rPr lang="en-US" sz="1000" kern="1200" dirty="0">
                  <a:latin typeface="Arial" pitchFamily="-108" charset="0"/>
                  <a:ea typeface="+mn-ea"/>
                  <a:cs typeface="+mn-cs"/>
                  <a:sym typeface="Wingdings" pitchFamily="-108" charset="2"/>
                </a:rPr>
                <a:t>MODEL PHYSICS</a:t>
              </a:r>
            </a:p>
            <a:p>
              <a:pPr defTabSz="914377" eaLnBrk="0" hangingPunct="0">
                <a:buClrTx/>
                <a:defRPr/>
              </a:pPr>
              <a:r>
                <a:rPr lang="en-US" sz="1000" kern="1200" dirty="0">
                  <a:latin typeface="Arial" pitchFamily="-108" charset="0"/>
                  <a:ea typeface="+mn-ea"/>
                  <a:cs typeface="+mn-cs"/>
                  <a:sym typeface="Wingdings" pitchFamily="-108" charset="2"/>
                </a:rPr>
                <a:t> </a:t>
              </a:r>
              <a:r>
                <a:rPr lang="en-US" sz="1000" kern="1200" dirty="0">
                  <a:latin typeface="Arial" pitchFamily="-108" charset="0"/>
                  <a:ea typeface="+mn-ea"/>
                  <a:cs typeface="+mn-cs"/>
                </a:rPr>
                <a:t>PRIMITIVE EQUATIONS (</a:t>
              </a:r>
              <a:r>
                <a:rPr lang="en-US" sz="1000" kern="1200" dirty="0">
                  <a:latin typeface="Arial" pitchFamily="-108" charset="0"/>
                  <a:ea typeface="+mn-ea"/>
                  <a:cs typeface="+mn-cs"/>
                  <a:sym typeface="Symbol" pitchFamily="-108" charset="2"/>
                </a:rPr>
                <a:t>&gt; 1 KM)</a:t>
              </a:r>
              <a:endParaRPr lang="en-US" sz="1000" kern="1200" dirty="0">
                <a:latin typeface="Arial" pitchFamily="-108" charset="0"/>
                <a:ea typeface="+mn-ea"/>
                <a:cs typeface="+mn-cs"/>
              </a:endParaRPr>
            </a:p>
            <a:p>
              <a:pPr defTabSz="914377" eaLnBrk="0" hangingPunct="0">
                <a:buClrTx/>
                <a:defRPr/>
              </a:pPr>
              <a:r>
                <a:rPr lang="en-US" sz="1000" kern="1200" dirty="0">
                  <a:latin typeface="Arial" pitchFamily="-108" charset="0"/>
                  <a:ea typeface="+mn-ea"/>
                  <a:cs typeface="+mn-cs"/>
                  <a:sym typeface="Wingdings" pitchFamily="-108" charset="2"/>
                </a:rPr>
                <a:t> TURBULENCE CLOSURE SUBMODELS</a:t>
              </a:r>
            </a:p>
          </p:txBody>
        </p:sp>
        <p:sp>
          <p:nvSpPr>
            <p:cNvPr id="32" name="Text Box 47">
              <a:extLst>
                <a:ext uri="{FF2B5EF4-FFF2-40B4-BE49-F238E27FC236}">
                  <a16:creationId xmlns:a16="http://schemas.microsoft.com/office/drawing/2014/main" id="{8DD9C372-AE7D-5876-743E-5FD844E27305}"/>
                </a:ext>
              </a:extLst>
            </p:cNvPr>
            <p:cNvSpPr txBox="1">
              <a:spLocks noChangeArrowheads="1"/>
            </p:cNvSpPr>
            <p:nvPr/>
          </p:nvSpPr>
          <p:spPr bwMode="auto">
            <a:xfrm>
              <a:off x="5820840" y="3284689"/>
              <a:ext cx="3394875" cy="769237"/>
            </a:xfrm>
            <a:prstGeom prst="rect">
              <a:avLst/>
            </a:prstGeom>
            <a:noFill/>
            <a:ln w="9525">
              <a:noFill/>
              <a:miter lim="800000"/>
              <a:headEnd/>
              <a:tailEnd/>
            </a:ln>
          </p:spPr>
          <p:txBody>
            <a:bodyPr wrap="square">
              <a:spAutoFit/>
            </a:bodyPr>
            <a:lstStyle/>
            <a:p>
              <a:pPr algn="ctr" defTabSz="914377" eaLnBrk="0" hangingPunct="0">
                <a:buClrTx/>
                <a:defRPr/>
              </a:pPr>
              <a:r>
                <a:rPr lang="en-US" sz="1000" kern="1200" dirty="0">
                  <a:latin typeface="Arial" pitchFamily="-108" charset="0"/>
                  <a:ea typeface="+mn-ea"/>
                  <a:cs typeface="+mn-cs"/>
                  <a:sym typeface="Wingdings" pitchFamily="-108" charset="2"/>
                </a:rPr>
                <a:t>MODEL PHYSICS</a:t>
              </a:r>
            </a:p>
            <a:p>
              <a:pPr algn="ctr" defTabSz="914377" eaLnBrk="0" hangingPunct="0">
                <a:buClrTx/>
                <a:buFont typeface="Wingdings" pitchFamily="-108" charset="2"/>
                <a:buChar char="l"/>
                <a:defRPr/>
              </a:pPr>
              <a:r>
                <a:rPr lang="en-US" sz="1000" kern="1200" dirty="0">
                  <a:latin typeface="Arial" pitchFamily="-108" charset="0"/>
                  <a:ea typeface="+mn-ea"/>
                  <a:cs typeface="+mn-cs"/>
                </a:rPr>
                <a:t>PRIMITIVE EQUATIONS (</a:t>
              </a:r>
              <a:r>
                <a:rPr lang="en-US" sz="1000" kern="1200" dirty="0">
                  <a:latin typeface="Arial" pitchFamily="-108" charset="0"/>
                  <a:ea typeface="+mn-ea"/>
                  <a:cs typeface="+mn-cs"/>
                  <a:sym typeface="Symbol" pitchFamily="-108" charset="2"/>
                </a:rPr>
                <a:t>&lt;1 KM)</a:t>
              </a:r>
              <a:endParaRPr lang="en-US" sz="1000" kern="1200" dirty="0">
                <a:latin typeface="Arial" pitchFamily="-108" charset="0"/>
                <a:ea typeface="+mn-ea"/>
                <a:cs typeface="+mn-cs"/>
              </a:endParaRPr>
            </a:p>
            <a:p>
              <a:pPr algn="ctr" defTabSz="914377" eaLnBrk="0" hangingPunct="0">
                <a:buClrTx/>
                <a:defRPr/>
              </a:pPr>
              <a:r>
                <a:rPr lang="en-US" sz="1000" kern="1200" dirty="0">
                  <a:latin typeface="Arial" pitchFamily="-108" charset="0"/>
                  <a:ea typeface="+mn-ea"/>
                  <a:cs typeface="+mn-cs"/>
                  <a:sym typeface="Wingdings" pitchFamily="-108" charset="2"/>
                </a:rPr>
                <a:t> TURBULENCE AND LIGHT</a:t>
              </a:r>
            </a:p>
            <a:p>
              <a:pPr algn="ctr" defTabSz="914377" eaLnBrk="0" hangingPunct="0">
                <a:buClrTx/>
                <a:defRPr/>
              </a:pPr>
              <a:r>
                <a:rPr lang="en-US" sz="1000" kern="1200" dirty="0">
                  <a:latin typeface="Arial" pitchFamily="-108" charset="0"/>
                  <a:ea typeface="+mn-ea"/>
                  <a:cs typeface="+mn-cs"/>
                  <a:sym typeface="Wingdings" pitchFamily="-108" charset="2"/>
                </a:rPr>
                <a:t>    SUBMODELS</a:t>
              </a:r>
            </a:p>
          </p:txBody>
        </p:sp>
        <p:sp>
          <p:nvSpPr>
            <p:cNvPr id="33" name="Text Box 49">
              <a:extLst>
                <a:ext uri="{FF2B5EF4-FFF2-40B4-BE49-F238E27FC236}">
                  <a16:creationId xmlns:a16="http://schemas.microsoft.com/office/drawing/2014/main" id="{9D4C7E12-54EE-29F2-C59D-3A93DC29F843}"/>
                </a:ext>
              </a:extLst>
            </p:cNvPr>
            <p:cNvSpPr txBox="1">
              <a:spLocks noChangeArrowheads="1"/>
            </p:cNvSpPr>
            <p:nvPr/>
          </p:nvSpPr>
          <p:spPr bwMode="auto">
            <a:xfrm>
              <a:off x="228600" y="4121885"/>
              <a:ext cx="2698705" cy="602012"/>
            </a:xfrm>
            <a:prstGeom prst="rect">
              <a:avLst/>
            </a:prstGeom>
            <a:noFill/>
            <a:ln w="9525">
              <a:noFill/>
              <a:miter lim="800000"/>
              <a:headEnd/>
              <a:tailEnd/>
            </a:ln>
          </p:spPr>
          <p:txBody>
            <a:bodyPr>
              <a:spAutoFit/>
            </a:bodyPr>
            <a:lstStyle>
              <a:lvl1pPr eaLnBrk="0" hangingPunct="0">
                <a:defRPr sz="2000" b="1">
                  <a:solidFill>
                    <a:srgbClr val="087BA5"/>
                  </a:solidFill>
                  <a:latin typeface="Arial" panose="020B0604020202020204" pitchFamily="34" charset="0"/>
                  <a:ea typeface="ＭＳ Ｐゴシック" panose="020B0600070205080204" pitchFamily="34" charset="-128"/>
                </a:defRPr>
              </a:lvl1pPr>
              <a:lvl2pPr marL="37931725" indent="-37474525" eaLnBrk="0" hangingPunct="0">
                <a:defRPr sz="2000" b="1">
                  <a:solidFill>
                    <a:srgbClr val="087BA5"/>
                  </a:solidFill>
                  <a:latin typeface="Arial" panose="020B0604020202020204" pitchFamily="34" charset="0"/>
                  <a:ea typeface="ＭＳ Ｐゴシック" panose="020B0600070205080204" pitchFamily="34" charset="-128"/>
                </a:defRPr>
              </a:lvl2pPr>
              <a:lvl3pPr eaLnBrk="0" hangingPunct="0">
                <a:defRPr sz="2000" b="1">
                  <a:solidFill>
                    <a:srgbClr val="087BA5"/>
                  </a:solidFill>
                  <a:latin typeface="Arial" panose="020B0604020202020204" pitchFamily="34" charset="0"/>
                  <a:ea typeface="ＭＳ Ｐゴシック" panose="020B0600070205080204" pitchFamily="34" charset="-128"/>
                </a:defRPr>
              </a:lvl3pPr>
              <a:lvl4pPr eaLnBrk="0" hangingPunct="0">
                <a:defRPr sz="2000" b="1">
                  <a:solidFill>
                    <a:srgbClr val="087BA5"/>
                  </a:solidFill>
                  <a:latin typeface="Arial" panose="020B0604020202020204" pitchFamily="34" charset="0"/>
                  <a:ea typeface="ＭＳ Ｐゴシック" panose="020B0600070205080204" pitchFamily="34" charset="-128"/>
                </a:defRPr>
              </a:lvl4pPr>
              <a:lvl5pPr eaLnBrk="0" hangingPunct="0">
                <a:defRPr sz="2000" b="1">
                  <a:solidFill>
                    <a:srgbClr val="087BA5"/>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rgbClr val="087BA5"/>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rgbClr val="087BA5"/>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rgbClr val="087BA5"/>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rgbClr val="087BA5"/>
                  </a:solidFill>
                  <a:latin typeface="Arial" panose="020B0604020202020204" pitchFamily="34" charset="0"/>
                  <a:ea typeface="ＭＳ Ｐゴシック" panose="020B0600070205080204" pitchFamily="34" charset="-128"/>
                </a:defRPr>
              </a:lvl9pPr>
            </a:lstStyle>
            <a:p>
              <a:pPr algn="ctr" defTabSz="914377">
                <a:buClrTx/>
              </a:pPr>
              <a:r>
                <a:rPr lang="en-US" altLang="en-IT" sz="1000" b="0" kern="1200" dirty="0">
                  <a:solidFill>
                    <a:srgbClr val="000000"/>
                  </a:solidFill>
                  <a:cs typeface="+mn-cs"/>
                  <a:sym typeface="Wingdings" pitchFamily="2" charset="2"/>
                </a:rPr>
                <a:t>DATA ASSIMILATION</a:t>
              </a:r>
            </a:p>
            <a:p>
              <a:pPr defTabSz="914377">
                <a:buClrTx/>
                <a:buFont typeface="Wingdings" pitchFamily="2" charset="2"/>
                <a:buChar char="l"/>
              </a:pPr>
              <a:r>
                <a:rPr lang="en-US" altLang="en-IT" sz="1000" b="0" kern="1200" dirty="0">
                  <a:solidFill>
                    <a:srgbClr val="000000"/>
                  </a:solidFill>
                  <a:cs typeface="+mn-cs"/>
                </a:rPr>
                <a:t>OPTIMAL INTERPOLATION </a:t>
              </a:r>
            </a:p>
            <a:p>
              <a:pPr defTabSz="914377">
                <a:buClrTx/>
                <a:buFont typeface="Wingdings" pitchFamily="2" charset="2"/>
                <a:buChar char="l"/>
              </a:pPr>
              <a:r>
                <a:rPr lang="en-US" altLang="en-IT" sz="1000" b="0" kern="1200" dirty="0">
                  <a:solidFill>
                    <a:srgbClr val="000000"/>
                  </a:solidFill>
                  <a:cs typeface="+mn-cs"/>
                </a:rPr>
                <a:t> 3-DVAR, KALMAN FILTER</a:t>
              </a:r>
              <a:endParaRPr lang="en-US" altLang="en-IT" sz="1000" b="0" kern="1200" dirty="0">
                <a:solidFill>
                  <a:srgbClr val="000000"/>
                </a:solidFill>
                <a:cs typeface="+mn-cs"/>
                <a:sym typeface="Wingdings" pitchFamily="2" charset="2"/>
              </a:endParaRPr>
            </a:p>
          </p:txBody>
        </p:sp>
        <p:sp>
          <p:nvSpPr>
            <p:cNvPr id="34" name="Text Box 50">
              <a:extLst>
                <a:ext uri="{FF2B5EF4-FFF2-40B4-BE49-F238E27FC236}">
                  <a16:creationId xmlns:a16="http://schemas.microsoft.com/office/drawing/2014/main" id="{5F5D9EF3-9E7B-3323-2F07-C184BA82B6D5}"/>
                </a:ext>
              </a:extLst>
            </p:cNvPr>
            <p:cNvSpPr txBox="1">
              <a:spLocks noChangeArrowheads="1"/>
            </p:cNvSpPr>
            <p:nvPr/>
          </p:nvSpPr>
          <p:spPr bwMode="auto">
            <a:xfrm>
              <a:off x="6156228" y="4099038"/>
              <a:ext cx="2698705" cy="602012"/>
            </a:xfrm>
            <a:prstGeom prst="rect">
              <a:avLst/>
            </a:prstGeom>
            <a:noFill/>
            <a:ln w="9525">
              <a:noFill/>
              <a:miter lim="800000"/>
              <a:headEnd/>
              <a:tailEnd/>
            </a:ln>
          </p:spPr>
          <p:txBody>
            <a:bodyPr>
              <a:spAutoFit/>
            </a:bodyPr>
            <a:lstStyle/>
            <a:p>
              <a:pPr algn="ctr" defTabSz="914377" eaLnBrk="0" hangingPunct="0">
                <a:buClrTx/>
                <a:defRPr/>
              </a:pPr>
              <a:r>
                <a:rPr lang="en-US" sz="1000" kern="1200" dirty="0">
                  <a:latin typeface="Arial" pitchFamily="-108" charset="0"/>
                  <a:ea typeface="+mn-ea"/>
                  <a:cs typeface="+mn-cs"/>
                  <a:sym typeface="Wingdings" pitchFamily="-108" charset="2"/>
                </a:rPr>
                <a:t>DATA ASSIMILATION</a:t>
              </a:r>
            </a:p>
            <a:p>
              <a:pPr algn="ctr" defTabSz="914377" eaLnBrk="0" hangingPunct="0">
                <a:buClrTx/>
                <a:defRPr/>
              </a:pPr>
              <a:r>
                <a:rPr lang="en-US" sz="1000" kern="1200" dirty="0">
                  <a:latin typeface="Arial" pitchFamily="-108" charset="0"/>
                  <a:ea typeface="+mn-ea"/>
                  <a:cs typeface="+mn-cs"/>
                  <a:sym typeface="Wingdings" pitchFamily="-108" charset="2"/>
                </a:rPr>
                <a:t> </a:t>
              </a:r>
              <a:r>
                <a:rPr lang="en-US" sz="1000" kern="1200" dirty="0">
                  <a:latin typeface="Arial" pitchFamily="-108" charset="0"/>
                  <a:ea typeface="+mn-ea"/>
                  <a:cs typeface="+mn-cs"/>
                </a:rPr>
                <a:t>KALMAN FILTERS</a:t>
              </a:r>
              <a:endParaRPr lang="en-US" sz="1000" kern="1200" dirty="0">
                <a:latin typeface="Arial" pitchFamily="-108" charset="0"/>
                <a:ea typeface="+mn-ea"/>
                <a:cs typeface="+mn-cs"/>
                <a:sym typeface="Wingdings" pitchFamily="-108" charset="2"/>
              </a:endParaRPr>
            </a:p>
            <a:p>
              <a:pPr algn="ctr" defTabSz="914377" eaLnBrk="0" hangingPunct="0">
                <a:buClrTx/>
                <a:defRPr/>
              </a:pPr>
              <a:r>
                <a:rPr lang="en-US" sz="1000" kern="1200" dirty="0">
                  <a:latin typeface="Arial" pitchFamily="-108" charset="0"/>
                  <a:ea typeface="+mn-ea"/>
                  <a:cs typeface="+mn-cs"/>
                  <a:sym typeface="Wingdings" pitchFamily="-108" charset="2"/>
                </a:rPr>
                <a:t> ADJOINT MODELS</a:t>
              </a:r>
            </a:p>
          </p:txBody>
        </p:sp>
        <p:sp>
          <p:nvSpPr>
            <p:cNvPr id="35" name="Text Box 51">
              <a:extLst>
                <a:ext uri="{FF2B5EF4-FFF2-40B4-BE49-F238E27FC236}">
                  <a16:creationId xmlns:a16="http://schemas.microsoft.com/office/drawing/2014/main" id="{35AE4162-E38C-A684-7983-EF72D59EF0CB}"/>
                </a:ext>
              </a:extLst>
            </p:cNvPr>
            <p:cNvSpPr txBox="1">
              <a:spLocks noChangeArrowheads="1"/>
            </p:cNvSpPr>
            <p:nvPr/>
          </p:nvSpPr>
          <p:spPr bwMode="auto">
            <a:xfrm>
              <a:off x="168274" y="4856243"/>
              <a:ext cx="2698705" cy="602012"/>
            </a:xfrm>
            <a:prstGeom prst="rect">
              <a:avLst/>
            </a:prstGeom>
            <a:noFill/>
            <a:ln w="9525">
              <a:noFill/>
              <a:miter lim="800000"/>
              <a:headEnd/>
              <a:tailEnd/>
            </a:ln>
          </p:spPr>
          <p:txBody>
            <a:bodyPr>
              <a:spAutoFit/>
            </a:bodyPr>
            <a:lstStyle/>
            <a:p>
              <a:pPr algn="ctr" defTabSz="914377" eaLnBrk="0" hangingPunct="0">
                <a:buClrTx/>
                <a:defRPr/>
              </a:pPr>
              <a:r>
                <a:rPr lang="en-US" sz="1000" kern="1200" dirty="0">
                  <a:latin typeface="Arial" pitchFamily="-108" charset="0"/>
                  <a:ea typeface="+mn-ea"/>
                  <a:cs typeface="+mn-cs"/>
                  <a:sym typeface="Wingdings" pitchFamily="-108" charset="2"/>
                </a:rPr>
                <a:t>BIOCHEMICAL MODELS</a:t>
              </a:r>
            </a:p>
            <a:p>
              <a:pPr defTabSz="914377" eaLnBrk="0" hangingPunct="0">
                <a:buClrTx/>
                <a:defRPr/>
              </a:pPr>
              <a:r>
                <a:rPr lang="en-US" sz="1000" kern="1200" dirty="0">
                  <a:latin typeface="Arial" pitchFamily="-108" charset="0"/>
                  <a:ea typeface="+mn-ea"/>
                  <a:cs typeface="+mn-cs"/>
                  <a:sym typeface="Wingdings" pitchFamily="-108" charset="2"/>
                </a:rPr>
                <a:t> </a:t>
              </a:r>
              <a:r>
                <a:rPr lang="en-US" sz="1000" kern="1200" dirty="0">
                  <a:latin typeface="Arial" pitchFamily="-108" charset="0"/>
                  <a:ea typeface="+mn-ea"/>
                  <a:cs typeface="+mn-cs"/>
                </a:rPr>
                <a:t>PELAGIC COMPARTMENT</a:t>
              </a:r>
            </a:p>
            <a:p>
              <a:pPr defTabSz="914377" eaLnBrk="0" hangingPunct="0">
                <a:buClrTx/>
                <a:defRPr/>
              </a:pPr>
              <a:r>
                <a:rPr lang="en-US" sz="1000" kern="1200" dirty="0">
                  <a:latin typeface="Arial" pitchFamily="-108" charset="0"/>
                  <a:ea typeface="+mn-ea"/>
                  <a:cs typeface="+mn-cs"/>
                  <a:sym typeface="Wingdings" pitchFamily="-108" charset="2"/>
                </a:rPr>
                <a:t> BENTHIC CLOSURE</a:t>
              </a:r>
            </a:p>
          </p:txBody>
        </p:sp>
        <p:sp>
          <p:nvSpPr>
            <p:cNvPr id="36" name="Text Box 52">
              <a:extLst>
                <a:ext uri="{FF2B5EF4-FFF2-40B4-BE49-F238E27FC236}">
                  <a16:creationId xmlns:a16="http://schemas.microsoft.com/office/drawing/2014/main" id="{0D731992-A4D6-D9D5-007F-04D5CA06A524}"/>
                </a:ext>
              </a:extLst>
            </p:cNvPr>
            <p:cNvSpPr txBox="1">
              <a:spLocks noChangeArrowheads="1"/>
            </p:cNvSpPr>
            <p:nvPr/>
          </p:nvSpPr>
          <p:spPr bwMode="auto">
            <a:xfrm>
              <a:off x="6172443" y="4858517"/>
              <a:ext cx="2743156" cy="769237"/>
            </a:xfrm>
            <a:prstGeom prst="rect">
              <a:avLst/>
            </a:prstGeom>
            <a:noFill/>
            <a:ln w="9525">
              <a:noFill/>
              <a:miter lim="800000"/>
              <a:headEnd/>
              <a:tailEnd/>
            </a:ln>
          </p:spPr>
          <p:txBody>
            <a:bodyPr wrap="square">
              <a:spAutoFit/>
            </a:bodyPr>
            <a:lstStyle/>
            <a:p>
              <a:pPr algn="ctr" defTabSz="914377" eaLnBrk="0" hangingPunct="0">
                <a:buClrTx/>
                <a:defRPr/>
              </a:pPr>
              <a:r>
                <a:rPr lang="en-US" sz="1000" kern="1200" dirty="0">
                  <a:latin typeface="Arial" pitchFamily="-108" charset="0"/>
                  <a:ea typeface="+mn-ea"/>
                  <a:cs typeface="+mn-cs"/>
                  <a:sym typeface="Wingdings" pitchFamily="-108" charset="2"/>
                </a:rPr>
                <a:t>BIOCHEMICAL MODELS</a:t>
              </a:r>
            </a:p>
            <a:p>
              <a:pPr algn="ctr" defTabSz="914377" eaLnBrk="0" hangingPunct="0">
                <a:buClrTx/>
                <a:defRPr/>
              </a:pPr>
              <a:r>
                <a:rPr lang="en-US" sz="1000" kern="1200" dirty="0">
                  <a:latin typeface="Arial" pitchFamily="-108" charset="0"/>
                  <a:ea typeface="+mn-ea"/>
                  <a:cs typeface="+mn-cs"/>
                  <a:sym typeface="Wingdings" pitchFamily="-108" charset="2"/>
                </a:rPr>
                <a:t> </a:t>
              </a:r>
              <a:r>
                <a:rPr lang="en-US" sz="1000" kern="1200" dirty="0">
                  <a:latin typeface="Arial" pitchFamily="-108" charset="0"/>
                  <a:ea typeface="+mn-ea"/>
                  <a:cs typeface="+mn-cs"/>
                </a:rPr>
                <a:t>PELAGIC COMPARTMENT</a:t>
              </a:r>
            </a:p>
            <a:p>
              <a:pPr algn="ctr" defTabSz="914377" eaLnBrk="0" hangingPunct="0">
                <a:buClrTx/>
                <a:defRPr/>
              </a:pPr>
              <a:r>
                <a:rPr lang="en-US" sz="1000" kern="1200" dirty="0">
                  <a:latin typeface="Arial" pitchFamily="-108" charset="0"/>
                  <a:ea typeface="+mn-ea"/>
                  <a:cs typeface="+mn-cs"/>
                  <a:sym typeface="Wingdings" pitchFamily="-108" charset="2"/>
                </a:rPr>
                <a:t> BENTHIC-PELAGIC COUPLING</a:t>
              </a:r>
            </a:p>
            <a:p>
              <a:pPr algn="ctr" defTabSz="914377" eaLnBrk="0" hangingPunct="0">
                <a:buClrTx/>
                <a:defRPr/>
              </a:pPr>
              <a:r>
                <a:rPr lang="en-US" sz="1000" kern="1200" dirty="0">
                  <a:latin typeface="Arial" pitchFamily="-108" charset="0"/>
                  <a:ea typeface="+mn-ea"/>
                  <a:cs typeface="+mn-cs"/>
                  <a:sym typeface="Wingdings" pitchFamily="-108" charset="2"/>
                </a:rPr>
                <a:t> SEDIMENT DYNAMICS</a:t>
              </a:r>
            </a:p>
          </p:txBody>
        </p:sp>
        <p:sp>
          <p:nvSpPr>
            <p:cNvPr id="37" name="Text Box 53">
              <a:extLst>
                <a:ext uri="{FF2B5EF4-FFF2-40B4-BE49-F238E27FC236}">
                  <a16:creationId xmlns:a16="http://schemas.microsoft.com/office/drawing/2014/main" id="{0C71D1C8-6775-01E9-23D7-7A51C383E173}"/>
                </a:ext>
              </a:extLst>
            </p:cNvPr>
            <p:cNvSpPr txBox="1">
              <a:spLocks noChangeArrowheads="1"/>
            </p:cNvSpPr>
            <p:nvPr/>
          </p:nvSpPr>
          <p:spPr bwMode="auto">
            <a:xfrm>
              <a:off x="152400" y="5651545"/>
              <a:ext cx="2698705" cy="769237"/>
            </a:xfrm>
            <a:prstGeom prst="rect">
              <a:avLst/>
            </a:prstGeom>
            <a:noFill/>
            <a:ln w="9525">
              <a:noFill/>
              <a:miter lim="800000"/>
              <a:headEnd/>
              <a:tailEnd/>
            </a:ln>
          </p:spPr>
          <p:txBody>
            <a:bodyPr>
              <a:spAutoFit/>
            </a:bodyPr>
            <a:lstStyle/>
            <a:p>
              <a:pPr algn="ctr" defTabSz="914377" eaLnBrk="0" hangingPunct="0">
                <a:buClrTx/>
                <a:defRPr/>
              </a:pPr>
              <a:r>
                <a:rPr lang="en-US" sz="1000" kern="1200" dirty="0">
                  <a:latin typeface="Arial" pitchFamily="-108" charset="0"/>
                  <a:ea typeface="+mn-ea"/>
                  <a:cs typeface="+mn-cs"/>
                  <a:sym typeface="Wingdings" pitchFamily="-108" charset="2"/>
                </a:rPr>
                <a:t>ATMOSPHERIC FORCING</a:t>
              </a:r>
            </a:p>
            <a:p>
              <a:pPr algn="ctr" defTabSz="914377" eaLnBrk="0" hangingPunct="0">
                <a:buClrTx/>
                <a:buFont typeface="Wingdings" pitchFamily="-108" charset="2"/>
                <a:buChar char="l"/>
                <a:defRPr/>
              </a:pPr>
              <a:r>
                <a:rPr lang="en-US" sz="1000" kern="1200" dirty="0">
                  <a:latin typeface="Arial" pitchFamily="-108" charset="0"/>
                  <a:ea typeface="+mn-ea"/>
                  <a:cs typeface="+mn-cs"/>
                </a:rPr>
                <a:t>OPERATIONAL ANALYSES AND FORECASTS FROM  GLOBAL  SCALE MODELS</a:t>
              </a:r>
            </a:p>
          </p:txBody>
        </p:sp>
        <p:sp>
          <p:nvSpPr>
            <p:cNvPr id="38" name="Text Box 54">
              <a:extLst>
                <a:ext uri="{FF2B5EF4-FFF2-40B4-BE49-F238E27FC236}">
                  <a16:creationId xmlns:a16="http://schemas.microsoft.com/office/drawing/2014/main" id="{020B2407-E54B-307D-1D6F-D7CA35F53750}"/>
                </a:ext>
              </a:extLst>
            </p:cNvPr>
            <p:cNvSpPr txBox="1">
              <a:spLocks noChangeArrowheads="1"/>
            </p:cNvSpPr>
            <p:nvPr/>
          </p:nvSpPr>
          <p:spPr bwMode="auto">
            <a:xfrm>
              <a:off x="6172101" y="5821400"/>
              <a:ext cx="2698705" cy="769237"/>
            </a:xfrm>
            <a:prstGeom prst="rect">
              <a:avLst/>
            </a:prstGeom>
            <a:noFill/>
            <a:ln w="9525">
              <a:noFill/>
              <a:miter lim="800000"/>
              <a:headEnd/>
              <a:tailEnd/>
            </a:ln>
          </p:spPr>
          <p:txBody>
            <a:bodyPr>
              <a:spAutoFit/>
            </a:bodyPr>
            <a:lstStyle/>
            <a:p>
              <a:pPr algn="ctr" defTabSz="914377" eaLnBrk="0" hangingPunct="0">
                <a:buClrTx/>
                <a:defRPr/>
              </a:pPr>
              <a:r>
                <a:rPr lang="en-US" sz="1000" kern="1200" dirty="0">
                  <a:latin typeface="Arial" pitchFamily="-108" charset="0"/>
                  <a:ea typeface="+mn-ea"/>
                  <a:cs typeface="+mn-cs"/>
                  <a:sym typeface="Wingdings" pitchFamily="-108" charset="2"/>
                </a:rPr>
                <a:t>ATMOSPHERIC FORCING</a:t>
              </a:r>
            </a:p>
            <a:p>
              <a:pPr algn="ctr" defTabSz="914377" eaLnBrk="0" hangingPunct="0">
                <a:buClrTx/>
                <a:buFont typeface="Wingdings" pitchFamily="-108" charset="2"/>
                <a:buChar char="l"/>
                <a:defRPr/>
              </a:pPr>
              <a:r>
                <a:rPr lang="en-US" sz="1000" kern="1200" dirty="0">
                  <a:latin typeface="Arial" pitchFamily="-108" charset="0"/>
                  <a:ea typeface="+mn-ea"/>
                  <a:cs typeface="+mn-cs"/>
                </a:rPr>
                <a:t>OPERATIONAL ANALYSES  AND FORECASTS FROM LIMITED AREA MODELS</a:t>
              </a:r>
            </a:p>
          </p:txBody>
        </p:sp>
      </p:grpSp>
    </p:spTree>
    <p:extLst>
      <p:ext uri="{BB962C8B-B14F-4D97-AF65-F5344CB8AC3E}">
        <p14:creationId xmlns:p14="http://schemas.microsoft.com/office/powerpoint/2010/main" val="1325857291"/>
      </p:ext>
    </p:extLst>
  </p:cSld>
  <p:clrMapOvr>
    <a:masterClrMapping/>
  </p:clrMapOvr>
  <p:transition>
    <p:fade/>
  </p:transition>
</p:sld>
</file>

<file path=ppt/theme/theme1.xml><?xml version="1.0" encoding="utf-8"?>
<a:theme xmlns:a="http://schemas.openxmlformats.org/drawingml/2006/main" name="GOOS Programme theme">
  <a:themeElements>
    <a:clrScheme name="GOOS Programme colour theme">
      <a:dk1>
        <a:srgbClr val="000000"/>
      </a:dk1>
      <a:lt1>
        <a:srgbClr val="FFFFFF"/>
      </a:lt1>
      <a:dk2>
        <a:srgbClr val="333333"/>
      </a:dk2>
      <a:lt2>
        <a:srgbClr val="D8F3FB"/>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OS Programme theme">
  <a:themeElements>
    <a:clrScheme name="GOOS Programme colour theme">
      <a:dk1>
        <a:srgbClr val="000000"/>
      </a:dk1>
      <a:lt1>
        <a:srgbClr val="FFFFFF"/>
      </a:lt1>
      <a:dk2>
        <a:srgbClr val="333333"/>
      </a:dk2>
      <a:lt2>
        <a:srgbClr val="D8F3FB"/>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1294</Words>
  <Application>Microsoft Macintosh PowerPoint</Application>
  <PresentationFormat>Widescreen</PresentationFormat>
  <Paragraphs>137</Paragraphs>
  <Slides>10</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Barlow Semi Condensed SemiBold</vt:lpstr>
      <vt:lpstr>Calibri</vt:lpstr>
      <vt:lpstr>Arial</vt:lpstr>
      <vt:lpstr>Wingdings</vt:lpstr>
      <vt:lpstr>Barlow Semi Condensed Medium</vt:lpstr>
      <vt:lpstr>Roboto Medium</vt:lpstr>
      <vt:lpstr>Barlow Semi Condensed</vt:lpstr>
      <vt:lpstr>Roboto Light</vt:lpstr>
      <vt:lpstr>Trebuchet MS</vt:lpstr>
      <vt:lpstr>Roboto</vt:lpstr>
      <vt:lpstr>GOOS Programme theme</vt:lpstr>
      <vt:lpstr>GOOS Programme theme</vt:lpstr>
      <vt:lpstr>Revolutionising Global Coastal Ocean observing and forecasting</vt:lpstr>
      <vt:lpstr>PowerPoint Presentation</vt:lpstr>
      <vt:lpstr>PowerPoint Presentation</vt:lpstr>
      <vt:lpstr>PowerPoint Presentation</vt:lpstr>
      <vt:lpstr>PowerPoint Presentation</vt:lpstr>
      <vt:lpstr>PowerPoint Presentation</vt:lpstr>
      <vt:lpstr>DECADE COLLABORATIVE CENTRE  COASTAL RESILIENCE IN A CHANGING CLIMATE @University of Bologna</vt:lpstr>
      <vt:lpstr>The DCC should work within The Community of Practice for coastal resilience (from UN Decade COP8)</vt:lpstr>
      <vt:lpstr>Preparing for more coastal networks coordination?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Revolutionising Global Coastal Ocean observing and forecasting</dc:title>
  <dc:creator>Fischer, Albert</dc:creator>
  <cp:lastModifiedBy>Nadia Pinardi</cp:lastModifiedBy>
  <cp:revision>14</cp:revision>
  <dcterms:created xsi:type="dcterms:W3CDTF">2020-02-11T12:50:32Z</dcterms:created>
  <dcterms:modified xsi:type="dcterms:W3CDTF">2022-05-29T18:37:27Z</dcterms:modified>
</cp:coreProperties>
</file>