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Lst>
  <p:sldSz cy="6858000" cx="12192000"/>
  <p:notesSz cx="6858000" cy="9144000"/>
  <p:embeddedFontLst>
    <p:embeddedFont>
      <p:font typeface="Roboto"/>
      <p:regular r:id="rId15"/>
      <p:bold r:id="rId16"/>
      <p:italic r:id="rId17"/>
      <p:boldItalic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9" roundtripDataSignature="AMtx7mg2D467XfOISHMffBJEREECXelew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Roboto-regular.fntdata"/><Relationship Id="rId14" Type="http://schemas.openxmlformats.org/officeDocument/2006/relationships/slide" Target="slides/slide10.xml"/><Relationship Id="rId17" Type="http://schemas.openxmlformats.org/officeDocument/2006/relationships/font" Target="fonts/Roboto-italic.fntdata"/><Relationship Id="rId16" Type="http://schemas.openxmlformats.org/officeDocument/2006/relationships/font" Target="fonts/Roboto-bold.fntdata"/><Relationship Id="rId5" Type="http://schemas.openxmlformats.org/officeDocument/2006/relationships/slide" Target="slides/slide1.xml"/><Relationship Id="rId19" Type="http://customschemas.google.com/relationships/presentationmetadata" Target="metadata"/><Relationship Id="rId6" Type="http://schemas.openxmlformats.org/officeDocument/2006/relationships/slide" Target="slides/slide2.xml"/><Relationship Id="rId18" Type="http://schemas.openxmlformats.org/officeDocument/2006/relationships/font" Target="fonts/Roboto-boldItalic.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ata.pmel.noaa.gov/dashboard/saildrone/" TargetMode="External"/><Relationship Id="rId3" Type="http://schemas.openxmlformats.org/officeDocument/2006/relationships/hyperlink" Target="https://data.pmel.noaa.gov/dashboard/saildrone/?mission_id=wsm&amp;drone=1045.0&amp;drone=1031.0&amp;trace_decimation=24&amp;trace_variable=BARO_PRES_MEAN&amp;plots_decimation=24&amp;timeseries=BARO_PRES_MEAN&amp;timeseries=TEMP_AIR_MEAN&amp;start_date=2021-08-01&amp;end_date=2021-11-16&amp;columns=3&amp;mode=both&amp;plots_per=all" TargetMode="External"/><Relationship Id="rId4" Type="http://schemas.openxmlformats.org/officeDocument/2006/relationships/hyperlink" Target="https://data.pmel.noaa.gov/pmel/erddap/index.html"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AU" sz="1200">
                <a:solidFill>
                  <a:schemeClr val="dk1"/>
                </a:solidFill>
                <a:latin typeface="Calibri"/>
                <a:ea typeface="Calibri"/>
                <a:cs typeface="Calibri"/>
                <a:sym typeface="Calibri"/>
              </a:rPr>
              <a:t>This presentation is delivered by OASIS which stands for the Observing Air-Sea Interaction Strategy, which is also SCOR working group and a program under the UN ocean decade. OASIS proposes an Uncrewed Surface Vehicles network for instrument-based data collection in the open ocean under the GOOS. </a:t>
            </a:r>
            <a:endParaRPr sz="1200">
              <a:solidFill>
                <a:schemeClr val="dk1"/>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1100"/>
              <a:buFont typeface="Arial"/>
              <a:buNone/>
            </a:pPr>
            <a:r>
              <a:rPr lang="en-AU" sz="1200">
                <a:solidFill>
                  <a:schemeClr val="dk1"/>
                </a:solidFill>
                <a:latin typeface="Calibri"/>
                <a:ea typeface="Calibri"/>
                <a:cs typeface="Calibri"/>
                <a:sym typeface="Calibri"/>
              </a:rPr>
              <a:t>Our focus today is to describe the current global USV ecosystem that already exists, and how these individual platforms could translate into a global network under GOOS.</a:t>
            </a:r>
            <a:endParaRPr sz="1200"/>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2d5ab36cf8_1_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g12d5ab36cf8_1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AU">
                <a:solidFill>
                  <a:schemeClr val="dk1"/>
                </a:solidFill>
              </a:rPr>
              <a:t>We are proposing developing a community of practice as a UN decade project. This means participating and collaborating with stakeholders in the USV industry as well as scientific and government end users. Bringing together commercial competitors under a common goal will be forward step for ocean observing.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2d5ab36cf8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g12d5ab36cf8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AU" sz="1200">
                <a:solidFill>
                  <a:schemeClr val="dk1"/>
                </a:solidFill>
                <a:latin typeface="Calibri"/>
                <a:ea typeface="Calibri"/>
                <a:cs typeface="Calibri"/>
                <a:sym typeface="Calibri"/>
              </a:rPr>
              <a:t>We define USVs as a uncrewed surface vehicles, which are remotely operated, are about 2-12 m in length, and are capable of persisting in the open ocean for months to years.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AU" sz="1200">
                <a:solidFill>
                  <a:schemeClr val="dk1"/>
                </a:solidFill>
                <a:latin typeface="Calibri"/>
                <a:ea typeface="Calibri"/>
                <a:cs typeface="Calibri"/>
                <a:sym typeface="Calibri"/>
              </a:rPr>
              <a:t>There is already a global and diverse USV ecosystem at readiness levels 7 and above. Some glide, sail, motor, use surface waves or some combination of these propulsion mechanisms to move and have been developed in various locations around the world, that are intrinsically designed for </a:t>
            </a:r>
            <a:r>
              <a:rPr lang="en-AU" sz="1200">
                <a:solidFill>
                  <a:schemeClr val="dk1"/>
                </a:solidFill>
                <a:latin typeface="Calibri"/>
                <a:ea typeface="Calibri"/>
                <a:cs typeface="Calibri"/>
                <a:sym typeface="Calibri"/>
              </a:rPr>
              <a:t>different</a:t>
            </a:r>
            <a:r>
              <a:rPr lang="en-AU" sz="1200">
                <a:solidFill>
                  <a:schemeClr val="dk1"/>
                </a:solidFill>
                <a:latin typeface="Calibri"/>
                <a:ea typeface="Calibri"/>
                <a:cs typeface="Calibri"/>
                <a:sym typeface="Calibri"/>
              </a:rPr>
              <a:t> environments.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AU" sz="1200">
                <a:solidFill>
                  <a:schemeClr val="dk1"/>
                </a:solidFill>
                <a:latin typeface="Calibri"/>
                <a:ea typeface="Calibri"/>
                <a:cs typeface="Calibri"/>
                <a:sym typeface="Calibri"/>
              </a:rPr>
              <a:t>A GOOS </a:t>
            </a:r>
            <a:r>
              <a:rPr lang="en-AU" sz="1200">
                <a:solidFill>
                  <a:schemeClr val="dk1"/>
                </a:solidFill>
                <a:latin typeface="Calibri"/>
                <a:ea typeface="Calibri"/>
                <a:cs typeface="Calibri"/>
                <a:sym typeface="Calibri"/>
              </a:rPr>
              <a:t>network will sustain the drive for innovation for USVs globally and will bolster a rapidly growing and disruptive industry, who all have a vision to provide the world with enhanced ocean data.</a:t>
            </a:r>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lang="en-AU">
                <a:solidFill>
                  <a:schemeClr val="dk1"/>
                </a:solidFill>
              </a:rPr>
              <a:t>Many of the USVs that are operating all around the globe today have been designed with these difficult operating regimes in mind. From hurricanes, tropical cyclones, breaking waves and strong currents, to the doldrums, archipelagos, reef systems and semi-enclosed seas. USVs are spanning these difficult to access locations from high to low latitudes already.</a:t>
            </a:r>
            <a:endParaRPr/>
          </a:p>
        </p:txBody>
      </p:sp>
      <p:sp>
        <p:nvSpPr>
          <p:cNvPr id="116" name="Google Shape;11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2c81d0bb13_1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g12c81d0bb13_1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AU">
                <a:solidFill>
                  <a:schemeClr val="dk1"/>
                </a:solidFill>
              </a:rPr>
              <a:t>USVs are highly interdisciplinary. We have provided the Essential Ocean Variables and Essential Climate Variables and have placed a green tick next to those variables that can be measured from a USV. This is by  no means an exhaustive list of USV capability. Basically, any instrument-based measurement  above or below the water can be undertaken from a USV. Commercial USV payloads can range from 20 - 150 kg. Which means, you can fit any instrument, and switch it on or off remotely as power, conditions and geography require.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2c81d0bb13_1_1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g12c81d0bb13_1_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AU"/>
              <a:t>The existing USVs appropriate for GOOS are inherently environmentally friendly. They must be propelled by wind, waves and solar powered electric motors to be able to persist for months on end. Instrument-based data collection are battery powered, which are charged using solar. and can be monitored in real-time, and if there’s a problem with the system, the USVs can self-retrieve across oceans.</a:t>
            </a:r>
            <a:endParaRPr/>
          </a:p>
          <a:p>
            <a:pPr indent="0" lvl="0" marL="0" rtl="0" algn="l">
              <a:lnSpc>
                <a:spcPct val="100000"/>
              </a:lnSpc>
              <a:spcBef>
                <a:spcPts val="0"/>
              </a:spcBef>
              <a:spcAft>
                <a:spcPts val="0"/>
              </a:spcAft>
              <a:buSzPts val="1100"/>
              <a:buNone/>
            </a:pPr>
            <a:r>
              <a:rPr lang="en-AU"/>
              <a:t>Developing communities, especially those with high sea to land ratios, complex island groups, and few resources to collect in-situ data, will benefit </a:t>
            </a:r>
            <a:r>
              <a:rPr lang="en-AU"/>
              <a:t>immensely</a:t>
            </a:r>
            <a:r>
              <a:rPr lang="en-AU"/>
              <a:t> from a USV under GOOS network. Technology transfer, data transfer and capacity development all fall under the ‘frugal innovation’ band which was the core </a:t>
            </a:r>
            <a:r>
              <a:rPr lang="en-AU"/>
              <a:t>impetus</a:t>
            </a:r>
            <a:r>
              <a:rPr lang="en-AU"/>
              <a:t> of developing USVs in the first place. Essentially, USVs provide more bang for buck. </a:t>
            </a:r>
            <a:endParaRPr/>
          </a:p>
          <a:p>
            <a:pPr indent="0" lvl="0" marL="0" rtl="0" algn="l">
              <a:lnSpc>
                <a:spcPct val="100000"/>
              </a:lnSpc>
              <a:spcBef>
                <a:spcPts val="0"/>
              </a:spcBef>
              <a:spcAft>
                <a:spcPts val="0"/>
              </a:spcAft>
              <a:buSzPts val="1100"/>
              <a:buNone/>
            </a:pPr>
            <a:r>
              <a:rPr lang="en-AU"/>
              <a:t>In addition, commercial USV operation is relatively simple, and can be controlled via a web-based browser on a laptop with internet connection from anywhere in the world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2c81d0bb13_1_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g12c81d0bb13_1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AU"/>
              <a:t>Currently, USV missions are project-based. Data formats and reporting </a:t>
            </a:r>
            <a:r>
              <a:rPr lang="en-AU"/>
              <a:t>differ </a:t>
            </a:r>
            <a:r>
              <a:rPr lang="en-AU"/>
              <a:t>between USV platforms, scientists, companies, interfaces and dashboards. However, we are not starting at ground-zero. For example, NOAA have invested significantly in guiding best practices for data quality, management and delivery with Saildrone, and has </a:t>
            </a:r>
            <a:r>
              <a:rPr lang="en-AU"/>
              <a:t>acquired</a:t>
            </a:r>
            <a:r>
              <a:rPr lang="en-AU"/>
              <a:t> deep understanding of USV data capabilities and challenges that will translate to other USV data platforms and providers.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2f4ea81df8_6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g12f4ea81df8_6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AU">
                <a:solidFill>
                  <a:schemeClr val="dk1"/>
                </a:solidFill>
              </a:rPr>
              <a:t>Best practices are being developed to ensure interoperability. This emerging network will consist of multiple different USV platform types, so we will need to keep developing these best practices following scientific standards. This in an example of how USV data integrity from a waveglider has been tested against data from a FLIP. We’re developing standards for this type of data testing.</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2c81d0bb13_1_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g12c81d0bb13_1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AU" sz="1200">
                <a:solidFill>
                  <a:schemeClr val="dk1"/>
                </a:solidFill>
                <a:latin typeface="Calibri"/>
                <a:ea typeface="Calibri"/>
                <a:cs typeface="Calibri"/>
                <a:sym typeface="Calibri"/>
              </a:rPr>
              <a:t>The growth of the network will be based on FAIR principles, </a:t>
            </a:r>
            <a:r>
              <a:rPr lang="en-AU" sz="1200">
                <a:solidFill>
                  <a:schemeClr val="dk1"/>
                </a:solidFill>
                <a:latin typeface="Calibri"/>
                <a:ea typeface="Calibri"/>
                <a:cs typeface="Calibri"/>
                <a:sym typeface="Calibri"/>
              </a:rPr>
              <a:t>and the data will be openly available. What we have currently is a patchwork of individual</a:t>
            </a:r>
            <a:r>
              <a:rPr lang="en-AU" sz="1200">
                <a:solidFill>
                  <a:schemeClr val="dk1"/>
                </a:solidFill>
                <a:latin typeface="Calibri"/>
                <a:ea typeface="Calibri"/>
                <a:cs typeface="Calibri"/>
                <a:sym typeface="Calibri"/>
              </a:rPr>
              <a:t> research projects, to an open data network.</a:t>
            </a:r>
            <a:r>
              <a:rPr lang="en-AU" sz="1200">
                <a:solidFill>
                  <a:schemeClr val="dk1"/>
                </a:solidFill>
                <a:latin typeface="Calibri"/>
                <a:ea typeface="Calibri"/>
                <a:cs typeface="Calibri"/>
                <a:sym typeface="Calibri"/>
              </a:rPr>
              <a:t> Existing infrastructure could be adopted, but we’re not limited to any particular architecture.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AU" sz="1200">
                <a:solidFill>
                  <a:schemeClr val="dk1"/>
                </a:solidFill>
                <a:latin typeface="Calibri"/>
                <a:ea typeface="Calibri"/>
                <a:cs typeface="Calibri"/>
                <a:sym typeface="Calibri"/>
              </a:rPr>
              <a:t>Our vision is to see sustained and persistent networks over multiple years. But currently, our missions are funded as single campaigns and pilot studies. We know that most persistent USVs are limited only by biofouling, and that USVs are successfully operating persistently across the world in commercial, government and defence capacity. New science and understanding are arising from all missions.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AU" sz="1000" u="sng">
                <a:solidFill>
                  <a:srgbClr val="1967D2"/>
                </a:solidFill>
                <a:highlight>
                  <a:schemeClr val="lt1"/>
                </a:highlight>
                <a:latin typeface="Roboto"/>
                <a:ea typeface="Roboto"/>
                <a:cs typeface="Roboto"/>
                <a:sym typeface="Roboto"/>
                <a:hlinkClick r:id="rId2">
                  <a:extLst>
                    <a:ext uri="{A12FA001-AC4F-418D-AE19-62706E023703}">
                      <ahyp:hlinkClr val="tx"/>
                    </a:ext>
                  </a:extLst>
                </a:hlinkClick>
              </a:rPr>
              <a:t>https://data.pmel.noaa.gov/dashboard/saildrone/</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AU" sz="1000" u="sng">
                <a:solidFill>
                  <a:srgbClr val="1967D2"/>
                </a:solidFill>
                <a:highlight>
                  <a:schemeClr val="lt1"/>
                </a:highlight>
                <a:latin typeface="Roboto"/>
                <a:ea typeface="Roboto"/>
                <a:cs typeface="Roboto"/>
                <a:sym typeface="Roboto"/>
                <a:hlinkClick r:id="rId3">
                  <a:extLst>
                    <a:ext uri="{A12FA001-AC4F-418D-AE19-62706E023703}">
                      <ahyp:hlinkClr val="tx"/>
                    </a:ext>
                  </a:extLst>
                </a:hlinkClick>
              </a:rPr>
              <a:t>https://data.pmel.noaa.gov/dashboard/saildrone/?mission_id=wsm&amp;drone=1045.0&amp;drone=1031.0&amp;trace_decimation=24&amp;trace_variable=BARO_PRES_MEAN&amp;plots_decimation=24&amp;timeseries=BARO_PRES_MEAN&amp;timeseries=TEMP_AIR_MEAN&amp;start_date=2021-08-01&amp;end_date=2021-11-16&amp;columns=3&amp;mode=both&amp;plots_per=all</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AU" sz="1200" u="sng">
                <a:solidFill>
                  <a:srgbClr val="0563C1"/>
                </a:solidFill>
                <a:latin typeface="Calibri"/>
                <a:ea typeface="Calibri"/>
                <a:cs typeface="Calibri"/>
                <a:sym typeface="Calibri"/>
                <a:hlinkClick r:id="rId4">
                  <a:extLst>
                    <a:ext uri="{A12FA001-AC4F-418D-AE19-62706E023703}">
                      <ahyp:hlinkClr val="tx"/>
                    </a:ext>
                  </a:extLst>
                </a:hlinkClick>
              </a:rPr>
              <a:t>ERDDAP - Home Page</a:t>
            </a:r>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2c81d0bb13_1_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g12c81d0bb13_1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AU">
                <a:solidFill>
                  <a:schemeClr val="dk1"/>
                </a:solidFill>
              </a:rPr>
              <a:t>OASIS vision is to see a USV network that fills gaps in space and time, in disciplines, and to compliment the exiting GOOS network. This mission will be developed by our OASIS community of practice.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 name="Shape 11"/>
        <p:cNvGrpSpPr/>
        <p:nvPr/>
      </p:nvGrpSpPr>
      <p:grpSpPr>
        <a:xfrm>
          <a:off x="0" y="0"/>
          <a:ext cx="0" cy="0"/>
          <a:chOff x="0" y="0"/>
          <a:chExt cx="0" cy="0"/>
        </a:xfrm>
      </p:grpSpPr>
      <p:sp>
        <p:nvSpPr>
          <p:cNvPr id="12" name="Google Shape;12;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1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 name="Shape 23"/>
        <p:cNvGrpSpPr/>
        <p:nvPr/>
      </p:nvGrpSpPr>
      <p:grpSpPr>
        <a:xfrm>
          <a:off x="0" y="0"/>
          <a:ext cx="0" cy="0"/>
          <a:chOff x="0" y="0"/>
          <a:chExt cx="0" cy="0"/>
        </a:xfrm>
      </p:grpSpPr>
      <p:sp>
        <p:nvSpPr>
          <p:cNvPr id="24" name="Google Shape;24;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 name="Shape 28"/>
        <p:cNvGrpSpPr/>
        <p:nvPr/>
      </p:nvGrpSpPr>
      <p:grpSpPr>
        <a:xfrm>
          <a:off x="0" y="0"/>
          <a:ext cx="0" cy="0"/>
          <a:chOff x="0" y="0"/>
          <a:chExt cx="0" cy="0"/>
        </a:xfrm>
      </p:grpSpPr>
      <p:sp>
        <p:nvSpPr>
          <p:cNvPr id="29" name="Google Shape;29;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1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5" name="Google Shape;3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1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1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p1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1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1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7"/>
          <p:cNvSpPr/>
          <p:nvPr>
            <p:ph idx="2" type="pic"/>
          </p:nvPr>
        </p:nvSpPr>
        <p:spPr>
          <a:xfrm>
            <a:off x="5183188" y="987425"/>
            <a:ext cx="6172200" cy="4873625"/>
          </a:xfrm>
          <a:prstGeom prst="rect">
            <a:avLst/>
          </a:prstGeom>
          <a:noFill/>
          <a:ln>
            <a:noFill/>
          </a:ln>
        </p:spPr>
      </p:sp>
      <p:sp>
        <p:nvSpPr>
          <p:cNvPr id="64" name="Google Shape;64;p1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hyperlink" Target="mailto:Eric@OceanStrategy.org" TargetMode="External"/><Relationship Id="rId5" Type="http://schemas.openxmlformats.org/officeDocument/2006/relationships/hyperlink" Target="https://airseaobs.or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5.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1" Type="http://schemas.openxmlformats.org/officeDocument/2006/relationships/image" Target="../media/image7.jpg"/><Relationship Id="rId10" Type="http://schemas.openxmlformats.org/officeDocument/2006/relationships/image" Target="../media/image4.jpg"/><Relationship Id="rId13" Type="http://schemas.openxmlformats.org/officeDocument/2006/relationships/image" Target="../media/image11.jpg"/><Relationship Id="rId12"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3.jpg"/><Relationship Id="rId9" Type="http://schemas.openxmlformats.org/officeDocument/2006/relationships/image" Target="../media/image17.png"/><Relationship Id="rId5" Type="http://schemas.openxmlformats.org/officeDocument/2006/relationships/image" Target="../media/image9.jpg"/><Relationship Id="rId6" Type="http://schemas.openxmlformats.org/officeDocument/2006/relationships/image" Target="../media/image18.png"/><Relationship Id="rId7" Type="http://schemas.openxmlformats.org/officeDocument/2006/relationships/image" Target="../media/image6.png"/><Relationship Id="rId8" Type="http://schemas.openxmlformats.org/officeDocument/2006/relationships/image" Target="../media/image8.jpg"/></Relationships>
</file>

<file path=ppt/slides/_rels/slide3.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22.png"/><Relationship Id="rId5" Type="http://schemas.openxmlformats.org/officeDocument/2006/relationships/image" Target="../media/image13.png"/><Relationship Id="rId6" Type="http://schemas.openxmlformats.org/officeDocument/2006/relationships/hyperlink" Target="https://data.saildrone.com/" TargetMode="External"/><Relationship Id="rId7" Type="http://schemas.openxmlformats.org/officeDocument/2006/relationships/image" Target="../media/image20.png"/><Relationship Id="rId8"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23.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35.png"/></Relationships>
</file>

<file path=ppt/slides/_rels/slide5.xml.rels><?xml version="1.0" encoding="UTF-8" standalone="yes"?><Relationships xmlns="http://schemas.openxmlformats.org/package/2006/relationships"><Relationship Id="rId10"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31.png"/><Relationship Id="rId9" Type="http://schemas.openxmlformats.org/officeDocument/2006/relationships/image" Target="../media/image30.png"/><Relationship Id="rId5" Type="http://schemas.openxmlformats.org/officeDocument/2006/relationships/image" Target="../media/image27.png"/><Relationship Id="rId6" Type="http://schemas.openxmlformats.org/officeDocument/2006/relationships/image" Target="../media/image20.png"/><Relationship Id="rId7" Type="http://schemas.openxmlformats.org/officeDocument/2006/relationships/image" Target="../media/image28.png"/><Relationship Id="rId8"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32.png"/><Relationship Id="rId5"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doi.org/10.3389/fmars.2021.664728" TargetMode="External"/><Relationship Id="rId4" Type="http://schemas.openxmlformats.org/officeDocument/2006/relationships/image" Target="../media/image29.png"/><Relationship Id="rId5" Type="http://schemas.openxmlformats.org/officeDocument/2006/relationships/image" Target="../media/image31.png"/><Relationship Id="rId6" Type="http://schemas.openxmlformats.org/officeDocument/2006/relationships/image" Target="../media/image27.png"/><Relationship Id="rId7" Type="http://schemas.openxmlformats.org/officeDocument/2006/relationships/image" Target="../media/image24.png"/><Relationship Id="rId8"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image" Target="../media/image27.png"/><Relationship Id="rId5"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type="title"/>
          </p:nvPr>
        </p:nvSpPr>
        <p:spPr>
          <a:xfrm>
            <a:off x="1403700" y="-2475"/>
            <a:ext cx="10194900" cy="2375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AU" sz="3600">
                <a:latin typeface="Arial"/>
                <a:ea typeface="Arial"/>
                <a:cs typeface="Arial"/>
                <a:sym typeface="Arial"/>
              </a:rPr>
              <a:t>Uncrewed Surface Vehicle Network</a:t>
            </a:r>
            <a:br>
              <a:rPr b="1" lang="en-AU" sz="3600">
                <a:latin typeface="Arial"/>
                <a:ea typeface="Arial"/>
                <a:cs typeface="Arial"/>
                <a:sym typeface="Arial"/>
              </a:rPr>
            </a:br>
            <a:r>
              <a:rPr b="1" lang="en-AU" sz="3200">
                <a:solidFill>
                  <a:srgbClr val="76D2CF"/>
                </a:solidFill>
                <a:latin typeface="Arial"/>
                <a:ea typeface="Arial"/>
                <a:cs typeface="Arial"/>
                <a:sym typeface="Arial"/>
              </a:rPr>
              <a:t>for a r</a:t>
            </a:r>
            <a:r>
              <a:rPr b="1" lang="en-AU" sz="3200">
                <a:solidFill>
                  <a:srgbClr val="76D2CF"/>
                </a:solidFill>
                <a:latin typeface="Arial"/>
                <a:ea typeface="Arial"/>
                <a:cs typeface="Arial"/>
                <a:sym typeface="Arial"/>
              </a:rPr>
              <a:t>emote, data-limited</a:t>
            </a:r>
            <a:r>
              <a:rPr b="1" lang="en-AU" sz="3200">
                <a:latin typeface="Arial"/>
                <a:ea typeface="Arial"/>
                <a:cs typeface="Arial"/>
                <a:sym typeface="Arial"/>
              </a:rPr>
              <a:t> </a:t>
            </a:r>
            <a:br>
              <a:rPr b="1" lang="en-AU" sz="3600">
                <a:latin typeface="Arial"/>
                <a:ea typeface="Arial"/>
                <a:cs typeface="Arial"/>
                <a:sym typeface="Arial"/>
              </a:rPr>
            </a:br>
            <a:r>
              <a:rPr b="1" lang="en-AU" sz="3600">
                <a:latin typeface="Arial"/>
                <a:ea typeface="Arial"/>
                <a:cs typeface="Arial"/>
                <a:sym typeface="Arial"/>
              </a:rPr>
              <a:t>Global Ocean Observing System</a:t>
            </a:r>
            <a:endParaRPr b="1" sz="100">
              <a:latin typeface="Arial"/>
              <a:ea typeface="Arial"/>
              <a:cs typeface="Arial"/>
              <a:sym typeface="Arial"/>
            </a:endParaRPr>
          </a:p>
          <a:p>
            <a:pPr indent="0" lvl="0" marL="0" rtl="0" algn="ctr">
              <a:lnSpc>
                <a:spcPct val="90000"/>
              </a:lnSpc>
              <a:spcBef>
                <a:spcPts val="0"/>
              </a:spcBef>
              <a:spcAft>
                <a:spcPts val="0"/>
              </a:spcAft>
              <a:buClr>
                <a:schemeClr val="dk1"/>
              </a:buClr>
              <a:buSzPts val="4400"/>
              <a:buFont typeface="Arial"/>
              <a:buNone/>
            </a:pPr>
            <a:r>
              <a:t/>
            </a:r>
            <a:endParaRPr b="1" sz="900">
              <a:latin typeface="Arial"/>
              <a:ea typeface="Arial"/>
              <a:cs typeface="Arial"/>
              <a:sym typeface="Arial"/>
            </a:endParaRPr>
          </a:p>
          <a:p>
            <a:pPr indent="0" lvl="0" marL="0" rtl="0" algn="ctr">
              <a:lnSpc>
                <a:spcPct val="90000"/>
              </a:lnSpc>
              <a:spcBef>
                <a:spcPts val="0"/>
              </a:spcBef>
              <a:spcAft>
                <a:spcPts val="0"/>
              </a:spcAft>
              <a:buClr>
                <a:schemeClr val="dk1"/>
              </a:buClr>
              <a:buSzPts val="4400"/>
              <a:buFont typeface="Arial"/>
              <a:buNone/>
            </a:pPr>
            <a:r>
              <a:rPr b="1" i="1" lang="en-AU" sz="2350">
                <a:latin typeface="Arial"/>
                <a:ea typeface="Arial"/>
                <a:cs typeface="Arial"/>
                <a:sym typeface="Arial"/>
              </a:rPr>
              <a:t>Update on an emerging network for OCG</a:t>
            </a:r>
            <a:endParaRPr b="1" i="1" sz="2350">
              <a:latin typeface="Arial"/>
              <a:ea typeface="Arial"/>
              <a:cs typeface="Arial"/>
              <a:sym typeface="Arial"/>
            </a:endParaRPr>
          </a:p>
        </p:txBody>
      </p:sp>
      <p:sp>
        <p:nvSpPr>
          <p:cNvPr id="85" name="Google Shape;85;p1"/>
          <p:cNvSpPr/>
          <p:nvPr/>
        </p:nvSpPr>
        <p:spPr>
          <a:xfrm>
            <a:off x="486200" y="2230375"/>
            <a:ext cx="11677200" cy="1142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AU" sz="1800" u="none" cap="none" strike="noStrike">
                <a:solidFill>
                  <a:schemeClr val="dk1"/>
                </a:solidFill>
                <a:latin typeface="Arial"/>
                <a:ea typeface="Arial"/>
                <a:cs typeface="Arial"/>
                <a:sym typeface="Arial"/>
              </a:rPr>
              <a:t>Ruth Patterson*</a:t>
            </a:r>
            <a:r>
              <a:rPr b="1" baseline="30000" i="0" lang="en-AU" sz="1800" u="none" cap="none" strike="noStrike">
                <a:solidFill>
                  <a:schemeClr val="dk1"/>
                </a:solidFill>
                <a:latin typeface="Arial"/>
                <a:ea typeface="Arial"/>
                <a:cs typeface="Arial"/>
                <a:sym typeface="Arial"/>
              </a:rPr>
              <a:t>,1</a:t>
            </a:r>
            <a:r>
              <a:rPr b="1" i="0" lang="en-AU" sz="1800" u="none" cap="none" strike="noStrike">
                <a:solidFill>
                  <a:schemeClr val="dk1"/>
                </a:solidFill>
                <a:latin typeface="Arial"/>
                <a:ea typeface="Arial"/>
                <a:cs typeface="Arial"/>
                <a:sym typeface="Arial"/>
              </a:rPr>
              <a:t>, Meghan Cronin</a:t>
            </a:r>
            <a:r>
              <a:rPr b="1" baseline="30000" i="0" lang="en-AU" sz="1800" u="none" cap="none" strike="noStrike">
                <a:solidFill>
                  <a:schemeClr val="dk1"/>
                </a:solidFill>
                <a:latin typeface="Arial"/>
                <a:ea typeface="Arial"/>
                <a:cs typeface="Arial"/>
                <a:sym typeface="Arial"/>
              </a:rPr>
              <a:t>2</a:t>
            </a:r>
            <a:r>
              <a:rPr b="0" i="0" lang="en-AU" sz="1800" u="none" cap="none" strike="noStrike">
                <a:solidFill>
                  <a:schemeClr val="dk1"/>
                </a:solidFill>
                <a:latin typeface="Arial"/>
                <a:ea typeface="Arial"/>
                <a:cs typeface="Arial"/>
                <a:sym typeface="Arial"/>
              </a:rPr>
              <a:t>, Adrienne Sutton</a:t>
            </a:r>
            <a:r>
              <a:rPr b="1" baseline="30000" i="0" lang="en-AU" sz="1800" u="none" cap="none" strike="noStrike">
                <a:solidFill>
                  <a:schemeClr val="dk1"/>
                </a:solidFill>
                <a:latin typeface="Arial"/>
                <a:ea typeface="Arial"/>
                <a:cs typeface="Arial"/>
                <a:sym typeface="Arial"/>
              </a:rPr>
              <a:t>2</a:t>
            </a:r>
            <a:r>
              <a:rPr b="0" i="0" lang="en-AU" sz="1800" u="none" cap="none" strike="noStrike">
                <a:solidFill>
                  <a:schemeClr val="dk1"/>
                </a:solidFill>
                <a:latin typeface="Arial"/>
                <a:ea typeface="Arial"/>
                <a:cs typeface="Arial"/>
                <a:sym typeface="Arial"/>
              </a:rPr>
              <a:t>, Eugene Burger</a:t>
            </a:r>
            <a:r>
              <a:rPr b="1" baseline="30000" i="0" lang="en-AU" sz="1800" u="none" cap="none" strike="noStrike">
                <a:solidFill>
                  <a:schemeClr val="dk1"/>
                </a:solidFill>
                <a:latin typeface="Arial"/>
                <a:ea typeface="Arial"/>
                <a:cs typeface="Arial"/>
                <a:sym typeface="Arial"/>
              </a:rPr>
              <a:t>2</a:t>
            </a:r>
            <a:r>
              <a:rPr b="0" i="0" lang="en-AU" sz="1800" u="none" cap="none" strike="noStrike">
                <a:solidFill>
                  <a:schemeClr val="dk1"/>
                </a:solidFill>
                <a:latin typeface="Arial"/>
                <a:ea typeface="Arial"/>
                <a:cs typeface="Arial"/>
                <a:sym typeface="Arial"/>
              </a:rPr>
              <a:t>, Jack Reeves Eyre*</a:t>
            </a:r>
            <a:r>
              <a:rPr b="1" baseline="30000" i="0" lang="en-AU" sz="1800" u="none" cap="none" strike="noStrike">
                <a:solidFill>
                  <a:schemeClr val="dk1"/>
                </a:solidFill>
                <a:latin typeface="Arial"/>
                <a:ea typeface="Arial"/>
                <a:cs typeface="Arial"/>
                <a:sym typeface="Arial"/>
              </a:rPr>
              <a:t>,3</a:t>
            </a:r>
            <a:r>
              <a:rPr b="0" i="0" lang="en-AU" sz="1800" u="none" cap="none" strike="noStrike">
                <a:solidFill>
                  <a:schemeClr val="dk1"/>
                </a:solidFill>
                <a:latin typeface="Arial"/>
                <a:ea typeface="Arial"/>
                <a:cs typeface="Arial"/>
                <a:sym typeface="Arial"/>
              </a:rPr>
              <a:t>, Dongxiao Zhang</a:t>
            </a:r>
            <a:r>
              <a:rPr b="1" baseline="30000" i="0" lang="en-AU" sz="1800" u="none" cap="none" strike="noStrike">
                <a:solidFill>
                  <a:schemeClr val="dk1"/>
                </a:solidFill>
                <a:latin typeface="Arial"/>
                <a:ea typeface="Arial"/>
                <a:cs typeface="Arial"/>
                <a:sym typeface="Arial"/>
              </a:rPr>
              <a:t>4</a:t>
            </a:r>
            <a:r>
              <a:rPr b="1" i="0" lang="en-AU" sz="1800" u="none" cap="none" strike="noStrike">
                <a:solidFill>
                  <a:schemeClr val="dk1"/>
                </a:solidFill>
                <a:latin typeface="Arial"/>
                <a:ea typeface="Arial"/>
                <a:cs typeface="Arial"/>
                <a:sym typeface="Arial"/>
              </a:rPr>
              <a:t>, </a:t>
            </a:r>
            <a:r>
              <a:rPr b="0" i="0" lang="en-AU" sz="1800" u="none" cap="none" strike="noStrike">
                <a:solidFill>
                  <a:schemeClr val="dk1"/>
                </a:solidFill>
                <a:latin typeface="Arial"/>
                <a:ea typeface="Arial"/>
                <a:cs typeface="Arial"/>
                <a:sym typeface="Arial"/>
              </a:rPr>
              <a:t>Jim Thomson</a:t>
            </a:r>
            <a:r>
              <a:rPr b="0" baseline="30000" i="0" lang="en-AU" sz="1800" u="none" cap="none" strike="noStrike">
                <a:solidFill>
                  <a:schemeClr val="dk1"/>
                </a:solidFill>
                <a:latin typeface="Arial"/>
                <a:ea typeface="Arial"/>
                <a:cs typeface="Arial"/>
                <a:sym typeface="Arial"/>
              </a:rPr>
              <a:t>5</a:t>
            </a:r>
            <a:r>
              <a:rPr b="0" i="0" lang="en-AU" sz="1800" u="none" cap="none" strike="noStrike">
                <a:solidFill>
                  <a:schemeClr val="dk1"/>
                </a:solidFill>
                <a:latin typeface="Arial"/>
                <a:ea typeface="Arial"/>
                <a:cs typeface="Arial"/>
                <a:sym typeface="Arial"/>
              </a:rPr>
              <a:t>, Sebastiaan Swart</a:t>
            </a:r>
            <a:r>
              <a:rPr b="0" baseline="30000" i="0" lang="en-AU" sz="1800" u="none" cap="none" strike="noStrike">
                <a:solidFill>
                  <a:schemeClr val="dk1"/>
                </a:solidFill>
                <a:latin typeface="Arial"/>
                <a:ea typeface="Arial"/>
                <a:cs typeface="Arial"/>
                <a:sym typeface="Arial"/>
              </a:rPr>
              <a:t>6</a:t>
            </a:r>
            <a:r>
              <a:rPr b="0" i="0" lang="en-AU" sz="1800" u="none" cap="none" strike="noStrike">
                <a:solidFill>
                  <a:schemeClr val="dk1"/>
                </a:solidFill>
                <a:latin typeface="Arial"/>
                <a:ea typeface="Arial"/>
                <a:cs typeface="Arial"/>
                <a:sym typeface="Arial"/>
              </a:rPr>
              <a:t>, Marcel du Plessis*</a:t>
            </a:r>
            <a:r>
              <a:rPr baseline="30000" lang="en-AU" sz="1800">
                <a:solidFill>
                  <a:schemeClr val="dk1"/>
                </a:solidFill>
              </a:rPr>
              <a:t>,6</a:t>
            </a:r>
            <a:r>
              <a:rPr b="0" i="0" lang="en-AU" sz="1800" u="none" cap="none" strike="noStrike">
                <a:solidFill>
                  <a:schemeClr val="dk1"/>
                </a:solidFill>
                <a:latin typeface="Arial"/>
                <a:ea typeface="Arial"/>
                <a:cs typeface="Arial"/>
                <a:sym typeface="Arial"/>
              </a:rPr>
              <a:t>, Tom Farrar</a:t>
            </a:r>
            <a:r>
              <a:rPr b="0" baseline="30000" i="0" lang="en-AU" sz="1800" u="none" cap="none" strike="noStrike">
                <a:solidFill>
                  <a:schemeClr val="dk1"/>
                </a:solidFill>
                <a:latin typeface="Arial"/>
                <a:ea typeface="Arial"/>
                <a:cs typeface="Arial"/>
                <a:sym typeface="Arial"/>
              </a:rPr>
              <a:t>7</a:t>
            </a:r>
            <a:r>
              <a:rPr b="0" i="0" lang="en-AU" sz="1800" u="none" cap="none" strike="noStrike">
                <a:solidFill>
                  <a:schemeClr val="dk1"/>
                </a:solidFill>
                <a:latin typeface="Arial"/>
                <a:ea typeface="Arial"/>
                <a:cs typeface="Arial"/>
                <a:sym typeface="Arial"/>
              </a:rPr>
              <a:t>, Luc Lenain</a:t>
            </a:r>
            <a:r>
              <a:rPr baseline="30000" lang="en-AU" sz="1800">
                <a:solidFill>
                  <a:schemeClr val="dk1"/>
                </a:solidFill>
              </a:rPr>
              <a:t>8</a:t>
            </a:r>
            <a:r>
              <a:rPr b="0" i="0" lang="en-AU" sz="1800" u="none" cap="none" strike="noStrike">
                <a:solidFill>
                  <a:schemeClr val="dk1"/>
                </a:solidFill>
                <a:latin typeface="Arial"/>
                <a:ea typeface="Arial"/>
                <a:cs typeface="Arial"/>
                <a:sym typeface="Arial"/>
              </a:rPr>
              <a:t>, Laurent Grare</a:t>
            </a:r>
            <a:r>
              <a:rPr baseline="30000" lang="en-AU" sz="1800">
                <a:solidFill>
                  <a:schemeClr val="dk1"/>
                </a:solidFill>
              </a:rPr>
              <a:t>8</a:t>
            </a:r>
            <a:r>
              <a:rPr b="0" i="0" lang="en-AU" sz="1800" u="none" cap="none" strike="noStrike">
                <a:solidFill>
                  <a:schemeClr val="dk1"/>
                </a:solidFill>
                <a:latin typeface="Arial"/>
                <a:ea typeface="Arial"/>
                <a:cs typeface="Arial"/>
                <a:sym typeface="Arial"/>
              </a:rPr>
              <a:t>, Iwao Ueki</a:t>
            </a:r>
            <a:r>
              <a:rPr baseline="30000" lang="en-AU" sz="1800">
                <a:solidFill>
                  <a:schemeClr val="dk1"/>
                </a:solidFill>
              </a:rPr>
              <a:t>9</a:t>
            </a:r>
            <a:r>
              <a:rPr b="0" i="0" lang="en-AU" sz="1800" u="none" cap="none" strike="noStrike">
                <a:solidFill>
                  <a:schemeClr val="dk1"/>
                </a:solidFill>
                <a:latin typeface="Arial"/>
                <a:ea typeface="Arial"/>
                <a:cs typeface="Arial"/>
                <a:sym typeface="Arial"/>
              </a:rPr>
              <a:t>,</a:t>
            </a:r>
            <a:r>
              <a:rPr lang="en-AU" sz="1800">
                <a:solidFill>
                  <a:schemeClr val="dk1"/>
                </a:solidFill>
              </a:rPr>
              <a:t> Samantha Wills*</a:t>
            </a:r>
            <a:r>
              <a:rPr baseline="30000" lang="en-AU" sz="1800">
                <a:solidFill>
                  <a:schemeClr val="dk1"/>
                </a:solidFill>
              </a:rPr>
              <a:t>,4</a:t>
            </a:r>
            <a:r>
              <a:rPr lang="en-AU" sz="1800">
                <a:solidFill>
                  <a:schemeClr val="dk1"/>
                </a:solidFill>
              </a:rPr>
              <a:t>, Chris Meinig</a:t>
            </a:r>
            <a:r>
              <a:rPr baseline="30000" lang="en-AU" sz="1800">
                <a:solidFill>
                  <a:schemeClr val="dk1"/>
                </a:solidFill>
              </a:rPr>
              <a:t>2</a:t>
            </a:r>
            <a:r>
              <a:rPr lang="en-AU" sz="1800">
                <a:solidFill>
                  <a:schemeClr val="dk1"/>
                </a:solidFill>
              </a:rPr>
              <a:t>, Jaime Palter</a:t>
            </a:r>
            <a:r>
              <a:rPr baseline="30000" lang="en-AU" sz="1800">
                <a:solidFill>
                  <a:schemeClr val="dk1"/>
                </a:solidFill>
              </a:rPr>
              <a:t>10</a:t>
            </a:r>
            <a:r>
              <a:rPr lang="en-AU" sz="1800">
                <a:solidFill>
                  <a:schemeClr val="dk1"/>
                </a:solidFill>
              </a:rPr>
              <a:t>, Eric Lindstrom</a:t>
            </a:r>
            <a:r>
              <a:rPr baseline="30000" lang="en-AU" sz="1800">
                <a:solidFill>
                  <a:schemeClr val="dk1"/>
                </a:solidFill>
              </a:rPr>
              <a:t>11</a:t>
            </a:r>
            <a:r>
              <a:rPr lang="en-AU" sz="1800">
                <a:solidFill>
                  <a:schemeClr val="dk1"/>
                </a:solidFill>
              </a:rPr>
              <a:t>,</a:t>
            </a:r>
            <a:r>
              <a:rPr baseline="30000" lang="en-AU" sz="1800">
                <a:solidFill>
                  <a:schemeClr val="dk1"/>
                </a:solidFill>
              </a:rPr>
              <a:t> </a:t>
            </a:r>
            <a:r>
              <a:rPr lang="en-AU" sz="1800">
                <a:solidFill>
                  <a:schemeClr val="dk1"/>
                </a:solidFill>
                <a:extLst>
                  <a:ext uri="http://customooxmlschemas.google.com/">
                    <go:slidesCustomData xmlns:go="http://customooxmlschemas.google.com/" textRoundtripDataId="0"/>
                  </a:ext>
                </a:extLst>
              </a:rPr>
              <a:t>Sarah</a:t>
            </a:r>
            <a:r>
              <a:rPr lang="en-AU" sz="1800">
                <a:solidFill>
                  <a:schemeClr val="dk1"/>
                </a:solidFill>
              </a:rPr>
              <a:t> Nicholson*</a:t>
            </a:r>
            <a:r>
              <a:rPr baseline="30000" lang="en-AU" sz="1800">
                <a:solidFill>
                  <a:schemeClr val="dk1"/>
                </a:solidFill>
              </a:rPr>
              <a:t>,12</a:t>
            </a:r>
            <a:r>
              <a:rPr lang="en-AU" sz="1800">
                <a:solidFill>
                  <a:schemeClr val="dk1"/>
                </a:solidFill>
              </a:rPr>
              <a:t>, Pedro Monteiro</a:t>
            </a:r>
            <a:r>
              <a:rPr baseline="30000" lang="en-AU" sz="1800">
                <a:solidFill>
                  <a:schemeClr val="dk1"/>
                </a:solidFill>
              </a:rPr>
              <a:t>12</a:t>
            </a:r>
            <a:endParaRPr baseline="30000" sz="1800">
              <a:solidFill>
                <a:schemeClr val="dk1"/>
              </a:solidFill>
            </a:endParaRPr>
          </a:p>
          <a:p>
            <a:pPr indent="0" lvl="0" marL="0" marR="0" rtl="0" algn="l">
              <a:lnSpc>
                <a:spcPct val="100000"/>
              </a:lnSpc>
              <a:spcBef>
                <a:spcPts val="0"/>
              </a:spcBef>
              <a:spcAft>
                <a:spcPts val="0"/>
              </a:spcAft>
              <a:buClr>
                <a:schemeClr val="dk1"/>
              </a:buClr>
              <a:buSzPts val="1800"/>
              <a:buFont typeface="Arial"/>
              <a:buNone/>
            </a:pPr>
            <a:r>
              <a:t/>
            </a:r>
            <a:endParaRPr baseline="30000" sz="1800">
              <a:solidFill>
                <a:schemeClr val="dk1"/>
              </a:solidFill>
            </a:endParaRPr>
          </a:p>
        </p:txBody>
      </p:sp>
      <p:pic>
        <p:nvPicPr>
          <p:cNvPr id="86" name="Google Shape;86;p1"/>
          <p:cNvPicPr preferRelativeResize="0"/>
          <p:nvPr/>
        </p:nvPicPr>
        <p:blipFill rotWithShape="1">
          <a:blip r:embed="rId3">
            <a:alphaModFix/>
          </a:blip>
          <a:srcRect b="0" l="0" r="0" t="0"/>
          <a:stretch/>
        </p:blipFill>
        <p:spPr>
          <a:xfrm>
            <a:off x="147350" y="153100"/>
            <a:ext cx="1775525" cy="645100"/>
          </a:xfrm>
          <a:prstGeom prst="rect">
            <a:avLst/>
          </a:prstGeom>
          <a:noFill/>
          <a:ln>
            <a:noFill/>
          </a:ln>
        </p:spPr>
      </p:pic>
      <p:sp>
        <p:nvSpPr>
          <p:cNvPr id="87" name="Google Shape;87;p1"/>
          <p:cNvSpPr txBox="1"/>
          <p:nvPr/>
        </p:nvSpPr>
        <p:spPr>
          <a:xfrm>
            <a:off x="3120000" y="6444675"/>
            <a:ext cx="5952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Calibri"/>
                <a:ea typeface="Calibri"/>
                <a:cs typeface="Calibri"/>
                <a:sym typeface="Calibri"/>
              </a:rPr>
              <a:t>13th Observations Coordination Group (OCG) Annual Meeting  - 2 June 2022</a:t>
            </a:r>
            <a:endParaRPr b="0" i="0" sz="1400" u="none" cap="none" strike="noStrike">
              <a:solidFill>
                <a:srgbClr val="000000"/>
              </a:solidFill>
              <a:latin typeface="Calibri"/>
              <a:ea typeface="Calibri"/>
              <a:cs typeface="Calibri"/>
              <a:sym typeface="Calibri"/>
            </a:endParaRPr>
          </a:p>
        </p:txBody>
      </p:sp>
      <p:sp>
        <p:nvSpPr>
          <p:cNvPr id="88" name="Google Shape;88;p1"/>
          <p:cNvSpPr txBox="1"/>
          <p:nvPr/>
        </p:nvSpPr>
        <p:spPr>
          <a:xfrm>
            <a:off x="554050" y="3266300"/>
            <a:ext cx="6929100" cy="2986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AU" sz="1400" u="none" cap="none" strike="noStrike">
                <a:solidFill>
                  <a:srgbClr val="000000"/>
                </a:solidFill>
                <a:latin typeface="Calibri"/>
                <a:ea typeface="Calibri"/>
                <a:cs typeface="Calibri"/>
                <a:sym typeface="Calibri"/>
              </a:rPr>
              <a:t>* Early Career Ocean Professional</a:t>
            </a:r>
            <a:endParaRPr b="1"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Calibri"/>
                <a:ea typeface="Calibri"/>
                <a:cs typeface="Calibri"/>
                <a:sym typeface="Calibri"/>
              </a:rPr>
              <a:t>1 Charles Darwin University, Darwin Australia</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Calibri"/>
                <a:ea typeface="Calibri"/>
                <a:cs typeface="Calibri"/>
                <a:sym typeface="Calibri"/>
              </a:rPr>
              <a:t>2 NOAA OAR Pacific Marine Environmental Laboratory, Seattle WA USA</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Calibri"/>
                <a:ea typeface="Calibri"/>
                <a:cs typeface="Calibri"/>
                <a:sym typeface="Calibri"/>
              </a:rPr>
              <a:t>3 NOAA NWS NCEP CPC, ERT, College Park, MD USA</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Calibri"/>
                <a:ea typeface="Calibri"/>
                <a:cs typeface="Calibri"/>
                <a:sym typeface="Calibri"/>
              </a:rPr>
              <a:t>4 UW CICOES, Seattle WA USA</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Calibri"/>
                <a:ea typeface="Calibri"/>
                <a:cs typeface="Calibri"/>
                <a:sym typeface="Calibri"/>
              </a:rPr>
              <a:t>5 U. Washington Applied Physics Lab, Seattle WA USA</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Calibri"/>
                <a:ea typeface="Calibri"/>
                <a:cs typeface="Calibri"/>
                <a:sym typeface="Calibri"/>
              </a:rPr>
              <a:t>6 Dept. of Marine Sciences, U. Gothenburg, Sweden</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n-AU">
                <a:latin typeface="Calibri"/>
                <a:ea typeface="Calibri"/>
                <a:cs typeface="Calibri"/>
                <a:sym typeface="Calibri"/>
              </a:rPr>
              <a:t>7 Woods Hole Oceanographic Inst., USA</a:t>
            </a:r>
            <a:endParaRPr>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n-AU">
                <a:latin typeface="Calibri"/>
                <a:ea typeface="Calibri"/>
                <a:cs typeface="Calibri"/>
                <a:sym typeface="Calibri"/>
              </a:rPr>
              <a:t>8</a:t>
            </a:r>
            <a:r>
              <a:rPr b="0" i="0" lang="en-AU" sz="1400" u="none" cap="none" strike="noStrike">
                <a:solidFill>
                  <a:srgbClr val="000000"/>
                </a:solidFill>
                <a:latin typeface="Calibri"/>
                <a:ea typeface="Calibri"/>
                <a:cs typeface="Calibri"/>
                <a:sym typeface="Calibri"/>
              </a:rPr>
              <a:t> SIO, UCSD USA</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n-AU">
                <a:latin typeface="Calibri"/>
                <a:ea typeface="Calibri"/>
                <a:cs typeface="Calibri"/>
                <a:sym typeface="Calibri"/>
              </a:rPr>
              <a:t>9</a:t>
            </a:r>
            <a:r>
              <a:rPr b="0" i="0" lang="en-AU" sz="1400" u="none" cap="none" strike="noStrike">
                <a:solidFill>
                  <a:srgbClr val="000000"/>
                </a:solidFill>
                <a:latin typeface="Calibri"/>
                <a:ea typeface="Calibri"/>
                <a:cs typeface="Calibri"/>
                <a:sym typeface="Calibri"/>
              </a:rPr>
              <a:t> JAMSTEC,  Japan</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n-AU">
                <a:latin typeface="Calibri"/>
                <a:ea typeface="Calibri"/>
                <a:cs typeface="Calibri"/>
                <a:sym typeface="Calibri"/>
              </a:rPr>
              <a:t>10 University of RI, GSO, </a:t>
            </a:r>
            <a:r>
              <a:rPr lang="en-AU">
                <a:latin typeface="Calibri"/>
                <a:ea typeface="Calibri"/>
                <a:cs typeface="Calibri"/>
                <a:sym typeface="Calibri"/>
              </a:rPr>
              <a:t>Narragansett</a:t>
            </a:r>
            <a:r>
              <a:rPr lang="en-AU">
                <a:latin typeface="Calibri"/>
                <a:ea typeface="Calibri"/>
                <a:cs typeface="Calibri"/>
                <a:sym typeface="Calibri"/>
              </a:rPr>
              <a:t> RI, USA</a:t>
            </a:r>
            <a:endParaRPr>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n-AU">
                <a:latin typeface="Calibri"/>
                <a:ea typeface="Calibri"/>
                <a:cs typeface="Calibri"/>
                <a:sym typeface="Calibri"/>
              </a:rPr>
              <a:t>11 Viking Ocean Strategies (</a:t>
            </a:r>
            <a:r>
              <a:rPr lang="en-AU" u="sng">
                <a:solidFill>
                  <a:schemeClr val="hlink"/>
                </a:solidFill>
                <a:latin typeface="Calibri"/>
                <a:ea typeface="Calibri"/>
                <a:cs typeface="Calibri"/>
                <a:sym typeface="Calibri"/>
                <a:hlinkClick r:id="rId4"/>
              </a:rPr>
              <a:t>Eric@OceanStrategy.org</a:t>
            </a:r>
            <a:r>
              <a:rPr lang="en-AU">
                <a:latin typeface="Calibri"/>
                <a:ea typeface="Calibri"/>
                <a:cs typeface="Calibri"/>
                <a:sym typeface="Calibri"/>
              </a:rPr>
              <a:t>)</a:t>
            </a:r>
            <a:endParaRPr>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n-AU">
                <a:latin typeface="Calibri"/>
                <a:ea typeface="Calibri"/>
                <a:cs typeface="Calibri"/>
                <a:sym typeface="Calibri"/>
              </a:rPr>
              <a:t>12 SOCCO-CSIR, South Africa</a:t>
            </a:r>
            <a:endParaRPr>
              <a:latin typeface="Calibri"/>
              <a:ea typeface="Calibri"/>
              <a:cs typeface="Calibri"/>
              <a:sym typeface="Calibri"/>
            </a:endParaRPr>
          </a:p>
        </p:txBody>
      </p:sp>
      <p:sp>
        <p:nvSpPr>
          <p:cNvPr id="89" name="Google Shape;89;p1"/>
          <p:cNvSpPr txBox="1"/>
          <p:nvPr/>
        </p:nvSpPr>
        <p:spPr>
          <a:xfrm>
            <a:off x="6990900" y="4138050"/>
            <a:ext cx="46077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AU" sz="2000">
                <a:solidFill>
                  <a:srgbClr val="17A2B8"/>
                </a:solidFill>
                <a:latin typeface="Calibri"/>
                <a:ea typeface="Calibri"/>
                <a:cs typeface="Calibri"/>
                <a:sym typeface="Calibri"/>
              </a:rPr>
              <a:t>OASIS</a:t>
            </a:r>
            <a:endParaRPr b="1" i="1" sz="2000">
              <a:solidFill>
                <a:srgbClr val="17A2B8"/>
              </a:solidFill>
              <a:latin typeface="Calibri"/>
              <a:ea typeface="Calibri"/>
              <a:cs typeface="Calibri"/>
              <a:sym typeface="Calibri"/>
            </a:endParaRPr>
          </a:p>
          <a:p>
            <a:pPr indent="0" lvl="0" marL="0" rtl="0" algn="ctr">
              <a:spcBef>
                <a:spcPts val="0"/>
              </a:spcBef>
              <a:spcAft>
                <a:spcPts val="0"/>
              </a:spcAft>
              <a:buNone/>
            </a:pPr>
            <a:r>
              <a:rPr b="1" i="1" lang="en-AU" sz="2000">
                <a:solidFill>
                  <a:srgbClr val="17A2B8"/>
                </a:solidFill>
                <a:latin typeface="Calibri"/>
                <a:ea typeface="Calibri"/>
                <a:cs typeface="Calibri"/>
                <a:sym typeface="Calibri"/>
              </a:rPr>
              <a:t>O</a:t>
            </a:r>
            <a:r>
              <a:rPr i="1" lang="en-AU" sz="2000">
                <a:solidFill>
                  <a:srgbClr val="17A2B8"/>
                </a:solidFill>
                <a:latin typeface="Calibri"/>
                <a:ea typeface="Calibri"/>
                <a:cs typeface="Calibri"/>
                <a:sym typeface="Calibri"/>
              </a:rPr>
              <a:t>bserving </a:t>
            </a:r>
            <a:r>
              <a:rPr b="1" i="1" lang="en-AU" sz="2000">
                <a:solidFill>
                  <a:srgbClr val="17A2B8"/>
                </a:solidFill>
                <a:latin typeface="Calibri"/>
                <a:ea typeface="Calibri"/>
                <a:cs typeface="Calibri"/>
                <a:sym typeface="Calibri"/>
              </a:rPr>
              <a:t>A</a:t>
            </a:r>
            <a:r>
              <a:rPr i="1" lang="en-AU" sz="2000">
                <a:solidFill>
                  <a:srgbClr val="17A2B8"/>
                </a:solidFill>
                <a:latin typeface="Calibri"/>
                <a:ea typeface="Calibri"/>
                <a:cs typeface="Calibri"/>
                <a:sym typeface="Calibri"/>
              </a:rPr>
              <a:t>ir </a:t>
            </a:r>
            <a:r>
              <a:rPr b="1" i="1" lang="en-AU" sz="2000">
                <a:solidFill>
                  <a:srgbClr val="17A2B8"/>
                </a:solidFill>
                <a:latin typeface="Calibri"/>
                <a:ea typeface="Calibri"/>
                <a:cs typeface="Calibri"/>
                <a:sym typeface="Calibri"/>
              </a:rPr>
              <a:t>S</a:t>
            </a:r>
            <a:r>
              <a:rPr i="1" lang="en-AU" sz="2000">
                <a:solidFill>
                  <a:srgbClr val="17A2B8"/>
                </a:solidFill>
                <a:latin typeface="Calibri"/>
                <a:ea typeface="Calibri"/>
                <a:cs typeface="Calibri"/>
                <a:sym typeface="Calibri"/>
              </a:rPr>
              <a:t>ea </a:t>
            </a:r>
            <a:r>
              <a:rPr b="1" i="1" lang="en-AU" sz="2000">
                <a:solidFill>
                  <a:srgbClr val="17A2B8"/>
                </a:solidFill>
                <a:latin typeface="Calibri"/>
                <a:ea typeface="Calibri"/>
                <a:cs typeface="Calibri"/>
                <a:sym typeface="Calibri"/>
              </a:rPr>
              <a:t>I</a:t>
            </a:r>
            <a:r>
              <a:rPr i="1" lang="en-AU" sz="2000">
                <a:solidFill>
                  <a:srgbClr val="17A2B8"/>
                </a:solidFill>
                <a:latin typeface="Calibri"/>
                <a:ea typeface="Calibri"/>
                <a:cs typeface="Calibri"/>
                <a:sym typeface="Calibri"/>
              </a:rPr>
              <a:t>nteraction </a:t>
            </a:r>
            <a:r>
              <a:rPr b="1" i="1" lang="en-AU" sz="2000">
                <a:solidFill>
                  <a:srgbClr val="17A2B8"/>
                </a:solidFill>
                <a:latin typeface="Calibri"/>
                <a:ea typeface="Calibri"/>
                <a:cs typeface="Calibri"/>
                <a:sym typeface="Calibri"/>
              </a:rPr>
              <a:t>S</a:t>
            </a:r>
            <a:r>
              <a:rPr i="1" lang="en-AU" sz="2000">
                <a:solidFill>
                  <a:srgbClr val="17A2B8"/>
                </a:solidFill>
                <a:latin typeface="Calibri"/>
                <a:ea typeface="Calibri"/>
                <a:cs typeface="Calibri"/>
                <a:sym typeface="Calibri"/>
              </a:rPr>
              <a:t>trategy</a:t>
            </a:r>
            <a:endParaRPr i="1" sz="2000">
              <a:solidFill>
                <a:srgbClr val="17A2B8"/>
              </a:solidFill>
              <a:latin typeface="Calibri"/>
              <a:ea typeface="Calibri"/>
              <a:cs typeface="Calibri"/>
              <a:sym typeface="Calibri"/>
            </a:endParaRPr>
          </a:p>
          <a:p>
            <a:pPr indent="0" lvl="0" marL="0" rtl="0" algn="ctr">
              <a:spcBef>
                <a:spcPts val="0"/>
              </a:spcBef>
              <a:spcAft>
                <a:spcPts val="0"/>
              </a:spcAft>
              <a:buClr>
                <a:schemeClr val="dk1"/>
              </a:buClr>
              <a:buSzPts val="2000"/>
              <a:buFont typeface="Arial"/>
              <a:buNone/>
            </a:pPr>
            <a:r>
              <a:rPr lang="en-AU" sz="2000" u="sng">
                <a:solidFill>
                  <a:srgbClr val="888888"/>
                </a:solidFill>
                <a:latin typeface="Calibri"/>
                <a:ea typeface="Calibri"/>
                <a:cs typeface="Calibri"/>
                <a:sym typeface="Calibri"/>
                <a:hlinkClick r:id="rId5">
                  <a:extLst>
                    <a:ext uri="{A12FA001-AC4F-418D-AE19-62706E023703}">
                      <ahyp:hlinkClr val="tx"/>
                    </a:ext>
                  </a:extLst>
                </a:hlinkClick>
              </a:rPr>
              <a:t>https://airseaobs.org/</a:t>
            </a:r>
            <a:endParaRPr sz="2000" u="sng">
              <a:solidFill>
                <a:srgbClr val="888888"/>
              </a:solidFill>
              <a:latin typeface="Calibri"/>
              <a:ea typeface="Calibri"/>
              <a:cs typeface="Calibri"/>
              <a:sym typeface="Calibri"/>
            </a:endParaRPr>
          </a:p>
          <a:p>
            <a:pPr indent="0" lvl="0" marL="0" rtl="0" algn="ctr">
              <a:spcBef>
                <a:spcPts val="0"/>
              </a:spcBef>
              <a:spcAft>
                <a:spcPts val="0"/>
              </a:spcAft>
              <a:buClr>
                <a:schemeClr val="dk1"/>
              </a:buClr>
              <a:buSzPts val="2000"/>
              <a:buFont typeface="Arial"/>
              <a:buNone/>
            </a:pPr>
            <a:r>
              <a:rPr lang="en-AU" sz="2000">
                <a:solidFill>
                  <a:srgbClr val="888888"/>
                </a:solidFill>
                <a:latin typeface="Calibri"/>
                <a:ea typeface="Calibri"/>
                <a:cs typeface="Calibri"/>
                <a:sym typeface="Calibri"/>
              </a:rPr>
              <a:t>SCOR #162</a:t>
            </a:r>
            <a:endParaRPr sz="2000" u="sng">
              <a:solidFill>
                <a:srgbClr val="888888"/>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g12d5ab36cf8_1_75"/>
          <p:cNvPicPr preferRelativeResize="0"/>
          <p:nvPr/>
        </p:nvPicPr>
        <p:blipFill rotWithShape="1">
          <a:blip r:embed="rId3">
            <a:alphaModFix/>
          </a:blip>
          <a:srcRect b="50985" l="0" r="0" t="35413"/>
          <a:stretch/>
        </p:blipFill>
        <p:spPr>
          <a:xfrm>
            <a:off x="25175" y="83975"/>
            <a:ext cx="8028098" cy="932725"/>
          </a:xfrm>
          <a:prstGeom prst="rect">
            <a:avLst/>
          </a:prstGeom>
          <a:noFill/>
          <a:ln>
            <a:noFill/>
          </a:ln>
        </p:spPr>
      </p:pic>
      <p:sp>
        <p:nvSpPr>
          <p:cNvPr id="268" name="Google Shape;268;g12d5ab36cf8_1_75"/>
          <p:cNvSpPr txBox="1"/>
          <p:nvPr/>
        </p:nvSpPr>
        <p:spPr>
          <a:xfrm>
            <a:off x="891200" y="2573950"/>
            <a:ext cx="10622400" cy="33246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15000"/>
              </a:lnSpc>
              <a:spcBef>
                <a:spcPts val="0"/>
              </a:spcBef>
              <a:spcAft>
                <a:spcPts val="0"/>
              </a:spcAft>
              <a:buClr>
                <a:srgbClr val="000000"/>
              </a:buClr>
              <a:buSzPts val="2000"/>
              <a:buFont typeface="Calibri"/>
              <a:buChar char="●"/>
            </a:pPr>
            <a:r>
              <a:rPr b="1" lang="en-AU" sz="2000">
                <a:latin typeface="Calibri"/>
                <a:ea typeface="Calibri"/>
                <a:cs typeface="Calibri"/>
                <a:sym typeface="Calibri"/>
              </a:rPr>
              <a:t>A USV network </a:t>
            </a:r>
            <a:r>
              <a:rPr b="1" i="1" lang="en-AU" sz="2000">
                <a:latin typeface="Calibri"/>
                <a:ea typeface="Calibri"/>
                <a:cs typeface="Calibri"/>
                <a:sym typeface="Calibri"/>
              </a:rPr>
              <a:t>stands alone</a:t>
            </a:r>
            <a:r>
              <a:rPr b="1" lang="en-AU" sz="2000">
                <a:latin typeface="Calibri"/>
                <a:ea typeface="Calibri"/>
                <a:cs typeface="Calibri"/>
                <a:sym typeface="Calibri"/>
              </a:rPr>
              <a:t> as an observing network, diversifying spatiotemporal coverage, filling gaps and complementing GOOS infrastructure.</a:t>
            </a:r>
            <a:endParaRPr b="1" sz="2000">
              <a:latin typeface="Calibri"/>
              <a:ea typeface="Calibri"/>
              <a:cs typeface="Calibri"/>
              <a:sym typeface="Calibri"/>
            </a:endParaRPr>
          </a:p>
          <a:p>
            <a:pPr indent="0" lvl="0" marL="457200" marR="0" rtl="0" algn="l">
              <a:lnSpc>
                <a:spcPct val="115000"/>
              </a:lnSpc>
              <a:spcBef>
                <a:spcPts val="0"/>
              </a:spcBef>
              <a:spcAft>
                <a:spcPts val="0"/>
              </a:spcAft>
              <a:buNone/>
            </a:pPr>
            <a:r>
              <a:t/>
            </a:r>
            <a:endParaRPr sz="2000">
              <a:latin typeface="Calibri"/>
              <a:ea typeface="Calibri"/>
              <a:cs typeface="Calibri"/>
              <a:sym typeface="Calibri"/>
            </a:endParaRPr>
          </a:p>
          <a:p>
            <a:pPr indent="-355600" lvl="0" marL="457200" marR="0" rtl="0" algn="l">
              <a:lnSpc>
                <a:spcPct val="115000"/>
              </a:lnSpc>
              <a:spcBef>
                <a:spcPts val="0"/>
              </a:spcBef>
              <a:spcAft>
                <a:spcPts val="0"/>
              </a:spcAft>
              <a:buClr>
                <a:srgbClr val="000000"/>
              </a:buClr>
              <a:buSzPts val="2000"/>
              <a:buFont typeface="Calibri"/>
              <a:buChar char="●"/>
            </a:pPr>
            <a:r>
              <a:rPr lang="en-AU" sz="2000">
                <a:latin typeface="Calibri"/>
                <a:ea typeface="Calibri"/>
                <a:cs typeface="Calibri"/>
                <a:sym typeface="Calibri"/>
              </a:rPr>
              <a:t>A </a:t>
            </a:r>
            <a:r>
              <a:rPr b="1" lang="en-AU" sz="2000">
                <a:latin typeface="Calibri"/>
                <a:ea typeface="Calibri"/>
                <a:cs typeface="Calibri"/>
                <a:sym typeface="Calibri"/>
              </a:rPr>
              <a:t>new project</a:t>
            </a:r>
            <a:r>
              <a:rPr lang="en-AU" sz="2000">
                <a:latin typeface="Calibri"/>
                <a:ea typeface="Calibri"/>
                <a:cs typeface="Calibri"/>
                <a:sym typeface="Calibri"/>
              </a:rPr>
              <a:t>, </a:t>
            </a:r>
            <a:r>
              <a:rPr b="1" lang="en-AU" sz="2000">
                <a:latin typeface="Calibri"/>
                <a:ea typeface="Calibri"/>
                <a:cs typeface="Calibri"/>
                <a:sym typeface="Calibri"/>
              </a:rPr>
              <a:t>“Uncrewed Surface Vehicle (USV) network for GOOS”</a:t>
            </a:r>
            <a:r>
              <a:rPr lang="en-AU" sz="2000">
                <a:latin typeface="Calibri"/>
                <a:ea typeface="Calibri"/>
                <a:cs typeface="Calibri"/>
                <a:sym typeface="Calibri"/>
              </a:rPr>
              <a:t>, linked to OASIS, will be submitted for endorsement from the</a:t>
            </a:r>
            <a:r>
              <a:rPr b="0" i="0" lang="en-AU" sz="2000" u="none" cap="none" strike="noStrike">
                <a:solidFill>
                  <a:srgbClr val="000000"/>
                </a:solidFill>
                <a:latin typeface="Calibri"/>
                <a:ea typeface="Calibri"/>
                <a:cs typeface="Calibri"/>
                <a:sym typeface="Calibri"/>
              </a:rPr>
              <a:t> </a:t>
            </a:r>
            <a:r>
              <a:rPr b="1" i="0" lang="en-AU" sz="2000" u="none" cap="none" strike="noStrike">
                <a:solidFill>
                  <a:srgbClr val="000000"/>
                </a:solidFill>
                <a:latin typeface="Calibri"/>
                <a:ea typeface="Calibri"/>
                <a:cs typeface="Calibri"/>
                <a:sym typeface="Calibri"/>
              </a:rPr>
              <a:t>UN Ocean Decade </a:t>
            </a:r>
            <a:endParaRPr b="1" sz="2000">
              <a:latin typeface="Calibri"/>
              <a:ea typeface="Calibri"/>
              <a:cs typeface="Calibri"/>
              <a:sym typeface="Calibri"/>
            </a:endParaRPr>
          </a:p>
          <a:p>
            <a:pPr indent="0" lvl="0" marL="457200" marR="0" rtl="0" algn="l">
              <a:lnSpc>
                <a:spcPct val="115000"/>
              </a:lnSpc>
              <a:spcBef>
                <a:spcPts val="0"/>
              </a:spcBef>
              <a:spcAft>
                <a:spcPts val="0"/>
              </a:spcAft>
              <a:buNone/>
            </a:pPr>
            <a:r>
              <a:t/>
            </a:r>
            <a:endParaRPr sz="2000">
              <a:latin typeface="Calibri"/>
              <a:ea typeface="Calibri"/>
              <a:cs typeface="Calibri"/>
              <a:sym typeface="Calibri"/>
            </a:endParaRPr>
          </a:p>
          <a:p>
            <a:pPr indent="-355600" lvl="0" marL="457200" marR="0" rtl="0" algn="l">
              <a:lnSpc>
                <a:spcPct val="115000"/>
              </a:lnSpc>
              <a:spcBef>
                <a:spcPts val="0"/>
              </a:spcBef>
              <a:spcAft>
                <a:spcPts val="0"/>
              </a:spcAft>
              <a:buClr>
                <a:srgbClr val="000000"/>
              </a:buClr>
              <a:buSzPts val="2000"/>
              <a:buFont typeface="Calibri"/>
              <a:buChar char="●"/>
            </a:pPr>
            <a:r>
              <a:rPr lang="en-AU" sz="2000">
                <a:latin typeface="Calibri"/>
                <a:ea typeface="Calibri"/>
                <a:cs typeface="Calibri"/>
                <a:sym typeface="Calibri"/>
              </a:rPr>
              <a:t>OASIS is currently undertaking a</a:t>
            </a:r>
            <a:r>
              <a:rPr b="0" i="0" lang="en-AU" sz="2000" u="none" cap="none" strike="noStrike">
                <a:solidFill>
                  <a:srgbClr val="000000"/>
                </a:solidFill>
                <a:latin typeface="Calibri"/>
                <a:ea typeface="Calibri"/>
                <a:cs typeface="Calibri"/>
                <a:sym typeface="Calibri"/>
              </a:rPr>
              <a:t> </a:t>
            </a:r>
            <a:r>
              <a:rPr lang="en-AU" sz="2000">
                <a:latin typeface="Calibri"/>
                <a:ea typeface="Calibri"/>
                <a:cs typeface="Calibri"/>
                <a:sym typeface="Calibri"/>
              </a:rPr>
              <a:t>study that includes commercial USV manufacturers, operators and researchers, and will describe a</a:t>
            </a:r>
            <a:r>
              <a:rPr b="0" i="0" lang="en-AU" sz="2000" u="none" cap="none" strike="noStrike">
                <a:solidFill>
                  <a:srgbClr val="000000"/>
                </a:solidFill>
                <a:latin typeface="Calibri"/>
                <a:ea typeface="Calibri"/>
                <a:cs typeface="Calibri"/>
                <a:sym typeface="Calibri"/>
              </a:rPr>
              <a:t> USV Community of Practice</a:t>
            </a:r>
            <a:r>
              <a:rPr lang="en-AU" sz="2000">
                <a:latin typeface="Calibri"/>
                <a:ea typeface="Calibri"/>
                <a:cs typeface="Calibri"/>
                <a:sym typeface="Calibri"/>
              </a:rPr>
              <a:t>. We welcome advice and participation.</a:t>
            </a:r>
            <a:endParaRPr b="0" i="0" sz="2000" u="none" cap="none" strike="noStrike">
              <a:solidFill>
                <a:srgbClr val="000000"/>
              </a:solidFill>
              <a:latin typeface="Calibri"/>
              <a:ea typeface="Calibri"/>
              <a:cs typeface="Calibri"/>
              <a:sym typeface="Calibri"/>
            </a:endParaRPr>
          </a:p>
        </p:txBody>
      </p:sp>
      <p:sp>
        <p:nvSpPr>
          <p:cNvPr id="269" name="Google Shape;269;g12d5ab36cf8_1_75"/>
          <p:cNvSpPr txBox="1"/>
          <p:nvPr/>
        </p:nvSpPr>
        <p:spPr>
          <a:xfrm>
            <a:off x="8694600" y="66075"/>
            <a:ext cx="3424500" cy="1108200"/>
          </a:xfrm>
          <a:prstGeom prst="rect">
            <a:avLst/>
          </a:prstGeom>
          <a:solidFill>
            <a:srgbClr val="FF00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1" lang="en-AU" sz="2000">
                <a:solidFill>
                  <a:schemeClr val="dk1"/>
                </a:solidFill>
                <a:latin typeface="Calibri"/>
                <a:ea typeface="Calibri"/>
                <a:cs typeface="Calibri"/>
                <a:sym typeface="Calibri"/>
              </a:rPr>
              <a:t>Will propose developing a </a:t>
            </a:r>
            <a:r>
              <a:rPr b="1" i="1" lang="en-AU" sz="2000" u="none" cap="none" strike="noStrike">
                <a:solidFill>
                  <a:schemeClr val="dk1"/>
                </a:solidFill>
                <a:latin typeface="Calibri"/>
                <a:ea typeface="Calibri"/>
                <a:cs typeface="Calibri"/>
                <a:sym typeface="Calibri"/>
              </a:rPr>
              <a:t>Community of Practice</a:t>
            </a:r>
            <a:r>
              <a:rPr b="1" i="1" lang="en-AU" sz="2000">
                <a:solidFill>
                  <a:schemeClr val="dk1"/>
                </a:solidFill>
                <a:latin typeface="Calibri"/>
                <a:ea typeface="Calibri"/>
                <a:cs typeface="Calibri"/>
                <a:sym typeface="Calibri"/>
              </a:rPr>
              <a:t> as UN Decade Project linked to OASIS</a:t>
            </a:r>
            <a:endParaRPr b="1" i="1" sz="2000" u="none" cap="none" strike="noStrike">
              <a:solidFill>
                <a:schemeClr val="dk1"/>
              </a:solidFill>
              <a:latin typeface="Calibri"/>
              <a:ea typeface="Calibri"/>
              <a:cs typeface="Calibri"/>
              <a:sym typeface="Calibri"/>
            </a:endParaRPr>
          </a:p>
        </p:txBody>
      </p:sp>
      <p:pic>
        <p:nvPicPr>
          <p:cNvPr id="270" name="Google Shape;270;g12d5ab36cf8_1_75"/>
          <p:cNvPicPr preferRelativeResize="0"/>
          <p:nvPr/>
        </p:nvPicPr>
        <p:blipFill rotWithShape="1">
          <a:blip r:embed="rId4">
            <a:alphaModFix/>
          </a:blip>
          <a:srcRect b="23494" l="0" r="72212" t="0"/>
          <a:stretch/>
        </p:blipFill>
        <p:spPr>
          <a:xfrm>
            <a:off x="8189810" y="24025"/>
            <a:ext cx="374751" cy="982224"/>
          </a:xfrm>
          <a:prstGeom prst="rect">
            <a:avLst/>
          </a:prstGeom>
          <a:noFill/>
          <a:ln>
            <a:noFill/>
          </a:ln>
        </p:spPr>
      </p:pic>
      <p:sp>
        <p:nvSpPr>
          <p:cNvPr id="271" name="Google Shape;271;g12d5ab36cf8_1_75"/>
          <p:cNvSpPr txBox="1"/>
          <p:nvPr/>
        </p:nvSpPr>
        <p:spPr>
          <a:xfrm>
            <a:off x="891200" y="1643250"/>
            <a:ext cx="107625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AU" sz="1800">
                <a:solidFill>
                  <a:srgbClr val="17A2B8"/>
                </a:solidFill>
                <a:latin typeface="Calibri"/>
                <a:ea typeface="Calibri"/>
                <a:cs typeface="Calibri"/>
                <a:sym typeface="Calibri"/>
              </a:rPr>
              <a:t>PERSISTENT, MANOEUVRABLE, SCALABLE, AFFORDABLE, FLEXIBLE, SAFE, MULTIDISCIPLINARY</a:t>
            </a:r>
            <a:endParaRPr b="1" sz="1800">
              <a:solidFill>
                <a:srgbClr val="17A2B8"/>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g12d5ab36cf8_1_0"/>
          <p:cNvSpPr/>
          <p:nvPr/>
        </p:nvSpPr>
        <p:spPr>
          <a:xfrm rot="5400000">
            <a:off x="3763825" y="2223700"/>
            <a:ext cx="2827800" cy="143700"/>
          </a:xfrm>
          <a:prstGeom prst="leftArrow">
            <a:avLst>
              <a:gd fmla="val 50000" name="adj1"/>
              <a:gd fmla="val 341719" name="adj2"/>
            </a:avLst>
          </a:prstGeom>
          <a:gradFill>
            <a:gsLst>
              <a:gs pos="0">
                <a:schemeClr val="lt1"/>
              </a:gs>
              <a:gs pos="100000">
                <a:srgbClr val="93BC81"/>
              </a:gs>
            </a:gsLst>
            <a:lin ang="16200038"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g12d5ab36cf8_1_0"/>
          <p:cNvSpPr/>
          <p:nvPr/>
        </p:nvSpPr>
        <p:spPr>
          <a:xfrm rot="5400000">
            <a:off x="4877100" y="2934350"/>
            <a:ext cx="1405500" cy="144900"/>
          </a:xfrm>
          <a:prstGeom prst="leftArrow">
            <a:avLst>
              <a:gd fmla="val 50000" name="adj1"/>
              <a:gd fmla="val 290079" name="adj2"/>
            </a:avLst>
          </a:prstGeom>
          <a:gradFill>
            <a:gsLst>
              <a:gs pos="0">
                <a:schemeClr val="lt1"/>
              </a:gs>
              <a:gs pos="100000">
                <a:srgbClr val="93BC81"/>
              </a:gs>
            </a:gsLst>
            <a:lin ang="16200038"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g12d5ab36cf8_1_0"/>
          <p:cNvSpPr/>
          <p:nvPr/>
        </p:nvSpPr>
        <p:spPr>
          <a:xfrm rot="5400000">
            <a:off x="4362450" y="2613950"/>
            <a:ext cx="2032200" cy="159300"/>
          </a:xfrm>
          <a:prstGeom prst="leftArrow">
            <a:avLst>
              <a:gd fmla="val 50000" name="adj1"/>
              <a:gd fmla="val 262618" name="adj2"/>
            </a:avLst>
          </a:prstGeom>
          <a:gradFill>
            <a:gsLst>
              <a:gs pos="0">
                <a:schemeClr val="lt1"/>
              </a:gs>
              <a:gs pos="100000">
                <a:srgbClr val="93BC81"/>
              </a:gs>
            </a:gsLst>
            <a:lin ang="16200038"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g12d5ab36cf8_1_0"/>
          <p:cNvSpPr/>
          <p:nvPr/>
        </p:nvSpPr>
        <p:spPr>
          <a:xfrm rot="5400000">
            <a:off x="7428575" y="4258575"/>
            <a:ext cx="1248900" cy="396300"/>
          </a:xfrm>
          <a:prstGeom prst="leftArrow">
            <a:avLst>
              <a:gd fmla="val 50000" name="adj1"/>
              <a:gd fmla="val 50000" name="adj2"/>
            </a:avLst>
          </a:prstGeom>
          <a:gradFill>
            <a:gsLst>
              <a:gs pos="0">
                <a:schemeClr val="lt1"/>
              </a:gs>
              <a:gs pos="100000">
                <a:srgbClr val="93BC81"/>
              </a:gs>
            </a:gsLst>
            <a:lin ang="16200038"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g12d5ab36cf8_1_0"/>
          <p:cNvSpPr txBox="1"/>
          <p:nvPr/>
        </p:nvSpPr>
        <p:spPr>
          <a:xfrm>
            <a:off x="5752925" y="698900"/>
            <a:ext cx="6354600" cy="3010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600"/>
              <a:buFont typeface="Arial"/>
              <a:buNone/>
            </a:pPr>
            <a:r>
              <a:rPr b="1" i="0" lang="en-AU" sz="1800" u="none" cap="none" strike="noStrike">
                <a:solidFill>
                  <a:srgbClr val="0C343D"/>
                </a:solidFill>
                <a:latin typeface="Calibri"/>
                <a:ea typeface="Calibri"/>
                <a:cs typeface="Calibri"/>
                <a:sym typeface="Calibri"/>
              </a:rPr>
              <a:t>RL9: Operational System (GOOS Network)</a:t>
            </a:r>
            <a:endParaRPr b="1" i="0" sz="1800" u="none" cap="none" strike="noStrike">
              <a:solidFill>
                <a:srgbClr val="0C343D"/>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600"/>
              <a:buFont typeface="Arial"/>
              <a:buNone/>
            </a:pPr>
            <a:r>
              <a:rPr b="1" i="0" lang="en-AU" sz="1800" u="none" cap="none" strike="noStrike">
                <a:solidFill>
                  <a:srgbClr val="0C343D"/>
                </a:solidFill>
                <a:latin typeface="Calibri"/>
                <a:ea typeface="Calibri"/>
                <a:cs typeface="Calibri"/>
                <a:sym typeface="Calibri"/>
              </a:rPr>
              <a:t>RL8: Finalized System</a:t>
            </a:r>
            <a:endParaRPr b="1" i="0" sz="1800" u="none" cap="none" strike="noStrike">
              <a:solidFill>
                <a:srgbClr val="0C343D"/>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600"/>
              <a:buFont typeface="Arial"/>
              <a:buNone/>
            </a:pPr>
            <a:r>
              <a:rPr b="1" i="0" lang="en-AU" sz="1800" u="none" cap="none" strike="noStrike">
                <a:solidFill>
                  <a:srgbClr val="0C343D"/>
                </a:solidFill>
                <a:latin typeface="Calibri"/>
                <a:ea typeface="Calibri"/>
                <a:cs typeface="Calibri"/>
                <a:sym typeface="Calibri"/>
              </a:rPr>
              <a:t>RL7: Prototype Demonstration in operational environment</a:t>
            </a:r>
            <a:endParaRPr b="1" i="0" sz="1800" u="none" cap="none" strike="noStrike">
              <a:solidFill>
                <a:srgbClr val="0C343D"/>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600"/>
              <a:buFont typeface="Arial"/>
              <a:buNone/>
            </a:pPr>
            <a:r>
              <a:rPr b="1" i="0" lang="en-AU" sz="1800" u="none" cap="none" strike="noStrike">
                <a:solidFill>
                  <a:srgbClr val="0C343D"/>
                </a:solidFill>
                <a:latin typeface="Calibri"/>
                <a:ea typeface="Calibri"/>
                <a:cs typeface="Calibri"/>
                <a:sym typeface="Calibri"/>
              </a:rPr>
              <a:t>RL6: Prototype Potential Demonstrated in relevant environment</a:t>
            </a:r>
            <a:endParaRPr b="1" i="0" sz="1800" u="none" cap="none" strike="noStrike">
              <a:solidFill>
                <a:srgbClr val="0C343D"/>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600"/>
              <a:buFont typeface="Arial"/>
              <a:buNone/>
            </a:pPr>
            <a:r>
              <a:rPr b="1" i="0" lang="en-AU" sz="1800" u="none" cap="none" strike="noStrike">
                <a:solidFill>
                  <a:srgbClr val="0C343D"/>
                </a:solidFill>
                <a:latin typeface="Calibri"/>
                <a:ea typeface="Calibri"/>
                <a:cs typeface="Calibri"/>
                <a:sym typeface="Calibri"/>
              </a:rPr>
              <a:t>RL5: Prototype Evaluation in relevant environment</a:t>
            </a:r>
            <a:endParaRPr b="1" i="0" sz="1800" u="none" cap="none" strike="noStrike">
              <a:solidFill>
                <a:srgbClr val="0C343D"/>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600"/>
              <a:buFont typeface="Arial"/>
              <a:buNone/>
            </a:pPr>
            <a:r>
              <a:rPr b="1" i="0" lang="en-AU" sz="1800" u="none" cap="none" strike="noStrike">
                <a:solidFill>
                  <a:srgbClr val="0C343D"/>
                </a:solidFill>
                <a:latin typeface="Calibri"/>
                <a:ea typeface="Calibri"/>
                <a:cs typeface="Calibri"/>
                <a:sym typeface="Calibri"/>
              </a:rPr>
              <a:t>RL4: Prototype Evaluation in experimental environment</a:t>
            </a:r>
            <a:endParaRPr b="1" i="0" sz="1800" u="none" cap="none" strike="noStrike">
              <a:solidFill>
                <a:srgbClr val="0C343D"/>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600"/>
              <a:buFont typeface="Arial"/>
              <a:buNone/>
            </a:pPr>
            <a:r>
              <a:rPr b="1" i="0" lang="en-AU" sz="1800" u="none" cap="none" strike="noStrike">
                <a:solidFill>
                  <a:srgbClr val="0C343D"/>
                </a:solidFill>
                <a:latin typeface="Calibri"/>
                <a:ea typeface="Calibri"/>
                <a:cs typeface="Calibri"/>
                <a:sym typeface="Calibri"/>
              </a:rPr>
              <a:t>RL3: Proof-of-concept</a:t>
            </a:r>
            <a:endParaRPr b="1" i="0" sz="1800" u="none" cap="none" strike="noStrike">
              <a:solidFill>
                <a:srgbClr val="0C343D"/>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600"/>
              <a:buFont typeface="Arial"/>
              <a:buNone/>
            </a:pPr>
            <a:r>
              <a:rPr b="1" i="0" lang="en-AU" sz="1800" u="none" cap="none" strike="noStrike">
                <a:solidFill>
                  <a:srgbClr val="0C343D"/>
                </a:solidFill>
                <a:latin typeface="Calibri"/>
                <a:ea typeface="Calibri"/>
                <a:cs typeface="Calibri"/>
                <a:sym typeface="Calibri"/>
              </a:rPr>
              <a:t>RL2: Applied Research</a:t>
            </a:r>
            <a:endParaRPr b="1" i="0" sz="1800" u="none" cap="none" strike="noStrike">
              <a:solidFill>
                <a:srgbClr val="0C343D"/>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600"/>
              <a:buFont typeface="Arial"/>
              <a:buNone/>
            </a:pPr>
            <a:r>
              <a:rPr b="1" i="0" lang="en-AU" sz="1800" u="none" cap="none" strike="noStrike">
                <a:solidFill>
                  <a:srgbClr val="0C343D"/>
                </a:solidFill>
                <a:latin typeface="Calibri"/>
                <a:ea typeface="Calibri"/>
                <a:cs typeface="Calibri"/>
                <a:sym typeface="Calibri"/>
              </a:rPr>
              <a:t>RL1: Basic Research</a:t>
            </a:r>
            <a:endParaRPr b="1" i="0" sz="1800" u="none" cap="none" strike="noStrike">
              <a:solidFill>
                <a:srgbClr val="0C343D"/>
              </a:solidFill>
              <a:latin typeface="Calibri"/>
              <a:ea typeface="Calibri"/>
              <a:cs typeface="Calibri"/>
              <a:sym typeface="Calibri"/>
            </a:endParaRPr>
          </a:p>
        </p:txBody>
      </p:sp>
      <p:sp>
        <p:nvSpPr>
          <p:cNvPr id="99" name="Google Shape;99;g12d5ab36cf8_1_0"/>
          <p:cNvSpPr txBox="1"/>
          <p:nvPr/>
        </p:nvSpPr>
        <p:spPr>
          <a:xfrm>
            <a:off x="129350" y="698900"/>
            <a:ext cx="4927200" cy="501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i="0" lang="en-AU" sz="2900" cap="none" strike="noStrike">
                <a:solidFill>
                  <a:schemeClr val="dk2"/>
                </a:solidFill>
                <a:latin typeface="Calibri"/>
                <a:ea typeface="Calibri"/>
                <a:cs typeface="Calibri"/>
                <a:sym typeface="Calibri"/>
              </a:rPr>
              <a:t>Uncrewed Surface Vehicles  (USVs) </a:t>
            </a:r>
            <a:r>
              <a:rPr i="1" lang="en-AU" sz="2900" u="sng">
                <a:solidFill>
                  <a:schemeClr val="dk2"/>
                </a:solidFill>
                <a:latin typeface="Calibri"/>
                <a:ea typeface="Calibri"/>
                <a:cs typeface="Calibri"/>
                <a:sym typeface="Calibri"/>
              </a:rPr>
              <a:t>are ready</a:t>
            </a:r>
            <a:r>
              <a:rPr lang="en-AU" sz="2900">
                <a:solidFill>
                  <a:schemeClr val="dk2"/>
                </a:solidFill>
                <a:latin typeface="Calibri"/>
                <a:ea typeface="Calibri"/>
                <a:cs typeface="Calibri"/>
                <a:sym typeface="Calibri"/>
              </a:rPr>
              <a:t> to </a:t>
            </a:r>
            <a:r>
              <a:rPr i="0" lang="en-AU" sz="2900" cap="none" strike="noStrike">
                <a:solidFill>
                  <a:schemeClr val="dk2"/>
                </a:solidFill>
                <a:latin typeface="Calibri"/>
                <a:ea typeface="Calibri"/>
                <a:cs typeface="Calibri"/>
                <a:sym typeface="Calibri"/>
              </a:rPr>
              <a:t>join </a:t>
            </a:r>
            <a:r>
              <a:rPr lang="en-AU" sz="2900">
                <a:solidFill>
                  <a:schemeClr val="dk2"/>
                </a:solidFill>
                <a:latin typeface="Calibri"/>
                <a:ea typeface="Calibri"/>
                <a:cs typeface="Calibri"/>
                <a:sym typeface="Calibri"/>
              </a:rPr>
              <a:t>GOOS</a:t>
            </a:r>
            <a:endParaRPr sz="2900">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1" sz="2800">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lang="en-AU" sz="2800">
                <a:solidFill>
                  <a:schemeClr val="dk2"/>
                </a:solidFill>
                <a:latin typeface="Calibri"/>
                <a:ea typeface="Calibri"/>
                <a:cs typeface="Calibri"/>
                <a:sym typeface="Calibri"/>
              </a:rPr>
              <a:t>Globally, at least </a:t>
            </a:r>
            <a:r>
              <a:rPr b="1" lang="en-AU" sz="2800">
                <a:solidFill>
                  <a:schemeClr val="dk2"/>
                </a:solidFill>
                <a:latin typeface="Calibri"/>
                <a:ea typeface="Calibri"/>
                <a:cs typeface="Calibri"/>
                <a:sym typeface="Calibri"/>
              </a:rPr>
              <a:t>a dozen</a:t>
            </a:r>
            <a:r>
              <a:rPr lang="en-AU" sz="2800">
                <a:solidFill>
                  <a:schemeClr val="dk2"/>
                </a:solidFill>
                <a:latin typeface="Calibri"/>
                <a:ea typeface="Calibri"/>
                <a:cs typeface="Calibri"/>
                <a:sym typeface="Calibri"/>
              </a:rPr>
              <a:t> USVs operate commercially in the open ocean at RL 7-8</a:t>
            </a:r>
            <a:endParaRPr b="1" sz="2800">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t/>
            </a:r>
            <a:endParaRPr b="1" sz="2800">
              <a:solidFill>
                <a:schemeClr val="dk2"/>
              </a:solidFill>
              <a:latin typeface="Calibri"/>
              <a:ea typeface="Calibri"/>
              <a:cs typeface="Calibri"/>
              <a:sym typeface="Calibri"/>
            </a:endParaRPr>
          </a:p>
          <a:p>
            <a:pPr indent="0" lvl="0" marL="0" rtl="0" algn="ctr">
              <a:spcBef>
                <a:spcPts val="0"/>
              </a:spcBef>
              <a:spcAft>
                <a:spcPts val="0"/>
              </a:spcAft>
              <a:buClr>
                <a:schemeClr val="dk1"/>
              </a:buClr>
              <a:buSzPts val="3000"/>
              <a:buFont typeface="Arial"/>
              <a:buNone/>
            </a:pPr>
            <a:r>
              <a:rPr b="1" lang="en-AU" sz="3200">
                <a:solidFill>
                  <a:srgbClr val="17A2B8"/>
                </a:solidFill>
                <a:latin typeface="Calibri"/>
                <a:ea typeface="Calibri"/>
                <a:cs typeface="Calibri"/>
                <a:sym typeface="Calibri"/>
              </a:rPr>
              <a:t>OASIS ENVISAGES </a:t>
            </a:r>
            <a:r>
              <a:rPr b="1" lang="en-AU" sz="3200">
                <a:solidFill>
                  <a:srgbClr val="17A2B8"/>
                </a:solidFill>
                <a:latin typeface="Calibri"/>
                <a:ea typeface="Calibri"/>
                <a:cs typeface="Calibri"/>
                <a:sym typeface="Calibri"/>
              </a:rPr>
              <a:t> </a:t>
            </a:r>
            <a:endParaRPr b="1" sz="3200">
              <a:solidFill>
                <a:srgbClr val="17A2B8"/>
              </a:solidFill>
              <a:latin typeface="Calibri"/>
              <a:ea typeface="Calibri"/>
              <a:cs typeface="Calibri"/>
              <a:sym typeface="Calibri"/>
            </a:endParaRPr>
          </a:p>
          <a:p>
            <a:pPr indent="0" lvl="0" marL="0" rtl="0" algn="ctr">
              <a:spcBef>
                <a:spcPts val="0"/>
              </a:spcBef>
              <a:spcAft>
                <a:spcPts val="0"/>
              </a:spcAft>
              <a:buClr>
                <a:schemeClr val="dk1"/>
              </a:buClr>
              <a:buSzPts val="3000"/>
              <a:buFont typeface="Arial"/>
              <a:buNone/>
            </a:pPr>
            <a:r>
              <a:rPr i="1" lang="en-AU" sz="2800">
                <a:solidFill>
                  <a:schemeClr val="dk2"/>
                </a:solidFill>
                <a:latin typeface="Calibri"/>
                <a:ea typeface="Calibri"/>
                <a:cs typeface="Calibri"/>
                <a:sym typeface="Calibri"/>
              </a:rPr>
              <a:t>A connected and diverse ecosystem of USV platforms operating globally under GOOS</a:t>
            </a:r>
            <a:endParaRPr i="1" sz="2800">
              <a:solidFill>
                <a:schemeClr val="dk2"/>
              </a:solidFill>
              <a:latin typeface="Calibri"/>
              <a:ea typeface="Calibri"/>
              <a:cs typeface="Calibri"/>
              <a:sym typeface="Calibri"/>
            </a:endParaRPr>
          </a:p>
        </p:txBody>
      </p:sp>
      <p:sp>
        <p:nvSpPr>
          <p:cNvPr id="100" name="Google Shape;100;g12d5ab36cf8_1_0"/>
          <p:cNvSpPr txBox="1"/>
          <p:nvPr/>
        </p:nvSpPr>
        <p:spPr>
          <a:xfrm>
            <a:off x="8617025" y="3167400"/>
            <a:ext cx="34905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AU" sz="1100" u="none" cap="none" strike="noStrike">
                <a:solidFill>
                  <a:srgbClr val="000000"/>
                </a:solidFill>
                <a:latin typeface="Calibri"/>
                <a:ea typeface="Calibri"/>
                <a:cs typeface="Calibri"/>
                <a:sym typeface="Calibri"/>
              </a:rPr>
              <a:t>https://www.noaa.gov/organization/administration/nao-216-105b-policy-on-research-and-development-transitions</a:t>
            </a:r>
            <a:endParaRPr b="0" i="0" sz="1100" u="none" cap="none" strike="noStrike">
              <a:solidFill>
                <a:srgbClr val="000000"/>
              </a:solidFill>
              <a:latin typeface="Calibri"/>
              <a:ea typeface="Calibri"/>
              <a:cs typeface="Calibri"/>
              <a:sym typeface="Calibri"/>
            </a:endParaRPr>
          </a:p>
        </p:txBody>
      </p:sp>
      <p:grpSp>
        <p:nvGrpSpPr>
          <p:cNvPr id="101" name="Google Shape;101;g12d5ab36cf8_1_0"/>
          <p:cNvGrpSpPr/>
          <p:nvPr/>
        </p:nvGrpSpPr>
        <p:grpSpPr>
          <a:xfrm>
            <a:off x="5056550" y="3832276"/>
            <a:ext cx="7135389" cy="2924938"/>
            <a:chOff x="-1" y="-34542"/>
            <a:chExt cx="12216039" cy="6898440"/>
          </a:xfrm>
        </p:grpSpPr>
        <p:pic>
          <p:nvPicPr>
            <p:cNvPr id="102" name="Google Shape;102;g12d5ab36cf8_1_0"/>
            <p:cNvPicPr preferRelativeResize="0"/>
            <p:nvPr/>
          </p:nvPicPr>
          <p:blipFill rotWithShape="1">
            <a:blip r:embed="rId3">
              <a:alphaModFix/>
            </a:blip>
            <a:srcRect b="0" l="0" r="0" t="0"/>
            <a:stretch/>
          </p:blipFill>
          <p:spPr>
            <a:xfrm>
              <a:off x="3338266" y="0"/>
              <a:ext cx="2943596" cy="1827294"/>
            </a:xfrm>
            <a:prstGeom prst="rect">
              <a:avLst/>
            </a:prstGeom>
            <a:noFill/>
            <a:ln>
              <a:noFill/>
            </a:ln>
          </p:spPr>
        </p:pic>
        <p:pic>
          <p:nvPicPr>
            <p:cNvPr id="103" name="Google Shape;103;g12d5ab36cf8_1_0"/>
            <p:cNvPicPr preferRelativeResize="0"/>
            <p:nvPr/>
          </p:nvPicPr>
          <p:blipFill rotWithShape="1">
            <a:blip r:embed="rId4">
              <a:alphaModFix/>
            </a:blip>
            <a:srcRect b="0" l="34418" r="28654" t="0"/>
            <a:stretch/>
          </p:blipFill>
          <p:spPr>
            <a:xfrm>
              <a:off x="10387757" y="1813589"/>
              <a:ext cx="1828280" cy="2779770"/>
            </a:xfrm>
            <a:prstGeom prst="rect">
              <a:avLst/>
            </a:prstGeom>
            <a:noFill/>
            <a:ln>
              <a:noFill/>
            </a:ln>
          </p:spPr>
        </p:pic>
        <p:pic>
          <p:nvPicPr>
            <p:cNvPr id="104" name="Google Shape;104;g12d5ab36cf8_1_0"/>
            <p:cNvPicPr preferRelativeResize="0"/>
            <p:nvPr/>
          </p:nvPicPr>
          <p:blipFill rotWithShape="1">
            <a:blip r:embed="rId5">
              <a:alphaModFix/>
            </a:blip>
            <a:srcRect b="0" l="0" r="15902" t="0"/>
            <a:stretch/>
          </p:blipFill>
          <p:spPr>
            <a:xfrm>
              <a:off x="-1" y="0"/>
              <a:ext cx="3519060" cy="2196936"/>
            </a:xfrm>
            <a:prstGeom prst="rect">
              <a:avLst/>
            </a:prstGeom>
            <a:noFill/>
            <a:ln>
              <a:noFill/>
            </a:ln>
          </p:spPr>
        </p:pic>
        <p:pic>
          <p:nvPicPr>
            <p:cNvPr id="105" name="Google Shape;105;g12d5ab36cf8_1_0"/>
            <p:cNvPicPr preferRelativeResize="0"/>
            <p:nvPr/>
          </p:nvPicPr>
          <p:blipFill rotWithShape="1">
            <a:blip r:embed="rId6">
              <a:alphaModFix/>
            </a:blip>
            <a:srcRect b="0" l="0" r="0" t="0"/>
            <a:stretch/>
          </p:blipFill>
          <p:spPr>
            <a:xfrm>
              <a:off x="5816906" y="1813588"/>
              <a:ext cx="2753567" cy="2773141"/>
            </a:xfrm>
            <a:prstGeom prst="rect">
              <a:avLst/>
            </a:prstGeom>
            <a:noFill/>
            <a:ln>
              <a:noFill/>
            </a:ln>
          </p:spPr>
        </p:pic>
        <p:pic>
          <p:nvPicPr>
            <p:cNvPr id="106" name="Google Shape;106;g12d5ab36cf8_1_0"/>
            <p:cNvPicPr preferRelativeResize="0"/>
            <p:nvPr/>
          </p:nvPicPr>
          <p:blipFill rotWithShape="1">
            <a:blip r:embed="rId7">
              <a:alphaModFix/>
            </a:blip>
            <a:srcRect b="0" l="0" r="0" t="0"/>
            <a:stretch/>
          </p:blipFill>
          <p:spPr>
            <a:xfrm>
              <a:off x="2853174" y="1802351"/>
              <a:ext cx="2963732" cy="2775992"/>
            </a:xfrm>
            <a:prstGeom prst="rect">
              <a:avLst/>
            </a:prstGeom>
            <a:noFill/>
            <a:ln>
              <a:noFill/>
            </a:ln>
          </p:spPr>
        </p:pic>
        <p:pic>
          <p:nvPicPr>
            <p:cNvPr id="107" name="Google Shape;107;g12d5ab36cf8_1_0"/>
            <p:cNvPicPr preferRelativeResize="0"/>
            <p:nvPr/>
          </p:nvPicPr>
          <p:blipFill rotWithShape="1">
            <a:blip r:embed="rId8">
              <a:alphaModFix/>
            </a:blip>
            <a:srcRect b="0" l="0" r="0" t="0"/>
            <a:stretch/>
          </p:blipFill>
          <p:spPr>
            <a:xfrm>
              <a:off x="1" y="4087906"/>
              <a:ext cx="2853174" cy="2775992"/>
            </a:xfrm>
            <a:prstGeom prst="rect">
              <a:avLst/>
            </a:prstGeom>
            <a:noFill/>
            <a:ln>
              <a:noFill/>
            </a:ln>
          </p:spPr>
        </p:pic>
        <p:pic>
          <p:nvPicPr>
            <p:cNvPr id="108" name="Google Shape;108;g12d5ab36cf8_1_0"/>
            <p:cNvPicPr preferRelativeResize="0"/>
            <p:nvPr/>
          </p:nvPicPr>
          <p:blipFill rotWithShape="1">
            <a:blip r:embed="rId9">
              <a:alphaModFix/>
            </a:blip>
            <a:srcRect b="0" l="0" r="0" t="0"/>
            <a:stretch/>
          </p:blipFill>
          <p:spPr>
            <a:xfrm>
              <a:off x="0" y="2196936"/>
              <a:ext cx="2853174" cy="1890971"/>
            </a:xfrm>
            <a:prstGeom prst="rect">
              <a:avLst/>
            </a:prstGeom>
            <a:noFill/>
            <a:ln>
              <a:noFill/>
            </a:ln>
          </p:spPr>
        </p:pic>
        <p:pic>
          <p:nvPicPr>
            <p:cNvPr id="109" name="Google Shape;109;g12d5ab36cf8_1_0"/>
            <p:cNvPicPr preferRelativeResize="0"/>
            <p:nvPr/>
          </p:nvPicPr>
          <p:blipFill rotWithShape="1">
            <a:blip r:embed="rId10">
              <a:alphaModFix/>
            </a:blip>
            <a:srcRect b="15023" l="0" r="0" t="0"/>
            <a:stretch/>
          </p:blipFill>
          <p:spPr>
            <a:xfrm>
              <a:off x="8570473" y="1820217"/>
              <a:ext cx="1991385" cy="2773142"/>
            </a:xfrm>
            <a:prstGeom prst="rect">
              <a:avLst/>
            </a:prstGeom>
            <a:noFill/>
            <a:ln>
              <a:noFill/>
            </a:ln>
          </p:spPr>
        </p:pic>
        <p:pic>
          <p:nvPicPr>
            <p:cNvPr id="110" name="Google Shape;110;g12d5ab36cf8_1_0"/>
            <p:cNvPicPr preferRelativeResize="0"/>
            <p:nvPr/>
          </p:nvPicPr>
          <p:blipFill rotWithShape="1">
            <a:blip r:embed="rId11">
              <a:alphaModFix/>
            </a:blip>
            <a:srcRect b="29397" l="0" r="0" t="8386"/>
            <a:stretch/>
          </p:blipFill>
          <p:spPr>
            <a:xfrm>
              <a:off x="7326150" y="4586729"/>
              <a:ext cx="4865851" cy="2271271"/>
            </a:xfrm>
            <a:prstGeom prst="rect">
              <a:avLst/>
            </a:prstGeom>
            <a:noFill/>
            <a:ln>
              <a:noFill/>
            </a:ln>
          </p:spPr>
        </p:pic>
        <p:pic>
          <p:nvPicPr>
            <p:cNvPr id="111" name="Google Shape;111;g12d5ab36cf8_1_0"/>
            <p:cNvPicPr preferRelativeResize="0"/>
            <p:nvPr/>
          </p:nvPicPr>
          <p:blipFill rotWithShape="1">
            <a:blip r:embed="rId12">
              <a:alphaModFix/>
            </a:blip>
            <a:srcRect b="0" l="10015" r="0" t="0"/>
            <a:stretch/>
          </p:blipFill>
          <p:spPr>
            <a:xfrm>
              <a:off x="6281863" y="-34542"/>
              <a:ext cx="5934175" cy="1853862"/>
            </a:xfrm>
            <a:prstGeom prst="rect">
              <a:avLst/>
            </a:prstGeom>
            <a:noFill/>
            <a:ln>
              <a:noFill/>
            </a:ln>
          </p:spPr>
        </p:pic>
        <p:pic>
          <p:nvPicPr>
            <p:cNvPr id="112" name="Google Shape;112;g12d5ab36cf8_1_0"/>
            <p:cNvPicPr preferRelativeResize="0"/>
            <p:nvPr/>
          </p:nvPicPr>
          <p:blipFill rotWithShape="1">
            <a:blip r:embed="rId13">
              <a:alphaModFix/>
            </a:blip>
            <a:srcRect b="0" l="0" r="0" t="0"/>
            <a:stretch/>
          </p:blipFill>
          <p:spPr>
            <a:xfrm>
              <a:off x="2548086" y="4578343"/>
              <a:ext cx="5415969" cy="2279657"/>
            </a:xfrm>
            <a:prstGeom prst="rect">
              <a:avLst/>
            </a:prstGeom>
            <a:noFill/>
            <a:ln>
              <a:noFill/>
            </a:ln>
          </p:spPr>
        </p:pic>
      </p:grpSp>
      <p:sp>
        <p:nvSpPr>
          <p:cNvPr id="113" name="Google Shape;113;g12d5ab36cf8_1_0"/>
          <p:cNvSpPr txBox="1"/>
          <p:nvPr/>
        </p:nvSpPr>
        <p:spPr>
          <a:xfrm>
            <a:off x="6195625" y="83300"/>
            <a:ext cx="457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3000"/>
              <a:buFont typeface="Arial"/>
              <a:buNone/>
            </a:pPr>
            <a:r>
              <a:rPr b="1" lang="en-AU" sz="2800">
                <a:solidFill>
                  <a:schemeClr val="dk2"/>
                </a:solidFill>
                <a:latin typeface="Calibri"/>
                <a:ea typeface="Calibri"/>
                <a:cs typeface="Calibri"/>
                <a:sym typeface="Calibri"/>
              </a:rPr>
              <a:t>Readiness Levels</a:t>
            </a:r>
            <a:endParaRPr b="1" sz="2800">
              <a:solidFill>
                <a:schemeClr val="dk2"/>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7"/>
          <p:cNvPicPr preferRelativeResize="0"/>
          <p:nvPr/>
        </p:nvPicPr>
        <p:blipFill rotWithShape="1">
          <a:blip r:embed="rId3">
            <a:alphaModFix/>
          </a:blip>
          <a:srcRect b="91066" l="0" r="3353" t="0"/>
          <a:stretch/>
        </p:blipFill>
        <p:spPr>
          <a:xfrm>
            <a:off x="0" y="24025"/>
            <a:ext cx="8513048" cy="672183"/>
          </a:xfrm>
          <a:prstGeom prst="rect">
            <a:avLst/>
          </a:prstGeom>
          <a:noFill/>
          <a:ln>
            <a:noFill/>
          </a:ln>
        </p:spPr>
      </p:pic>
      <p:pic>
        <p:nvPicPr>
          <p:cNvPr id="119" name="Google Shape;119;p7"/>
          <p:cNvPicPr preferRelativeResize="0"/>
          <p:nvPr/>
        </p:nvPicPr>
        <p:blipFill rotWithShape="1">
          <a:blip r:embed="rId4">
            <a:alphaModFix/>
          </a:blip>
          <a:srcRect b="0" l="0" r="0" t="0"/>
          <a:stretch/>
        </p:blipFill>
        <p:spPr>
          <a:xfrm>
            <a:off x="152400" y="933200"/>
            <a:ext cx="5370301" cy="2893125"/>
          </a:xfrm>
          <a:prstGeom prst="rect">
            <a:avLst/>
          </a:prstGeom>
          <a:noFill/>
          <a:ln>
            <a:noFill/>
          </a:ln>
        </p:spPr>
      </p:pic>
      <p:pic>
        <p:nvPicPr>
          <p:cNvPr id="120" name="Google Shape;120;p7"/>
          <p:cNvPicPr preferRelativeResize="0"/>
          <p:nvPr/>
        </p:nvPicPr>
        <p:blipFill rotWithShape="1">
          <a:blip r:embed="rId5">
            <a:alphaModFix/>
          </a:blip>
          <a:srcRect b="0" l="0" r="0" t="0"/>
          <a:stretch/>
        </p:blipFill>
        <p:spPr>
          <a:xfrm>
            <a:off x="152400" y="3864300"/>
            <a:ext cx="5370299" cy="2778700"/>
          </a:xfrm>
          <a:prstGeom prst="rect">
            <a:avLst/>
          </a:prstGeom>
          <a:noFill/>
          <a:ln>
            <a:noFill/>
          </a:ln>
        </p:spPr>
      </p:pic>
      <p:sp>
        <p:nvSpPr>
          <p:cNvPr id="121" name="Google Shape;121;p7"/>
          <p:cNvSpPr txBox="1"/>
          <p:nvPr/>
        </p:nvSpPr>
        <p:spPr>
          <a:xfrm>
            <a:off x="9213800" y="38738"/>
            <a:ext cx="2867700" cy="800400"/>
          </a:xfrm>
          <a:prstGeom prst="rect">
            <a:avLst/>
          </a:prstGeom>
          <a:solidFill>
            <a:srgbClr val="00FF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1" lang="en-AU" sz="2000">
                <a:solidFill>
                  <a:schemeClr val="dk1"/>
                </a:solidFill>
                <a:latin typeface="Calibri"/>
                <a:ea typeface="Calibri"/>
                <a:cs typeface="Calibri"/>
                <a:sym typeface="Calibri"/>
              </a:rPr>
              <a:t>Persistent, scalable, diverse, manoeuvrable</a:t>
            </a:r>
            <a:endParaRPr b="1" i="1" sz="2000" u="none" cap="none" strike="noStrike">
              <a:solidFill>
                <a:schemeClr val="dk1"/>
              </a:solidFill>
              <a:latin typeface="Calibri"/>
              <a:ea typeface="Calibri"/>
              <a:cs typeface="Calibri"/>
              <a:sym typeface="Calibri"/>
            </a:endParaRPr>
          </a:p>
        </p:txBody>
      </p:sp>
      <p:sp>
        <p:nvSpPr>
          <p:cNvPr id="122" name="Google Shape;122;p7"/>
          <p:cNvSpPr txBox="1"/>
          <p:nvPr/>
        </p:nvSpPr>
        <p:spPr>
          <a:xfrm>
            <a:off x="0" y="6163325"/>
            <a:ext cx="2640900" cy="340500"/>
          </a:xfrm>
          <a:prstGeom prst="rect">
            <a:avLst/>
          </a:prstGeom>
          <a:noFill/>
          <a:ln>
            <a:noFill/>
          </a:ln>
        </p:spPr>
        <p:txBody>
          <a:bodyPr anchorCtr="0" anchor="t" bIns="91425" lIns="91425" spcFirstLastPara="1" rIns="91425" wrap="square" tIns="91425">
            <a:spAutoFit/>
          </a:bodyPr>
          <a:lstStyle/>
          <a:p>
            <a:pPr indent="0" lvl="0" marL="228600" marR="0" rtl="0" algn="l">
              <a:lnSpc>
                <a:spcPct val="115000"/>
              </a:lnSpc>
              <a:spcBef>
                <a:spcPts val="1000"/>
              </a:spcBef>
              <a:spcAft>
                <a:spcPts val="0"/>
              </a:spcAft>
              <a:buClr>
                <a:schemeClr val="dk1"/>
              </a:buClr>
              <a:buSzPts val="1100"/>
              <a:buFont typeface="Arial"/>
              <a:buNone/>
            </a:pPr>
            <a:r>
              <a:rPr b="0" i="0" lang="en-AU" sz="1012" u="sng" cap="none" strike="noStrike">
                <a:solidFill>
                  <a:schemeClr val="lt1"/>
                </a:solidFill>
                <a:latin typeface="Calibri"/>
                <a:ea typeface="Calibri"/>
                <a:cs typeface="Calibri"/>
                <a:sym typeface="Calibri"/>
                <a:hlinkClick r:id="rId6">
                  <a:extLst>
                    <a:ext uri="{A12FA001-AC4F-418D-AE19-62706E023703}">
                      <ahyp:hlinkClr val="tx"/>
                    </a:ext>
                  </a:extLst>
                </a:hlinkClick>
              </a:rPr>
              <a:t>https://data.saildrone.com/</a:t>
            </a:r>
            <a:endParaRPr b="0" i="0" sz="100" u="none" cap="none" strike="noStrike">
              <a:solidFill>
                <a:schemeClr val="lt1"/>
              </a:solidFill>
              <a:latin typeface="Calibri"/>
              <a:ea typeface="Calibri"/>
              <a:cs typeface="Calibri"/>
              <a:sym typeface="Calibri"/>
            </a:endParaRPr>
          </a:p>
        </p:txBody>
      </p:sp>
      <p:sp>
        <p:nvSpPr>
          <p:cNvPr id="123" name="Google Shape;123;p7"/>
          <p:cNvSpPr txBox="1"/>
          <p:nvPr/>
        </p:nvSpPr>
        <p:spPr>
          <a:xfrm>
            <a:off x="5755425" y="933200"/>
            <a:ext cx="6173700" cy="5885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t/>
            </a:r>
            <a:endParaRPr b="1" i="0" sz="1500" u="none" cap="none" strike="noStrike">
              <a:solidFill>
                <a:srgbClr val="38761D"/>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3000"/>
              <a:buFont typeface="Arial"/>
              <a:buNone/>
            </a:pPr>
            <a:r>
              <a:rPr b="1" i="0" lang="en-AU" sz="3000" u="none" cap="none" strike="noStrike">
                <a:solidFill>
                  <a:srgbClr val="38761D"/>
                </a:solidFill>
                <a:latin typeface="Calibri"/>
                <a:ea typeface="Calibri"/>
                <a:cs typeface="Calibri"/>
                <a:sym typeface="Calibri"/>
              </a:rPr>
              <a:t>USVs </a:t>
            </a:r>
            <a:r>
              <a:rPr b="1" lang="en-AU" sz="3000">
                <a:solidFill>
                  <a:srgbClr val="38761D"/>
                </a:solidFill>
                <a:latin typeface="Calibri"/>
                <a:ea typeface="Calibri"/>
                <a:cs typeface="Calibri"/>
                <a:sym typeface="Calibri"/>
              </a:rPr>
              <a:t>have been operated in</a:t>
            </a:r>
            <a:r>
              <a:rPr b="1" i="0" lang="en-AU" sz="3000" u="none" cap="none" strike="noStrike">
                <a:solidFill>
                  <a:srgbClr val="38761D"/>
                </a:solidFill>
                <a:latin typeface="Calibri"/>
                <a:ea typeface="Calibri"/>
                <a:cs typeface="Calibri"/>
                <a:sym typeface="Calibri"/>
              </a:rPr>
              <a:t>:</a:t>
            </a:r>
            <a:endParaRPr b="1" i="0" sz="3000" u="none" cap="none" strike="noStrike">
              <a:solidFill>
                <a:srgbClr val="38761D"/>
              </a:solidFill>
              <a:latin typeface="Calibri"/>
              <a:ea typeface="Calibri"/>
              <a:cs typeface="Calibri"/>
              <a:sym typeface="Calibri"/>
              <a:extLst>
                <a:ext uri="http://customooxmlschemas.google.com/">
                  <go:slidesCustomData xmlns:go="http://customooxmlschemas.google.com/" textRoundtripDataId="1"/>
                </a:ext>
              </a:extLst>
            </a:endParaRPr>
          </a:p>
          <a:p>
            <a:pPr indent="-381000" lvl="0" marL="457200" marR="0" rtl="0" algn="l">
              <a:lnSpc>
                <a:spcPct val="115000"/>
              </a:lnSpc>
              <a:spcBef>
                <a:spcPts val="0"/>
              </a:spcBef>
              <a:spcAft>
                <a:spcPts val="0"/>
              </a:spcAft>
              <a:buClr>
                <a:schemeClr val="dk1"/>
              </a:buClr>
              <a:buSzPts val="2400"/>
              <a:buFont typeface="Arial"/>
              <a:buChar char="●"/>
            </a:pPr>
            <a:r>
              <a:rPr b="0" i="0" lang="en-AU" sz="24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2"/>
                  </a:ext>
                </a:extLst>
              </a:rPr>
              <a:t>Hurricane strength winds</a:t>
            </a:r>
            <a:endParaRPr b="0" i="0" sz="24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3"/>
                </a:ext>
              </a:extLst>
            </a:endParaRPr>
          </a:p>
          <a:p>
            <a:pPr indent="-381000" lvl="0" marL="457200" marR="0" rtl="0" algn="l">
              <a:lnSpc>
                <a:spcPct val="115000"/>
              </a:lnSpc>
              <a:spcBef>
                <a:spcPts val="0"/>
              </a:spcBef>
              <a:spcAft>
                <a:spcPts val="0"/>
              </a:spcAft>
              <a:buClr>
                <a:schemeClr val="dk1"/>
              </a:buClr>
              <a:buSzPts val="2400"/>
              <a:buFont typeface="Arial"/>
              <a:buChar char="●"/>
            </a:pPr>
            <a:r>
              <a:rPr b="0" i="0" lang="en-AU" sz="24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4"/>
                  </a:ext>
                </a:extLst>
              </a:rPr>
              <a:t>Low winds, flat seas</a:t>
            </a:r>
            <a:endParaRPr b="0" i="0" sz="24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5"/>
                </a:ext>
              </a:extLst>
            </a:endParaRPr>
          </a:p>
          <a:p>
            <a:pPr indent="-381000" lvl="0" marL="457200" marR="0" rtl="0" algn="l">
              <a:lnSpc>
                <a:spcPct val="115000"/>
              </a:lnSpc>
              <a:spcBef>
                <a:spcPts val="0"/>
              </a:spcBef>
              <a:spcAft>
                <a:spcPts val="0"/>
              </a:spcAft>
              <a:buClr>
                <a:schemeClr val="dk1"/>
              </a:buClr>
              <a:buSzPts val="2400"/>
              <a:buFont typeface="Arial"/>
              <a:buChar char="●"/>
            </a:pPr>
            <a:r>
              <a:rPr lang="en-AU" sz="2400">
                <a:solidFill>
                  <a:schemeClr val="dk1"/>
                </a:solidFill>
                <a:latin typeface="Calibri"/>
                <a:ea typeface="Calibri"/>
                <a:cs typeface="Calibri"/>
                <a:sym typeface="Calibri"/>
                <a:extLst>
                  <a:ext uri="http://customooxmlschemas.google.com/">
                    <go:slidesCustomData xmlns:go="http://customooxmlschemas.google.com/" textRoundtripDataId="6"/>
                  </a:ext>
                </a:extLst>
              </a:rPr>
              <a:t>High latitudes</a:t>
            </a:r>
            <a:endParaRPr sz="2400">
              <a:solidFill>
                <a:schemeClr val="dk1"/>
              </a:solidFill>
              <a:latin typeface="Calibri"/>
              <a:ea typeface="Calibri"/>
              <a:cs typeface="Calibri"/>
              <a:sym typeface="Calibri"/>
              <a:extLst>
                <a:ext uri="http://customooxmlschemas.google.com/">
                  <go:slidesCustomData xmlns:go="http://customooxmlschemas.google.com/" textRoundtripDataId="7"/>
                </a:ext>
              </a:extLst>
            </a:endParaRPr>
          </a:p>
          <a:p>
            <a:pPr indent="-381000" lvl="0" marL="457200" marR="0" rtl="0" algn="l">
              <a:lnSpc>
                <a:spcPct val="115000"/>
              </a:lnSpc>
              <a:spcBef>
                <a:spcPts val="0"/>
              </a:spcBef>
              <a:spcAft>
                <a:spcPts val="0"/>
              </a:spcAft>
              <a:buClr>
                <a:schemeClr val="dk1"/>
              </a:buClr>
              <a:buSzPts val="2400"/>
              <a:buFont typeface="Arial"/>
              <a:buChar char="●"/>
            </a:pPr>
            <a:r>
              <a:rPr lang="en-AU" sz="2400">
                <a:solidFill>
                  <a:schemeClr val="dk1"/>
                </a:solidFill>
                <a:latin typeface="Calibri"/>
                <a:ea typeface="Calibri"/>
                <a:cs typeface="Calibri"/>
                <a:sym typeface="Calibri"/>
                <a:extLst>
                  <a:ext uri="http://customooxmlschemas.google.com/">
                    <go:slidesCustomData xmlns:go="http://customooxmlschemas.google.com/" textRoundtripDataId="8"/>
                  </a:ext>
                </a:extLst>
              </a:rPr>
              <a:t>Low latitudes</a:t>
            </a:r>
            <a:endParaRPr b="0" i="0" sz="24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9"/>
                </a:ext>
              </a:extLst>
            </a:endParaRPr>
          </a:p>
          <a:p>
            <a:pPr indent="-381000" lvl="0" marL="457200" marR="0" rtl="0" algn="l">
              <a:lnSpc>
                <a:spcPct val="115000"/>
              </a:lnSpc>
              <a:spcBef>
                <a:spcPts val="0"/>
              </a:spcBef>
              <a:spcAft>
                <a:spcPts val="0"/>
              </a:spcAft>
              <a:buClr>
                <a:schemeClr val="dk1"/>
              </a:buClr>
              <a:buSzPts val="2400"/>
              <a:buFont typeface="Arial"/>
              <a:buChar char="●"/>
            </a:pPr>
            <a:r>
              <a:rPr b="0" i="0" lang="en-AU" sz="24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10"/>
                  </a:ext>
                </a:extLst>
              </a:rPr>
              <a:t>Ice edge</a:t>
            </a:r>
            <a:endParaRPr b="0" i="0" sz="24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11"/>
                </a:ext>
              </a:extLst>
            </a:endParaRPr>
          </a:p>
          <a:p>
            <a:pPr indent="-381000" lvl="0" marL="457200" marR="0" rtl="0" algn="l">
              <a:lnSpc>
                <a:spcPct val="115000"/>
              </a:lnSpc>
              <a:spcBef>
                <a:spcPts val="0"/>
              </a:spcBef>
              <a:spcAft>
                <a:spcPts val="0"/>
              </a:spcAft>
              <a:buClr>
                <a:schemeClr val="dk1"/>
              </a:buClr>
              <a:buSzPts val="2400"/>
              <a:buFont typeface="Arial"/>
              <a:buChar char="●"/>
            </a:pPr>
            <a:r>
              <a:rPr b="0" i="0" lang="en-AU" sz="24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12"/>
                  </a:ext>
                </a:extLst>
              </a:rPr>
              <a:t>Strong currents</a:t>
            </a:r>
            <a:endParaRPr b="0" i="0" sz="24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13"/>
                </a:ext>
              </a:extLst>
            </a:endParaRPr>
          </a:p>
          <a:p>
            <a:pPr indent="-381000" lvl="0" marL="457200" marR="0" rtl="0" algn="l">
              <a:lnSpc>
                <a:spcPct val="115000"/>
              </a:lnSpc>
              <a:spcBef>
                <a:spcPts val="0"/>
              </a:spcBef>
              <a:spcAft>
                <a:spcPts val="0"/>
              </a:spcAft>
              <a:buClr>
                <a:schemeClr val="dk1"/>
              </a:buClr>
              <a:buSzPts val="2400"/>
              <a:buFont typeface="Arial"/>
              <a:buChar char="●"/>
            </a:pPr>
            <a:r>
              <a:rPr b="0" i="0" lang="en-AU" sz="24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14"/>
                  </a:ext>
                </a:extLst>
              </a:rPr>
              <a:t>High waves</a:t>
            </a:r>
            <a:endParaRPr b="0" i="0" sz="24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15"/>
                </a:ext>
              </a:extLst>
            </a:endParaRPr>
          </a:p>
          <a:p>
            <a:pPr indent="-381000" lvl="0" marL="457200" marR="0" rtl="0" algn="l">
              <a:lnSpc>
                <a:spcPct val="115000"/>
              </a:lnSpc>
              <a:spcBef>
                <a:spcPts val="0"/>
              </a:spcBef>
              <a:spcAft>
                <a:spcPts val="0"/>
              </a:spcAft>
              <a:buClr>
                <a:schemeClr val="dk1"/>
              </a:buClr>
              <a:buSzPts val="2400"/>
              <a:buFont typeface="Calibri"/>
              <a:buChar char="●"/>
            </a:pPr>
            <a:r>
              <a:rPr b="0" i="0" lang="en-AU" sz="24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16"/>
                  </a:ext>
                </a:extLst>
              </a:rPr>
              <a:t>High productivity regions</a:t>
            </a:r>
            <a:endParaRPr b="0" i="0" sz="2400" u="none" cap="none" strike="noStrike">
              <a:solidFill>
                <a:schemeClr val="dk1"/>
              </a:solidFill>
              <a:latin typeface="Calibri"/>
              <a:ea typeface="Calibri"/>
              <a:cs typeface="Calibri"/>
              <a:sym typeface="Calibri"/>
            </a:endParaRPr>
          </a:p>
          <a:p>
            <a:pPr indent="-381000" lvl="0" marL="457200" marR="0" rtl="0" algn="l">
              <a:lnSpc>
                <a:spcPct val="115000"/>
              </a:lnSpc>
              <a:spcBef>
                <a:spcPts val="0"/>
              </a:spcBef>
              <a:spcAft>
                <a:spcPts val="0"/>
              </a:spcAft>
              <a:buClr>
                <a:schemeClr val="dk1"/>
              </a:buClr>
              <a:buSzPts val="2400"/>
              <a:buFont typeface="Calibri"/>
              <a:buChar char="●"/>
            </a:pPr>
            <a:r>
              <a:rPr lang="en-AU" sz="2400">
                <a:solidFill>
                  <a:schemeClr val="dk1"/>
                </a:solidFill>
                <a:latin typeface="Calibri"/>
                <a:ea typeface="Calibri"/>
                <a:cs typeface="Calibri"/>
                <a:sym typeface="Calibri"/>
              </a:rPr>
              <a:t>Archipelagos</a:t>
            </a:r>
            <a:endParaRPr sz="2400">
              <a:solidFill>
                <a:schemeClr val="dk1"/>
              </a:solidFill>
              <a:latin typeface="Calibri"/>
              <a:ea typeface="Calibri"/>
              <a:cs typeface="Calibri"/>
              <a:sym typeface="Calibri"/>
            </a:endParaRPr>
          </a:p>
          <a:p>
            <a:pPr indent="-381000" lvl="0" marL="457200" marR="0" rtl="0" algn="l">
              <a:lnSpc>
                <a:spcPct val="115000"/>
              </a:lnSpc>
              <a:spcBef>
                <a:spcPts val="0"/>
              </a:spcBef>
              <a:spcAft>
                <a:spcPts val="0"/>
              </a:spcAft>
              <a:buClr>
                <a:schemeClr val="dk1"/>
              </a:buClr>
              <a:buSzPts val="2400"/>
              <a:buFont typeface="Calibri"/>
              <a:buChar char="●"/>
            </a:pPr>
            <a:r>
              <a:rPr lang="en-AU" sz="2400">
                <a:solidFill>
                  <a:schemeClr val="dk1"/>
                </a:solidFill>
                <a:latin typeface="Calibri"/>
                <a:ea typeface="Calibri"/>
                <a:cs typeface="Calibri"/>
                <a:sym typeface="Calibri"/>
              </a:rPr>
              <a:t>Reef networks</a:t>
            </a:r>
            <a:endParaRPr sz="2400">
              <a:solidFill>
                <a:schemeClr val="dk1"/>
              </a:solidFill>
              <a:latin typeface="Calibri"/>
              <a:ea typeface="Calibri"/>
              <a:cs typeface="Calibri"/>
              <a:sym typeface="Calibri"/>
            </a:endParaRPr>
          </a:p>
          <a:p>
            <a:pPr indent="-381000" lvl="0" marL="457200" marR="0" rtl="0" algn="l">
              <a:lnSpc>
                <a:spcPct val="115000"/>
              </a:lnSpc>
              <a:spcBef>
                <a:spcPts val="0"/>
              </a:spcBef>
              <a:spcAft>
                <a:spcPts val="0"/>
              </a:spcAft>
              <a:buClr>
                <a:schemeClr val="dk1"/>
              </a:buClr>
              <a:buSzPts val="2400"/>
              <a:buFont typeface="Calibri"/>
              <a:buChar char="●"/>
            </a:pPr>
            <a:r>
              <a:rPr lang="en-AU" sz="2400">
                <a:solidFill>
                  <a:schemeClr val="dk1"/>
                </a:solidFill>
                <a:latin typeface="Calibri"/>
                <a:ea typeface="Calibri"/>
                <a:cs typeface="Calibri"/>
                <a:sym typeface="Calibri"/>
              </a:rPr>
              <a:t>Semi-enclosed seas</a:t>
            </a:r>
            <a:endParaRPr sz="2400">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p:txBody>
      </p:sp>
      <p:pic>
        <p:nvPicPr>
          <p:cNvPr id="124" name="Google Shape;124;p7"/>
          <p:cNvPicPr preferRelativeResize="0"/>
          <p:nvPr/>
        </p:nvPicPr>
        <p:blipFill rotWithShape="1">
          <a:blip r:embed="rId7">
            <a:alphaModFix/>
          </a:blip>
          <a:srcRect b="20596" l="34207" r="36697" t="1150"/>
          <a:stretch/>
        </p:blipFill>
        <p:spPr>
          <a:xfrm>
            <a:off x="8681189" y="24025"/>
            <a:ext cx="374751" cy="982224"/>
          </a:xfrm>
          <a:prstGeom prst="rect">
            <a:avLst/>
          </a:prstGeom>
          <a:noFill/>
          <a:ln>
            <a:noFill/>
          </a:ln>
        </p:spPr>
      </p:pic>
      <p:pic>
        <p:nvPicPr>
          <p:cNvPr id="125" name="Google Shape;125;p7"/>
          <p:cNvPicPr preferRelativeResize="0"/>
          <p:nvPr/>
        </p:nvPicPr>
        <p:blipFill>
          <a:blip r:embed="rId8">
            <a:alphaModFix/>
          </a:blip>
          <a:stretch>
            <a:fillRect/>
          </a:stretch>
        </p:blipFill>
        <p:spPr>
          <a:xfrm>
            <a:off x="9728625" y="2962526"/>
            <a:ext cx="2352899" cy="1323500"/>
          </a:xfrm>
          <a:prstGeom prst="rect">
            <a:avLst/>
          </a:prstGeom>
          <a:noFill/>
          <a:ln>
            <a:noFill/>
          </a:ln>
        </p:spPr>
      </p:pic>
      <p:pic>
        <p:nvPicPr>
          <p:cNvPr id="126" name="Google Shape;126;p7"/>
          <p:cNvPicPr preferRelativeResize="0"/>
          <p:nvPr/>
        </p:nvPicPr>
        <p:blipFill>
          <a:blip r:embed="rId9">
            <a:alphaModFix/>
          </a:blip>
          <a:stretch>
            <a:fillRect/>
          </a:stretch>
        </p:blipFill>
        <p:spPr>
          <a:xfrm>
            <a:off x="9728600" y="5271485"/>
            <a:ext cx="2352901" cy="1568214"/>
          </a:xfrm>
          <a:prstGeom prst="rect">
            <a:avLst/>
          </a:prstGeom>
          <a:noFill/>
          <a:ln>
            <a:noFill/>
          </a:ln>
        </p:spPr>
      </p:pic>
      <p:pic>
        <p:nvPicPr>
          <p:cNvPr id="127" name="Google Shape;127;p7"/>
          <p:cNvPicPr preferRelativeResize="0"/>
          <p:nvPr/>
        </p:nvPicPr>
        <p:blipFill>
          <a:blip r:embed="rId10">
            <a:alphaModFix/>
          </a:blip>
          <a:stretch>
            <a:fillRect/>
          </a:stretch>
        </p:blipFill>
        <p:spPr>
          <a:xfrm>
            <a:off x="9728625" y="4276500"/>
            <a:ext cx="2352900" cy="1317621"/>
          </a:xfrm>
          <a:prstGeom prst="rect">
            <a:avLst/>
          </a:prstGeom>
          <a:noFill/>
          <a:ln>
            <a:noFill/>
          </a:ln>
        </p:spPr>
      </p:pic>
      <p:pic>
        <p:nvPicPr>
          <p:cNvPr id="128" name="Google Shape;128;p7"/>
          <p:cNvPicPr preferRelativeResize="0"/>
          <p:nvPr/>
        </p:nvPicPr>
        <p:blipFill>
          <a:blip r:embed="rId11">
            <a:alphaModFix/>
          </a:blip>
          <a:stretch>
            <a:fillRect/>
          </a:stretch>
        </p:blipFill>
        <p:spPr>
          <a:xfrm>
            <a:off x="9736650" y="1724233"/>
            <a:ext cx="2352900" cy="1314491"/>
          </a:xfrm>
          <a:prstGeom prst="rect">
            <a:avLst/>
          </a:prstGeom>
          <a:noFill/>
          <a:ln>
            <a:noFill/>
          </a:ln>
        </p:spPr>
      </p:pic>
      <p:sp>
        <p:nvSpPr>
          <p:cNvPr id="129" name="Google Shape;129;p7"/>
          <p:cNvSpPr txBox="1"/>
          <p:nvPr/>
        </p:nvSpPr>
        <p:spPr>
          <a:xfrm>
            <a:off x="9728600" y="2546125"/>
            <a:ext cx="2352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sz="1000">
                <a:solidFill>
                  <a:schemeClr val="lt1"/>
                </a:solidFill>
              </a:rPr>
              <a:t>https://www.saildrone.com/news/arctic-sea-ice-edge-mission</a:t>
            </a:r>
            <a:endParaRPr sz="1000">
              <a:solidFill>
                <a:schemeClr val="lt1"/>
              </a:solidFill>
            </a:endParaRPr>
          </a:p>
        </p:txBody>
      </p:sp>
      <p:sp>
        <p:nvSpPr>
          <p:cNvPr id="130" name="Google Shape;130;p7"/>
          <p:cNvSpPr txBox="1"/>
          <p:nvPr/>
        </p:nvSpPr>
        <p:spPr>
          <a:xfrm>
            <a:off x="9736650" y="3985750"/>
            <a:ext cx="2352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sz="1000">
                <a:solidFill>
                  <a:schemeClr val="lt1"/>
                </a:solidFill>
              </a:rPr>
              <a:t>Ocius - Rowley Shoals</a:t>
            </a:r>
            <a:endParaRPr sz="1000">
              <a:solidFill>
                <a:schemeClr val="lt1"/>
              </a:solidFill>
            </a:endParaRPr>
          </a:p>
        </p:txBody>
      </p:sp>
      <p:sp>
        <p:nvSpPr>
          <p:cNvPr id="131" name="Google Shape;131;p7"/>
          <p:cNvSpPr txBox="1"/>
          <p:nvPr/>
        </p:nvSpPr>
        <p:spPr>
          <a:xfrm>
            <a:off x="9728600" y="5271475"/>
            <a:ext cx="2352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sz="1000">
                <a:solidFill>
                  <a:schemeClr val="lt1"/>
                </a:solidFill>
              </a:rPr>
              <a:t>Saildrone hurricane Sam</a:t>
            </a:r>
            <a:endParaRPr sz="1000">
              <a:solidFill>
                <a:schemeClr val="lt1"/>
              </a:solidFill>
            </a:endParaRPr>
          </a:p>
        </p:txBody>
      </p:sp>
      <p:sp>
        <p:nvSpPr>
          <p:cNvPr id="132" name="Google Shape;132;p7"/>
          <p:cNvSpPr txBox="1"/>
          <p:nvPr/>
        </p:nvSpPr>
        <p:spPr>
          <a:xfrm>
            <a:off x="9728600" y="6557200"/>
            <a:ext cx="2064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sz="1000"/>
              <a:t>https://openoceanrobotics.com/</a:t>
            </a:r>
            <a:endParaRPr sz="1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g12c81d0bb13_1_24"/>
          <p:cNvPicPr preferRelativeResize="0"/>
          <p:nvPr/>
        </p:nvPicPr>
        <p:blipFill rotWithShape="1">
          <a:blip r:embed="rId3">
            <a:alphaModFix/>
          </a:blip>
          <a:srcRect b="0" l="0" r="0" t="0"/>
          <a:stretch/>
        </p:blipFill>
        <p:spPr>
          <a:xfrm>
            <a:off x="126300" y="1377350"/>
            <a:ext cx="6500664" cy="5048401"/>
          </a:xfrm>
          <a:prstGeom prst="rect">
            <a:avLst/>
          </a:prstGeom>
          <a:noFill/>
          <a:ln>
            <a:noFill/>
          </a:ln>
        </p:spPr>
      </p:pic>
      <p:sp>
        <p:nvSpPr>
          <p:cNvPr id="138" name="Google Shape;138;g12c81d0bb13_1_24"/>
          <p:cNvSpPr txBox="1"/>
          <p:nvPr/>
        </p:nvSpPr>
        <p:spPr>
          <a:xfrm>
            <a:off x="5209550" y="5996075"/>
            <a:ext cx="1369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AU" sz="1000" u="none" cap="none" strike="noStrike">
                <a:solidFill>
                  <a:srgbClr val="000000"/>
                </a:solidFill>
                <a:latin typeface="Calibri"/>
                <a:ea typeface="Calibri"/>
                <a:cs typeface="Calibri"/>
                <a:sym typeface="Calibri"/>
              </a:rPr>
              <a:t>goosocean.org/eov</a:t>
            </a:r>
            <a:endParaRPr b="0" i="0" sz="1000" u="none" cap="none" strike="noStrike">
              <a:solidFill>
                <a:srgbClr val="000000"/>
              </a:solidFill>
              <a:latin typeface="Calibri"/>
              <a:ea typeface="Calibri"/>
              <a:cs typeface="Calibri"/>
              <a:sym typeface="Calibri"/>
            </a:endParaRPr>
          </a:p>
        </p:txBody>
      </p:sp>
      <p:sp>
        <p:nvSpPr>
          <p:cNvPr id="139" name="Google Shape;139;g12c81d0bb13_1_24"/>
          <p:cNvSpPr txBox="1"/>
          <p:nvPr/>
        </p:nvSpPr>
        <p:spPr>
          <a:xfrm>
            <a:off x="166300" y="1864900"/>
            <a:ext cx="1589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40" name="Google Shape;140;g12c81d0bb13_1_24"/>
          <p:cNvSpPr txBox="1"/>
          <p:nvPr/>
        </p:nvSpPr>
        <p:spPr>
          <a:xfrm>
            <a:off x="318700" y="1864900"/>
            <a:ext cx="1436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41" name="Google Shape;141;g12c81d0bb13_1_24"/>
          <p:cNvSpPr txBox="1"/>
          <p:nvPr/>
        </p:nvSpPr>
        <p:spPr>
          <a:xfrm>
            <a:off x="8733850" y="41175"/>
            <a:ext cx="3408300" cy="1108200"/>
          </a:xfrm>
          <a:prstGeom prst="rect">
            <a:avLst/>
          </a:prstGeom>
          <a:solidFill>
            <a:srgbClr val="00FF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1" lang="en-AU" sz="2000" u="none" cap="none" strike="noStrike">
                <a:solidFill>
                  <a:schemeClr val="dk1"/>
                </a:solidFill>
                <a:latin typeface="Calibri"/>
                <a:ea typeface="Calibri"/>
                <a:cs typeface="Calibri"/>
                <a:sym typeface="Calibri"/>
              </a:rPr>
              <a:t>Multidisciplinary </a:t>
            </a:r>
            <a:r>
              <a:rPr b="1" i="1" lang="en-AU" sz="2000">
                <a:solidFill>
                  <a:schemeClr val="dk1"/>
                </a:solidFill>
                <a:latin typeface="Calibri"/>
                <a:ea typeface="Calibri"/>
                <a:cs typeface="Calibri"/>
                <a:sym typeface="Calibri"/>
              </a:rPr>
              <a:t>AIR</a:t>
            </a:r>
            <a:r>
              <a:rPr b="1" i="1" lang="en-AU" sz="2000" u="none" cap="none" strike="noStrike">
                <a:solidFill>
                  <a:schemeClr val="dk1"/>
                </a:solidFill>
                <a:latin typeface="Calibri"/>
                <a:ea typeface="Calibri"/>
                <a:cs typeface="Calibri"/>
                <a:sym typeface="Calibri"/>
              </a:rPr>
              <a:t> and </a:t>
            </a:r>
            <a:r>
              <a:rPr b="1" i="1" lang="en-AU" sz="2000">
                <a:solidFill>
                  <a:schemeClr val="dk1"/>
                </a:solidFill>
                <a:latin typeface="Calibri"/>
                <a:ea typeface="Calibri"/>
                <a:cs typeface="Calibri"/>
                <a:sym typeface="Calibri"/>
              </a:rPr>
              <a:t>SEA </a:t>
            </a:r>
            <a:r>
              <a:rPr b="1" i="1" lang="en-AU" sz="2000" u="none" cap="none" strike="noStrike">
                <a:solidFill>
                  <a:schemeClr val="dk1"/>
                </a:solidFill>
                <a:latin typeface="Calibri"/>
                <a:ea typeface="Calibri"/>
                <a:cs typeface="Calibri"/>
                <a:sym typeface="Calibri"/>
              </a:rPr>
              <a:t> instrument</a:t>
            </a:r>
            <a:r>
              <a:rPr b="1" i="1" lang="en-AU" sz="2000">
                <a:solidFill>
                  <a:schemeClr val="dk1"/>
                </a:solidFill>
                <a:latin typeface="Calibri"/>
                <a:ea typeface="Calibri"/>
                <a:cs typeface="Calibri"/>
                <a:sym typeface="Calibri"/>
              </a:rPr>
              <a:t>-based </a:t>
            </a:r>
            <a:r>
              <a:rPr b="1" i="1" lang="en-AU" sz="2000" u="none" cap="none" strike="noStrike">
                <a:solidFill>
                  <a:schemeClr val="dk1"/>
                </a:solidFill>
                <a:latin typeface="Calibri"/>
                <a:ea typeface="Calibri"/>
                <a:cs typeface="Calibri"/>
                <a:sym typeface="Calibri"/>
              </a:rPr>
              <a:t>observations</a:t>
            </a:r>
            <a:endParaRPr b="1" i="1" sz="2000" u="none" cap="none" strike="noStrike">
              <a:solidFill>
                <a:schemeClr val="dk1"/>
              </a:solidFill>
              <a:latin typeface="Calibri"/>
              <a:ea typeface="Calibri"/>
              <a:cs typeface="Calibri"/>
              <a:sym typeface="Calibri"/>
            </a:endParaRPr>
          </a:p>
        </p:txBody>
      </p:sp>
      <p:pic>
        <p:nvPicPr>
          <p:cNvPr id="142" name="Google Shape;142;g12c81d0bb13_1_24"/>
          <p:cNvPicPr preferRelativeResize="0"/>
          <p:nvPr/>
        </p:nvPicPr>
        <p:blipFill rotWithShape="1">
          <a:blip r:embed="rId4">
            <a:alphaModFix/>
          </a:blip>
          <a:srcRect b="0" l="0" r="0" t="0"/>
          <a:stretch/>
        </p:blipFill>
        <p:spPr>
          <a:xfrm>
            <a:off x="6578750" y="1316700"/>
            <a:ext cx="5613251" cy="3661357"/>
          </a:xfrm>
          <a:prstGeom prst="rect">
            <a:avLst/>
          </a:prstGeom>
          <a:noFill/>
          <a:ln>
            <a:noFill/>
          </a:ln>
        </p:spPr>
      </p:pic>
      <p:sp>
        <p:nvSpPr>
          <p:cNvPr id="143" name="Google Shape;143;g12c81d0bb13_1_24"/>
          <p:cNvSpPr txBox="1"/>
          <p:nvPr/>
        </p:nvSpPr>
        <p:spPr>
          <a:xfrm>
            <a:off x="9002400" y="5004675"/>
            <a:ext cx="3189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AU" sz="1000" u="none" cap="none" strike="noStrike">
                <a:solidFill>
                  <a:srgbClr val="000000"/>
                </a:solidFill>
                <a:latin typeface="Calibri"/>
                <a:ea typeface="Calibri"/>
                <a:cs typeface="Calibri"/>
                <a:sym typeface="Calibri"/>
              </a:rPr>
              <a:t>https://gcos.wmo.int/en/essential-climate-variables/table</a:t>
            </a:r>
            <a:endParaRPr b="0" i="0" sz="1000" u="none" cap="none" strike="noStrike">
              <a:solidFill>
                <a:srgbClr val="000000"/>
              </a:solidFill>
              <a:latin typeface="Calibri"/>
              <a:ea typeface="Calibri"/>
              <a:cs typeface="Calibri"/>
              <a:sym typeface="Calibri"/>
            </a:endParaRPr>
          </a:p>
        </p:txBody>
      </p:sp>
      <p:pic>
        <p:nvPicPr>
          <p:cNvPr id="144" name="Google Shape;144;g12c81d0bb13_1_24"/>
          <p:cNvPicPr preferRelativeResize="0"/>
          <p:nvPr/>
        </p:nvPicPr>
        <p:blipFill rotWithShape="1">
          <a:blip r:embed="rId5">
            <a:alphaModFix/>
          </a:blip>
          <a:srcRect b="20596" l="34207" r="36697" t="1150"/>
          <a:stretch/>
        </p:blipFill>
        <p:spPr>
          <a:xfrm>
            <a:off x="8193589" y="29675"/>
            <a:ext cx="374751" cy="982224"/>
          </a:xfrm>
          <a:prstGeom prst="rect">
            <a:avLst/>
          </a:prstGeom>
          <a:noFill/>
          <a:ln>
            <a:noFill/>
          </a:ln>
        </p:spPr>
      </p:pic>
      <p:pic>
        <p:nvPicPr>
          <p:cNvPr id="145" name="Google Shape;145;g12c81d0bb13_1_24"/>
          <p:cNvPicPr preferRelativeResize="0"/>
          <p:nvPr/>
        </p:nvPicPr>
        <p:blipFill>
          <a:blip r:embed="rId6">
            <a:alphaModFix/>
          </a:blip>
          <a:stretch>
            <a:fillRect/>
          </a:stretch>
        </p:blipFill>
        <p:spPr>
          <a:xfrm>
            <a:off x="90100" y="1794605"/>
            <a:ext cx="224101" cy="224101"/>
          </a:xfrm>
          <a:prstGeom prst="rect">
            <a:avLst/>
          </a:prstGeom>
          <a:noFill/>
          <a:ln>
            <a:noFill/>
          </a:ln>
        </p:spPr>
      </p:pic>
      <p:pic>
        <p:nvPicPr>
          <p:cNvPr id="146" name="Google Shape;146;g12c81d0bb13_1_24"/>
          <p:cNvPicPr preferRelativeResize="0"/>
          <p:nvPr/>
        </p:nvPicPr>
        <p:blipFill>
          <a:blip r:embed="rId6">
            <a:alphaModFix/>
          </a:blip>
          <a:stretch>
            <a:fillRect/>
          </a:stretch>
        </p:blipFill>
        <p:spPr>
          <a:xfrm>
            <a:off x="90100" y="2023205"/>
            <a:ext cx="224101" cy="224101"/>
          </a:xfrm>
          <a:prstGeom prst="rect">
            <a:avLst/>
          </a:prstGeom>
          <a:noFill/>
          <a:ln>
            <a:noFill/>
          </a:ln>
        </p:spPr>
      </p:pic>
      <p:pic>
        <p:nvPicPr>
          <p:cNvPr id="147" name="Google Shape;147;g12c81d0bb13_1_24"/>
          <p:cNvPicPr preferRelativeResize="0"/>
          <p:nvPr/>
        </p:nvPicPr>
        <p:blipFill>
          <a:blip r:embed="rId6">
            <a:alphaModFix/>
          </a:blip>
          <a:stretch>
            <a:fillRect/>
          </a:stretch>
        </p:blipFill>
        <p:spPr>
          <a:xfrm>
            <a:off x="90100" y="2480405"/>
            <a:ext cx="224101" cy="224101"/>
          </a:xfrm>
          <a:prstGeom prst="rect">
            <a:avLst/>
          </a:prstGeom>
          <a:noFill/>
          <a:ln>
            <a:noFill/>
          </a:ln>
        </p:spPr>
      </p:pic>
      <p:pic>
        <p:nvPicPr>
          <p:cNvPr id="148" name="Google Shape;148;g12c81d0bb13_1_24"/>
          <p:cNvPicPr preferRelativeResize="0"/>
          <p:nvPr/>
        </p:nvPicPr>
        <p:blipFill>
          <a:blip r:embed="rId6">
            <a:alphaModFix/>
          </a:blip>
          <a:stretch>
            <a:fillRect/>
          </a:stretch>
        </p:blipFill>
        <p:spPr>
          <a:xfrm>
            <a:off x="78535" y="3101570"/>
            <a:ext cx="224101" cy="224101"/>
          </a:xfrm>
          <a:prstGeom prst="rect">
            <a:avLst/>
          </a:prstGeom>
          <a:noFill/>
          <a:ln>
            <a:noFill/>
          </a:ln>
        </p:spPr>
      </p:pic>
      <p:pic>
        <p:nvPicPr>
          <p:cNvPr id="149" name="Google Shape;149;g12c81d0bb13_1_24"/>
          <p:cNvPicPr preferRelativeResize="0"/>
          <p:nvPr/>
        </p:nvPicPr>
        <p:blipFill>
          <a:blip r:embed="rId6">
            <a:alphaModFix/>
          </a:blip>
          <a:stretch>
            <a:fillRect/>
          </a:stretch>
        </p:blipFill>
        <p:spPr>
          <a:xfrm>
            <a:off x="78535" y="3535640"/>
            <a:ext cx="224101" cy="224101"/>
          </a:xfrm>
          <a:prstGeom prst="rect">
            <a:avLst/>
          </a:prstGeom>
          <a:noFill/>
          <a:ln>
            <a:noFill/>
          </a:ln>
        </p:spPr>
      </p:pic>
      <p:pic>
        <p:nvPicPr>
          <p:cNvPr id="150" name="Google Shape;150;g12c81d0bb13_1_24"/>
          <p:cNvPicPr preferRelativeResize="0"/>
          <p:nvPr/>
        </p:nvPicPr>
        <p:blipFill>
          <a:blip r:embed="rId6">
            <a:alphaModFix/>
          </a:blip>
          <a:stretch>
            <a:fillRect/>
          </a:stretch>
        </p:blipFill>
        <p:spPr>
          <a:xfrm>
            <a:off x="78535" y="3741110"/>
            <a:ext cx="224101" cy="224101"/>
          </a:xfrm>
          <a:prstGeom prst="rect">
            <a:avLst/>
          </a:prstGeom>
          <a:noFill/>
          <a:ln>
            <a:noFill/>
          </a:ln>
        </p:spPr>
      </p:pic>
      <p:pic>
        <p:nvPicPr>
          <p:cNvPr id="151" name="Google Shape;151;g12c81d0bb13_1_24"/>
          <p:cNvPicPr preferRelativeResize="0"/>
          <p:nvPr/>
        </p:nvPicPr>
        <p:blipFill>
          <a:blip r:embed="rId6">
            <a:alphaModFix/>
          </a:blip>
          <a:stretch>
            <a:fillRect/>
          </a:stretch>
        </p:blipFill>
        <p:spPr>
          <a:xfrm>
            <a:off x="85346" y="3969710"/>
            <a:ext cx="224101" cy="224101"/>
          </a:xfrm>
          <a:prstGeom prst="rect">
            <a:avLst/>
          </a:prstGeom>
          <a:noFill/>
          <a:ln>
            <a:noFill/>
          </a:ln>
        </p:spPr>
      </p:pic>
      <p:pic>
        <p:nvPicPr>
          <p:cNvPr id="152" name="Google Shape;152;g12c81d0bb13_1_24"/>
          <p:cNvPicPr preferRelativeResize="0"/>
          <p:nvPr/>
        </p:nvPicPr>
        <p:blipFill>
          <a:blip r:embed="rId6">
            <a:alphaModFix/>
          </a:blip>
          <a:stretch>
            <a:fillRect/>
          </a:stretch>
        </p:blipFill>
        <p:spPr>
          <a:xfrm>
            <a:off x="85346" y="4198310"/>
            <a:ext cx="224101" cy="224101"/>
          </a:xfrm>
          <a:prstGeom prst="rect">
            <a:avLst/>
          </a:prstGeom>
          <a:noFill/>
          <a:ln>
            <a:noFill/>
          </a:ln>
        </p:spPr>
      </p:pic>
      <p:pic>
        <p:nvPicPr>
          <p:cNvPr id="153" name="Google Shape;153;g12c81d0bb13_1_24"/>
          <p:cNvPicPr preferRelativeResize="0"/>
          <p:nvPr/>
        </p:nvPicPr>
        <p:blipFill>
          <a:blip r:embed="rId6">
            <a:alphaModFix/>
          </a:blip>
          <a:stretch>
            <a:fillRect/>
          </a:stretch>
        </p:blipFill>
        <p:spPr>
          <a:xfrm>
            <a:off x="3315686" y="2228675"/>
            <a:ext cx="224101" cy="224101"/>
          </a:xfrm>
          <a:prstGeom prst="rect">
            <a:avLst/>
          </a:prstGeom>
          <a:noFill/>
          <a:ln>
            <a:noFill/>
          </a:ln>
        </p:spPr>
      </p:pic>
      <p:pic>
        <p:nvPicPr>
          <p:cNvPr id="154" name="Google Shape;154;g12c81d0bb13_1_24"/>
          <p:cNvPicPr preferRelativeResize="0"/>
          <p:nvPr/>
        </p:nvPicPr>
        <p:blipFill>
          <a:blip r:embed="rId6">
            <a:alphaModFix/>
          </a:blip>
          <a:stretch>
            <a:fillRect/>
          </a:stretch>
        </p:blipFill>
        <p:spPr>
          <a:xfrm>
            <a:off x="1703922" y="1836110"/>
            <a:ext cx="224101" cy="224101"/>
          </a:xfrm>
          <a:prstGeom prst="rect">
            <a:avLst/>
          </a:prstGeom>
          <a:noFill/>
          <a:ln>
            <a:noFill/>
          </a:ln>
        </p:spPr>
      </p:pic>
      <p:pic>
        <p:nvPicPr>
          <p:cNvPr id="155" name="Google Shape;155;g12c81d0bb13_1_24"/>
          <p:cNvPicPr preferRelativeResize="0"/>
          <p:nvPr/>
        </p:nvPicPr>
        <p:blipFill>
          <a:blip r:embed="rId6">
            <a:alphaModFix/>
          </a:blip>
          <a:stretch>
            <a:fillRect/>
          </a:stretch>
        </p:blipFill>
        <p:spPr>
          <a:xfrm>
            <a:off x="3315686" y="2457275"/>
            <a:ext cx="224101" cy="224101"/>
          </a:xfrm>
          <a:prstGeom prst="rect">
            <a:avLst/>
          </a:prstGeom>
          <a:noFill/>
          <a:ln>
            <a:noFill/>
          </a:ln>
        </p:spPr>
      </p:pic>
      <p:pic>
        <p:nvPicPr>
          <p:cNvPr id="156" name="Google Shape;156;g12c81d0bb13_1_24"/>
          <p:cNvPicPr preferRelativeResize="0"/>
          <p:nvPr/>
        </p:nvPicPr>
        <p:blipFill>
          <a:blip r:embed="rId6">
            <a:alphaModFix/>
          </a:blip>
          <a:stretch>
            <a:fillRect/>
          </a:stretch>
        </p:blipFill>
        <p:spPr>
          <a:xfrm>
            <a:off x="3297472" y="2868087"/>
            <a:ext cx="224101" cy="224101"/>
          </a:xfrm>
          <a:prstGeom prst="rect">
            <a:avLst/>
          </a:prstGeom>
          <a:noFill/>
          <a:ln>
            <a:noFill/>
          </a:ln>
        </p:spPr>
      </p:pic>
      <p:pic>
        <p:nvPicPr>
          <p:cNvPr id="157" name="Google Shape;157;g12c81d0bb13_1_24"/>
          <p:cNvPicPr preferRelativeResize="0"/>
          <p:nvPr/>
        </p:nvPicPr>
        <p:blipFill>
          <a:blip r:embed="rId6">
            <a:alphaModFix/>
          </a:blip>
          <a:stretch>
            <a:fillRect/>
          </a:stretch>
        </p:blipFill>
        <p:spPr>
          <a:xfrm>
            <a:off x="3297472" y="3096687"/>
            <a:ext cx="224101" cy="224101"/>
          </a:xfrm>
          <a:prstGeom prst="rect">
            <a:avLst/>
          </a:prstGeom>
          <a:noFill/>
          <a:ln>
            <a:noFill/>
          </a:ln>
        </p:spPr>
      </p:pic>
      <p:pic>
        <p:nvPicPr>
          <p:cNvPr id="158" name="Google Shape;158;g12c81d0bb13_1_24"/>
          <p:cNvPicPr preferRelativeResize="0"/>
          <p:nvPr/>
        </p:nvPicPr>
        <p:blipFill>
          <a:blip r:embed="rId6">
            <a:alphaModFix/>
          </a:blip>
          <a:stretch>
            <a:fillRect/>
          </a:stretch>
        </p:blipFill>
        <p:spPr>
          <a:xfrm>
            <a:off x="85346" y="4426910"/>
            <a:ext cx="224101" cy="224101"/>
          </a:xfrm>
          <a:prstGeom prst="rect">
            <a:avLst/>
          </a:prstGeom>
          <a:noFill/>
          <a:ln>
            <a:noFill/>
          </a:ln>
        </p:spPr>
      </p:pic>
      <p:pic>
        <p:nvPicPr>
          <p:cNvPr id="159" name="Google Shape;159;g12c81d0bb13_1_24"/>
          <p:cNvPicPr preferRelativeResize="0"/>
          <p:nvPr/>
        </p:nvPicPr>
        <p:blipFill>
          <a:blip r:embed="rId6">
            <a:alphaModFix/>
          </a:blip>
          <a:stretch>
            <a:fillRect/>
          </a:stretch>
        </p:blipFill>
        <p:spPr>
          <a:xfrm>
            <a:off x="90100" y="2785205"/>
            <a:ext cx="224101" cy="224101"/>
          </a:xfrm>
          <a:prstGeom prst="rect">
            <a:avLst/>
          </a:prstGeom>
          <a:noFill/>
          <a:ln>
            <a:noFill/>
          </a:ln>
        </p:spPr>
      </p:pic>
      <p:pic>
        <p:nvPicPr>
          <p:cNvPr id="160" name="Google Shape;160;g12c81d0bb13_1_24"/>
          <p:cNvPicPr preferRelativeResize="0"/>
          <p:nvPr/>
        </p:nvPicPr>
        <p:blipFill>
          <a:blip r:embed="rId6">
            <a:alphaModFix/>
          </a:blip>
          <a:stretch>
            <a:fillRect/>
          </a:stretch>
        </p:blipFill>
        <p:spPr>
          <a:xfrm>
            <a:off x="1708869" y="5458887"/>
            <a:ext cx="224101" cy="224101"/>
          </a:xfrm>
          <a:prstGeom prst="rect">
            <a:avLst/>
          </a:prstGeom>
          <a:noFill/>
          <a:ln>
            <a:noFill/>
          </a:ln>
        </p:spPr>
      </p:pic>
      <p:pic>
        <p:nvPicPr>
          <p:cNvPr id="161" name="Google Shape;161;g12c81d0bb13_1_24"/>
          <p:cNvPicPr preferRelativeResize="0"/>
          <p:nvPr/>
        </p:nvPicPr>
        <p:blipFill>
          <a:blip r:embed="rId6">
            <a:alphaModFix/>
          </a:blip>
          <a:stretch>
            <a:fillRect/>
          </a:stretch>
        </p:blipFill>
        <p:spPr>
          <a:xfrm>
            <a:off x="3309069" y="5458887"/>
            <a:ext cx="224101" cy="224101"/>
          </a:xfrm>
          <a:prstGeom prst="rect">
            <a:avLst/>
          </a:prstGeom>
          <a:noFill/>
          <a:ln>
            <a:noFill/>
          </a:ln>
        </p:spPr>
      </p:pic>
      <p:pic>
        <p:nvPicPr>
          <p:cNvPr id="162" name="Google Shape;162;g12c81d0bb13_1_24"/>
          <p:cNvPicPr preferRelativeResize="0"/>
          <p:nvPr/>
        </p:nvPicPr>
        <p:blipFill>
          <a:blip r:embed="rId6">
            <a:alphaModFix/>
          </a:blip>
          <a:stretch>
            <a:fillRect/>
          </a:stretch>
        </p:blipFill>
        <p:spPr>
          <a:xfrm>
            <a:off x="6801600" y="2318507"/>
            <a:ext cx="132601" cy="132601"/>
          </a:xfrm>
          <a:prstGeom prst="rect">
            <a:avLst/>
          </a:prstGeom>
          <a:noFill/>
          <a:ln>
            <a:noFill/>
          </a:ln>
        </p:spPr>
      </p:pic>
      <p:pic>
        <p:nvPicPr>
          <p:cNvPr id="163" name="Google Shape;163;g12c81d0bb13_1_24"/>
          <p:cNvPicPr preferRelativeResize="0"/>
          <p:nvPr/>
        </p:nvPicPr>
        <p:blipFill>
          <a:blip r:embed="rId6">
            <a:alphaModFix/>
          </a:blip>
          <a:stretch>
            <a:fillRect/>
          </a:stretch>
        </p:blipFill>
        <p:spPr>
          <a:xfrm>
            <a:off x="6801600" y="2424764"/>
            <a:ext cx="132601" cy="132601"/>
          </a:xfrm>
          <a:prstGeom prst="rect">
            <a:avLst/>
          </a:prstGeom>
          <a:noFill/>
          <a:ln>
            <a:noFill/>
          </a:ln>
        </p:spPr>
      </p:pic>
      <p:pic>
        <p:nvPicPr>
          <p:cNvPr id="164" name="Google Shape;164;g12c81d0bb13_1_24"/>
          <p:cNvPicPr preferRelativeResize="0"/>
          <p:nvPr/>
        </p:nvPicPr>
        <p:blipFill>
          <a:blip r:embed="rId6">
            <a:alphaModFix/>
          </a:blip>
          <a:stretch>
            <a:fillRect/>
          </a:stretch>
        </p:blipFill>
        <p:spPr>
          <a:xfrm>
            <a:off x="6801600" y="2531726"/>
            <a:ext cx="132601" cy="132601"/>
          </a:xfrm>
          <a:prstGeom prst="rect">
            <a:avLst/>
          </a:prstGeom>
          <a:noFill/>
          <a:ln>
            <a:noFill/>
          </a:ln>
        </p:spPr>
      </p:pic>
      <p:pic>
        <p:nvPicPr>
          <p:cNvPr id="165" name="Google Shape;165;g12c81d0bb13_1_24"/>
          <p:cNvPicPr preferRelativeResize="0"/>
          <p:nvPr/>
        </p:nvPicPr>
        <p:blipFill>
          <a:blip r:embed="rId6">
            <a:alphaModFix/>
          </a:blip>
          <a:stretch>
            <a:fillRect/>
          </a:stretch>
        </p:blipFill>
        <p:spPr>
          <a:xfrm>
            <a:off x="6801600" y="2623307"/>
            <a:ext cx="132601" cy="132601"/>
          </a:xfrm>
          <a:prstGeom prst="rect">
            <a:avLst/>
          </a:prstGeom>
          <a:noFill/>
          <a:ln>
            <a:noFill/>
          </a:ln>
        </p:spPr>
      </p:pic>
      <p:pic>
        <p:nvPicPr>
          <p:cNvPr id="166" name="Google Shape;166;g12c81d0bb13_1_24"/>
          <p:cNvPicPr preferRelativeResize="0"/>
          <p:nvPr/>
        </p:nvPicPr>
        <p:blipFill>
          <a:blip r:embed="rId6">
            <a:alphaModFix/>
          </a:blip>
          <a:stretch>
            <a:fillRect/>
          </a:stretch>
        </p:blipFill>
        <p:spPr>
          <a:xfrm>
            <a:off x="6801600" y="2714888"/>
            <a:ext cx="132601" cy="132601"/>
          </a:xfrm>
          <a:prstGeom prst="rect">
            <a:avLst/>
          </a:prstGeom>
          <a:noFill/>
          <a:ln>
            <a:noFill/>
          </a:ln>
        </p:spPr>
      </p:pic>
      <p:pic>
        <p:nvPicPr>
          <p:cNvPr id="167" name="Google Shape;167;g12c81d0bb13_1_24"/>
          <p:cNvPicPr preferRelativeResize="0"/>
          <p:nvPr/>
        </p:nvPicPr>
        <p:blipFill>
          <a:blip r:embed="rId6">
            <a:alphaModFix/>
          </a:blip>
          <a:stretch>
            <a:fillRect/>
          </a:stretch>
        </p:blipFill>
        <p:spPr>
          <a:xfrm>
            <a:off x="10408400" y="2196861"/>
            <a:ext cx="132601" cy="132601"/>
          </a:xfrm>
          <a:prstGeom prst="rect">
            <a:avLst/>
          </a:prstGeom>
          <a:noFill/>
          <a:ln>
            <a:noFill/>
          </a:ln>
        </p:spPr>
      </p:pic>
      <p:pic>
        <p:nvPicPr>
          <p:cNvPr id="168" name="Google Shape;168;g12c81d0bb13_1_24"/>
          <p:cNvPicPr preferRelativeResize="0"/>
          <p:nvPr/>
        </p:nvPicPr>
        <p:blipFill>
          <a:blip r:embed="rId6">
            <a:alphaModFix/>
          </a:blip>
          <a:stretch>
            <a:fillRect/>
          </a:stretch>
        </p:blipFill>
        <p:spPr>
          <a:xfrm>
            <a:off x="10410152" y="2510716"/>
            <a:ext cx="132601" cy="132601"/>
          </a:xfrm>
          <a:prstGeom prst="rect">
            <a:avLst/>
          </a:prstGeom>
          <a:noFill/>
          <a:ln>
            <a:noFill/>
          </a:ln>
        </p:spPr>
      </p:pic>
      <p:pic>
        <p:nvPicPr>
          <p:cNvPr id="169" name="Google Shape;169;g12c81d0bb13_1_24"/>
          <p:cNvPicPr preferRelativeResize="0"/>
          <p:nvPr/>
        </p:nvPicPr>
        <p:blipFill>
          <a:blip r:embed="rId6">
            <a:alphaModFix/>
          </a:blip>
          <a:stretch>
            <a:fillRect/>
          </a:stretch>
        </p:blipFill>
        <p:spPr>
          <a:xfrm>
            <a:off x="10408400" y="2417770"/>
            <a:ext cx="132601" cy="132601"/>
          </a:xfrm>
          <a:prstGeom prst="rect">
            <a:avLst/>
          </a:prstGeom>
          <a:noFill/>
          <a:ln>
            <a:noFill/>
          </a:ln>
        </p:spPr>
      </p:pic>
      <p:pic>
        <p:nvPicPr>
          <p:cNvPr id="170" name="Google Shape;170;g12c81d0bb13_1_24"/>
          <p:cNvPicPr preferRelativeResize="0"/>
          <p:nvPr/>
        </p:nvPicPr>
        <p:blipFill>
          <a:blip r:embed="rId6">
            <a:alphaModFix/>
          </a:blip>
          <a:stretch>
            <a:fillRect/>
          </a:stretch>
        </p:blipFill>
        <p:spPr>
          <a:xfrm>
            <a:off x="10408400" y="2615608"/>
            <a:ext cx="132601" cy="132601"/>
          </a:xfrm>
          <a:prstGeom prst="rect">
            <a:avLst/>
          </a:prstGeom>
          <a:noFill/>
          <a:ln>
            <a:noFill/>
          </a:ln>
        </p:spPr>
      </p:pic>
      <p:pic>
        <p:nvPicPr>
          <p:cNvPr id="171" name="Google Shape;171;g12c81d0bb13_1_24"/>
          <p:cNvPicPr preferRelativeResize="0"/>
          <p:nvPr/>
        </p:nvPicPr>
        <p:blipFill>
          <a:blip r:embed="rId6">
            <a:alphaModFix/>
          </a:blip>
          <a:stretch>
            <a:fillRect/>
          </a:stretch>
        </p:blipFill>
        <p:spPr>
          <a:xfrm>
            <a:off x="10408400" y="2714880"/>
            <a:ext cx="132601" cy="132601"/>
          </a:xfrm>
          <a:prstGeom prst="rect">
            <a:avLst/>
          </a:prstGeom>
          <a:noFill/>
          <a:ln>
            <a:noFill/>
          </a:ln>
        </p:spPr>
      </p:pic>
      <p:pic>
        <p:nvPicPr>
          <p:cNvPr id="172" name="Google Shape;172;g12c81d0bb13_1_24"/>
          <p:cNvPicPr preferRelativeResize="0"/>
          <p:nvPr/>
        </p:nvPicPr>
        <p:blipFill>
          <a:blip r:embed="rId6">
            <a:alphaModFix/>
          </a:blip>
          <a:stretch>
            <a:fillRect/>
          </a:stretch>
        </p:blipFill>
        <p:spPr>
          <a:xfrm>
            <a:off x="10408400" y="2813447"/>
            <a:ext cx="132601" cy="132601"/>
          </a:xfrm>
          <a:prstGeom prst="rect">
            <a:avLst/>
          </a:prstGeom>
          <a:noFill/>
          <a:ln>
            <a:noFill/>
          </a:ln>
        </p:spPr>
      </p:pic>
      <p:pic>
        <p:nvPicPr>
          <p:cNvPr id="173" name="Google Shape;173;g12c81d0bb13_1_24"/>
          <p:cNvPicPr preferRelativeResize="0"/>
          <p:nvPr/>
        </p:nvPicPr>
        <p:blipFill>
          <a:blip r:embed="rId6">
            <a:alphaModFix/>
          </a:blip>
          <a:stretch>
            <a:fillRect/>
          </a:stretch>
        </p:blipFill>
        <p:spPr>
          <a:xfrm>
            <a:off x="10414682" y="2912718"/>
            <a:ext cx="132601" cy="132601"/>
          </a:xfrm>
          <a:prstGeom prst="rect">
            <a:avLst/>
          </a:prstGeom>
          <a:noFill/>
          <a:ln>
            <a:noFill/>
          </a:ln>
        </p:spPr>
      </p:pic>
      <p:pic>
        <p:nvPicPr>
          <p:cNvPr id="174" name="Google Shape;174;g12c81d0bb13_1_24"/>
          <p:cNvPicPr preferRelativeResize="0"/>
          <p:nvPr/>
        </p:nvPicPr>
        <p:blipFill>
          <a:blip r:embed="rId6">
            <a:alphaModFix/>
          </a:blip>
          <a:stretch>
            <a:fillRect/>
          </a:stretch>
        </p:blipFill>
        <p:spPr>
          <a:xfrm>
            <a:off x="10414682" y="3003595"/>
            <a:ext cx="132601" cy="132601"/>
          </a:xfrm>
          <a:prstGeom prst="rect">
            <a:avLst/>
          </a:prstGeom>
          <a:noFill/>
          <a:ln>
            <a:noFill/>
          </a:ln>
        </p:spPr>
      </p:pic>
      <p:pic>
        <p:nvPicPr>
          <p:cNvPr id="175" name="Google Shape;175;g12c81d0bb13_1_24"/>
          <p:cNvPicPr preferRelativeResize="0"/>
          <p:nvPr/>
        </p:nvPicPr>
        <p:blipFill>
          <a:blip r:embed="rId6">
            <a:alphaModFix/>
          </a:blip>
          <a:stretch>
            <a:fillRect/>
          </a:stretch>
        </p:blipFill>
        <p:spPr>
          <a:xfrm>
            <a:off x="10414682" y="3102162"/>
            <a:ext cx="132601" cy="132601"/>
          </a:xfrm>
          <a:prstGeom prst="rect">
            <a:avLst/>
          </a:prstGeom>
          <a:noFill/>
          <a:ln>
            <a:noFill/>
          </a:ln>
        </p:spPr>
      </p:pic>
      <p:pic>
        <p:nvPicPr>
          <p:cNvPr id="176" name="Google Shape;176;g12c81d0bb13_1_24"/>
          <p:cNvPicPr preferRelativeResize="0"/>
          <p:nvPr/>
        </p:nvPicPr>
        <p:blipFill>
          <a:blip r:embed="rId6">
            <a:alphaModFix/>
          </a:blip>
          <a:stretch>
            <a:fillRect/>
          </a:stretch>
        </p:blipFill>
        <p:spPr>
          <a:xfrm>
            <a:off x="10414682" y="3216814"/>
            <a:ext cx="132601" cy="132601"/>
          </a:xfrm>
          <a:prstGeom prst="rect">
            <a:avLst/>
          </a:prstGeom>
          <a:noFill/>
          <a:ln>
            <a:noFill/>
          </a:ln>
        </p:spPr>
      </p:pic>
      <p:pic>
        <p:nvPicPr>
          <p:cNvPr id="177" name="Google Shape;177;g12c81d0bb13_1_24"/>
          <p:cNvPicPr preferRelativeResize="0"/>
          <p:nvPr/>
        </p:nvPicPr>
        <p:blipFill>
          <a:blip r:embed="rId6">
            <a:alphaModFix/>
          </a:blip>
          <a:stretch>
            <a:fillRect/>
          </a:stretch>
        </p:blipFill>
        <p:spPr>
          <a:xfrm>
            <a:off x="10408407" y="3547764"/>
            <a:ext cx="132601" cy="132601"/>
          </a:xfrm>
          <a:prstGeom prst="rect">
            <a:avLst/>
          </a:prstGeom>
          <a:noFill/>
          <a:ln>
            <a:noFill/>
          </a:ln>
        </p:spPr>
      </p:pic>
      <p:pic>
        <p:nvPicPr>
          <p:cNvPr id="178" name="Google Shape;178;g12c81d0bb13_1_24"/>
          <p:cNvPicPr preferRelativeResize="0"/>
          <p:nvPr/>
        </p:nvPicPr>
        <p:blipFill>
          <a:blip r:embed="rId6">
            <a:alphaModFix/>
          </a:blip>
          <a:stretch>
            <a:fillRect/>
          </a:stretch>
        </p:blipFill>
        <p:spPr>
          <a:xfrm>
            <a:off x="10408407" y="3631654"/>
            <a:ext cx="132601" cy="132601"/>
          </a:xfrm>
          <a:prstGeom prst="rect">
            <a:avLst/>
          </a:prstGeom>
          <a:noFill/>
          <a:ln>
            <a:noFill/>
          </a:ln>
        </p:spPr>
      </p:pic>
      <p:pic>
        <p:nvPicPr>
          <p:cNvPr id="179" name="Google Shape;179;g12c81d0bb13_1_24"/>
          <p:cNvPicPr preferRelativeResize="0"/>
          <p:nvPr/>
        </p:nvPicPr>
        <p:blipFill>
          <a:blip r:embed="rId6">
            <a:alphaModFix/>
          </a:blip>
          <a:stretch>
            <a:fillRect/>
          </a:stretch>
        </p:blipFill>
        <p:spPr>
          <a:xfrm>
            <a:off x="10408407" y="3723235"/>
            <a:ext cx="132601" cy="132601"/>
          </a:xfrm>
          <a:prstGeom prst="rect">
            <a:avLst/>
          </a:prstGeom>
          <a:noFill/>
          <a:ln>
            <a:noFill/>
          </a:ln>
        </p:spPr>
      </p:pic>
      <p:pic>
        <p:nvPicPr>
          <p:cNvPr id="180" name="Google Shape;180;g12c81d0bb13_1_24"/>
          <p:cNvPicPr preferRelativeResize="0"/>
          <p:nvPr/>
        </p:nvPicPr>
        <p:blipFill>
          <a:blip r:embed="rId6">
            <a:alphaModFix/>
          </a:blip>
          <a:stretch>
            <a:fillRect/>
          </a:stretch>
        </p:blipFill>
        <p:spPr>
          <a:xfrm>
            <a:off x="10408407" y="3852564"/>
            <a:ext cx="132601" cy="132601"/>
          </a:xfrm>
          <a:prstGeom prst="rect">
            <a:avLst/>
          </a:prstGeom>
          <a:noFill/>
          <a:ln>
            <a:noFill/>
          </a:ln>
        </p:spPr>
      </p:pic>
      <p:pic>
        <p:nvPicPr>
          <p:cNvPr id="181" name="Google Shape;181;g12c81d0bb13_1_24"/>
          <p:cNvPicPr preferRelativeResize="0"/>
          <p:nvPr/>
        </p:nvPicPr>
        <p:blipFill>
          <a:blip r:embed="rId6">
            <a:alphaModFix/>
          </a:blip>
          <a:stretch>
            <a:fillRect/>
          </a:stretch>
        </p:blipFill>
        <p:spPr>
          <a:xfrm>
            <a:off x="10408407" y="3951835"/>
            <a:ext cx="132601" cy="132601"/>
          </a:xfrm>
          <a:prstGeom prst="rect">
            <a:avLst/>
          </a:prstGeom>
          <a:noFill/>
          <a:ln>
            <a:noFill/>
          </a:ln>
        </p:spPr>
      </p:pic>
      <p:pic>
        <p:nvPicPr>
          <p:cNvPr id="182" name="Google Shape;182;g12c81d0bb13_1_24"/>
          <p:cNvPicPr preferRelativeResize="0"/>
          <p:nvPr/>
        </p:nvPicPr>
        <p:blipFill>
          <a:blip r:embed="rId6">
            <a:alphaModFix/>
          </a:blip>
          <a:stretch>
            <a:fillRect/>
          </a:stretch>
        </p:blipFill>
        <p:spPr>
          <a:xfrm>
            <a:off x="10408407" y="4051106"/>
            <a:ext cx="132601" cy="132601"/>
          </a:xfrm>
          <a:prstGeom prst="rect">
            <a:avLst/>
          </a:prstGeom>
          <a:noFill/>
          <a:ln>
            <a:noFill/>
          </a:ln>
        </p:spPr>
      </p:pic>
      <p:pic>
        <p:nvPicPr>
          <p:cNvPr id="183" name="Google Shape;183;g12c81d0bb13_1_24"/>
          <p:cNvPicPr preferRelativeResize="0"/>
          <p:nvPr/>
        </p:nvPicPr>
        <p:blipFill>
          <a:blip r:embed="rId6">
            <a:alphaModFix/>
          </a:blip>
          <a:stretch>
            <a:fillRect/>
          </a:stretch>
        </p:blipFill>
        <p:spPr>
          <a:xfrm>
            <a:off x="10408407" y="4363597"/>
            <a:ext cx="132601" cy="132601"/>
          </a:xfrm>
          <a:prstGeom prst="rect">
            <a:avLst/>
          </a:prstGeom>
          <a:noFill/>
          <a:ln>
            <a:noFill/>
          </a:ln>
        </p:spPr>
      </p:pic>
      <p:pic>
        <p:nvPicPr>
          <p:cNvPr id="184" name="Google Shape;184;g12c81d0bb13_1_24"/>
          <p:cNvPicPr preferRelativeResize="0"/>
          <p:nvPr/>
        </p:nvPicPr>
        <p:blipFill>
          <a:blip r:embed="rId6">
            <a:alphaModFix/>
          </a:blip>
          <a:stretch>
            <a:fillRect/>
          </a:stretch>
        </p:blipFill>
        <p:spPr>
          <a:xfrm>
            <a:off x="10408407" y="4478249"/>
            <a:ext cx="132601" cy="132601"/>
          </a:xfrm>
          <a:prstGeom prst="rect">
            <a:avLst/>
          </a:prstGeom>
          <a:noFill/>
          <a:ln>
            <a:noFill/>
          </a:ln>
        </p:spPr>
      </p:pic>
      <p:pic>
        <p:nvPicPr>
          <p:cNvPr id="185" name="Google Shape;185;g12c81d0bb13_1_24"/>
          <p:cNvPicPr preferRelativeResize="0"/>
          <p:nvPr/>
        </p:nvPicPr>
        <p:blipFill>
          <a:blip r:embed="rId6">
            <a:alphaModFix/>
          </a:blip>
          <a:stretch>
            <a:fillRect/>
          </a:stretch>
        </p:blipFill>
        <p:spPr>
          <a:xfrm>
            <a:off x="1703922" y="2721498"/>
            <a:ext cx="224101" cy="224101"/>
          </a:xfrm>
          <a:prstGeom prst="rect">
            <a:avLst/>
          </a:prstGeom>
          <a:noFill/>
          <a:ln>
            <a:noFill/>
          </a:ln>
        </p:spPr>
      </p:pic>
      <p:pic>
        <p:nvPicPr>
          <p:cNvPr id="186" name="Google Shape;186;g12c81d0bb13_1_24"/>
          <p:cNvPicPr preferRelativeResize="0"/>
          <p:nvPr/>
        </p:nvPicPr>
        <p:blipFill>
          <a:blip r:embed="rId6">
            <a:alphaModFix/>
          </a:blip>
          <a:stretch>
            <a:fillRect/>
          </a:stretch>
        </p:blipFill>
        <p:spPr>
          <a:xfrm>
            <a:off x="1703922" y="2064710"/>
            <a:ext cx="224101" cy="224101"/>
          </a:xfrm>
          <a:prstGeom prst="rect">
            <a:avLst/>
          </a:prstGeom>
          <a:noFill/>
          <a:ln>
            <a:noFill/>
          </a:ln>
        </p:spPr>
      </p:pic>
      <p:pic>
        <p:nvPicPr>
          <p:cNvPr id="187" name="Google Shape;187;g12c81d0bb13_1_24"/>
          <p:cNvPicPr preferRelativeResize="0"/>
          <p:nvPr/>
        </p:nvPicPr>
        <p:blipFill rotWithShape="1">
          <a:blip r:embed="rId7">
            <a:alphaModFix/>
          </a:blip>
          <a:srcRect b="76738" l="0" r="0" t="10848"/>
          <a:stretch/>
        </p:blipFill>
        <p:spPr>
          <a:xfrm>
            <a:off x="0" y="24025"/>
            <a:ext cx="8028098" cy="851225"/>
          </a:xfrm>
          <a:prstGeom prst="rect">
            <a:avLst/>
          </a:prstGeom>
          <a:noFill/>
          <a:ln>
            <a:noFill/>
          </a:ln>
        </p:spPr>
      </p:pic>
      <p:sp>
        <p:nvSpPr>
          <p:cNvPr id="188" name="Google Shape;188;g12c81d0bb13_1_24"/>
          <p:cNvSpPr/>
          <p:nvPr/>
        </p:nvSpPr>
        <p:spPr>
          <a:xfrm>
            <a:off x="6702025" y="1826100"/>
            <a:ext cx="1777500" cy="2728500"/>
          </a:xfrm>
          <a:prstGeom prst="rect">
            <a:avLst/>
          </a:prstGeom>
          <a:no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12c81d0bb13_1_24"/>
          <p:cNvSpPr/>
          <p:nvPr/>
        </p:nvSpPr>
        <p:spPr>
          <a:xfrm>
            <a:off x="10283425" y="1849375"/>
            <a:ext cx="1777500" cy="2801700"/>
          </a:xfrm>
          <a:prstGeom prst="rect">
            <a:avLst/>
          </a:prstGeom>
          <a:no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g12c81d0bb13_1_124"/>
          <p:cNvSpPr txBox="1"/>
          <p:nvPr/>
        </p:nvSpPr>
        <p:spPr>
          <a:xfrm>
            <a:off x="8652575" y="64850"/>
            <a:ext cx="3364800" cy="492600"/>
          </a:xfrm>
          <a:prstGeom prst="rect">
            <a:avLst/>
          </a:prstGeom>
          <a:solidFill>
            <a:srgbClr val="00FF00"/>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1" lang="en-AU" sz="2000" u="none" cap="none" strike="noStrike">
                <a:solidFill>
                  <a:schemeClr val="dk1"/>
                </a:solidFill>
                <a:latin typeface="Calibri"/>
                <a:ea typeface="Calibri"/>
                <a:cs typeface="Calibri"/>
                <a:sym typeface="Calibri"/>
              </a:rPr>
              <a:t>Intrinsically environmental</a:t>
            </a:r>
            <a:endParaRPr b="1" i="1" sz="2000" u="none" cap="none" strike="noStrike">
              <a:solidFill>
                <a:schemeClr val="dk1"/>
              </a:solidFill>
              <a:latin typeface="Calibri"/>
              <a:ea typeface="Calibri"/>
              <a:cs typeface="Calibri"/>
              <a:sym typeface="Calibri"/>
            </a:endParaRPr>
          </a:p>
        </p:txBody>
      </p:sp>
      <p:sp>
        <p:nvSpPr>
          <p:cNvPr id="195" name="Google Shape;195;g12c81d0bb13_1_124"/>
          <p:cNvSpPr txBox="1"/>
          <p:nvPr/>
        </p:nvSpPr>
        <p:spPr>
          <a:xfrm>
            <a:off x="35000" y="1203175"/>
            <a:ext cx="8305500" cy="21564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15000"/>
              </a:lnSpc>
              <a:spcBef>
                <a:spcPts val="0"/>
              </a:spcBef>
              <a:spcAft>
                <a:spcPts val="0"/>
              </a:spcAft>
              <a:buClr>
                <a:srgbClr val="000000"/>
              </a:buClr>
              <a:buSzPts val="2000"/>
              <a:buFont typeface="Calibri"/>
              <a:buChar char="●"/>
            </a:pPr>
            <a:r>
              <a:rPr b="1" lang="en-AU" sz="2000">
                <a:latin typeface="Calibri"/>
                <a:ea typeface="Calibri"/>
                <a:cs typeface="Calibri"/>
                <a:sym typeface="Calibri"/>
              </a:rPr>
              <a:t>R</a:t>
            </a:r>
            <a:r>
              <a:rPr b="1" i="0" lang="en-AU" sz="2000" u="none" cap="none" strike="noStrike">
                <a:solidFill>
                  <a:srgbClr val="000000"/>
                </a:solidFill>
                <a:latin typeface="Calibri"/>
                <a:ea typeface="Calibri"/>
                <a:cs typeface="Calibri"/>
                <a:sym typeface="Calibri"/>
              </a:rPr>
              <a:t>enewable energy sources </a:t>
            </a:r>
            <a:r>
              <a:rPr b="0" i="0" lang="en-AU" sz="2000" u="none" cap="none" strike="noStrike">
                <a:solidFill>
                  <a:srgbClr val="000000"/>
                </a:solidFill>
                <a:latin typeface="Calibri"/>
                <a:ea typeface="Calibri"/>
                <a:cs typeface="Calibri"/>
                <a:sym typeface="Calibri"/>
              </a:rPr>
              <a:t>-</a:t>
            </a:r>
            <a:r>
              <a:rPr b="0" i="1" lang="en-AU" sz="2000" u="none" cap="none" strike="noStrike">
                <a:solidFill>
                  <a:srgbClr val="000000"/>
                </a:solidFill>
                <a:latin typeface="Calibri"/>
                <a:ea typeface="Calibri"/>
                <a:cs typeface="Calibri"/>
                <a:sym typeface="Calibri"/>
              </a:rPr>
              <a:t> Disruptive &amp; future-proof</a:t>
            </a:r>
            <a:endParaRPr sz="1800">
              <a:latin typeface="Calibri"/>
              <a:ea typeface="Calibri"/>
              <a:cs typeface="Calibri"/>
              <a:sym typeface="Calibri"/>
            </a:endParaRPr>
          </a:p>
          <a:p>
            <a:pPr indent="-342900" lvl="1" marL="914400" marR="0" rtl="0" algn="l">
              <a:lnSpc>
                <a:spcPct val="115000"/>
              </a:lnSpc>
              <a:spcBef>
                <a:spcPts val="0"/>
              </a:spcBef>
              <a:spcAft>
                <a:spcPts val="0"/>
              </a:spcAft>
              <a:buClr>
                <a:srgbClr val="000000"/>
              </a:buClr>
              <a:buSzPts val="1800"/>
              <a:buFont typeface="Calibri"/>
              <a:buChar char="○"/>
            </a:pPr>
            <a:r>
              <a:rPr b="0" i="0" lang="en-AU" sz="1800" u="none" cap="none" strike="noStrike">
                <a:solidFill>
                  <a:srgbClr val="000000"/>
                </a:solidFill>
                <a:latin typeface="Calibri"/>
                <a:ea typeface="Calibri"/>
                <a:cs typeface="Calibri"/>
                <a:sym typeface="Calibri"/>
              </a:rPr>
              <a:t>Solar power for </a:t>
            </a:r>
            <a:r>
              <a:rPr lang="en-AU" sz="1800">
                <a:latin typeface="Calibri"/>
                <a:ea typeface="Calibri"/>
                <a:cs typeface="Calibri"/>
                <a:sym typeface="Calibri"/>
              </a:rPr>
              <a:t>operations and electric motors</a:t>
            </a:r>
            <a:endParaRPr sz="1800">
              <a:latin typeface="Calibri"/>
              <a:ea typeface="Calibri"/>
              <a:cs typeface="Calibri"/>
              <a:sym typeface="Calibri"/>
            </a:endParaRPr>
          </a:p>
          <a:p>
            <a:pPr indent="-342900" lvl="1" marL="914400" marR="0" rtl="0" algn="l">
              <a:lnSpc>
                <a:spcPct val="115000"/>
              </a:lnSpc>
              <a:spcBef>
                <a:spcPts val="0"/>
              </a:spcBef>
              <a:spcAft>
                <a:spcPts val="0"/>
              </a:spcAft>
              <a:buClr>
                <a:srgbClr val="000000"/>
              </a:buClr>
              <a:buSzPts val="1800"/>
              <a:buFont typeface="Calibri"/>
              <a:buChar char="○"/>
            </a:pPr>
            <a:r>
              <a:rPr b="0" i="0" lang="en-AU" sz="1800" u="none" cap="none" strike="noStrike">
                <a:solidFill>
                  <a:srgbClr val="000000"/>
                </a:solidFill>
                <a:latin typeface="Calibri"/>
                <a:ea typeface="Calibri"/>
                <a:cs typeface="Calibri"/>
                <a:sym typeface="Calibri"/>
              </a:rPr>
              <a:t>Wind and wave propulsion</a:t>
            </a:r>
            <a:endParaRPr b="0" i="0" sz="1800" u="none" cap="none" strike="noStrike">
              <a:solidFill>
                <a:srgbClr val="000000"/>
              </a:solidFill>
              <a:latin typeface="Calibri"/>
              <a:ea typeface="Calibri"/>
              <a:cs typeface="Calibri"/>
              <a:sym typeface="Calibri"/>
            </a:endParaRPr>
          </a:p>
          <a:p>
            <a:pPr indent="-342900" lvl="1" marL="914400" marR="0" rtl="0" algn="l">
              <a:lnSpc>
                <a:spcPct val="115000"/>
              </a:lnSpc>
              <a:spcBef>
                <a:spcPts val="0"/>
              </a:spcBef>
              <a:spcAft>
                <a:spcPts val="0"/>
              </a:spcAft>
              <a:buSzPts val="1800"/>
              <a:buFont typeface="Calibri"/>
              <a:buChar char="○"/>
            </a:pPr>
            <a:r>
              <a:rPr lang="en-AU" sz="1800">
                <a:latin typeface="Calibri"/>
                <a:ea typeface="Calibri"/>
                <a:cs typeface="Calibri"/>
                <a:sym typeface="Calibri"/>
              </a:rPr>
              <a:t>Batteries store power for darkness</a:t>
            </a:r>
            <a:endParaRPr sz="1800">
              <a:latin typeface="Calibri"/>
              <a:ea typeface="Calibri"/>
              <a:cs typeface="Calibri"/>
              <a:sym typeface="Calibri"/>
            </a:endParaRPr>
          </a:p>
          <a:p>
            <a:pPr indent="-355600" lvl="0" marL="457200" marR="0" rtl="0" algn="l">
              <a:lnSpc>
                <a:spcPct val="115000"/>
              </a:lnSpc>
              <a:spcBef>
                <a:spcPts val="0"/>
              </a:spcBef>
              <a:spcAft>
                <a:spcPts val="0"/>
              </a:spcAft>
              <a:buClr>
                <a:srgbClr val="000000"/>
              </a:buClr>
              <a:buSzPts val="2000"/>
              <a:buFont typeface="Calibri"/>
              <a:buChar char="●"/>
            </a:pPr>
            <a:r>
              <a:rPr b="1" i="0" lang="en-AU" sz="2000" u="none" cap="none" strike="noStrike">
                <a:solidFill>
                  <a:srgbClr val="000000"/>
                </a:solidFill>
                <a:latin typeface="Calibri"/>
                <a:ea typeface="Calibri"/>
                <a:cs typeface="Calibri"/>
                <a:sym typeface="Calibri"/>
              </a:rPr>
              <a:t>Non-expendable </a:t>
            </a:r>
            <a:r>
              <a:rPr b="0" i="1" lang="en-AU" sz="2000" u="none" cap="none" strike="noStrike">
                <a:solidFill>
                  <a:srgbClr val="000000"/>
                </a:solidFill>
                <a:latin typeface="Calibri"/>
                <a:ea typeface="Calibri"/>
                <a:cs typeface="Calibri"/>
                <a:sym typeface="Calibri"/>
              </a:rPr>
              <a:t>- Can be ‘driven home’ when </a:t>
            </a:r>
            <a:r>
              <a:rPr i="1" lang="en-AU" sz="2000">
                <a:latin typeface="Calibri"/>
                <a:ea typeface="Calibri"/>
                <a:cs typeface="Calibri"/>
                <a:sym typeface="Calibri"/>
              </a:rPr>
              <a:t>needs servicing</a:t>
            </a:r>
            <a:endParaRPr i="1" sz="2000">
              <a:latin typeface="Calibri"/>
              <a:ea typeface="Calibri"/>
              <a:cs typeface="Calibri"/>
              <a:sym typeface="Calibri"/>
            </a:endParaRPr>
          </a:p>
          <a:p>
            <a:pPr indent="-355600" lvl="0" marL="457200" marR="0" rtl="0" algn="l">
              <a:lnSpc>
                <a:spcPct val="115000"/>
              </a:lnSpc>
              <a:spcBef>
                <a:spcPts val="0"/>
              </a:spcBef>
              <a:spcAft>
                <a:spcPts val="0"/>
              </a:spcAft>
              <a:buClr>
                <a:srgbClr val="000000"/>
              </a:buClr>
              <a:buSzPts val="2000"/>
              <a:buFont typeface="Calibri"/>
              <a:buChar char="●"/>
            </a:pPr>
            <a:r>
              <a:rPr b="1" lang="en-AU" sz="2000">
                <a:latin typeface="Calibri"/>
                <a:ea typeface="Calibri"/>
                <a:cs typeface="Calibri"/>
                <a:sym typeface="Calibri"/>
              </a:rPr>
              <a:t>Flexible and </a:t>
            </a:r>
            <a:r>
              <a:rPr b="1" lang="en-AU" sz="2000">
                <a:latin typeface="Calibri"/>
                <a:ea typeface="Calibri"/>
                <a:cs typeface="Calibri"/>
                <a:sym typeface="Calibri"/>
              </a:rPr>
              <a:t>resilient</a:t>
            </a:r>
            <a:r>
              <a:rPr b="1" lang="en-AU" sz="2000">
                <a:latin typeface="Calibri"/>
                <a:ea typeface="Calibri"/>
                <a:cs typeface="Calibri"/>
                <a:sym typeface="Calibri"/>
              </a:rPr>
              <a:t> </a:t>
            </a:r>
            <a:r>
              <a:rPr lang="en-AU" sz="2000">
                <a:latin typeface="Calibri"/>
                <a:ea typeface="Calibri"/>
                <a:cs typeface="Calibri"/>
                <a:sym typeface="Calibri"/>
              </a:rPr>
              <a:t>- adaptive sampling</a:t>
            </a:r>
            <a:endParaRPr i="0" sz="2000" u="none" cap="none" strike="noStrike">
              <a:solidFill>
                <a:srgbClr val="000000"/>
              </a:solidFill>
              <a:latin typeface="Calibri"/>
              <a:ea typeface="Calibri"/>
              <a:cs typeface="Calibri"/>
              <a:sym typeface="Calibri"/>
            </a:endParaRPr>
          </a:p>
        </p:txBody>
      </p:sp>
      <p:pic>
        <p:nvPicPr>
          <p:cNvPr id="196" name="Google Shape;196;g12c81d0bb13_1_124"/>
          <p:cNvPicPr preferRelativeResize="0"/>
          <p:nvPr/>
        </p:nvPicPr>
        <p:blipFill rotWithShape="1">
          <a:blip r:embed="rId3">
            <a:alphaModFix/>
          </a:blip>
          <a:srcRect b="0" l="0" r="0" t="64073"/>
          <a:stretch/>
        </p:blipFill>
        <p:spPr>
          <a:xfrm>
            <a:off x="34990" y="6"/>
            <a:ext cx="8028100" cy="923399"/>
          </a:xfrm>
          <a:prstGeom prst="rect">
            <a:avLst/>
          </a:prstGeom>
          <a:noFill/>
          <a:ln>
            <a:noFill/>
          </a:ln>
        </p:spPr>
      </p:pic>
      <p:sp>
        <p:nvSpPr>
          <p:cNvPr id="197" name="Google Shape;197;g12c81d0bb13_1_124"/>
          <p:cNvSpPr txBox="1"/>
          <p:nvPr/>
        </p:nvSpPr>
        <p:spPr>
          <a:xfrm>
            <a:off x="8652450" y="3668775"/>
            <a:ext cx="3364800" cy="800400"/>
          </a:xfrm>
          <a:prstGeom prst="rect">
            <a:avLst/>
          </a:prstGeom>
          <a:solidFill>
            <a:srgbClr val="FFFF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1" lang="en-AU" sz="2000">
                <a:solidFill>
                  <a:schemeClr val="dk1"/>
                </a:solidFill>
                <a:latin typeface="Calibri"/>
                <a:ea typeface="Calibri"/>
                <a:cs typeface="Calibri"/>
                <a:sym typeface="Calibri"/>
              </a:rPr>
              <a:t>Appropriate for very remote locations</a:t>
            </a:r>
            <a:endParaRPr b="1" i="1" sz="2000" u="none" cap="none" strike="noStrike">
              <a:solidFill>
                <a:schemeClr val="dk1"/>
              </a:solidFill>
              <a:latin typeface="Calibri"/>
              <a:ea typeface="Calibri"/>
              <a:cs typeface="Calibri"/>
              <a:sym typeface="Calibri"/>
            </a:endParaRPr>
          </a:p>
        </p:txBody>
      </p:sp>
      <p:pic>
        <p:nvPicPr>
          <p:cNvPr id="198" name="Google Shape;198;g12c81d0bb13_1_124"/>
          <p:cNvPicPr preferRelativeResize="0"/>
          <p:nvPr/>
        </p:nvPicPr>
        <p:blipFill rotWithShape="1">
          <a:blip r:embed="rId4">
            <a:alphaModFix/>
          </a:blip>
          <a:srcRect b="32136" l="0" r="0" t="31935"/>
          <a:stretch/>
        </p:blipFill>
        <p:spPr>
          <a:xfrm>
            <a:off x="57110" y="3668777"/>
            <a:ext cx="8028100" cy="923399"/>
          </a:xfrm>
          <a:prstGeom prst="rect">
            <a:avLst/>
          </a:prstGeom>
          <a:noFill/>
          <a:ln>
            <a:noFill/>
          </a:ln>
        </p:spPr>
      </p:pic>
      <p:pic>
        <p:nvPicPr>
          <p:cNvPr id="199" name="Google Shape;199;g12c81d0bb13_1_124"/>
          <p:cNvPicPr preferRelativeResize="0"/>
          <p:nvPr/>
        </p:nvPicPr>
        <p:blipFill rotWithShape="1">
          <a:blip r:embed="rId5">
            <a:alphaModFix/>
          </a:blip>
          <a:srcRect b="21746" l="69746" r="0" t="0"/>
          <a:stretch/>
        </p:blipFill>
        <p:spPr>
          <a:xfrm>
            <a:off x="8191375" y="3639363"/>
            <a:ext cx="374751" cy="982224"/>
          </a:xfrm>
          <a:prstGeom prst="rect">
            <a:avLst/>
          </a:prstGeom>
          <a:noFill/>
          <a:ln>
            <a:noFill/>
          </a:ln>
        </p:spPr>
      </p:pic>
      <p:pic>
        <p:nvPicPr>
          <p:cNvPr id="200" name="Google Shape;200;g12c81d0bb13_1_124"/>
          <p:cNvPicPr preferRelativeResize="0"/>
          <p:nvPr/>
        </p:nvPicPr>
        <p:blipFill rotWithShape="1">
          <a:blip r:embed="rId6">
            <a:alphaModFix/>
          </a:blip>
          <a:srcRect b="20596" l="34207" r="36697" t="1150"/>
          <a:stretch/>
        </p:blipFill>
        <p:spPr>
          <a:xfrm>
            <a:off x="8158114" y="0"/>
            <a:ext cx="374751" cy="982224"/>
          </a:xfrm>
          <a:prstGeom prst="rect">
            <a:avLst/>
          </a:prstGeom>
          <a:noFill/>
          <a:ln>
            <a:noFill/>
          </a:ln>
        </p:spPr>
      </p:pic>
      <p:pic>
        <p:nvPicPr>
          <p:cNvPr id="201" name="Google Shape;201;g12c81d0bb13_1_124"/>
          <p:cNvPicPr preferRelativeResize="0"/>
          <p:nvPr/>
        </p:nvPicPr>
        <p:blipFill rotWithShape="1">
          <a:blip r:embed="rId7">
            <a:alphaModFix/>
          </a:blip>
          <a:srcRect b="24007" l="0" r="0" t="26482"/>
          <a:stretch/>
        </p:blipFill>
        <p:spPr>
          <a:xfrm>
            <a:off x="8888400" y="1607050"/>
            <a:ext cx="1622545" cy="754100"/>
          </a:xfrm>
          <a:prstGeom prst="rect">
            <a:avLst/>
          </a:prstGeom>
          <a:noFill/>
          <a:ln>
            <a:noFill/>
          </a:ln>
        </p:spPr>
      </p:pic>
      <p:pic>
        <p:nvPicPr>
          <p:cNvPr id="202" name="Google Shape;202;g12c81d0bb13_1_124"/>
          <p:cNvPicPr preferRelativeResize="0"/>
          <p:nvPr/>
        </p:nvPicPr>
        <p:blipFill rotWithShape="1">
          <a:blip r:embed="rId8">
            <a:alphaModFix/>
          </a:blip>
          <a:srcRect b="15486" l="7897" r="6353" t="6020"/>
          <a:stretch/>
        </p:blipFill>
        <p:spPr>
          <a:xfrm>
            <a:off x="10510959" y="1378618"/>
            <a:ext cx="1308545" cy="1210969"/>
          </a:xfrm>
          <a:prstGeom prst="rect">
            <a:avLst/>
          </a:prstGeom>
          <a:noFill/>
          <a:ln>
            <a:noFill/>
          </a:ln>
        </p:spPr>
      </p:pic>
      <p:pic>
        <p:nvPicPr>
          <p:cNvPr id="203" name="Google Shape;203;g12c81d0bb13_1_124"/>
          <p:cNvPicPr preferRelativeResize="0"/>
          <p:nvPr/>
        </p:nvPicPr>
        <p:blipFill rotWithShape="1">
          <a:blip r:embed="rId9">
            <a:alphaModFix/>
          </a:blip>
          <a:srcRect b="38591" l="0" r="0" t="30674"/>
          <a:stretch/>
        </p:blipFill>
        <p:spPr>
          <a:xfrm>
            <a:off x="9134397" y="2495200"/>
            <a:ext cx="2271857" cy="754099"/>
          </a:xfrm>
          <a:prstGeom prst="rect">
            <a:avLst/>
          </a:prstGeom>
          <a:noFill/>
          <a:ln>
            <a:noFill/>
          </a:ln>
        </p:spPr>
      </p:pic>
      <p:sp>
        <p:nvSpPr>
          <p:cNvPr id="204" name="Google Shape;204;g12c81d0bb13_1_124"/>
          <p:cNvSpPr txBox="1"/>
          <p:nvPr/>
        </p:nvSpPr>
        <p:spPr>
          <a:xfrm>
            <a:off x="9486100" y="1011925"/>
            <a:ext cx="204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AU">
                <a:solidFill>
                  <a:schemeClr val="dk1"/>
                </a:solidFill>
                <a:latin typeface="Calibri"/>
                <a:ea typeface="Calibri"/>
                <a:cs typeface="Calibri"/>
                <a:sym typeface="Calibri"/>
              </a:rPr>
              <a:t>Power and propulsion</a:t>
            </a:r>
            <a:endParaRPr b="1" i="1">
              <a:solidFill>
                <a:schemeClr val="dk1"/>
              </a:solidFill>
              <a:latin typeface="Calibri"/>
              <a:ea typeface="Calibri"/>
              <a:cs typeface="Calibri"/>
              <a:sym typeface="Calibri"/>
            </a:endParaRPr>
          </a:p>
        </p:txBody>
      </p:sp>
      <p:sp>
        <p:nvSpPr>
          <p:cNvPr id="205" name="Google Shape;205;g12c81d0bb13_1_124"/>
          <p:cNvSpPr txBox="1"/>
          <p:nvPr/>
        </p:nvSpPr>
        <p:spPr>
          <a:xfrm>
            <a:off x="35050" y="4662425"/>
            <a:ext cx="8531100" cy="19086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15000"/>
              </a:lnSpc>
              <a:spcBef>
                <a:spcPts val="0"/>
              </a:spcBef>
              <a:spcAft>
                <a:spcPts val="0"/>
              </a:spcAft>
              <a:buClr>
                <a:srgbClr val="000000"/>
              </a:buClr>
              <a:buSzPts val="2000"/>
              <a:buFont typeface="Calibri"/>
              <a:buChar char="●"/>
            </a:pPr>
            <a:r>
              <a:rPr b="1" lang="en-AU" sz="2000">
                <a:latin typeface="Calibri"/>
                <a:ea typeface="Calibri"/>
                <a:cs typeface="Calibri"/>
                <a:sym typeface="Calibri"/>
              </a:rPr>
              <a:t>Opportunities</a:t>
            </a:r>
            <a:r>
              <a:rPr lang="en-AU" sz="2000">
                <a:latin typeface="Calibri"/>
                <a:ea typeface="Calibri"/>
                <a:cs typeface="Calibri"/>
                <a:sym typeface="Calibri"/>
              </a:rPr>
              <a:t> for</a:t>
            </a:r>
            <a:r>
              <a:rPr b="1" lang="en-AU" sz="2000">
                <a:latin typeface="Calibri"/>
                <a:ea typeface="Calibri"/>
                <a:cs typeface="Calibri"/>
                <a:sym typeface="Calibri"/>
              </a:rPr>
              <a:t> affordable spatiotemporal coverage </a:t>
            </a:r>
            <a:r>
              <a:rPr lang="en-AU" sz="2000">
                <a:latin typeface="Calibri"/>
                <a:ea typeface="Calibri"/>
                <a:cs typeface="Calibri"/>
                <a:sym typeface="Calibri"/>
              </a:rPr>
              <a:t>in very remote, data-limited locations</a:t>
            </a:r>
            <a:endParaRPr sz="2000">
              <a:latin typeface="Calibri"/>
              <a:ea typeface="Calibri"/>
              <a:cs typeface="Calibri"/>
              <a:sym typeface="Calibri"/>
            </a:endParaRPr>
          </a:p>
          <a:p>
            <a:pPr indent="-355600" lvl="0" marL="457200" marR="0" rtl="0" algn="l">
              <a:lnSpc>
                <a:spcPct val="115000"/>
              </a:lnSpc>
              <a:spcBef>
                <a:spcPts val="0"/>
              </a:spcBef>
              <a:spcAft>
                <a:spcPts val="0"/>
              </a:spcAft>
              <a:buSzPts val="2000"/>
              <a:buFont typeface="Calibri"/>
              <a:buChar char="●"/>
            </a:pPr>
            <a:r>
              <a:rPr b="1" lang="en-AU" sz="2000">
                <a:latin typeface="Calibri"/>
                <a:ea typeface="Calibri"/>
                <a:cs typeface="Calibri"/>
                <a:sym typeface="Calibri"/>
              </a:rPr>
              <a:t>Technology transfer</a:t>
            </a:r>
            <a:r>
              <a:rPr lang="en-AU" sz="2000">
                <a:latin typeface="Calibri"/>
                <a:ea typeface="Calibri"/>
                <a:cs typeface="Calibri"/>
                <a:sym typeface="Calibri"/>
              </a:rPr>
              <a:t> and </a:t>
            </a:r>
            <a:r>
              <a:rPr b="1" lang="en-AU" sz="2000">
                <a:latin typeface="Calibri"/>
                <a:ea typeface="Calibri"/>
                <a:cs typeface="Calibri"/>
                <a:sym typeface="Calibri"/>
              </a:rPr>
              <a:t>skill development</a:t>
            </a:r>
            <a:r>
              <a:rPr lang="en-AU" sz="2000">
                <a:latin typeface="Calibri"/>
                <a:ea typeface="Calibri"/>
                <a:cs typeface="Calibri"/>
                <a:sym typeface="Calibri"/>
              </a:rPr>
              <a:t> for servicing and operating in very remote locations </a:t>
            </a:r>
            <a:r>
              <a:rPr lang="en-AU">
                <a:latin typeface="Calibri"/>
                <a:ea typeface="Calibri"/>
                <a:cs typeface="Calibri"/>
                <a:sym typeface="Calibri"/>
              </a:rPr>
              <a:t>(Patterson </a:t>
            </a:r>
            <a:r>
              <a:rPr i="1" lang="en-AU">
                <a:latin typeface="Calibri"/>
                <a:ea typeface="Calibri"/>
                <a:cs typeface="Calibri"/>
                <a:sym typeface="Calibri"/>
              </a:rPr>
              <a:t>et al.</a:t>
            </a:r>
            <a:r>
              <a:rPr lang="en-AU">
                <a:latin typeface="Calibri"/>
                <a:ea typeface="Calibri"/>
                <a:cs typeface="Calibri"/>
                <a:sym typeface="Calibri"/>
              </a:rPr>
              <a:t>, 2022) </a:t>
            </a:r>
            <a:r>
              <a:rPr lang="en-AU" sz="1000">
                <a:latin typeface="Calibri"/>
                <a:ea typeface="Calibri"/>
                <a:cs typeface="Calibri"/>
                <a:sym typeface="Calibri"/>
              </a:rPr>
              <a:t>h</a:t>
            </a:r>
            <a:r>
              <a:rPr lang="en-AU" sz="1000">
                <a:latin typeface="Calibri"/>
                <a:ea typeface="Calibri"/>
                <a:cs typeface="Calibri"/>
                <a:sym typeface="Calibri"/>
              </a:rPr>
              <a:t>ttps://www.frontiersin.org/articles/10.3389/fmars.2021.736984/full</a:t>
            </a:r>
            <a:endParaRPr sz="1000">
              <a:latin typeface="Calibri"/>
              <a:ea typeface="Calibri"/>
              <a:cs typeface="Calibri"/>
              <a:sym typeface="Calibri"/>
            </a:endParaRPr>
          </a:p>
          <a:p>
            <a:pPr indent="-355600" lvl="0" marL="457200" marR="0" rtl="0" algn="l">
              <a:lnSpc>
                <a:spcPct val="115000"/>
              </a:lnSpc>
              <a:spcBef>
                <a:spcPts val="0"/>
              </a:spcBef>
              <a:spcAft>
                <a:spcPts val="0"/>
              </a:spcAft>
              <a:buSzPts val="2000"/>
              <a:buFont typeface="Calibri"/>
              <a:buChar char="●"/>
            </a:pPr>
            <a:r>
              <a:rPr lang="en-AU" sz="2000">
                <a:latin typeface="Calibri"/>
                <a:ea typeface="Calibri"/>
                <a:cs typeface="Calibri"/>
                <a:sym typeface="Calibri"/>
              </a:rPr>
              <a:t>USV operational setups are mobile, only requiring internet and a laptop</a:t>
            </a:r>
            <a:endParaRPr sz="2000">
              <a:latin typeface="Calibri"/>
              <a:ea typeface="Calibri"/>
              <a:cs typeface="Calibri"/>
              <a:sym typeface="Calibri"/>
            </a:endParaRPr>
          </a:p>
        </p:txBody>
      </p:sp>
      <p:pic>
        <p:nvPicPr>
          <p:cNvPr id="206" name="Google Shape;206;g12c81d0bb13_1_124"/>
          <p:cNvPicPr preferRelativeResize="0"/>
          <p:nvPr/>
        </p:nvPicPr>
        <p:blipFill>
          <a:blip r:embed="rId10">
            <a:alphaModFix/>
          </a:blip>
          <a:stretch>
            <a:fillRect/>
          </a:stretch>
        </p:blipFill>
        <p:spPr>
          <a:xfrm>
            <a:off x="8853975" y="4545375"/>
            <a:ext cx="2844495" cy="2130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g12c81d0bb13_1_96"/>
          <p:cNvSpPr txBox="1"/>
          <p:nvPr/>
        </p:nvSpPr>
        <p:spPr>
          <a:xfrm>
            <a:off x="8717175" y="43800"/>
            <a:ext cx="3373500" cy="1108200"/>
          </a:xfrm>
          <a:prstGeom prst="rect">
            <a:avLst/>
          </a:prstGeom>
          <a:solidFill>
            <a:srgbClr val="FFFF00"/>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1" lang="en-AU" sz="2000" u="none" cap="none" strike="noStrike">
                <a:solidFill>
                  <a:schemeClr val="dk1"/>
                </a:solidFill>
                <a:latin typeface="Calibri"/>
                <a:ea typeface="Calibri"/>
                <a:cs typeface="Calibri"/>
                <a:sym typeface="Calibri"/>
              </a:rPr>
              <a:t>NOAA ERRDAP server </a:t>
            </a:r>
            <a:r>
              <a:rPr b="1" lang="en-AU" sz="2000" u="none" cap="none" strike="noStrike">
                <a:solidFill>
                  <a:schemeClr val="dk1"/>
                </a:solidFill>
                <a:latin typeface="Calibri"/>
                <a:ea typeface="Calibri"/>
                <a:cs typeface="Calibri"/>
                <a:sym typeface="Calibri"/>
              </a:rPr>
              <a:t>could </a:t>
            </a:r>
            <a:r>
              <a:rPr b="1" i="1" lang="en-AU" sz="2000" u="none" cap="none" strike="noStrike">
                <a:solidFill>
                  <a:schemeClr val="dk1"/>
                </a:solidFill>
                <a:latin typeface="Calibri"/>
                <a:ea typeface="Calibri"/>
                <a:cs typeface="Calibri"/>
                <a:sym typeface="Calibri"/>
              </a:rPr>
              <a:t>form the basis of a GDAC* for publicly available USV data</a:t>
            </a:r>
            <a:endParaRPr b="1" i="1" sz="2000" u="none" cap="none" strike="noStrike">
              <a:solidFill>
                <a:schemeClr val="dk1"/>
              </a:solidFill>
              <a:latin typeface="Calibri"/>
              <a:ea typeface="Calibri"/>
              <a:cs typeface="Calibri"/>
              <a:sym typeface="Calibri"/>
            </a:endParaRPr>
          </a:p>
        </p:txBody>
      </p:sp>
      <p:pic>
        <p:nvPicPr>
          <p:cNvPr id="212" name="Google Shape;212;g12c81d0bb13_1_96"/>
          <p:cNvPicPr preferRelativeResize="0"/>
          <p:nvPr/>
        </p:nvPicPr>
        <p:blipFill rotWithShape="1">
          <a:blip r:embed="rId3">
            <a:alphaModFix/>
          </a:blip>
          <a:srcRect b="10292" l="0" r="0" t="76243"/>
          <a:stretch/>
        </p:blipFill>
        <p:spPr>
          <a:xfrm>
            <a:off x="35200" y="43800"/>
            <a:ext cx="8028098" cy="923399"/>
          </a:xfrm>
          <a:prstGeom prst="rect">
            <a:avLst/>
          </a:prstGeom>
          <a:noFill/>
          <a:ln>
            <a:noFill/>
          </a:ln>
        </p:spPr>
      </p:pic>
      <p:sp>
        <p:nvSpPr>
          <p:cNvPr id="213" name="Google Shape;213;g12c81d0bb13_1_96"/>
          <p:cNvSpPr txBox="1"/>
          <p:nvPr/>
        </p:nvSpPr>
        <p:spPr>
          <a:xfrm>
            <a:off x="8871375" y="1880525"/>
            <a:ext cx="3219300" cy="38790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SzPts val="2000"/>
              <a:buFont typeface="Calibri"/>
              <a:buChar char="●"/>
            </a:pPr>
            <a:r>
              <a:rPr b="0" i="0" lang="en-AU" sz="2000" u="none" cap="none" strike="noStrike">
                <a:solidFill>
                  <a:srgbClr val="000000"/>
                </a:solidFill>
                <a:latin typeface="Calibri"/>
                <a:ea typeface="Calibri"/>
                <a:cs typeface="Calibri"/>
                <a:sym typeface="Calibri"/>
              </a:rPr>
              <a:t>USVs transmit real</a:t>
            </a:r>
            <a:r>
              <a:rPr lang="en-AU" sz="2000">
                <a:latin typeface="Calibri"/>
                <a:ea typeface="Calibri"/>
                <a:cs typeface="Calibri"/>
                <a:sym typeface="Calibri"/>
              </a:rPr>
              <a:t>-</a:t>
            </a:r>
            <a:r>
              <a:rPr b="0" i="0" lang="en-AU" sz="2000" u="none" cap="none" strike="noStrike">
                <a:solidFill>
                  <a:srgbClr val="000000"/>
                </a:solidFill>
                <a:latin typeface="Calibri"/>
                <a:ea typeface="Calibri"/>
                <a:cs typeface="Calibri"/>
                <a:sym typeface="Calibri"/>
              </a:rPr>
              <a:t>time data</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700"/>
              <a:buFont typeface="Arial"/>
              <a:buNone/>
            </a:pPr>
            <a:r>
              <a:t/>
            </a:r>
            <a:endParaRPr sz="2000">
              <a:latin typeface="Calibri"/>
              <a:ea typeface="Calibri"/>
              <a:cs typeface="Calibri"/>
              <a:sym typeface="Calibri"/>
            </a:endParaRPr>
          </a:p>
          <a:p>
            <a:pPr indent="-355600" lvl="0" marL="457200" marR="0" rtl="0" algn="l">
              <a:lnSpc>
                <a:spcPct val="100000"/>
              </a:lnSpc>
              <a:spcBef>
                <a:spcPts val="0"/>
              </a:spcBef>
              <a:spcAft>
                <a:spcPts val="0"/>
              </a:spcAft>
              <a:buSzPts val="2000"/>
              <a:buFont typeface="Calibri"/>
              <a:buChar char="●"/>
            </a:pPr>
            <a:r>
              <a:rPr lang="en-AU" sz="2000">
                <a:latin typeface="Calibri"/>
                <a:ea typeface="Calibri"/>
                <a:cs typeface="Calibri"/>
                <a:sym typeface="Calibri"/>
              </a:rPr>
              <a:t>Several EOVs from USV are already available through the Global Telecommunication System (GTS)</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7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7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700"/>
              <a:buFont typeface="Arial"/>
              <a:buNone/>
            </a:pPr>
            <a:r>
              <a:rPr i="1" lang="en-AU" sz="1300">
                <a:latin typeface="Calibri"/>
                <a:ea typeface="Calibri"/>
                <a:cs typeface="Calibri"/>
                <a:sym typeface="Calibri"/>
              </a:rPr>
              <a:t>*GDAC: </a:t>
            </a:r>
            <a:r>
              <a:rPr i="1" lang="en-AU" sz="1300">
                <a:solidFill>
                  <a:schemeClr val="dk1"/>
                </a:solidFill>
                <a:latin typeface="Calibri"/>
                <a:ea typeface="Calibri"/>
                <a:cs typeface="Calibri"/>
                <a:sym typeface="Calibri"/>
              </a:rPr>
              <a:t>Global Data Assebly Center</a:t>
            </a:r>
            <a:endParaRPr i="1" sz="13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p:txBody>
      </p:sp>
      <p:grpSp>
        <p:nvGrpSpPr>
          <p:cNvPr id="214" name="Google Shape;214;g12c81d0bb13_1_96"/>
          <p:cNvGrpSpPr/>
          <p:nvPr/>
        </p:nvGrpSpPr>
        <p:grpSpPr>
          <a:xfrm>
            <a:off x="263800" y="1271687"/>
            <a:ext cx="8453377" cy="5338975"/>
            <a:chOff x="263800" y="1271687"/>
            <a:chExt cx="8453377" cy="5338975"/>
          </a:xfrm>
        </p:grpSpPr>
        <p:pic>
          <p:nvPicPr>
            <p:cNvPr id="215" name="Google Shape;215;g12c81d0bb13_1_96"/>
            <p:cNvPicPr preferRelativeResize="0"/>
            <p:nvPr/>
          </p:nvPicPr>
          <p:blipFill rotWithShape="1">
            <a:blip r:embed="rId4">
              <a:alphaModFix/>
            </a:blip>
            <a:srcRect b="0" l="0" r="0" t="0"/>
            <a:stretch/>
          </p:blipFill>
          <p:spPr>
            <a:xfrm>
              <a:off x="263800" y="1271687"/>
              <a:ext cx="8453377" cy="5338975"/>
            </a:xfrm>
            <a:prstGeom prst="rect">
              <a:avLst/>
            </a:prstGeom>
            <a:noFill/>
            <a:ln>
              <a:noFill/>
            </a:ln>
            <a:effectLst>
              <a:outerShdw blurRad="57150" rotWithShape="0" algn="bl" dir="5400000" dist="19050">
                <a:srgbClr val="000000">
                  <a:alpha val="49803"/>
                </a:srgbClr>
              </a:outerShdw>
            </a:effectLst>
          </p:spPr>
        </p:pic>
        <p:sp>
          <p:nvSpPr>
            <p:cNvPr id="216" name="Google Shape;216;g12c81d0bb13_1_96"/>
            <p:cNvSpPr txBox="1"/>
            <p:nvPr/>
          </p:nvSpPr>
          <p:spPr>
            <a:xfrm>
              <a:off x="3767425" y="2388175"/>
              <a:ext cx="1570800" cy="4002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sp>
        <p:nvSpPr>
          <p:cNvPr id="217" name="Google Shape;217;g12c81d0bb13_1_96"/>
          <p:cNvSpPr txBox="1"/>
          <p:nvPr/>
        </p:nvSpPr>
        <p:spPr>
          <a:xfrm>
            <a:off x="2720200" y="2911775"/>
            <a:ext cx="1264200" cy="3849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AU" sz="1300" u="none" cap="none" strike="noStrike">
                <a:solidFill>
                  <a:srgbClr val="E06666"/>
                </a:solidFill>
                <a:latin typeface="Arial"/>
                <a:ea typeface="Arial"/>
                <a:cs typeface="Arial"/>
                <a:sym typeface="Arial"/>
              </a:rPr>
              <a:t>Real-time data</a:t>
            </a:r>
            <a:endParaRPr b="0" i="0" sz="1300" u="none" cap="none" strike="noStrike">
              <a:solidFill>
                <a:srgbClr val="E06666"/>
              </a:solidFill>
              <a:latin typeface="Arial"/>
              <a:ea typeface="Arial"/>
              <a:cs typeface="Arial"/>
              <a:sym typeface="Arial"/>
            </a:endParaRPr>
          </a:p>
        </p:txBody>
      </p:sp>
      <p:pic>
        <p:nvPicPr>
          <p:cNvPr id="218" name="Google Shape;218;g12c81d0bb13_1_96"/>
          <p:cNvPicPr preferRelativeResize="0"/>
          <p:nvPr/>
        </p:nvPicPr>
        <p:blipFill rotWithShape="1">
          <a:blip r:embed="rId5">
            <a:alphaModFix/>
          </a:blip>
          <a:srcRect b="21746" l="69746" r="0" t="0"/>
          <a:stretch/>
        </p:blipFill>
        <p:spPr>
          <a:xfrm>
            <a:off x="8225600" y="114951"/>
            <a:ext cx="374751" cy="9822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12f4ea81df8_6_1"/>
          <p:cNvSpPr txBox="1"/>
          <p:nvPr/>
        </p:nvSpPr>
        <p:spPr>
          <a:xfrm>
            <a:off x="422800" y="1438550"/>
            <a:ext cx="2882100" cy="346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sz="2100">
                <a:solidFill>
                  <a:schemeClr val="dk1"/>
                </a:solidFill>
                <a:latin typeface="Calibri"/>
                <a:ea typeface="Calibri"/>
                <a:cs typeface="Calibri"/>
                <a:sym typeface="Calibri"/>
              </a:rPr>
              <a:t>The new network consists of multiple USV platform types</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2100"/>
              <a:buFont typeface="Arial"/>
              <a:buNone/>
            </a:pPr>
            <a:r>
              <a:rPr b="1" lang="en-AU" sz="2100">
                <a:solidFill>
                  <a:schemeClr val="dk1"/>
                </a:solidFill>
                <a:latin typeface="Calibri"/>
                <a:ea typeface="Calibri"/>
                <a:cs typeface="Calibri"/>
                <a:sym typeface="Calibri"/>
              </a:rPr>
              <a:t>Here is an example of two different platform types, and a successful interoperability experiment.</a:t>
            </a:r>
            <a:endParaRPr sz="24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highlight>
                <a:srgbClr val="FFFF00"/>
              </a:highlight>
              <a:latin typeface="Calibri"/>
              <a:ea typeface="Calibri"/>
              <a:cs typeface="Calibri"/>
              <a:sym typeface="Calibri"/>
            </a:endParaRPr>
          </a:p>
        </p:txBody>
      </p:sp>
      <p:sp>
        <p:nvSpPr>
          <p:cNvPr id="224" name="Google Shape;224;g12f4ea81df8_6_1"/>
          <p:cNvSpPr txBox="1"/>
          <p:nvPr/>
        </p:nvSpPr>
        <p:spPr>
          <a:xfrm>
            <a:off x="8458175" y="6303900"/>
            <a:ext cx="3147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AU" sz="1200" u="sng" cap="none" strike="noStrike">
                <a:solidFill>
                  <a:srgbClr val="000000"/>
                </a:solidFill>
                <a:highlight>
                  <a:srgbClr val="FFFFFF"/>
                </a:highlight>
                <a:latin typeface="Arial"/>
                <a:ea typeface="Arial"/>
                <a:cs typeface="Arial"/>
                <a:sym typeface="Arial"/>
              </a:rPr>
              <a:t>Grare et al.,</a:t>
            </a:r>
            <a:r>
              <a:rPr lang="en-AU" sz="1200" u="sng">
                <a:highlight>
                  <a:srgbClr val="FFFFFF"/>
                </a:highlight>
              </a:rPr>
              <a:t> </a:t>
            </a:r>
            <a:r>
              <a:rPr b="0" i="0" lang="en-AU" sz="1200" u="sng" cap="none" strike="noStrike">
                <a:solidFill>
                  <a:srgbClr val="000000"/>
                </a:solidFill>
                <a:highlight>
                  <a:srgbClr val="FFFFFF"/>
                </a:highlight>
                <a:latin typeface="Arial"/>
                <a:ea typeface="Arial"/>
                <a:cs typeface="Arial"/>
                <a:sym typeface="Arial"/>
              </a:rPr>
              <a:t>2021</a:t>
            </a:r>
            <a:endParaRPr b="0" i="0" sz="12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AU" sz="1200" u="sng" cap="none" strike="noStrike">
                <a:solidFill>
                  <a:srgbClr val="17A2B8"/>
                </a:solidFill>
                <a:highlight>
                  <a:srgbClr val="FFFFFF"/>
                </a:highlight>
                <a:latin typeface="Arial"/>
                <a:ea typeface="Arial"/>
                <a:cs typeface="Arial"/>
                <a:sym typeface="Arial"/>
                <a:hlinkClick r:id="rId3">
                  <a:extLst>
                    <a:ext uri="{A12FA001-AC4F-418D-AE19-62706E023703}">
                      <ahyp:hlinkClr val="tx"/>
                    </a:ext>
                  </a:extLst>
                </a:hlinkClick>
              </a:rPr>
              <a:t>https://doi.org/10.3389/fmars.2021.664728</a:t>
            </a:r>
            <a:endParaRPr b="0" i="0" sz="1300" u="none" cap="none" strike="noStrike">
              <a:solidFill>
                <a:srgbClr val="000000"/>
              </a:solidFill>
              <a:latin typeface="Arial"/>
              <a:ea typeface="Arial"/>
              <a:cs typeface="Arial"/>
              <a:sym typeface="Arial"/>
            </a:endParaRPr>
          </a:p>
        </p:txBody>
      </p:sp>
      <p:grpSp>
        <p:nvGrpSpPr>
          <p:cNvPr id="225" name="Google Shape;225;g12f4ea81df8_6_1"/>
          <p:cNvGrpSpPr/>
          <p:nvPr/>
        </p:nvGrpSpPr>
        <p:grpSpPr>
          <a:xfrm>
            <a:off x="7951700" y="1438548"/>
            <a:ext cx="3953098" cy="4865352"/>
            <a:chOff x="3433925" y="1647848"/>
            <a:chExt cx="3953098" cy="4865352"/>
          </a:xfrm>
        </p:grpSpPr>
        <p:pic>
          <p:nvPicPr>
            <p:cNvPr id="226" name="Google Shape;226;g12f4ea81df8_6_1"/>
            <p:cNvPicPr preferRelativeResize="0"/>
            <p:nvPr/>
          </p:nvPicPr>
          <p:blipFill rotWithShape="1">
            <a:blip r:embed="rId4">
              <a:alphaModFix/>
            </a:blip>
            <a:srcRect b="0" l="0" r="0" t="0"/>
            <a:stretch/>
          </p:blipFill>
          <p:spPr>
            <a:xfrm>
              <a:off x="3433925" y="1647848"/>
              <a:ext cx="3953098" cy="4865352"/>
            </a:xfrm>
            <a:prstGeom prst="rect">
              <a:avLst/>
            </a:prstGeom>
            <a:noFill/>
            <a:ln>
              <a:noFill/>
            </a:ln>
          </p:spPr>
        </p:pic>
        <p:sp>
          <p:nvSpPr>
            <p:cNvPr id="227" name="Google Shape;227;g12f4ea81df8_6_1"/>
            <p:cNvSpPr txBox="1"/>
            <p:nvPr/>
          </p:nvSpPr>
          <p:spPr>
            <a:xfrm>
              <a:off x="5891226" y="1831825"/>
              <a:ext cx="11460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AU" sz="1000" u="none" cap="none" strike="noStrike">
                  <a:solidFill>
                    <a:srgbClr val="000000"/>
                  </a:solidFill>
                  <a:latin typeface="Calibri"/>
                  <a:ea typeface="Calibri"/>
                  <a:cs typeface="Calibri"/>
                  <a:sym typeface="Calibri"/>
                </a:rPr>
                <a:t>10-m wind speed estimated using winds from </a:t>
              </a:r>
              <a:r>
                <a:rPr b="0" i="1" lang="en-AU" sz="1000" u="none" cap="none" strike="noStrike">
                  <a:solidFill>
                    <a:srgbClr val="000000"/>
                  </a:solidFill>
                  <a:latin typeface="Calibri"/>
                  <a:ea typeface="Calibri"/>
                  <a:cs typeface="Calibri"/>
                  <a:sym typeface="Calibri"/>
                </a:rPr>
                <a:t>R/P FLIP</a:t>
              </a:r>
              <a:r>
                <a:rPr b="0" i="0" lang="en-AU" sz="1000" u="none" cap="none" strike="noStrike">
                  <a:solidFill>
                    <a:srgbClr val="000000"/>
                  </a:solidFill>
                  <a:latin typeface="Calibri"/>
                  <a:ea typeface="Calibri"/>
                  <a:cs typeface="Calibri"/>
                  <a:sym typeface="Calibri"/>
                </a:rPr>
                <a:t> at 9 m and from motion-corrected Wave Glider at 1 m height</a:t>
              </a:r>
              <a:endParaRPr b="0" i="0" sz="1000" u="none" cap="none" strike="noStrike">
                <a:solidFill>
                  <a:srgbClr val="000000"/>
                </a:solidFill>
                <a:latin typeface="Calibri"/>
                <a:ea typeface="Calibri"/>
                <a:cs typeface="Calibri"/>
                <a:sym typeface="Calibri"/>
              </a:endParaRPr>
            </a:p>
          </p:txBody>
        </p:sp>
        <p:sp>
          <p:nvSpPr>
            <p:cNvPr id="228" name="Google Shape;228;g12f4ea81df8_6_1"/>
            <p:cNvSpPr txBox="1"/>
            <p:nvPr/>
          </p:nvSpPr>
          <p:spPr>
            <a:xfrm>
              <a:off x="4013075" y="4191425"/>
              <a:ext cx="1829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AU" sz="1000" u="none" cap="none" strike="noStrike">
                  <a:solidFill>
                    <a:srgbClr val="000000"/>
                  </a:solidFill>
                  <a:latin typeface="Calibri"/>
                  <a:ea typeface="Calibri"/>
                  <a:cs typeface="Calibri"/>
                  <a:sym typeface="Calibri"/>
                </a:rPr>
                <a:t>Significant wave height from the two platforms matches</a:t>
              </a:r>
              <a:endParaRPr b="0" i="0" sz="1000" u="none" cap="none" strike="noStrike">
                <a:solidFill>
                  <a:srgbClr val="000000"/>
                </a:solidFill>
                <a:latin typeface="Calibri"/>
                <a:ea typeface="Calibri"/>
                <a:cs typeface="Calibri"/>
                <a:sym typeface="Calibri"/>
              </a:endParaRPr>
            </a:p>
          </p:txBody>
        </p:sp>
      </p:grpSp>
      <p:sp>
        <p:nvSpPr>
          <p:cNvPr id="229" name="Google Shape;229;g12f4ea81df8_6_1"/>
          <p:cNvSpPr txBox="1"/>
          <p:nvPr/>
        </p:nvSpPr>
        <p:spPr>
          <a:xfrm>
            <a:off x="8640825" y="64350"/>
            <a:ext cx="3491100" cy="1154400"/>
          </a:xfrm>
          <a:prstGeom prst="rect">
            <a:avLst/>
          </a:prstGeom>
          <a:solidFill>
            <a:srgbClr val="FFFF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1" lang="en-AU" sz="2100">
                <a:solidFill>
                  <a:schemeClr val="dk1"/>
                </a:solidFill>
                <a:latin typeface="Calibri"/>
                <a:ea typeface="Calibri"/>
                <a:cs typeface="Calibri"/>
                <a:sym typeface="Calibri"/>
              </a:rPr>
              <a:t>Best practices are being </a:t>
            </a:r>
            <a:r>
              <a:rPr b="1" i="1" lang="en-AU" sz="2100">
                <a:solidFill>
                  <a:schemeClr val="dk1"/>
                </a:solidFill>
                <a:latin typeface="Calibri"/>
                <a:ea typeface="Calibri"/>
                <a:cs typeface="Calibri"/>
                <a:sym typeface="Calibri"/>
              </a:rPr>
              <a:t>developed</a:t>
            </a:r>
            <a:r>
              <a:rPr b="1" i="1" lang="en-AU" sz="2100">
                <a:solidFill>
                  <a:schemeClr val="dk1"/>
                </a:solidFill>
                <a:latin typeface="Calibri"/>
                <a:ea typeface="Calibri"/>
                <a:cs typeface="Calibri"/>
                <a:sym typeface="Calibri"/>
              </a:rPr>
              <a:t> to ensure interoperability</a:t>
            </a:r>
            <a:endParaRPr b="1" i="1" sz="2100" u="none" cap="none" strike="noStrike">
              <a:solidFill>
                <a:schemeClr val="dk1"/>
              </a:solidFill>
              <a:latin typeface="Calibri"/>
              <a:ea typeface="Calibri"/>
              <a:cs typeface="Calibri"/>
              <a:sym typeface="Calibri"/>
            </a:endParaRPr>
          </a:p>
        </p:txBody>
      </p:sp>
      <p:pic>
        <p:nvPicPr>
          <p:cNvPr id="230" name="Google Shape;230;g12f4ea81df8_6_1"/>
          <p:cNvPicPr preferRelativeResize="0"/>
          <p:nvPr/>
        </p:nvPicPr>
        <p:blipFill rotWithShape="1">
          <a:blip r:embed="rId5">
            <a:alphaModFix/>
          </a:blip>
          <a:srcRect b="65673" l="0" r="0" t="0"/>
          <a:stretch/>
        </p:blipFill>
        <p:spPr>
          <a:xfrm>
            <a:off x="4625" y="64350"/>
            <a:ext cx="8028100" cy="882300"/>
          </a:xfrm>
          <a:prstGeom prst="rect">
            <a:avLst/>
          </a:prstGeom>
          <a:noFill/>
          <a:ln>
            <a:noFill/>
          </a:ln>
        </p:spPr>
      </p:pic>
      <p:pic>
        <p:nvPicPr>
          <p:cNvPr id="231" name="Google Shape;231;g12f4ea81df8_6_1"/>
          <p:cNvPicPr preferRelativeResize="0"/>
          <p:nvPr/>
        </p:nvPicPr>
        <p:blipFill rotWithShape="1">
          <a:blip r:embed="rId6">
            <a:alphaModFix/>
          </a:blip>
          <a:srcRect b="21746" l="69746" r="0" t="0"/>
          <a:stretch/>
        </p:blipFill>
        <p:spPr>
          <a:xfrm>
            <a:off x="8149400" y="38751"/>
            <a:ext cx="374751" cy="982224"/>
          </a:xfrm>
          <a:prstGeom prst="rect">
            <a:avLst/>
          </a:prstGeom>
          <a:noFill/>
          <a:ln>
            <a:noFill/>
          </a:ln>
        </p:spPr>
      </p:pic>
      <p:sp>
        <p:nvSpPr>
          <p:cNvPr id="232" name="Google Shape;232;g12f4ea81df8_6_1"/>
          <p:cNvSpPr txBox="1"/>
          <p:nvPr/>
        </p:nvSpPr>
        <p:spPr>
          <a:xfrm>
            <a:off x="3304891" y="1020975"/>
            <a:ext cx="4444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AU" sz="2000">
                <a:latin typeface="Calibri"/>
                <a:ea typeface="Calibri"/>
                <a:cs typeface="Calibri"/>
                <a:sym typeface="Calibri"/>
              </a:rPr>
              <a:t>Example of successful interoperability</a:t>
            </a:r>
            <a:endParaRPr i="1" sz="2000">
              <a:latin typeface="Calibri"/>
              <a:ea typeface="Calibri"/>
              <a:cs typeface="Calibri"/>
              <a:sym typeface="Calibri"/>
            </a:endParaRPr>
          </a:p>
        </p:txBody>
      </p:sp>
      <p:pic>
        <p:nvPicPr>
          <p:cNvPr id="233" name="Google Shape;233;g12f4ea81df8_6_1"/>
          <p:cNvPicPr preferRelativeResize="0"/>
          <p:nvPr/>
        </p:nvPicPr>
        <p:blipFill>
          <a:blip r:embed="rId7">
            <a:alphaModFix/>
          </a:blip>
          <a:stretch>
            <a:fillRect/>
          </a:stretch>
        </p:blipFill>
        <p:spPr>
          <a:xfrm>
            <a:off x="3871788" y="1669351"/>
            <a:ext cx="3310735" cy="2037375"/>
          </a:xfrm>
          <a:prstGeom prst="rect">
            <a:avLst/>
          </a:prstGeom>
          <a:noFill/>
          <a:ln>
            <a:noFill/>
          </a:ln>
        </p:spPr>
      </p:pic>
      <p:pic>
        <p:nvPicPr>
          <p:cNvPr id="234" name="Google Shape;234;g12f4ea81df8_6_1"/>
          <p:cNvPicPr preferRelativeResize="0"/>
          <p:nvPr/>
        </p:nvPicPr>
        <p:blipFill>
          <a:blip r:embed="rId8">
            <a:alphaModFix/>
          </a:blip>
          <a:stretch>
            <a:fillRect/>
          </a:stretch>
        </p:blipFill>
        <p:spPr>
          <a:xfrm>
            <a:off x="3223201" y="3862500"/>
            <a:ext cx="4444500" cy="2333356"/>
          </a:xfrm>
          <a:prstGeom prst="rect">
            <a:avLst/>
          </a:prstGeom>
          <a:noFill/>
          <a:ln>
            <a:noFill/>
          </a:ln>
        </p:spPr>
      </p:pic>
      <p:sp>
        <p:nvSpPr>
          <p:cNvPr id="235" name="Google Shape;235;g12f4ea81df8_6_1"/>
          <p:cNvSpPr txBox="1"/>
          <p:nvPr/>
        </p:nvSpPr>
        <p:spPr>
          <a:xfrm>
            <a:off x="3871798" y="3236538"/>
            <a:ext cx="31473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1" lang="en-AU" sz="1300" u="none" cap="none" strike="noStrike">
                <a:solidFill>
                  <a:schemeClr val="lt1"/>
                </a:solidFill>
                <a:latin typeface="Calibri"/>
                <a:ea typeface="Calibri"/>
                <a:cs typeface="Calibri"/>
                <a:sym typeface="Calibri"/>
              </a:rPr>
              <a:t>R/P FLIP</a:t>
            </a:r>
            <a:r>
              <a:rPr b="0" i="0" lang="en-AU" sz="1300" u="none" cap="none" strike="noStrike">
                <a:solidFill>
                  <a:schemeClr val="lt1"/>
                </a:solidFill>
                <a:latin typeface="Calibri"/>
                <a:ea typeface="Calibri"/>
                <a:cs typeface="Calibri"/>
                <a:sym typeface="Calibri"/>
              </a:rPr>
              <a:t> at 9 m height</a:t>
            </a:r>
            <a:endParaRPr b="0" i="0" sz="1300" u="none" cap="none" strike="noStrike">
              <a:solidFill>
                <a:schemeClr val="lt1"/>
              </a:solidFill>
              <a:latin typeface="Calibri"/>
              <a:ea typeface="Calibri"/>
              <a:cs typeface="Calibri"/>
              <a:sym typeface="Calibri"/>
            </a:endParaRPr>
          </a:p>
        </p:txBody>
      </p:sp>
      <p:sp>
        <p:nvSpPr>
          <p:cNvPr id="236" name="Google Shape;236;g12f4ea81df8_6_1"/>
          <p:cNvSpPr txBox="1"/>
          <p:nvPr/>
        </p:nvSpPr>
        <p:spPr>
          <a:xfrm>
            <a:off x="4513663" y="5810950"/>
            <a:ext cx="2164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sz="1300">
                <a:solidFill>
                  <a:schemeClr val="lt1"/>
                </a:solidFill>
                <a:latin typeface="Calibri"/>
                <a:ea typeface="Calibri"/>
                <a:cs typeface="Calibri"/>
                <a:sym typeface="Calibri"/>
              </a:rPr>
              <a:t>Wave Glider at 1 m height</a:t>
            </a:r>
            <a:endParaRPr sz="13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12c81d0bb13_1_83"/>
          <p:cNvSpPr txBox="1"/>
          <p:nvPr/>
        </p:nvSpPr>
        <p:spPr>
          <a:xfrm>
            <a:off x="8523275" y="43800"/>
            <a:ext cx="3584700" cy="1108200"/>
          </a:xfrm>
          <a:prstGeom prst="rect">
            <a:avLst/>
          </a:prstGeom>
          <a:solidFill>
            <a:srgbClr val="FFFF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1" lang="en-AU" sz="2000">
                <a:solidFill>
                  <a:schemeClr val="dk1"/>
                </a:solidFill>
                <a:latin typeface="Calibri"/>
                <a:ea typeface="Calibri"/>
                <a:cs typeface="Calibri"/>
                <a:sym typeface="Calibri"/>
              </a:rPr>
              <a:t>Moving from a p</a:t>
            </a:r>
            <a:r>
              <a:rPr b="1" i="1" lang="en-AU" sz="2000">
                <a:solidFill>
                  <a:schemeClr val="dk1"/>
                </a:solidFill>
                <a:latin typeface="Calibri"/>
                <a:ea typeface="Calibri"/>
                <a:cs typeface="Calibri"/>
                <a:sym typeface="Calibri"/>
              </a:rPr>
              <a:t>atchwork of projects</a:t>
            </a:r>
            <a:r>
              <a:rPr b="1" i="1" lang="en-AU" sz="2000">
                <a:solidFill>
                  <a:schemeClr val="dk1"/>
                </a:solidFill>
                <a:latin typeface="Calibri"/>
                <a:ea typeface="Calibri"/>
                <a:cs typeface="Calibri"/>
                <a:sym typeface="Calibri"/>
              </a:rPr>
              <a:t> to a cohesive, open science network</a:t>
            </a:r>
            <a:endParaRPr b="1" i="1" sz="2000" u="none" cap="none" strike="noStrike">
              <a:solidFill>
                <a:schemeClr val="dk1"/>
              </a:solidFill>
              <a:latin typeface="Calibri"/>
              <a:ea typeface="Calibri"/>
              <a:cs typeface="Calibri"/>
              <a:sym typeface="Calibri"/>
            </a:endParaRPr>
          </a:p>
        </p:txBody>
      </p:sp>
      <p:sp>
        <p:nvSpPr>
          <p:cNvPr id="242" name="Google Shape;242;g12c81d0bb13_1_83"/>
          <p:cNvSpPr txBox="1"/>
          <p:nvPr/>
        </p:nvSpPr>
        <p:spPr>
          <a:xfrm>
            <a:off x="211400" y="1288225"/>
            <a:ext cx="7767600" cy="206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AU" sz="2400">
                <a:latin typeface="Calibri"/>
                <a:ea typeface="Calibri"/>
                <a:cs typeface="Calibri"/>
                <a:sym typeface="Calibri"/>
              </a:rPr>
              <a:t>Data from </a:t>
            </a:r>
            <a:r>
              <a:rPr b="0" i="0" lang="en-AU" sz="2400" u="none" cap="none" strike="noStrike">
                <a:solidFill>
                  <a:srgbClr val="000000"/>
                </a:solidFill>
                <a:latin typeface="Calibri"/>
                <a:ea typeface="Calibri"/>
                <a:cs typeface="Calibri"/>
                <a:sym typeface="Calibri"/>
              </a:rPr>
              <a:t>USVs </a:t>
            </a:r>
            <a:r>
              <a:rPr lang="en-AU" sz="2400">
                <a:latin typeface="Calibri"/>
                <a:ea typeface="Calibri"/>
                <a:cs typeface="Calibri"/>
                <a:sym typeface="Calibri"/>
              </a:rPr>
              <a:t>available</a:t>
            </a:r>
            <a:r>
              <a:rPr b="0" i="0" lang="en-AU" sz="2400" u="none" cap="none" strike="noStrike">
                <a:solidFill>
                  <a:srgbClr val="000000"/>
                </a:solidFill>
                <a:latin typeface="Calibri"/>
                <a:ea typeface="Calibri"/>
                <a:cs typeface="Calibri"/>
                <a:sym typeface="Calibri"/>
              </a:rPr>
              <a:t> </a:t>
            </a:r>
            <a:r>
              <a:rPr b="1" i="0" lang="en-AU" sz="2400" u="none" cap="none" strike="noStrike">
                <a:solidFill>
                  <a:srgbClr val="000000"/>
                </a:solidFill>
                <a:latin typeface="Calibri"/>
                <a:ea typeface="Calibri"/>
                <a:cs typeface="Calibri"/>
                <a:sym typeface="Calibri"/>
              </a:rPr>
              <a:t>to customer user</a:t>
            </a:r>
            <a:r>
              <a:rPr b="0" i="0" lang="en-AU" sz="2400" u="none" cap="none" strike="noStrike">
                <a:solidFill>
                  <a:srgbClr val="000000"/>
                </a:solidFill>
                <a:latin typeface="Calibri"/>
                <a:ea typeface="Calibri"/>
                <a:cs typeface="Calibri"/>
                <a:sym typeface="Calibri"/>
              </a:rPr>
              <a:t> </a:t>
            </a:r>
            <a:r>
              <a:rPr lang="en-AU" sz="2400">
                <a:latin typeface="Calibri"/>
                <a:ea typeface="Calibri"/>
                <a:cs typeface="Calibri"/>
                <a:sym typeface="Calibri"/>
              </a:rPr>
              <a:t>near</a:t>
            </a:r>
            <a:r>
              <a:rPr b="0" i="0" lang="en-AU" sz="2400" u="none" cap="none" strike="noStrike">
                <a:solidFill>
                  <a:srgbClr val="000000"/>
                </a:solidFill>
                <a:latin typeface="Calibri"/>
                <a:ea typeface="Calibri"/>
                <a:cs typeface="Calibri"/>
                <a:sym typeface="Calibri"/>
              </a:rPr>
              <a:t> real-time</a:t>
            </a:r>
            <a:endParaRPr b="0" i="0" sz="2000" u="none" cap="none" strike="noStrike">
              <a:solidFill>
                <a:srgbClr val="000000"/>
              </a:solidFill>
              <a:latin typeface="Calibri"/>
              <a:ea typeface="Calibri"/>
              <a:cs typeface="Calibri"/>
              <a:sym typeface="Calibri"/>
            </a:endParaRPr>
          </a:p>
          <a:p>
            <a:pPr indent="-355600" lvl="0" marL="457200" marR="0" rtl="0" algn="l">
              <a:lnSpc>
                <a:spcPct val="100000"/>
              </a:lnSpc>
              <a:spcBef>
                <a:spcPts val="0"/>
              </a:spcBef>
              <a:spcAft>
                <a:spcPts val="0"/>
              </a:spcAft>
              <a:buClr>
                <a:srgbClr val="000000"/>
              </a:buClr>
              <a:buSzPts val="2000"/>
              <a:buFont typeface="Calibri"/>
              <a:buChar char="●"/>
            </a:pPr>
            <a:r>
              <a:rPr lang="en-AU" sz="2000">
                <a:latin typeface="Calibri"/>
                <a:ea typeface="Calibri"/>
                <a:cs typeface="Calibri"/>
                <a:sym typeface="Calibri"/>
              </a:rPr>
              <a:t>The</a:t>
            </a:r>
            <a:r>
              <a:rPr b="0" i="0" lang="en-AU" sz="2000" u="none" cap="none" strike="noStrike">
                <a:solidFill>
                  <a:srgbClr val="000000"/>
                </a:solidFill>
                <a:latin typeface="Calibri"/>
                <a:ea typeface="Calibri"/>
                <a:cs typeface="Calibri"/>
                <a:sym typeface="Calibri"/>
              </a:rPr>
              <a:t> current </a:t>
            </a:r>
            <a:r>
              <a:rPr b="1" i="0" lang="en-AU" sz="2000" u="none" cap="none" strike="noStrike">
                <a:solidFill>
                  <a:srgbClr val="000000"/>
                </a:solidFill>
                <a:latin typeface="Calibri"/>
                <a:ea typeface="Calibri"/>
                <a:cs typeface="Calibri"/>
                <a:sym typeface="Calibri"/>
              </a:rPr>
              <a:t>expectation </a:t>
            </a:r>
            <a:r>
              <a:rPr lang="en-AU" sz="2000">
                <a:latin typeface="Calibri"/>
                <a:ea typeface="Calibri"/>
                <a:cs typeface="Calibri"/>
                <a:sym typeface="Calibri"/>
              </a:rPr>
              <a:t>of open data is shared by USV end-users in </a:t>
            </a:r>
            <a:r>
              <a:rPr lang="en-AU" sz="2000">
                <a:latin typeface="Calibri"/>
                <a:ea typeface="Calibri"/>
                <a:cs typeface="Calibri"/>
                <a:sym typeface="Calibri"/>
              </a:rPr>
              <a:t>government</a:t>
            </a:r>
            <a:r>
              <a:rPr lang="en-AU" sz="2000">
                <a:latin typeface="Calibri"/>
                <a:ea typeface="Calibri"/>
                <a:cs typeface="Calibri"/>
                <a:sym typeface="Calibri"/>
              </a:rPr>
              <a:t> based agencies</a:t>
            </a:r>
            <a:endParaRPr sz="2000">
              <a:latin typeface="Calibri"/>
              <a:ea typeface="Calibri"/>
              <a:cs typeface="Calibri"/>
              <a:sym typeface="Calibri"/>
            </a:endParaRPr>
          </a:p>
          <a:p>
            <a:pPr indent="-355600" lvl="0" marL="457200" marR="0" rtl="0" algn="l">
              <a:lnSpc>
                <a:spcPct val="100000"/>
              </a:lnSpc>
              <a:spcBef>
                <a:spcPts val="0"/>
              </a:spcBef>
              <a:spcAft>
                <a:spcPts val="0"/>
              </a:spcAft>
              <a:buClr>
                <a:srgbClr val="000000"/>
              </a:buClr>
              <a:buSzPts val="2000"/>
              <a:buFont typeface="Calibri"/>
              <a:buChar char="●"/>
            </a:pPr>
            <a:r>
              <a:rPr lang="en-AU" sz="2000">
                <a:latin typeface="Calibri"/>
                <a:ea typeface="Calibri"/>
                <a:cs typeface="Calibri"/>
                <a:sym typeface="Calibri"/>
              </a:rPr>
              <a:t>All data in the network will be disseminated on the</a:t>
            </a:r>
            <a:r>
              <a:rPr b="1" lang="en-AU" sz="2000">
                <a:latin typeface="Calibri"/>
                <a:ea typeface="Calibri"/>
                <a:cs typeface="Calibri"/>
                <a:sym typeface="Calibri"/>
              </a:rPr>
              <a:t> </a:t>
            </a:r>
            <a:r>
              <a:rPr b="1" i="0" lang="en-AU" sz="2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7"/>
                  </a:ext>
                </a:extLst>
              </a:rPr>
              <a:t>GTS/WIS2.0 in near</a:t>
            </a:r>
            <a:r>
              <a:rPr b="1" lang="en-AU" sz="2000">
                <a:latin typeface="Calibri"/>
                <a:ea typeface="Calibri"/>
                <a:cs typeface="Calibri"/>
                <a:sym typeface="Calibri"/>
                <a:extLst>
                  <a:ext uri="http://customooxmlschemas.google.com/">
                    <go:slidesCustomData xmlns:go="http://customooxmlschemas.google.com/" textRoundtripDataId="18"/>
                  </a:ext>
                </a:extLst>
              </a:rPr>
              <a:t> </a:t>
            </a:r>
            <a:r>
              <a:rPr b="1" i="0" lang="en-AU" sz="2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9"/>
                  </a:ext>
                </a:extLst>
              </a:rPr>
              <a:t>real</a:t>
            </a:r>
            <a:r>
              <a:rPr b="1" lang="en-AU" sz="2000">
                <a:latin typeface="Calibri"/>
                <a:ea typeface="Calibri"/>
                <a:cs typeface="Calibri"/>
                <a:sym typeface="Calibri"/>
                <a:extLst>
                  <a:ext uri="http://customooxmlschemas.google.com/">
                    <go:slidesCustomData xmlns:go="http://customooxmlschemas.google.com/" textRoundtripDataId="20"/>
                  </a:ext>
                </a:extLst>
              </a:rPr>
              <a:t>-</a:t>
            </a:r>
            <a:r>
              <a:rPr b="1" i="0" lang="en-AU" sz="2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21"/>
                  </a:ext>
                </a:extLst>
              </a:rPr>
              <a:t>time</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43" name="Google Shape;243;g12c81d0bb13_1_83"/>
          <p:cNvPicPr preferRelativeResize="0"/>
          <p:nvPr/>
        </p:nvPicPr>
        <p:blipFill rotWithShape="1">
          <a:blip r:embed="rId3">
            <a:alphaModFix/>
          </a:blip>
          <a:srcRect b="23276" l="0" r="0" t="61233"/>
          <a:stretch/>
        </p:blipFill>
        <p:spPr>
          <a:xfrm>
            <a:off x="35200" y="50537"/>
            <a:ext cx="8028098" cy="1062326"/>
          </a:xfrm>
          <a:prstGeom prst="rect">
            <a:avLst/>
          </a:prstGeom>
          <a:noFill/>
          <a:ln>
            <a:noFill/>
          </a:ln>
        </p:spPr>
      </p:pic>
      <p:pic>
        <p:nvPicPr>
          <p:cNvPr id="244" name="Google Shape;244;g12c81d0bb13_1_83"/>
          <p:cNvPicPr preferRelativeResize="0"/>
          <p:nvPr/>
        </p:nvPicPr>
        <p:blipFill rotWithShape="1">
          <a:blip r:embed="rId3">
            <a:alphaModFix/>
          </a:blip>
          <a:srcRect b="64587" l="0" r="0" t="22999"/>
          <a:stretch/>
        </p:blipFill>
        <p:spPr>
          <a:xfrm>
            <a:off x="25175" y="3498550"/>
            <a:ext cx="8028098" cy="851225"/>
          </a:xfrm>
          <a:prstGeom prst="rect">
            <a:avLst/>
          </a:prstGeom>
          <a:noFill/>
          <a:ln>
            <a:noFill/>
          </a:ln>
        </p:spPr>
      </p:pic>
      <p:sp>
        <p:nvSpPr>
          <p:cNvPr id="245" name="Google Shape;245;g12c81d0bb13_1_83"/>
          <p:cNvSpPr txBox="1"/>
          <p:nvPr/>
        </p:nvSpPr>
        <p:spPr>
          <a:xfrm>
            <a:off x="8567960" y="3524350"/>
            <a:ext cx="3527400" cy="1108200"/>
          </a:xfrm>
          <a:prstGeom prst="rect">
            <a:avLst/>
          </a:prstGeom>
          <a:solidFill>
            <a:srgbClr val="FF00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1" lang="en-AU" sz="2000" u="none" cap="none" strike="noStrike">
                <a:solidFill>
                  <a:schemeClr val="dk1"/>
                </a:solidFill>
                <a:latin typeface="Calibri"/>
                <a:ea typeface="Calibri"/>
                <a:cs typeface="Calibri"/>
                <a:sym typeface="Calibri"/>
              </a:rPr>
              <a:t>Currently funded as single missions for research campaigns and pilot studies</a:t>
            </a:r>
            <a:endParaRPr b="1" i="1" sz="2000" u="none" cap="none" strike="noStrike">
              <a:solidFill>
                <a:schemeClr val="dk1"/>
              </a:solidFill>
              <a:latin typeface="Calibri"/>
              <a:ea typeface="Calibri"/>
              <a:cs typeface="Calibri"/>
              <a:sym typeface="Calibri"/>
            </a:endParaRPr>
          </a:p>
        </p:txBody>
      </p:sp>
      <p:sp>
        <p:nvSpPr>
          <p:cNvPr id="246" name="Google Shape;246;g12c81d0bb13_1_83"/>
          <p:cNvSpPr txBox="1"/>
          <p:nvPr/>
        </p:nvSpPr>
        <p:spPr>
          <a:xfrm>
            <a:off x="340000" y="4349775"/>
            <a:ext cx="8028000" cy="240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AU" sz="2400">
                <a:solidFill>
                  <a:schemeClr val="dk1"/>
                </a:solidFill>
                <a:latin typeface="Calibri"/>
                <a:ea typeface="Calibri"/>
                <a:cs typeface="Calibri"/>
                <a:sym typeface="Calibri"/>
              </a:rPr>
              <a:t>Sustained funding is lacking</a:t>
            </a:r>
            <a:r>
              <a:rPr lang="en-AU" sz="2400">
                <a:solidFill>
                  <a:schemeClr val="dk1"/>
                </a:solidFill>
                <a:latin typeface="Calibri"/>
                <a:ea typeface="Calibri"/>
                <a:cs typeface="Calibri"/>
                <a:sym typeface="Calibri"/>
              </a:rPr>
              <a:t>, but…</a:t>
            </a:r>
            <a:endParaRPr sz="2400">
              <a:solidFill>
                <a:schemeClr val="dk1"/>
              </a:solidFill>
              <a:latin typeface="Calibri"/>
              <a:ea typeface="Calibri"/>
              <a:cs typeface="Calibri"/>
              <a:sym typeface="Calibri"/>
            </a:endParaRPr>
          </a:p>
          <a:p>
            <a:pPr indent="-355600" lvl="0" marL="457200" marR="0" rtl="0" algn="l">
              <a:lnSpc>
                <a:spcPct val="100000"/>
              </a:lnSpc>
              <a:spcBef>
                <a:spcPts val="0"/>
              </a:spcBef>
              <a:spcAft>
                <a:spcPts val="0"/>
              </a:spcAft>
              <a:buClr>
                <a:srgbClr val="000000"/>
              </a:buClr>
              <a:buSzPts val="2000"/>
              <a:buFont typeface="Calibri"/>
              <a:buChar char="●"/>
            </a:pPr>
            <a:r>
              <a:rPr b="1" lang="en-AU" sz="2000">
                <a:latin typeface="Calibri"/>
                <a:ea typeface="Calibri"/>
                <a:cs typeface="Calibri"/>
                <a:sym typeface="Calibri"/>
              </a:rPr>
              <a:t>Philanthropic and gov’t d</a:t>
            </a:r>
            <a:r>
              <a:rPr b="1" i="0" lang="en-AU" sz="2000" u="none" cap="none" strike="noStrike">
                <a:solidFill>
                  <a:srgbClr val="000000"/>
                </a:solidFill>
                <a:latin typeface="Calibri"/>
                <a:ea typeface="Calibri"/>
                <a:cs typeface="Calibri"/>
                <a:sym typeface="Calibri"/>
              </a:rPr>
              <a:t>ata </a:t>
            </a:r>
            <a:r>
              <a:rPr b="1" i="0" lang="en-AU" sz="2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22"/>
                  </a:ext>
                </a:extLst>
              </a:rPr>
              <a:t>buys</a:t>
            </a:r>
            <a:r>
              <a:rPr i="0" lang="en-AU" sz="2000" u="none" cap="none" strike="noStrike">
                <a:solidFill>
                  <a:srgbClr val="000000"/>
                </a:solidFill>
                <a:latin typeface="Calibri"/>
                <a:ea typeface="Calibri"/>
                <a:cs typeface="Calibri"/>
                <a:sym typeface="Calibri"/>
              </a:rPr>
              <a:t> could make data available through GTS and GDAC</a:t>
            </a:r>
            <a:endParaRPr i="0" sz="2000" u="none" cap="none" strike="noStrike">
              <a:solidFill>
                <a:srgbClr val="000000"/>
              </a:solidFill>
              <a:latin typeface="Calibri"/>
              <a:ea typeface="Calibri"/>
              <a:cs typeface="Calibri"/>
              <a:sym typeface="Calibri"/>
            </a:endParaRPr>
          </a:p>
          <a:p>
            <a:pPr indent="-355600" lvl="0" marL="457200" marR="0" rtl="0" algn="l">
              <a:lnSpc>
                <a:spcPct val="100000"/>
              </a:lnSpc>
              <a:spcBef>
                <a:spcPts val="0"/>
              </a:spcBef>
              <a:spcAft>
                <a:spcPts val="0"/>
              </a:spcAft>
              <a:buClr>
                <a:srgbClr val="000000"/>
              </a:buClr>
              <a:buSzPts val="2000"/>
              <a:buFont typeface="Calibri"/>
              <a:buChar char="●"/>
            </a:pPr>
            <a:r>
              <a:rPr b="0" i="0" lang="en-AU" sz="2000" u="none" cap="none" strike="noStrike">
                <a:solidFill>
                  <a:srgbClr val="000000"/>
                </a:solidFill>
                <a:latin typeface="Calibri"/>
                <a:ea typeface="Calibri"/>
                <a:cs typeface="Calibri"/>
                <a:sym typeface="Calibri"/>
              </a:rPr>
              <a:t>NOAA has committed to </a:t>
            </a:r>
            <a:r>
              <a:rPr b="1" i="0" lang="en-AU" sz="2000" u="none" cap="none" strike="noStrike">
                <a:solidFill>
                  <a:srgbClr val="000000"/>
                </a:solidFill>
                <a:latin typeface="Calibri"/>
                <a:ea typeface="Calibri"/>
                <a:cs typeface="Calibri"/>
                <a:sym typeface="Calibri"/>
              </a:rPr>
              <a:t>Surface Ocean CO</a:t>
            </a:r>
            <a:r>
              <a:rPr b="1" baseline="-25000" i="0" lang="en-AU" sz="2000" u="none" cap="none" strike="noStrike">
                <a:solidFill>
                  <a:srgbClr val="000000"/>
                </a:solidFill>
                <a:latin typeface="Calibri"/>
                <a:ea typeface="Calibri"/>
                <a:cs typeface="Calibri"/>
                <a:sym typeface="Calibri"/>
              </a:rPr>
              <a:t>2</a:t>
            </a:r>
            <a:r>
              <a:rPr b="1" i="0" lang="en-AU" sz="2000" u="none" cap="none" strike="noStrike">
                <a:solidFill>
                  <a:srgbClr val="000000"/>
                </a:solidFill>
                <a:latin typeface="Calibri"/>
                <a:ea typeface="Calibri"/>
                <a:cs typeface="Calibri"/>
                <a:sym typeface="Calibri"/>
              </a:rPr>
              <a:t> Monitoring network.</a:t>
            </a:r>
            <a:r>
              <a:rPr b="0" i="0" lang="en-AU" sz="2000" u="none" cap="none" strike="noStrike">
                <a:solidFill>
                  <a:srgbClr val="000000"/>
                </a:solidFill>
                <a:latin typeface="Calibri"/>
                <a:ea typeface="Calibri"/>
                <a:cs typeface="Calibri"/>
                <a:sym typeface="Calibri"/>
              </a:rPr>
              <a:t> See COP26 Network</a:t>
            </a:r>
            <a:endParaRPr b="0" i="0" sz="2000" u="none" cap="none" strike="noStrike">
              <a:solidFill>
                <a:srgbClr val="000000"/>
              </a:solidFill>
              <a:latin typeface="Calibri"/>
              <a:ea typeface="Calibri"/>
              <a:cs typeface="Calibri"/>
              <a:sym typeface="Calibri"/>
            </a:endParaRPr>
          </a:p>
          <a:p>
            <a:pPr indent="-355600" lvl="0" marL="457200" marR="0" rtl="0" algn="l">
              <a:lnSpc>
                <a:spcPct val="100000"/>
              </a:lnSpc>
              <a:spcBef>
                <a:spcPts val="0"/>
              </a:spcBef>
              <a:spcAft>
                <a:spcPts val="0"/>
              </a:spcAft>
              <a:buClr>
                <a:srgbClr val="000000"/>
              </a:buClr>
              <a:buSzPts val="2000"/>
              <a:buFont typeface="Calibri"/>
              <a:buChar char="●"/>
            </a:pPr>
            <a:r>
              <a:rPr b="0" i="0" lang="en-AU" sz="2000" u="none" cap="none" strike="noStrike">
                <a:solidFill>
                  <a:schemeClr val="dk1"/>
                </a:solidFill>
                <a:latin typeface="Calibri"/>
                <a:ea typeface="Calibri"/>
                <a:cs typeface="Calibri"/>
                <a:sym typeface="Calibri"/>
              </a:rPr>
              <a:t>NOAA has created a draft </a:t>
            </a:r>
            <a:r>
              <a:rPr b="1" i="0" lang="en-AU" sz="2000" u="none" cap="none" strike="noStrike">
                <a:solidFill>
                  <a:schemeClr val="dk1"/>
                </a:solidFill>
                <a:latin typeface="Calibri"/>
                <a:ea typeface="Calibri"/>
                <a:cs typeface="Calibri"/>
                <a:sym typeface="Calibri"/>
              </a:rPr>
              <a:t>Research to Operations Umbrella Plan</a:t>
            </a:r>
            <a:endParaRPr b="1" i="0" sz="2000" u="none" cap="none" strike="noStrike">
              <a:solidFill>
                <a:schemeClr val="dk1"/>
              </a:solidFill>
              <a:latin typeface="Calibri"/>
              <a:ea typeface="Calibri"/>
              <a:cs typeface="Calibri"/>
              <a:sym typeface="Calibri"/>
            </a:endParaRPr>
          </a:p>
          <a:p>
            <a:pPr indent="-355600" lvl="0" marL="457200" marR="0" rtl="0" algn="l">
              <a:lnSpc>
                <a:spcPct val="100000"/>
              </a:lnSpc>
              <a:spcBef>
                <a:spcPts val="0"/>
              </a:spcBef>
              <a:spcAft>
                <a:spcPts val="0"/>
              </a:spcAft>
              <a:buClr>
                <a:schemeClr val="dk1"/>
              </a:buClr>
              <a:buSzPts val="2000"/>
              <a:buFont typeface="Calibri"/>
              <a:buChar char="●"/>
            </a:pPr>
            <a:r>
              <a:rPr lang="en-AU" sz="2000">
                <a:solidFill>
                  <a:schemeClr val="dk1"/>
                </a:solidFill>
                <a:latin typeface="Calibri"/>
                <a:ea typeface="Calibri"/>
                <a:cs typeface="Calibri"/>
                <a:sym typeface="Calibri"/>
              </a:rPr>
              <a:t>Missions duration ~ 6 months;  </a:t>
            </a:r>
            <a:r>
              <a:rPr b="0" i="0" lang="en-AU" sz="2000" u="none" cap="none" strike="noStrike">
                <a:solidFill>
                  <a:schemeClr val="dk1"/>
                </a:solidFill>
                <a:latin typeface="Calibri"/>
                <a:ea typeface="Calibri"/>
                <a:cs typeface="Calibri"/>
                <a:sym typeface="Calibri"/>
              </a:rPr>
              <a:t>Biofouling often the only limiting factor</a:t>
            </a:r>
            <a:endParaRPr b="0" i="0" sz="2000" u="none" cap="none" strike="noStrike">
              <a:solidFill>
                <a:schemeClr val="dk1"/>
              </a:solidFill>
              <a:latin typeface="Calibri"/>
              <a:ea typeface="Calibri"/>
              <a:cs typeface="Calibri"/>
              <a:sym typeface="Calibri"/>
            </a:endParaRPr>
          </a:p>
        </p:txBody>
      </p:sp>
      <p:pic>
        <p:nvPicPr>
          <p:cNvPr id="247" name="Google Shape;247;g12c81d0bb13_1_83"/>
          <p:cNvPicPr preferRelativeResize="0"/>
          <p:nvPr/>
        </p:nvPicPr>
        <p:blipFill rotWithShape="1">
          <a:blip r:embed="rId4">
            <a:alphaModFix/>
          </a:blip>
          <a:srcRect b="21746" l="69746" r="0" t="0"/>
          <a:stretch/>
        </p:blipFill>
        <p:spPr>
          <a:xfrm>
            <a:off x="8073200" y="38751"/>
            <a:ext cx="374751" cy="982224"/>
          </a:xfrm>
          <a:prstGeom prst="rect">
            <a:avLst/>
          </a:prstGeom>
          <a:noFill/>
          <a:ln>
            <a:noFill/>
          </a:ln>
        </p:spPr>
      </p:pic>
      <p:pic>
        <p:nvPicPr>
          <p:cNvPr id="248" name="Google Shape;248;g12c81d0bb13_1_83"/>
          <p:cNvPicPr preferRelativeResize="0"/>
          <p:nvPr/>
        </p:nvPicPr>
        <p:blipFill rotWithShape="1">
          <a:blip r:embed="rId5">
            <a:alphaModFix/>
          </a:blip>
          <a:srcRect b="23494" l="0" r="72212" t="0"/>
          <a:stretch/>
        </p:blipFill>
        <p:spPr>
          <a:xfrm>
            <a:off x="8100900" y="3570487"/>
            <a:ext cx="374751" cy="982224"/>
          </a:xfrm>
          <a:prstGeom prst="rect">
            <a:avLst/>
          </a:prstGeom>
          <a:noFill/>
          <a:ln>
            <a:noFill/>
          </a:ln>
        </p:spPr>
      </p:pic>
      <p:sp>
        <p:nvSpPr>
          <p:cNvPr id="249" name="Google Shape;249;g12c81d0bb13_1_83"/>
          <p:cNvSpPr txBox="1"/>
          <p:nvPr/>
        </p:nvSpPr>
        <p:spPr>
          <a:xfrm>
            <a:off x="8073200" y="1615750"/>
            <a:ext cx="3941400" cy="1072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i="1" lang="en-AU" sz="1900">
                <a:solidFill>
                  <a:srgbClr val="17A2B8"/>
                </a:solidFill>
              </a:rPr>
              <a:t>“</a:t>
            </a:r>
            <a:r>
              <a:rPr i="1" lang="en-AU" sz="1900">
                <a:solidFill>
                  <a:srgbClr val="17A2B8"/>
                </a:solidFill>
              </a:rPr>
              <a:t>Patchwork of potentiality, and a network of promise” </a:t>
            </a:r>
            <a:endParaRPr i="1" sz="1900">
              <a:solidFill>
                <a:srgbClr val="17A2B8"/>
              </a:solidFill>
            </a:endParaRPr>
          </a:p>
          <a:p>
            <a:pPr indent="0" lvl="0" marL="0" rtl="0" algn="ctr">
              <a:lnSpc>
                <a:spcPct val="115000"/>
              </a:lnSpc>
              <a:spcBef>
                <a:spcPts val="0"/>
              </a:spcBef>
              <a:spcAft>
                <a:spcPts val="0"/>
              </a:spcAft>
              <a:buClr>
                <a:schemeClr val="dk1"/>
              </a:buClr>
              <a:buSzPts val="1100"/>
              <a:buFont typeface="Arial"/>
              <a:buNone/>
            </a:pPr>
            <a:r>
              <a:rPr b="1" i="1" lang="en-AU">
                <a:solidFill>
                  <a:schemeClr val="dk1"/>
                </a:solidFill>
              </a:rPr>
              <a:t>Eric Lindstrom</a:t>
            </a:r>
            <a:endParaRPr b="1" i="1">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g12c81d0bb13_1_70"/>
          <p:cNvSpPr txBox="1"/>
          <p:nvPr/>
        </p:nvSpPr>
        <p:spPr>
          <a:xfrm>
            <a:off x="8694600" y="66075"/>
            <a:ext cx="3489000" cy="800400"/>
          </a:xfrm>
          <a:prstGeom prst="rect">
            <a:avLst/>
          </a:prstGeom>
          <a:solidFill>
            <a:srgbClr val="FF00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1" lang="en-AU" sz="2000">
                <a:solidFill>
                  <a:schemeClr val="dk1"/>
                </a:solidFill>
                <a:latin typeface="Calibri"/>
                <a:ea typeface="Calibri"/>
                <a:cs typeface="Calibri"/>
                <a:sym typeface="Calibri"/>
              </a:rPr>
              <a:t>Will be developed by proposed </a:t>
            </a:r>
            <a:r>
              <a:rPr b="1" i="1" lang="en-AU" sz="2000" u="none" cap="none" strike="noStrike">
                <a:solidFill>
                  <a:schemeClr val="dk1"/>
                </a:solidFill>
                <a:latin typeface="Calibri"/>
                <a:ea typeface="Calibri"/>
                <a:cs typeface="Calibri"/>
                <a:sym typeface="Calibri"/>
              </a:rPr>
              <a:t>Community of Practice</a:t>
            </a:r>
            <a:endParaRPr b="1" i="1" sz="2000" u="none" cap="none" strike="noStrike">
              <a:solidFill>
                <a:schemeClr val="dk1"/>
              </a:solidFill>
              <a:latin typeface="Calibri"/>
              <a:ea typeface="Calibri"/>
              <a:cs typeface="Calibri"/>
              <a:sym typeface="Calibri"/>
            </a:endParaRPr>
          </a:p>
        </p:txBody>
      </p:sp>
      <p:pic>
        <p:nvPicPr>
          <p:cNvPr id="255" name="Google Shape;255;g12c81d0bb13_1_70"/>
          <p:cNvPicPr preferRelativeResize="0"/>
          <p:nvPr/>
        </p:nvPicPr>
        <p:blipFill rotWithShape="1">
          <a:blip r:embed="rId3">
            <a:alphaModFix/>
          </a:blip>
          <a:srcRect b="38699" l="0" r="0" t="48888"/>
          <a:stretch/>
        </p:blipFill>
        <p:spPr>
          <a:xfrm>
            <a:off x="27000" y="55237"/>
            <a:ext cx="8028098" cy="851225"/>
          </a:xfrm>
          <a:prstGeom prst="rect">
            <a:avLst/>
          </a:prstGeom>
          <a:noFill/>
          <a:ln>
            <a:noFill/>
          </a:ln>
        </p:spPr>
      </p:pic>
      <p:pic>
        <p:nvPicPr>
          <p:cNvPr id="256" name="Google Shape;256;g12c81d0bb13_1_70"/>
          <p:cNvPicPr preferRelativeResize="0"/>
          <p:nvPr/>
        </p:nvPicPr>
        <p:blipFill rotWithShape="1">
          <a:blip r:embed="rId4">
            <a:alphaModFix/>
          </a:blip>
          <a:srcRect b="23494" l="0" r="72212" t="0"/>
          <a:stretch/>
        </p:blipFill>
        <p:spPr>
          <a:xfrm>
            <a:off x="8148600" y="24025"/>
            <a:ext cx="374751" cy="982224"/>
          </a:xfrm>
          <a:prstGeom prst="rect">
            <a:avLst/>
          </a:prstGeom>
          <a:noFill/>
          <a:ln>
            <a:noFill/>
          </a:ln>
        </p:spPr>
      </p:pic>
      <p:sp>
        <p:nvSpPr>
          <p:cNvPr id="257" name="Google Shape;257;g12c81d0bb13_1_70"/>
          <p:cNvSpPr txBox="1"/>
          <p:nvPr/>
        </p:nvSpPr>
        <p:spPr>
          <a:xfrm>
            <a:off x="204050" y="1030000"/>
            <a:ext cx="11875800" cy="877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en-AU" sz="1900">
                <a:latin typeface="Calibri"/>
                <a:ea typeface="Calibri"/>
                <a:cs typeface="Calibri"/>
                <a:sym typeface="Calibri"/>
              </a:rPr>
              <a:t>OASIS envisages a USV network for GOOS that will </a:t>
            </a:r>
            <a:r>
              <a:rPr b="1" lang="en-AU" sz="2600">
                <a:latin typeface="Calibri"/>
                <a:ea typeface="Calibri"/>
                <a:cs typeface="Calibri"/>
                <a:sym typeface="Calibri"/>
              </a:rPr>
              <a:t>FILL GAPS</a:t>
            </a:r>
            <a:r>
              <a:rPr b="1" lang="en-AU" sz="1900">
                <a:latin typeface="Calibri"/>
                <a:ea typeface="Calibri"/>
                <a:cs typeface="Calibri"/>
                <a:sym typeface="Calibri"/>
              </a:rPr>
              <a:t> </a:t>
            </a:r>
            <a:r>
              <a:rPr lang="en-AU" sz="1900">
                <a:latin typeface="Calibri"/>
                <a:ea typeface="Calibri"/>
                <a:cs typeface="Calibri"/>
                <a:sym typeface="Calibri"/>
              </a:rPr>
              <a:t>in space, time, disciplines and complement existing GOOS infrastructure</a:t>
            </a:r>
            <a:endParaRPr sz="1900">
              <a:latin typeface="Calibri"/>
              <a:ea typeface="Calibri"/>
              <a:cs typeface="Calibri"/>
              <a:sym typeface="Calibri"/>
            </a:endParaRPr>
          </a:p>
        </p:txBody>
      </p:sp>
      <p:sp>
        <p:nvSpPr>
          <p:cNvPr id="258" name="Google Shape;258;g12c81d0bb13_1_70"/>
          <p:cNvSpPr txBox="1"/>
          <p:nvPr/>
        </p:nvSpPr>
        <p:spPr>
          <a:xfrm>
            <a:off x="204050" y="1907200"/>
            <a:ext cx="3936300" cy="4710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lang="en-AU" sz="2400">
                <a:solidFill>
                  <a:schemeClr val="dk1"/>
                </a:solidFill>
                <a:latin typeface="Calibri"/>
                <a:ea typeface="Calibri"/>
                <a:cs typeface="Calibri"/>
                <a:sym typeface="Calibri"/>
              </a:rPr>
              <a:t>SPACE AND TIME</a:t>
            </a:r>
            <a:endParaRPr b="0" i="0" sz="2400" u="none" cap="none" strike="noStrike">
              <a:solidFill>
                <a:srgbClr val="000000"/>
              </a:solidFill>
              <a:latin typeface="Calibri"/>
              <a:ea typeface="Calibri"/>
              <a:cs typeface="Calibri"/>
              <a:sym typeface="Calibri"/>
            </a:endParaRPr>
          </a:p>
          <a:p>
            <a:pPr indent="-342900" lvl="0" marL="457200" marR="0" rtl="0" algn="l">
              <a:lnSpc>
                <a:spcPct val="100000"/>
              </a:lnSpc>
              <a:spcBef>
                <a:spcPts val="0"/>
              </a:spcBef>
              <a:spcAft>
                <a:spcPts val="0"/>
              </a:spcAft>
              <a:buClr>
                <a:srgbClr val="000000"/>
              </a:buClr>
              <a:buSzPts val="1800"/>
              <a:buFont typeface="Calibri"/>
              <a:buChar char="●"/>
            </a:pPr>
            <a:r>
              <a:rPr b="1" i="0" lang="en-AU" sz="1800" u="none" cap="none" strike="noStrike">
                <a:solidFill>
                  <a:srgbClr val="000000"/>
                </a:solidFill>
                <a:latin typeface="Calibri"/>
                <a:ea typeface="Calibri"/>
                <a:cs typeface="Calibri"/>
                <a:sym typeface="Calibri"/>
              </a:rPr>
              <a:t>Remote locations</a:t>
            </a:r>
            <a:r>
              <a:rPr b="0" i="0" lang="en-AU" sz="1800" u="none" cap="none" strike="noStrike">
                <a:solidFill>
                  <a:srgbClr val="000000"/>
                </a:solidFill>
                <a:latin typeface="Calibri"/>
                <a:ea typeface="Calibri"/>
                <a:cs typeface="Calibri"/>
                <a:sym typeface="Calibri"/>
              </a:rPr>
              <a:t> of global ocean</a:t>
            </a:r>
            <a:r>
              <a:rPr lang="en-AU" sz="1800">
                <a:latin typeface="Calibri"/>
                <a:ea typeface="Calibri"/>
                <a:cs typeface="Calibri"/>
                <a:sym typeface="Calibri"/>
              </a:rPr>
              <a:t> not currently covered by GOOS infrastructure</a:t>
            </a:r>
            <a:r>
              <a:rPr b="1" lang="en-AU" sz="1800">
                <a:latin typeface="Calibri"/>
                <a:ea typeface="Calibri"/>
                <a:cs typeface="Calibri"/>
                <a:sym typeface="Calibri"/>
              </a:rPr>
              <a:t>, including s</a:t>
            </a:r>
            <a:r>
              <a:rPr b="1" lang="en-AU" sz="1800">
                <a:latin typeface="Calibri"/>
                <a:ea typeface="Calibri"/>
                <a:cs typeface="Calibri"/>
                <a:sym typeface="Calibri"/>
              </a:rPr>
              <a:t>emi-enclosed</a:t>
            </a:r>
            <a:r>
              <a:rPr lang="en-AU" sz="1800">
                <a:latin typeface="Calibri"/>
                <a:ea typeface="Calibri"/>
                <a:cs typeface="Calibri"/>
                <a:sym typeface="Calibri"/>
              </a:rPr>
              <a:t> </a:t>
            </a:r>
            <a:r>
              <a:rPr b="1" lang="en-AU" sz="1800">
                <a:latin typeface="Calibri"/>
                <a:ea typeface="Calibri"/>
                <a:cs typeface="Calibri"/>
                <a:sym typeface="Calibri"/>
              </a:rPr>
              <a:t>seas, gulfs, archipelagos</a:t>
            </a:r>
            <a:r>
              <a:rPr lang="en-AU" sz="1800">
                <a:latin typeface="Calibri"/>
                <a:ea typeface="Calibri"/>
                <a:cs typeface="Calibri"/>
                <a:sym typeface="Calibri"/>
              </a:rPr>
              <a:t> and </a:t>
            </a:r>
            <a:r>
              <a:rPr b="1" lang="en-AU" sz="1800">
                <a:latin typeface="Calibri"/>
                <a:ea typeface="Calibri"/>
                <a:cs typeface="Calibri"/>
                <a:sym typeface="Calibri"/>
              </a:rPr>
              <a:t>reef networks</a:t>
            </a:r>
            <a:r>
              <a:rPr lang="en-AU" sz="1800">
                <a:latin typeface="Calibri"/>
                <a:ea typeface="Calibri"/>
                <a:cs typeface="Calibri"/>
                <a:sym typeface="Calibri"/>
              </a:rPr>
              <a:t> </a:t>
            </a:r>
            <a:endParaRPr sz="1800">
              <a:latin typeface="Calibri"/>
              <a:ea typeface="Calibri"/>
              <a:cs typeface="Calibri"/>
              <a:sym typeface="Calibri"/>
            </a:endParaRPr>
          </a:p>
          <a:p>
            <a:pPr indent="-342900" lvl="0" marL="457200" marR="0" rtl="0" algn="l">
              <a:lnSpc>
                <a:spcPct val="100000"/>
              </a:lnSpc>
              <a:spcBef>
                <a:spcPts val="0"/>
              </a:spcBef>
              <a:spcAft>
                <a:spcPts val="0"/>
              </a:spcAft>
              <a:buClr>
                <a:srgbClr val="000000"/>
              </a:buClr>
              <a:buSzPts val="1800"/>
              <a:buFont typeface="Calibri"/>
              <a:buChar char="●"/>
            </a:pPr>
            <a:r>
              <a:rPr b="1" i="0" lang="en-AU" sz="1800" u="none" cap="none" strike="noStrike">
                <a:solidFill>
                  <a:srgbClr val="000000"/>
                </a:solidFill>
                <a:latin typeface="Calibri"/>
                <a:ea typeface="Calibri"/>
                <a:cs typeface="Calibri"/>
                <a:sym typeface="Calibri"/>
              </a:rPr>
              <a:t>Under persistent cloud cover</a:t>
            </a:r>
            <a:r>
              <a:rPr b="0" i="0" lang="en-AU" sz="1800" u="none" cap="none" strike="noStrike">
                <a:solidFill>
                  <a:srgbClr val="000000"/>
                </a:solidFill>
                <a:latin typeface="Calibri"/>
                <a:ea typeface="Calibri"/>
                <a:cs typeface="Calibri"/>
                <a:sym typeface="Calibri"/>
              </a:rPr>
              <a:t> that can obscure some satellite observations</a:t>
            </a:r>
            <a:endParaRPr b="0" i="0" sz="1800" u="none" cap="none" strike="noStrike">
              <a:solidFill>
                <a:srgbClr val="000000"/>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AU" sz="1800">
                <a:solidFill>
                  <a:schemeClr val="dk1"/>
                </a:solidFill>
                <a:latin typeface="Calibri"/>
                <a:ea typeface="Calibri"/>
                <a:cs typeface="Calibri"/>
                <a:sym typeface="Calibri"/>
              </a:rPr>
              <a:t>Clusters of USV </a:t>
            </a:r>
            <a:r>
              <a:rPr lang="en-AU" sz="1800">
                <a:solidFill>
                  <a:schemeClr val="dk1"/>
                </a:solidFill>
                <a:latin typeface="Calibri"/>
                <a:ea typeface="Calibri"/>
                <a:cs typeface="Calibri"/>
                <a:sym typeface="Calibri"/>
              </a:rPr>
              <a:t>that periodically come together to form </a:t>
            </a:r>
            <a:r>
              <a:rPr b="1" lang="en-AU" sz="1800">
                <a:solidFill>
                  <a:schemeClr val="dk1"/>
                </a:solidFill>
                <a:latin typeface="Calibri"/>
                <a:ea typeface="Calibri"/>
                <a:cs typeface="Calibri"/>
                <a:sym typeface="Calibri"/>
              </a:rPr>
              <a:t>“Mesonet”</a:t>
            </a:r>
            <a:r>
              <a:rPr lang="en-AU" sz="1800">
                <a:solidFill>
                  <a:schemeClr val="dk1"/>
                </a:solidFill>
                <a:latin typeface="Calibri"/>
                <a:ea typeface="Calibri"/>
                <a:cs typeface="Calibri"/>
                <a:sym typeface="Calibri"/>
              </a:rPr>
              <a:t>, then spread apart for greater coverage</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Pairs of USV, in  loose </a:t>
            </a:r>
            <a:r>
              <a:rPr b="1" lang="en-AU" sz="1800">
                <a:solidFill>
                  <a:schemeClr val="dk1"/>
                </a:solidFill>
                <a:latin typeface="Calibri"/>
                <a:ea typeface="Calibri"/>
                <a:cs typeface="Calibri"/>
                <a:sym typeface="Calibri"/>
              </a:rPr>
              <a:t>follow-the leader </a:t>
            </a:r>
            <a:r>
              <a:rPr lang="en-AU" sz="1800">
                <a:solidFill>
                  <a:schemeClr val="dk1"/>
                </a:solidFill>
                <a:latin typeface="Calibri"/>
                <a:ea typeface="Calibri"/>
                <a:cs typeface="Calibri"/>
                <a:sym typeface="Calibri"/>
              </a:rPr>
              <a:t>or </a:t>
            </a:r>
            <a:r>
              <a:rPr b="1" lang="en-AU" sz="1800">
                <a:solidFill>
                  <a:schemeClr val="dk1"/>
                </a:solidFill>
                <a:latin typeface="Calibri"/>
                <a:ea typeface="Calibri"/>
                <a:cs typeface="Calibri"/>
                <a:sym typeface="Calibri"/>
              </a:rPr>
              <a:t>side-by-side formation</a:t>
            </a:r>
            <a:r>
              <a:rPr lang="en-AU" sz="1800">
                <a:solidFill>
                  <a:schemeClr val="dk1"/>
                </a:solidFill>
                <a:latin typeface="Calibri"/>
                <a:ea typeface="Calibri"/>
                <a:cs typeface="Calibri"/>
                <a:sym typeface="Calibri"/>
              </a:rPr>
              <a:t> to observe EOV and spatial gradient</a:t>
            </a:r>
            <a:endParaRPr sz="1800">
              <a:latin typeface="Calibri"/>
              <a:ea typeface="Calibri"/>
              <a:cs typeface="Calibri"/>
              <a:sym typeface="Calibri"/>
            </a:endParaRPr>
          </a:p>
        </p:txBody>
      </p:sp>
      <p:sp>
        <p:nvSpPr>
          <p:cNvPr id="259" name="Google Shape;259;g12c81d0bb13_1_70"/>
          <p:cNvSpPr txBox="1"/>
          <p:nvPr/>
        </p:nvSpPr>
        <p:spPr>
          <a:xfrm>
            <a:off x="4275900" y="1998370"/>
            <a:ext cx="3640200" cy="2493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lang="en-AU" sz="2400">
                <a:solidFill>
                  <a:schemeClr val="dk1"/>
                </a:solidFill>
                <a:latin typeface="Calibri"/>
                <a:ea typeface="Calibri"/>
                <a:cs typeface="Calibri"/>
                <a:sym typeface="Calibri"/>
              </a:rPr>
              <a:t>DISCIPLINARY</a:t>
            </a:r>
            <a:endParaRPr b="0" i="0" sz="2400" u="none" cap="none" strike="noStrike">
              <a:solidFill>
                <a:srgbClr val="000000"/>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AU" sz="1800">
                <a:solidFill>
                  <a:schemeClr val="dk1"/>
                </a:solidFill>
                <a:latin typeface="Calibri"/>
                <a:ea typeface="Calibri"/>
                <a:cs typeface="Calibri"/>
                <a:sym typeface="Calibri"/>
              </a:rPr>
              <a:t>In severe weather and developing phenomena </a:t>
            </a:r>
            <a:endParaRPr b="1"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In </a:t>
            </a:r>
            <a:r>
              <a:rPr b="1" lang="en-AU" sz="1800">
                <a:solidFill>
                  <a:schemeClr val="dk1"/>
                </a:solidFill>
                <a:latin typeface="Calibri"/>
                <a:ea typeface="Calibri"/>
                <a:cs typeface="Calibri"/>
                <a:sym typeface="Calibri"/>
              </a:rPr>
              <a:t>frontal </a:t>
            </a:r>
            <a:r>
              <a:rPr lang="en-AU" sz="1800">
                <a:solidFill>
                  <a:schemeClr val="dk1"/>
                </a:solidFill>
                <a:latin typeface="Calibri"/>
                <a:ea typeface="Calibri"/>
                <a:cs typeface="Calibri"/>
                <a:sym typeface="Calibri"/>
              </a:rPr>
              <a:t>regions, </a:t>
            </a:r>
            <a:r>
              <a:rPr b="1" lang="en-AU" sz="1800">
                <a:solidFill>
                  <a:schemeClr val="dk1"/>
                </a:solidFill>
                <a:latin typeface="Calibri"/>
                <a:ea typeface="Calibri"/>
                <a:cs typeface="Calibri"/>
                <a:sym typeface="Calibri"/>
              </a:rPr>
              <a:t>and near ice edge</a:t>
            </a:r>
            <a:endParaRPr b="1"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In </a:t>
            </a:r>
            <a:r>
              <a:rPr b="1" lang="en-AU" sz="1800">
                <a:solidFill>
                  <a:schemeClr val="dk1"/>
                </a:solidFill>
                <a:latin typeface="Calibri"/>
                <a:ea typeface="Calibri"/>
                <a:cs typeface="Calibri"/>
                <a:sym typeface="Calibri"/>
              </a:rPr>
              <a:t>process studies</a:t>
            </a:r>
            <a:endParaRPr b="1"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AU" sz="1800">
                <a:solidFill>
                  <a:schemeClr val="dk1"/>
                </a:solidFill>
                <a:latin typeface="Calibri"/>
                <a:ea typeface="Calibri"/>
                <a:cs typeface="Calibri"/>
                <a:sym typeface="Calibri"/>
              </a:rPr>
              <a:t>Air-Sea interface studies at sub meter scale</a:t>
            </a:r>
            <a:endParaRPr b="1" sz="1800">
              <a:solidFill>
                <a:schemeClr val="dk1"/>
              </a:solidFill>
              <a:latin typeface="Calibri"/>
              <a:ea typeface="Calibri"/>
              <a:cs typeface="Calibri"/>
              <a:sym typeface="Calibri"/>
            </a:endParaRPr>
          </a:p>
        </p:txBody>
      </p:sp>
      <p:sp>
        <p:nvSpPr>
          <p:cNvPr id="260" name="Google Shape;260;g12c81d0bb13_1_70"/>
          <p:cNvSpPr txBox="1"/>
          <p:nvPr/>
        </p:nvSpPr>
        <p:spPr>
          <a:xfrm>
            <a:off x="4277625" y="4583160"/>
            <a:ext cx="4137300" cy="193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lang="en-AU" sz="2400">
                <a:solidFill>
                  <a:schemeClr val="dk1"/>
                </a:solidFill>
                <a:latin typeface="Calibri"/>
                <a:ea typeface="Calibri"/>
                <a:cs typeface="Calibri"/>
                <a:sym typeface="Calibri"/>
              </a:rPr>
              <a:t>COMPLEMENTARY</a:t>
            </a:r>
            <a:endParaRPr b="0" i="0" sz="2400" u="none" cap="none" strike="noStrike">
              <a:solidFill>
                <a:srgbClr val="000000"/>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AU" sz="1800">
                <a:solidFill>
                  <a:schemeClr val="dk1"/>
                </a:solidFill>
                <a:latin typeface="Calibri"/>
                <a:ea typeface="Calibri"/>
                <a:cs typeface="Calibri"/>
                <a:sym typeface="Calibri"/>
              </a:rPr>
              <a:t>Spatiotemporal coverage</a:t>
            </a:r>
            <a:r>
              <a:rPr lang="en-AU" sz="1800">
                <a:solidFill>
                  <a:schemeClr val="dk1"/>
                </a:solidFill>
                <a:latin typeface="Calibri"/>
                <a:ea typeface="Calibri"/>
                <a:cs typeface="Calibri"/>
                <a:sym typeface="Calibri"/>
              </a:rPr>
              <a:t> around </a:t>
            </a:r>
            <a:r>
              <a:rPr b="1" lang="en-AU" sz="1800">
                <a:solidFill>
                  <a:schemeClr val="dk1"/>
                </a:solidFill>
                <a:latin typeface="Calibri"/>
                <a:ea typeface="Calibri"/>
                <a:cs typeface="Calibri"/>
                <a:sym typeface="Calibri"/>
              </a:rPr>
              <a:t>fixed point moorings</a:t>
            </a:r>
            <a:endParaRPr b="1"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AU" sz="1800">
                <a:solidFill>
                  <a:schemeClr val="dk1"/>
                </a:solidFill>
                <a:latin typeface="Calibri"/>
                <a:ea typeface="Calibri"/>
                <a:cs typeface="Calibri"/>
                <a:sym typeface="Calibri"/>
              </a:rPr>
              <a:t>Air-sea surface surveys</a:t>
            </a:r>
            <a:r>
              <a:rPr lang="en-AU" sz="1800">
                <a:solidFill>
                  <a:schemeClr val="dk1"/>
                </a:solidFill>
                <a:latin typeface="Calibri"/>
                <a:ea typeface="Calibri"/>
                <a:cs typeface="Calibri"/>
                <a:sym typeface="Calibri"/>
              </a:rPr>
              <a:t> at </a:t>
            </a:r>
            <a:r>
              <a:rPr b="1" lang="en-AU" sz="1800">
                <a:solidFill>
                  <a:schemeClr val="dk1"/>
                </a:solidFill>
                <a:latin typeface="Calibri"/>
                <a:ea typeface="Calibri"/>
                <a:cs typeface="Calibri"/>
                <a:sym typeface="Calibri"/>
              </a:rPr>
              <a:t>subsurface moorings or glider profiles</a:t>
            </a:r>
            <a:endParaRPr b="1"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AU" sz="1800">
                <a:solidFill>
                  <a:schemeClr val="dk1"/>
                </a:solidFill>
                <a:latin typeface="Calibri"/>
                <a:ea typeface="Calibri"/>
                <a:cs typeface="Calibri"/>
                <a:sym typeface="Calibri"/>
              </a:rPr>
              <a:t>Acoustic gateway</a:t>
            </a:r>
            <a:r>
              <a:rPr lang="en-AU" sz="1800">
                <a:solidFill>
                  <a:schemeClr val="dk1"/>
                </a:solidFill>
                <a:latin typeface="Calibri"/>
                <a:ea typeface="Calibri"/>
                <a:cs typeface="Calibri"/>
                <a:sym typeface="Calibri"/>
              </a:rPr>
              <a:t> data transfers</a:t>
            </a:r>
            <a:endParaRPr sz="1800">
              <a:solidFill>
                <a:schemeClr val="dk1"/>
              </a:solidFill>
              <a:latin typeface="Calibri"/>
              <a:ea typeface="Calibri"/>
              <a:cs typeface="Calibri"/>
              <a:sym typeface="Calibri"/>
            </a:endParaRPr>
          </a:p>
        </p:txBody>
      </p:sp>
      <p:sp>
        <p:nvSpPr>
          <p:cNvPr id="261" name="Google Shape;261;g12c81d0bb13_1_70"/>
          <p:cNvSpPr txBox="1"/>
          <p:nvPr/>
        </p:nvSpPr>
        <p:spPr>
          <a:xfrm>
            <a:off x="8255700" y="4583150"/>
            <a:ext cx="393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AU">
                <a:latin typeface="Calibri"/>
                <a:ea typeface="Calibri"/>
                <a:cs typeface="Calibri"/>
                <a:sym typeface="Calibri"/>
              </a:rPr>
              <a:t>All seawater pCO</a:t>
            </a:r>
            <a:r>
              <a:rPr baseline="-25000" i="1" lang="en-AU">
                <a:latin typeface="Calibri"/>
                <a:ea typeface="Calibri"/>
                <a:cs typeface="Calibri"/>
                <a:sym typeface="Calibri"/>
              </a:rPr>
              <a:t>2</a:t>
            </a:r>
            <a:r>
              <a:rPr i="1" lang="en-AU">
                <a:latin typeface="Calibri"/>
                <a:ea typeface="Calibri"/>
                <a:cs typeface="Calibri"/>
                <a:sym typeface="Calibri"/>
              </a:rPr>
              <a:t> observations made in 2015</a:t>
            </a:r>
            <a:endParaRPr i="1">
              <a:latin typeface="Calibri"/>
              <a:ea typeface="Calibri"/>
              <a:cs typeface="Calibri"/>
              <a:sym typeface="Calibri"/>
            </a:endParaRPr>
          </a:p>
        </p:txBody>
      </p:sp>
      <p:pic>
        <p:nvPicPr>
          <p:cNvPr id="262" name="Google Shape;262;g12c81d0bb13_1_70"/>
          <p:cNvPicPr preferRelativeResize="0"/>
          <p:nvPr/>
        </p:nvPicPr>
        <p:blipFill>
          <a:blip r:embed="rId5">
            <a:alphaModFix/>
          </a:blip>
          <a:stretch>
            <a:fillRect/>
          </a:stretch>
        </p:blipFill>
        <p:spPr>
          <a:xfrm>
            <a:off x="8051650" y="1902466"/>
            <a:ext cx="4028101" cy="268540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2022-05-18T01:09:43Z</dcterms:created>
  <dc:creator>Ruth Gwynneth Patterson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0x01010092DBC51E408B094EBA57E11164F4DE96</vt:lpwstr>
  </property>
</Properties>
</file>