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3" r:id="rId2"/>
  </p:sldMasterIdLst>
  <p:notesMasterIdLst>
    <p:notesMasterId r:id="rId18"/>
  </p:notesMasterIdLst>
  <p:sldIdLst>
    <p:sldId id="287" r:id="rId3"/>
    <p:sldId id="293" r:id="rId4"/>
    <p:sldId id="294" r:id="rId5"/>
    <p:sldId id="298" r:id="rId6"/>
    <p:sldId id="297" r:id="rId7"/>
    <p:sldId id="301" r:id="rId8"/>
    <p:sldId id="285" r:id="rId9"/>
    <p:sldId id="279" r:id="rId10"/>
    <p:sldId id="302" r:id="rId11"/>
    <p:sldId id="280" r:id="rId12"/>
    <p:sldId id="303" r:id="rId13"/>
    <p:sldId id="304" r:id="rId14"/>
    <p:sldId id="306" r:id="rId15"/>
    <p:sldId id="305" r:id="rId16"/>
    <p:sldId id="2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2E925-DF23-4FA8-B165-9C1442561BFF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3992B-3FCA-494D-B5C1-EECAF4771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79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3992B-3FCA-494D-B5C1-EECAF4771B8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73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1D2AB-4E13-44A1-9BBC-1B7849979E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1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204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2596056" y="268757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6791" r="23338" b="13839"/>
          <a:stretch/>
        </p:blipFill>
        <p:spPr>
          <a:xfrm>
            <a:off x="6204857" y="0"/>
            <a:ext cx="5987143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581087" y="1147264"/>
            <a:ext cx="2694549" cy="143872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6945" y="5090007"/>
            <a:ext cx="1835055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9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7740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445868" y="0"/>
            <a:ext cx="974613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rgbClr val="41B7C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41B7C8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55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6/7/2022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29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6/7/2022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7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6/7/2022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5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41B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"/>
          <p:cNvSpPr/>
          <p:nvPr userDrawn="1"/>
        </p:nvSpPr>
        <p:spPr>
          <a:xfrm>
            <a:off x="5176381" y="3421572"/>
            <a:ext cx="2018851" cy="15585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22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B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104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82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559859"/>
            <a:ext cx="615791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</a:rPr>
              <a:t>Presentation Profile</a:t>
            </a:r>
          </a:p>
          <a:p>
            <a:endParaRPr lang="en-US" sz="32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Key CTIC Activities </a:t>
            </a:r>
            <a:r>
              <a:rPr lang="en-US" sz="2200" dirty="0" smtClean="0">
                <a:solidFill>
                  <a:schemeClr val="tx2"/>
                </a:solidFill>
              </a:rPr>
              <a:t>2021 - 2022</a:t>
            </a:r>
            <a:endParaRPr lang="en-US" sz="2200" dirty="0">
              <a:solidFill>
                <a:schemeClr val="tx2"/>
              </a:solidFill>
            </a:endParaRPr>
          </a:p>
          <a:p>
            <a:endParaRPr lang="en-US" sz="2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/>
                </a:solidFill>
              </a:rPr>
              <a:t>Update Re</a:t>
            </a:r>
            <a:r>
              <a:rPr lang="en-US" sz="2200" dirty="0">
                <a:solidFill>
                  <a:schemeClr val="tx2"/>
                </a:solidFill>
              </a:rPr>
              <a:t>: ICG/CARIBE EWS </a:t>
            </a:r>
            <a:r>
              <a:rPr lang="en-US" sz="2200" dirty="0" smtClean="0">
                <a:solidFill>
                  <a:schemeClr val="tx2"/>
                </a:solidFill>
              </a:rPr>
              <a:t>XV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/>
                </a:solidFill>
              </a:rPr>
              <a:t>Select UNESCO/IOC Tsunami </a:t>
            </a:r>
            <a:r>
              <a:rPr lang="en-US" sz="2200" dirty="0">
                <a:solidFill>
                  <a:schemeClr val="tx2"/>
                </a:solidFill>
              </a:rPr>
              <a:t>Unit 2022 TIC Activities</a:t>
            </a:r>
            <a:endParaRPr lang="en-US" sz="22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6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6284"/>
            <a:ext cx="11930063" cy="65371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Needed Action Re: ICG/CARIBE </a:t>
            </a:r>
            <a:r>
              <a:rPr lang="en-US" b="1" dirty="0"/>
              <a:t>EWS </a:t>
            </a:r>
            <a:r>
              <a:rPr lang="en-US" b="1" dirty="0" smtClean="0"/>
              <a:t>XV Recommendations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02" y="830000"/>
            <a:ext cx="11618258" cy="5701553"/>
          </a:xfrm>
        </p:spPr>
        <p:txBody>
          <a:bodyPr>
            <a:normAutofit/>
          </a:bodyPr>
          <a:lstStyle/>
          <a:p>
            <a:pPr lvl="0" algn="just"/>
            <a:r>
              <a:rPr lang="en-US" sz="2000" dirty="0" smtClean="0">
                <a:solidFill>
                  <a:schemeClr val="bg1"/>
                </a:solidFill>
              </a:rPr>
              <a:t>Further </a:t>
            </a:r>
            <a:r>
              <a:rPr lang="en-US" sz="2000" dirty="0">
                <a:solidFill>
                  <a:schemeClr val="bg1"/>
                </a:solidFill>
              </a:rPr>
              <a:t>requests CTIC in association with the Tsunami Ready Task Team and Member States determine the target number of communities in the CARIBE-EWS for Tsunami Ready recognition by </a:t>
            </a:r>
            <a:r>
              <a:rPr lang="en-US" sz="2000" dirty="0" smtClean="0">
                <a:solidFill>
                  <a:schemeClr val="bg1"/>
                </a:solidFill>
              </a:rPr>
              <a:t>2030</a:t>
            </a:r>
          </a:p>
          <a:p>
            <a:pPr lvl="0" algn="just"/>
            <a:r>
              <a:rPr lang="en-US" sz="2000" dirty="0">
                <a:solidFill>
                  <a:schemeClr val="bg1"/>
                </a:solidFill>
              </a:rPr>
              <a:t>Notes the recommendations of the CTIC Board, and as defined at 6.0 of the CTIC Board Terms of Reference, accepts the recommendation of the ICG/CARIBE-EWS Secretariat for the CTIC Board to develop a strategic plan to align the terms of reference for the CTIC, mobilize funding and in-kind support for the CTIC from ICG/CARIBE-EWS Member States, donors, universities and other technical institutions and report to </a:t>
            </a:r>
            <a:r>
              <a:rPr lang="en-US" sz="2000" dirty="0" smtClean="0">
                <a:solidFill>
                  <a:schemeClr val="bg1"/>
                </a:solidFill>
              </a:rPr>
              <a:t>ICG/CARIBE-EWS-XVI</a:t>
            </a:r>
            <a:endParaRPr lang="en-US" sz="2000" dirty="0">
              <a:solidFill>
                <a:schemeClr val="bg1"/>
              </a:solidFill>
            </a:endParaRPr>
          </a:p>
          <a:p>
            <a:pPr lvl="0" algn="just"/>
            <a:r>
              <a:rPr lang="en-US" sz="2000" dirty="0" smtClean="0">
                <a:solidFill>
                  <a:schemeClr val="bg1"/>
                </a:solidFill>
              </a:rPr>
              <a:t>Urges </a:t>
            </a:r>
            <a:r>
              <a:rPr lang="en-US" sz="2000" dirty="0">
                <a:solidFill>
                  <a:schemeClr val="bg1"/>
                </a:solidFill>
              </a:rPr>
              <a:t>the IOC Secretariat and CTIC to work with the CARIBE-EWS officers to develop a strategic plan to mobilize funding and in-kind support for Tsunami Preparedness, Readiness and Resilience </a:t>
            </a:r>
            <a:r>
              <a:rPr lang="en-US" sz="2000" dirty="0" smtClean="0">
                <a:solidFill>
                  <a:schemeClr val="bg1"/>
                </a:solidFill>
              </a:rPr>
              <a:t>Activities</a:t>
            </a:r>
          </a:p>
          <a:p>
            <a:pPr lvl="0" algn="just"/>
            <a:r>
              <a:rPr lang="en-US" sz="2000" dirty="0">
                <a:solidFill>
                  <a:schemeClr val="bg1"/>
                </a:solidFill>
              </a:rPr>
              <a:t>The ICG recommended the Task Team on Evacuation Maps with the support from Working Group 2, Working Group 4, and the Caribbean Tsunami Information Center (CTIC) to create a repository at the regional level to hold all national evacuation maps and “How to” manuals and supplemental manuals used for the creation of the tsunami inundation and evacuation </a:t>
            </a:r>
            <a:r>
              <a:rPr lang="en-US" sz="2000" dirty="0" smtClean="0">
                <a:solidFill>
                  <a:schemeClr val="bg1"/>
                </a:solidFill>
              </a:rPr>
              <a:t>maps</a:t>
            </a:r>
          </a:p>
          <a:p>
            <a:pPr lvl="0" algn="just"/>
            <a:r>
              <a:rPr lang="en-US" sz="2000" dirty="0">
                <a:solidFill>
                  <a:schemeClr val="bg1"/>
                </a:solidFill>
              </a:rPr>
              <a:t>Instructs the CTIC to identify actions arising from Caribe Wave Exercise 2021 and coordinate with corresponding Working Groups and Task Teams follow up </a:t>
            </a:r>
            <a:r>
              <a:rPr lang="en-US" sz="2000" dirty="0" smtClean="0">
                <a:solidFill>
                  <a:schemeClr val="bg1"/>
                </a:solidFill>
              </a:rPr>
              <a:t>actions</a:t>
            </a:r>
          </a:p>
          <a:p>
            <a:pPr lvl="0" algn="just"/>
            <a:r>
              <a:rPr lang="en-US" sz="2000" dirty="0">
                <a:solidFill>
                  <a:schemeClr val="bg1"/>
                </a:solidFill>
              </a:rPr>
              <a:t>Requests the Caribbean Tsunami Information Center (CTIC) to develop specific public awareness materials for local tsunami </a:t>
            </a:r>
            <a:r>
              <a:rPr lang="en-US" sz="2000" dirty="0" smtClean="0">
                <a:solidFill>
                  <a:schemeClr val="bg1"/>
                </a:solidFill>
              </a:rPr>
              <a:t>events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226020"/>
            <a:ext cx="12192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Financial and human resource constraints, implications for achievements </a:t>
            </a:r>
            <a:r>
              <a:rPr lang="en-US" sz="2000" dirty="0" smtClean="0">
                <a:solidFill>
                  <a:schemeClr val="bg1"/>
                </a:solidFill>
              </a:rPr>
              <a:t>– Project Assistant, NORAD (March – September, 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Maximisation of opportunities for enhanced technical collaboration and resource mobilization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COVID-19 pandemic and other hazards impacts </a:t>
            </a:r>
            <a:r>
              <a:rPr lang="en-US" sz="2000" dirty="0">
                <a:solidFill>
                  <a:schemeClr val="bg1"/>
                </a:solidFill>
              </a:rPr>
              <a:t>on priorities + human and financial resources of national Disaster Risk Management Organisations, donors, international and regional organisations to support CARIBE EWS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Need </a:t>
            </a:r>
            <a:r>
              <a:rPr lang="en-US" sz="2000" dirty="0">
                <a:solidFill>
                  <a:schemeClr val="bg1"/>
                </a:solidFill>
              </a:rPr>
              <a:t>for sustained preparedness activities for tsunamis &amp; deepening existing mechanisms and exploration of new opportunities to facilitate the integration of impacts and risks associated with other coastal hazards within CARIBE EWS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Limited </a:t>
            </a:r>
            <a:r>
              <a:rPr lang="en-US" sz="2000" dirty="0">
                <a:solidFill>
                  <a:schemeClr val="bg1"/>
                </a:solidFill>
              </a:rPr>
              <a:t>avenues distribution of hard copy education and outreach materials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C5CC6A-6098-4C92-9F66-DCD74CA18A14}"/>
              </a:ext>
            </a:extLst>
          </p:cNvPr>
          <p:cNvSpPr/>
          <p:nvPr/>
        </p:nvSpPr>
        <p:spPr>
          <a:xfrm>
            <a:off x="310393" y="200061"/>
            <a:ext cx="6116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CTIC Considerations </a:t>
            </a:r>
            <a:r>
              <a:rPr lang="en-US" sz="3200" dirty="0"/>
              <a:t>and Challenges</a:t>
            </a:r>
          </a:p>
        </p:txBody>
      </p:sp>
    </p:spTree>
    <p:extLst>
      <p:ext uri="{BB962C8B-B14F-4D97-AF65-F5344CB8AC3E}">
        <p14:creationId xmlns:p14="http://schemas.microsoft.com/office/powerpoint/2010/main" val="35168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6612"/>
            <a:ext cx="12192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Ocean </a:t>
            </a:r>
            <a:r>
              <a:rPr lang="en-US" sz="2000" b="1" dirty="0">
                <a:solidFill>
                  <a:schemeClr val="bg1"/>
                </a:solidFill>
              </a:rPr>
              <a:t>Decade </a:t>
            </a:r>
            <a:r>
              <a:rPr lang="en-US" sz="2000" b="1" dirty="0" smtClean="0">
                <a:solidFill>
                  <a:schemeClr val="bg1"/>
                </a:solidFill>
              </a:rPr>
              <a:t>Laboratory (Online)  - Ocean Decade Outcome </a:t>
            </a:r>
            <a:r>
              <a:rPr lang="en-US" sz="2000" b="1" dirty="0">
                <a:solidFill>
                  <a:schemeClr val="bg1"/>
                </a:solidFill>
              </a:rPr>
              <a:t>“A Safe Ocean</a:t>
            </a:r>
            <a:r>
              <a:rPr lang="en-US" sz="2000" b="1" dirty="0" smtClean="0">
                <a:solidFill>
                  <a:schemeClr val="bg1"/>
                </a:solidFill>
              </a:rPr>
              <a:t>” </a:t>
            </a:r>
            <a:r>
              <a:rPr lang="en-US" sz="2000" b="1" dirty="0">
                <a:solidFill>
                  <a:schemeClr val="bg1"/>
                </a:solidFill>
              </a:rPr>
              <a:t>5 to 7 </a:t>
            </a:r>
            <a:r>
              <a:rPr lang="en-US" sz="2000" b="1" dirty="0" smtClean="0">
                <a:solidFill>
                  <a:schemeClr val="bg1"/>
                </a:solidFill>
              </a:rPr>
              <a:t>April 2022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Hosted </a:t>
            </a:r>
            <a:r>
              <a:rPr lang="en-US" sz="2000" dirty="0">
                <a:solidFill>
                  <a:schemeClr val="bg1"/>
                </a:solidFill>
              </a:rPr>
              <a:t>by the German Federal Ministry of Education and Research </a:t>
            </a:r>
            <a:r>
              <a:rPr lang="en-US" sz="2000" dirty="0" smtClean="0">
                <a:solidFill>
                  <a:schemeClr val="bg1"/>
                </a:solidFill>
              </a:rPr>
              <a:t>in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 partnership </a:t>
            </a:r>
            <a:r>
              <a:rPr lang="en-US" sz="2000" dirty="0">
                <a:solidFill>
                  <a:schemeClr val="bg1"/>
                </a:solidFill>
              </a:rPr>
              <a:t>with the Intergovernmental Oceanographic Commission of </a:t>
            </a:r>
            <a:r>
              <a:rPr lang="en-US" sz="2000" dirty="0" smtClean="0">
                <a:solidFill>
                  <a:schemeClr val="bg1"/>
                </a:solidFill>
              </a:rPr>
              <a:t>UNESCO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100</a:t>
            </a:r>
            <a:r>
              <a:rPr lang="en-US" sz="2000" dirty="0">
                <a:solidFill>
                  <a:schemeClr val="bg1"/>
                </a:solidFill>
              </a:rPr>
              <a:t>% of at-risk communities recognized Tsunami Ready - Satellite Activity | 7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 April 2022 – 2 </a:t>
            </a:r>
            <a:r>
              <a:rPr lang="en-US" sz="2000" dirty="0">
                <a:solidFill>
                  <a:schemeClr val="bg1"/>
                </a:solidFill>
              </a:rPr>
              <a:t>sessions </a:t>
            </a:r>
            <a:r>
              <a:rPr lang="en-US" sz="2000" dirty="0" smtClean="0">
                <a:solidFill>
                  <a:schemeClr val="bg1"/>
                </a:solidFill>
              </a:rPr>
              <a:t>(CARIBE EWS &amp; PTWS Session =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 maximum of 198 participants)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Establishing </a:t>
            </a:r>
            <a:r>
              <a:rPr lang="en-US" sz="2000" dirty="0">
                <a:solidFill>
                  <a:schemeClr val="bg1"/>
                </a:solidFill>
              </a:rPr>
              <a:t>a Blue Line for Jamaica: Case Study for Jamaica Tsunami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 Inundation Extent, Mayaguez, Puerto Rico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Importance </a:t>
            </a:r>
            <a:r>
              <a:rPr lang="en-US" sz="2000" dirty="0">
                <a:solidFill>
                  <a:schemeClr val="bg1"/>
                </a:solidFill>
              </a:rPr>
              <a:t>of Multi-annual Tsunami Exercises for a Safe </a:t>
            </a:r>
            <a:r>
              <a:rPr lang="en-US" sz="2000" dirty="0" smtClean="0">
                <a:solidFill>
                  <a:schemeClr val="bg1"/>
                </a:solidFill>
              </a:rPr>
              <a:t>Ocean, Heredia, Costa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Rica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Sharing Experiences: Response to Volcanic </a:t>
            </a:r>
            <a:r>
              <a:rPr lang="en-US" sz="2000" dirty="0" smtClean="0">
                <a:solidFill>
                  <a:schemeClr val="bg1"/>
                </a:solidFill>
              </a:rPr>
              <a:t>Hazards, Bridgetown, Barbados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Sessions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</a:rPr>
              <a:t>Non-seismic tsunami sources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C5CC6A-6098-4C92-9F66-DCD74CA18A14}"/>
              </a:ext>
            </a:extLst>
          </p:cNvPr>
          <p:cNvSpPr/>
          <p:nvPr/>
        </p:nvSpPr>
        <p:spPr>
          <a:xfrm>
            <a:off x="0" y="-58163"/>
            <a:ext cx="8905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Select </a:t>
            </a:r>
            <a:r>
              <a:rPr lang="en-US" sz="3200" dirty="0" smtClean="0"/>
              <a:t>UNESCO/IOC-Tsunami </a:t>
            </a:r>
            <a:r>
              <a:rPr lang="en-US" sz="3200" dirty="0"/>
              <a:t>Unit 2022 </a:t>
            </a:r>
            <a:r>
              <a:rPr lang="en-US" sz="3200" dirty="0" smtClean="0"/>
              <a:t>TIC Activities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5020149"/>
            <a:ext cx="3443288" cy="1712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71537"/>
            <a:ext cx="3519487" cy="61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6612"/>
            <a:ext cx="12192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Third Multi-Hazard Early Warning System (MHEWS-III) </a:t>
            </a:r>
            <a:r>
              <a:rPr lang="en-US" sz="2000" b="1" dirty="0" smtClean="0">
                <a:solidFill>
                  <a:schemeClr val="bg1"/>
                </a:solidFill>
              </a:rPr>
              <a:t>Conference </a:t>
            </a:r>
            <a:r>
              <a:rPr lang="en-US" sz="2000" b="1" dirty="0">
                <a:solidFill>
                  <a:schemeClr val="bg1"/>
                </a:solidFill>
              </a:rPr>
              <a:t>23-24 May </a:t>
            </a:r>
            <a:r>
              <a:rPr lang="en-US" sz="2000" b="1" dirty="0" smtClean="0">
                <a:solidFill>
                  <a:schemeClr val="bg1"/>
                </a:solidFill>
              </a:rPr>
              <a:t>2022, Bali, Indonesia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dirty="0">
                <a:solidFill>
                  <a:schemeClr val="bg1"/>
                </a:solidFill>
              </a:rPr>
              <a:t>Denis </a:t>
            </a:r>
            <a:r>
              <a:rPr lang="en-US" sz="2000" dirty="0" smtClean="0">
                <a:solidFill>
                  <a:schemeClr val="bg1"/>
                </a:solidFill>
              </a:rPr>
              <a:t>Chang Seng, Programme Specialist, TSU (NEAMTIC) </a:t>
            </a:r>
            <a:r>
              <a:rPr lang="en-US" sz="2000" dirty="0" smtClean="0">
                <a:solidFill>
                  <a:schemeClr val="bg1"/>
                </a:solidFill>
              </a:rPr>
              <a:t>partially Hybrid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Presentation </a:t>
            </a:r>
            <a:r>
              <a:rPr lang="en-US" sz="2000" dirty="0">
                <a:solidFill>
                  <a:schemeClr val="bg1"/>
                </a:solidFill>
              </a:rPr>
              <a:t>on Tsunami Early Warning and Mitigation System:  Progress, Gaps and Opportunities in the first key opening presentation on the State of Play on Early Warning Systems: Progress on Target G – Early Warning Access: Regional and Thematic Expert </a:t>
            </a:r>
            <a:r>
              <a:rPr lang="en-US" sz="2000" dirty="0" smtClean="0">
                <a:solidFill>
                  <a:schemeClr val="bg1"/>
                </a:solidFill>
              </a:rPr>
              <a:t>Perspective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Co-organize </a:t>
            </a:r>
            <a:r>
              <a:rPr lang="en-US" sz="2000" dirty="0">
                <a:solidFill>
                  <a:schemeClr val="bg1"/>
                </a:solidFill>
              </a:rPr>
              <a:t>with WMO the session on 'Are our Early Warning Systems Effective?'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Session panelist </a:t>
            </a:r>
            <a:r>
              <a:rPr lang="en-US" sz="2000" dirty="0">
                <a:solidFill>
                  <a:schemeClr val="bg1"/>
                </a:solidFill>
              </a:rPr>
              <a:t>on Innovation: The Next Generation of Forecasting and Warning </a:t>
            </a:r>
            <a:r>
              <a:rPr lang="en-US" sz="2000" dirty="0" smtClean="0">
                <a:solidFill>
                  <a:schemeClr val="bg1"/>
                </a:solidFill>
              </a:rPr>
              <a:t>Systems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Outputs &amp; </a:t>
            </a:r>
            <a:r>
              <a:rPr lang="en-US" sz="2000" b="1" dirty="0">
                <a:solidFill>
                  <a:schemeClr val="bg1"/>
                </a:solidFill>
              </a:rPr>
              <a:t>O</a:t>
            </a:r>
            <a:r>
              <a:rPr lang="en-US" sz="2000" b="1" dirty="0" smtClean="0">
                <a:solidFill>
                  <a:schemeClr val="bg1"/>
                </a:solidFill>
              </a:rPr>
              <a:t>utcomes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Support publishing of Words </a:t>
            </a:r>
            <a:r>
              <a:rPr lang="en-US" sz="2000" dirty="0">
                <a:solidFill>
                  <a:schemeClr val="bg1"/>
                </a:solidFill>
              </a:rPr>
              <a:t>into Action (WiA) Guide on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MHEWS for 13 October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Contribute </a:t>
            </a:r>
            <a:r>
              <a:rPr lang="en-US" sz="2000" dirty="0">
                <a:solidFill>
                  <a:schemeClr val="bg1"/>
                </a:solidFill>
              </a:rPr>
              <a:t>to </a:t>
            </a:r>
            <a:r>
              <a:rPr lang="en-US" sz="2000" dirty="0" smtClean="0">
                <a:solidFill>
                  <a:schemeClr val="bg1"/>
                </a:solidFill>
              </a:rPr>
              <a:t>finalization </a:t>
            </a:r>
            <a:r>
              <a:rPr lang="en-US" sz="2000" dirty="0">
                <a:solidFill>
                  <a:schemeClr val="bg1"/>
                </a:solidFill>
              </a:rPr>
              <a:t>the MHEWS-III Conference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Co-author paper </a:t>
            </a:r>
            <a:r>
              <a:rPr lang="en-US" sz="2000" dirty="0">
                <a:solidFill>
                  <a:schemeClr val="bg1"/>
                </a:solidFill>
              </a:rPr>
              <a:t>on Innovation: Next Generation of </a:t>
            </a:r>
            <a:r>
              <a:rPr lang="en-US" sz="2000" dirty="0" smtClean="0">
                <a:solidFill>
                  <a:schemeClr val="bg1"/>
                </a:solidFill>
              </a:rPr>
              <a:t>EWS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Prepare/publish </a:t>
            </a:r>
            <a:r>
              <a:rPr lang="en-US" sz="2000" dirty="0">
                <a:solidFill>
                  <a:schemeClr val="bg1"/>
                </a:solidFill>
              </a:rPr>
              <a:t>news articles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C5CC6A-6098-4C92-9F66-DCD74CA18A14}"/>
              </a:ext>
            </a:extLst>
          </p:cNvPr>
          <p:cNvSpPr/>
          <p:nvPr/>
        </p:nvSpPr>
        <p:spPr>
          <a:xfrm>
            <a:off x="0" y="-58163"/>
            <a:ext cx="8905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Select </a:t>
            </a:r>
            <a:r>
              <a:rPr lang="en-US" sz="3200" dirty="0" smtClean="0"/>
              <a:t>UNESCO/IOC-Tsunami </a:t>
            </a:r>
            <a:r>
              <a:rPr lang="en-US" sz="3200" dirty="0"/>
              <a:t>Unit 2022 </a:t>
            </a:r>
            <a:r>
              <a:rPr lang="en-US" sz="3200" dirty="0" smtClean="0"/>
              <a:t>TIC Activities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198" y="3557588"/>
            <a:ext cx="5114352" cy="29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3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70523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Seventh Global Platform for Disaster Risk Reduction (GPDRR-7) 25-28 </a:t>
            </a:r>
            <a:r>
              <a:rPr lang="en-US" sz="2400" b="1" dirty="0" smtClean="0">
                <a:solidFill>
                  <a:schemeClr val="bg1"/>
                </a:solidFill>
              </a:rPr>
              <a:t>May 2022, Bali,  Indonesia</a:t>
            </a:r>
            <a:r>
              <a:rPr lang="en-US" sz="2400" dirty="0" smtClean="0">
                <a:solidFill>
                  <a:schemeClr val="bg1"/>
                </a:solidFill>
              </a:rPr>
              <a:t> Denis </a:t>
            </a:r>
            <a:r>
              <a:rPr lang="en-US" sz="2400" dirty="0">
                <a:solidFill>
                  <a:schemeClr val="bg1"/>
                </a:solidFill>
              </a:rPr>
              <a:t>Chang Seng, Programme Specialist, TSU (</a:t>
            </a:r>
            <a:r>
              <a:rPr lang="en-US" sz="2400" dirty="0" smtClean="0">
                <a:solidFill>
                  <a:schemeClr val="bg1"/>
                </a:solidFill>
              </a:rPr>
              <a:t>NEAMTIC), Ardito Kodijat, National Programme Officer, (IOTIC)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GP2022 </a:t>
            </a:r>
            <a:r>
              <a:rPr lang="en-US" sz="2400" dirty="0">
                <a:solidFill>
                  <a:schemeClr val="bg1"/>
                </a:solidFill>
              </a:rPr>
              <a:t>took stock of Sendai Framework implementation, recommend actions for policy makers, highlight good practices and raise </a:t>
            </a:r>
            <a:r>
              <a:rPr lang="en-US" sz="2400" dirty="0" smtClean="0">
                <a:solidFill>
                  <a:schemeClr val="bg1"/>
                </a:solidFill>
              </a:rPr>
              <a:t>awareness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Outcomes to contribute </a:t>
            </a:r>
            <a:r>
              <a:rPr lang="en-US" sz="2400" dirty="0">
                <a:solidFill>
                  <a:schemeClr val="bg1"/>
                </a:solidFill>
              </a:rPr>
              <a:t>to the inter-governmental midterm review of the Sendai Framework scheduled for </a:t>
            </a:r>
            <a:r>
              <a:rPr lang="en-US" sz="2400" dirty="0" smtClean="0">
                <a:solidFill>
                  <a:schemeClr val="bg1"/>
                </a:solidFill>
              </a:rPr>
              <a:t>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Launched </a:t>
            </a:r>
            <a:r>
              <a:rPr lang="en-US" sz="2400" dirty="0">
                <a:solidFill>
                  <a:schemeClr val="bg1"/>
                </a:solidFill>
              </a:rPr>
              <a:t>two </a:t>
            </a:r>
            <a:r>
              <a:rPr lang="en-US" sz="2400" dirty="0" smtClean="0">
                <a:solidFill>
                  <a:schemeClr val="bg1"/>
                </a:solidFill>
              </a:rPr>
              <a:t>UNESCO/IOC Tsunami </a:t>
            </a:r>
            <a:r>
              <a:rPr lang="en-US" sz="2400" dirty="0">
                <a:solidFill>
                  <a:schemeClr val="bg1"/>
                </a:solidFill>
              </a:rPr>
              <a:t>Ready communication </a:t>
            </a:r>
            <a:r>
              <a:rPr lang="en-US" sz="2400" dirty="0" smtClean="0">
                <a:solidFill>
                  <a:schemeClr val="bg1"/>
                </a:solidFill>
              </a:rPr>
              <a:t>tools - Tsunami </a:t>
            </a:r>
            <a:r>
              <a:rPr lang="en-US" sz="2400" dirty="0">
                <a:solidFill>
                  <a:schemeClr val="bg1"/>
                </a:solidFill>
              </a:rPr>
              <a:t>Ready Board Game and the 14 Animation Short Videos of Tsunami Ready Community.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C5CC6A-6098-4C92-9F66-DCD74CA18A14}"/>
              </a:ext>
            </a:extLst>
          </p:cNvPr>
          <p:cNvSpPr/>
          <p:nvPr/>
        </p:nvSpPr>
        <p:spPr>
          <a:xfrm>
            <a:off x="310393" y="157198"/>
            <a:ext cx="8905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Select </a:t>
            </a:r>
            <a:r>
              <a:rPr lang="en-US" sz="3200" dirty="0" smtClean="0"/>
              <a:t>UNESCO/IOC-Tsunami </a:t>
            </a:r>
            <a:r>
              <a:rPr lang="en-US" sz="3200" dirty="0"/>
              <a:t>Unit 2022 </a:t>
            </a:r>
            <a:r>
              <a:rPr lang="en-US" sz="3200" dirty="0" smtClean="0"/>
              <a:t>TIC Activities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8416"/>
            <a:ext cx="2871465" cy="1914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784" y="4704588"/>
            <a:ext cx="2871216" cy="2153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508" y="4766222"/>
            <a:ext cx="2706859" cy="2030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195" y="3984604"/>
            <a:ext cx="2706859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6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831446"/>
            <a:ext cx="6157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</a:rPr>
              <a:t>Thank You</a:t>
            </a:r>
            <a:endParaRPr lang="en-US" sz="3200" b="1" dirty="0">
              <a:solidFill>
                <a:schemeClr val="tx2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tx2"/>
                </a:solidFill>
              </a:rPr>
              <a:t>a.brome@unesco.org</a:t>
            </a:r>
            <a:endParaRPr lang="en-US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8612" y="-39448"/>
            <a:ext cx="9146383" cy="65371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CTIC Activities </a:t>
            </a:r>
            <a:r>
              <a:rPr lang="en-US" b="1" dirty="0" smtClean="0"/>
              <a:t>2021 </a:t>
            </a:r>
            <a:r>
              <a:rPr lang="en-US" b="1" dirty="0"/>
              <a:t>– </a:t>
            </a:r>
            <a:r>
              <a:rPr lang="en-US" b="1" dirty="0" smtClean="0"/>
              <a:t>2022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275" y="475017"/>
            <a:ext cx="12290612" cy="5823284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RENEWAL OF TSUNAMI READY COMMUNITIES: </a:t>
            </a:r>
          </a:p>
          <a:p>
            <a:pPr marL="457200" indent="-342900" algn="just"/>
            <a:r>
              <a:rPr lang="en-US" sz="1900" b="1" dirty="0" smtClean="0">
                <a:solidFill>
                  <a:schemeClr val="bg1"/>
                </a:solidFill>
              </a:rPr>
              <a:t>British </a:t>
            </a:r>
            <a:r>
              <a:rPr lang="en-US" sz="1900" b="1" dirty="0">
                <a:solidFill>
                  <a:schemeClr val="bg1"/>
                </a:solidFill>
              </a:rPr>
              <a:t>Virgin </a:t>
            </a:r>
            <a:r>
              <a:rPr lang="en-US" sz="1900" b="1" dirty="0" smtClean="0">
                <a:solidFill>
                  <a:schemeClr val="bg1"/>
                </a:solidFill>
              </a:rPr>
              <a:t>Islands (UNESCO/IOC-CTIC led): </a:t>
            </a:r>
            <a:r>
              <a:rPr lang="en-US" sz="1900" dirty="0" smtClean="0">
                <a:solidFill>
                  <a:schemeClr val="bg1"/>
                </a:solidFill>
              </a:rPr>
              <a:t>Deemed eligible for renewal through Regional Tsunami </a:t>
            </a:r>
            <a:r>
              <a:rPr lang="en-US" sz="1900" dirty="0">
                <a:solidFill>
                  <a:schemeClr val="bg1"/>
                </a:solidFill>
              </a:rPr>
              <a:t>Ready Board </a:t>
            </a:r>
            <a:r>
              <a:rPr lang="en-US" sz="1900" dirty="0" smtClean="0">
                <a:solidFill>
                  <a:schemeClr val="bg1"/>
                </a:solidFill>
              </a:rPr>
              <a:t>meeting of </a:t>
            </a:r>
            <a:r>
              <a:rPr lang="en-US" sz="1900" dirty="0">
                <a:solidFill>
                  <a:schemeClr val="bg1"/>
                </a:solidFill>
              </a:rPr>
              <a:t>02 November </a:t>
            </a:r>
            <a:r>
              <a:rPr lang="en-US" sz="1900" dirty="0" smtClean="0">
                <a:solidFill>
                  <a:schemeClr val="bg1"/>
                </a:solidFill>
              </a:rPr>
              <a:t>2021, following consideration of administrative changes BVI requested UNESCO/IOC to progress with TR tokens  on 18 May 2022 </a:t>
            </a:r>
          </a:p>
          <a:p>
            <a:pPr marL="114300" indent="0">
              <a:buNone/>
            </a:pPr>
            <a:endParaRPr lang="en-US" sz="1900" dirty="0" smtClean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sz="1900" dirty="0" smtClean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sz="19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sz="1900" dirty="0" smtClean="0">
              <a:solidFill>
                <a:schemeClr val="bg1"/>
              </a:solidFill>
            </a:endParaRPr>
          </a:p>
          <a:p>
            <a:pPr marL="457200" indent="-342900"/>
            <a:endParaRPr lang="en-US" sz="500" b="1" dirty="0" smtClean="0">
              <a:solidFill>
                <a:schemeClr val="bg1"/>
              </a:solidFill>
            </a:endParaRPr>
          </a:p>
          <a:p>
            <a:pPr marL="457200" indent="-342900"/>
            <a:r>
              <a:rPr lang="en-US" sz="1900" b="1" dirty="0" smtClean="0">
                <a:solidFill>
                  <a:schemeClr val="bg1"/>
                </a:solidFill>
              </a:rPr>
              <a:t>St</a:t>
            </a:r>
            <a:r>
              <a:rPr lang="en-US" sz="1900" b="1" dirty="0">
                <a:solidFill>
                  <a:schemeClr val="bg1"/>
                </a:solidFill>
              </a:rPr>
              <a:t>. Kitts and </a:t>
            </a:r>
            <a:r>
              <a:rPr lang="en-US" sz="1900" b="1" dirty="0" smtClean="0">
                <a:solidFill>
                  <a:schemeClr val="bg1"/>
                </a:solidFill>
              </a:rPr>
              <a:t>Nevis (ITIC/CAR led): </a:t>
            </a:r>
            <a:r>
              <a:rPr lang="en-US" sz="1900" dirty="0">
                <a:solidFill>
                  <a:schemeClr val="bg1"/>
                </a:solidFill>
              </a:rPr>
              <a:t>Deemed eligible for renewal through Regional Tsunami Ready Board meeting </a:t>
            </a:r>
            <a:r>
              <a:rPr lang="en-US" sz="1900" dirty="0" smtClean="0">
                <a:solidFill>
                  <a:schemeClr val="bg1"/>
                </a:solidFill>
              </a:rPr>
              <a:t>of </a:t>
            </a:r>
            <a:r>
              <a:rPr lang="en-US" sz="1900" dirty="0">
                <a:solidFill>
                  <a:schemeClr val="bg1"/>
                </a:solidFill>
              </a:rPr>
              <a:t>03 March </a:t>
            </a:r>
            <a:r>
              <a:rPr lang="en-US" sz="1900" dirty="0" smtClean="0">
                <a:solidFill>
                  <a:schemeClr val="bg1"/>
                </a:solidFill>
              </a:rPr>
              <a:t>2022.  CTIC engaging on tokens and ceremony</a:t>
            </a:r>
          </a:p>
          <a:p>
            <a:pPr marL="457200" indent="-342900"/>
            <a:endParaRPr lang="en-US" sz="1900" dirty="0" smtClean="0">
              <a:solidFill>
                <a:schemeClr val="bg1"/>
              </a:solidFill>
            </a:endParaRPr>
          </a:p>
          <a:p>
            <a:pPr marL="457200" indent="-342900"/>
            <a:endParaRPr lang="en-US" sz="1900" dirty="0">
              <a:solidFill>
                <a:schemeClr val="bg1"/>
              </a:solidFill>
            </a:endParaRPr>
          </a:p>
          <a:p>
            <a:pPr marL="457200" indent="-342900"/>
            <a:endParaRPr lang="en-US" sz="1900" dirty="0" smtClean="0">
              <a:solidFill>
                <a:schemeClr val="bg1"/>
              </a:solidFill>
            </a:endParaRPr>
          </a:p>
          <a:p>
            <a:pPr marL="457200" indent="-342900"/>
            <a:endParaRPr lang="en-US" sz="1900" dirty="0">
              <a:solidFill>
                <a:schemeClr val="bg1"/>
              </a:solidFill>
            </a:endParaRPr>
          </a:p>
          <a:p>
            <a:pPr marL="457200" indent="-342900"/>
            <a:endParaRPr lang="en-US" sz="1900" dirty="0" smtClean="0">
              <a:solidFill>
                <a:schemeClr val="bg1"/>
              </a:solidFill>
            </a:endParaRPr>
          </a:p>
          <a:p>
            <a:pPr marL="457200" indent="-342900"/>
            <a:endParaRPr lang="en-US" sz="500" dirty="0">
              <a:solidFill>
                <a:schemeClr val="bg1"/>
              </a:solidFill>
            </a:endParaRPr>
          </a:p>
          <a:p>
            <a:pPr marL="457200" indent="-342900"/>
            <a:r>
              <a:rPr lang="en-US" sz="1900" b="1" dirty="0" smtClean="0">
                <a:solidFill>
                  <a:schemeClr val="bg1"/>
                </a:solidFill>
              </a:rPr>
              <a:t>Anguilla: </a:t>
            </a:r>
            <a:r>
              <a:rPr lang="en-US" sz="1900" dirty="0" smtClean="0">
                <a:solidFill>
                  <a:schemeClr val="bg1"/>
                </a:solidFill>
              </a:rPr>
              <a:t>Renewal pending</a:t>
            </a:r>
            <a:endParaRPr lang="en-US" sz="1900" dirty="0">
              <a:solidFill>
                <a:schemeClr val="bg1"/>
              </a:solidFill>
            </a:endParaRPr>
          </a:p>
          <a:p>
            <a:pPr marL="282575" indent="-168275"/>
            <a:endParaRPr lang="en-US" sz="1900" dirty="0" smtClean="0">
              <a:solidFill>
                <a:schemeClr val="bg1"/>
              </a:solidFill>
            </a:endParaRPr>
          </a:p>
          <a:p>
            <a:pPr marL="282575" indent="-168275"/>
            <a:endParaRPr lang="en-US" sz="1900" dirty="0">
              <a:solidFill>
                <a:schemeClr val="bg1"/>
              </a:solidFill>
            </a:endParaRPr>
          </a:p>
          <a:p>
            <a:pPr marL="282575" indent="-168275"/>
            <a:endParaRPr lang="en-US" sz="1900" dirty="0" smtClean="0">
              <a:solidFill>
                <a:schemeClr val="tx2"/>
              </a:solidFill>
            </a:endParaRPr>
          </a:p>
          <a:p>
            <a:pPr marL="282575" indent="-168275"/>
            <a:endParaRPr lang="en-US" sz="1900" dirty="0">
              <a:solidFill>
                <a:schemeClr val="tx2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6968" b="39001"/>
          <a:stretch/>
        </p:blipFill>
        <p:spPr>
          <a:xfrm>
            <a:off x="0" y="1713009"/>
            <a:ext cx="11930063" cy="1743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1" y="4195284"/>
            <a:ext cx="5629275" cy="2165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633" y="4195284"/>
            <a:ext cx="5632704" cy="215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953" y="201279"/>
            <a:ext cx="9146383" cy="65371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CTIC Activities </a:t>
            </a:r>
            <a:r>
              <a:rPr lang="en-US" b="1" dirty="0" smtClean="0"/>
              <a:t>2021 </a:t>
            </a:r>
            <a:r>
              <a:rPr lang="en-US" b="1" dirty="0"/>
              <a:t>– </a:t>
            </a:r>
            <a:r>
              <a:rPr lang="en-US" b="1" dirty="0" smtClean="0"/>
              <a:t>2022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9306" y="854995"/>
            <a:ext cx="12290612" cy="5823284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NEW TSUNAMI READY COMMUNITIES: </a:t>
            </a:r>
          </a:p>
          <a:p>
            <a:pPr marL="282575" indent="-168275"/>
            <a:r>
              <a:rPr lang="en-US" sz="1900" b="1" dirty="0" smtClean="0">
                <a:solidFill>
                  <a:schemeClr val="bg1"/>
                </a:solidFill>
              </a:rPr>
              <a:t>Old Harbour Bay, St. Catherine, Jamaica (ITIC/CAR led): </a:t>
            </a:r>
            <a:r>
              <a:rPr lang="en-US" sz="1900" dirty="0" smtClean="0">
                <a:solidFill>
                  <a:schemeClr val="bg1"/>
                </a:solidFill>
              </a:rPr>
              <a:t>IOC </a:t>
            </a:r>
            <a:r>
              <a:rPr lang="en-US" sz="1900" dirty="0">
                <a:solidFill>
                  <a:schemeClr val="bg1"/>
                </a:solidFill>
              </a:rPr>
              <a:t>issued Tsunami Ready Certificate dated 24 January </a:t>
            </a:r>
            <a:r>
              <a:rPr lang="en-US" sz="1900" dirty="0" smtClean="0">
                <a:solidFill>
                  <a:schemeClr val="bg1"/>
                </a:solidFill>
              </a:rPr>
              <a:t>2022, ceremony pending</a:t>
            </a:r>
          </a:p>
          <a:p>
            <a:pPr marL="282575" indent="-168275"/>
            <a:endParaRPr lang="en-US" sz="1900" dirty="0">
              <a:solidFill>
                <a:schemeClr val="bg1"/>
              </a:solidFill>
            </a:endParaRPr>
          </a:p>
          <a:p>
            <a:pPr marL="282575" indent="-168275"/>
            <a:endParaRPr lang="en-US" sz="1900" dirty="0" smtClean="0">
              <a:solidFill>
                <a:schemeClr val="bg1"/>
              </a:solidFill>
            </a:endParaRPr>
          </a:p>
          <a:p>
            <a:pPr marL="282575" indent="-168275"/>
            <a:endParaRPr lang="en-US" sz="1900" dirty="0">
              <a:solidFill>
                <a:schemeClr val="bg1"/>
              </a:solidFill>
            </a:endParaRPr>
          </a:p>
          <a:p>
            <a:pPr marL="282575" indent="-168275"/>
            <a:endParaRPr lang="en-US" sz="1900" dirty="0" smtClean="0">
              <a:solidFill>
                <a:schemeClr val="bg1"/>
              </a:solidFill>
            </a:endParaRPr>
          </a:p>
          <a:p>
            <a:pPr marL="282575" indent="-168275"/>
            <a:endParaRPr lang="en-US" sz="1900" dirty="0" smtClean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sz="1900" dirty="0" smtClean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sz="19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sz="1900" dirty="0" smtClean="0">
              <a:solidFill>
                <a:schemeClr val="bg1"/>
              </a:solidFill>
            </a:endParaRPr>
          </a:p>
          <a:p>
            <a:pPr marL="457200" indent="-342900"/>
            <a:r>
              <a:rPr lang="en-US" sz="1900" b="1" dirty="0" smtClean="0">
                <a:solidFill>
                  <a:schemeClr val="bg1"/>
                </a:solidFill>
              </a:rPr>
              <a:t>Puerto Plata </a:t>
            </a:r>
            <a:r>
              <a:rPr lang="en-US" sz="1900" b="1" dirty="0">
                <a:solidFill>
                  <a:schemeClr val="bg1"/>
                </a:solidFill>
              </a:rPr>
              <a:t>and Sabana Grande de </a:t>
            </a:r>
            <a:r>
              <a:rPr lang="en-US" sz="1900" b="1" dirty="0" smtClean="0">
                <a:solidFill>
                  <a:schemeClr val="bg1"/>
                </a:solidFill>
              </a:rPr>
              <a:t>Palenque,  </a:t>
            </a:r>
            <a:r>
              <a:rPr lang="en-US" sz="1900" b="1" dirty="0">
                <a:solidFill>
                  <a:schemeClr val="bg1"/>
                </a:solidFill>
              </a:rPr>
              <a:t>Dominican </a:t>
            </a:r>
            <a:r>
              <a:rPr lang="en-US" sz="1900" b="1" dirty="0" smtClean="0">
                <a:solidFill>
                  <a:schemeClr val="bg1"/>
                </a:solidFill>
              </a:rPr>
              <a:t>Republic: </a:t>
            </a:r>
            <a:r>
              <a:rPr lang="en-US" sz="1900" dirty="0" smtClean="0">
                <a:solidFill>
                  <a:schemeClr val="bg1"/>
                </a:solidFill>
              </a:rPr>
              <a:t>UNESCO/IOC-led, completion by September 2022</a:t>
            </a:r>
          </a:p>
          <a:p>
            <a:pPr marL="457200" indent="-342900"/>
            <a:r>
              <a:rPr lang="en-US" sz="1900" b="1" dirty="0" smtClean="0">
                <a:solidFill>
                  <a:schemeClr val="bg1"/>
                </a:solidFill>
              </a:rPr>
              <a:t>St</a:t>
            </a:r>
            <a:r>
              <a:rPr lang="en-US" sz="1900" b="1" dirty="0">
                <a:solidFill>
                  <a:schemeClr val="bg1"/>
                </a:solidFill>
              </a:rPr>
              <a:t>. George, St. Vincent and the </a:t>
            </a:r>
            <a:r>
              <a:rPr lang="en-US" sz="1900" b="1" dirty="0" smtClean="0">
                <a:solidFill>
                  <a:schemeClr val="bg1"/>
                </a:solidFill>
              </a:rPr>
              <a:t>Grenadines: </a:t>
            </a:r>
            <a:r>
              <a:rPr lang="en-US" sz="1900" dirty="0" smtClean="0">
                <a:solidFill>
                  <a:schemeClr val="bg1"/>
                </a:solidFill>
              </a:rPr>
              <a:t>ITIC-CAR </a:t>
            </a:r>
            <a:r>
              <a:rPr lang="en-US" sz="1900" dirty="0">
                <a:solidFill>
                  <a:schemeClr val="bg1"/>
                </a:solidFill>
              </a:rPr>
              <a:t>led, USAID/BHA </a:t>
            </a:r>
            <a:r>
              <a:rPr lang="en-US" sz="1900" dirty="0" smtClean="0">
                <a:solidFill>
                  <a:schemeClr val="bg1"/>
                </a:solidFill>
              </a:rPr>
              <a:t>funded, completion impacted by La Soufriere eruption response and recovery</a:t>
            </a:r>
            <a:endParaRPr lang="en-US" sz="19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en-US" sz="19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" y="1989290"/>
            <a:ext cx="5772152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504" y="1989290"/>
            <a:ext cx="5769864" cy="273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UNESCO/IOC CARIBE EWS </a:t>
            </a:r>
            <a:r>
              <a:rPr lang="en-US" sz="36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Project, Grenada</a:t>
            </a:r>
            <a:endParaRPr lang="en-US" sz="3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91D37E7-D75D-4764-AE16-902B02C8D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0391"/>
            <a:ext cx="4474621" cy="376986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76799" y="1502116"/>
            <a:ext cx="699611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Project Name</a:t>
            </a:r>
            <a:r>
              <a:rPr lang="en-US" sz="2800" dirty="0" smtClean="0">
                <a:solidFill>
                  <a:schemeClr val="bg1"/>
                </a:solidFill>
              </a:rPr>
              <a:t>: Strengthening </a:t>
            </a:r>
            <a:r>
              <a:rPr lang="en-US" sz="2800" dirty="0">
                <a:solidFill>
                  <a:schemeClr val="bg1"/>
                </a:solidFill>
              </a:rPr>
              <a:t>Capacities for Tsunami Early Warning in Grenada 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Donor: </a:t>
            </a:r>
            <a:r>
              <a:rPr lang="en-US" sz="2800" dirty="0" smtClean="0">
                <a:solidFill>
                  <a:schemeClr val="bg1"/>
                </a:solidFill>
              </a:rPr>
              <a:t>Government of Australia, Port </a:t>
            </a:r>
            <a:r>
              <a:rPr lang="en-US" sz="2800" dirty="0">
                <a:solidFill>
                  <a:schemeClr val="bg1"/>
                </a:solidFill>
              </a:rPr>
              <a:t>of Spain Direct Aid </a:t>
            </a:r>
            <a:r>
              <a:rPr lang="en-US" sz="2800" dirty="0" smtClean="0">
                <a:solidFill>
                  <a:schemeClr val="bg1"/>
                </a:solidFill>
              </a:rPr>
              <a:t>Program &amp; UNESCO/IOC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Funding:</a:t>
            </a:r>
            <a:r>
              <a:rPr lang="en-US" sz="2800" dirty="0" smtClean="0">
                <a:solidFill>
                  <a:schemeClr val="bg1"/>
                </a:solidFill>
              </a:rPr>
              <a:t> USD $57,000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Project Scope: </a:t>
            </a:r>
            <a:r>
              <a:rPr lang="en-US" sz="2800" dirty="0" smtClean="0">
                <a:solidFill>
                  <a:schemeClr val="bg1"/>
                </a:solidFill>
              </a:rPr>
              <a:t>Public Awareness and Education for Saint George Parish, Tsunami Ready nomination for select communities in St. George’s City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Completion by Dec 2023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4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649679" cy="492443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UNESCO/IOC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CARIBE EWS NORAD Project </a:t>
            </a:r>
            <a:r>
              <a:rPr lang="en-US" sz="32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Communities</a:t>
            </a:r>
            <a:endParaRPr lang="LID4096" sz="32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9" y="1465358"/>
            <a:ext cx="3678458" cy="334670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0875" y="1037302"/>
            <a:ext cx="336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Porters to Holders Hill, </a:t>
            </a:r>
            <a:r>
              <a:rPr lang="en-US" dirty="0">
                <a:solidFill>
                  <a:schemeClr val="bg1"/>
                </a:solidFill>
              </a:rPr>
              <a:t>St. James, Barbados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50" y="1465359"/>
            <a:ext cx="3659405" cy="334670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87571" y="1096027"/>
            <a:ext cx="329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  <a:r>
              <a:rPr lang="en-US" dirty="0">
                <a:solidFill>
                  <a:schemeClr val="bg1"/>
                </a:solidFill>
              </a:rPr>
              <a:t>Port Maria, St. Mary, Jamaica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176" y="1465358"/>
            <a:ext cx="3661695" cy="334670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209175" y="462372"/>
            <a:ext cx="383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Mayora Village, </a:t>
            </a:r>
            <a:r>
              <a:rPr lang="en-US" dirty="0">
                <a:solidFill>
                  <a:schemeClr val="bg1"/>
                </a:solidFill>
              </a:rPr>
              <a:t>Mayaro–Rio Claro County,  Trinidad and Tobago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0400" y="4953000"/>
            <a:ext cx="1179919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MX" altLang="es-ES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Project Name: </a:t>
            </a:r>
            <a:r>
              <a:rPr lang="en-US" altLang="es-E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Towards a Safer Ocean in the Caribbean through Tsunami Ready Communities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MX" altLang="es-ES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Donor: </a:t>
            </a:r>
            <a:r>
              <a:rPr lang="es-MX" altLang="es-E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Norwegian Agency for Development Cooperation (</a:t>
            </a:r>
            <a:r>
              <a:rPr lang="es-MX" altLang="es-ES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NORAD)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</a:rPr>
              <a:t>Funding</a:t>
            </a:r>
            <a:r>
              <a:rPr lang="en-US" b="1" dirty="0">
                <a:solidFill>
                  <a:schemeClr val="bg1"/>
                </a:solidFill>
              </a:rPr>
              <a:t>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s-MX" altLang="es-E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NORAD: 170,000, UNESCO: 30,000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Duration</a:t>
            </a:r>
            <a:r>
              <a:rPr lang="en-US" dirty="0">
                <a:solidFill>
                  <a:schemeClr val="bg1"/>
                </a:solidFill>
              </a:rPr>
              <a:t>: January – September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Capitalize on best practices and enhancing national capacity in Tsunami Ready Strategy e.g. National Consultants, UNESCO National Commissions, USAID/BHA, DIPECHO and Holetown projects (National protocol, EOP structure, modelling and mapping etc. available) </a:t>
            </a:r>
          </a:p>
        </p:txBody>
      </p:sp>
    </p:spTree>
    <p:extLst>
      <p:ext uri="{BB962C8B-B14F-4D97-AF65-F5344CB8AC3E}">
        <p14:creationId xmlns:p14="http://schemas.microsoft.com/office/powerpoint/2010/main" val="157034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-45243"/>
            <a:ext cx="7277328" cy="426243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ITIC-CAR USAID/BHA </a:t>
            </a:r>
            <a:r>
              <a:rPr lang="en-US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Project </a:t>
            </a:r>
            <a:r>
              <a:rPr lang="en-US" sz="32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Communities </a:t>
            </a:r>
            <a:endParaRPr lang="en-US" sz="32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78810" y="990123"/>
            <a:ext cx="3707389" cy="639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St. Matthias to Rendevous, Christ Church, Barbados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203700" y="946830"/>
            <a:ext cx="2806700" cy="639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Dominica</a:t>
            </a:r>
          </a:p>
        </p:txBody>
      </p:sp>
      <p:pic>
        <p:nvPicPr>
          <p:cNvPr id="4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251D4CAB-4816-4645-A6E0-7B3C20D337F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1724381"/>
            <a:ext cx="3175228" cy="3000489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Text Placeholder 4"/>
          <p:cNvSpPr txBox="1">
            <a:spLocks/>
          </p:cNvSpPr>
          <p:nvPr/>
        </p:nvSpPr>
        <p:spPr bwMode="auto">
          <a:xfrm>
            <a:off x="7599642" y="1186201"/>
            <a:ext cx="48768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 bwMode="auto">
          <a:xfrm>
            <a:off x="7696428" y="2174875"/>
            <a:ext cx="2794000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6"/>
          <p:cNvSpPr txBox="1">
            <a:spLocks/>
          </p:cNvSpPr>
          <p:nvPr/>
        </p:nvSpPr>
        <p:spPr bwMode="auto">
          <a:xfrm>
            <a:off x="7620808" y="947602"/>
            <a:ext cx="28067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Saint Lucia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A51A14A6-78B8-49A5-90E5-D84E88EFB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39" y="1867794"/>
            <a:ext cx="2807850" cy="300048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EC8511B7-741D-4C05-B38D-7C921BBE8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3" y="1760955"/>
            <a:ext cx="3731037" cy="25908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3FD47C-3051-4D0F-B9F7-BD8D40D72EBE}"/>
              </a:ext>
            </a:extLst>
          </p:cNvPr>
          <p:cNvCxnSpPr>
            <a:cxnSpLocks/>
          </p:cNvCxnSpPr>
          <p:nvPr/>
        </p:nvCxnSpPr>
        <p:spPr>
          <a:xfrm flipV="1">
            <a:off x="290859" y="3243879"/>
            <a:ext cx="511084" cy="14041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B1BDD41-F993-4881-8158-C2ADB3E31D15}"/>
              </a:ext>
            </a:extLst>
          </p:cNvPr>
          <p:cNvCxnSpPr>
            <a:cxnSpLocks/>
          </p:cNvCxnSpPr>
          <p:nvPr/>
        </p:nvCxnSpPr>
        <p:spPr>
          <a:xfrm flipH="1" flipV="1">
            <a:off x="1489327" y="3377025"/>
            <a:ext cx="543177" cy="10394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61147E3-F4FA-4C2E-831C-E66C2FE7C57A}"/>
              </a:ext>
            </a:extLst>
          </p:cNvPr>
          <p:cNvSpPr/>
          <p:nvPr/>
        </p:nvSpPr>
        <p:spPr>
          <a:xfrm>
            <a:off x="1704295" y="4394013"/>
            <a:ext cx="1384300" cy="4262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Rendevous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9EB32D-09DD-4588-8CCB-051D26B81F14}"/>
              </a:ext>
            </a:extLst>
          </p:cNvPr>
          <p:cNvSpPr/>
          <p:nvPr/>
        </p:nvSpPr>
        <p:spPr>
          <a:xfrm>
            <a:off x="154895" y="4394013"/>
            <a:ext cx="1384300" cy="4262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St. Matthias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859" y="5715000"/>
            <a:ext cx="1052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 Implementing Agency: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Tsunami Information Center Caribbean Office, Mayaguez Puerto Rico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251D4CAB-4816-4645-A6E0-7B3C20D3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6100" y="1876781"/>
            <a:ext cx="3175228" cy="3000489"/>
          </a:xfrm>
          <a:prstGeom prst="rect">
            <a:avLst/>
          </a:prstGeom>
          <a:noFill/>
          <a:ln>
            <a:solidFill>
              <a:srgbClr val="1F497D">
                <a:lumMod val="60000"/>
                <a:lumOff val="40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18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953" y="201279"/>
            <a:ext cx="9146383" cy="65371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CTIC Activities </a:t>
            </a:r>
            <a:r>
              <a:rPr lang="en-US" b="1" dirty="0" smtClean="0"/>
              <a:t>2021 – 2022 cont’d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8612" y="815907"/>
            <a:ext cx="12290612" cy="5823284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1900" b="1" dirty="0" smtClean="0">
                <a:solidFill>
                  <a:schemeClr val="bg1"/>
                </a:solidFill>
              </a:rPr>
              <a:t>*ICG/CARIBE </a:t>
            </a:r>
            <a:r>
              <a:rPr lang="en-US" sz="1900" b="1" dirty="0">
                <a:solidFill>
                  <a:schemeClr val="bg1"/>
                </a:solidFill>
              </a:rPr>
              <a:t>EWS WG 4:</a:t>
            </a:r>
          </a:p>
          <a:p>
            <a:pPr marL="282575" lvl="0" indent="-168275"/>
            <a:r>
              <a:rPr lang="en-US" sz="1900" dirty="0">
                <a:solidFill>
                  <a:schemeClr val="bg1"/>
                </a:solidFill>
              </a:rPr>
              <a:t>Meetings, review </a:t>
            </a:r>
            <a:r>
              <a:rPr lang="en-US" sz="1900" dirty="0" smtClean="0">
                <a:solidFill>
                  <a:schemeClr val="bg1"/>
                </a:solidFill>
              </a:rPr>
              <a:t>&amp; development </a:t>
            </a:r>
            <a:r>
              <a:rPr lang="en-US" sz="1900" dirty="0">
                <a:solidFill>
                  <a:schemeClr val="bg1"/>
                </a:solidFill>
              </a:rPr>
              <a:t>of documents and </a:t>
            </a:r>
            <a:r>
              <a:rPr lang="en-US" sz="1900" dirty="0" smtClean="0">
                <a:solidFill>
                  <a:schemeClr val="bg1"/>
                </a:solidFill>
              </a:rPr>
              <a:t>resources</a:t>
            </a:r>
          </a:p>
          <a:p>
            <a:pPr marL="120650" indent="0">
              <a:buNone/>
            </a:pPr>
            <a:r>
              <a:rPr lang="en-US" sz="1900" b="1" dirty="0">
                <a:solidFill>
                  <a:schemeClr val="bg1"/>
                </a:solidFill>
              </a:rPr>
              <a:t>CTIC WEBSITE:</a:t>
            </a:r>
          </a:p>
          <a:p>
            <a:pPr marL="463550" indent="-342900"/>
            <a:r>
              <a:rPr lang="en-US" sz="1900" dirty="0">
                <a:solidFill>
                  <a:schemeClr val="bg1"/>
                </a:solidFill>
              </a:rPr>
              <a:t>Completion and transfer to IODE by 30 June 2022</a:t>
            </a:r>
          </a:p>
          <a:p>
            <a:pPr marL="114300" lvl="0" indent="0">
              <a:buNone/>
            </a:pPr>
            <a:r>
              <a:rPr lang="en-US" sz="1900" b="1" dirty="0" smtClean="0">
                <a:solidFill>
                  <a:schemeClr val="bg1"/>
                </a:solidFill>
              </a:rPr>
              <a:t>*TSUNAMI READY TASK TEAM:</a:t>
            </a:r>
            <a:endParaRPr lang="en-US" sz="1900" b="1" dirty="0">
              <a:solidFill>
                <a:schemeClr val="bg1"/>
              </a:solidFill>
            </a:endParaRPr>
          </a:p>
          <a:p>
            <a:pPr marL="457200" indent="-342900">
              <a:tabLst>
                <a:tab pos="285750" algn="l"/>
              </a:tabLst>
            </a:pPr>
            <a:r>
              <a:rPr lang="en-US" sz="1900" dirty="0">
                <a:solidFill>
                  <a:schemeClr val="bg1"/>
                </a:solidFill>
              </a:rPr>
              <a:t>Meetings, review &amp; development of documents and </a:t>
            </a:r>
            <a:r>
              <a:rPr lang="en-US" sz="1900" dirty="0" smtClean="0">
                <a:solidFill>
                  <a:schemeClr val="bg1"/>
                </a:solidFill>
              </a:rPr>
              <a:t>resources</a:t>
            </a:r>
          </a:p>
          <a:p>
            <a:pPr marL="457200" indent="-342900">
              <a:tabLst>
                <a:tab pos="285750" algn="l"/>
              </a:tabLst>
            </a:pPr>
            <a:r>
              <a:rPr lang="en-US" sz="1900" dirty="0" smtClean="0">
                <a:solidFill>
                  <a:schemeClr val="bg1"/>
                </a:solidFill>
              </a:rPr>
              <a:t>Review, update and digitizing of Tsunami </a:t>
            </a:r>
            <a:r>
              <a:rPr lang="en-US" sz="1900" dirty="0">
                <a:solidFill>
                  <a:schemeClr val="bg1"/>
                </a:solidFill>
              </a:rPr>
              <a:t>Ready evaluation survey for </a:t>
            </a:r>
            <a:r>
              <a:rPr lang="en-US" sz="1900" dirty="0" smtClean="0">
                <a:solidFill>
                  <a:schemeClr val="bg1"/>
                </a:solidFill>
              </a:rPr>
              <a:t>administration to Tsunami </a:t>
            </a:r>
            <a:r>
              <a:rPr lang="en-US" sz="1900" dirty="0">
                <a:solidFill>
                  <a:schemeClr val="bg1"/>
                </a:solidFill>
              </a:rPr>
              <a:t>Ready communities recognized since </a:t>
            </a:r>
            <a:r>
              <a:rPr lang="en-US" sz="1900" dirty="0" smtClean="0">
                <a:solidFill>
                  <a:schemeClr val="bg1"/>
                </a:solidFill>
              </a:rPr>
              <a:t>2019</a:t>
            </a:r>
            <a:endParaRPr lang="en-US" sz="19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en-US" sz="1900" b="1" dirty="0" smtClean="0">
                <a:solidFill>
                  <a:schemeClr val="bg1"/>
                </a:solidFill>
              </a:rPr>
              <a:t>*CARIBE </a:t>
            </a:r>
            <a:r>
              <a:rPr lang="en-US" sz="1900" b="1" dirty="0">
                <a:solidFill>
                  <a:schemeClr val="bg1"/>
                </a:solidFill>
              </a:rPr>
              <a:t>WAVE 2022:</a:t>
            </a:r>
          </a:p>
          <a:p>
            <a:pPr indent="-107950"/>
            <a:r>
              <a:rPr lang="en-US" sz="1900" dirty="0">
                <a:solidFill>
                  <a:schemeClr val="bg1"/>
                </a:solidFill>
              </a:rPr>
              <a:t>Exercise Handbook review, registration, promotion, webinars, exercise, </a:t>
            </a:r>
            <a:r>
              <a:rPr lang="en-US" sz="1900" dirty="0" smtClean="0">
                <a:solidFill>
                  <a:schemeClr val="bg1"/>
                </a:solidFill>
              </a:rPr>
              <a:t>evaluation</a:t>
            </a:r>
            <a:endParaRPr lang="en-US" sz="1900" b="1" dirty="0" smtClean="0">
              <a:solidFill>
                <a:schemeClr val="bg1"/>
              </a:solidFill>
            </a:endParaRPr>
          </a:p>
          <a:p>
            <a:pPr marL="114300" lvl="0" indent="0">
              <a:buNone/>
            </a:pPr>
            <a:r>
              <a:rPr lang="en-US" sz="1900" b="1" dirty="0" smtClean="0">
                <a:solidFill>
                  <a:schemeClr val="bg1"/>
                </a:solidFill>
              </a:rPr>
              <a:t>UN DECADE OF OCEAN SCIENCE:</a:t>
            </a:r>
          </a:p>
          <a:p>
            <a:pPr lvl="0" indent="-107950"/>
            <a:r>
              <a:rPr lang="en-US" sz="1900" dirty="0" smtClean="0">
                <a:solidFill>
                  <a:schemeClr val="bg1"/>
                </a:solidFill>
              </a:rPr>
              <a:t>Document </a:t>
            </a:r>
            <a:r>
              <a:rPr lang="en-US" sz="1900" dirty="0">
                <a:solidFill>
                  <a:schemeClr val="bg1"/>
                </a:solidFill>
              </a:rPr>
              <a:t>review, </a:t>
            </a:r>
            <a:r>
              <a:rPr lang="en-US" sz="1900" dirty="0" smtClean="0">
                <a:solidFill>
                  <a:schemeClr val="bg1"/>
                </a:solidFill>
              </a:rPr>
              <a:t>meetings, presentations , project development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</a:p>
          <a:p>
            <a:pPr lvl="0" indent="-107950"/>
            <a:r>
              <a:rPr lang="en-US" sz="1900" dirty="0" smtClean="0">
                <a:solidFill>
                  <a:schemeClr val="bg1"/>
                </a:solidFill>
              </a:rPr>
              <a:t>Safe </a:t>
            </a:r>
            <a:r>
              <a:rPr lang="en-US" sz="1900" dirty="0">
                <a:solidFill>
                  <a:schemeClr val="bg1"/>
                </a:solidFill>
              </a:rPr>
              <a:t>Ocean Working Group </a:t>
            </a:r>
            <a:r>
              <a:rPr lang="en-US" sz="1900" dirty="0" smtClean="0">
                <a:solidFill>
                  <a:schemeClr val="bg1"/>
                </a:solidFill>
              </a:rPr>
              <a:t>meetings, Safe </a:t>
            </a:r>
            <a:r>
              <a:rPr lang="en-US" sz="1900" dirty="0">
                <a:solidFill>
                  <a:schemeClr val="bg1"/>
                </a:solidFill>
              </a:rPr>
              <a:t>Ocean Laboratory </a:t>
            </a:r>
            <a:r>
              <a:rPr lang="en-US" sz="1900" dirty="0" smtClean="0">
                <a:solidFill>
                  <a:schemeClr val="bg1"/>
                </a:solidFill>
              </a:rPr>
              <a:t>7 April</a:t>
            </a:r>
          </a:p>
          <a:p>
            <a:pPr marL="285750" lvl="0" indent="-165100">
              <a:buNone/>
            </a:pPr>
            <a:r>
              <a:rPr lang="en-US" sz="1900" dirty="0" smtClean="0">
                <a:solidFill>
                  <a:schemeClr val="bg1"/>
                </a:solidFill>
              </a:rPr>
              <a:t>  2022</a:t>
            </a:r>
          </a:p>
          <a:p>
            <a:pPr indent="-114300"/>
            <a:r>
              <a:rPr lang="en-US" sz="1900" i="1" dirty="0" smtClean="0">
                <a:solidFill>
                  <a:schemeClr val="bg1"/>
                </a:solidFill>
              </a:rPr>
              <a:t>“</a:t>
            </a:r>
            <a:r>
              <a:rPr lang="en-US" sz="1900" i="1" dirty="0">
                <a:solidFill>
                  <a:schemeClr val="bg1"/>
                </a:solidFill>
              </a:rPr>
              <a:t>Integrating Coastal Hazards Early Warning Systems and </a:t>
            </a:r>
            <a:r>
              <a:rPr lang="en-US" sz="1900" i="1" dirty="0" smtClean="0">
                <a:solidFill>
                  <a:schemeClr val="bg1"/>
                </a:solidFill>
              </a:rPr>
              <a:t>Services in</a:t>
            </a:r>
          </a:p>
          <a:p>
            <a:pPr marL="114300" indent="0">
              <a:buNone/>
            </a:pPr>
            <a:r>
              <a:rPr lang="en-US" sz="1900" i="1" dirty="0" smtClean="0">
                <a:solidFill>
                  <a:schemeClr val="bg1"/>
                </a:solidFill>
              </a:rPr>
              <a:t> </a:t>
            </a:r>
            <a:r>
              <a:rPr lang="en-US" sz="1900" i="1" dirty="0">
                <a:solidFill>
                  <a:schemeClr val="bg1"/>
                </a:solidFill>
              </a:rPr>
              <a:t>Tropical Americas and Caribbean - iCHEWS</a:t>
            </a:r>
            <a:r>
              <a:rPr lang="en-US" sz="1900" i="1" dirty="0" smtClean="0">
                <a:solidFill>
                  <a:schemeClr val="bg1"/>
                </a:solidFill>
              </a:rPr>
              <a:t>”  Project</a:t>
            </a:r>
            <a:endParaRPr lang="en-US" sz="1900" i="1" dirty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327" y="717444"/>
            <a:ext cx="5014023" cy="2493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977" y="4686300"/>
            <a:ext cx="5014023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1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37172"/>
            <a:ext cx="10251987" cy="653716"/>
          </a:xfrm>
        </p:spPr>
        <p:txBody>
          <a:bodyPr>
            <a:noAutofit/>
          </a:bodyPr>
          <a:lstStyle/>
          <a:p>
            <a:r>
              <a:rPr lang="en-US" sz="3200" b="1" dirty="0"/>
              <a:t>CTIC Activities </a:t>
            </a:r>
            <a:r>
              <a:rPr lang="en-US" sz="3200" b="1" dirty="0" smtClean="0"/>
              <a:t>2021 – 2022 cont’d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3588"/>
            <a:ext cx="12192000" cy="582328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100" b="1" dirty="0" smtClean="0">
                <a:solidFill>
                  <a:schemeClr val="bg1"/>
                </a:solidFill>
              </a:rPr>
              <a:t>*WTAD:</a:t>
            </a:r>
            <a:endParaRPr lang="en-US" sz="2100" b="1" dirty="0">
              <a:solidFill>
                <a:schemeClr val="bg1"/>
              </a:solidFill>
            </a:endParaRPr>
          </a:p>
          <a:p>
            <a:r>
              <a:rPr lang="en-US" sz="2100" dirty="0" smtClean="0">
                <a:solidFill>
                  <a:schemeClr val="bg1"/>
                </a:solidFill>
              </a:rPr>
              <a:t>2021 - Supported </a:t>
            </a:r>
            <a:r>
              <a:rPr lang="en-US" sz="2100" dirty="0">
                <a:solidFill>
                  <a:schemeClr val="bg1"/>
                </a:solidFill>
              </a:rPr>
              <a:t>UNDRR-led </a:t>
            </a:r>
            <a:r>
              <a:rPr lang="en-US" sz="2100" dirty="0" smtClean="0">
                <a:solidFill>
                  <a:schemeClr val="bg1"/>
                </a:solidFill>
              </a:rPr>
              <a:t>VII Regional Platform for DRR in Latin America and the Caribbean, </a:t>
            </a:r>
            <a:r>
              <a:rPr lang="en-US" sz="2100" dirty="0">
                <a:solidFill>
                  <a:schemeClr val="bg1"/>
                </a:solidFill>
              </a:rPr>
              <a:t>development of </a:t>
            </a:r>
            <a:r>
              <a:rPr lang="en-US" sz="2100" dirty="0" smtClean="0">
                <a:solidFill>
                  <a:schemeClr val="bg1"/>
                </a:solidFill>
              </a:rPr>
              <a:t>2 videos (Caribbean Partners &amp; St. Kitts and Nevis)  </a:t>
            </a:r>
            <a:endParaRPr lang="en-US" sz="2100" dirty="0">
              <a:solidFill>
                <a:schemeClr val="bg1"/>
              </a:solidFill>
            </a:endParaRPr>
          </a:p>
          <a:p>
            <a:r>
              <a:rPr lang="en-US" sz="2100" dirty="0" smtClean="0">
                <a:solidFill>
                  <a:schemeClr val="bg1"/>
                </a:solidFill>
              </a:rPr>
              <a:t>2022 - Supported TOWS discussions for videos 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endParaRPr lang="en-US" sz="2100" dirty="0" smtClean="0">
              <a:solidFill>
                <a:schemeClr val="bg1"/>
              </a:solidFill>
            </a:endParaRPr>
          </a:p>
          <a:p>
            <a:endParaRPr lang="en-US" sz="2100" dirty="0">
              <a:solidFill>
                <a:schemeClr val="bg1"/>
              </a:solidFill>
            </a:endParaRPr>
          </a:p>
          <a:p>
            <a:endParaRPr lang="en-US" sz="2100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endParaRPr lang="en-US" sz="2100" b="1" dirty="0" smtClean="0">
              <a:solidFill>
                <a:schemeClr val="bg1"/>
              </a:solidFill>
            </a:endParaRPr>
          </a:p>
          <a:p>
            <a:pPr marL="0" lvl="0" indent="0">
              <a:buNone/>
            </a:pPr>
            <a:endParaRPr lang="en-US" sz="2100" b="1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n-US" sz="2100" b="1" dirty="0" smtClean="0">
                <a:solidFill>
                  <a:schemeClr val="bg1"/>
                </a:solidFill>
              </a:rPr>
              <a:t>OCEAN LITERACY:</a:t>
            </a:r>
          </a:p>
          <a:p>
            <a:r>
              <a:rPr lang="en-US" sz="2100" dirty="0" smtClean="0">
                <a:solidFill>
                  <a:schemeClr val="bg1"/>
                </a:solidFill>
              </a:rPr>
              <a:t>Dissemination </a:t>
            </a:r>
            <a:r>
              <a:rPr lang="en-US" sz="2100" dirty="0">
                <a:solidFill>
                  <a:schemeClr val="bg1"/>
                </a:solidFill>
              </a:rPr>
              <a:t>of PAE materials to Member </a:t>
            </a:r>
            <a:r>
              <a:rPr lang="en-US" sz="2100" dirty="0" smtClean="0">
                <a:solidFill>
                  <a:schemeClr val="bg1"/>
                </a:solidFill>
              </a:rPr>
              <a:t>States (including Request form, </a:t>
            </a:r>
            <a:r>
              <a:rPr lang="en-US" sz="2100" dirty="0">
                <a:solidFill>
                  <a:schemeClr val="bg1"/>
                </a:solidFill>
              </a:rPr>
              <a:t>development of PAE resources and </a:t>
            </a:r>
            <a:r>
              <a:rPr lang="en-US" sz="2100" dirty="0" smtClean="0">
                <a:solidFill>
                  <a:schemeClr val="bg1"/>
                </a:solidFill>
              </a:rPr>
              <a:t>promotion</a:t>
            </a:r>
          </a:p>
          <a:p>
            <a:r>
              <a:rPr lang="en-US" sz="2100" dirty="0" smtClean="0">
                <a:solidFill>
                  <a:schemeClr val="bg1"/>
                </a:solidFill>
              </a:rPr>
              <a:t>Support to development of Ocean </a:t>
            </a:r>
            <a:r>
              <a:rPr lang="en-US" sz="2100" dirty="0">
                <a:solidFill>
                  <a:schemeClr val="bg1"/>
                </a:solidFill>
              </a:rPr>
              <a:t>Global Teacher Academy modules on Tsunami Awareness and Tsunami </a:t>
            </a:r>
            <a:r>
              <a:rPr lang="en-US" sz="2100" dirty="0" smtClean="0">
                <a:solidFill>
                  <a:schemeClr val="bg1"/>
                </a:solidFill>
              </a:rPr>
              <a:t>Ready</a:t>
            </a:r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4986" y="1741628"/>
            <a:ext cx="3993226" cy="2603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37" y="2243600"/>
            <a:ext cx="3840813" cy="2542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338" y="2243600"/>
            <a:ext cx="3999323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37172"/>
            <a:ext cx="10251987" cy="653716"/>
          </a:xfrm>
        </p:spPr>
        <p:txBody>
          <a:bodyPr>
            <a:noAutofit/>
          </a:bodyPr>
          <a:lstStyle/>
          <a:p>
            <a:r>
              <a:rPr lang="en-US" sz="3200" b="1" dirty="0"/>
              <a:t>CTIC Activities </a:t>
            </a:r>
            <a:r>
              <a:rPr lang="en-US" sz="3200" b="1" dirty="0" smtClean="0"/>
              <a:t>2021 – 2022 cont’d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813588"/>
            <a:ext cx="11344275" cy="5823284"/>
          </a:xfrm>
        </p:spPr>
        <p:txBody>
          <a:bodyPr>
            <a:normAutofit/>
          </a:bodyPr>
          <a:lstStyle/>
          <a:p>
            <a:pPr marL="114300" lv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CTIC BOARD MEETING:</a:t>
            </a:r>
          </a:p>
          <a:p>
            <a:pPr lvl="0" indent="-107950"/>
            <a:r>
              <a:rPr lang="en-US" sz="2000" dirty="0">
                <a:solidFill>
                  <a:schemeClr val="bg1"/>
                </a:solidFill>
              </a:rPr>
              <a:t>Measured progress with follow-up </a:t>
            </a:r>
            <a:r>
              <a:rPr lang="en-US" sz="2000" dirty="0" smtClean="0">
                <a:solidFill>
                  <a:schemeClr val="bg1"/>
                </a:solidFill>
              </a:rPr>
              <a:t>actions</a:t>
            </a:r>
          </a:p>
          <a:p>
            <a:pPr marL="0" lvl="0" indent="0">
              <a:buNone/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*MEMBER STATE REQUESTS AND PARTNER ENGAGEMENT: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Technical support, meeting participation, review of partnership agreements etc.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Facilitated deeper cooperation </a:t>
            </a:r>
            <a:r>
              <a:rPr lang="en-US" sz="2000" dirty="0">
                <a:solidFill>
                  <a:schemeClr val="bg1"/>
                </a:solidFill>
              </a:rPr>
              <a:t>between </a:t>
            </a:r>
            <a:r>
              <a:rPr lang="en-US" sz="2000" dirty="0" smtClean="0">
                <a:solidFill>
                  <a:schemeClr val="bg1"/>
                </a:solidFill>
              </a:rPr>
              <a:t>ICG/CARIBE EWS and UNDRR Re: Regional </a:t>
            </a:r>
            <a:r>
              <a:rPr lang="en-US" sz="2000" dirty="0">
                <a:solidFill>
                  <a:schemeClr val="bg1"/>
                </a:solidFill>
              </a:rPr>
              <a:t>Early Warning System Consortium (REWSC) to support Member State preparedness and </a:t>
            </a:r>
            <a:r>
              <a:rPr lang="en-US" sz="2000" dirty="0" smtClean="0">
                <a:solidFill>
                  <a:schemeClr val="bg1"/>
                </a:solidFill>
              </a:rPr>
              <a:t>resilience through ICG/CARIBE EWS Chair participation in Caribbean </a:t>
            </a:r>
            <a:r>
              <a:rPr lang="en-US" sz="2000" dirty="0">
                <a:solidFill>
                  <a:schemeClr val="bg1"/>
                </a:solidFill>
              </a:rPr>
              <a:t>Regional Workshop on Measuring Effectiveness of Early Warning Systems - Trinidad and Tobago, May 10-12 </a:t>
            </a:r>
            <a:r>
              <a:rPr lang="en-US" sz="2000" dirty="0" smtClean="0">
                <a:solidFill>
                  <a:schemeClr val="bg1"/>
                </a:solidFill>
              </a:rPr>
              <a:t>2022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457200" marR="0" lvl="1" indent="-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*PARTNERSHIP AGREEMENTS AND TECHNICAL COLLABORATIONS: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Technical collaboration with ITIC-CAR, CDEMA, SRC, CEPREDENAC and other regional         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partners ongoing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Review of draft framework agreements initiated with CDEMA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 smtClean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RESOURCE MOBILISATION AND STRATEGIC DEVELOPMENT: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Support UNESCO/IOC in project and strategic development e.g. JICA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275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1480</Words>
  <Application>Microsoft Office PowerPoint</Application>
  <PresentationFormat>Widescreen</PresentationFormat>
  <Paragraphs>160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Roboto</vt:lpstr>
      <vt:lpstr>Times New Roman</vt:lpstr>
      <vt:lpstr>9_Custom Design</vt:lpstr>
      <vt:lpstr>Custom Design</vt:lpstr>
      <vt:lpstr>PowerPoint Presentation</vt:lpstr>
      <vt:lpstr>CTIC Activities 2021 – 2022</vt:lpstr>
      <vt:lpstr>CTIC Activities 2021 – 2022</vt:lpstr>
      <vt:lpstr>UNESCO/IOC CARIBE EWS Project, Grenada</vt:lpstr>
      <vt:lpstr>UNESCO/IOC CARIBE EWS NORAD Project Communities</vt:lpstr>
      <vt:lpstr>ITIC-CAR USAID/BHA Project Communities </vt:lpstr>
      <vt:lpstr>CTIC Activities 2021 – 2022 cont’d</vt:lpstr>
      <vt:lpstr>CTIC Activities 2021 – 2022 cont’d</vt:lpstr>
      <vt:lpstr>CTIC Activities 2021 – 2022 cont’d</vt:lpstr>
      <vt:lpstr>Needed Action Re: ICG/CARIBE EWS XV Recommendations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Slaoui, Salim</dc:creator>
  <cp:lastModifiedBy>Brome, Alison</cp:lastModifiedBy>
  <cp:revision>78</cp:revision>
  <dcterms:created xsi:type="dcterms:W3CDTF">2021-04-13T14:16:18Z</dcterms:created>
  <dcterms:modified xsi:type="dcterms:W3CDTF">2022-06-07T08:59:02Z</dcterms:modified>
</cp:coreProperties>
</file>