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7" r:id="rId3"/>
    <p:sldId id="275" r:id="rId4"/>
    <p:sldId id="356" r:id="rId5"/>
    <p:sldId id="261" r:id="rId6"/>
    <p:sldId id="322" r:id="rId7"/>
    <p:sldId id="294" r:id="rId8"/>
    <p:sldId id="258" r:id="rId9"/>
    <p:sldId id="373" r:id="rId10"/>
    <p:sldId id="374" r:id="rId11"/>
    <p:sldId id="375" r:id="rId12"/>
    <p:sldId id="376" r:id="rId13"/>
    <p:sldId id="377" r:id="rId14"/>
    <p:sldId id="380" r:id="rId15"/>
    <p:sldId id="379" r:id="rId16"/>
    <p:sldId id="381" r:id="rId17"/>
    <p:sldId id="382" r:id="rId18"/>
    <p:sldId id="383" r:id="rId19"/>
    <p:sldId id="363" r:id="rId20"/>
    <p:sldId id="365" r:id="rId21"/>
    <p:sldId id="366" r:id="rId22"/>
    <p:sldId id="289" r:id="rId23"/>
    <p:sldId id="384" r:id="rId24"/>
    <p:sldId id="319" r:id="rId25"/>
    <p:sldId id="26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Soto" initials="SS" lastIdx="1" clrIdx="0">
    <p:extLst>
      <p:ext uri="{19B8F6BF-5375-455C-9EA6-DF929625EA0E}">
        <p15:presenceInfo xmlns:p15="http://schemas.microsoft.com/office/powerpoint/2012/main" userId="Stephanie Sot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1264"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1681C1-BB5C-4FDE-8EF6-CA334BAEE667}" type="datetimeFigureOut">
              <a:rPr lang="en-US" smtClean="0"/>
              <a:t>6/7/2022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143869-582F-4DE0-8D7A-5486329DC9D3}" type="slidenum">
              <a:rPr lang="en-US" smtClean="0"/>
              <a:t>‹#›</a:t>
            </a:fld>
            <a:endParaRPr lang="en-US"/>
          </a:p>
        </p:txBody>
      </p:sp>
    </p:spTree>
    <p:extLst>
      <p:ext uri="{BB962C8B-B14F-4D97-AF65-F5344CB8AC3E}">
        <p14:creationId xmlns:p14="http://schemas.microsoft.com/office/powerpoint/2010/main" val="3270086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9" name="Shape 569"/>
          <p:cNvSpPr txBox="1">
            <a:spLocks noGrp="1"/>
          </p:cNvSpPr>
          <p:nvPr>
            <p:ph type="body" idx="1"/>
          </p:nvPr>
        </p:nvSpPr>
        <p:spPr>
          <a:xfrm>
            <a:off x="686421" y="4400238"/>
            <a:ext cx="5485109" cy="3600885"/>
          </a:xfrm>
          <a:prstGeom prst="rect">
            <a:avLst/>
          </a:prstGeom>
        </p:spPr>
        <p:txBody>
          <a:bodyPr wrap="square" lIns="89715" tIns="89715" rIns="89715" bIns="89715" anchor="t" anchorCtr="0">
            <a:noAutofit/>
          </a:bodyPr>
          <a:lstStyle/>
          <a:p>
            <a:endParaRPr dirty="0"/>
          </a:p>
        </p:txBody>
      </p:sp>
      <p:sp>
        <p:nvSpPr>
          <p:cNvPr id="570" name="Shape 570"/>
          <p:cNvSpPr txBox="1">
            <a:spLocks noGrp="1"/>
          </p:cNvSpPr>
          <p:nvPr>
            <p:ph type="sldNum" idx="12"/>
          </p:nvPr>
        </p:nvSpPr>
        <p:spPr>
          <a:xfrm>
            <a:off x="3884025" y="8684926"/>
            <a:ext cx="2972348" cy="459148"/>
          </a:xfrm>
          <a:prstGeom prst="rect">
            <a:avLst/>
          </a:prstGeom>
        </p:spPr>
        <p:txBody>
          <a:bodyPr wrap="square" lIns="89715" tIns="44845" rIns="89715" bIns="44845" anchor="b" anchorCtr="0">
            <a:noAutofit/>
          </a:bodyPr>
          <a:lstStyle/>
          <a:p>
            <a:pPr>
              <a:buClr>
                <a:schemeClr val="dk1"/>
              </a:buClr>
              <a:buSzPct val="25000"/>
            </a:pPr>
            <a:fld id="{00000000-1234-1234-1234-123412341234}" type="slidenum">
              <a:rPr lang="es-PR"/>
              <a:pPr>
                <a:buClr>
                  <a:schemeClr val="dk1"/>
                </a:buClr>
                <a:buSzPct val="25000"/>
              </a:pPr>
              <a:t>2</a:t>
            </a:fld>
            <a:endParaRPr lang="es-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43869-582F-4DE0-8D7A-5486329DC9D3}" type="slidenum">
              <a:rPr lang="en-US" smtClean="0"/>
              <a:t>17</a:t>
            </a:fld>
            <a:endParaRPr lang="en-US"/>
          </a:p>
        </p:txBody>
      </p:sp>
    </p:spTree>
    <p:extLst>
      <p:ext uri="{BB962C8B-B14F-4D97-AF65-F5344CB8AC3E}">
        <p14:creationId xmlns:p14="http://schemas.microsoft.com/office/powerpoint/2010/main" val="25097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43869-582F-4DE0-8D7A-5486329DC9D3}" type="slidenum">
              <a:rPr lang="en-US" smtClean="0"/>
              <a:t>20</a:t>
            </a:fld>
            <a:endParaRPr lang="en-US"/>
          </a:p>
        </p:txBody>
      </p:sp>
    </p:spTree>
    <p:extLst>
      <p:ext uri="{BB962C8B-B14F-4D97-AF65-F5344CB8AC3E}">
        <p14:creationId xmlns:p14="http://schemas.microsoft.com/office/powerpoint/2010/main" val="434262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6421" y="4400238"/>
            <a:ext cx="5485156" cy="3600762"/>
          </a:xfrm>
          <a:prstGeom prst="rect">
            <a:avLst/>
          </a:prstGeom>
          <a:noFill/>
          <a:ln>
            <a:noFill/>
          </a:ln>
        </p:spPr>
        <p:txBody>
          <a:bodyPr wrap="square" lIns="89715" tIns="89715" rIns="89715" bIns="89715" anchor="t" anchorCtr="0">
            <a:noAutofit/>
          </a:bodyPr>
          <a:lstStyle/>
          <a:p>
            <a:pPr>
              <a:buClr>
                <a:schemeClr val="dk1"/>
              </a:buClr>
              <a:buSzPct val="25000"/>
            </a:pPr>
            <a:endParaRPr dirty="0">
              <a:solidFill>
                <a:schemeClr val="dk1"/>
              </a:solidFill>
              <a:latin typeface="Calibri"/>
              <a:ea typeface="Calibri"/>
              <a:cs typeface="Calibri"/>
              <a:sym typeface="Calibri"/>
            </a:endParaRPr>
          </a:p>
        </p:txBody>
      </p:sp>
      <p:sp>
        <p:nvSpPr>
          <p:cNvPr id="602" name="Shape 60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9" name="Shape 589"/>
          <p:cNvSpPr txBox="1">
            <a:spLocks noGrp="1"/>
          </p:cNvSpPr>
          <p:nvPr>
            <p:ph type="body" idx="1"/>
          </p:nvPr>
        </p:nvSpPr>
        <p:spPr>
          <a:xfrm>
            <a:off x="701675" y="4473575"/>
            <a:ext cx="5607048" cy="3660775"/>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90" name="Shape 590"/>
          <p:cNvSpPr txBox="1">
            <a:spLocks noGrp="1"/>
          </p:cNvSpPr>
          <p:nvPr>
            <p:ph type="sldNum" idx="12"/>
          </p:nvPr>
        </p:nvSpPr>
        <p:spPr>
          <a:xfrm>
            <a:off x="3970337" y="8829675"/>
            <a:ext cx="3038475" cy="46672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s-PR" sz="1200" b="0" i="0" u="none" strike="noStrike" cap="none">
                <a:solidFill>
                  <a:schemeClr val="dk1"/>
                </a:solidFill>
                <a:latin typeface="Calibri"/>
                <a:ea typeface="Calibri"/>
                <a:cs typeface="Calibri"/>
                <a:sym typeface="Calibri"/>
              </a:rPr>
              <a:t>23</a:t>
            </a:fld>
            <a:endParaRPr lang="es-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701675" y="4473575"/>
            <a:ext cx="5607048" cy="3660775"/>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29" name="Shape 12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txBox="1">
            <a:spLocks noGrp="1"/>
          </p:cNvSpPr>
          <p:nvPr>
            <p:ph type="body" idx="1"/>
          </p:nvPr>
        </p:nvSpPr>
        <p:spPr>
          <a:xfrm>
            <a:off x="701675" y="4473575"/>
            <a:ext cx="5607048" cy="3660775"/>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*Update timeline</a:t>
            </a:r>
            <a:endParaRPr sz="1200" b="1" i="0" u="none" strike="noStrike" cap="none" dirty="0">
              <a:solidFill>
                <a:schemeClr val="dk1"/>
              </a:solidFill>
              <a:latin typeface="Calibri"/>
              <a:ea typeface="Calibri"/>
              <a:cs typeface="Calibri"/>
              <a:sym typeface="Calibri"/>
            </a:endParaRPr>
          </a:p>
        </p:txBody>
      </p:sp>
      <p:sp>
        <p:nvSpPr>
          <p:cNvPr id="608" name="Shape 608"/>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701675" y="4473575"/>
            <a:ext cx="5607048" cy="3660775"/>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17" name="Shape 117"/>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1610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43869-582F-4DE0-8D7A-5486329DC9D3}" type="slidenum">
              <a:rPr lang="en-US" smtClean="0"/>
              <a:t>12</a:t>
            </a:fld>
            <a:endParaRPr lang="en-US"/>
          </a:p>
        </p:txBody>
      </p:sp>
    </p:spTree>
    <p:extLst>
      <p:ext uri="{BB962C8B-B14F-4D97-AF65-F5344CB8AC3E}">
        <p14:creationId xmlns:p14="http://schemas.microsoft.com/office/powerpoint/2010/main" val="758577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43869-582F-4DE0-8D7A-5486329DC9D3}" type="slidenum">
              <a:rPr lang="en-US" smtClean="0"/>
              <a:t>13</a:t>
            </a:fld>
            <a:endParaRPr lang="en-US"/>
          </a:p>
        </p:txBody>
      </p:sp>
    </p:spTree>
    <p:extLst>
      <p:ext uri="{BB962C8B-B14F-4D97-AF65-F5344CB8AC3E}">
        <p14:creationId xmlns:p14="http://schemas.microsoft.com/office/powerpoint/2010/main" val="343809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43869-582F-4DE0-8D7A-5486329DC9D3}" type="slidenum">
              <a:rPr lang="en-US" smtClean="0"/>
              <a:t>14</a:t>
            </a:fld>
            <a:endParaRPr lang="en-US"/>
          </a:p>
        </p:txBody>
      </p:sp>
    </p:spTree>
    <p:extLst>
      <p:ext uri="{BB962C8B-B14F-4D97-AF65-F5344CB8AC3E}">
        <p14:creationId xmlns:p14="http://schemas.microsoft.com/office/powerpoint/2010/main" val="468591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43869-582F-4DE0-8D7A-5486329DC9D3}" type="slidenum">
              <a:rPr lang="en-US" smtClean="0"/>
              <a:t>15</a:t>
            </a:fld>
            <a:endParaRPr lang="en-US"/>
          </a:p>
        </p:txBody>
      </p:sp>
    </p:spTree>
    <p:extLst>
      <p:ext uri="{BB962C8B-B14F-4D97-AF65-F5344CB8AC3E}">
        <p14:creationId xmlns:p14="http://schemas.microsoft.com/office/powerpoint/2010/main" val="1557227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43869-582F-4DE0-8D7A-5486329DC9D3}" type="slidenum">
              <a:rPr lang="en-US" smtClean="0"/>
              <a:t>16</a:t>
            </a:fld>
            <a:endParaRPr lang="en-US"/>
          </a:p>
        </p:txBody>
      </p:sp>
    </p:spTree>
    <p:extLst>
      <p:ext uri="{BB962C8B-B14F-4D97-AF65-F5344CB8AC3E}">
        <p14:creationId xmlns:p14="http://schemas.microsoft.com/office/powerpoint/2010/main" val="1506532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720542-01B2-4E08-8F77-7A67A4D40A0E}"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EF898-AF47-4BCD-B2CF-C1E1688615EB}" type="slidenum">
              <a:rPr lang="en-US" smtClean="0"/>
              <a:t>‹#›</a:t>
            </a:fld>
            <a:endParaRPr lang="en-US"/>
          </a:p>
        </p:txBody>
      </p:sp>
    </p:spTree>
    <p:extLst>
      <p:ext uri="{BB962C8B-B14F-4D97-AF65-F5344CB8AC3E}">
        <p14:creationId xmlns:p14="http://schemas.microsoft.com/office/powerpoint/2010/main" val="2660993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20542-01B2-4E08-8F77-7A67A4D40A0E}"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EF898-AF47-4BCD-B2CF-C1E1688615EB}" type="slidenum">
              <a:rPr lang="en-US" smtClean="0"/>
              <a:t>‹#›</a:t>
            </a:fld>
            <a:endParaRPr lang="en-US"/>
          </a:p>
        </p:txBody>
      </p:sp>
    </p:spTree>
    <p:extLst>
      <p:ext uri="{BB962C8B-B14F-4D97-AF65-F5344CB8AC3E}">
        <p14:creationId xmlns:p14="http://schemas.microsoft.com/office/powerpoint/2010/main" val="3720257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20542-01B2-4E08-8F77-7A67A4D40A0E}"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EF898-AF47-4BCD-B2CF-C1E1688615EB}" type="slidenum">
              <a:rPr lang="en-US" smtClean="0"/>
              <a:t>‹#›</a:t>
            </a:fld>
            <a:endParaRPr lang="en-US"/>
          </a:p>
        </p:txBody>
      </p:sp>
    </p:spTree>
    <p:extLst>
      <p:ext uri="{BB962C8B-B14F-4D97-AF65-F5344CB8AC3E}">
        <p14:creationId xmlns:p14="http://schemas.microsoft.com/office/powerpoint/2010/main" val="1910872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57200" y="274637"/>
            <a:ext cx="8531352" cy="914400"/>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 name="Shape 17"/>
          <p:cNvSpPr txBox="1">
            <a:spLocks noGrp="1"/>
          </p:cNvSpPr>
          <p:nvPr>
            <p:ph type="body" idx="1"/>
          </p:nvPr>
        </p:nvSpPr>
        <p:spPr>
          <a:xfrm>
            <a:off x="457200" y="1600200"/>
            <a:ext cx="8229600" cy="4525963"/>
          </a:xfrm>
          <a:prstGeom prst="rect">
            <a:avLst/>
          </a:prstGeom>
          <a:noFill/>
          <a:ln w="9525" cap="flat" cmpd="sng">
            <a:solidFill>
              <a:srgbClr val="366092"/>
            </a:solidFill>
            <a:prstDash val="solid"/>
            <a:round/>
            <a:headEnd type="none" w="med" len="med"/>
            <a:tailEnd type="none" w="med" len="med"/>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49641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5"/>
        <p:cNvGrpSpPr/>
        <p:nvPr/>
      </p:nvGrpSpPr>
      <p:grpSpPr>
        <a:xfrm>
          <a:off x="0" y="0"/>
          <a:ext cx="0" cy="0"/>
          <a:chOff x="0" y="0"/>
          <a:chExt cx="0" cy="0"/>
        </a:xfrm>
      </p:grpSpPr>
      <p:sp>
        <p:nvSpPr>
          <p:cNvPr id="26" name="Shape 26"/>
          <p:cNvSpPr txBox="1">
            <a:spLocks noGrp="1"/>
          </p:cNvSpPr>
          <p:nvPr>
            <p:ph type="ctrTitle"/>
          </p:nvPr>
        </p:nvSpPr>
        <p:spPr>
          <a:xfrm>
            <a:off x="685800" y="2130425"/>
            <a:ext cx="7772400" cy="1470023"/>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F2F2F2"/>
              </a:buClr>
              <a:buFont typeface="Calibri"/>
              <a:buNone/>
              <a:defRPr sz="3200" b="0"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7" name="Shape 27"/>
          <p:cNvSpPr txBox="1">
            <a:spLocks noGrp="1"/>
          </p:cNvSpPr>
          <p:nvPr>
            <p:ph type="subTitle" idx="1"/>
          </p:nvPr>
        </p:nvSpPr>
        <p:spPr>
          <a:xfrm>
            <a:off x="1371600" y="3886200"/>
            <a:ext cx="6400799" cy="1752600"/>
          </a:xfrm>
          <a:prstGeom prst="rect">
            <a:avLst/>
          </a:prstGeom>
          <a:noFill/>
          <a:ln>
            <a:noFill/>
          </a:ln>
        </p:spPr>
        <p:txBody>
          <a:bodyPr wrap="square" lIns="91425" tIns="91425" rIns="91425" bIns="91425" anchor="t" anchorCtr="0"/>
          <a:lstStyle>
            <a:lvl1pPr marL="0" marR="0" lvl="0"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55316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74637"/>
            <a:ext cx="8229600" cy="1143000"/>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F2F2F2"/>
              </a:buClr>
              <a:buFont typeface="Calibri"/>
              <a:buNone/>
              <a:defRPr sz="3200" b="0"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3" name="Shape 33"/>
          <p:cNvSpPr txBox="1">
            <a:spLocks noGrp="1"/>
          </p:cNvSpPr>
          <p:nvPr>
            <p:ph type="body" idx="1"/>
          </p:nvPr>
        </p:nvSpPr>
        <p:spPr>
          <a:xfrm>
            <a:off x="457200" y="1600200"/>
            <a:ext cx="4038598" cy="4525963"/>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2"/>
          </p:nvPr>
        </p:nvSpPr>
        <p:spPr>
          <a:xfrm>
            <a:off x="4648200" y="1600200"/>
            <a:ext cx="4038598" cy="4525963"/>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619660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722312" y="4406900"/>
            <a:ext cx="7772400" cy="1362075"/>
          </a:xfrm>
          <a:prstGeom prst="rect">
            <a:avLst/>
          </a:prstGeom>
          <a:solidFill>
            <a:srgbClr val="366092"/>
          </a:solidFill>
          <a:ln>
            <a:noFill/>
          </a:ln>
        </p:spPr>
        <p:txBody>
          <a:bodyPr wrap="square" lIns="91425" tIns="91425" rIns="91425" bIns="91425" anchor="t" anchorCtr="0"/>
          <a:lstStyle>
            <a:lvl1pPr marL="0" marR="0" lvl="0" indent="0" algn="l" rtl="0">
              <a:lnSpc>
                <a:spcPct val="100000"/>
              </a:lnSpc>
              <a:spcBef>
                <a:spcPts val="0"/>
              </a:spcBef>
              <a:spcAft>
                <a:spcPts val="0"/>
              </a:spcAft>
              <a:buClr>
                <a:srgbClr val="F2F2F2"/>
              </a:buClr>
              <a:buFont typeface="Calibri"/>
              <a:buNone/>
              <a:defRPr sz="4000" b="1"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0" name="Shape 40"/>
          <p:cNvSpPr txBox="1">
            <a:spLocks noGrp="1"/>
          </p:cNvSpPr>
          <p:nvPr>
            <p:ph type="body" idx="1"/>
          </p:nvPr>
        </p:nvSpPr>
        <p:spPr>
          <a:xfrm>
            <a:off x="722312" y="2906713"/>
            <a:ext cx="7772400" cy="1500187"/>
          </a:xfrm>
          <a:prstGeom prst="rect">
            <a:avLst/>
          </a:prstGeom>
          <a:noFill/>
          <a:ln>
            <a:noFill/>
          </a:ln>
        </p:spPr>
        <p:txBody>
          <a:bodyPr wrap="square"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2666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F2F2F2"/>
              </a:buClr>
              <a:buFont typeface="Calibri"/>
              <a:buNone/>
              <a:defRPr sz="3200" b="0"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6" name="Shape 46"/>
          <p:cNvSpPr txBox="1">
            <a:spLocks noGrp="1"/>
          </p:cNvSpPr>
          <p:nvPr>
            <p:ph type="body" idx="1"/>
          </p:nvPr>
        </p:nvSpPr>
        <p:spPr>
          <a:xfrm>
            <a:off x="457200" y="1535112"/>
            <a:ext cx="4040187" cy="639762"/>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87" cy="3951286"/>
          </a:xfrm>
          <a:prstGeom prst="rect">
            <a:avLst/>
          </a:prstGeom>
          <a:noFill/>
          <a:ln>
            <a:noFill/>
          </a:ln>
        </p:spPr>
        <p:txBody>
          <a:bodyPr wrap="square" lIns="91425" tIns="91425" rIns="91425" bIns="91425" anchor="t" anchorCtr="0"/>
          <a:lstStyle>
            <a:lvl1pPr marL="342900" marR="0" lvl="0" indent="1143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25" y="1535112"/>
            <a:ext cx="4041773" cy="639762"/>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25" y="2174875"/>
            <a:ext cx="4041773" cy="3951286"/>
          </a:xfrm>
          <a:prstGeom prst="rect">
            <a:avLst/>
          </a:prstGeom>
          <a:noFill/>
          <a:ln>
            <a:noFill/>
          </a:ln>
        </p:spPr>
        <p:txBody>
          <a:bodyPr wrap="square" lIns="91425" tIns="91425" rIns="91425" bIns="91425" anchor="t" anchorCtr="0"/>
          <a:lstStyle>
            <a:lvl1pPr marL="342900" marR="0" lvl="0" indent="1143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55361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000"/>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F2F2F2"/>
              </a:buClr>
              <a:buFont typeface="Calibri"/>
              <a:buNone/>
              <a:defRPr sz="3200" b="0"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5" name="Shape 55"/>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56986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8"/>
          </a:xfrm>
          <a:prstGeom prst="rect">
            <a:avLst/>
          </a:prstGeom>
          <a:solidFill>
            <a:srgbClr val="366092"/>
          </a:solidFill>
          <a:ln>
            <a:noFill/>
          </a:ln>
        </p:spPr>
        <p:txBody>
          <a:bodyPr wrap="square" lIns="91425" tIns="91425" rIns="91425" bIns="91425" anchor="b" anchorCtr="0"/>
          <a:lstStyle>
            <a:lvl1pPr marL="0" marR="0" lvl="0" indent="0" algn="l" rtl="0">
              <a:lnSpc>
                <a:spcPct val="100000"/>
              </a:lnSpc>
              <a:spcBef>
                <a:spcPts val="0"/>
              </a:spcBef>
              <a:spcAft>
                <a:spcPts val="0"/>
              </a:spcAft>
              <a:buClr>
                <a:srgbClr val="F2F2F2"/>
              </a:buClr>
              <a:buFont typeface="Calibri"/>
              <a:buNone/>
              <a:defRPr sz="2000" b="1"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0" name="Shape 60"/>
          <p:cNvSpPr txBox="1">
            <a:spLocks noGrp="1"/>
          </p:cNvSpPr>
          <p:nvPr>
            <p:ph type="body" idx="1"/>
          </p:nvPr>
        </p:nvSpPr>
        <p:spPr>
          <a:xfrm>
            <a:off x="3575050" y="273050"/>
            <a:ext cx="5111750" cy="5853111"/>
          </a:xfrm>
          <a:prstGeom prst="rect">
            <a:avLst/>
          </a:prstGeom>
          <a:noFill/>
          <a:ln>
            <a:noFill/>
          </a:ln>
        </p:spPr>
        <p:txBody>
          <a:bodyPr wrap="square" lIns="91425" tIns="91425" rIns="91425" bIns="91425" anchor="t" anchorCtr="0"/>
          <a:lstStyle>
            <a:lvl1pPr marL="4064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812800" marR="0" lvl="1" indent="1016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192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256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828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12297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6"/>
          </a:xfrm>
          <a:prstGeom prst="rect">
            <a:avLst/>
          </a:prstGeom>
          <a:solidFill>
            <a:srgbClr val="366092"/>
          </a:solidFill>
          <a:ln>
            <a:noFill/>
          </a:ln>
        </p:spPr>
        <p:txBody>
          <a:bodyPr wrap="square" lIns="91425" tIns="91425" rIns="91425" bIns="91425" anchor="b" anchorCtr="0"/>
          <a:lstStyle>
            <a:lvl1pPr marL="0" marR="0" lvl="0" indent="0" algn="l" rtl="0">
              <a:lnSpc>
                <a:spcPct val="100000"/>
              </a:lnSpc>
              <a:spcBef>
                <a:spcPts val="0"/>
              </a:spcBef>
              <a:spcAft>
                <a:spcPts val="0"/>
              </a:spcAft>
              <a:buClr>
                <a:srgbClr val="F2F2F2"/>
              </a:buClr>
              <a:buFont typeface="Calibri"/>
              <a:buNone/>
              <a:defRPr sz="2000" b="1"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7962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720542-01B2-4E08-8F77-7A67A4D40A0E}"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EF898-AF47-4BCD-B2CF-C1E1688615EB}" type="slidenum">
              <a:rPr lang="en-US" smtClean="0"/>
              <a:t>‹#›</a:t>
            </a:fld>
            <a:endParaRPr lang="en-US"/>
          </a:p>
        </p:txBody>
      </p:sp>
    </p:spTree>
    <p:extLst>
      <p:ext uri="{BB962C8B-B14F-4D97-AF65-F5344CB8AC3E}">
        <p14:creationId xmlns:p14="http://schemas.microsoft.com/office/powerpoint/2010/main" val="724413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F2F2F2"/>
              </a:buClr>
              <a:buFont typeface="Calibri"/>
              <a:buNone/>
              <a:defRPr sz="3200" b="0"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4" name="Shape 74"/>
          <p:cNvSpPr txBox="1">
            <a:spLocks noGrp="1"/>
          </p:cNvSpPr>
          <p:nvPr>
            <p:ph type="body" idx="1"/>
          </p:nvPr>
        </p:nvSpPr>
        <p:spPr>
          <a:xfrm rot="5400000">
            <a:off x="2309017" y="-251618"/>
            <a:ext cx="4525963" cy="82296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77286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6" y="2171700"/>
            <a:ext cx="5851525" cy="2057400"/>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F2F2F2"/>
              </a:buClr>
              <a:buFont typeface="Calibri"/>
              <a:buNone/>
              <a:defRPr sz="3200" b="0"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0" name="Shape 80"/>
          <p:cNvSpPr txBox="1">
            <a:spLocks noGrp="1"/>
          </p:cNvSpPr>
          <p:nvPr>
            <p:ph type="body" idx="1"/>
          </p:nvPr>
        </p:nvSpPr>
        <p:spPr>
          <a:xfrm rot="5400000">
            <a:off x="541336" y="190500"/>
            <a:ext cx="5851525" cy="6019798"/>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62461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20542-01B2-4E08-8F77-7A67A4D40A0E}" type="datetimeFigureOut">
              <a:rPr lang="en-US" smtClean="0"/>
              <a:t>6/7/2022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EF898-AF47-4BCD-B2CF-C1E1688615EB}" type="slidenum">
              <a:rPr lang="en-US" smtClean="0"/>
              <a:t>‹#›</a:t>
            </a:fld>
            <a:endParaRPr lang="en-US"/>
          </a:p>
        </p:txBody>
      </p:sp>
    </p:spTree>
    <p:extLst>
      <p:ext uri="{BB962C8B-B14F-4D97-AF65-F5344CB8AC3E}">
        <p14:creationId xmlns:p14="http://schemas.microsoft.com/office/powerpoint/2010/main" val="3869756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720542-01B2-4E08-8F77-7A67A4D40A0E}"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EF898-AF47-4BCD-B2CF-C1E1688615EB}" type="slidenum">
              <a:rPr lang="en-US" smtClean="0"/>
              <a:t>‹#›</a:t>
            </a:fld>
            <a:endParaRPr lang="en-US"/>
          </a:p>
        </p:txBody>
      </p:sp>
    </p:spTree>
    <p:extLst>
      <p:ext uri="{BB962C8B-B14F-4D97-AF65-F5344CB8AC3E}">
        <p14:creationId xmlns:p14="http://schemas.microsoft.com/office/powerpoint/2010/main" val="2342647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720542-01B2-4E08-8F77-7A67A4D40A0E}" type="datetimeFigureOut">
              <a:rPr lang="en-US" smtClean="0"/>
              <a:t>6/7/2022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EF898-AF47-4BCD-B2CF-C1E1688615EB}" type="slidenum">
              <a:rPr lang="en-US" smtClean="0"/>
              <a:t>‹#›</a:t>
            </a:fld>
            <a:endParaRPr lang="en-US"/>
          </a:p>
        </p:txBody>
      </p:sp>
    </p:spTree>
    <p:extLst>
      <p:ext uri="{BB962C8B-B14F-4D97-AF65-F5344CB8AC3E}">
        <p14:creationId xmlns:p14="http://schemas.microsoft.com/office/powerpoint/2010/main" val="65252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720542-01B2-4E08-8F77-7A67A4D40A0E}" type="datetimeFigureOut">
              <a:rPr lang="en-US" smtClean="0"/>
              <a:t>6/7/2022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EF898-AF47-4BCD-B2CF-C1E1688615EB}" type="slidenum">
              <a:rPr lang="en-US" smtClean="0"/>
              <a:t>‹#›</a:t>
            </a:fld>
            <a:endParaRPr lang="en-US"/>
          </a:p>
        </p:txBody>
      </p:sp>
    </p:spTree>
    <p:extLst>
      <p:ext uri="{BB962C8B-B14F-4D97-AF65-F5344CB8AC3E}">
        <p14:creationId xmlns:p14="http://schemas.microsoft.com/office/powerpoint/2010/main" val="269997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20542-01B2-4E08-8F77-7A67A4D40A0E}" type="datetimeFigureOut">
              <a:rPr lang="en-US" smtClean="0"/>
              <a:t>6/7/2022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EF898-AF47-4BCD-B2CF-C1E1688615EB}" type="slidenum">
              <a:rPr lang="en-US" smtClean="0"/>
              <a:t>‹#›</a:t>
            </a:fld>
            <a:endParaRPr lang="en-US"/>
          </a:p>
        </p:txBody>
      </p:sp>
    </p:spTree>
    <p:extLst>
      <p:ext uri="{BB962C8B-B14F-4D97-AF65-F5344CB8AC3E}">
        <p14:creationId xmlns:p14="http://schemas.microsoft.com/office/powerpoint/2010/main" val="7491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720542-01B2-4E08-8F77-7A67A4D40A0E}"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EF898-AF47-4BCD-B2CF-C1E1688615EB}" type="slidenum">
              <a:rPr lang="en-US" smtClean="0"/>
              <a:t>‹#›</a:t>
            </a:fld>
            <a:endParaRPr lang="en-US"/>
          </a:p>
        </p:txBody>
      </p:sp>
    </p:spTree>
    <p:extLst>
      <p:ext uri="{BB962C8B-B14F-4D97-AF65-F5344CB8AC3E}">
        <p14:creationId xmlns:p14="http://schemas.microsoft.com/office/powerpoint/2010/main" val="204798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720542-01B2-4E08-8F77-7A67A4D40A0E}" type="datetimeFigureOut">
              <a:rPr lang="en-US" smtClean="0"/>
              <a:t>6/7/2022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EF898-AF47-4BCD-B2CF-C1E1688615EB}" type="slidenum">
              <a:rPr lang="en-US" smtClean="0"/>
              <a:t>‹#›</a:t>
            </a:fld>
            <a:endParaRPr lang="en-US"/>
          </a:p>
        </p:txBody>
      </p:sp>
    </p:spTree>
    <p:extLst>
      <p:ext uri="{BB962C8B-B14F-4D97-AF65-F5344CB8AC3E}">
        <p14:creationId xmlns:p14="http://schemas.microsoft.com/office/powerpoint/2010/main" val="167155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720542-01B2-4E08-8F77-7A67A4D40A0E}" type="datetimeFigureOut">
              <a:rPr lang="en-US" smtClean="0"/>
              <a:t>6/7/2022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5EF898-AF47-4BCD-B2CF-C1E1688615EB}" type="slidenum">
              <a:rPr lang="en-US" smtClean="0"/>
              <a:t>‹#›</a:t>
            </a:fld>
            <a:endParaRPr lang="en-US"/>
          </a:p>
        </p:txBody>
      </p:sp>
    </p:spTree>
    <p:extLst>
      <p:ext uri="{BB962C8B-B14F-4D97-AF65-F5344CB8AC3E}">
        <p14:creationId xmlns:p14="http://schemas.microsoft.com/office/powerpoint/2010/main" val="1812791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F2F2F2"/>
              </a:buClr>
              <a:buFont typeface="Calibri"/>
              <a:buNone/>
              <a:defRPr sz="3200" b="0"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42220008"/>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weather.gov/ctwp/caribewave22"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hyperlink" Target="http://itic.ioc-unesco.org/index.php?option=com_oe&amp;task=viewDocumentRecord&amp;docID=16535" TargetMode="External"/><Relationship Id="rId4" Type="http://schemas.openxmlformats.org/officeDocument/2006/relationships/hyperlink" Target="http://unesdoc.unesco.org/ulis/cgi-bin/ulis.pl?lin=1&amp;catno=218967"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86899" y="3887894"/>
            <a:ext cx="7620000" cy="2845394"/>
          </a:xfrm>
          <a:prstGeom prst="rect">
            <a:avLst/>
          </a:prstGeom>
        </p:spPr>
        <p:txBody>
          <a:bodyPr wrap="square">
            <a:spAutoFit/>
          </a:bodyPr>
          <a:lstStyle/>
          <a:p>
            <a:pPr lvl="0" algn="r">
              <a:lnSpc>
                <a:spcPct val="80000"/>
              </a:lnSpc>
              <a:buClr>
                <a:schemeClr val="dk1"/>
              </a:buClr>
              <a:buSzPct val="25000"/>
            </a:pPr>
            <a:r>
              <a:rPr lang="es-PR" sz="2000" b="1" dirty="0">
                <a:solidFill>
                  <a:schemeClr val="dk1"/>
                </a:solidFill>
                <a:latin typeface="Times New Roman" panose="02020603050405020304" pitchFamily="18" charset="0"/>
                <a:ea typeface="Calibri"/>
                <a:cs typeface="Times New Roman" panose="02020603050405020304" pitchFamily="18" charset="0"/>
                <a:sym typeface="Calibri"/>
              </a:rPr>
              <a:t>Dr. Elizabeth </a:t>
            </a:r>
            <a:r>
              <a:rPr lang="es-PR" sz="2000" b="1" dirty="0" err="1">
                <a:solidFill>
                  <a:schemeClr val="dk1"/>
                </a:solidFill>
                <a:latin typeface="Times New Roman" panose="02020603050405020304" pitchFamily="18" charset="0"/>
                <a:ea typeface="Calibri"/>
                <a:cs typeface="Times New Roman" panose="02020603050405020304" pitchFamily="18" charset="0"/>
                <a:sym typeface="Calibri"/>
              </a:rPr>
              <a:t>Vanacore</a:t>
            </a:r>
            <a:endParaRPr lang="es-PR" sz="2000" b="1" dirty="0">
              <a:solidFill>
                <a:schemeClr val="dk1"/>
              </a:solidFill>
              <a:latin typeface="Times New Roman" panose="02020603050405020304" pitchFamily="18" charset="0"/>
              <a:ea typeface="Calibri"/>
              <a:cs typeface="Times New Roman" panose="02020603050405020304" pitchFamily="18" charset="0"/>
              <a:sym typeface="Calibri"/>
            </a:endParaRPr>
          </a:p>
          <a:p>
            <a:pPr lvl="0" algn="r">
              <a:lnSpc>
                <a:spcPct val="80000"/>
              </a:lnSpc>
              <a:buClr>
                <a:schemeClr val="dk1"/>
              </a:buClr>
              <a:buSzPct val="25000"/>
            </a:pPr>
            <a:r>
              <a:rPr lang="es-PR" sz="1400" dirty="0">
                <a:solidFill>
                  <a:schemeClr val="dk1"/>
                </a:solidFill>
                <a:latin typeface="Times New Roman" panose="02020603050405020304" pitchFamily="18" charset="0"/>
                <a:ea typeface="Calibri"/>
                <a:cs typeface="Times New Roman" panose="02020603050405020304" pitchFamily="18" charset="0"/>
                <a:sym typeface="Calibri"/>
              </a:rPr>
              <a:t>Seismologist, Puerto Rico Seismic Network</a:t>
            </a:r>
          </a:p>
          <a:p>
            <a:pPr lvl="0" algn="r">
              <a:lnSpc>
                <a:spcPct val="80000"/>
              </a:lnSpc>
              <a:buClr>
                <a:schemeClr val="dk1"/>
              </a:buClr>
              <a:buSzPct val="25000"/>
            </a:pPr>
            <a:r>
              <a:rPr lang="es-PR" sz="1400" dirty="0">
                <a:solidFill>
                  <a:schemeClr val="dk1"/>
                </a:solidFill>
                <a:latin typeface="Times New Roman" panose="02020603050405020304" pitchFamily="18" charset="0"/>
                <a:ea typeface="Calibri"/>
                <a:cs typeface="Times New Roman" panose="02020603050405020304" pitchFamily="18" charset="0"/>
                <a:sym typeface="Calibri"/>
              </a:rPr>
              <a:t>ICG CARIBE EWS CARIBE WAVE TT Chair</a:t>
            </a:r>
          </a:p>
          <a:p>
            <a:pPr lvl="0" algn="r">
              <a:lnSpc>
                <a:spcPct val="80000"/>
              </a:lnSpc>
              <a:buClr>
                <a:schemeClr val="dk1"/>
              </a:buClr>
              <a:buSzPct val="25000"/>
            </a:pPr>
            <a:endParaRPr lang="es-PR" sz="2000" b="1" dirty="0">
              <a:solidFill>
                <a:schemeClr val="dk1"/>
              </a:solidFill>
              <a:latin typeface="Times New Roman" panose="02020603050405020304" pitchFamily="18" charset="0"/>
              <a:ea typeface="Calibri"/>
              <a:cs typeface="Times New Roman" panose="02020603050405020304" pitchFamily="18" charset="0"/>
              <a:sym typeface="Calibri"/>
            </a:endParaRPr>
          </a:p>
          <a:p>
            <a:pPr lvl="0" algn="r">
              <a:lnSpc>
                <a:spcPct val="80000"/>
              </a:lnSpc>
              <a:buClr>
                <a:schemeClr val="dk1"/>
              </a:buClr>
              <a:buSzPct val="25000"/>
            </a:pPr>
            <a:r>
              <a:rPr lang="es-PR" sz="2000" b="1" dirty="0">
                <a:solidFill>
                  <a:schemeClr val="dk1"/>
                </a:solidFill>
                <a:latin typeface="Times New Roman" panose="02020603050405020304" pitchFamily="18" charset="0"/>
                <a:ea typeface="Calibri"/>
                <a:cs typeface="Times New Roman" panose="02020603050405020304" pitchFamily="18" charset="0"/>
                <a:sym typeface="Calibri"/>
              </a:rPr>
              <a:t>Christa G. von </a:t>
            </a:r>
            <a:r>
              <a:rPr lang="es-PR" sz="2000" b="1" dirty="0" err="1">
                <a:solidFill>
                  <a:schemeClr val="dk1"/>
                </a:solidFill>
                <a:latin typeface="Times New Roman" panose="02020603050405020304" pitchFamily="18" charset="0"/>
                <a:ea typeface="Calibri"/>
                <a:cs typeface="Times New Roman" panose="02020603050405020304" pitchFamily="18" charset="0"/>
                <a:sym typeface="Calibri"/>
              </a:rPr>
              <a:t>Hillebrandt</a:t>
            </a:r>
            <a:r>
              <a:rPr lang="es-PR" sz="2000" b="1" dirty="0">
                <a:solidFill>
                  <a:schemeClr val="dk1"/>
                </a:solidFill>
                <a:latin typeface="Times New Roman" panose="02020603050405020304" pitchFamily="18" charset="0"/>
                <a:ea typeface="Calibri"/>
                <a:cs typeface="Times New Roman" panose="02020603050405020304" pitchFamily="18" charset="0"/>
                <a:sym typeface="Calibri"/>
              </a:rPr>
              <a:t>-Andrade</a:t>
            </a:r>
          </a:p>
          <a:p>
            <a:pPr lvl="0" algn="r">
              <a:lnSpc>
                <a:spcPct val="80000"/>
              </a:lnSpc>
              <a:spcBef>
                <a:spcPts val="320"/>
              </a:spcBef>
              <a:buClr>
                <a:schemeClr val="dk1"/>
              </a:buClr>
              <a:buSzPct val="25000"/>
            </a:pPr>
            <a:r>
              <a:rPr lang="es-PR" sz="1400" dirty="0">
                <a:solidFill>
                  <a:schemeClr val="dk1"/>
                </a:solidFill>
                <a:latin typeface="Times New Roman" panose="02020603050405020304" pitchFamily="18" charset="0"/>
                <a:ea typeface="Calibri"/>
                <a:cs typeface="Times New Roman" panose="02020603050405020304" pitchFamily="18" charset="0"/>
                <a:sym typeface="Calibri"/>
              </a:rPr>
              <a:t>Deputy Director, ITIC Caribbean Office</a:t>
            </a:r>
          </a:p>
          <a:p>
            <a:pPr lvl="0" algn="r">
              <a:lnSpc>
                <a:spcPct val="80000"/>
              </a:lnSpc>
              <a:spcBef>
                <a:spcPts val="320"/>
              </a:spcBef>
              <a:buClr>
                <a:schemeClr val="dk1"/>
              </a:buClr>
              <a:buSzPct val="25000"/>
            </a:pPr>
            <a:r>
              <a:rPr lang="es-PR" sz="1400" dirty="0">
                <a:solidFill>
                  <a:schemeClr val="dk1"/>
                </a:solidFill>
                <a:latin typeface="Times New Roman" panose="02020603050405020304" pitchFamily="18" charset="0"/>
                <a:ea typeface="Calibri"/>
                <a:cs typeface="Times New Roman" panose="02020603050405020304" pitchFamily="18" charset="0"/>
                <a:sym typeface="Calibri"/>
              </a:rPr>
              <a:t>ICG CARIBE EWS WG IV Chair</a:t>
            </a:r>
          </a:p>
          <a:p>
            <a:pPr lvl="0" algn="r">
              <a:lnSpc>
                <a:spcPct val="80000"/>
              </a:lnSpc>
              <a:spcBef>
                <a:spcPts val="320"/>
              </a:spcBef>
              <a:buClr>
                <a:schemeClr val="dk1"/>
              </a:buClr>
              <a:buSzPct val="25000"/>
            </a:pPr>
            <a:endParaRPr lang="es-PR" sz="1400" b="1" dirty="0">
              <a:solidFill>
                <a:schemeClr val="dk1"/>
              </a:solidFill>
              <a:latin typeface="Times New Roman" panose="02020603050405020304" pitchFamily="18" charset="0"/>
              <a:ea typeface="Calibri"/>
              <a:cs typeface="Times New Roman" panose="02020603050405020304" pitchFamily="18" charset="0"/>
              <a:sym typeface="Calibri"/>
            </a:endParaRPr>
          </a:p>
          <a:p>
            <a:pPr lvl="0" algn="r">
              <a:lnSpc>
                <a:spcPct val="80000"/>
              </a:lnSpc>
              <a:buClr>
                <a:schemeClr val="dk1"/>
              </a:buClr>
              <a:buSzPct val="25000"/>
            </a:pPr>
            <a:r>
              <a:rPr lang="es-PR" sz="2000" b="1" dirty="0">
                <a:solidFill>
                  <a:schemeClr val="dk1"/>
                </a:solidFill>
                <a:latin typeface="Times New Roman" panose="02020603050405020304" pitchFamily="18" charset="0"/>
                <a:ea typeface="Calibri"/>
                <a:cs typeface="Times New Roman" panose="02020603050405020304" pitchFamily="18" charset="0"/>
                <a:sym typeface="Calibri"/>
              </a:rPr>
              <a:t>Stephanie Soto Rios</a:t>
            </a:r>
          </a:p>
          <a:p>
            <a:pPr lvl="0" algn="r">
              <a:lnSpc>
                <a:spcPct val="80000"/>
              </a:lnSpc>
              <a:buClr>
                <a:schemeClr val="dk1"/>
              </a:buClr>
              <a:buSzPct val="25000"/>
            </a:pPr>
            <a:r>
              <a:rPr lang="es-PR" sz="1400" dirty="0">
                <a:solidFill>
                  <a:schemeClr val="dk1"/>
                </a:solidFill>
                <a:latin typeface="Times New Roman" panose="02020603050405020304" pitchFamily="18" charset="0"/>
                <a:ea typeface="Calibri"/>
                <a:cs typeface="Times New Roman" panose="02020603050405020304" pitchFamily="18" charset="0"/>
                <a:sym typeface="Calibri"/>
              </a:rPr>
              <a:t>Geologist</a:t>
            </a:r>
          </a:p>
          <a:p>
            <a:pPr lvl="0" algn="r">
              <a:lnSpc>
                <a:spcPct val="80000"/>
              </a:lnSpc>
              <a:buClr>
                <a:schemeClr val="dk1"/>
              </a:buClr>
              <a:buSzPct val="25000"/>
            </a:pPr>
            <a:r>
              <a:rPr lang="es-PR" sz="1400" dirty="0">
                <a:solidFill>
                  <a:schemeClr val="dk1"/>
                </a:solidFill>
                <a:latin typeface="Times New Roman" panose="02020603050405020304" pitchFamily="18" charset="0"/>
                <a:ea typeface="Calibri"/>
                <a:cs typeface="Times New Roman" panose="02020603050405020304" pitchFamily="18" charset="0"/>
                <a:sym typeface="Calibri"/>
              </a:rPr>
              <a:t>ITIC Caribbean Office</a:t>
            </a:r>
          </a:p>
          <a:p>
            <a:pPr lvl="0" algn="r">
              <a:lnSpc>
                <a:spcPct val="80000"/>
              </a:lnSpc>
              <a:spcBef>
                <a:spcPts val="320"/>
              </a:spcBef>
              <a:buClr>
                <a:schemeClr val="dk1"/>
              </a:buClr>
              <a:buSzPct val="25000"/>
            </a:pPr>
            <a:endParaRPr lang="es-PR" sz="1400" b="1" dirty="0">
              <a:solidFill>
                <a:schemeClr val="dk1"/>
              </a:solidFill>
              <a:latin typeface="Times New Roman" panose="02020603050405020304" pitchFamily="18" charset="0"/>
              <a:ea typeface="Calibri"/>
              <a:cs typeface="Times New Roman" panose="02020603050405020304" pitchFamily="18" charset="0"/>
              <a:sym typeface="Calibri"/>
            </a:endParaRPr>
          </a:p>
          <a:p>
            <a:pPr lvl="0" algn="r">
              <a:lnSpc>
                <a:spcPct val="80000"/>
              </a:lnSpc>
              <a:spcBef>
                <a:spcPts val="320"/>
              </a:spcBef>
              <a:buClr>
                <a:schemeClr val="dk1"/>
              </a:buClr>
              <a:buSzPct val="25000"/>
            </a:pPr>
            <a:r>
              <a:rPr lang="es-PR" sz="1600" b="1" dirty="0">
                <a:latin typeface="Times New Roman" panose="02020603050405020304" pitchFamily="18" charset="0"/>
                <a:ea typeface="Calibri"/>
                <a:cs typeface="Times New Roman" panose="02020603050405020304" pitchFamily="18" charset="0"/>
                <a:sym typeface="Calibri"/>
              </a:rPr>
              <a:t>June,</a:t>
            </a:r>
            <a:r>
              <a:rPr lang="es-PR" sz="1600" b="1" dirty="0">
                <a:solidFill>
                  <a:schemeClr val="dk1"/>
                </a:solidFill>
                <a:latin typeface="Times New Roman" panose="02020603050405020304" pitchFamily="18" charset="0"/>
                <a:ea typeface="Calibri"/>
                <a:cs typeface="Times New Roman" panose="02020603050405020304" pitchFamily="18" charset="0"/>
                <a:sym typeface="Calibri"/>
              </a:rPr>
              <a:t> 2022</a:t>
            </a:r>
          </a:p>
        </p:txBody>
      </p:sp>
      <p:sp>
        <p:nvSpPr>
          <p:cNvPr id="7" name="TextBox 6">
            <a:extLst>
              <a:ext uri="{FF2B5EF4-FFF2-40B4-BE49-F238E27FC236}">
                <a16:creationId xmlns:a16="http://schemas.microsoft.com/office/drawing/2014/main" id="{45601EDE-9DCA-1B40-A8EB-D3DCA5549A4A}"/>
              </a:ext>
            </a:extLst>
          </p:cNvPr>
          <p:cNvSpPr txBox="1"/>
          <p:nvPr/>
        </p:nvSpPr>
        <p:spPr>
          <a:xfrm>
            <a:off x="1301187" y="1875159"/>
            <a:ext cx="6574856" cy="1323439"/>
          </a:xfrm>
          <a:prstGeom prst="rect">
            <a:avLst/>
          </a:prstGeom>
          <a:noFill/>
        </p:spPr>
        <p:txBody>
          <a:bodyPr wrap="square" rtlCol="0">
            <a:spAutoFit/>
          </a:bodyPr>
          <a:lstStyle/>
          <a:p>
            <a:pPr algn="ctr"/>
            <a:r>
              <a:rPr lang="en-US" sz="4000" dirty="0">
                <a:latin typeface="Times New Roman" panose="02020603050405020304" pitchFamily="18" charset="0"/>
                <a:cs typeface="Times New Roman" panose="02020603050405020304" pitchFamily="18" charset="0"/>
              </a:rPr>
              <a:t>CARIBE WAVE 2022</a:t>
            </a:r>
          </a:p>
          <a:p>
            <a:pPr algn="ctr"/>
            <a:r>
              <a:rPr lang="en-US" sz="4000" dirty="0">
                <a:latin typeface="Times New Roman" panose="02020603050405020304" pitchFamily="18" charset="0"/>
                <a:cs typeface="Times New Roman" panose="02020603050405020304" pitchFamily="18" charset="0"/>
              </a:rPr>
              <a:t>Summary Meeting</a:t>
            </a:r>
          </a:p>
        </p:txBody>
      </p:sp>
      <p:pic>
        <p:nvPicPr>
          <p:cNvPr id="8" name="Picture 7">
            <a:extLst>
              <a:ext uri="{FF2B5EF4-FFF2-40B4-BE49-F238E27FC236}">
                <a16:creationId xmlns:a16="http://schemas.microsoft.com/office/drawing/2014/main" id="{2D678B98-B476-BB4D-9221-589267BFF97D}"/>
              </a:ext>
            </a:extLst>
          </p:cNvPr>
          <p:cNvPicPr>
            <a:picLocks noChangeAspect="1"/>
          </p:cNvPicPr>
          <p:nvPr/>
        </p:nvPicPr>
        <p:blipFill>
          <a:blip r:embed="rId2"/>
          <a:stretch>
            <a:fillRect/>
          </a:stretch>
        </p:blipFill>
        <p:spPr>
          <a:xfrm>
            <a:off x="533400" y="3854557"/>
            <a:ext cx="2926650" cy="2484759"/>
          </a:xfrm>
          <a:prstGeom prst="rect">
            <a:avLst/>
          </a:prstGeom>
        </p:spPr>
      </p:pic>
      <p:grpSp>
        <p:nvGrpSpPr>
          <p:cNvPr id="6" name="Group 5">
            <a:extLst>
              <a:ext uri="{FF2B5EF4-FFF2-40B4-BE49-F238E27FC236}">
                <a16:creationId xmlns:a16="http://schemas.microsoft.com/office/drawing/2014/main" id="{C982340F-D7E3-3908-8874-D05243DF271E}"/>
              </a:ext>
            </a:extLst>
          </p:cNvPr>
          <p:cNvGrpSpPr/>
          <p:nvPr/>
        </p:nvGrpSpPr>
        <p:grpSpPr>
          <a:xfrm>
            <a:off x="852271" y="79008"/>
            <a:ext cx="7439458" cy="1038034"/>
            <a:chOff x="362753" y="74805"/>
            <a:chExt cx="7439458" cy="1038034"/>
          </a:xfrm>
        </p:grpSpPr>
        <p:pic>
          <p:nvPicPr>
            <p:cNvPr id="9" name="Shape 89">
              <a:extLst>
                <a:ext uri="{FF2B5EF4-FFF2-40B4-BE49-F238E27FC236}">
                  <a16:creationId xmlns:a16="http://schemas.microsoft.com/office/drawing/2014/main" id="{AE0BEBC4-6E4A-90CB-9ED5-1417DD908991}"/>
                </a:ext>
              </a:extLst>
            </p:cNvPr>
            <p:cNvPicPr preferRelativeResize="0"/>
            <p:nvPr/>
          </p:nvPicPr>
          <p:blipFill rotWithShape="1">
            <a:blip r:embed="rId3">
              <a:alphaModFix/>
            </a:blip>
            <a:srcRect l="64497"/>
            <a:stretch/>
          </p:blipFill>
          <p:spPr>
            <a:xfrm>
              <a:off x="5189755" y="103739"/>
              <a:ext cx="2612456" cy="914400"/>
            </a:xfrm>
            <a:prstGeom prst="rect">
              <a:avLst/>
            </a:prstGeom>
            <a:noFill/>
            <a:ln>
              <a:noFill/>
            </a:ln>
          </p:spPr>
        </p:pic>
        <p:pic>
          <p:nvPicPr>
            <p:cNvPr id="10" name="Picture 9">
              <a:extLst>
                <a:ext uri="{FF2B5EF4-FFF2-40B4-BE49-F238E27FC236}">
                  <a16:creationId xmlns:a16="http://schemas.microsoft.com/office/drawing/2014/main" id="{8FDB1F53-BFB8-25EE-3242-E6D32F5FA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719" y="233323"/>
              <a:ext cx="717412" cy="720999"/>
            </a:xfrm>
            <a:prstGeom prst="rect">
              <a:avLst/>
            </a:prstGeom>
          </p:spPr>
        </p:pic>
        <p:pic>
          <p:nvPicPr>
            <p:cNvPr id="11" name="Picture 10" descr="Logo, company name&#10;&#10;Description automatically generated">
              <a:extLst>
                <a:ext uri="{FF2B5EF4-FFF2-40B4-BE49-F238E27FC236}">
                  <a16:creationId xmlns:a16="http://schemas.microsoft.com/office/drawing/2014/main" id="{6B8F2F6F-3D86-6F0E-F405-AC803F586AEC}"/>
                </a:ext>
              </a:extLst>
            </p:cNvPr>
            <p:cNvPicPr>
              <a:picLocks noChangeAspect="1"/>
            </p:cNvPicPr>
            <p:nvPr/>
          </p:nvPicPr>
          <p:blipFill>
            <a:blip/>
            <a:stretch>
              <a:fillRect/>
            </a:stretch>
          </p:blipFill>
          <p:spPr>
            <a:xfrm>
              <a:off x="362753" y="233324"/>
              <a:ext cx="836202" cy="784815"/>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28182BC5-3977-B213-1A5F-63AA15BF06D1}"/>
                </a:ext>
              </a:extLst>
            </p:cNvPr>
            <p:cNvPicPr>
              <a:picLocks noChangeAspect="1"/>
            </p:cNvPicPr>
            <p:nvPr/>
          </p:nvPicPr>
          <p:blipFill>
            <a:blip/>
            <a:stretch>
              <a:fillRect/>
            </a:stretch>
          </p:blipFill>
          <p:spPr>
            <a:xfrm>
              <a:off x="1343718" y="74805"/>
              <a:ext cx="1369001" cy="1038034"/>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888AAABC-6B28-6B42-184A-944C64ECF22B}"/>
                </a:ext>
              </a:extLst>
            </p:cNvPr>
            <p:cNvPicPr>
              <a:picLocks noChangeAspect="1"/>
            </p:cNvPicPr>
            <p:nvPr/>
          </p:nvPicPr>
          <p:blipFill>
            <a:blip/>
            <a:stretch>
              <a:fillRect/>
            </a:stretch>
          </p:blipFill>
          <p:spPr>
            <a:xfrm>
              <a:off x="3574894" y="236910"/>
              <a:ext cx="717412" cy="717412"/>
            </a:xfrm>
            <a:prstGeom prst="rect">
              <a:avLst/>
            </a:prstGeom>
          </p:spPr>
        </p:pic>
        <p:pic>
          <p:nvPicPr>
            <p:cNvPr id="14" name="Shape 89">
              <a:extLst>
                <a:ext uri="{FF2B5EF4-FFF2-40B4-BE49-F238E27FC236}">
                  <a16:creationId xmlns:a16="http://schemas.microsoft.com/office/drawing/2014/main" id="{21EB10FE-C4EF-BD31-4F9D-9960E8FBC080}"/>
                </a:ext>
              </a:extLst>
            </p:cNvPr>
            <p:cNvPicPr preferRelativeResize="0"/>
            <p:nvPr/>
          </p:nvPicPr>
          <p:blipFill rotWithShape="1">
            <a:blip r:embed="rId3">
              <a:alphaModFix/>
            </a:blip>
            <a:srcRect l="30509" r="60171"/>
            <a:stretch/>
          </p:blipFill>
          <p:spPr>
            <a:xfrm>
              <a:off x="4405457" y="128717"/>
              <a:ext cx="717412" cy="914399"/>
            </a:xfrm>
            <a:prstGeom prst="rect">
              <a:avLst/>
            </a:prstGeom>
            <a:noFill/>
            <a:ln>
              <a:noFill/>
            </a:ln>
          </p:spPr>
        </p:pic>
      </p:grpSp>
    </p:spTree>
    <p:extLst>
      <p:ext uri="{BB962C8B-B14F-4D97-AF65-F5344CB8AC3E}">
        <p14:creationId xmlns:p14="http://schemas.microsoft.com/office/powerpoint/2010/main" val="4083717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0DB82-A583-014E-A2DA-766E789360B5}"/>
              </a:ext>
            </a:extLst>
          </p:cNvPr>
          <p:cNvSpPr>
            <a:spLocks noGrp="1"/>
          </p:cNvSpPr>
          <p:nvPr>
            <p:ph type="title"/>
          </p:nvPr>
        </p:nvSpPr>
        <p:spPr>
          <a:xfrm>
            <a:off x="381762" y="274637"/>
            <a:ext cx="8380476" cy="944563"/>
          </a:xfrm>
        </p:spPr>
        <p:txBody>
          <a:bodyPr/>
          <a:lstStyle/>
          <a:p>
            <a:r>
              <a:rPr lang="en-US" dirty="0">
                <a:latin typeface="Times New Roman" panose="02020603050405020304" pitchFamily="18" charset="0"/>
                <a:cs typeface="Times New Roman" panose="02020603050405020304" pitchFamily="18" charset="0"/>
              </a:rPr>
              <a:t>Evaluation Form – Dummy Message</a:t>
            </a:r>
          </a:p>
        </p:txBody>
      </p:sp>
      <p:sp>
        <p:nvSpPr>
          <p:cNvPr id="3" name="Text Placeholder 2">
            <a:extLst>
              <a:ext uri="{FF2B5EF4-FFF2-40B4-BE49-F238E27FC236}">
                <a16:creationId xmlns:a16="http://schemas.microsoft.com/office/drawing/2014/main" id="{B2010977-0BE8-4141-8BA2-34941164A72C}"/>
              </a:ext>
            </a:extLst>
          </p:cNvPr>
          <p:cNvSpPr>
            <a:spLocks noGrp="1"/>
          </p:cNvSpPr>
          <p:nvPr>
            <p:ph type="body" idx="1"/>
          </p:nvPr>
        </p:nvSpPr>
        <p:spPr>
          <a:xfrm>
            <a:off x="381762" y="1447800"/>
            <a:ext cx="8380476" cy="4525963"/>
          </a:xfrm>
          <a:ln>
            <a:noFill/>
          </a:ln>
        </p:spPr>
        <p:txBody>
          <a:bodyPr/>
          <a:lstStyle/>
          <a:p>
            <a:r>
              <a:rPr lang="en-US" sz="2000" dirty="0">
                <a:latin typeface="Times New Roman" panose="02020603050405020304" pitchFamily="18" charset="0"/>
                <a:cs typeface="Times New Roman" panose="02020603050405020304" pitchFamily="18" charset="0"/>
              </a:rPr>
              <a:t>As in past years, the most common methods to receive the Dummy message were the Email and Fax</a:t>
            </a:r>
            <a:r>
              <a:rPr lang="en-US" sz="24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WMO Information System (GTS) was also a method where several countries received the message. </a:t>
            </a:r>
            <a:endParaRPr lang="en-US" sz="2000" dirty="0">
              <a:solidFill>
                <a:schemeClr val="tx1"/>
              </a:solidFill>
            </a:endParaRPr>
          </a:p>
        </p:txBody>
      </p:sp>
      <p:pic>
        <p:nvPicPr>
          <p:cNvPr id="6" name="Picture 5" descr="Table&#10;&#10;Description automatically generated">
            <a:extLst>
              <a:ext uri="{FF2B5EF4-FFF2-40B4-BE49-F238E27FC236}">
                <a16:creationId xmlns:a16="http://schemas.microsoft.com/office/drawing/2014/main" id="{AA53DC37-1AA1-B84C-3E98-68DDE17384CB}"/>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1600200" y="2700973"/>
            <a:ext cx="5943600" cy="3501390"/>
          </a:xfrm>
          <a:prstGeom prst="rect">
            <a:avLst/>
          </a:prstGeom>
        </p:spPr>
      </p:pic>
    </p:spTree>
    <p:extLst>
      <p:ext uri="{BB962C8B-B14F-4D97-AF65-F5344CB8AC3E}">
        <p14:creationId xmlns:p14="http://schemas.microsoft.com/office/powerpoint/2010/main" val="1267942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5A79C-F5A9-4246-B237-04624FFFFF0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134146E-0CBF-4F23-B49B-44F32C82EB84}"/>
              </a:ext>
            </a:extLst>
          </p:cNvPr>
          <p:cNvSpPr>
            <a:spLocks noGrp="1"/>
          </p:cNvSpPr>
          <p:nvPr>
            <p:ph type="subTitle" idx="1"/>
          </p:nvPr>
        </p:nvSpPr>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CDB6-D1B4-AC45-8DD6-DBC6A56C7FCD}"/>
              </a:ext>
            </a:extLst>
          </p:cNvPr>
          <p:cNvSpPr>
            <a:spLocks noGrp="1"/>
          </p:cNvSpPr>
          <p:nvPr>
            <p:ph type="title"/>
          </p:nvPr>
        </p:nvSpPr>
        <p:spPr>
          <a:xfrm>
            <a:off x="381000" y="182083"/>
            <a:ext cx="8382000" cy="914400"/>
          </a:xfrm>
        </p:spPr>
        <p:txBody>
          <a:bodyPr/>
          <a:lstStyle/>
          <a:p>
            <a:r>
              <a:rPr lang="en-US" dirty="0">
                <a:latin typeface="Times New Roman" panose="02020603050405020304" pitchFamily="18" charset="0"/>
                <a:cs typeface="Times New Roman" panose="02020603050405020304" pitchFamily="18" charset="0"/>
              </a:rPr>
              <a:t>Evaluation Form - Dummy Message</a:t>
            </a:r>
          </a:p>
        </p:txBody>
      </p:sp>
      <p:sp>
        <p:nvSpPr>
          <p:cNvPr id="8" name="TextBox 7">
            <a:extLst>
              <a:ext uri="{FF2B5EF4-FFF2-40B4-BE49-F238E27FC236}">
                <a16:creationId xmlns:a16="http://schemas.microsoft.com/office/drawing/2014/main" id="{DA067731-95B1-904E-B3B0-343499168145}"/>
              </a:ext>
            </a:extLst>
          </p:cNvPr>
          <p:cNvSpPr txBox="1"/>
          <p:nvPr/>
        </p:nvSpPr>
        <p:spPr>
          <a:xfrm>
            <a:off x="533400" y="5281455"/>
            <a:ext cx="7654332" cy="1323439"/>
          </a:xfrm>
          <a:prstGeom prst="rect">
            <a:avLst/>
          </a:prstGeom>
          <a:noFill/>
        </p:spPr>
        <p:txBody>
          <a:bodyPr wrap="square" rtlCol="0">
            <a:spAutoFit/>
          </a:bodyPr>
          <a:lstStyle/>
          <a:p>
            <a:r>
              <a:rPr lang="es-PR" sz="1600" b="1" dirty="0">
                <a:latin typeface="Times New Roman" panose="02020603050405020304" pitchFamily="18" charset="0"/>
                <a:cs typeface="Times New Roman" panose="02020603050405020304" pitchFamily="18" charset="0"/>
              </a:rPr>
              <a:t>Dominican Republic: </a:t>
            </a:r>
            <a:r>
              <a:rPr lang="es-PR" sz="1600" dirty="0">
                <a:latin typeface="Times New Roman" panose="02020603050405020304" pitchFamily="18" charset="0"/>
                <a:cs typeface="Times New Roman" panose="02020603050405020304" pitchFamily="18" charset="0"/>
              </a:rPr>
              <a:t>Puerto Rico Seismic Network.</a:t>
            </a:r>
          </a:p>
          <a:p>
            <a:endParaRPr lang="es-PR" sz="1600" dirty="0">
              <a:latin typeface="Times New Roman" panose="02020603050405020304" pitchFamily="18" charset="0"/>
              <a:cs typeface="Times New Roman" panose="02020603050405020304" pitchFamily="18" charset="0"/>
            </a:endParaRPr>
          </a:p>
          <a:p>
            <a:r>
              <a:rPr lang="es-PR" sz="1600" b="1" dirty="0">
                <a:latin typeface="Times New Roman" panose="02020603050405020304" pitchFamily="18" charset="0"/>
                <a:cs typeface="Times New Roman" panose="02020603050405020304" pitchFamily="18" charset="0"/>
              </a:rPr>
              <a:t>Panama: </a:t>
            </a:r>
            <a:r>
              <a:rPr lang="es-PR" sz="1600" dirty="0">
                <a:latin typeface="Times New Roman" panose="02020603050405020304" pitchFamily="18" charset="0"/>
                <a:cs typeface="Times New Roman" panose="02020603050405020304" pitchFamily="18" charset="0"/>
              </a:rPr>
              <a:t>From CATAC. </a:t>
            </a:r>
          </a:p>
          <a:p>
            <a:endParaRPr lang="es-PR"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UK - Anguilla: </a:t>
            </a:r>
            <a:r>
              <a:rPr lang="en-US" sz="1600" dirty="0">
                <a:latin typeface="Times New Roman" panose="02020603050405020304" pitchFamily="18" charset="0"/>
                <a:cs typeface="Times New Roman" panose="02020603050405020304" pitchFamily="18" charset="0"/>
              </a:rPr>
              <a:t>Puerto Rico Seismic Network. </a:t>
            </a:r>
            <a:r>
              <a:rPr lang="en-US" sz="1600" b="1"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pic>
        <p:nvPicPr>
          <p:cNvPr id="5" name="Picture 4" descr="Chart, waterfall chart&#10;&#10;Description automatically generated">
            <a:extLst>
              <a:ext uri="{FF2B5EF4-FFF2-40B4-BE49-F238E27FC236}">
                <a16:creationId xmlns:a16="http://schemas.microsoft.com/office/drawing/2014/main" id="{2D54F466-D920-C0FE-E57A-977D580E9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248103"/>
            <a:ext cx="5586981" cy="3939538"/>
          </a:xfrm>
          <a:prstGeom prst="rect">
            <a:avLst/>
          </a:prstGeom>
        </p:spPr>
      </p:pic>
    </p:spTree>
    <p:extLst>
      <p:ext uri="{BB962C8B-B14F-4D97-AF65-F5344CB8AC3E}">
        <p14:creationId xmlns:p14="http://schemas.microsoft.com/office/powerpoint/2010/main" val="943692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CDB6-D1B4-AC45-8DD6-DBC6A56C7FCD}"/>
              </a:ext>
            </a:extLst>
          </p:cNvPr>
          <p:cNvSpPr>
            <a:spLocks noGrp="1"/>
          </p:cNvSpPr>
          <p:nvPr>
            <p:ph type="title"/>
          </p:nvPr>
        </p:nvSpPr>
        <p:spPr>
          <a:xfrm>
            <a:off x="381000" y="182083"/>
            <a:ext cx="8382000" cy="914400"/>
          </a:xfrm>
        </p:spPr>
        <p:txBody>
          <a:bodyPr/>
          <a:lstStyle/>
          <a:p>
            <a:r>
              <a:rPr lang="en-US" dirty="0">
                <a:latin typeface="Times New Roman" panose="02020603050405020304" pitchFamily="18" charset="0"/>
                <a:cs typeface="Times New Roman" panose="02020603050405020304" pitchFamily="18" charset="0"/>
              </a:rPr>
              <a:t>Evaluation Form - Threat Messages</a:t>
            </a:r>
          </a:p>
        </p:txBody>
      </p:sp>
      <p:sp>
        <p:nvSpPr>
          <p:cNvPr id="8" name="TextBox 7">
            <a:extLst>
              <a:ext uri="{FF2B5EF4-FFF2-40B4-BE49-F238E27FC236}">
                <a16:creationId xmlns:a16="http://schemas.microsoft.com/office/drawing/2014/main" id="{DA067731-95B1-904E-B3B0-343499168145}"/>
              </a:ext>
            </a:extLst>
          </p:cNvPr>
          <p:cNvSpPr txBox="1"/>
          <p:nvPr/>
        </p:nvSpPr>
        <p:spPr>
          <a:xfrm>
            <a:off x="381000" y="5070616"/>
            <a:ext cx="7654332" cy="1569660"/>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Costa Rica: </a:t>
            </a:r>
            <a:r>
              <a:rPr lang="en-US" sz="1600" dirty="0">
                <a:latin typeface="Times New Roman" panose="02020603050405020304" pitchFamily="18" charset="0"/>
                <a:cs typeface="Times New Roman" panose="02020603050405020304" pitchFamily="18" charset="0"/>
              </a:rPr>
              <a:t>We received the Northern Panama scenario. </a:t>
            </a:r>
          </a:p>
          <a:p>
            <a:endParaRPr lang="en-US"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USA - Puerto Rico: </a:t>
            </a:r>
            <a:r>
              <a:rPr lang="en-US" sz="1600" dirty="0">
                <a:latin typeface="Times New Roman" panose="02020603050405020304" pitchFamily="18" charset="0"/>
                <a:cs typeface="Times New Roman" panose="02020603050405020304" pitchFamily="18" charset="0"/>
              </a:rPr>
              <a:t>WEA PR, EAS PR, and Interoperability (PREMB).</a:t>
            </a:r>
          </a:p>
          <a:p>
            <a:endParaRPr lang="en-US" sz="1600" dirty="0">
              <a:latin typeface="Times New Roman" panose="02020603050405020304" pitchFamily="18" charset="0"/>
              <a:cs typeface="Times New Roman" panose="02020603050405020304" pitchFamily="18" charset="0"/>
            </a:endParaRPr>
          </a:p>
          <a:p>
            <a:pPr fontAlgn="t"/>
            <a:r>
              <a:rPr lang="en-US" sz="1600" b="1" dirty="0">
                <a:latin typeface="Times New Roman" panose="02020603050405020304" pitchFamily="18" charset="0"/>
                <a:cs typeface="Times New Roman" panose="02020603050405020304" pitchFamily="18" charset="0"/>
              </a:rPr>
              <a:t>USA - US Virgin Islands:</a:t>
            </a:r>
            <a:r>
              <a:rPr lang="en-US" sz="1600" dirty="0">
                <a:latin typeface="Times New Roman" panose="02020603050405020304" pitchFamily="18" charset="0"/>
                <a:cs typeface="Times New Roman" panose="02020603050405020304" pitchFamily="18" charset="0"/>
              </a:rPr>
              <a:t> Agency also sent out IPAWS and Alert-VI messages, NOAA radio messages were not received though.</a:t>
            </a:r>
          </a:p>
        </p:txBody>
      </p:sp>
      <p:pic>
        <p:nvPicPr>
          <p:cNvPr id="6" name="Picture 5" descr="Table&#10;&#10;Description automatically generated with medium confidence">
            <a:extLst>
              <a:ext uri="{FF2B5EF4-FFF2-40B4-BE49-F238E27FC236}">
                <a16:creationId xmlns:a16="http://schemas.microsoft.com/office/drawing/2014/main" id="{6731D45C-344C-EA9B-725F-139700428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218115"/>
            <a:ext cx="5486400" cy="3730869"/>
          </a:xfrm>
          <a:prstGeom prst="rect">
            <a:avLst/>
          </a:prstGeom>
        </p:spPr>
      </p:pic>
    </p:spTree>
    <p:extLst>
      <p:ext uri="{BB962C8B-B14F-4D97-AF65-F5344CB8AC3E}">
        <p14:creationId xmlns:p14="http://schemas.microsoft.com/office/powerpoint/2010/main" val="13938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CDB6-D1B4-AC45-8DD6-DBC6A56C7FCD}"/>
              </a:ext>
            </a:extLst>
          </p:cNvPr>
          <p:cNvSpPr>
            <a:spLocks noGrp="1"/>
          </p:cNvSpPr>
          <p:nvPr>
            <p:ph type="title"/>
          </p:nvPr>
        </p:nvSpPr>
        <p:spPr>
          <a:xfrm>
            <a:off x="381000" y="182083"/>
            <a:ext cx="8382000" cy="914400"/>
          </a:xfrm>
        </p:spPr>
        <p:txBody>
          <a:bodyPr/>
          <a:lstStyle/>
          <a:p>
            <a:r>
              <a:rPr lang="en-US" dirty="0">
                <a:latin typeface="Times New Roman" panose="02020603050405020304" pitchFamily="18" charset="0"/>
                <a:cs typeface="Times New Roman" panose="02020603050405020304" pitchFamily="18" charset="0"/>
              </a:rPr>
              <a:t>Evaluation Form – Type of Participation</a:t>
            </a:r>
          </a:p>
        </p:txBody>
      </p:sp>
      <p:pic>
        <p:nvPicPr>
          <p:cNvPr id="4" name="Picture 3" descr="Table&#10;&#10;Description automatically generated with medium confidence">
            <a:extLst>
              <a:ext uri="{FF2B5EF4-FFF2-40B4-BE49-F238E27FC236}">
                <a16:creationId xmlns:a16="http://schemas.microsoft.com/office/drawing/2014/main" id="{776797D0-FBB0-E0B7-F700-1207D8F31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119548"/>
            <a:ext cx="5638800" cy="5540603"/>
          </a:xfrm>
          <a:prstGeom prst="rect">
            <a:avLst/>
          </a:prstGeom>
        </p:spPr>
      </p:pic>
    </p:spTree>
    <p:extLst>
      <p:ext uri="{BB962C8B-B14F-4D97-AF65-F5344CB8AC3E}">
        <p14:creationId xmlns:p14="http://schemas.microsoft.com/office/powerpoint/2010/main" val="3303183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CDB6-D1B4-AC45-8DD6-DBC6A56C7FCD}"/>
              </a:ext>
            </a:extLst>
          </p:cNvPr>
          <p:cNvSpPr>
            <a:spLocks noGrp="1"/>
          </p:cNvSpPr>
          <p:nvPr>
            <p:ph type="title"/>
          </p:nvPr>
        </p:nvSpPr>
        <p:spPr>
          <a:xfrm>
            <a:off x="381000" y="182083"/>
            <a:ext cx="8382000" cy="914400"/>
          </a:xfrm>
        </p:spPr>
        <p:txBody>
          <a:bodyPr/>
          <a:lstStyle/>
          <a:p>
            <a:r>
              <a:rPr lang="en-US" dirty="0">
                <a:latin typeface="Times New Roman" panose="02020603050405020304" pitchFamily="18" charset="0"/>
                <a:cs typeface="Times New Roman" panose="02020603050405020304" pitchFamily="18" charset="0"/>
              </a:rPr>
              <a:t>Evaluation Form – Tsunami Ready</a:t>
            </a:r>
          </a:p>
        </p:txBody>
      </p:sp>
      <p:sp>
        <p:nvSpPr>
          <p:cNvPr id="8" name="TextBox 7">
            <a:extLst>
              <a:ext uri="{FF2B5EF4-FFF2-40B4-BE49-F238E27FC236}">
                <a16:creationId xmlns:a16="http://schemas.microsoft.com/office/drawing/2014/main" id="{D95E8E28-1E7A-5F4D-8534-6B59B498C211}"/>
              </a:ext>
            </a:extLst>
          </p:cNvPr>
          <p:cNvSpPr txBox="1"/>
          <p:nvPr/>
        </p:nvSpPr>
        <p:spPr>
          <a:xfrm>
            <a:off x="375138" y="1295049"/>
            <a:ext cx="8382000" cy="954107"/>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According to Member States and Territories, there are about 87 communities recognized for </a:t>
            </a:r>
            <a:r>
              <a:rPr lang="en-US" sz="2000" dirty="0" err="1">
                <a:latin typeface="Times New Roman" panose="02020603050405020304" pitchFamily="18" charset="0"/>
                <a:cs typeface="Times New Roman" panose="02020603050405020304" pitchFamily="18" charset="0"/>
              </a:rPr>
              <a:t>TsunamiReady</a:t>
            </a:r>
            <a:r>
              <a:rPr lang="en-US" sz="2000" dirty="0">
                <a:latin typeface="Times New Roman" panose="02020603050405020304" pitchFamily="18" charset="0"/>
                <a:cs typeface="Times New Roman" panose="02020603050405020304" pitchFamily="18" charset="0"/>
              </a:rPr>
              <a:t>® or Tsunami Ready. </a:t>
            </a:r>
          </a:p>
          <a:p>
            <a:endParaRPr lang="en-US" sz="1600" dirty="0">
              <a:latin typeface="Times New Roman" panose="02020603050405020304" pitchFamily="18" charset="0"/>
              <a:cs typeface="Times New Roman" panose="02020603050405020304" pitchFamily="18" charset="0"/>
            </a:endParaRPr>
          </a:p>
        </p:txBody>
      </p:sp>
      <p:pic>
        <p:nvPicPr>
          <p:cNvPr id="5" name="Picture 4" descr="Chart, waterfall chart&#10;&#10;Description automatically generated">
            <a:extLst>
              <a:ext uri="{FF2B5EF4-FFF2-40B4-BE49-F238E27FC236}">
                <a16:creationId xmlns:a16="http://schemas.microsoft.com/office/drawing/2014/main" id="{3540F7DB-526A-BD98-7417-E66530075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942" y="2264922"/>
            <a:ext cx="6294116" cy="3800678"/>
          </a:xfrm>
          <a:prstGeom prst="rect">
            <a:avLst/>
          </a:prstGeom>
        </p:spPr>
      </p:pic>
    </p:spTree>
    <p:extLst>
      <p:ext uri="{BB962C8B-B14F-4D97-AF65-F5344CB8AC3E}">
        <p14:creationId xmlns:p14="http://schemas.microsoft.com/office/powerpoint/2010/main" val="3767284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CDB6-D1B4-AC45-8DD6-DBC6A56C7FCD}"/>
              </a:ext>
            </a:extLst>
          </p:cNvPr>
          <p:cNvSpPr>
            <a:spLocks noGrp="1"/>
          </p:cNvSpPr>
          <p:nvPr>
            <p:ph type="title"/>
          </p:nvPr>
        </p:nvSpPr>
        <p:spPr>
          <a:xfrm>
            <a:off x="381000" y="182083"/>
            <a:ext cx="8382000" cy="914400"/>
          </a:xfrm>
        </p:spPr>
        <p:txBody>
          <a:bodyPr/>
          <a:lstStyle/>
          <a:p>
            <a:r>
              <a:rPr lang="en-US" dirty="0">
                <a:latin typeface="Times New Roman" panose="02020603050405020304" pitchFamily="18" charset="0"/>
                <a:cs typeface="Times New Roman" panose="02020603050405020304" pitchFamily="18" charset="0"/>
              </a:rPr>
              <a:t>Evaluation Form – Tsunami Ready</a:t>
            </a:r>
          </a:p>
        </p:txBody>
      </p:sp>
      <p:sp>
        <p:nvSpPr>
          <p:cNvPr id="6" name="TextBox 5">
            <a:extLst>
              <a:ext uri="{FF2B5EF4-FFF2-40B4-BE49-F238E27FC236}">
                <a16:creationId xmlns:a16="http://schemas.microsoft.com/office/drawing/2014/main" id="{09A1ECC7-312C-B440-8EFE-E0E22EC9E012}"/>
              </a:ext>
            </a:extLst>
          </p:cNvPr>
          <p:cNvSpPr txBox="1"/>
          <p:nvPr/>
        </p:nvSpPr>
        <p:spPr>
          <a:xfrm>
            <a:off x="381000" y="1219200"/>
            <a:ext cx="8382000"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The results indicated that 93% of the countries are interested in implementing Tsunami Ready, with 304 as total number of target communities to be recognized.</a:t>
            </a:r>
            <a:endParaRPr lang="en-US" dirty="0">
              <a:latin typeface="Times New Roman" panose="02020603050405020304" pitchFamily="18" charset="0"/>
              <a:cs typeface="Times New Roman" panose="02020603050405020304" pitchFamily="18" charset="0"/>
            </a:endParaRPr>
          </a:p>
        </p:txBody>
      </p:sp>
      <p:graphicFrame>
        <p:nvGraphicFramePr>
          <p:cNvPr id="3" name="Table 6">
            <a:extLst>
              <a:ext uri="{FF2B5EF4-FFF2-40B4-BE49-F238E27FC236}">
                <a16:creationId xmlns:a16="http://schemas.microsoft.com/office/drawing/2014/main" id="{E894DCCE-AFB6-E444-8765-011397C5116C}"/>
              </a:ext>
            </a:extLst>
          </p:cNvPr>
          <p:cNvGraphicFramePr>
            <a:graphicFrameLocks noGrp="1"/>
          </p:cNvGraphicFramePr>
          <p:nvPr>
            <p:extLst>
              <p:ext uri="{D42A27DB-BD31-4B8C-83A1-F6EECF244321}">
                <p14:modId xmlns:p14="http://schemas.microsoft.com/office/powerpoint/2010/main" val="2982917156"/>
              </p:ext>
            </p:extLst>
          </p:nvPr>
        </p:nvGraphicFramePr>
        <p:xfrm>
          <a:off x="6629400" y="2058370"/>
          <a:ext cx="2133600" cy="429768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540840364"/>
                    </a:ext>
                  </a:extLst>
                </a:gridCol>
              </a:tblGrid>
              <a:tr h="370840">
                <a:tc>
                  <a:txBody>
                    <a:bodyPr/>
                    <a:lstStyle/>
                    <a:p>
                      <a:pPr algn="ctr"/>
                      <a:r>
                        <a:rPr lang="en-US" sz="1200" dirty="0">
                          <a:latin typeface="Times New Roman" panose="02020603050405020304" pitchFamily="18" charset="0"/>
                          <a:cs typeface="Times New Roman" panose="02020603050405020304" pitchFamily="18" charset="0"/>
                        </a:rPr>
                        <a:t>Countries Interested in Implementing TR</a:t>
                      </a:r>
                    </a:p>
                  </a:txBody>
                  <a:tcPr/>
                </a:tc>
                <a:extLst>
                  <a:ext uri="{0D108BD9-81ED-4DB2-BD59-A6C34878D82A}">
                    <a16:rowId xmlns:a16="http://schemas.microsoft.com/office/drawing/2014/main" val="3891342090"/>
                  </a:ext>
                </a:extLst>
              </a:tr>
              <a:tr h="216535">
                <a:tc>
                  <a:txBody>
                    <a:bodyPr/>
                    <a:lstStyle/>
                    <a:p>
                      <a:pPr algn="ctr"/>
                      <a:r>
                        <a:rPr lang="en-US" sz="1200" dirty="0">
                          <a:latin typeface="Times New Roman" panose="02020603050405020304" pitchFamily="18" charset="0"/>
                          <a:cs typeface="Times New Roman" panose="02020603050405020304" pitchFamily="18" charset="0"/>
                        </a:rPr>
                        <a:t>Aruba</a:t>
                      </a:r>
                    </a:p>
                  </a:txBody>
                  <a:tcPr/>
                </a:tc>
                <a:extLst>
                  <a:ext uri="{0D108BD9-81ED-4DB2-BD59-A6C34878D82A}">
                    <a16:rowId xmlns:a16="http://schemas.microsoft.com/office/drawing/2014/main" val="68625705"/>
                  </a:ext>
                </a:extLst>
              </a:tr>
              <a:tr h="140335">
                <a:tc>
                  <a:txBody>
                    <a:bodyPr/>
                    <a:lstStyle/>
                    <a:p>
                      <a:pPr algn="ctr"/>
                      <a:r>
                        <a:rPr lang="en-US" sz="1200" dirty="0">
                          <a:latin typeface="Times New Roman" panose="02020603050405020304" pitchFamily="18" charset="0"/>
                          <a:cs typeface="Times New Roman" panose="02020603050405020304" pitchFamily="18" charset="0"/>
                        </a:rPr>
                        <a:t>Brazil</a:t>
                      </a:r>
                    </a:p>
                  </a:txBody>
                  <a:tcPr/>
                </a:tc>
                <a:extLst>
                  <a:ext uri="{0D108BD9-81ED-4DB2-BD59-A6C34878D82A}">
                    <a16:rowId xmlns:a16="http://schemas.microsoft.com/office/drawing/2014/main" val="4068971714"/>
                  </a:ext>
                </a:extLst>
              </a:tr>
              <a:tr h="216535">
                <a:tc>
                  <a:txBody>
                    <a:bodyPr/>
                    <a:lstStyle/>
                    <a:p>
                      <a:pPr algn="ctr"/>
                      <a:r>
                        <a:rPr lang="en-US" sz="1200" dirty="0">
                          <a:latin typeface="Times New Roman" panose="02020603050405020304" pitchFamily="18" charset="0"/>
                          <a:cs typeface="Times New Roman" panose="02020603050405020304" pitchFamily="18" charset="0"/>
                        </a:rPr>
                        <a:t>Colombia</a:t>
                      </a:r>
                    </a:p>
                  </a:txBody>
                  <a:tcPr/>
                </a:tc>
                <a:extLst>
                  <a:ext uri="{0D108BD9-81ED-4DB2-BD59-A6C34878D82A}">
                    <a16:rowId xmlns:a16="http://schemas.microsoft.com/office/drawing/2014/main" val="392143814"/>
                  </a:ext>
                </a:extLst>
              </a:tr>
              <a:tr h="216535">
                <a:tc>
                  <a:txBody>
                    <a:bodyPr/>
                    <a:lstStyle/>
                    <a:p>
                      <a:pPr algn="ctr"/>
                      <a:r>
                        <a:rPr lang="en-US" sz="1200" dirty="0">
                          <a:latin typeface="Times New Roman" panose="02020603050405020304" pitchFamily="18" charset="0"/>
                          <a:cs typeface="Times New Roman" panose="02020603050405020304" pitchFamily="18" charset="0"/>
                        </a:rPr>
                        <a:t>Curacao</a:t>
                      </a:r>
                    </a:p>
                  </a:txBody>
                  <a:tcPr/>
                </a:tc>
                <a:extLst>
                  <a:ext uri="{0D108BD9-81ED-4DB2-BD59-A6C34878D82A}">
                    <a16:rowId xmlns:a16="http://schemas.microsoft.com/office/drawing/2014/main" val="4076031813"/>
                  </a:ext>
                </a:extLst>
              </a:tr>
              <a:tr h="216535">
                <a:tc>
                  <a:txBody>
                    <a:bodyPr/>
                    <a:lstStyle/>
                    <a:p>
                      <a:pPr algn="ctr"/>
                      <a:r>
                        <a:rPr lang="en-US" sz="1200" dirty="0">
                          <a:latin typeface="Times New Roman" panose="02020603050405020304" pitchFamily="18" charset="0"/>
                          <a:cs typeface="Times New Roman" panose="02020603050405020304" pitchFamily="18" charset="0"/>
                        </a:rPr>
                        <a:t>Dominica</a:t>
                      </a:r>
                    </a:p>
                  </a:txBody>
                  <a:tcPr/>
                </a:tc>
                <a:extLst>
                  <a:ext uri="{0D108BD9-81ED-4DB2-BD59-A6C34878D82A}">
                    <a16:rowId xmlns:a16="http://schemas.microsoft.com/office/drawing/2014/main" val="1372305340"/>
                  </a:ext>
                </a:extLst>
              </a:tr>
              <a:tr h="140335">
                <a:tc>
                  <a:txBody>
                    <a:bodyPr/>
                    <a:lstStyle/>
                    <a:p>
                      <a:pPr algn="ctr"/>
                      <a:r>
                        <a:rPr lang="en-US" sz="1200" dirty="0">
                          <a:latin typeface="Times New Roman" panose="02020603050405020304" pitchFamily="18" charset="0"/>
                          <a:cs typeface="Times New Roman" panose="02020603050405020304" pitchFamily="18" charset="0"/>
                        </a:rPr>
                        <a:t>Dominican Republic</a:t>
                      </a:r>
                    </a:p>
                  </a:txBody>
                  <a:tcPr/>
                </a:tc>
                <a:extLst>
                  <a:ext uri="{0D108BD9-81ED-4DB2-BD59-A6C34878D82A}">
                    <a16:rowId xmlns:a16="http://schemas.microsoft.com/office/drawing/2014/main" val="1779588099"/>
                  </a:ext>
                </a:extLst>
              </a:tr>
              <a:tr h="0">
                <a:tc>
                  <a:txBody>
                    <a:bodyPr/>
                    <a:lstStyle/>
                    <a:p>
                      <a:pPr algn="ctr"/>
                      <a:r>
                        <a:rPr lang="en-US" sz="1200" dirty="0">
                          <a:latin typeface="Times New Roman" panose="02020603050405020304" pitchFamily="18" charset="0"/>
                          <a:cs typeface="Times New Roman" panose="02020603050405020304" pitchFamily="18" charset="0"/>
                        </a:rPr>
                        <a:t>Guatemala </a:t>
                      </a:r>
                    </a:p>
                  </a:txBody>
                  <a:tcPr/>
                </a:tc>
                <a:extLst>
                  <a:ext uri="{0D108BD9-81ED-4DB2-BD59-A6C34878D82A}">
                    <a16:rowId xmlns:a16="http://schemas.microsoft.com/office/drawing/2014/main" val="470080729"/>
                  </a:ext>
                </a:extLst>
              </a:tr>
              <a:tr h="140335">
                <a:tc>
                  <a:txBody>
                    <a:bodyPr/>
                    <a:lstStyle/>
                    <a:p>
                      <a:pPr algn="ctr"/>
                      <a:r>
                        <a:rPr lang="en-US" sz="1200" dirty="0">
                          <a:latin typeface="Times New Roman" panose="02020603050405020304" pitchFamily="18" charset="0"/>
                          <a:cs typeface="Times New Roman" panose="02020603050405020304" pitchFamily="18" charset="0"/>
                        </a:rPr>
                        <a:t>Jamaica</a:t>
                      </a:r>
                    </a:p>
                  </a:txBody>
                  <a:tcPr/>
                </a:tc>
                <a:extLst>
                  <a:ext uri="{0D108BD9-81ED-4DB2-BD59-A6C34878D82A}">
                    <a16:rowId xmlns:a16="http://schemas.microsoft.com/office/drawing/2014/main" val="1786951918"/>
                  </a:ext>
                </a:extLst>
              </a:tr>
              <a:tr h="140335">
                <a:tc>
                  <a:txBody>
                    <a:bodyPr/>
                    <a:lstStyle/>
                    <a:p>
                      <a:pPr algn="ctr"/>
                      <a:r>
                        <a:rPr lang="en-US" sz="1200" dirty="0">
                          <a:latin typeface="Times New Roman" panose="02020603050405020304" pitchFamily="18" charset="0"/>
                          <a:cs typeface="Times New Roman" panose="02020603050405020304" pitchFamily="18" charset="0"/>
                        </a:rPr>
                        <a:t>Panama</a:t>
                      </a:r>
                    </a:p>
                  </a:txBody>
                  <a:tcPr/>
                </a:tc>
                <a:extLst>
                  <a:ext uri="{0D108BD9-81ED-4DB2-BD59-A6C34878D82A}">
                    <a16:rowId xmlns:a16="http://schemas.microsoft.com/office/drawing/2014/main" val="1989367664"/>
                  </a:ext>
                </a:extLst>
              </a:tr>
              <a:tr h="221615">
                <a:tc>
                  <a:txBody>
                    <a:bodyPr/>
                    <a:lstStyle/>
                    <a:p>
                      <a:pPr algn="ctr"/>
                      <a:r>
                        <a:rPr lang="en-US" sz="1200" dirty="0">
                          <a:latin typeface="Times New Roman" panose="02020603050405020304" pitchFamily="18" charset="0"/>
                          <a:cs typeface="Times New Roman" panose="02020603050405020304" pitchFamily="18" charset="0"/>
                        </a:rPr>
                        <a:t>Saint Lucia</a:t>
                      </a:r>
                    </a:p>
                  </a:txBody>
                  <a:tcPr/>
                </a:tc>
                <a:extLst>
                  <a:ext uri="{0D108BD9-81ED-4DB2-BD59-A6C34878D82A}">
                    <a16:rowId xmlns:a16="http://schemas.microsoft.com/office/drawing/2014/main" val="986950555"/>
                  </a:ext>
                </a:extLst>
              </a:tr>
              <a:tr h="155575">
                <a:tc>
                  <a:txBody>
                    <a:bodyPr/>
                    <a:lstStyle/>
                    <a:p>
                      <a:pPr algn="ctr"/>
                      <a:r>
                        <a:rPr lang="en-US" sz="1200" dirty="0">
                          <a:latin typeface="Times New Roman" panose="02020603050405020304" pitchFamily="18" charset="0"/>
                          <a:cs typeface="Times New Roman" panose="02020603050405020304" pitchFamily="18" charset="0"/>
                        </a:rPr>
                        <a:t>Suriname</a:t>
                      </a:r>
                    </a:p>
                  </a:txBody>
                  <a:tcPr/>
                </a:tc>
                <a:extLst>
                  <a:ext uri="{0D108BD9-81ED-4DB2-BD59-A6C34878D82A}">
                    <a16:rowId xmlns:a16="http://schemas.microsoft.com/office/drawing/2014/main" val="3102372956"/>
                  </a:ext>
                </a:extLst>
              </a:tr>
              <a:tr h="155575">
                <a:tc>
                  <a:txBody>
                    <a:bodyPr/>
                    <a:lstStyle/>
                    <a:p>
                      <a:pPr algn="ctr"/>
                      <a:r>
                        <a:rPr lang="en-US" sz="1200" dirty="0">
                          <a:latin typeface="Times New Roman" panose="02020603050405020304" pitchFamily="18" charset="0"/>
                          <a:cs typeface="Times New Roman" panose="02020603050405020304" pitchFamily="18" charset="0"/>
                        </a:rPr>
                        <a:t>UK - Cayman Islands</a:t>
                      </a:r>
                    </a:p>
                  </a:txBody>
                  <a:tcPr/>
                </a:tc>
                <a:extLst>
                  <a:ext uri="{0D108BD9-81ED-4DB2-BD59-A6C34878D82A}">
                    <a16:rowId xmlns:a16="http://schemas.microsoft.com/office/drawing/2014/main" val="2533341255"/>
                  </a:ext>
                </a:extLst>
              </a:tr>
              <a:tr h="0">
                <a:tc>
                  <a:txBody>
                    <a:bodyPr/>
                    <a:lstStyle/>
                    <a:p>
                      <a:pPr algn="ctr"/>
                      <a:r>
                        <a:rPr lang="en-US" sz="1200" dirty="0">
                          <a:latin typeface="Times New Roman" panose="02020603050405020304" pitchFamily="18" charset="0"/>
                          <a:cs typeface="Times New Roman" panose="02020603050405020304" pitchFamily="18" charset="0"/>
                        </a:rPr>
                        <a:t>UK – Turks and Caicos</a:t>
                      </a:r>
                    </a:p>
                  </a:txBody>
                  <a:tcPr/>
                </a:tc>
                <a:extLst>
                  <a:ext uri="{0D108BD9-81ED-4DB2-BD59-A6C34878D82A}">
                    <a16:rowId xmlns:a16="http://schemas.microsoft.com/office/drawing/2014/main" val="1778841008"/>
                  </a:ext>
                </a:extLst>
              </a:tr>
              <a:tr h="0">
                <a:tc>
                  <a:txBody>
                    <a:bodyPr/>
                    <a:lstStyle/>
                    <a:p>
                      <a:pPr algn="ctr"/>
                      <a:r>
                        <a:rPr lang="en-US" sz="1200" dirty="0">
                          <a:latin typeface="Times New Roman" panose="02020603050405020304" pitchFamily="18" charset="0"/>
                          <a:cs typeface="Times New Roman" panose="02020603050405020304" pitchFamily="18" charset="0"/>
                        </a:rPr>
                        <a:t>Venezuela</a:t>
                      </a:r>
                    </a:p>
                  </a:txBody>
                  <a:tcPr/>
                </a:tc>
                <a:extLst>
                  <a:ext uri="{0D108BD9-81ED-4DB2-BD59-A6C34878D82A}">
                    <a16:rowId xmlns:a16="http://schemas.microsoft.com/office/drawing/2014/main" val="3757483539"/>
                  </a:ext>
                </a:extLst>
              </a:tr>
            </a:tbl>
          </a:graphicData>
        </a:graphic>
      </p:graphicFrame>
      <p:pic>
        <p:nvPicPr>
          <p:cNvPr id="7" name="Picture 6" descr="Chart, waterfall chart&#10;&#10;Description automatically generated">
            <a:extLst>
              <a:ext uri="{FF2B5EF4-FFF2-40B4-BE49-F238E27FC236}">
                <a16:creationId xmlns:a16="http://schemas.microsoft.com/office/drawing/2014/main" id="{B4A0838A-081E-30A4-2229-681ABBBF1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466697"/>
            <a:ext cx="5943600" cy="3870960"/>
          </a:xfrm>
          <a:prstGeom prst="rect">
            <a:avLst/>
          </a:prstGeom>
        </p:spPr>
      </p:pic>
    </p:spTree>
    <p:extLst>
      <p:ext uri="{BB962C8B-B14F-4D97-AF65-F5344CB8AC3E}">
        <p14:creationId xmlns:p14="http://schemas.microsoft.com/office/powerpoint/2010/main" val="3106131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CDB6-D1B4-AC45-8DD6-DBC6A56C7FCD}"/>
              </a:ext>
            </a:extLst>
          </p:cNvPr>
          <p:cNvSpPr>
            <a:spLocks noGrp="1"/>
          </p:cNvSpPr>
          <p:nvPr>
            <p:ph type="title"/>
          </p:nvPr>
        </p:nvSpPr>
        <p:spPr>
          <a:xfrm>
            <a:off x="381000" y="182083"/>
            <a:ext cx="8382000" cy="914400"/>
          </a:xfrm>
        </p:spPr>
        <p:txBody>
          <a:bodyPr/>
          <a:lstStyle/>
          <a:p>
            <a:r>
              <a:rPr lang="en-US" dirty="0">
                <a:latin typeface="Times New Roman" panose="02020603050405020304" pitchFamily="18" charset="0"/>
                <a:cs typeface="Times New Roman" panose="02020603050405020304" pitchFamily="18" charset="0"/>
              </a:rPr>
              <a:t>Evaluation Form – Exercise Satisfaction </a:t>
            </a:r>
          </a:p>
        </p:txBody>
      </p:sp>
      <p:sp>
        <p:nvSpPr>
          <p:cNvPr id="6" name="TextBox 5">
            <a:extLst>
              <a:ext uri="{FF2B5EF4-FFF2-40B4-BE49-F238E27FC236}">
                <a16:creationId xmlns:a16="http://schemas.microsoft.com/office/drawing/2014/main" id="{09A1ECC7-312C-B440-8EFE-E0E22EC9E012}"/>
              </a:ext>
            </a:extLst>
          </p:cNvPr>
          <p:cNvSpPr txBox="1"/>
          <p:nvPr/>
        </p:nvSpPr>
        <p:spPr>
          <a:xfrm>
            <a:off x="228600" y="4549676"/>
            <a:ext cx="8382000" cy="2339102"/>
          </a:xfrm>
          <a:prstGeom prst="rect">
            <a:avLst/>
          </a:prstGeom>
          <a:noFill/>
        </p:spPr>
        <p:txBody>
          <a:bodyPr wrap="square" rtlCol="0">
            <a:spAutoFit/>
          </a:bodyPr>
          <a:lstStyle/>
          <a:p>
            <a:pPr fontAlgn="t"/>
            <a:r>
              <a:rPr lang="en-US" sz="1600" b="1" dirty="0">
                <a:latin typeface="Times New Roman" panose="02020603050405020304" pitchFamily="18" charset="0"/>
                <a:cs typeface="Times New Roman" panose="02020603050405020304" pitchFamily="18" charset="0"/>
              </a:rPr>
              <a:t>Barbados: </a:t>
            </a:r>
            <a:r>
              <a:rPr lang="en-US" sz="1600" dirty="0">
                <a:latin typeface="Times New Roman" panose="02020603050405020304" pitchFamily="18" charset="0"/>
                <a:cs typeface="Times New Roman" panose="02020603050405020304" pitchFamily="18" charset="0"/>
              </a:rPr>
              <a:t>It went well from an exercise perspective highlighting possible areas for improvement.</a:t>
            </a:r>
          </a:p>
          <a:p>
            <a:pPr fontAlgn="t"/>
            <a:endParaRPr lang="en-US" sz="1600" dirty="0">
              <a:latin typeface="Times New Roman" panose="02020603050405020304" pitchFamily="18" charset="0"/>
              <a:cs typeface="Times New Roman" panose="02020603050405020304" pitchFamily="18" charset="0"/>
            </a:endParaRPr>
          </a:p>
          <a:p>
            <a:pPr fontAlgn="t"/>
            <a:r>
              <a:rPr lang="en-US" sz="1600" b="1" dirty="0">
                <a:latin typeface="Times New Roman" panose="02020603050405020304" pitchFamily="18" charset="0"/>
                <a:cs typeface="Times New Roman" panose="02020603050405020304" pitchFamily="18" charset="0"/>
              </a:rPr>
              <a:t>France: </a:t>
            </a:r>
            <a:r>
              <a:rPr lang="en-US" sz="1600" dirty="0">
                <a:latin typeface="Times New Roman" panose="02020603050405020304" pitchFamily="18" charset="0"/>
                <a:cs typeface="Times New Roman" panose="02020603050405020304" pitchFamily="18" charset="0"/>
              </a:rPr>
              <a:t>A survey questionnaire was conducted with the main players of the exercise (33 responses): Without exception, they noted the importance of these exercises</a:t>
            </a:r>
          </a:p>
          <a:p>
            <a:pPr fontAlgn="t"/>
            <a:endParaRPr lang="en-US" sz="1600" dirty="0">
              <a:latin typeface="Times New Roman" panose="02020603050405020304" pitchFamily="18" charset="0"/>
              <a:cs typeface="Times New Roman" panose="02020603050405020304" pitchFamily="18" charset="0"/>
            </a:endParaRPr>
          </a:p>
          <a:p>
            <a:pPr fontAlgn="t"/>
            <a:r>
              <a:rPr lang="en-US" sz="1600" b="1" dirty="0">
                <a:latin typeface="Times New Roman" panose="02020603050405020304" pitchFamily="18" charset="0"/>
                <a:cs typeface="Times New Roman" panose="02020603050405020304" pitchFamily="18" charset="0"/>
              </a:rPr>
              <a:t>Haiti: </a:t>
            </a:r>
            <a:r>
              <a:rPr lang="en-US" sz="1600" dirty="0">
                <a:latin typeface="Times New Roman" panose="02020603050405020304" pitchFamily="18" charset="0"/>
                <a:cs typeface="Times New Roman" panose="02020603050405020304" pitchFamily="18" charset="0"/>
              </a:rPr>
              <a:t>That is the first tsunami exercise in </a:t>
            </a:r>
            <a:r>
              <a:rPr lang="en-US" sz="1600" dirty="0" err="1">
                <a:latin typeface="Times New Roman" panose="02020603050405020304" pitchFamily="18" charset="0"/>
                <a:cs typeface="Times New Roman" panose="02020603050405020304" pitchFamily="18" charset="0"/>
              </a:rPr>
              <a:t>Jeremie</a:t>
            </a:r>
            <a:r>
              <a:rPr lang="en-US" sz="1600" dirty="0">
                <a:latin typeface="Times New Roman" panose="02020603050405020304" pitchFamily="18" charset="0"/>
                <a:cs typeface="Times New Roman" panose="02020603050405020304" pitchFamily="18" charset="0"/>
              </a:rPr>
              <a:t>. Very satisfied.</a:t>
            </a:r>
          </a:p>
          <a:p>
            <a:pPr fontAlgn="t"/>
            <a:endParaRPr lang="en-US" sz="1600" b="1" dirty="0">
              <a:latin typeface="Times New Roman" panose="02020603050405020304" pitchFamily="18" charset="0"/>
              <a:cs typeface="Times New Roman" panose="02020603050405020304" pitchFamily="18" charset="0"/>
            </a:endParaRPr>
          </a:p>
          <a:p>
            <a:pPr fontAlgn="t"/>
            <a:r>
              <a:rPr lang="en-US" sz="1600" b="1" dirty="0">
                <a:latin typeface="Times New Roman" panose="02020603050405020304" pitchFamily="18" charset="0"/>
                <a:cs typeface="Times New Roman" panose="02020603050405020304" pitchFamily="18" charset="0"/>
              </a:rPr>
              <a:t>UK - Bermuda:</a:t>
            </a:r>
            <a:r>
              <a:rPr lang="en-US" sz="1600" dirty="0">
                <a:latin typeface="Times New Roman" panose="02020603050405020304" pitchFamily="18" charset="0"/>
                <a:cs typeface="Times New Roman" panose="02020603050405020304" pitchFamily="18" charset="0"/>
              </a:rPr>
              <a:t> CARIBE WAVE continues to bring tsunami awareness to the forefront annually.</a:t>
            </a:r>
          </a:p>
          <a:p>
            <a:pPr fontAlgn="t"/>
            <a:r>
              <a:rPr lang="en-US" sz="1600" b="1" dirty="0">
                <a:latin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cs typeface="Times New Roman" panose="02020603050405020304" pitchFamily="18" charset="0"/>
            </a:endParaRPr>
          </a:p>
        </p:txBody>
      </p:sp>
      <p:pic>
        <p:nvPicPr>
          <p:cNvPr id="5" name="Picture 4" descr="Chart, waterfall chart&#10;&#10;Description automatically generated">
            <a:extLst>
              <a:ext uri="{FF2B5EF4-FFF2-40B4-BE49-F238E27FC236}">
                <a16:creationId xmlns:a16="http://schemas.microsoft.com/office/drawing/2014/main" id="{02BF08C8-5265-2ECD-047D-97B183B49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200337"/>
            <a:ext cx="5943600" cy="3245485"/>
          </a:xfrm>
          <a:prstGeom prst="rect">
            <a:avLst/>
          </a:prstGeom>
        </p:spPr>
      </p:pic>
    </p:spTree>
    <p:extLst>
      <p:ext uri="{BB962C8B-B14F-4D97-AF65-F5344CB8AC3E}">
        <p14:creationId xmlns:p14="http://schemas.microsoft.com/office/powerpoint/2010/main" val="2061094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10;&#10;Description automatically generated">
            <a:extLst>
              <a:ext uri="{FF2B5EF4-FFF2-40B4-BE49-F238E27FC236}">
                <a16:creationId xmlns:a16="http://schemas.microsoft.com/office/drawing/2014/main" id="{88C1EA8E-0DEA-FF6C-4DFD-453FDF667A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9" y="1299054"/>
            <a:ext cx="4150349" cy="3980179"/>
          </a:xfrm>
          <a:prstGeom prst="rect">
            <a:avLst/>
          </a:prstGeom>
        </p:spPr>
      </p:pic>
      <p:pic>
        <p:nvPicPr>
          <p:cNvPr id="9" name="Picture 8" descr="Map&#10;&#10;Description automatically generated">
            <a:extLst>
              <a:ext uri="{FF2B5EF4-FFF2-40B4-BE49-F238E27FC236}">
                <a16:creationId xmlns:a16="http://schemas.microsoft.com/office/drawing/2014/main" id="{1529B4C7-4C16-381E-C87D-68F15C18E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68" y="1299054"/>
            <a:ext cx="4126532" cy="3980179"/>
          </a:xfrm>
          <a:prstGeom prst="rect">
            <a:avLst/>
          </a:prstGeom>
        </p:spPr>
      </p:pic>
      <p:sp>
        <p:nvSpPr>
          <p:cNvPr id="2" name="Title 1">
            <a:extLst>
              <a:ext uri="{FF2B5EF4-FFF2-40B4-BE49-F238E27FC236}">
                <a16:creationId xmlns:a16="http://schemas.microsoft.com/office/drawing/2014/main" id="{7A6338D6-865A-C749-A499-EC95239D0BD0}"/>
              </a:ext>
            </a:extLst>
          </p:cNvPr>
          <p:cNvSpPr>
            <a:spLocks noGrp="1"/>
          </p:cNvSpPr>
          <p:nvPr>
            <p:ph type="title"/>
          </p:nvPr>
        </p:nvSpPr>
        <p:spPr>
          <a:xfrm>
            <a:off x="355869" y="253885"/>
            <a:ext cx="8432261" cy="861969"/>
          </a:xfrm>
        </p:spPr>
        <p:txBody>
          <a:bodyPr/>
          <a:lstStyle/>
          <a:p>
            <a:r>
              <a:rPr lang="en-US" sz="3200" dirty="0">
                <a:latin typeface="Times New Roman" panose="02020603050405020304" pitchFamily="18" charset="0"/>
                <a:cs typeface="Times New Roman" panose="02020603050405020304" pitchFamily="18" charset="0"/>
              </a:rPr>
              <a:t>Status of Sea Level Stations during the exercise</a:t>
            </a:r>
          </a:p>
        </p:txBody>
      </p:sp>
      <p:sp>
        <p:nvSpPr>
          <p:cNvPr id="3" name="Text Placeholder 2">
            <a:extLst>
              <a:ext uri="{FF2B5EF4-FFF2-40B4-BE49-F238E27FC236}">
                <a16:creationId xmlns:a16="http://schemas.microsoft.com/office/drawing/2014/main" id="{A46CDD1D-EE12-D24C-93FA-FF3F8DA27A8D}"/>
              </a:ext>
            </a:extLst>
          </p:cNvPr>
          <p:cNvSpPr>
            <a:spLocks noGrp="1"/>
          </p:cNvSpPr>
          <p:nvPr>
            <p:ph type="body" idx="1"/>
          </p:nvPr>
        </p:nvSpPr>
        <p:spPr>
          <a:xfrm>
            <a:off x="355868" y="5462434"/>
            <a:ext cx="8298847" cy="1173164"/>
          </a:xfrm>
          <a:noFill/>
          <a:ln>
            <a:noFill/>
          </a:ln>
        </p:spPr>
        <p:txBody>
          <a:bodyPr/>
          <a:lstStyle/>
          <a:p>
            <a:r>
              <a:rPr lang="en-US" sz="1600" dirty="0">
                <a:latin typeface="Times New Roman" panose="02020603050405020304" pitchFamily="18" charset="0"/>
                <a:cs typeface="Times New Roman" panose="02020603050405020304" pitchFamily="18" charset="0"/>
              </a:rPr>
              <a:t>The PTWC provided simulated forecasted maximum wave heights for 64 CARIBE EWS stations in the simulated bulletins.</a:t>
            </a:r>
          </a:p>
          <a:p>
            <a:r>
              <a:rPr lang="en-US" sz="1600" dirty="0">
                <a:latin typeface="Times New Roman" panose="02020603050405020304" pitchFamily="18" charset="0"/>
                <a:cs typeface="Times New Roman" panose="02020603050405020304" pitchFamily="18" charset="0"/>
              </a:rPr>
              <a:t> Only about 53% of these sea level stations were online on the IOC Sea Level facility during the exercise period.</a:t>
            </a:r>
          </a:p>
        </p:txBody>
      </p:sp>
      <p:sp>
        <p:nvSpPr>
          <p:cNvPr id="7" name="TextBox 6">
            <a:extLst>
              <a:ext uri="{FF2B5EF4-FFF2-40B4-BE49-F238E27FC236}">
                <a16:creationId xmlns:a16="http://schemas.microsoft.com/office/drawing/2014/main" id="{A30CAC2B-950D-6345-8294-C78B92B7A25F}"/>
              </a:ext>
            </a:extLst>
          </p:cNvPr>
          <p:cNvSpPr txBox="1"/>
          <p:nvPr/>
        </p:nvSpPr>
        <p:spPr>
          <a:xfrm>
            <a:off x="4571999" y="1459542"/>
            <a:ext cx="3227335"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Northern Panama scenario</a:t>
            </a:r>
          </a:p>
        </p:txBody>
      </p:sp>
      <p:sp>
        <p:nvSpPr>
          <p:cNvPr id="48" name="TextBox 47">
            <a:extLst>
              <a:ext uri="{FF2B5EF4-FFF2-40B4-BE49-F238E27FC236}">
                <a16:creationId xmlns:a16="http://schemas.microsoft.com/office/drawing/2014/main" id="{984E74C7-4548-734C-A4D5-F978F8EFDF28}"/>
              </a:ext>
            </a:extLst>
          </p:cNvPr>
          <p:cNvSpPr txBox="1"/>
          <p:nvPr/>
        </p:nvSpPr>
        <p:spPr>
          <a:xfrm>
            <a:off x="326965" y="1459542"/>
            <a:ext cx="3425224"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Western Muertos Trough scenario</a:t>
            </a:r>
          </a:p>
        </p:txBody>
      </p:sp>
    </p:spTree>
    <p:extLst>
      <p:ext uri="{BB962C8B-B14F-4D97-AF65-F5344CB8AC3E}">
        <p14:creationId xmlns:p14="http://schemas.microsoft.com/office/powerpoint/2010/main" val="3133220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13946-DD6C-AC42-B5A2-9B66DF984E19}"/>
              </a:ext>
            </a:extLst>
          </p:cNvPr>
          <p:cNvSpPr>
            <a:spLocks noGrp="1"/>
          </p:cNvSpPr>
          <p:nvPr>
            <p:ph type="title"/>
          </p:nvPr>
        </p:nvSpPr>
        <p:spPr>
          <a:xfrm>
            <a:off x="304800" y="274637"/>
            <a:ext cx="8534400" cy="715963"/>
          </a:xfrm>
        </p:spPr>
        <p:txBody>
          <a:bodyPr/>
          <a:lstStyle/>
          <a:p>
            <a:r>
              <a:rPr lang="en-US" sz="2800" dirty="0">
                <a:latin typeface="Times New Roman" panose="02020603050405020304" pitchFamily="18" charset="0"/>
                <a:cs typeface="Times New Roman" panose="02020603050405020304" pitchFamily="18" charset="0"/>
              </a:rPr>
              <a:t>Status of DART’s</a:t>
            </a:r>
            <a:endParaRPr lang="en-US" dirty="0"/>
          </a:p>
        </p:txBody>
      </p:sp>
      <p:sp>
        <p:nvSpPr>
          <p:cNvPr id="6" name="TextBox 5">
            <a:extLst>
              <a:ext uri="{FF2B5EF4-FFF2-40B4-BE49-F238E27FC236}">
                <a16:creationId xmlns:a16="http://schemas.microsoft.com/office/drawing/2014/main" id="{08A17665-05D9-4843-AC55-3536BE56C94E}"/>
              </a:ext>
            </a:extLst>
          </p:cNvPr>
          <p:cNvSpPr txBox="1"/>
          <p:nvPr/>
        </p:nvSpPr>
        <p:spPr>
          <a:xfrm>
            <a:off x="533400" y="1219200"/>
            <a:ext cx="807720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Only 2 of the 8 DART stations were not streaming data in the Caribbean/Gulf and Atlantic thru the National Buoy Center during the day of the exercise.</a:t>
            </a:r>
            <a:endParaRPr lang="en-US" sz="1600" dirty="0">
              <a:latin typeface="Times New Roman" panose="02020603050405020304" pitchFamily="18" charset="0"/>
              <a:cs typeface="Times New Roman" panose="02020603050405020304" pitchFamily="18" charset="0"/>
            </a:endParaRPr>
          </a:p>
        </p:txBody>
      </p:sp>
      <p:pic>
        <p:nvPicPr>
          <p:cNvPr id="5" name="Picture 4" descr="Map&#10;&#10;Description automatically generated">
            <a:extLst>
              <a:ext uri="{FF2B5EF4-FFF2-40B4-BE49-F238E27FC236}">
                <a16:creationId xmlns:a16="http://schemas.microsoft.com/office/drawing/2014/main" id="{651AB680-8A95-CB33-DAF0-31CD95A1E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905" y="1981200"/>
            <a:ext cx="6308189" cy="4546984"/>
          </a:xfrm>
          <a:prstGeom prst="rect">
            <a:avLst/>
          </a:prstGeom>
        </p:spPr>
      </p:pic>
    </p:spTree>
    <p:extLst>
      <p:ext uri="{BB962C8B-B14F-4D97-AF65-F5344CB8AC3E}">
        <p14:creationId xmlns:p14="http://schemas.microsoft.com/office/powerpoint/2010/main" val="1233880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2" name="TextBox 1"/>
          <p:cNvSpPr txBox="1"/>
          <p:nvPr/>
        </p:nvSpPr>
        <p:spPr>
          <a:xfrm>
            <a:off x="458596" y="1447800"/>
            <a:ext cx="8255000" cy="1307537"/>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Summary of CARIBE WAVE 22 </a:t>
            </a:r>
          </a:p>
          <a:p>
            <a:pPr marL="457200" indent="-457200">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Evaluation form results</a:t>
            </a:r>
          </a:p>
        </p:txBody>
      </p:sp>
      <p:sp>
        <p:nvSpPr>
          <p:cNvPr id="4" name="Title 1"/>
          <p:cNvSpPr txBox="1">
            <a:spLocks/>
          </p:cNvSpPr>
          <p:nvPr/>
        </p:nvSpPr>
        <p:spPr>
          <a:xfrm>
            <a:off x="431800" y="381000"/>
            <a:ext cx="8229600" cy="914400"/>
          </a:xfrm>
          <a:prstGeom prst="rect">
            <a:avLst/>
          </a:prstGeom>
          <a:solidFill>
            <a:srgbClr val="366092"/>
          </a:solid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marL="0" marR="0" lvl="0" indent="0" algn="ctr" defTabSz="914400" rtl="0" eaLnBrk="1" fontAlgn="auto" latinLnBrk="0" hangingPunct="1">
              <a:lnSpc>
                <a:spcPct val="100000"/>
              </a:lnSpc>
              <a:spcBef>
                <a:spcPts val="0"/>
              </a:spcBef>
              <a:spcAft>
                <a:spcPts val="0"/>
              </a:spcAft>
              <a:buClr>
                <a:srgbClr val="FFFFFF"/>
              </a:buClr>
              <a:buSzTx/>
              <a:buFont typeface="Calibri"/>
              <a:buNone/>
              <a:tabLst/>
              <a:defRPr/>
            </a:pPr>
            <a:r>
              <a:rPr kumimoji="0" lang="en-US" sz="3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Calibri"/>
              </a:rPr>
              <a:t>Objectives</a:t>
            </a:r>
          </a:p>
        </p:txBody>
      </p:sp>
    </p:spTree>
    <p:extLst>
      <p:ext uri="{BB962C8B-B14F-4D97-AF65-F5344CB8AC3E}">
        <p14:creationId xmlns:p14="http://schemas.microsoft.com/office/powerpoint/2010/main" val="287333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00D3-5B7C-0346-A6B2-6134599E33C1}"/>
              </a:ext>
            </a:extLst>
          </p:cNvPr>
          <p:cNvSpPr>
            <a:spLocks noGrp="1"/>
          </p:cNvSpPr>
          <p:nvPr>
            <p:ph type="title"/>
          </p:nvPr>
        </p:nvSpPr>
        <p:spPr>
          <a:xfrm>
            <a:off x="457200" y="274637"/>
            <a:ext cx="8229600" cy="914400"/>
          </a:xfrm>
        </p:spPr>
        <p:txBody>
          <a:bodyPr/>
          <a:lstStyle/>
          <a:p>
            <a:r>
              <a:rPr lang="en-US" dirty="0">
                <a:latin typeface="Times New Roman" panose="02020603050405020304" pitchFamily="18" charset="0"/>
                <a:cs typeface="Times New Roman" panose="02020603050405020304" pitchFamily="18" charset="0"/>
              </a:rPr>
              <a:t>Media Arrangements</a:t>
            </a:r>
          </a:p>
        </p:txBody>
      </p:sp>
      <p:sp>
        <p:nvSpPr>
          <p:cNvPr id="3" name="Text Placeholder 2">
            <a:extLst>
              <a:ext uri="{FF2B5EF4-FFF2-40B4-BE49-F238E27FC236}">
                <a16:creationId xmlns:a16="http://schemas.microsoft.com/office/drawing/2014/main" id="{3837C256-7BE3-8640-AC64-C37C6AADC43C}"/>
              </a:ext>
            </a:extLst>
          </p:cNvPr>
          <p:cNvSpPr>
            <a:spLocks noGrp="1"/>
          </p:cNvSpPr>
          <p:nvPr>
            <p:ph type="body" idx="1"/>
          </p:nvPr>
        </p:nvSpPr>
        <p:spPr>
          <a:xfrm>
            <a:off x="457200" y="5211763"/>
            <a:ext cx="8229600" cy="1524000"/>
          </a:xfrm>
        </p:spPr>
        <p:txBody>
          <a:bodyPr/>
          <a:lstStyle/>
          <a:p>
            <a:r>
              <a:rPr lang="en-US" sz="2000" dirty="0">
                <a:latin typeface="Times New Roman" panose="02020603050405020304" pitchFamily="18" charset="0"/>
                <a:cs typeface="Times New Roman" panose="02020603050405020304" pitchFamily="18" charset="0"/>
              </a:rPr>
              <a:t>The hashtag tracker Brand24 was used to monitor #</a:t>
            </a:r>
            <a:r>
              <a:rPr lang="en-US" sz="2000" dirty="0" err="1">
                <a:latin typeface="Times New Roman" panose="02020603050405020304" pitchFamily="18" charset="0"/>
                <a:cs typeface="Times New Roman" panose="02020603050405020304" pitchFamily="18" charset="0"/>
              </a:rPr>
              <a:t>CaribeWave</a:t>
            </a:r>
            <a:r>
              <a:rPr lang="en-US" sz="2000" dirty="0">
                <a:latin typeface="Times New Roman" panose="02020603050405020304" pitchFamily="18" charset="0"/>
                <a:cs typeface="Times New Roman" panose="02020603050405020304" pitchFamily="18" charset="0"/>
              </a:rPr>
              <a:t> and #CaribeWave22 from February 14 to March 16.</a:t>
            </a:r>
          </a:p>
          <a:p>
            <a:r>
              <a:rPr lang="en-US" sz="2000" dirty="0">
                <a:latin typeface="Times New Roman" panose="02020603050405020304" pitchFamily="18" charset="0"/>
                <a:cs typeface="Times New Roman" panose="02020603050405020304" pitchFamily="18" charset="0"/>
              </a:rPr>
              <a:t>Its data resulted in over 300 mentions on social media outlets and posts reaching over 1.7 million people worldwide. </a:t>
            </a:r>
          </a:p>
        </p:txBody>
      </p:sp>
      <p:pic>
        <p:nvPicPr>
          <p:cNvPr id="7" name="Picture 6" descr="Chart, table, line chart&#10;&#10;Description automatically generated">
            <a:extLst>
              <a:ext uri="{FF2B5EF4-FFF2-40B4-BE49-F238E27FC236}">
                <a16:creationId xmlns:a16="http://schemas.microsoft.com/office/drawing/2014/main" id="{4E5F29FC-A181-E545-E3AB-EC5218C13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905" y="1210058"/>
            <a:ext cx="4994496" cy="3963614"/>
          </a:xfrm>
          <a:prstGeom prst="rect">
            <a:avLst/>
          </a:prstGeom>
        </p:spPr>
      </p:pic>
    </p:spTree>
    <p:extLst>
      <p:ext uri="{BB962C8B-B14F-4D97-AF65-F5344CB8AC3E}">
        <p14:creationId xmlns:p14="http://schemas.microsoft.com/office/powerpoint/2010/main" val="3482602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304800" y="152400"/>
            <a:ext cx="8531352" cy="685800"/>
          </a:xfrm>
          <a:prstGeom prst="rect">
            <a:avLst/>
          </a:prstGeom>
          <a:solidFill>
            <a:srgbClr val="366092"/>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s-PR" sz="2800" b="0"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CARIBE WAVE </a:t>
            </a:r>
            <a:r>
              <a:rPr lang="es-PR" sz="2800" dirty="0">
                <a:solidFill>
                  <a:schemeClr val="lt1"/>
                </a:solidFill>
                <a:latin typeface="Times New Roman" panose="02020603050405020304" pitchFamily="18" charset="0"/>
                <a:ea typeface="Calibri"/>
                <a:cs typeface="Times New Roman" panose="02020603050405020304" pitchFamily="18" charset="0"/>
                <a:sym typeface="Calibri"/>
              </a:rPr>
              <a:t>22</a:t>
            </a:r>
            <a:r>
              <a:rPr lang="es-PR" sz="2800" b="0"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 Task Team </a:t>
            </a:r>
          </a:p>
        </p:txBody>
      </p:sp>
      <p:pic>
        <p:nvPicPr>
          <p:cNvPr id="2" name="Picture 1">
            <a:extLst>
              <a:ext uri="{FF2B5EF4-FFF2-40B4-BE49-F238E27FC236}">
                <a16:creationId xmlns:a16="http://schemas.microsoft.com/office/drawing/2014/main" id="{C4A120A6-332B-5A19-66C3-59749AC24614}"/>
              </a:ext>
            </a:extLst>
          </p:cNvPr>
          <p:cNvPicPr>
            <a:picLocks noChangeAspect="1"/>
          </p:cNvPicPr>
          <p:nvPr/>
        </p:nvPicPr>
        <p:blipFill>
          <a:blip r:embed="rId3"/>
          <a:stretch>
            <a:fillRect/>
          </a:stretch>
        </p:blipFill>
        <p:spPr>
          <a:xfrm>
            <a:off x="304800" y="914400"/>
            <a:ext cx="8559800" cy="5791200"/>
          </a:xfrm>
          <a:prstGeom prst="rect">
            <a:avLst/>
          </a:prstGeom>
        </p:spPr>
      </p:pic>
    </p:spTree>
    <p:extLst>
      <p:ext uri="{BB962C8B-B14F-4D97-AF65-F5344CB8AC3E}">
        <p14:creationId xmlns:p14="http://schemas.microsoft.com/office/powerpoint/2010/main" val="1161694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A038C-97BC-2147-BBF3-78699D272A5C}"/>
              </a:ext>
            </a:extLst>
          </p:cNvPr>
          <p:cNvSpPr>
            <a:spLocks noGrp="1"/>
          </p:cNvSpPr>
          <p:nvPr>
            <p:ph type="title"/>
          </p:nvPr>
        </p:nvSpPr>
        <p:spPr>
          <a:xfrm>
            <a:off x="457200" y="274637"/>
            <a:ext cx="8229600" cy="914400"/>
          </a:xfrm>
        </p:spPr>
        <p:txBody>
          <a:bodyPr/>
          <a:lstStyle/>
          <a:p>
            <a:r>
              <a:rPr lang="en-US" b="1" dirty="0">
                <a:latin typeface="Times New Roman" panose="02020603050405020304" pitchFamily="18" charset="0"/>
                <a:cs typeface="Times New Roman" panose="02020603050405020304" pitchFamily="18" charset="0"/>
              </a:rPr>
              <a:t>Hot-Wash</a:t>
            </a:r>
          </a:p>
        </p:txBody>
      </p:sp>
      <p:sp>
        <p:nvSpPr>
          <p:cNvPr id="3" name="Text Placeholder 2">
            <a:extLst>
              <a:ext uri="{FF2B5EF4-FFF2-40B4-BE49-F238E27FC236}">
                <a16:creationId xmlns:a16="http://schemas.microsoft.com/office/drawing/2014/main" id="{E63B2588-1379-0A42-BA04-EE324941555A}"/>
              </a:ext>
            </a:extLst>
          </p:cNvPr>
          <p:cNvSpPr>
            <a:spLocks noGrp="1"/>
          </p:cNvSpPr>
          <p:nvPr>
            <p:ph type="body" idx="1"/>
          </p:nvPr>
        </p:nvSpPr>
        <p:spPr>
          <a:xfrm>
            <a:off x="427656" y="1313369"/>
            <a:ext cx="8229599" cy="3647599"/>
          </a:xfrm>
          <a:ln>
            <a:noFill/>
          </a:ln>
        </p:spPr>
        <p:txBody>
          <a:bodyPr/>
          <a:lstStyle/>
          <a:p>
            <a:r>
              <a:rPr lang="en-US" sz="2000" dirty="0">
                <a:latin typeface="Times New Roman" panose="02020603050405020304" pitchFamily="18" charset="0"/>
                <a:cs typeface="Times New Roman" panose="02020603050405020304" pitchFamily="18" charset="0"/>
              </a:rPr>
              <a:t>After the exercise, the CARIBE WAVE 22 Task Team organized a post-exercise ”hot-wash” webinar to permit Member States and Territories discuss and provide feedback on the exercise in an open forum on March 22, 2022.</a:t>
            </a:r>
          </a:p>
          <a:p>
            <a:pPr indent="0">
              <a:buNone/>
            </a:pP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Some feedback included the unique successes, lessons learned, strength from the exercise, and follow up actions.</a:t>
            </a:r>
          </a:p>
          <a:p>
            <a:pPr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3911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Shape 592"/>
          <p:cNvSpPr txBox="1">
            <a:spLocks noGrp="1"/>
          </p:cNvSpPr>
          <p:nvPr>
            <p:ph type="title"/>
          </p:nvPr>
        </p:nvSpPr>
        <p:spPr>
          <a:xfrm>
            <a:off x="304800" y="152400"/>
            <a:ext cx="8531352" cy="914400"/>
          </a:xfrm>
          <a:prstGeom prst="rect">
            <a:avLst/>
          </a:prstGeom>
          <a:solidFill>
            <a:srgbClr val="366092"/>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200" b="0" i="0" u="none" strike="noStrike" cap="none" dirty="0">
                <a:solidFill>
                  <a:schemeClr val="lt1"/>
                </a:solidFill>
                <a:latin typeface="Times New Roman" panose="02020603050405020304" pitchFamily="18" charset="0"/>
                <a:cs typeface="Times New Roman" panose="02020603050405020304" pitchFamily="18" charset="0"/>
                <a:sym typeface="Calibri"/>
              </a:rPr>
              <a:t>Resources</a:t>
            </a:r>
          </a:p>
        </p:txBody>
      </p:sp>
      <p:sp>
        <p:nvSpPr>
          <p:cNvPr id="593" name="Shape 593"/>
          <p:cNvSpPr txBox="1">
            <a:spLocks noGrp="1"/>
          </p:cNvSpPr>
          <p:nvPr>
            <p:ph type="body" idx="1"/>
          </p:nvPr>
        </p:nvSpPr>
        <p:spPr>
          <a:xfrm>
            <a:off x="304800" y="1219200"/>
            <a:ext cx="8513767" cy="5410200"/>
          </a:xfrm>
          <a:prstGeom prst="rect">
            <a:avLst/>
          </a:prstGeom>
          <a:noFill/>
          <a:ln w="19050" cap="flat" cmpd="sng">
            <a:solidFill>
              <a:schemeClr val="accent1">
                <a:lumMod val="75000"/>
              </a:schemeClr>
            </a:solidFill>
            <a:prstDash val="solid"/>
            <a:round/>
            <a:headEnd type="none" w="med" len="med"/>
            <a:tailEnd type="none" w="med" len="med"/>
          </a:ln>
        </p:spPr>
        <p:txBody>
          <a:bodyPr wrap="square" lIns="91425" tIns="45700" rIns="91425" bIns="45700" anchor="ctr" anchorCtr="0">
            <a:noAutofit/>
          </a:bodyPr>
          <a:lstStyle/>
          <a:p>
            <a:pPr marL="342900" indent="-342900" algn="just">
              <a:lnSpc>
                <a:spcPct val="200000"/>
              </a:lnSpc>
              <a:spcBef>
                <a:spcPts val="0"/>
              </a:spcBef>
            </a:pPr>
            <a:endParaRPr lang="es-PR" b="0" i="0" u="none" strike="noStrike" cap="none" dirty="0">
              <a:solidFill>
                <a:schemeClr val="dk1"/>
              </a:solidFill>
              <a:latin typeface="Times New Roman" panose="02020603050405020304" pitchFamily="18" charset="0"/>
              <a:cs typeface="Times New Roman" panose="02020603050405020304" pitchFamily="18" charset="0"/>
              <a:sym typeface="Calibri"/>
            </a:endParaRPr>
          </a:p>
          <a:p>
            <a:pPr marL="342900" indent="-342900" algn="just">
              <a:spcBef>
                <a:spcPts val="0"/>
              </a:spcBef>
            </a:pPr>
            <a:r>
              <a:rPr lang="en-US" sz="1800" b="0" i="0" u="none" strike="noStrike" cap="none" dirty="0">
                <a:solidFill>
                  <a:srgbClr val="FF0000"/>
                </a:solidFill>
                <a:latin typeface="Times New Roman" panose="02020603050405020304" pitchFamily="18" charset="0"/>
                <a:cs typeface="Times New Roman" panose="02020603050405020304" pitchFamily="18" charset="0"/>
                <a:sym typeface="Calibri"/>
              </a:rPr>
              <a:t>NEW:</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a:solidFill>
                  <a:schemeClr val="tx1"/>
                </a:solidFill>
                <a:latin typeface="Times New Roman" panose="02020603050405020304" pitchFamily="18" charset="0"/>
                <a:cs typeface="Times New Roman" panose="02020603050405020304" pitchFamily="18" charset="0"/>
              </a:rPr>
              <a:t>Manual and Guides 86: Multi-Annual Community Tsunami Exercise </a:t>
            </a:r>
            <a:r>
              <a:rPr lang="en-US" sz="1800" dirty="0" err="1">
                <a:solidFill>
                  <a:schemeClr val="tx1"/>
                </a:solidFill>
                <a:latin typeface="Times New Roman" panose="02020603050405020304" pitchFamily="18" charset="0"/>
                <a:cs typeface="Times New Roman" panose="02020603050405020304" pitchFamily="18" charset="0"/>
              </a:rPr>
              <a:t>Programme</a:t>
            </a:r>
            <a:r>
              <a:rPr lang="en-US" sz="1800" dirty="0">
                <a:solidFill>
                  <a:schemeClr val="tx1"/>
                </a:solidFill>
                <a:latin typeface="Times New Roman" panose="02020603050405020304" pitchFamily="18" charset="0"/>
                <a:cs typeface="Times New Roman" panose="02020603050405020304" pitchFamily="18" charset="0"/>
              </a:rPr>
              <a:t> Guidelines for the Tsunami and Other Coastal Hazards Warning System for the Caribbean and Adjacent Regions.</a:t>
            </a:r>
            <a:r>
              <a:rPr lang="en-US" sz="1800" dirty="0">
                <a:solidFill>
                  <a:srgbClr val="FF0000"/>
                </a:solidFill>
                <a:latin typeface="Times New Roman" panose="02020603050405020304" pitchFamily="18" charset="0"/>
                <a:cs typeface="Times New Roman" panose="02020603050405020304" pitchFamily="18" charset="0"/>
              </a:rPr>
              <a:t> </a:t>
            </a:r>
          </a:p>
          <a:p>
            <a:pPr marL="0" indent="0" algn="just">
              <a:spcBef>
                <a:spcPts val="0"/>
              </a:spcBef>
              <a:buNone/>
            </a:pPr>
            <a:r>
              <a:rPr lang="en-US" sz="1800" dirty="0">
                <a:solidFill>
                  <a:srgbClr val="FF0000"/>
                </a:solidFill>
                <a:latin typeface="Times New Roman" panose="02020603050405020304" pitchFamily="18" charset="0"/>
                <a:cs typeface="Times New Roman" panose="02020603050405020304" pitchFamily="18" charset="0"/>
                <a:hlinkClick r:id="rId3"/>
              </a:rPr>
              <a:t>https://www.weather.gov/itic-car/caribewave22</a:t>
            </a:r>
            <a:br>
              <a:rPr lang="en-US" sz="1800" dirty="0">
                <a:solidFill>
                  <a:srgbClr val="FF0000"/>
                </a:solidFill>
                <a:latin typeface="Times New Roman" panose="02020603050405020304" pitchFamily="18" charset="0"/>
                <a:cs typeface="Times New Roman" panose="02020603050405020304" pitchFamily="18" charset="0"/>
              </a:rPr>
            </a:br>
            <a:endParaRPr lang="en-US" sz="1800" dirty="0">
              <a:solidFill>
                <a:srgbClr val="FF0000"/>
              </a:solidFill>
              <a:latin typeface="Times New Roman" panose="02020603050405020304" pitchFamily="18" charset="0"/>
              <a:cs typeface="Times New Roman" panose="02020603050405020304" pitchFamily="18" charset="0"/>
            </a:endParaRPr>
          </a:p>
          <a:p>
            <a:pPr marL="342900" indent="-342900" algn="just">
              <a:spcBef>
                <a:spcPts val="0"/>
              </a:spcBef>
            </a:pPr>
            <a:r>
              <a:rPr lang="en-US" sz="1800" dirty="0">
                <a:solidFill>
                  <a:srgbClr val="FF0000"/>
                </a:solidFill>
                <a:latin typeface="Times New Roman" panose="02020603050405020304" pitchFamily="18" charset="0"/>
                <a:cs typeface="Times New Roman" panose="02020603050405020304" pitchFamily="18" charset="0"/>
              </a:rPr>
              <a:t>NEW:  </a:t>
            </a:r>
            <a:r>
              <a:rPr lang="en-US" sz="1800" dirty="0">
                <a:solidFill>
                  <a:schemeClr val="tx1"/>
                </a:solidFill>
                <a:latin typeface="Times New Roman" panose="02020603050405020304" pitchFamily="18" charset="0"/>
                <a:cs typeface="Times New Roman" panose="02020603050405020304" pitchFamily="18" charset="0"/>
              </a:rPr>
              <a:t>PTWC Enhanced Products and Staging for the Caribbean and Pacific, English</a:t>
            </a:r>
            <a:br>
              <a:rPr lang="en-US" sz="1800" dirty="0">
                <a:solidFill>
                  <a:srgbClr val="FF0000"/>
                </a:solidFill>
                <a:latin typeface="Times New Roman" panose="02020603050405020304" pitchFamily="18" charset="0"/>
                <a:cs typeface="Times New Roman" panose="02020603050405020304" pitchFamily="18" charset="0"/>
              </a:rPr>
            </a:br>
            <a:endParaRPr lang="en-US" sz="1800" b="0" i="0" u="none" strike="noStrike" cap="none" dirty="0">
              <a:solidFill>
                <a:srgbClr val="FF0000"/>
              </a:solidFill>
              <a:latin typeface="Times New Roman" panose="02020603050405020304" pitchFamily="18" charset="0"/>
              <a:cs typeface="Times New Roman" panose="02020603050405020304" pitchFamily="18" charset="0"/>
              <a:sym typeface="Calibri"/>
            </a:endParaRPr>
          </a:p>
          <a:p>
            <a:pPr marL="342900" indent="-342900">
              <a:spcBef>
                <a:spcPts val="0"/>
              </a:spcBef>
            </a:pP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IOC Manuals “</a:t>
            </a:r>
            <a:r>
              <a:rPr lang="en-US" sz="1800" b="0" i="0" u="sng" strike="noStrike" cap="none" dirty="0">
                <a:solidFill>
                  <a:schemeClr val="hlink"/>
                </a:solidFill>
                <a:latin typeface="Times New Roman" panose="02020603050405020304" pitchFamily="18" charset="0"/>
                <a:cs typeface="Times New Roman" panose="02020603050405020304" pitchFamily="18" charset="0"/>
                <a:sym typeface="Calibri"/>
                <a:hlinkClick r:id="rId4"/>
              </a:rPr>
              <a:t>How to plan, conduct and evaluate tsunami exercises</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 </a:t>
            </a:r>
            <a:r>
              <a:rPr lang="en-US" sz="1800" dirty="0">
                <a:latin typeface="Times New Roman" panose="02020603050405020304" pitchFamily="18" charset="0"/>
                <a:cs typeface="Times New Roman" panose="02020603050405020304" pitchFamily="18" charset="0"/>
              </a:rPr>
              <a:t>and “</a:t>
            </a:r>
            <a:r>
              <a:rPr lang="en-US" sz="1800" u="sng" dirty="0">
                <a:solidFill>
                  <a:schemeClr val="hlink"/>
                </a:solidFill>
                <a:latin typeface="Times New Roman" panose="02020603050405020304" pitchFamily="18" charset="0"/>
                <a:cs typeface="Times New Roman" panose="02020603050405020304" pitchFamily="18" charset="0"/>
                <a:hlinkClick r:id="rId5"/>
              </a:rPr>
              <a:t>Module on Tsunami Exercise</a:t>
            </a:r>
            <a:r>
              <a:rPr lang="en-US" sz="1800" dirty="0">
                <a:latin typeface="Times New Roman" panose="02020603050405020304" pitchFamily="18" charset="0"/>
                <a:cs typeface="Times New Roman" panose="02020603050405020304" pitchFamily="18" charset="0"/>
              </a:rPr>
              <a:t>”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are useful resources.</a:t>
            </a:r>
            <a:b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br>
            <a:endPar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endParaRPr>
          </a:p>
          <a:p>
            <a:pPr marL="342900" lvl="0" indent="-34290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CARIBE WAVE 2011 through 2022 Handbooks </a:t>
            </a:r>
          </a:p>
          <a:p>
            <a:pPr marL="342900" lvl="0" indent="-342900"/>
            <a:endPar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endParaRPr>
          </a:p>
          <a:p>
            <a:pPr marL="342900" lvl="0" indent="-342900"/>
            <a:r>
              <a:rPr lang="en-US" sz="1800" dirty="0">
                <a:latin typeface="Times New Roman" panose="02020603050405020304" pitchFamily="18" charset="0"/>
                <a:cs typeface="Times New Roman" panose="02020603050405020304" pitchFamily="18" charset="0"/>
              </a:rPr>
              <a:t>CARIBE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WAVE 2013 through 2021 Final and Media Report</a:t>
            </a:r>
            <a:r>
              <a:rPr lang="en-US" sz="1800" b="1" dirty="0">
                <a:latin typeface="Times New Roman" panose="02020603050405020304" pitchFamily="18" charset="0"/>
                <a:cs typeface="Times New Roman" panose="02020603050405020304" pitchFamily="18" charset="0"/>
              </a:rPr>
              <a:t> </a:t>
            </a:r>
          </a:p>
          <a:p>
            <a:pPr marL="342900" lvl="0" indent="-342900"/>
            <a:endParaRPr lang="en-US" sz="1400" dirty="0">
              <a:latin typeface="Times New Roman" panose="02020603050405020304" pitchFamily="18" charset="0"/>
              <a:cs typeface="Times New Roman" panose="02020603050405020304" pitchFamily="18" charset="0"/>
            </a:endParaRPr>
          </a:p>
          <a:p>
            <a:pPr marL="342900" lvl="0" indent="-342900"/>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PTWC Communications Plan for the Caribbean  </a:t>
            </a:r>
            <a:r>
              <a:rPr lang="en-US" sz="1400" dirty="0">
                <a:latin typeface="Times New Roman" panose="02020603050405020304" pitchFamily="18" charset="0"/>
                <a:cs typeface="Times New Roman" panose="02020603050405020304" pitchFamily="18" charset="0"/>
                <a:hlinkClick r:id="rId3"/>
              </a:rPr>
              <a:t>https://www.weather.gov/itic-car/caribewave22</a:t>
            </a:r>
            <a:r>
              <a:rPr lang="en-US" sz="1400" dirty="0">
                <a:latin typeface="Times New Roman" panose="02020603050405020304" pitchFamily="18" charset="0"/>
                <a:cs typeface="Times New Roman" panose="02020603050405020304" pitchFamily="18" charset="0"/>
              </a:rPr>
              <a:t> </a:t>
            </a:r>
            <a:br>
              <a:rPr lang="en-US" sz="1400" dirty="0">
                <a:latin typeface="Times New Roman" panose="02020603050405020304" pitchFamily="18" charset="0"/>
                <a:cs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a:p>
            <a:pPr marL="342900" indent="-342900" algn="just"/>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Questions on the exercise can be addressed to the members of the CARIBE WAVE 22 Task Team.</a:t>
            </a:r>
            <a:endParaRPr lang="en-US" sz="1800" dirty="0">
              <a:solidFill>
                <a:srgbClr val="FF0000"/>
              </a:solidFill>
              <a:latin typeface="Times New Roman" panose="02020603050405020304" pitchFamily="18" charset="0"/>
              <a:ea typeface="Arial"/>
              <a:cs typeface="Times New Roman" panose="02020603050405020304" pitchFamily="18" charset="0"/>
              <a:sym typeface="Arial"/>
            </a:endParaRPr>
          </a:p>
          <a:p>
            <a:pPr marL="342900" marR="0" lvl="0" indent="-342900" algn="just" rtl="0">
              <a:lnSpc>
                <a:spcPct val="90000"/>
              </a:lnSpc>
              <a:spcBef>
                <a:spcPts val="560"/>
              </a:spcBef>
              <a:spcAft>
                <a:spcPts val="0"/>
              </a:spcAft>
              <a:buClr>
                <a:schemeClr val="dk1"/>
              </a:buClr>
              <a:buSzPct val="25000"/>
              <a:buFont typeface="Arial"/>
              <a:buNone/>
            </a:pPr>
            <a:endParaRPr sz="2400" dirty="0"/>
          </a:p>
          <a:p>
            <a:pPr marL="342900" marR="0" lvl="0" indent="-342900" algn="just" rtl="0">
              <a:lnSpc>
                <a:spcPct val="90000"/>
              </a:lnSpc>
              <a:spcBef>
                <a:spcPts val="560"/>
              </a:spcBef>
              <a:spcAft>
                <a:spcPts val="0"/>
              </a:spcAft>
              <a:buClr>
                <a:schemeClr val="dk1"/>
              </a:buClr>
              <a:buSzPct val="25000"/>
              <a:buFont typeface="Arial"/>
              <a:buNone/>
            </a:pPr>
            <a:endParaRPr sz="2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17"/>
          <p:cNvSpPr txBox="1">
            <a:spLocks/>
          </p:cNvSpPr>
          <p:nvPr/>
        </p:nvSpPr>
        <p:spPr>
          <a:xfrm>
            <a:off x="1371598" y="5410200"/>
            <a:ext cx="6400799" cy="1044578"/>
          </a:xfrm>
          <a:prstGeom prst="rect">
            <a:avLst/>
          </a:prstGeom>
          <a:noFill/>
          <a:ln>
            <a:noFill/>
          </a:ln>
        </p:spPr>
        <p:txBody>
          <a:bodyPr wrap="square" lIns="91425" tIns="45700" rIns="91425" bIns="4570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560"/>
              </a:spcBef>
              <a:buClr>
                <a:srgbClr val="888888"/>
              </a:buClr>
              <a:buSzPct val="25000"/>
              <a:buFont typeface="Arial"/>
              <a:buNone/>
            </a:pPr>
            <a:r>
              <a:rPr lang="en-US" sz="2400" dirty="0" err="1">
                <a:solidFill>
                  <a:srgbClr val="888888"/>
                </a:solidFill>
                <a:latin typeface="Times New Roman" panose="02020603050405020304" pitchFamily="18" charset="0"/>
                <a:ea typeface="Calibri"/>
                <a:cs typeface="Times New Roman" panose="02020603050405020304" pitchFamily="18" charset="0"/>
                <a:sym typeface="Calibri"/>
              </a:rPr>
              <a:t>elizabeth.vanacore@upr.edu</a:t>
            </a:r>
            <a:endParaRPr lang="en-US" sz="2400" dirty="0">
              <a:solidFill>
                <a:srgbClr val="888888"/>
              </a:solidFill>
              <a:latin typeface="Times New Roman" panose="02020603050405020304" pitchFamily="18" charset="0"/>
              <a:ea typeface="Calibri"/>
              <a:cs typeface="Times New Roman" panose="02020603050405020304" pitchFamily="18" charset="0"/>
              <a:sym typeface="Calibri"/>
            </a:endParaRPr>
          </a:p>
          <a:p>
            <a:pPr marL="0" indent="0" algn="ctr">
              <a:spcBef>
                <a:spcPts val="560"/>
              </a:spcBef>
              <a:buClr>
                <a:srgbClr val="888888"/>
              </a:buClr>
              <a:buSzPct val="25000"/>
              <a:buFont typeface="Arial"/>
              <a:buNone/>
            </a:pPr>
            <a:r>
              <a:rPr lang="en-US" sz="2400" dirty="0">
                <a:solidFill>
                  <a:srgbClr val="888888"/>
                </a:solidFill>
                <a:latin typeface="Times New Roman" panose="02020603050405020304" pitchFamily="18" charset="0"/>
                <a:ea typeface="Calibri"/>
                <a:cs typeface="Times New Roman" panose="02020603050405020304" pitchFamily="18" charset="0"/>
                <a:sym typeface="Calibri"/>
              </a:rPr>
              <a:t>christa.vonh@noaa.gov</a:t>
            </a:r>
          </a:p>
          <a:p>
            <a:pPr marL="0" indent="0" algn="ctr">
              <a:spcBef>
                <a:spcPts val="560"/>
              </a:spcBef>
              <a:buClr>
                <a:srgbClr val="888888"/>
              </a:buClr>
              <a:buSzPct val="25000"/>
              <a:buFont typeface="Arial"/>
              <a:buNone/>
            </a:pPr>
            <a:endParaRPr lang="en-US" sz="2400" dirty="0">
              <a:solidFill>
                <a:srgbClr val="888888"/>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DE83BD0C-83D3-0245-AF2C-73864EE245C7}"/>
              </a:ext>
            </a:extLst>
          </p:cNvPr>
          <p:cNvPicPr>
            <a:picLocks noChangeAspect="1"/>
          </p:cNvPicPr>
          <p:nvPr/>
        </p:nvPicPr>
        <p:blipFill>
          <a:blip r:embed="rId2"/>
          <a:stretch>
            <a:fillRect/>
          </a:stretch>
        </p:blipFill>
        <p:spPr>
          <a:xfrm>
            <a:off x="2969560" y="2068511"/>
            <a:ext cx="3204877" cy="2720978"/>
          </a:xfrm>
          <a:prstGeom prst="rect">
            <a:avLst/>
          </a:prstGeom>
        </p:spPr>
      </p:pic>
      <p:sp>
        <p:nvSpPr>
          <p:cNvPr id="5" name="TextBox 4">
            <a:extLst>
              <a:ext uri="{FF2B5EF4-FFF2-40B4-BE49-F238E27FC236}">
                <a16:creationId xmlns:a16="http://schemas.microsoft.com/office/drawing/2014/main" id="{418D4A76-5078-6442-8413-4A9FAAEA2BEA}"/>
              </a:ext>
            </a:extLst>
          </p:cNvPr>
          <p:cNvSpPr txBox="1"/>
          <p:nvPr/>
        </p:nvSpPr>
        <p:spPr>
          <a:xfrm>
            <a:off x="2743195" y="675016"/>
            <a:ext cx="3657603" cy="523220"/>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Questions, Comments</a:t>
            </a:r>
          </a:p>
        </p:txBody>
      </p:sp>
      <p:sp>
        <p:nvSpPr>
          <p:cNvPr id="6" name="TextBox 5">
            <a:extLst>
              <a:ext uri="{FF2B5EF4-FFF2-40B4-BE49-F238E27FC236}">
                <a16:creationId xmlns:a16="http://schemas.microsoft.com/office/drawing/2014/main" id="{6DD71DD1-982F-9F4B-B94E-1CB8FA73F712}"/>
              </a:ext>
            </a:extLst>
          </p:cNvPr>
          <p:cNvSpPr txBox="1"/>
          <p:nvPr/>
        </p:nvSpPr>
        <p:spPr>
          <a:xfrm>
            <a:off x="3733797" y="1373204"/>
            <a:ext cx="1676400" cy="461665"/>
          </a:xfrm>
          <a:prstGeom prst="rect">
            <a:avLst/>
          </a:prstGeom>
          <a:noFill/>
        </p:spPr>
        <p:txBody>
          <a:bodyPr wrap="square" rtlCol="0">
            <a:spAutoFit/>
          </a:bodyPr>
          <a:lstStyle/>
          <a:p>
            <a:pPr algn="ctr"/>
            <a:r>
              <a:rPr lang="en-US" sz="2400" dirty="0">
                <a:solidFill>
                  <a:schemeClr val="bg1">
                    <a:lumMod val="50000"/>
                  </a:schemeClr>
                </a:solidFill>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1173569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A038C-97BC-2147-BBF3-78699D272A5C}"/>
              </a:ext>
            </a:extLst>
          </p:cNvPr>
          <p:cNvSpPr>
            <a:spLocks noGrp="1"/>
          </p:cNvSpPr>
          <p:nvPr>
            <p:ph type="title"/>
          </p:nvPr>
        </p:nvSpPr>
        <p:spPr>
          <a:xfrm>
            <a:off x="457200" y="274637"/>
            <a:ext cx="8229600" cy="914400"/>
          </a:xfrm>
        </p:spPr>
        <p:txBody>
          <a:bodyPr/>
          <a:lstStyle/>
          <a:p>
            <a:r>
              <a:rPr lang="en-US" b="1" dirty="0">
                <a:latin typeface="Times New Roman" panose="02020603050405020304" pitchFamily="18" charset="0"/>
                <a:cs typeface="Times New Roman" panose="02020603050405020304" pitchFamily="18" charset="0"/>
              </a:rPr>
              <a:t>CARIBE WAVE 22</a:t>
            </a:r>
          </a:p>
        </p:txBody>
      </p:sp>
      <p:sp>
        <p:nvSpPr>
          <p:cNvPr id="3" name="Text Placeholder 2">
            <a:extLst>
              <a:ext uri="{FF2B5EF4-FFF2-40B4-BE49-F238E27FC236}">
                <a16:creationId xmlns:a16="http://schemas.microsoft.com/office/drawing/2014/main" id="{E63B2588-1379-0A42-BA04-EE324941555A}"/>
              </a:ext>
            </a:extLst>
          </p:cNvPr>
          <p:cNvSpPr>
            <a:spLocks noGrp="1"/>
          </p:cNvSpPr>
          <p:nvPr>
            <p:ph type="body" idx="1"/>
          </p:nvPr>
        </p:nvSpPr>
        <p:spPr>
          <a:xfrm>
            <a:off x="427656" y="1313369"/>
            <a:ext cx="8229599" cy="3647599"/>
          </a:xfrm>
          <a:ln>
            <a:noFill/>
          </a:ln>
        </p:spPr>
        <p:txBody>
          <a:bodyPr/>
          <a:lstStyle/>
          <a:p>
            <a:r>
              <a:rPr lang="en-US" sz="2000" dirty="0">
                <a:latin typeface="Times New Roman" panose="02020603050405020304" pitchFamily="18" charset="0"/>
                <a:cs typeface="Times New Roman" panose="02020603050405020304" pitchFamily="18" charset="0"/>
              </a:rPr>
              <a:t>CARIBE WAVE 22 was held successfully on March 10, 2022.</a:t>
            </a:r>
          </a:p>
          <a:p>
            <a:r>
              <a:rPr lang="en-US" sz="2000" dirty="0">
                <a:latin typeface="Times New Roman" panose="02020603050405020304" pitchFamily="18" charset="0"/>
                <a:cs typeface="Times New Roman" panose="02020603050405020304" pitchFamily="18" charset="0"/>
              </a:rPr>
              <a:t>The</a:t>
            </a:r>
            <a:r>
              <a:rPr lang="en-US" sz="2000" b="1" dirty="0">
                <a:latin typeface="Times New Roman" panose="02020603050405020304" pitchFamily="18" charset="0"/>
                <a:cs typeface="Times New Roman" panose="02020603050405020304" pitchFamily="18" charset="0"/>
              </a:rPr>
              <a:t> forty-eight</a:t>
            </a:r>
            <a:r>
              <a:rPr lang="en-US" sz="2000" dirty="0">
                <a:latin typeface="Times New Roman" panose="02020603050405020304" pitchFamily="18" charset="0"/>
                <a:cs typeface="Times New Roman" panose="02020603050405020304" pitchFamily="18" charset="0"/>
              </a:rPr>
              <a:t> Member States and Territories participated, and a total of  </a:t>
            </a:r>
            <a:r>
              <a:rPr lang="en-US" sz="2000" b="1" dirty="0">
                <a:latin typeface="Times New Roman" panose="02020603050405020304" pitchFamily="18" charset="0"/>
                <a:cs typeface="Times New Roman" panose="02020603050405020304" pitchFamily="18" charset="0"/>
              </a:rPr>
              <a:t>413,285</a:t>
            </a:r>
            <a:r>
              <a:rPr lang="en-US" sz="2000" dirty="0">
                <a:latin typeface="Times New Roman" panose="02020603050405020304" pitchFamily="18" charset="0"/>
                <a:cs typeface="Times New Roman" panose="02020603050405020304" pitchFamily="18" charset="0"/>
              </a:rPr>
              <a:t> people were directly engaged.</a:t>
            </a:r>
          </a:p>
          <a:p>
            <a:r>
              <a:rPr lang="en-US" sz="2000" dirty="0">
                <a:latin typeface="Times New Roman" panose="02020603050405020304" pitchFamily="18" charset="0"/>
                <a:cs typeface="Times New Roman" panose="02020603050405020304" pitchFamily="18" charset="0"/>
              </a:rPr>
              <a:t>It was left up to the Member States and Territories to determine if any additional activity would be carried out and whether to use the simulated messages for one of the two scenarios: Western Muertos Trough and Northern Panama</a:t>
            </a:r>
            <a:endParaRPr lang="en-US" sz="14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7" name="Picture 6" descr="A person sitting at a desk with multiple computers&#10;&#10;Description automatically generated with low confidence">
            <a:extLst>
              <a:ext uri="{FF2B5EF4-FFF2-40B4-BE49-F238E27FC236}">
                <a16:creationId xmlns:a16="http://schemas.microsoft.com/office/drawing/2014/main" id="{F7BC88A7-BB4B-B979-C8AB-40157757F19B}"/>
              </a:ext>
            </a:extLst>
          </p:cNvPr>
          <p:cNvPicPr>
            <a:picLocks noChangeAspect="1"/>
          </p:cNvPicPr>
          <p:nvPr/>
        </p:nvPicPr>
        <p:blipFill>
          <a:blip cstate="print">
            <a:extLst>
              <a:ext uri="{28A0092B-C50C-407E-A947-70E740481C1C}">
                <a14:useLocalDpi xmlns:a14="http://schemas.microsoft.com/office/drawing/2010/main" val="0"/>
              </a:ext>
            </a:extLst>
          </a:blip>
          <a:stretch>
            <a:fillRect/>
          </a:stretch>
        </p:blipFill>
        <p:spPr>
          <a:xfrm>
            <a:off x="2224739" y="3853528"/>
            <a:ext cx="2953385" cy="2214880"/>
          </a:xfrm>
          <a:prstGeom prst="rect">
            <a:avLst/>
          </a:prstGeom>
        </p:spPr>
      </p:pic>
      <p:pic>
        <p:nvPicPr>
          <p:cNvPr id="8" name="Picture 7" descr="A picture containing road, outdoor&#10;&#10;Description automatically generated">
            <a:extLst>
              <a:ext uri="{FF2B5EF4-FFF2-40B4-BE49-F238E27FC236}">
                <a16:creationId xmlns:a16="http://schemas.microsoft.com/office/drawing/2014/main" id="{B6CB8664-C81D-91FB-3CA6-B038C7B394FE}"/>
              </a:ext>
            </a:extLst>
          </p:cNvPr>
          <p:cNvPicPr>
            <a:picLocks noChangeAspect="1"/>
          </p:cNvPicPr>
          <p:nvPr/>
        </p:nvPicPr>
        <p:blipFill rotWithShape="1">
          <a:blip>
            <a:extLst>
              <a:ext uri="{28A0092B-C50C-407E-A947-70E740481C1C}">
                <a14:useLocalDpi xmlns:a14="http://schemas.microsoft.com/office/drawing/2010/main" val="0"/>
              </a:ext>
            </a:extLst>
          </a:blip>
          <a:srcRect l="1646" t="2494" r="1453" b="2371"/>
          <a:stretch/>
        </p:blipFill>
        <p:spPr bwMode="auto">
          <a:xfrm>
            <a:off x="4876800" y="4899978"/>
            <a:ext cx="2924810" cy="1683385"/>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B755F4FE-AA40-166D-F2A6-79686895C449}"/>
              </a:ext>
            </a:extLst>
          </p:cNvPr>
          <p:cNvSpPr txBox="1"/>
          <p:nvPr/>
        </p:nvSpPr>
        <p:spPr>
          <a:xfrm>
            <a:off x="152400" y="6388754"/>
            <a:ext cx="2827768" cy="261610"/>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CARIBE WAVE 21: PTWC (a) , Mexico (b)</a:t>
            </a:r>
          </a:p>
        </p:txBody>
      </p:sp>
    </p:spTree>
    <p:extLst>
      <p:ext uri="{BB962C8B-B14F-4D97-AF65-F5344CB8AC3E}">
        <p14:creationId xmlns:p14="http://schemas.microsoft.com/office/powerpoint/2010/main" val="56245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294050" y="304801"/>
            <a:ext cx="8483699" cy="914400"/>
          </a:xfrm>
          <a:prstGeom prst="rect">
            <a:avLst/>
          </a:prstGeom>
          <a:solidFill>
            <a:srgbClr val="366092"/>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s-PR" sz="3200" b="0" i="0" u="none" strike="noStrike" cap="none" dirty="0">
                <a:solidFill>
                  <a:schemeClr val="lt1"/>
                </a:solidFill>
                <a:latin typeface="Times New Roman" panose="02020603050405020304" pitchFamily="18" charset="0"/>
                <a:cs typeface="Times New Roman" panose="02020603050405020304" pitchFamily="18" charset="0"/>
                <a:sym typeface="Calibri"/>
              </a:rPr>
              <a:t>CARIBE WAVE </a:t>
            </a:r>
            <a:r>
              <a:rPr lang="es-PR" sz="3200" dirty="0">
                <a:latin typeface="Times New Roman" panose="02020603050405020304" pitchFamily="18" charset="0"/>
                <a:cs typeface="Times New Roman" panose="02020603050405020304" pitchFamily="18" charset="0"/>
              </a:rPr>
              <a:t>22</a:t>
            </a:r>
            <a:br>
              <a:rPr lang="es-PR" sz="3600" b="1" i="0" u="none" strike="noStrike" cap="none" dirty="0">
                <a:solidFill>
                  <a:schemeClr val="lt1"/>
                </a:solidFill>
                <a:latin typeface="Times New Roman" panose="02020603050405020304" pitchFamily="18" charset="0"/>
                <a:cs typeface="Times New Roman" panose="02020603050405020304" pitchFamily="18" charset="0"/>
                <a:sym typeface="Calibri"/>
              </a:rPr>
            </a:br>
            <a:r>
              <a:rPr lang="es-PR" sz="2400" b="1" i="0" u="none" strike="noStrike" cap="none" dirty="0">
                <a:solidFill>
                  <a:schemeClr val="lt1"/>
                </a:solidFill>
                <a:latin typeface="Times New Roman" panose="02020603050405020304" pitchFamily="18" charset="0"/>
                <a:cs typeface="Times New Roman" panose="02020603050405020304" pitchFamily="18" charset="0"/>
                <a:sym typeface="Calibri"/>
              </a:rPr>
              <a:t>Earthquake and Tsunami Scenarios</a:t>
            </a:r>
          </a:p>
        </p:txBody>
      </p:sp>
      <p:sp>
        <p:nvSpPr>
          <p:cNvPr id="134" name="Shape 134"/>
          <p:cNvSpPr/>
          <p:nvPr/>
        </p:nvSpPr>
        <p:spPr>
          <a:xfrm>
            <a:off x="0" y="0"/>
            <a:ext cx="9144000" cy="0"/>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1155465796"/>
              </p:ext>
            </p:extLst>
          </p:nvPr>
        </p:nvGraphicFramePr>
        <p:xfrm>
          <a:off x="1125948" y="5645364"/>
          <a:ext cx="6688456" cy="1123887"/>
        </p:xfrm>
        <a:graphic>
          <a:graphicData uri="http://schemas.openxmlformats.org/drawingml/2006/table">
            <a:tbl>
              <a:tblPr firstRow="1" bandRow="1">
                <a:tableStyleId>{3B4B98B0-60AC-42C2-AFA5-B58CD77FA1E5}</a:tableStyleId>
              </a:tblPr>
              <a:tblGrid>
                <a:gridCol w="2459355">
                  <a:extLst>
                    <a:ext uri="{9D8B030D-6E8A-4147-A177-3AD203B41FA5}">
                      <a16:colId xmlns:a16="http://schemas.microsoft.com/office/drawing/2014/main" val="3798508187"/>
                    </a:ext>
                  </a:extLst>
                </a:gridCol>
                <a:gridCol w="1738687">
                  <a:extLst>
                    <a:ext uri="{9D8B030D-6E8A-4147-A177-3AD203B41FA5}">
                      <a16:colId xmlns:a16="http://schemas.microsoft.com/office/drawing/2014/main" val="2927583486"/>
                    </a:ext>
                  </a:extLst>
                </a:gridCol>
                <a:gridCol w="818316">
                  <a:extLst>
                    <a:ext uri="{9D8B030D-6E8A-4147-A177-3AD203B41FA5}">
                      <a16:colId xmlns:a16="http://schemas.microsoft.com/office/drawing/2014/main" val="3336045166"/>
                    </a:ext>
                  </a:extLst>
                </a:gridCol>
                <a:gridCol w="1672098">
                  <a:extLst>
                    <a:ext uri="{9D8B030D-6E8A-4147-A177-3AD203B41FA5}">
                      <a16:colId xmlns:a16="http://schemas.microsoft.com/office/drawing/2014/main" val="3383164051"/>
                    </a:ext>
                  </a:extLst>
                </a:gridCol>
              </a:tblGrid>
              <a:tr h="261333">
                <a:tc>
                  <a:txBody>
                    <a:bodyPr/>
                    <a:lstStyle/>
                    <a:p>
                      <a:pPr marL="0" marR="0" algn="ctr">
                        <a:lnSpc>
                          <a:spcPct val="107000"/>
                        </a:lnSpc>
                        <a:spcBef>
                          <a:spcPts val="0"/>
                        </a:spcBef>
                        <a:spcAft>
                          <a:spcPts val="0"/>
                        </a:spcAft>
                      </a:pPr>
                      <a:r>
                        <a:rPr lang="es-PR" sz="2000" dirty="0">
                          <a:effectLst/>
                          <a:latin typeface="Times New Roman" panose="02020603050405020304" pitchFamily="18" charset="0"/>
                          <a:cs typeface="Times New Roman" panose="02020603050405020304" pitchFamily="18" charset="0"/>
                        </a:rPr>
                        <a:t>Scenario</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s-PR" sz="2000" dirty="0">
                          <a:effectLst/>
                          <a:latin typeface="Times New Roman" panose="02020603050405020304" pitchFamily="18" charset="0"/>
                          <a:cs typeface="Times New Roman" panose="02020603050405020304" pitchFamily="18" charset="0"/>
                        </a:rPr>
                        <a:t>Origin Time</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s-PR" sz="2000">
                          <a:effectLst/>
                          <a:latin typeface="Times New Roman" panose="02020603050405020304" pitchFamily="18" charset="0"/>
                          <a:cs typeface="Times New Roman" panose="02020603050405020304" pitchFamily="18" charset="0"/>
                        </a:rPr>
                        <a:t>Mw</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s-PR" sz="2000" dirty="0">
                          <a:effectLst/>
                          <a:latin typeface="Times New Roman" panose="02020603050405020304" pitchFamily="18" charset="0"/>
                          <a:cs typeface="Times New Roman" panose="02020603050405020304" pitchFamily="18" charset="0"/>
                        </a:rPr>
                        <a:t>Epicenter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213573120"/>
                  </a:ext>
                </a:extLst>
              </a:tr>
              <a:tr h="221182">
                <a:tc>
                  <a:txBody>
                    <a:bodyPr/>
                    <a:lstStyle/>
                    <a:p>
                      <a:pPr marL="0" marR="0" algn="ctr">
                        <a:lnSpc>
                          <a:spcPct val="107000"/>
                        </a:lnSpc>
                        <a:spcBef>
                          <a:spcPts val="0"/>
                        </a:spcBef>
                        <a:spcAft>
                          <a:spcPts val="0"/>
                        </a:spcAft>
                      </a:pPr>
                      <a:r>
                        <a:rPr lang="es-PR" sz="1600" b="1" dirty="0">
                          <a:solidFill>
                            <a:schemeClr val="tx1"/>
                          </a:solidFill>
                          <a:effectLst/>
                          <a:latin typeface="Times New Roman" panose="02020603050405020304" pitchFamily="18" charset="0"/>
                          <a:cs typeface="Times New Roman" panose="02020603050405020304" pitchFamily="18" charset="0"/>
                        </a:rPr>
                        <a:t>Western Muertos Trough</a:t>
                      </a:r>
                      <a:endParaRPr lang="en-US" sz="105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rowSpan="2">
                  <a:txBody>
                    <a:bodyPr/>
                    <a:lstStyle/>
                    <a:p>
                      <a:pPr marL="0" marR="0" algn="ctr">
                        <a:lnSpc>
                          <a:spcPct val="107000"/>
                        </a:lnSpc>
                        <a:spcBef>
                          <a:spcPts val="0"/>
                        </a:spcBef>
                        <a:spcAft>
                          <a:spcPts val="0"/>
                        </a:spcAft>
                      </a:pPr>
                      <a:r>
                        <a:rPr lang="es-PR" sz="1600" dirty="0">
                          <a:solidFill>
                            <a:schemeClr val="tx1"/>
                          </a:solidFill>
                          <a:effectLst/>
                          <a:latin typeface="Times New Roman" panose="02020603050405020304" pitchFamily="18" charset="0"/>
                          <a:cs typeface="Times New Roman" panose="02020603050405020304" pitchFamily="18" charset="0"/>
                        </a:rPr>
                        <a:t>14:00:00 UTC </a:t>
                      </a:r>
                      <a:endParaRPr lang="en-US" sz="1050" dirty="0">
                        <a:solidFill>
                          <a:schemeClr val="tx1"/>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s-PR" sz="1600" dirty="0">
                          <a:effectLst/>
                          <a:latin typeface="Times New Roman" panose="02020603050405020304" pitchFamily="18" charset="0"/>
                          <a:cs typeface="Times New Roman" panose="02020603050405020304" pitchFamily="18" charset="0"/>
                        </a:rPr>
                        <a:t>March 10, 2022</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s-PR" sz="1600" dirty="0">
                          <a:solidFill>
                            <a:schemeClr val="tx1"/>
                          </a:solidFill>
                          <a:effectLst/>
                          <a:latin typeface="Times New Roman" panose="02020603050405020304" pitchFamily="18" charset="0"/>
                          <a:cs typeface="Times New Roman" panose="02020603050405020304" pitchFamily="18" charset="0"/>
                        </a:rPr>
                        <a:t>8.0</a:t>
                      </a:r>
                      <a:endParaRPr lang="en-US"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s-PR" sz="1600" dirty="0">
                          <a:solidFill>
                            <a:schemeClr val="tx1"/>
                          </a:solidFill>
                          <a:effectLst/>
                          <a:latin typeface="Times New Roman" panose="02020603050405020304" pitchFamily="18" charset="0"/>
                          <a:cs typeface="Times New Roman" panose="02020603050405020304" pitchFamily="18" charset="0"/>
                        </a:rPr>
                        <a:t>17.5⁰N, 69.5⁰W </a:t>
                      </a:r>
                      <a:endParaRPr lang="en-US"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357034599"/>
                  </a:ext>
                </a:extLst>
              </a:tr>
              <a:tr h="393573">
                <a:tc>
                  <a:txBody>
                    <a:bodyPr/>
                    <a:lstStyle/>
                    <a:p>
                      <a:pPr marL="0" marR="0" algn="ctr">
                        <a:lnSpc>
                          <a:spcPct val="107000"/>
                        </a:lnSpc>
                        <a:spcBef>
                          <a:spcPts val="0"/>
                        </a:spcBef>
                        <a:spcAft>
                          <a:spcPts val="0"/>
                        </a:spcAft>
                      </a:pPr>
                      <a:r>
                        <a:rPr lang="es-PR" sz="1600" b="1" dirty="0">
                          <a:solidFill>
                            <a:schemeClr val="tx1"/>
                          </a:solidFill>
                          <a:effectLst/>
                          <a:latin typeface="Times New Roman" panose="02020603050405020304" pitchFamily="18" charset="0"/>
                          <a:cs typeface="Times New Roman" panose="02020603050405020304" pitchFamily="18" charset="0"/>
                        </a:rPr>
                        <a:t>Northern Panama</a:t>
                      </a:r>
                      <a:endParaRPr lang="en-US" sz="105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marL="0" marR="0" algn="ctr">
                        <a:lnSpc>
                          <a:spcPct val="107000"/>
                        </a:lnSpc>
                        <a:spcBef>
                          <a:spcPts val="0"/>
                        </a:spcBef>
                        <a:spcAft>
                          <a:spcPts val="0"/>
                        </a:spcAft>
                      </a:pPr>
                      <a:r>
                        <a:rPr lang="es-PR" sz="1600" dirty="0">
                          <a:solidFill>
                            <a:schemeClr val="tx1"/>
                          </a:solidFill>
                          <a:effectLst/>
                          <a:latin typeface="Times New Roman" panose="02020603050405020304" pitchFamily="18" charset="0"/>
                          <a:cs typeface="Times New Roman" panose="02020603050405020304" pitchFamily="18" charset="0"/>
                        </a:rPr>
                        <a:t>8.3</a:t>
                      </a:r>
                      <a:endParaRPr lang="en-US"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s-PR" sz="1600" dirty="0">
                          <a:solidFill>
                            <a:schemeClr val="tx1"/>
                          </a:solidFill>
                          <a:effectLst/>
                          <a:latin typeface="Times New Roman" panose="02020603050405020304" pitchFamily="18" charset="0"/>
                          <a:cs typeface="Times New Roman" panose="02020603050405020304" pitchFamily="18" charset="0"/>
                        </a:rPr>
                        <a:t>9.3⁰N, 80.3⁰W </a:t>
                      </a:r>
                      <a:endParaRPr lang="en-US"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64371430"/>
                  </a:ext>
                </a:extLst>
              </a:tr>
            </a:tbl>
          </a:graphicData>
        </a:graphic>
      </p:graphicFrame>
      <p:grpSp>
        <p:nvGrpSpPr>
          <p:cNvPr id="15" name="Group 14">
            <a:extLst>
              <a:ext uri="{FF2B5EF4-FFF2-40B4-BE49-F238E27FC236}">
                <a16:creationId xmlns:a16="http://schemas.microsoft.com/office/drawing/2014/main" id="{4387AC8A-3E63-8244-A9D3-4F6A9C154D13}"/>
              </a:ext>
            </a:extLst>
          </p:cNvPr>
          <p:cNvGrpSpPr/>
          <p:nvPr/>
        </p:nvGrpSpPr>
        <p:grpSpPr>
          <a:xfrm>
            <a:off x="641493" y="1349557"/>
            <a:ext cx="7861014" cy="4191000"/>
            <a:chOff x="641493" y="1349557"/>
            <a:chExt cx="7861014" cy="4191000"/>
          </a:xfrm>
        </p:grpSpPr>
        <p:sp>
          <p:nvSpPr>
            <p:cNvPr id="12" name="TextBox 11"/>
            <p:cNvSpPr txBox="1"/>
            <p:nvPr/>
          </p:nvSpPr>
          <p:spPr>
            <a:xfrm>
              <a:off x="6975633" y="2909062"/>
              <a:ext cx="1526874" cy="52322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Western Muertos Trough</a:t>
              </a:r>
            </a:p>
          </p:txBody>
        </p:sp>
        <p:sp>
          <p:nvSpPr>
            <p:cNvPr id="16" name="TextBox 15"/>
            <p:cNvSpPr txBox="1"/>
            <p:nvPr/>
          </p:nvSpPr>
          <p:spPr>
            <a:xfrm>
              <a:off x="641493" y="3265538"/>
              <a:ext cx="1465851"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Northern Panama</a:t>
              </a:r>
            </a:p>
          </p:txBody>
        </p:sp>
        <p:pic>
          <p:nvPicPr>
            <p:cNvPr id="6" name="Picture 5" descr="A map of the world&#10;&#10;Description automatically generated with medium confidence">
              <a:extLst>
                <a:ext uri="{FF2B5EF4-FFF2-40B4-BE49-F238E27FC236}">
                  <a16:creationId xmlns:a16="http://schemas.microsoft.com/office/drawing/2014/main" id="{FB811CCC-8A96-904D-9335-AB22A504B86E}"/>
                </a:ext>
              </a:extLst>
            </p:cNvPr>
            <p:cNvPicPr>
              <a:picLocks noChangeAspect="1"/>
            </p:cNvPicPr>
            <p:nvPr/>
          </p:nvPicPr>
          <p:blipFill>
            <a:blip r:embed="rId3"/>
            <a:stretch>
              <a:fillRect/>
            </a:stretch>
          </p:blipFill>
          <p:spPr>
            <a:xfrm>
              <a:off x="2107344" y="1349557"/>
              <a:ext cx="5131499" cy="4191000"/>
            </a:xfrm>
            <a:prstGeom prst="rect">
              <a:avLst/>
            </a:prstGeom>
          </p:spPr>
        </p:pic>
        <p:cxnSp>
          <p:nvCxnSpPr>
            <p:cNvPr id="3" name="Straight Arrow Connector 2"/>
            <p:cNvCxnSpPr>
              <a:cxnSpLocks/>
            </p:cNvCxnSpPr>
            <p:nvPr/>
          </p:nvCxnSpPr>
          <p:spPr>
            <a:xfrm flipH="1" flipV="1">
              <a:off x="5648046" y="2971800"/>
              <a:ext cx="1663762" cy="2616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1676400" y="3612256"/>
              <a:ext cx="1981200" cy="5947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Shape 610"/>
          <p:cNvSpPr txBox="1">
            <a:spLocks noGrp="1"/>
          </p:cNvSpPr>
          <p:nvPr>
            <p:ph type="title"/>
          </p:nvPr>
        </p:nvSpPr>
        <p:spPr>
          <a:xfrm>
            <a:off x="304800" y="228600"/>
            <a:ext cx="8531352" cy="914400"/>
          </a:xfrm>
          <a:prstGeom prst="rect">
            <a:avLst/>
          </a:prstGeom>
          <a:solidFill>
            <a:srgbClr val="366092"/>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Times New Roman" panose="02020603050405020304" pitchFamily="18" charset="0"/>
                <a:cs typeface="Times New Roman" panose="02020603050405020304" pitchFamily="18" charset="0"/>
                <a:sym typeface="Calibri"/>
              </a:rPr>
              <a:t>Timeline</a:t>
            </a:r>
            <a:r>
              <a:rPr lang="es-PR" sz="3600" b="0" i="0" u="none" strike="noStrike" cap="none" dirty="0">
                <a:solidFill>
                  <a:schemeClr val="lt1"/>
                </a:solidFill>
                <a:latin typeface="Calibri"/>
                <a:ea typeface="Calibri"/>
                <a:cs typeface="Calibri"/>
                <a:sym typeface="Calibri"/>
              </a:rPr>
              <a:t> </a:t>
            </a:r>
          </a:p>
        </p:txBody>
      </p:sp>
      <p:graphicFrame>
        <p:nvGraphicFramePr>
          <p:cNvPr id="611" name="Shape 611"/>
          <p:cNvGraphicFramePr/>
          <p:nvPr>
            <p:extLst>
              <p:ext uri="{D42A27DB-BD31-4B8C-83A1-F6EECF244321}">
                <p14:modId xmlns:p14="http://schemas.microsoft.com/office/powerpoint/2010/main" val="73938293"/>
              </p:ext>
            </p:extLst>
          </p:nvPr>
        </p:nvGraphicFramePr>
        <p:xfrm>
          <a:off x="304800" y="1447800"/>
          <a:ext cx="8534400" cy="4893150"/>
        </p:xfrm>
        <a:graphic>
          <a:graphicData uri="http://schemas.openxmlformats.org/drawingml/2006/table">
            <a:tbl>
              <a:tblPr firstRow="1" firstCol="1" bandRow="1">
                <a:tableStyleId>{3B4B98B0-60AC-42C2-AFA5-B58CD77FA1E5}</a:tableStyleId>
              </a:tblPr>
              <a:tblGrid>
                <a:gridCol w="4972225">
                  <a:extLst>
                    <a:ext uri="{9D8B030D-6E8A-4147-A177-3AD203B41FA5}">
                      <a16:colId xmlns:a16="http://schemas.microsoft.com/office/drawing/2014/main" val="20000"/>
                    </a:ext>
                  </a:extLst>
                </a:gridCol>
                <a:gridCol w="3562175">
                  <a:extLst>
                    <a:ext uri="{9D8B030D-6E8A-4147-A177-3AD203B41FA5}">
                      <a16:colId xmlns:a16="http://schemas.microsoft.com/office/drawing/2014/main" val="20001"/>
                    </a:ext>
                  </a:extLst>
                </a:gridCol>
              </a:tblGrid>
              <a:tr h="378250">
                <a:tc>
                  <a:txBody>
                    <a:bodyPr/>
                    <a:lstStyle/>
                    <a:p>
                      <a:pPr marL="0" marR="0" lvl="0" indent="0" algn="ctr" rtl="0">
                        <a:lnSpc>
                          <a:spcPct val="100000"/>
                        </a:lnSpc>
                        <a:spcBef>
                          <a:spcPts val="0"/>
                        </a:spcBef>
                        <a:spcAft>
                          <a:spcPts val="0"/>
                        </a:spcAft>
                        <a:buClr>
                          <a:srgbClr val="000000"/>
                        </a:buClr>
                        <a:buSzPct val="25000"/>
                        <a:buFont typeface="Calibri"/>
                        <a:buNone/>
                      </a:pPr>
                      <a:r>
                        <a:rPr lang="es-PR" sz="1200" u="none" strike="noStrike" cap="none" dirty="0">
                          <a:solidFill>
                            <a:srgbClr val="000000"/>
                          </a:solidFill>
                          <a:latin typeface="Times New Roman" panose="02020603050405020304" pitchFamily="18" charset="0"/>
                          <a:cs typeface="Times New Roman" panose="02020603050405020304" pitchFamily="18" charset="0"/>
                          <a:sym typeface="Calibri"/>
                        </a:rPr>
                        <a:t>ACTION</a:t>
                      </a:r>
                      <a:endParaRPr lang="es-PR" sz="120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ct val="25000"/>
                        <a:buFont typeface="Calibri"/>
                        <a:buNone/>
                      </a:pPr>
                      <a:r>
                        <a:rPr lang="es-PR" sz="1200" u="none" strike="noStrike" cap="none" dirty="0">
                          <a:solidFill>
                            <a:srgbClr val="000000"/>
                          </a:solidFill>
                          <a:latin typeface="Times New Roman" panose="02020603050405020304" pitchFamily="18" charset="0"/>
                          <a:cs typeface="Times New Roman" panose="02020603050405020304" pitchFamily="18" charset="0"/>
                          <a:sym typeface="Calibri"/>
                        </a:rPr>
                        <a:t>TIMELINE</a:t>
                      </a:r>
                      <a:endParaRPr lang="es-PR" sz="120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endParaRPr>
                    </a:p>
                  </a:txBody>
                  <a:tcPr marL="68575" marR="68575" marT="0" marB="0" anchor="ctr"/>
                </a:tc>
                <a:extLst>
                  <a:ext uri="{0D108BD9-81ED-4DB2-BD59-A6C34878D82A}">
                    <a16:rowId xmlns:a16="http://schemas.microsoft.com/office/drawing/2014/main" val="10000"/>
                  </a:ext>
                </a:extLst>
              </a:tr>
              <a:tr h="3782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u="none" strike="noStrike" cap="none" noProof="0" dirty="0">
                          <a:solidFill>
                            <a:srgbClr val="000000"/>
                          </a:solidFill>
                          <a:latin typeface="Times New Roman" panose="02020603050405020304" pitchFamily="18" charset="0"/>
                          <a:cs typeface="Times New Roman" panose="02020603050405020304" pitchFamily="18" charset="0"/>
                          <a:sym typeface="Arial"/>
                        </a:rPr>
                        <a:t>Handbook Draft Circulated among ICG CARIBE EWS TNC/TWFP and</a:t>
                      </a:r>
                      <a:r>
                        <a:rPr lang="en-US" sz="1200" b="1" u="none" strike="noStrike" cap="none" baseline="0" noProof="0" dirty="0">
                          <a:solidFill>
                            <a:srgbClr val="000000"/>
                          </a:solidFill>
                          <a:latin typeface="Times New Roman" panose="02020603050405020304" pitchFamily="18" charset="0"/>
                          <a:cs typeface="Times New Roman" panose="02020603050405020304" pitchFamily="18" charset="0"/>
                          <a:sym typeface="Arial"/>
                        </a:rPr>
                        <a:t> TT CARIBE WAVE 22</a:t>
                      </a:r>
                      <a:endPar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0" u="none" strike="noStrike" cap="none" noProof="0" dirty="0">
                          <a:solidFill>
                            <a:schemeClr val="tx1"/>
                          </a:solidFill>
                          <a:effectLst/>
                          <a:latin typeface="Times New Roman" panose="02020603050405020304" pitchFamily="18" charset="0"/>
                          <a:cs typeface="Times New Roman" panose="02020603050405020304" pitchFamily="18" charset="0"/>
                          <a:sym typeface="Arial"/>
                        </a:rPr>
                        <a:t>✓ </a:t>
                      </a:r>
                      <a:r>
                        <a:rPr lang="en-US" sz="1200" b="0" u="none" strike="noStrike" cap="none" noProof="0" dirty="0">
                          <a:solidFill>
                            <a:schemeClr val="tx1"/>
                          </a:solidFill>
                          <a:effectLst/>
                          <a:latin typeface="Times New Roman" panose="02020603050405020304" pitchFamily="18" charset="0"/>
                          <a:cs typeface="Times New Roman" panose="02020603050405020304" pitchFamily="18" charset="0"/>
                          <a:sym typeface="Arial"/>
                        </a:rPr>
                        <a:t>December </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2021</a:t>
                      </a:r>
                      <a:endPar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extLst>
                  <a:ext uri="{0D108BD9-81ED-4DB2-BD59-A6C34878D82A}">
                    <a16:rowId xmlns:a16="http://schemas.microsoft.com/office/drawing/2014/main" val="10002"/>
                  </a:ext>
                </a:extLst>
              </a:tr>
              <a:tr h="3782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u="none" strike="noStrike" cap="none" noProof="0" dirty="0">
                          <a:solidFill>
                            <a:srgbClr val="000000"/>
                          </a:solidFill>
                          <a:latin typeface="Times New Roman" panose="02020603050405020304" pitchFamily="18" charset="0"/>
                          <a:cs typeface="Times New Roman" panose="02020603050405020304" pitchFamily="18" charset="0"/>
                          <a:sym typeface="Arial"/>
                        </a:rPr>
                        <a:t>Deadline for Comments</a:t>
                      </a:r>
                      <a:endPar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0" u="none" strike="noStrike" cap="none" noProof="0" dirty="0">
                          <a:solidFill>
                            <a:schemeClr val="tx1"/>
                          </a:solidFill>
                          <a:effectLst/>
                          <a:latin typeface="Times New Roman" panose="02020603050405020304" pitchFamily="18" charset="0"/>
                          <a:cs typeface="Times New Roman" panose="02020603050405020304" pitchFamily="18" charset="0"/>
                          <a:sym typeface="Arial"/>
                        </a:rPr>
                        <a:t>✓</a:t>
                      </a:r>
                      <a:r>
                        <a:rPr lang="en-US" sz="1200" b="0" u="none" strike="noStrike" cap="none" baseline="0" noProof="0" dirty="0">
                          <a:solidFill>
                            <a:schemeClr val="tx1"/>
                          </a:solidFill>
                          <a:effectLst/>
                          <a:latin typeface="Times New Roman" panose="02020603050405020304" pitchFamily="18" charset="0"/>
                          <a:cs typeface="Times New Roman" panose="02020603050405020304" pitchFamily="18" charset="0"/>
                          <a:sym typeface="Arial"/>
                        </a:rPr>
                        <a:t> December </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2021</a:t>
                      </a:r>
                      <a:endPar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nchor="ctr"/>
                </a:tc>
                <a:extLst>
                  <a:ext uri="{0D108BD9-81ED-4DB2-BD59-A6C34878D82A}">
                    <a16:rowId xmlns:a16="http://schemas.microsoft.com/office/drawing/2014/main" val="10003"/>
                  </a:ext>
                </a:extLst>
              </a:tr>
              <a:tr h="378250">
                <a:tc>
                  <a:txBody>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200" b="1" u="none" strike="noStrike" cap="none" noProof="0" dirty="0">
                          <a:solidFill>
                            <a:srgbClr val="000000"/>
                          </a:solidFill>
                          <a:latin typeface="Times New Roman" panose="02020603050405020304" pitchFamily="18" charset="0"/>
                          <a:cs typeface="Times New Roman" panose="02020603050405020304" pitchFamily="18" charset="0"/>
                          <a:sym typeface="Arial"/>
                        </a:rPr>
                        <a:t>Circular Letter Issued by IOC to MS</a:t>
                      </a:r>
                      <a:endPar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400" b="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200" b="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January 2022</a:t>
                      </a:r>
                      <a:endPar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endParaRPr>
                    </a:p>
                  </a:txBody>
                  <a:tcPr marL="91450" marR="91450" marT="45725" marB="45725" anchor="ctr"/>
                </a:tc>
                <a:extLst>
                  <a:ext uri="{0D108BD9-81ED-4DB2-BD59-A6C34878D82A}">
                    <a16:rowId xmlns:a16="http://schemas.microsoft.com/office/drawing/2014/main" val="463469649"/>
                  </a:ext>
                </a:extLst>
              </a:tr>
              <a:tr h="3782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u="none" strike="noStrike" cap="none" noProof="0" dirty="0">
                          <a:solidFill>
                            <a:srgbClr val="000000"/>
                          </a:solidFill>
                          <a:latin typeface="Times New Roman" panose="02020603050405020304" pitchFamily="18" charset="0"/>
                          <a:cs typeface="Times New Roman" panose="02020603050405020304" pitchFamily="18" charset="0"/>
                          <a:sym typeface="Arial"/>
                        </a:rPr>
                        <a:t>Exercise Handbook Available Online </a:t>
                      </a:r>
                      <a:endPar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0" u="none" strike="noStrike" cap="none" noProof="0" dirty="0">
                          <a:solidFill>
                            <a:schemeClr val="tx1"/>
                          </a:solidFill>
                          <a:effectLst/>
                          <a:latin typeface="Times New Roman" panose="02020603050405020304" pitchFamily="18" charset="0"/>
                          <a:cs typeface="Times New Roman" panose="02020603050405020304" pitchFamily="18" charset="0"/>
                          <a:sym typeface="Arial"/>
                        </a:rPr>
                        <a:t>✓</a:t>
                      </a:r>
                      <a:r>
                        <a:rPr lang="en-US" sz="1200" b="0" u="none" strike="noStrike" cap="none" baseline="0" noProof="0" dirty="0">
                          <a:solidFill>
                            <a:schemeClr val="tx1"/>
                          </a:solidFill>
                          <a:effectLst/>
                          <a:latin typeface="Times New Roman" panose="02020603050405020304" pitchFamily="18" charset="0"/>
                          <a:cs typeface="Times New Roman" panose="02020603050405020304" pitchFamily="18" charset="0"/>
                          <a:sym typeface="Arial"/>
                        </a:rPr>
                        <a:t> January </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2022</a:t>
                      </a:r>
                      <a:endPar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extLst>
                  <a:ext uri="{0D108BD9-81ED-4DB2-BD59-A6C34878D82A}">
                    <a16:rowId xmlns:a16="http://schemas.microsoft.com/office/drawing/2014/main" val="10004"/>
                  </a:ext>
                </a:extLst>
              </a:tr>
              <a:tr h="3867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u="none" strike="noStrike" cap="none" noProof="0" dirty="0">
                          <a:solidFill>
                            <a:srgbClr val="000000"/>
                          </a:solidFill>
                          <a:latin typeface="Times New Roman" panose="02020603050405020304" pitchFamily="18" charset="0"/>
                          <a:cs typeface="Times New Roman" panose="02020603050405020304" pitchFamily="18" charset="0"/>
                          <a:sym typeface="Arial"/>
                        </a:rPr>
                        <a:t>1</a:t>
                      </a:r>
                      <a:r>
                        <a:rPr lang="en-US" sz="1200" b="1" u="none" strike="noStrike" cap="none" baseline="30000" noProof="0" dirty="0">
                          <a:solidFill>
                            <a:srgbClr val="000000"/>
                          </a:solidFill>
                          <a:latin typeface="Times New Roman" panose="02020603050405020304" pitchFamily="18" charset="0"/>
                          <a:cs typeface="Times New Roman" panose="02020603050405020304" pitchFamily="18" charset="0"/>
                          <a:sym typeface="Arial"/>
                        </a:rPr>
                        <a:t>st</a:t>
                      </a:r>
                      <a:r>
                        <a:rPr lang="en-US" sz="1200" b="1" u="none" strike="noStrike" cap="none" noProof="0" dirty="0">
                          <a:solidFill>
                            <a:srgbClr val="000000"/>
                          </a:solidFill>
                          <a:latin typeface="Times New Roman" panose="02020603050405020304" pitchFamily="18" charset="0"/>
                          <a:cs typeface="Times New Roman" panose="02020603050405020304" pitchFamily="18" charset="0"/>
                          <a:sym typeface="Arial"/>
                        </a:rPr>
                        <a:t> Webinar CW</a:t>
                      </a:r>
                    </a:p>
                    <a:p>
                      <a:pPr marL="0" marR="0" lvl="0" indent="0" algn="ctr" rtl="0">
                        <a:lnSpc>
                          <a:spcPct val="100000"/>
                        </a:lnSpc>
                        <a:spcBef>
                          <a:spcPts val="0"/>
                        </a:spcBef>
                        <a:spcAft>
                          <a:spcPts val="0"/>
                        </a:spcAft>
                        <a:buClr>
                          <a:srgbClr val="000000"/>
                        </a:buClr>
                        <a:buSzPct val="25000"/>
                        <a:buFont typeface="Arial"/>
                        <a:buNone/>
                      </a:pPr>
                      <a:r>
                        <a:rPr lang="en-US" sz="1200" b="1" u="none" strike="noStrike" cap="none" noProof="0" dirty="0">
                          <a:solidFill>
                            <a:srgbClr val="000000"/>
                          </a:solidFill>
                          <a:latin typeface="Times New Roman" panose="02020603050405020304" pitchFamily="18" charset="0"/>
                          <a:cs typeface="Times New Roman" panose="02020603050405020304" pitchFamily="18" charset="0"/>
                          <a:sym typeface="Arial"/>
                        </a:rPr>
                        <a:t>(Overview,</a:t>
                      </a:r>
                      <a:r>
                        <a:rPr lang="en-US" sz="1200" b="1" u="none" strike="noStrike" cap="none" baseline="0" noProof="0" dirty="0">
                          <a:solidFill>
                            <a:srgbClr val="000000"/>
                          </a:solidFill>
                          <a:latin typeface="Times New Roman" panose="02020603050405020304" pitchFamily="18" charset="0"/>
                          <a:cs typeface="Times New Roman" panose="02020603050405020304" pitchFamily="18" charset="0"/>
                          <a:sym typeface="Arial"/>
                        </a:rPr>
                        <a:t> PTWC Products)</a:t>
                      </a:r>
                      <a:endPar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0" u="none" strike="noStrike" cap="none" noProof="0" dirty="0">
                          <a:solidFill>
                            <a:schemeClr val="tx1"/>
                          </a:solidFill>
                          <a:effectLst/>
                          <a:latin typeface="Times New Roman" panose="02020603050405020304" pitchFamily="18" charset="0"/>
                          <a:cs typeface="Times New Roman" panose="02020603050405020304" pitchFamily="18" charset="0"/>
                          <a:sym typeface="Arial"/>
                        </a:rPr>
                        <a:t>✓</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18 January</a:t>
                      </a:r>
                      <a:r>
                        <a:rPr lang="en-US" sz="1200" b="0" u="none" strike="noStrike" cap="none" baseline="0" noProof="0" dirty="0">
                          <a:solidFill>
                            <a:schemeClr val="tx1"/>
                          </a:solidFill>
                          <a:latin typeface="Times New Roman" panose="02020603050405020304" pitchFamily="18" charset="0"/>
                          <a:cs typeface="Times New Roman" panose="02020603050405020304" pitchFamily="18" charset="0"/>
                          <a:sym typeface="Arial"/>
                        </a:rPr>
                        <a:t> 2</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022 – English</a:t>
                      </a:r>
                    </a:p>
                    <a:p>
                      <a:pPr marL="0" marR="0" lvl="0" indent="0" algn="ctr" rtl="0">
                        <a:lnSpc>
                          <a:spcPct val="100000"/>
                        </a:lnSpc>
                        <a:spcBef>
                          <a:spcPts val="0"/>
                        </a:spcBef>
                        <a:spcAft>
                          <a:spcPts val="0"/>
                        </a:spcAft>
                        <a:buClr>
                          <a:srgbClr val="000000"/>
                        </a:buClr>
                        <a:buSzPct val="25000"/>
                        <a:buFont typeface="Arial"/>
                        <a:buNone/>
                      </a:pPr>
                      <a:r>
                        <a:rPr lang="en-US" sz="1200" b="0" u="none" strike="noStrike" cap="none" noProof="0" dirty="0">
                          <a:solidFill>
                            <a:schemeClr val="tx1"/>
                          </a:solidFill>
                          <a:effectLst/>
                          <a:latin typeface="Times New Roman" panose="02020603050405020304" pitchFamily="18" charset="0"/>
                          <a:cs typeface="Times New Roman" panose="02020603050405020304" pitchFamily="18" charset="0"/>
                          <a:sym typeface="Arial"/>
                        </a:rPr>
                        <a:t>✓</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19 January</a:t>
                      </a:r>
                      <a:r>
                        <a:rPr lang="en-US" sz="1200" b="0" u="none" strike="noStrike" cap="none" baseline="0" noProof="0" dirty="0">
                          <a:solidFill>
                            <a:schemeClr val="tx1"/>
                          </a:solidFill>
                          <a:latin typeface="Times New Roman" panose="02020603050405020304" pitchFamily="18" charset="0"/>
                          <a:cs typeface="Times New Roman" panose="02020603050405020304" pitchFamily="18" charset="0"/>
                          <a:sym typeface="Arial"/>
                        </a:rPr>
                        <a:t> 2</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022 –</a:t>
                      </a:r>
                      <a:r>
                        <a:rPr lang="en-US" sz="1200" b="0" u="none" strike="noStrike" cap="none" baseline="0" noProof="0" dirty="0">
                          <a:solidFill>
                            <a:schemeClr val="tx1"/>
                          </a:solidFill>
                          <a:latin typeface="Times New Roman" panose="02020603050405020304" pitchFamily="18" charset="0"/>
                          <a:cs typeface="Times New Roman" panose="02020603050405020304" pitchFamily="18" charset="0"/>
                          <a:sym typeface="Arial"/>
                        </a:rPr>
                        <a:t> </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Spanish</a:t>
                      </a:r>
                    </a:p>
                    <a:p>
                      <a:pPr marL="0" marR="0" lvl="0" indent="0" algn="ctr" rtl="0">
                        <a:lnSpc>
                          <a:spcPct val="100000"/>
                        </a:lnSpc>
                        <a:spcBef>
                          <a:spcPts val="0"/>
                        </a:spcBef>
                        <a:spcAft>
                          <a:spcPts val="0"/>
                        </a:spcAft>
                        <a:buClr>
                          <a:srgbClr val="000000"/>
                        </a:buClr>
                        <a:buSzPct val="25000"/>
                        <a:buFont typeface="Arial"/>
                        <a:buNone/>
                      </a:pPr>
                      <a:r>
                        <a:rPr lang="en-US" sz="1200" b="0" u="none" strike="noStrike" cap="none" noProof="0" dirty="0">
                          <a:solidFill>
                            <a:schemeClr val="tx1"/>
                          </a:solidFill>
                          <a:effectLst/>
                          <a:latin typeface="Times New Roman" panose="02020603050405020304" pitchFamily="18" charset="0"/>
                          <a:cs typeface="Times New Roman" panose="02020603050405020304" pitchFamily="18" charset="0"/>
                          <a:sym typeface="Arial"/>
                        </a:rPr>
                        <a:t>✓</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20 January</a:t>
                      </a:r>
                      <a:r>
                        <a:rPr lang="en-US" sz="1200" b="0" u="none" strike="noStrike" cap="none" baseline="0" noProof="0" dirty="0">
                          <a:solidFill>
                            <a:schemeClr val="tx1"/>
                          </a:solidFill>
                          <a:latin typeface="Times New Roman" panose="02020603050405020304" pitchFamily="18" charset="0"/>
                          <a:cs typeface="Times New Roman" panose="02020603050405020304" pitchFamily="18" charset="0"/>
                          <a:sym typeface="Arial"/>
                        </a:rPr>
                        <a:t> 2</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022 -</a:t>
                      </a:r>
                      <a:r>
                        <a:rPr lang="en-US" sz="1200" b="0" u="none" strike="noStrike" cap="none" baseline="0" noProof="0" dirty="0">
                          <a:solidFill>
                            <a:schemeClr val="tx1"/>
                          </a:solidFill>
                          <a:latin typeface="Times New Roman" panose="02020603050405020304" pitchFamily="18" charset="0"/>
                          <a:cs typeface="Times New Roman" panose="02020603050405020304" pitchFamily="18" charset="0"/>
                          <a:sym typeface="Arial"/>
                        </a:rPr>
                        <a:t> </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French</a:t>
                      </a:r>
                      <a:endPar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nchor="ctr"/>
                </a:tc>
                <a:extLst>
                  <a:ext uri="{0D108BD9-81ED-4DB2-BD59-A6C34878D82A}">
                    <a16:rowId xmlns:a16="http://schemas.microsoft.com/office/drawing/2014/main" val="10005"/>
                  </a:ext>
                </a:extLst>
              </a:tr>
              <a:tr h="3867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u="none" strike="noStrike" cap="none" noProof="0" dirty="0">
                          <a:solidFill>
                            <a:srgbClr val="000000"/>
                          </a:solidFill>
                          <a:latin typeface="Times New Roman" panose="02020603050405020304" pitchFamily="18" charset="0"/>
                          <a:cs typeface="Times New Roman" panose="02020603050405020304" pitchFamily="18" charset="0"/>
                          <a:sym typeface="Arial"/>
                        </a:rPr>
                        <a:t>2</a:t>
                      </a:r>
                      <a:r>
                        <a:rPr lang="en-US" sz="1200" b="1" u="none" strike="noStrike" cap="none" baseline="30000" noProof="0" dirty="0">
                          <a:solidFill>
                            <a:srgbClr val="000000"/>
                          </a:solidFill>
                          <a:latin typeface="Times New Roman" panose="02020603050405020304" pitchFamily="18" charset="0"/>
                          <a:cs typeface="Times New Roman" panose="02020603050405020304" pitchFamily="18" charset="0"/>
                          <a:sym typeface="Arial"/>
                        </a:rPr>
                        <a:t>nd</a:t>
                      </a:r>
                      <a:r>
                        <a:rPr lang="en-US" sz="1200" b="1" u="none" strike="noStrike" cap="none" noProof="0" dirty="0">
                          <a:solidFill>
                            <a:srgbClr val="000000"/>
                          </a:solidFill>
                          <a:latin typeface="Times New Roman" panose="02020603050405020304" pitchFamily="18" charset="0"/>
                          <a:cs typeface="Times New Roman" panose="02020603050405020304" pitchFamily="18" charset="0"/>
                          <a:sym typeface="Arial"/>
                        </a:rPr>
                        <a:t> Webinar CW</a:t>
                      </a:r>
                    </a:p>
                    <a:p>
                      <a:pPr marL="0" marR="0" lvl="0" indent="0" algn="ctr" rtl="0">
                        <a:lnSpc>
                          <a:spcPct val="100000"/>
                        </a:lnSpc>
                        <a:spcBef>
                          <a:spcPts val="0"/>
                        </a:spcBef>
                        <a:spcAft>
                          <a:spcPts val="0"/>
                        </a:spcAft>
                        <a:buClr>
                          <a:srgbClr val="000000"/>
                        </a:buClr>
                        <a:buSzPct val="25000"/>
                        <a:buFont typeface="Arial"/>
                        <a:buNone/>
                      </a:pPr>
                      <a:r>
                        <a:rPr lang="en-US" sz="1200" b="1" u="none" strike="noStrike" cap="none" noProof="0" dirty="0">
                          <a:solidFill>
                            <a:srgbClr val="000000"/>
                          </a:solidFill>
                          <a:latin typeface="Times New Roman" panose="02020603050405020304" pitchFamily="18" charset="0"/>
                          <a:cs typeface="Times New Roman" panose="02020603050405020304" pitchFamily="18" charset="0"/>
                          <a:sym typeface="Arial"/>
                        </a:rPr>
                        <a:t>(Update,</a:t>
                      </a:r>
                      <a:r>
                        <a:rPr lang="en-US" sz="1200" b="1" u="none" strike="noStrike" cap="none" baseline="0" noProof="0" dirty="0">
                          <a:solidFill>
                            <a:srgbClr val="000000"/>
                          </a:solidFill>
                          <a:latin typeface="Times New Roman" panose="02020603050405020304" pitchFamily="18" charset="0"/>
                          <a:cs typeface="Times New Roman" panose="02020603050405020304" pitchFamily="18" charset="0"/>
                          <a:sym typeface="Arial"/>
                        </a:rPr>
                        <a:t> Communication Methods, Registration, Questionnaire, Uploading Pictures/Videos )</a:t>
                      </a:r>
                      <a:endPar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   </a:t>
                      </a:r>
                      <a:r>
                        <a:rPr lang="en-US" sz="1200" b="0" u="none" strike="noStrike" cap="none" noProof="0" dirty="0">
                          <a:solidFill>
                            <a:schemeClr val="tx1"/>
                          </a:solidFill>
                          <a:effectLst/>
                          <a:latin typeface="Times New Roman" panose="02020603050405020304" pitchFamily="18" charset="0"/>
                          <a:cs typeface="Times New Roman" panose="02020603050405020304" pitchFamily="18" charset="0"/>
                          <a:sym typeface="Arial"/>
                        </a:rPr>
                        <a:t>✓</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15 February 2022 - English</a:t>
                      </a:r>
                    </a:p>
                    <a:p>
                      <a:pPr marL="0" marR="0" lvl="0" indent="0" algn="ctr" rtl="0">
                        <a:lnSpc>
                          <a:spcPct val="100000"/>
                        </a:lnSpc>
                        <a:spcBef>
                          <a:spcPts val="200"/>
                        </a:spcBef>
                        <a:spcAft>
                          <a:spcPts val="0"/>
                        </a:spcAft>
                        <a:buClr>
                          <a:srgbClr val="000000"/>
                        </a:buClr>
                        <a:buSzPct val="25000"/>
                        <a:buFont typeface="Arial"/>
                        <a:buNone/>
                      </a:pP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   </a:t>
                      </a:r>
                      <a:r>
                        <a:rPr lang="en-US" sz="1200" b="0" u="none" strike="noStrike" cap="none" noProof="0" dirty="0">
                          <a:solidFill>
                            <a:schemeClr val="tx1"/>
                          </a:solidFill>
                          <a:effectLst/>
                          <a:latin typeface="Times New Roman" panose="02020603050405020304" pitchFamily="18" charset="0"/>
                          <a:cs typeface="Times New Roman" panose="02020603050405020304" pitchFamily="18" charset="0"/>
                          <a:sym typeface="Arial"/>
                        </a:rPr>
                        <a:t>✓</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16 February</a:t>
                      </a:r>
                      <a:r>
                        <a:rPr lang="en-US" sz="1200" b="0" u="none" strike="noStrike" cap="none" baseline="0" noProof="0" dirty="0">
                          <a:solidFill>
                            <a:schemeClr val="tx1"/>
                          </a:solidFill>
                          <a:latin typeface="Times New Roman" panose="02020603050405020304" pitchFamily="18" charset="0"/>
                          <a:cs typeface="Times New Roman" panose="02020603050405020304" pitchFamily="18" charset="0"/>
                          <a:sym typeface="Arial"/>
                        </a:rPr>
                        <a:t> 2</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022 - Spanish</a:t>
                      </a:r>
                    </a:p>
                    <a:p>
                      <a:pPr marL="0" marR="0" lvl="0" indent="0" algn="ctr" rtl="0">
                        <a:lnSpc>
                          <a:spcPct val="100000"/>
                        </a:lnSpc>
                        <a:spcBef>
                          <a:spcPts val="200"/>
                        </a:spcBef>
                        <a:spcAft>
                          <a:spcPts val="0"/>
                        </a:spcAft>
                        <a:buClr>
                          <a:srgbClr val="000000"/>
                        </a:buClr>
                        <a:buSzPct val="25000"/>
                        <a:buFont typeface="Arial"/>
                        <a:buNone/>
                      </a:pP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 </a:t>
                      </a:r>
                      <a:r>
                        <a:rPr lang="en-US" sz="1200" b="0" u="none" strike="noStrike" cap="none" noProof="0" dirty="0">
                          <a:solidFill>
                            <a:schemeClr val="tx1"/>
                          </a:solidFill>
                          <a:effectLst/>
                          <a:latin typeface="Times New Roman" panose="02020603050405020304" pitchFamily="18" charset="0"/>
                          <a:cs typeface="Times New Roman" panose="02020603050405020304" pitchFamily="18" charset="0"/>
                          <a:sym typeface="Arial"/>
                        </a:rPr>
                        <a:t>✓</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17 February 2022 -</a:t>
                      </a:r>
                      <a:r>
                        <a:rPr lang="en-US" sz="1200" b="0" u="none" strike="noStrike" cap="none" baseline="0" noProof="0" dirty="0">
                          <a:solidFill>
                            <a:schemeClr val="tx1"/>
                          </a:solidFill>
                          <a:latin typeface="Times New Roman" panose="02020603050405020304" pitchFamily="18" charset="0"/>
                          <a:cs typeface="Times New Roman" panose="02020603050405020304" pitchFamily="18" charset="0"/>
                          <a:sym typeface="Arial"/>
                        </a:rPr>
                        <a:t> </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French</a:t>
                      </a:r>
                      <a:endPar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extLst>
                  <a:ext uri="{0D108BD9-81ED-4DB2-BD59-A6C34878D82A}">
                    <a16:rowId xmlns:a16="http://schemas.microsoft.com/office/drawing/2014/main" val="10006"/>
                  </a:ext>
                </a:extLst>
              </a:tr>
              <a:tr h="3782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u="none" strike="noStrike" cap="none" noProof="0" dirty="0">
                          <a:solidFill>
                            <a:srgbClr val="000000"/>
                          </a:solidFill>
                          <a:latin typeface="Times New Roman" panose="02020603050405020304" pitchFamily="18" charset="0"/>
                          <a:cs typeface="Times New Roman" panose="02020603050405020304" pitchFamily="18" charset="0"/>
                          <a:sym typeface="Arial"/>
                        </a:rPr>
                        <a:t>Countries Indicate Selected Scenario </a:t>
                      </a:r>
                      <a:endPar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0" u="none" strike="noStrike" cap="none" noProof="0" dirty="0">
                          <a:solidFill>
                            <a:schemeClr val="tx1"/>
                          </a:solidFill>
                          <a:effectLst/>
                          <a:latin typeface="Times New Roman" panose="02020603050405020304" pitchFamily="18" charset="0"/>
                          <a:cs typeface="Times New Roman" panose="02020603050405020304" pitchFamily="18" charset="0"/>
                          <a:sym typeface="Arial"/>
                        </a:rPr>
                        <a:t>✓</a:t>
                      </a:r>
                      <a:r>
                        <a:rPr lang="en-US" sz="1200" b="0" u="none" strike="noStrike" cap="none" baseline="0" noProof="0" dirty="0">
                          <a:solidFill>
                            <a:schemeClr val="tx1"/>
                          </a:solidFill>
                          <a:latin typeface="Times New Roman" panose="02020603050405020304" pitchFamily="18" charset="0"/>
                          <a:cs typeface="Times New Roman" panose="02020603050405020304" pitchFamily="18" charset="0"/>
                          <a:sym typeface="Arial"/>
                        </a:rPr>
                        <a:t>25 February 2022</a:t>
                      </a:r>
                      <a:endPar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extLst>
                  <a:ext uri="{0D108BD9-81ED-4DB2-BD59-A6C34878D82A}">
                    <a16:rowId xmlns:a16="http://schemas.microsoft.com/office/drawing/2014/main" val="10007"/>
                  </a:ext>
                </a:extLst>
              </a:tr>
              <a:tr h="3782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u="none" strike="noStrike" cap="none" noProof="0" dirty="0">
                          <a:solidFill>
                            <a:srgbClr val="000000"/>
                          </a:solidFill>
                          <a:latin typeface="Times New Roman" panose="02020603050405020304" pitchFamily="18" charset="0"/>
                          <a:cs typeface="Times New Roman" panose="02020603050405020304" pitchFamily="18" charset="0"/>
                          <a:sym typeface="Arial"/>
                        </a:rPr>
                        <a:t>Exercise</a:t>
                      </a:r>
                      <a:endPar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0" u="none" strike="noStrike" cap="none" noProof="0" dirty="0">
                          <a:solidFill>
                            <a:schemeClr val="tx1"/>
                          </a:solidFill>
                          <a:effectLst/>
                          <a:latin typeface="Times New Roman" panose="02020603050405020304" pitchFamily="18" charset="0"/>
                          <a:cs typeface="Times New Roman" panose="02020603050405020304" pitchFamily="18" charset="0"/>
                          <a:sym typeface="Arial"/>
                        </a:rPr>
                        <a:t>✓</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10 March 2022</a:t>
                      </a:r>
                      <a:endPar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extLst>
                  <a:ext uri="{0D108BD9-81ED-4DB2-BD59-A6C34878D82A}">
                    <a16:rowId xmlns:a16="http://schemas.microsoft.com/office/drawing/2014/main" val="10008"/>
                  </a:ext>
                </a:extLst>
              </a:tr>
              <a:tr h="3782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u="none" strike="noStrike" cap="none" noProof="0" dirty="0">
                          <a:solidFill>
                            <a:srgbClr val="000000"/>
                          </a:solidFill>
                          <a:latin typeface="Times New Roman" panose="02020603050405020304" pitchFamily="18" charset="0"/>
                          <a:cs typeface="Times New Roman" panose="02020603050405020304" pitchFamily="18" charset="0"/>
                          <a:sym typeface="Arial"/>
                        </a:rPr>
                        <a:t>Exercise Evaluation Due</a:t>
                      </a:r>
                      <a:endPar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0" u="none" strike="noStrike" cap="none" noProof="0" dirty="0">
                          <a:solidFill>
                            <a:schemeClr val="tx1"/>
                          </a:solidFill>
                          <a:effectLst/>
                          <a:latin typeface="Times New Roman" panose="02020603050405020304" pitchFamily="18" charset="0"/>
                          <a:cs typeface="Times New Roman" panose="02020603050405020304" pitchFamily="18" charset="0"/>
                          <a:sym typeface="Arial"/>
                        </a:rPr>
                        <a:t>✓</a:t>
                      </a:r>
                      <a:r>
                        <a:rPr lang="en-US" sz="1200" b="0" u="none" strike="noStrike" cap="none" noProof="0" dirty="0">
                          <a:solidFill>
                            <a:schemeClr val="tx1"/>
                          </a:solidFill>
                          <a:latin typeface="Times New Roman" panose="02020603050405020304" pitchFamily="18" charset="0"/>
                          <a:cs typeface="Times New Roman" panose="02020603050405020304" pitchFamily="18" charset="0"/>
                          <a:sym typeface="Arial"/>
                        </a:rPr>
                        <a:t>31 March 2022</a:t>
                      </a:r>
                      <a:endPar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nchor="ctr"/>
                </a:tc>
                <a:extLst>
                  <a:ext uri="{0D108BD9-81ED-4DB2-BD59-A6C34878D82A}">
                    <a16:rowId xmlns:a16="http://schemas.microsoft.com/office/drawing/2014/main" val="10009"/>
                  </a:ext>
                </a:extLst>
              </a:tr>
              <a:tr h="378250">
                <a:tc gridSpan="2">
                  <a:txBody>
                    <a:bodyPr/>
                    <a:lstStyle/>
                    <a:p>
                      <a:pPr marL="0" marR="0" lvl="0" indent="0" algn="ctr" rtl="0">
                        <a:lnSpc>
                          <a:spcPct val="100000"/>
                        </a:lnSpc>
                        <a:spcBef>
                          <a:spcPts val="0"/>
                        </a:spcBef>
                        <a:spcAft>
                          <a:spcPts val="0"/>
                        </a:spcAft>
                        <a:buClr>
                          <a:srgbClr val="000000"/>
                        </a:buClr>
                        <a:buSzPct val="25000"/>
                        <a:buFont typeface="Arial"/>
                        <a:buNone/>
                      </a:pPr>
                      <a:r>
                        <a:rPr lang="en-US" sz="1200" b="1" u="none" strike="noStrike" cap="none" noProof="0" dirty="0">
                          <a:solidFill>
                            <a:srgbClr val="000000"/>
                          </a:solidFill>
                          <a:latin typeface="Times New Roman" panose="02020603050405020304" pitchFamily="18" charset="0"/>
                          <a:cs typeface="Times New Roman" panose="02020603050405020304" pitchFamily="18" charset="0"/>
                          <a:sym typeface="Arial"/>
                        </a:rPr>
                        <a:t>Final Draft Caribe Wave 22 Report</a:t>
                      </a:r>
                    </a:p>
                    <a:p>
                      <a:pPr marL="0" marR="0" lvl="0" indent="0" algn="ctr" rtl="0">
                        <a:lnSpc>
                          <a:spcPct val="100000"/>
                        </a:lnSpc>
                        <a:spcBef>
                          <a:spcPts val="0"/>
                        </a:spcBef>
                        <a:spcAft>
                          <a:spcPts val="0"/>
                        </a:spcAft>
                        <a:buClr>
                          <a:srgbClr val="000000"/>
                        </a:buClr>
                        <a:buSzPct val="25000"/>
                        <a:buFont typeface="Arial"/>
                        <a:buNone/>
                      </a:pPr>
                      <a:r>
                        <a:rPr lang="en-US" sz="1200" b="0" u="none" strike="noStrike" cap="none" noProof="0" dirty="0">
                          <a:solidFill>
                            <a:schemeClr val="tx1"/>
                          </a:solidFill>
                          <a:effectLst/>
                          <a:latin typeface="Times New Roman" panose="02020603050405020304" pitchFamily="18" charset="0"/>
                          <a:cs typeface="Times New Roman" panose="02020603050405020304" pitchFamily="18" charset="0"/>
                          <a:sym typeface="Arial"/>
                        </a:rPr>
                        <a:t>✓</a:t>
                      </a:r>
                      <a:r>
                        <a:rPr lang="en-US" sz="1200" b="1" u="none" strike="noStrike" cap="none" noProof="0" dirty="0">
                          <a:solidFill>
                            <a:schemeClr val="tx1"/>
                          </a:solidFill>
                          <a:latin typeface="Times New Roman" panose="02020603050405020304" pitchFamily="18" charset="0"/>
                          <a:cs typeface="Times New Roman" panose="02020603050405020304" pitchFamily="18" charset="0"/>
                          <a:sym typeface="Arial"/>
                        </a:rPr>
                        <a:t>13 May</a:t>
                      </a:r>
                      <a:r>
                        <a:rPr lang="en-US" sz="1200" b="1" u="none" strike="noStrike" cap="none" baseline="0" noProof="0" dirty="0">
                          <a:solidFill>
                            <a:schemeClr val="tx1"/>
                          </a:solidFill>
                          <a:latin typeface="Times New Roman" panose="02020603050405020304" pitchFamily="18" charset="0"/>
                          <a:cs typeface="Times New Roman" panose="02020603050405020304" pitchFamily="18" charset="0"/>
                          <a:sym typeface="Arial"/>
                        </a:rPr>
                        <a:t> </a:t>
                      </a:r>
                      <a:r>
                        <a:rPr lang="en-US" sz="1200" b="1" u="none" strike="noStrike" cap="none" baseline="0" noProof="0" dirty="0">
                          <a:solidFill>
                            <a:srgbClr val="000000"/>
                          </a:solidFill>
                          <a:latin typeface="Times New Roman" panose="02020603050405020304" pitchFamily="18" charset="0"/>
                          <a:cs typeface="Times New Roman" panose="02020603050405020304" pitchFamily="18" charset="0"/>
                          <a:sym typeface="Arial"/>
                        </a:rPr>
                        <a:t>2022</a:t>
                      </a:r>
                      <a:endPar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tc hMerge="1">
                  <a:txBody>
                    <a:bodyPr/>
                    <a:lstStyle/>
                    <a:p>
                      <a:endParaRPr lang="en-US"/>
                    </a:p>
                  </a:txBody>
                  <a:tcPr/>
                </a:tc>
                <a:extLst>
                  <a:ext uri="{0D108BD9-81ED-4DB2-BD59-A6C34878D82A}">
                    <a16:rowId xmlns:a16="http://schemas.microsoft.com/office/drawing/2014/main" val="1001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264319" y="153443"/>
            <a:ext cx="8615361" cy="838200"/>
          </a:xfrm>
          <a:prstGeom prst="rect">
            <a:avLst/>
          </a:prstGeom>
          <a:solidFill>
            <a:srgbClr val="366092"/>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200" b="0" i="0" u="none" strike="noStrike" cap="none" dirty="0">
                <a:solidFill>
                  <a:schemeClr val="lt1"/>
                </a:solidFill>
                <a:latin typeface="Times New Roman" panose="02020603050405020304" pitchFamily="18" charset="0"/>
                <a:ea typeface="Calibri"/>
                <a:cs typeface="Times New Roman" panose="02020603050405020304" pitchFamily="18" charset="0"/>
                <a:sym typeface="Calibri"/>
              </a:rPr>
              <a:t>Goals / Metrics</a:t>
            </a:r>
          </a:p>
        </p:txBody>
      </p:sp>
      <p:graphicFrame>
        <p:nvGraphicFramePr>
          <p:cNvPr id="2" name="Table 1">
            <a:extLst>
              <a:ext uri="{FF2B5EF4-FFF2-40B4-BE49-F238E27FC236}">
                <a16:creationId xmlns:a16="http://schemas.microsoft.com/office/drawing/2014/main" id="{3A166BE7-3414-BCEA-CA06-FB7C8232536F}"/>
              </a:ext>
            </a:extLst>
          </p:cNvPr>
          <p:cNvGraphicFramePr>
            <a:graphicFrameLocks noGrp="1"/>
          </p:cNvGraphicFramePr>
          <p:nvPr>
            <p:extLst>
              <p:ext uri="{D42A27DB-BD31-4B8C-83A1-F6EECF244321}">
                <p14:modId xmlns:p14="http://schemas.microsoft.com/office/powerpoint/2010/main" val="3159915661"/>
              </p:ext>
            </p:extLst>
          </p:nvPr>
        </p:nvGraphicFramePr>
        <p:xfrm>
          <a:off x="264320" y="1066800"/>
          <a:ext cx="8615357" cy="5410200"/>
        </p:xfrm>
        <a:graphic>
          <a:graphicData uri="http://schemas.openxmlformats.org/drawingml/2006/table">
            <a:tbl>
              <a:tblPr firstRow="1" bandRow="1">
                <a:tableStyleId>{5C22544A-7EE6-4342-B048-85BDC9FD1C3A}</a:tableStyleId>
              </a:tblPr>
              <a:tblGrid>
                <a:gridCol w="1620548">
                  <a:extLst>
                    <a:ext uri="{9D8B030D-6E8A-4147-A177-3AD203B41FA5}">
                      <a16:colId xmlns:a16="http://schemas.microsoft.com/office/drawing/2014/main" val="2956767512"/>
                    </a:ext>
                  </a:extLst>
                </a:gridCol>
                <a:gridCol w="777201">
                  <a:extLst>
                    <a:ext uri="{9D8B030D-6E8A-4147-A177-3AD203B41FA5}">
                      <a16:colId xmlns:a16="http://schemas.microsoft.com/office/drawing/2014/main" val="2128499587"/>
                    </a:ext>
                  </a:extLst>
                </a:gridCol>
                <a:gridCol w="777201">
                  <a:extLst>
                    <a:ext uri="{9D8B030D-6E8A-4147-A177-3AD203B41FA5}">
                      <a16:colId xmlns:a16="http://schemas.microsoft.com/office/drawing/2014/main" val="4230207037"/>
                    </a:ext>
                  </a:extLst>
                </a:gridCol>
                <a:gridCol w="777201">
                  <a:extLst>
                    <a:ext uri="{9D8B030D-6E8A-4147-A177-3AD203B41FA5}">
                      <a16:colId xmlns:a16="http://schemas.microsoft.com/office/drawing/2014/main" val="1043476480"/>
                    </a:ext>
                  </a:extLst>
                </a:gridCol>
                <a:gridCol w="777201">
                  <a:extLst>
                    <a:ext uri="{9D8B030D-6E8A-4147-A177-3AD203B41FA5}">
                      <a16:colId xmlns:a16="http://schemas.microsoft.com/office/drawing/2014/main" val="559862313"/>
                    </a:ext>
                  </a:extLst>
                </a:gridCol>
                <a:gridCol w="777201">
                  <a:extLst>
                    <a:ext uri="{9D8B030D-6E8A-4147-A177-3AD203B41FA5}">
                      <a16:colId xmlns:a16="http://schemas.microsoft.com/office/drawing/2014/main" val="2006004209"/>
                    </a:ext>
                  </a:extLst>
                </a:gridCol>
                <a:gridCol w="777201">
                  <a:extLst>
                    <a:ext uri="{9D8B030D-6E8A-4147-A177-3AD203B41FA5}">
                      <a16:colId xmlns:a16="http://schemas.microsoft.com/office/drawing/2014/main" val="792873088"/>
                    </a:ext>
                  </a:extLst>
                </a:gridCol>
                <a:gridCol w="777201">
                  <a:extLst>
                    <a:ext uri="{9D8B030D-6E8A-4147-A177-3AD203B41FA5}">
                      <a16:colId xmlns:a16="http://schemas.microsoft.com/office/drawing/2014/main" val="1234800296"/>
                    </a:ext>
                  </a:extLst>
                </a:gridCol>
                <a:gridCol w="777201">
                  <a:extLst>
                    <a:ext uri="{9D8B030D-6E8A-4147-A177-3AD203B41FA5}">
                      <a16:colId xmlns:a16="http://schemas.microsoft.com/office/drawing/2014/main" val="1127938370"/>
                    </a:ext>
                  </a:extLst>
                </a:gridCol>
                <a:gridCol w="777201">
                  <a:extLst>
                    <a:ext uri="{9D8B030D-6E8A-4147-A177-3AD203B41FA5}">
                      <a16:colId xmlns:a16="http://schemas.microsoft.com/office/drawing/2014/main" val="69592345"/>
                    </a:ext>
                  </a:extLst>
                </a:gridCol>
              </a:tblGrid>
              <a:tr h="593825">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Goals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10" marR="80010"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2016 </a:t>
                      </a:r>
                      <a:endParaRPr lang="en-US" sz="120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Results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2017</a:t>
                      </a:r>
                      <a:endParaRPr lang="en-US" sz="120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Results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2018</a:t>
                      </a:r>
                      <a:endParaRPr lang="en-US" sz="120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Results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2019</a:t>
                      </a:r>
                      <a:endParaRPr lang="en-US" sz="120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Results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9525"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2020</a:t>
                      </a:r>
                      <a:endParaRPr lang="en-US" sz="120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Results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2021</a:t>
                      </a:r>
                      <a:endParaRPr lang="en-US" sz="120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Metrics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2021</a:t>
                      </a:r>
                      <a:endParaRPr lang="en-US" sz="120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Results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2022</a:t>
                      </a:r>
                      <a:endParaRPr lang="en-US" sz="120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Metrics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2022</a:t>
                      </a:r>
                      <a:endParaRPr lang="en-US" sz="120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Results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328525419"/>
                  </a:ext>
                </a:extLst>
              </a:tr>
              <a:tr h="507028">
                <a:tc>
                  <a:txBody>
                    <a:bodyPr/>
                    <a:lstStyle/>
                    <a:p>
                      <a:pPr marL="0" marR="0" algn="ctr">
                        <a:lnSpc>
                          <a:spcPct val="106000"/>
                        </a:lnSpc>
                        <a:spcBef>
                          <a:spcPts val="0"/>
                        </a:spcBef>
                        <a:spcAft>
                          <a:spcPts val="0"/>
                        </a:spcAft>
                      </a:pPr>
                      <a:r>
                        <a:rPr lang="en-US" sz="1200">
                          <a:effectLst/>
                          <a:latin typeface="Times New Roman" panose="02020603050405020304" pitchFamily="18" charset="0"/>
                          <a:cs typeface="Times New Roman" panose="02020603050405020304" pitchFamily="18" charset="0"/>
                        </a:rPr>
                        <a:t>TWFP receive the dummy message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10" marR="80010"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84%</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95%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89%</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9525"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97%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97%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91%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486481218"/>
                  </a:ext>
                </a:extLst>
              </a:tr>
              <a:tr h="1098431">
                <a:tc>
                  <a:txBody>
                    <a:bodyPr/>
                    <a:lstStyle/>
                    <a:p>
                      <a:pPr marL="0" marR="0" algn="ctr">
                        <a:lnSpc>
                          <a:spcPct val="106000"/>
                        </a:lnSpc>
                        <a:spcBef>
                          <a:spcPts val="0"/>
                        </a:spcBef>
                        <a:spcAft>
                          <a:spcPts val="0"/>
                        </a:spcAft>
                      </a:pPr>
                      <a:r>
                        <a:rPr lang="en-US" sz="1200">
                          <a:effectLst/>
                          <a:latin typeface="Times New Roman" panose="02020603050405020304" pitchFamily="18" charset="0"/>
                          <a:cs typeface="Times New Roman" panose="02020603050405020304" pitchFamily="18" charset="0"/>
                        </a:rPr>
                        <a:t>Participation of Member States of ICG/CARIBE-EWS with designated focal warning point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10" marR="80010"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97%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9525"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92%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98%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230965728"/>
                  </a:ext>
                </a:extLst>
              </a:tr>
              <a:tr h="901296">
                <a:tc>
                  <a:txBody>
                    <a:bodyPr/>
                    <a:lstStyle/>
                    <a:p>
                      <a:pPr marL="0" marR="0" algn="ctr">
                        <a:lnSpc>
                          <a:spcPct val="106000"/>
                        </a:lnSpc>
                        <a:spcBef>
                          <a:spcPts val="0"/>
                        </a:spcBef>
                        <a:spcAft>
                          <a:spcPts val="0"/>
                        </a:spcAft>
                      </a:pPr>
                      <a:r>
                        <a:rPr lang="en-US" sz="1200">
                          <a:effectLst/>
                          <a:latin typeface="Times New Roman" panose="02020603050405020304" pitchFamily="18" charset="0"/>
                          <a:cs typeface="Times New Roman" panose="02020603050405020304" pitchFamily="18" charset="0"/>
                        </a:rPr>
                        <a:t>Community involvement (including agencies beyond TWFP)</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10" marR="80010"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73%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82%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77%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66%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9525"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38%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95%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56%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95%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43%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614841399"/>
                  </a:ext>
                </a:extLst>
              </a:tr>
              <a:tr h="507028">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Number of participants*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10" marR="80010"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332,812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15000"/>
                        </a:lnSpc>
                        <a:spcBef>
                          <a:spcPts val="0"/>
                        </a:spcBef>
                        <a:spcAft>
                          <a:spcPts val="0"/>
                        </a:spcAft>
                      </a:pPr>
                      <a:r>
                        <a:rPr lang="es-PR" sz="1200">
                          <a:effectLst/>
                          <a:latin typeface="Times New Roman" panose="02020603050405020304" pitchFamily="18" charset="0"/>
                          <a:cs typeface="Times New Roman" panose="02020603050405020304" pitchFamily="18" charset="0"/>
                        </a:rPr>
                        <a:t>679,985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dirty="0">
                          <a:effectLst/>
                          <a:latin typeface="Times New Roman" panose="02020603050405020304" pitchFamily="18" charset="0"/>
                          <a:cs typeface="Times New Roman" panose="02020603050405020304" pitchFamily="18" charset="0"/>
                        </a:rPr>
                        <a:t>643,403</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793,353</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9525"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4,622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333,518</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413,281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557323509"/>
                  </a:ext>
                </a:extLst>
              </a:tr>
              <a:tr h="901296">
                <a:tc>
                  <a:txBody>
                    <a:bodyPr/>
                    <a:lstStyle/>
                    <a:p>
                      <a:pPr marL="0" marR="0" algn="ctr">
                        <a:lnSpc>
                          <a:spcPct val="106000"/>
                        </a:lnSpc>
                        <a:spcBef>
                          <a:spcPts val="0"/>
                        </a:spcBef>
                        <a:spcAft>
                          <a:spcPts val="0"/>
                        </a:spcAft>
                      </a:pPr>
                      <a:r>
                        <a:rPr lang="en-US" sz="1200">
                          <a:effectLst/>
                          <a:latin typeface="Times New Roman" panose="02020603050405020304" pitchFamily="18" charset="0"/>
                          <a:cs typeface="Times New Roman" panose="02020603050405020304" pitchFamily="18" charset="0"/>
                        </a:rPr>
                        <a:t>Countries who participate submit exercise questionnaire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10" marR="80010"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91%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82%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9525"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92%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95%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98708382"/>
                  </a:ext>
                </a:extLst>
              </a:tr>
              <a:tr h="901296">
                <a:tc>
                  <a:txBody>
                    <a:bodyPr/>
                    <a:lstStyle/>
                    <a:p>
                      <a:pPr marL="0" marR="0" algn="ctr">
                        <a:lnSpc>
                          <a:spcPct val="106000"/>
                        </a:lnSpc>
                        <a:spcBef>
                          <a:spcPts val="0"/>
                        </a:spcBef>
                        <a:spcAft>
                          <a:spcPts val="0"/>
                        </a:spcAft>
                      </a:pPr>
                      <a:r>
                        <a:rPr lang="en-US" sz="1200">
                          <a:effectLst/>
                          <a:latin typeface="Times New Roman" panose="02020603050405020304" pitchFamily="18" charset="0"/>
                          <a:cs typeface="Times New Roman" panose="02020603050405020304" pitchFamily="18" charset="0"/>
                        </a:rPr>
                        <a:t>Members State and territories are satisfied with exercise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10" marR="80010" marT="40005" marB="40005" anchor="ctr"/>
                </a:tc>
                <a:tc>
                  <a:txBody>
                    <a:bodyPr/>
                    <a:lstStyle/>
                    <a:p>
                      <a:endParaRPr lang="en-US" sz="1200">
                        <a:effectLst/>
                        <a:latin typeface="Times New Roman" panose="02020603050405020304" pitchFamily="18" charset="0"/>
                        <a:cs typeface="Times New Roman" panose="02020603050405020304" pitchFamily="18" charset="0"/>
                      </a:endParaRPr>
                    </a:p>
                  </a:txBody>
                  <a:tcPr marL="36195" marR="36195" marT="40005" marB="40005" anchor="ctr"/>
                </a:tc>
                <a:tc>
                  <a:txBody>
                    <a:bodyPr/>
                    <a:lstStyle/>
                    <a:p>
                      <a:endParaRPr lang="en-US" sz="1200">
                        <a:effectLst/>
                        <a:latin typeface="Times New Roman" panose="02020603050405020304" pitchFamily="18" charset="0"/>
                        <a:cs typeface="Times New Roman" panose="02020603050405020304" pitchFamily="18" charset="0"/>
                      </a:endParaRPr>
                    </a:p>
                  </a:txBody>
                  <a:tcPr marL="36195" marR="36195" marT="40005" marB="40005" anchor="ctr"/>
                </a:tc>
                <a:tc>
                  <a:txBody>
                    <a:bodyPr/>
                    <a:lstStyle/>
                    <a:p>
                      <a:endParaRPr lang="en-US" sz="1200">
                        <a:effectLst/>
                        <a:latin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82%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9525"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76%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96%</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200">
                          <a:effectLst/>
                          <a:latin typeface="Times New Roman" panose="02020603050405020304" pitchFamily="18" charset="0"/>
                          <a:cs typeface="Times New Roman" panose="02020603050405020304" pitchFamily="18" charset="0"/>
                        </a:rPr>
                        <a:t>100%</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200" dirty="0">
                          <a:effectLst/>
                          <a:latin typeface="Times New Roman" panose="02020603050405020304" pitchFamily="18" charset="0"/>
                          <a:cs typeface="Times New Roman" panose="02020603050405020304" pitchFamily="18" charset="0"/>
                        </a:rPr>
                        <a:t>88%</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653311384"/>
                  </a:ext>
                </a:extLst>
              </a:tr>
            </a:tbl>
          </a:graphicData>
        </a:graphic>
      </p:graphicFrame>
    </p:spTree>
    <p:extLst>
      <p:ext uri="{BB962C8B-B14F-4D97-AF65-F5344CB8AC3E}">
        <p14:creationId xmlns:p14="http://schemas.microsoft.com/office/powerpoint/2010/main" val="3988642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92157"/>
            <a:ext cx="8534400" cy="82224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Calibri"/>
                <a:cs typeface="Times New Roman" panose="02020603050405020304" pitchFamily="18" charset="0"/>
                <a:sym typeface="Calibri"/>
              </a:rPr>
              <a:t>Participation</a:t>
            </a:r>
          </a:p>
          <a:p>
            <a:pPr algn="ctr"/>
            <a:r>
              <a:rPr lang="en-US" sz="1600" dirty="0">
                <a:latin typeface="Times New Roman" panose="02020603050405020304" pitchFamily="18" charset="0"/>
                <a:cs typeface="Times New Roman" panose="02020603050405020304" pitchFamily="18" charset="0"/>
                <a:sym typeface="Calibri"/>
              </a:rPr>
              <a:t>*</a:t>
            </a:r>
            <a:r>
              <a:rPr lang="en-US" sz="1200" dirty="0">
                <a:latin typeface="Times New Roman" panose="02020603050405020304" pitchFamily="18" charset="0"/>
                <a:cs typeface="Times New Roman" panose="02020603050405020304" pitchFamily="18" charset="0"/>
              </a:rPr>
              <a:t>Number taken from TsunamiZone.org for cases where countries did not report number of participants in the survey. </a:t>
            </a:r>
          </a:p>
        </p:txBody>
      </p:sp>
      <p:graphicFrame>
        <p:nvGraphicFramePr>
          <p:cNvPr id="2" name="Table 1">
            <a:extLst>
              <a:ext uri="{FF2B5EF4-FFF2-40B4-BE49-F238E27FC236}">
                <a16:creationId xmlns:a16="http://schemas.microsoft.com/office/drawing/2014/main" id="{03C0A828-558C-62AA-820A-A7C1068FD07B}"/>
              </a:ext>
            </a:extLst>
          </p:cNvPr>
          <p:cNvGraphicFramePr>
            <a:graphicFrameLocks noGrp="1"/>
          </p:cNvGraphicFramePr>
          <p:nvPr>
            <p:extLst>
              <p:ext uri="{D42A27DB-BD31-4B8C-83A1-F6EECF244321}">
                <p14:modId xmlns:p14="http://schemas.microsoft.com/office/powerpoint/2010/main" val="3775510813"/>
              </p:ext>
            </p:extLst>
          </p:nvPr>
        </p:nvGraphicFramePr>
        <p:xfrm>
          <a:off x="533401" y="1074420"/>
          <a:ext cx="3886199" cy="5166440"/>
        </p:xfrm>
        <a:graphic>
          <a:graphicData uri="http://schemas.openxmlformats.org/drawingml/2006/table">
            <a:tbl>
              <a:tblPr>
                <a:tableStyleId>{5C22544A-7EE6-4342-B048-85BDC9FD1C3A}</a:tableStyleId>
              </a:tblPr>
              <a:tblGrid>
                <a:gridCol w="1833007">
                  <a:extLst>
                    <a:ext uri="{9D8B030D-6E8A-4147-A177-3AD203B41FA5}">
                      <a16:colId xmlns:a16="http://schemas.microsoft.com/office/drawing/2014/main" val="3867401079"/>
                    </a:ext>
                  </a:extLst>
                </a:gridCol>
                <a:gridCol w="1026596">
                  <a:extLst>
                    <a:ext uri="{9D8B030D-6E8A-4147-A177-3AD203B41FA5}">
                      <a16:colId xmlns:a16="http://schemas.microsoft.com/office/drawing/2014/main" val="248982288"/>
                    </a:ext>
                  </a:extLst>
                </a:gridCol>
                <a:gridCol w="1026596">
                  <a:extLst>
                    <a:ext uri="{9D8B030D-6E8A-4147-A177-3AD203B41FA5}">
                      <a16:colId xmlns:a16="http://schemas.microsoft.com/office/drawing/2014/main" val="3494490957"/>
                    </a:ext>
                  </a:extLst>
                </a:gridCol>
              </a:tblGrid>
              <a:tr h="202129">
                <a:tc>
                  <a:txBody>
                    <a:bodyPr/>
                    <a:lstStyle/>
                    <a:p>
                      <a:pPr marL="0" marR="0" algn="ctr">
                        <a:spcBef>
                          <a:spcPts val="200"/>
                        </a:spcBef>
                        <a:spcAft>
                          <a:spcPts val="200"/>
                        </a:spcAft>
                      </a:pPr>
                      <a:r>
                        <a:rPr lang="en-US" sz="1100" dirty="0">
                          <a:effectLst/>
                          <a:latin typeface="Times New Roman" panose="02020603050405020304" pitchFamily="18" charset="0"/>
                          <a:cs typeface="Times New Roman" panose="02020603050405020304" pitchFamily="18" charset="0"/>
                        </a:rPr>
                        <a:t>Country</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solidFill>
                      <a:schemeClr val="tx2">
                        <a:lumMod val="40000"/>
                        <a:lumOff val="60000"/>
                      </a:schemeClr>
                    </a:solidFill>
                  </a:tcPr>
                </a:tc>
                <a:tc>
                  <a:txBody>
                    <a:bodyPr/>
                    <a:lstStyle/>
                    <a:p>
                      <a:pPr marL="0" marR="0" algn="ctr">
                        <a:spcBef>
                          <a:spcPts val="200"/>
                        </a:spcBef>
                        <a:spcAft>
                          <a:spcPts val="200"/>
                        </a:spcAft>
                      </a:pPr>
                      <a:r>
                        <a:rPr lang="en-US" sz="1100">
                          <a:effectLst/>
                          <a:latin typeface="Times New Roman" panose="02020603050405020304" pitchFamily="18" charset="0"/>
                          <a:cs typeface="Times New Roman" panose="02020603050405020304" pitchFamily="18" charset="0"/>
                        </a:rPr>
                        <a:t>Participants according to Member States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solidFill>
                      <a:schemeClr val="tx2">
                        <a:lumMod val="40000"/>
                        <a:lumOff val="60000"/>
                      </a:schemeClr>
                    </a:solidFill>
                  </a:tcPr>
                </a:tc>
                <a:tc>
                  <a:txBody>
                    <a:bodyPr/>
                    <a:lstStyle/>
                    <a:p>
                      <a:pPr marL="0" marR="0" algn="ctr">
                        <a:spcBef>
                          <a:spcPts val="200"/>
                        </a:spcBef>
                        <a:spcAft>
                          <a:spcPts val="200"/>
                        </a:spcAft>
                      </a:pPr>
                      <a:r>
                        <a:rPr lang="en-US" sz="1100" dirty="0">
                          <a:effectLst/>
                          <a:latin typeface="Times New Roman" panose="02020603050405020304" pitchFamily="18" charset="0"/>
                          <a:cs typeface="Times New Roman" panose="02020603050405020304" pitchFamily="18" charset="0"/>
                        </a:rPr>
                        <a:t>Participants according to Tsunami Zone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solidFill>
                      <a:schemeClr val="tx2">
                        <a:lumMod val="40000"/>
                        <a:lumOff val="60000"/>
                      </a:schemeClr>
                    </a:solidFill>
                  </a:tcPr>
                </a:tc>
                <a:extLst>
                  <a:ext uri="{0D108BD9-81ED-4DB2-BD59-A6C34878D82A}">
                    <a16:rowId xmlns:a16="http://schemas.microsoft.com/office/drawing/2014/main" val="4134383347"/>
                  </a:ext>
                </a:extLst>
              </a:tr>
              <a:tr h="129941">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Antigua and Barbuda</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5,454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1035199031"/>
                  </a:ext>
                </a:extLst>
              </a:tr>
              <a:tr h="129941">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Aruba</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11,960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11,960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1188914863"/>
                  </a:ext>
                </a:extLst>
              </a:tr>
              <a:tr h="129941">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Bahamas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1557873553"/>
                  </a:ext>
                </a:extLst>
              </a:tr>
              <a:tr h="129941">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Barbados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70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102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3502930031"/>
                  </a:ext>
                </a:extLst>
              </a:tr>
              <a:tr h="129941">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Belize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4238840753"/>
                  </a:ext>
                </a:extLst>
              </a:tr>
              <a:tr h="129941">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Brazil</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10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4078400989"/>
                  </a:ext>
                </a:extLst>
              </a:tr>
              <a:tr h="129941">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Colombia</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49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39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896120420"/>
                  </a:ext>
                </a:extLst>
              </a:tr>
              <a:tr h="129941">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Costa Rica</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45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62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3508663053"/>
                  </a:ext>
                </a:extLst>
              </a:tr>
              <a:tr h="129941">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Cuba</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350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836613828"/>
                  </a:ext>
                </a:extLst>
              </a:tr>
              <a:tr h="129941">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Curacao</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50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3</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3625668524"/>
                  </a:ext>
                </a:extLst>
              </a:tr>
              <a:tr h="129941">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Dominica</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100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2240081489"/>
                  </a:ext>
                </a:extLst>
              </a:tr>
              <a:tr h="129941">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Dominican Republic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400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374</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337855124"/>
                  </a:ext>
                </a:extLst>
              </a:tr>
              <a:tr h="274317">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France</a:t>
                      </a:r>
                    </a:p>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(Martinique, Guadeloupe, </a:t>
                      </a:r>
                      <a:r>
                        <a:rPr lang="en-US" sz="1100" dirty="0" err="1">
                          <a:effectLst/>
                          <a:latin typeface="Times New Roman" panose="02020603050405020304" pitchFamily="18" charset="0"/>
                          <a:cs typeface="Times New Roman" panose="02020603050405020304" pitchFamily="18" charset="0"/>
                        </a:rPr>
                        <a:t>Guyane</a:t>
                      </a:r>
                      <a:r>
                        <a:rPr lang="en-US" sz="1100" dirty="0">
                          <a:effectLst/>
                          <a:latin typeface="Times New Roman" panose="02020603050405020304" pitchFamily="18" charset="0"/>
                          <a:cs typeface="Times New Roman" panose="02020603050405020304" pitchFamily="18" charset="0"/>
                        </a:rPr>
                        <a:t>, St. Barthelemy, St. Martin)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tabLst>
                          <a:tab pos="1219200" algn="l"/>
                          <a:tab pos="1450975" algn="ctr"/>
                        </a:tabLst>
                      </a:pPr>
                      <a:r>
                        <a:rPr lang="en-US" sz="1100">
                          <a:effectLst/>
                          <a:latin typeface="Times New Roman" panose="02020603050405020304" pitchFamily="18" charset="0"/>
                          <a:cs typeface="Times New Roman" panose="02020603050405020304" pitchFamily="18" charset="0"/>
                        </a:rPr>
                        <a:t>196,400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tabLst>
                          <a:tab pos="1219200" algn="l"/>
                          <a:tab pos="1450975" algn="ctr"/>
                        </a:tabLst>
                      </a:pPr>
                      <a:r>
                        <a:rPr lang="en-US" sz="1100" dirty="0">
                          <a:effectLst/>
                          <a:latin typeface="Times New Roman" panose="02020603050405020304" pitchFamily="18" charset="0"/>
                          <a:cs typeface="Times New Roman" panose="02020603050405020304" pitchFamily="18" charset="0"/>
                        </a:rPr>
                        <a:t>196,393</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2087316800"/>
                  </a:ext>
                </a:extLst>
              </a:tr>
              <a:tr h="129941">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Grenada</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tabLst>
                          <a:tab pos="1219200" algn="l"/>
                          <a:tab pos="1450975" algn="ctr"/>
                        </a:tabLst>
                      </a:pPr>
                      <a:r>
                        <a:rPr lang="en-US" sz="1100">
                          <a:effectLst/>
                          <a:latin typeface="Times New Roman" panose="02020603050405020304" pitchFamily="18" charset="0"/>
                          <a:cs typeface="Times New Roman" panose="02020603050405020304" pitchFamily="18" charset="0"/>
                        </a:rPr>
                        <a:t>2,000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tabLst>
                          <a:tab pos="1219200" algn="l"/>
                          <a:tab pos="1450975" algn="ctr"/>
                        </a:tabLst>
                      </a:pPr>
                      <a:r>
                        <a:rPr lang="en-US" sz="1100" dirty="0">
                          <a:effectLst/>
                          <a:latin typeface="Times New Roman" panose="02020603050405020304" pitchFamily="18" charset="0"/>
                          <a:cs typeface="Times New Roman" panose="02020603050405020304" pitchFamily="18" charset="0"/>
                        </a:rPr>
                        <a:t>6,464</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2653745741"/>
                  </a:ext>
                </a:extLst>
              </a:tr>
              <a:tr h="129941">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Guatemala</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tabLst>
                          <a:tab pos="1219200" algn="l"/>
                          <a:tab pos="1450975" algn="ctr"/>
                        </a:tabLst>
                      </a:pPr>
                      <a:r>
                        <a:rPr lang="en-US" sz="1100">
                          <a:effectLst/>
                          <a:latin typeface="Times New Roman" panose="02020603050405020304" pitchFamily="18" charset="0"/>
                          <a:cs typeface="Times New Roman" panose="02020603050405020304" pitchFamily="18" charset="0"/>
                        </a:rPr>
                        <a:t>50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tabLst>
                          <a:tab pos="1219200" algn="l"/>
                          <a:tab pos="1450975" algn="ctr"/>
                        </a:tabLst>
                      </a:pPr>
                      <a:r>
                        <a:rPr lang="en-US" sz="1100" dirty="0">
                          <a:effectLst/>
                          <a:latin typeface="Times New Roman" panose="02020603050405020304" pitchFamily="18" charset="0"/>
                          <a:cs typeface="Times New Roman" panose="02020603050405020304" pitchFamily="18" charset="0"/>
                        </a:rPr>
                        <a:t>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3233645703"/>
                  </a:ext>
                </a:extLst>
              </a:tr>
              <a:tr h="129941">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Guyana</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tabLst>
                          <a:tab pos="1219200" algn="l"/>
                          <a:tab pos="1450975" algn="ctr"/>
                        </a:tabLst>
                      </a:pPr>
                      <a:r>
                        <a:rPr lang="en-US" sz="1100" dirty="0">
                          <a:effectLst/>
                          <a:latin typeface="Times New Roman" panose="02020603050405020304" pitchFamily="18" charset="0"/>
                          <a:cs typeface="Times New Roman" panose="02020603050405020304" pitchFamily="18" charset="0"/>
                        </a:rPr>
                        <a:t>6</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tabLst>
                          <a:tab pos="1219200" algn="l"/>
                          <a:tab pos="1450975" algn="ctr"/>
                        </a:tabLst>
                      </a:pPr>
                      <a:r>
                        <a:rPr lang="en-US" sz="1100" dirty="0">
                          <a:effectLst/>
                          <a:latin typeface="Times New Roman" panose="02020603050405020304" pitchFamily="18" charset="0"/>
                          <a:cs typeface="Times New Roman" panose="02020603050405020304" pitchFamily="18" charset="0"/>
                        </a:rPr>
                        <a:t>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146664433"/>
                  </a:ext>
                </a:extLst>
              </a:tr>
              <a:tr h="129941">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Haiti</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958*</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958</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582769680"/>
                  </a:ext>
                </a:extLst>
              </a:tr>
              <a:tr h="129941">
                <a:tc>
                  <a:txBody>
                    <a:bodyPr/>
                    <a:lstStyle/>
                    <a:p>
                      <a:pPr marL="0" marR="0" algn="ctr">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Honduras </a:t>
                      </a: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0</a:t>
                      </a:r>
                    </a:p>
                  </a:txBody>
                  <a:tcPr marL="26336" marR="26336" marT="0" marB="0" anchor="ctr"/>
                </a:tc>
                <a:extLst>
                  <a:ext uri="{0D108BD9-81ED-4DB2-BD59-A6C34878D82A}">
                    <a16:rowId xmlns:a16="http://schemas.microsoft.com/office/drawing/2014/main" val="1166822271"/>
                  </a:ext>
                </a:extLst>
              </a:tr>
              <a:tr h="129941">
                <a:tc>
                  <a:txBody>
                    <a:bodyPr/>
                    <a:lstStyle/>
                    <a:p>
                      <a:pPr marL="0" marR="0" algn="ctr">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Jamaica</a:t>
                      </a: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253*</a:t>
                      </a: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253</a:t>
                      </a:r>
                    </a:p>
                  </a:txBody>
                  <a:tcPr marL="26336" marR="26336" marT="0" marB="0" anchor="ctr"/>
                </a:tc>
                <a:extLst>
                  <a:ext uri="{0D108BD9-81ED-4DB2-BD59-A6C34878D82A}">
                    <a16:rowId xmlns:a16="http://schemas.microsoft.com/office/drawing/2014/main" val="1692325657"/>
                  </a:ext>
                </a:extLst>
              </a:tr>
            </a:tbl>
          </a:graphicData>
        </a:graphic>
      </p:graphicFrame>
      <p:graphicFrame>
        <p:nvGraphicFramePr>
          <p:cNvPr id="8" name="Table 7">
            <a:extLst>
              <a:ext uri="{FF2B5EF4-FFF2-40B4-BE49-F238E27FC236}">
                <a16:creationId xmlns:a16="http://schemas.microsoft.com/office/drawing/2014/main" id="{31EEFD92-F524-9ADF-733B-E22AB6AF72E1}"/>
              </a:ext>
            </a:extLst>
          </p:cNvPr>
          <p:cNvGraphicFramePr>
            <a:graphicFrameLocks noGrp="1"/>
          </p:cNvGraphicFramePr>
          <p:nvPr>
            <p:extLst>
              <p:ext uri="{D42A27DB-BD31-4B8C-83A1-F6EECF244321}">
                <p14:modId xmlns:p14="http://schemas.microsoft.com/office/powerpoint/2010/main" val="1328157691"/>
              </p:ext>
            </p:extLst>
          </p:nvPr>
        </p:nvGraphicFramePr>
        <p:xfrm>
          <a:off x="4724400" y="1074420"/>
          <a:ext cx="3886199" cy="5452948"/>
        </p:xfrm>
        <a:graphic>
          <a:graphicData uri="http://schemas.openxmlformats.org/drawingml/2006/table">
            <a:tbl>
              <a:tblPr>
                <a:tableStyleId>{5C22544A-7EE6-4342-B048-85BDC9FD1C3A}</a:tableStyleId>
              </a:tblPr>
              <a:tblGrid>
                <a:gridCol w="806765">
                  <a:extLst>
                    <a:ext uri="{9D8B030D-6E8A-4147-A177-3AD203B41FA5}">
                      <a16:colId xmlns:a16="http://schemas.microsoft.com/office/drawing/2014/main" val="3867401079"/>
                    </a:ext>
                  </a:extLst>
                </a:gridCol>
                <a:gridCol w="1026242">
                  <a:extLst>
                    <a:ext uri="{9D8B030D-6E8A-4147-A177-3AD203B41FA5}">
                      <a16:colId xmlns:a16="http://schemas.microsoft.com/office/drawing/2014/main" val="3165143839"/>
                    </a:ext>
                  </a:extLst>
                </a:gridCol>
                <a:gridCol w="1026596">
                  <a:extLst>
                    <a:ext uri="{9D8B030D-6E8A-4147-A177-3AD203B41FA5}">
                      <a16:colId xmlns:a16="http://schemas.microsoft.com/office/drawing/2014/main" val="248982288"/>
                    </a:ext>
                  </a:extLst>
                </a:gridCol>
                <a:gridCol w="1026596">
                  <a:extLst>
                    <a:ext uri="{9D8B030D-6E8A-4147-A177-3AD203B41FA5}">
                      <a16:colId xmlns:a16="http://schemas.microsoft.com/office/drawing/2014/main" val="3494490957"/>
                    </a:ext>
                  </a:extLst>
                </a:gridCol>
              </a:tblGrid>
              <a:tr h="202129">
                <a:tc gridSpan="2">
                  <a:txBody>
                    <a:bodyPr/>
                    <a:lstStyle/>
                    <a:p>
                      <a:pPr marL="0" marR="0" algn="ctr">
                        <a:spcBef>
                          <a:spcPts val="200"/>
                        </a:spcBef>
                        <a:spcAft>
                          <a:spcPts val="200"/>
                        </a:spcAft>
                      </a:pPr>
                      <a:r>
                        <a:rPr lang="en-US" sz="1100" dirty="0">
                          <a:effectLst/>
                          <a:latin typeface="Times New Roman" panose="02020603050405020304" pitchFamily="18" charset="0"/>
                          <a:cs typeface="Times New Roman" panose="02020603050405020304" pitchFamily="18" charset="0"/>
                        </a:rPr>
                        <a:t>Country</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solidFill>
                      <a:schemeClr val="tx2">
                        <a:lumMod val="40000"/>
                        <a:lumOff val="60000"/>
                      </a:schemeClr>
                    </a:solidFill>
                  </a:tcPr>
                </a:tc>
                <a:tc hMerge="1">
                  <a:txBody>
                    <a:bodyPr/>
                    <a:lstStyle/>
                    <a:p>
                      <a:endParaRPr lang="en-US"/>
                    </a:p>
                  </a:txBody>
                  <a:tcPr/>
                </a:tc>
                <a:tc>
                  <a:txBody>
                    <a:bodyPr/>
                    <a:lstStyle/>
                    <a:p>
                      <a:pPr marL="0" marR="0" algn="ctr">
                        <a:spcBef>
                          <a:spcPts val="200"/>
                        </a:spcBef>
                        <a:spcAft>
                          <a:spcPts val="200"/>
                        </a:spcAft>
                      </a:pPr>
                      <a:r>
                        <a:rPr lang="en-US" sz="1100">
                          <a:effectLst/>
                          <a:latin typeface="Times New Roman" panose="02020603050405020304" pitchFamily="18" charset="0"/>
                          <a:cs typeface="Times New Roman" panose="02020603050405020304" pitchFamily="18" charset="0"/>
                        </a:rPr>
                        <a:t>Participants according to Member States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solidFill>
                      <a:schemeClr val="tx2">
                        <a:lumMod val="40000"/>
                        <a:lumOff val="60000"/>
                      </a:schemeClr>
                    </a:solidFill>
                  </a:tcPr>
                </a:tc>
                <a:tc>
                  <a:txBody>
                    <a:bodyPr/>
                    <a:lstStyle/>
                    <a:p>
                      <a:pPr marL="0" marR="0" algn="ctr">
                        <a:spcBef>
                          <a:spcPts val="200"/>
                        </a:spcBef>
                        <a:spcAft>
                          <a:spcPts val="200"/>
                        </a:spcAft>
                      </a:pPr>
                      <a:r>
                        <a:rPr lang="en-US" sz="1100" dirty="0">
                          <a:effectLst/>
                          <a:latin typeface="Times New Roman" panose="02020603050405020304" pitchFamily="18" charset="0"/>
                          <a:cs typeface="Times New Roman" panose="02020603050405020304" pitchFamily="18" charset="0"/>
                        </a:rPr>
                        <a:t>Participants according to Tsunami Zone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solidFill>
                      <a:schemeClr val="tx2">
                        <a:lumMod val="40000"/>
                        <a:lumOff val="60000"/>
                      </a:schemeClr>
                    </a:solidFill>
                  </a:tcPr>
                </a:tc>
                <a:extLst>
                  <a:ext uri="{0D108BD9-81ED-4DB2-BD59-A6C34878D82A}">
                    <a16:rowId xmlns:a16="http://schemas.microsoft.com/office/drawing/2014/main" val="4134383347"/>
                  </a:ext>
                </a:extLst>
              </a:tr>
              <a:tr h="129941">
                <a:tc gridSpan="2">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Mexico</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hMerge="1">
                  <a:txBody>
                    <a:bodyPr/>
                    <a:lstStyle/>
                    <a:p>
                      <a:endParaRPr lang="en-US"/>
                    </a:p>
                  </a:txBody>
                  <a:tcP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6,000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357</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849883732"/>
                  </a:ext>
                </a:extLst>
              </a:tr>
              <a:tr h="202129">
                <a:tc gridSpan="2">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Netherlands</a:t>
                      </a:r>
                    </a:p>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(Bonaire, Saba, Sint Eustatius)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hMerge="1">
                  <a:txBody>
                    <a:bodyPr/>
                    <a:lstStyle/>
                    <a:p>
                      <a:endParaRPr lang="en-US"/>
                    </a:p>
                  </a:txBody>
                  <a:tcP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26</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37</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1127496098"/>
                  </a:ext>
                </a:extLst>
              </a:tr>
              <a:tr h="129941">
                <a:tc gridSpan="2">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Nicaragua</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hMerge="1">
                  <a:txBody>
                    <a:bodyPr/>
                    <a:lstStyle/>
                    <a:p>
                      <a:endParaRPr lang="en-US"/>
                    </a:p>
                  </a:txBody>
                  <a:tcPr/>
                </a:tc>
                <a:tc>
                  <a:txBody>
                    <a:bodyPr/>
                    <a:lstStyle/>
                    <a:p>
                      <a:pPr marL="0" marR="0" algn="ctr">
                        <a:spcBef>
                          <a:spcPts val="0"/>
                        </a:spcBef>
                        <a:spcAft>
                          <a:spcPts val="0"/>
                        </a:spcAft>
                        <a:tabLst>
                          <a:tab pos="793750" algn="ctr"/>
                        </a:tabLst>
                      </a:pPr>
                      <a:r>
                        <a:rPr lang="en-US" sz="1100">
                          <a:effectLst/>
                          <a:latin typeface="Times New Roman" panose="02020603050405020304" pitchFamily="18" charset="0"/>
                          <a:cs typeface="Times New Roman" panose="02020603050405020304" pitchFamily="18" charset="0"/>
                        </a:rPr>
                        <a:t>300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tabLst>
                          <a:tab pos="793750" algn="ctr"/>
                        </a:tabLst>
                      </a:pPr>
                      <a:r>
                        <a:rPr lang="en-US" sz="1100" dirty="0">
                          <a:effectLst/>
                          <a:latin typeface="Times New Roman" panose="02020603050405020304" pitchFamily="18" charset="0"/>
                          <a:cs typeface="Times New Roman" panose="02020603050405020304" pitchFamily="18" charset="0"/>
                        </a:rPr>
                        <a:t>320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764741268"/>
                  </a:ext>
                </a:extLst>
              </a:tr>
              <a:tr h="129941">
                <a:tc gridSpan="2">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Panama</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hMerge="1">
                  <a:txBody>
                    <a:bodyPr/>
                    <a:lstStyle/>
                    <a:p>
                      <a:endParaRPr lang="en-US"/>
                    </a:p>
                  </a:txBody>
                  <a:tcPr/>
                </a:tc>
                <a:tc>
                  <a:txBody>
                    <a:bodyPr/>
                    <a:lstStyle/>
                    <a:p>
                      <a:pPr marL="0" marR="0" algn="ctr">
                        <a:spcBef>
                          <a:spcPts val="0"/>
                        </a:spcBef>
                        <a:spcAft>
                          <a:spcPts val="0"/>
                        </a:spcAft>
                        <a:tabLst>
                          <a:tab pos="793750" algn="ctr"/>
                        </a:tabLst>
                      </a:pPr>
                      <a:r>
                        <a:rPr lang="en-US" sz="1100">
                          <a:effectLst/>
                          <a:latin typeface="Times New Roman" panose="02020603050405020304" pitchFamily="18" charset="0"/>
                          <a:cs typeface="Times New Roman" panose="02020603050405020304" pitchFamily="18" charset="0"/>
                        </a:rPr>
                        <a:t>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tabLst>
                          <a:tab pos="793750" algn="ctr"/>
                        </a:tabLst>
                      </a:pPr>
                      <a:r>
                        <a:rPr lang="en-US" sz="1100">
                          <a:effectLst/>
                          <a:latin typeface="Times New Roman" panose="02020603050405020304" pitchFamily="18" charset="0"/>
                          <a:cs typeface="Times New Roman" panose="02020603050405020304" pitchFamily="18" charset="0"/>
                        </a:rPr>
                        <a:t>838</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3703772597"/>
                  </a:ext>
                </a:extLst>
              </a:tr>
              <a:tr h="129941">
                <a:tc gridSpan="2">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Saint Kitts and Nevis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hMerge="1">
                  <a:txBody>
                    <a:bodyPr/>
                    <a:lstStyle/>
                    <a:p>
                      <a:endParaRPr lang="en-US"/>
                    </a:p>
                  </a:txBody>
                  <a:tcPr/>
                </a:tc>
                <a:tc>
                  <a:txBody>
                    <a:bodyPr/>
                    <a:lstStyle/>
                    <a:p>
                      <a:pPr marL="0" marR="0" algn="ctr">
                        <a:spcBef>
                          <a:spcPts val="0"/>
                        </a:spcBef>
                        <a:spcAft>
                          <a:spcPts val="0"/>
                        </a:spcAft>
                        <a:tabLst>
                          <a:tab pos="793750" algn="ctr"/>
                        </a:tabLst>
                      </a:pPr>
                      <a:r>
                        <a:rPr lang="en-US" sz="1100">
                          <a:effectLst/>
                          <a:latin typeface="Times New Roman" panose="02020603050405020304" pitchFamily="18" charset="0"/>
                          <a:cs typeface="Times New Roman" panose="02020603050405020304" pitchFamily="18" charset="0"/>
                        </a:rPr>
                        <a:t>5,000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tabLst>
                          <a:tab pos="793750" algn="ctr"/>
                        </a:tabLst>
                      </a:pPr>
                      <a:r>
                        <a:rPr lang="en-US" sz="1100">
                          <a:effectLst/>
                          <a:latin typeface="Times New Roman" panose="02020603050405020304" pitchFamily="18" charset="0"/>
                          <a:cs typeface="Times New Roman" panose="02020603050405020304" pitchFamily="18" charset="0"/>
                        </a:rPr>
                        <a:t>5,000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2591325489"/>
                  </a:ext>
                </a:extLst>
              </a:tr>
              <a:tr h="129941">
                <a:tc gridSpan="2">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Saint Lucia</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hMerge="1">
                  <a:txBody>
                    <a:bodyPr/>
                    <a:lstStyle/>
                    <a:p>
                      <a:endParaRPr lang="en-US"/>
                    </a:p>
                  </a:txBody>
                  <a:tcPr/>
                </a:tc>
                <a:tc>
                  <a:txBody>
                    <a:bodyPr/>
                    <a:lstStyle/>
                    <a:p>
                      <a:pPr marL="0" marR="0" algn="ctr">
                        <a:spcBef>
                          <a:spcPts val="0"/>
                        </a:spcBef>
                        <a:spcAft>
                          <a:spcPts val="0"/>
                        </a:spcAft>
                        <a:tabLst>
                          <a:tab pos="793750" algn="ctr"/>
                        </a:tabLst>
                      </a:pPr>
                      <a:r>
                        <a:rPr lang="en-US" sz="1100" dirty="0">
                          <a:effectLst/>
                          <a:latin typeface="Times New Roman" panose="02020603050405020304" pitchFamily="18" charset="0"/>
                          <a:cs typeface="Times New Roman" panose="02020603050405020304" pitchFamily="18" charset="0"/>
                        </a:rPr>
                        <a:t>884*</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tabLst>
                          <a:tab pos="793750" algn="ctr"/>
                        </a:tabLst>
                      </a:pPr>
                      <a:r>
                        <a:rPr lang="en-US" sz="1100">
                          <a:effectLst/>
                          <a:latin typeface="Times New Roman" panose="02020603050405020304" pitchFamily="18" charset="0"/>
                          <a:cs typeface="Times New Roman" panose="02020603050405020304" pitchFamily="18" charset="0"/>
                        </a:rPr>
                        <a:t>884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2068211481"/>
                  </a:ext>
                </a:extLst>
              </a:tr>
              <a:tr h="129941">
                <a:tc gridSpan="2">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Sint Maarten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hMerge="1">
                  <a:txBody>
                    <a:bodyPr/>
                    <a:lstStyle/>
                    <a:p>
                      <a:endParaRPr lang="en-US"/>
                    </a:p>
                  </a:txBody>
                  <a:tcPr/>
                </a:tc>
                <a:tc>
                  <a:txBody>
                    <a:bodyPr/>
                    <a:lstStyle/>
                    <a:p>
                      <a:pPr marL="0" marR="0" algn="ctr">
                        <a:spcBef>
                          <a:spcPts val="0"/>
                        </a:spcBef>
                        <a:spcAft>
                          <a:spcPts val="0"/>
                        </a:spcAft>
                        <a:tabLst>
                          <a:tab pos="793750" algn="ctr"/>
                        </a:tabLst>
                      </a:pPr>
                      <a:r>
                        <a:rPr lang="en-US" sz="1100" dirty="0">
                          <a:effectLst/>
                          <a:latin typeface="Times New Roman" panose="02020603050405020304" pitchFamily="18" charset="0"/>
                          <a:cs typeface="Times New Roman" panose="02020603050405020304" pitchFamily="18" charset="0"/>
                        </a:rPr>
                        <a:t>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tabLst>
                          <a:tab pos="793750" algn="ctr"/>
                        </a:tabLst>
                      </a:pPr>
                      <a:r>
                        <a:rPr lang="en-US" sz="1100">
                          <a:effectLst/>
                          <a:latin typeface="Times New Roman" panose="02020603050405020304" pitchFamily="18" charset="0"/>
                          <a:cs typeface="Times New Roman" panose="02020603050405020304" pitchFamily="18" charset="0"/>
                        </a:rPr>
                        <a:t>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1058500121"/>
                  </a:ext>
                </a:extLst>
              </a:tr>
              <a:tr h="129941">
                <a:tc gridSpan="2">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Saint Vincent and the Grenadines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hMerge="1">
                  <a:txBody>
                    <a:bodyPr/>
                    <a:lstStyle/>
                    <a:p>
                      <a:endParaRPr lang="en-US"/>
                    </a:p>
                  </a:txBody>
                  <a:tcP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45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101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3975805833"/>
                  </a:ext>
                </a:extLst>
              </a:tr>
              <a:tr h="129941">
                <a:tc gridSpan="2">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Suriname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hMerge="1">
                  <a:txBody>
                    <a:bodyPr/>
                    <a:lstStyle/>
                    <a:p>
                      <a:endParaRPr lang="en-US"/>
                    </a:p>
                  </a:txBody>
                  <a:tcP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447013277"/>
                  </a:ext>
                </a:extLst>
              </a:tr>
              <a:tr h="129941">
                <a:tc gridSpan="2">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Trinidad and Tobago</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hMerge="1">
                  <a:txBody>
                    <a:bodyPr/>
                    <a:lstStyle/>
                    <a:p>
                      <a:endParaRPr lang="en-US"/>
                    </a:p>
                  </a:txBody>
                  <a:tcP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50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265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2510833338"/>
                  </a:ext>
                </a:extLst>
              </a:tr>
              <a:tr h="129941">
                <a:tc rowSpan="6">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United Kingdom</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Anguilla</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1,250*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1,250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3648127373"/>
                  </a:ext>
                </a:extLst>
              </a:tr>
              <a:tr h="129941">
                <a:tc vMerge="1">
                  <a:txBody>
                    <a:bodyPr/>
                    <a:lstStyle/>
                    <a:p>
                      <a:endParaRPr lang="en-US"/>
                    </a:p>
                  </a:txBody>
                  <a:tcP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Bermuda</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100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328</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75337183"/>
                  </a:ext>
                </a:extLst>
              </a:tr>
              <a:tr h="129941">
                <a:tc vMerge="1">
                  <a:txBody>
                    <a:bodyPr/>
                    <a:lstStyle/>
                    <a:p>
                      <a:endParaRPr lang="en-US"/>
                    </a:p>
                  </a:txBody>
                  <a:tcP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British Virgin Islands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4,755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4,802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1498841470"/>
                  </a:ext>
                </a:extLst>
              </a:tr>
              <a:tr h="129941">
                <a:tc vMerge="1">
                  <a:txBody>
                    <a:bodyPr/>
                    <a:lstStyle/>
                    <a:p>
                      <a:endParaRPr lang="en-US"/>
                    </a:p>
                  </a:txBody>
                  <a:tcP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Cayman Islands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1,000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3,250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277952244"/>
                  </a:ext>
                </a:extLst>
              </a:tr>
              <a:tr h="129941">
                <a:tc vMerge="1">
                  <a:txBody>
                    <a:bodyPr/>
                    <a:lstStyle/>
                    <a:p>
                      <a:endParaRPr lang="en-US"/>
                    </a:p>
                  </a:txBody>
                  <a:tcP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Montserrat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2297939881"/>
                  </a:ext>
                </a:extLst>
              </a:tr>
              <a:tr h="129941">
                <a:tc vMerge="1">
                  <a:txBody>
                    <a:bodyPr/>
                    <a:lstStyle/>
                    <a:p>
                      <a:endParaRPr lang="en-US"/>
                    </a:p>
                  </a:txBody>
                  <a:tcP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Turks and Caicos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200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27</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1097803525"/>
                  </a:ext>
                </a:extLst>
              </a:tr>
              <a:tr h="129941">
                <a:tc rowSpan="2">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United States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Puerto Rico</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117,696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117,773</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798860823"/>
                  </a:ext>
                </a:extLst>
              </a:tr>
              <a:tr h="129941">
                <a:tc vMerge="1">
                  <a:txBody>
                    <a:bodyPr/>
                    <a:lstStyle/>
                    <a:p>
                      <a:endParaRPr lang="en-US"/>
                    </a:p>
                  </a:txBody>
                  <a:tcP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US Virgin Island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12,351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12,351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610983039"/>
                  </a:ext>
                </a:extLst>
              </a:tr>
              <a:tr h="129941">
                <a:tc gridSpan="2">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Venezuela</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hMerge="1">
                  <a:txBody>
                    <a:bodyPr/>
                    <a:lstStyle/>
                    <a:p>
                      <a:endParaRPr lang="en-US"/>
                    </a:p>
                  </a:txBody>
                  <a:tcP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45,457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45,457</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tc>
                <a:extLst>
                  <a:ext uri="{0D108BD9-81ED-4DB2-BD59-A6C34878D82A}">
                    <a16:rowId xmlns:a16="http://schemas.microsoft.com/office/drawing/2014/main" val="3776704765"/>
                  </a:ext>
                </a:extLst>
              </a:tr>
              <a:tr h="129941">
                <a:tc gridSpan="2">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TOTAL</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solidFill>
                      <a:schemeClr val="tx2">
                        <a:lumMod val="40000"/>
                        <a:lumOff val="60000"/>
                      </a:schemeClr>
                    </a:solidFill>
                  </a:tcPr>
                </a:tc>
                <a:tc hMerge="1">
                  <a:txBody>
                    <a:bodyPr/>
                    <a:lstStyle/>
                    <a:p>
                      <a:endParaRPr lang="en-US"/>
                    </a:p>
                  </a:txBody>
                  <a:tcPr/>
                </a:tc>
                <a:tc>
                  <a:txBody>
                    <a:bodyPr/>
                    <a:lstStyle/>
                    <a:p>
                      <a:pPr marL="0" marR="0" algn="ctr">
                        <a:spcBef>
                          <a:spcPts val="0"/>
                        </a:spcBef>
                        <a:spcAft>
                          <a:spcPts val="0"/>
                        </a:spcAft>
                      </a:pPr>
                      <a:r>
                        <a:rPr lang="en-US" sz="1100">
                          <a:effectLst/>
                          <a:latin typeface="Times New Roman" panose="02020603050405020304" pitchFamily="18" charset="0"/>
                          <a:cs typeface="Times New Roman" panose="02020603050405020304" pitchFamily="18" charset="0"/>
                        </a:rPr>
                        <a:t>413,285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4386" marR="24386" marT="24386" marB="24386" anchor="ctr">
                    <a:solidFill>
                      <a:schemeClr val="tx2">
                        <a:lumMod val="40000"/>
                        <a:lumOff val="60000"/>
                      </a:schemeClr>
                    </a:solidFill>
                  </a:tcP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409,667</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336" marR="26336" marT="0" marB="0" anchor="ctr">
                    <a:solidFill>
                      <a:schemeClr val="tx2">
                        <a:lumMod val="40000"/>
                        <a:lumOff val="60000"/>
                      </a:schemeClr>
                    </a:solidFill>
                  </a:tcPr>
                </a:tc>
                <a:extLst>
                  <a:ext uri="{0D108BD9-81ED-4DB2-BD59-A6C34878D82A}">
                    <a16:rowId xmlns:a16="http://schemas.microsoft.com/office/drawing/2014/main" val="636009353"/>
                  </a:ext>
                </a:extLst>
              </a:tr>
            </a:tbl>
          </a:graphicData>
        </a:graphic>
      </p:graphicFrame>
    </p:spTree>
    <p:extLst>
      <p:ext uri="{BB962C8B-B14F-4D97-AF65-F5344CB8AC3E}">
        <p14:creationId xmlns:p14="http://schemas.microsoft.com/office/powerpoint/2010/main" val="2187062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0DB82-A583-014E-A2DA-766E789360B5}"/>
              </a:ext>
            </a:extLst>
          </p:cNvPr>
          <p:cNvSpPr>
            <a:spLocks noGrp="1"/>
          </p:cNvSpPr>
          <p:nvPr>
            <p:ph type="title"/>
          </p:nvPr>
        </p:nvSpPr>
        <p:spPr>
          <a:xfrm>
            <a:off x="381762" y="274637"/>
            <a:ext cx="8380476" cy="914400"/>
          </a:xfrm>
        </p:spPr>
        <p:txBody>
          <a:bodyPr/>
          <a:lstStyle/>
          <a:p>
            <a:r>
              <a:rPr lang="en-US" dirty="0">
                <a:latin typeface="Times New Roman" panose="02020603050405020304" pitchFamily="18" charset="0"/>
                <a:cs typeface="Times New Roman" panose="02020603050405020304" pitchFamily="18" charset="0"/>
              </a:rPr>
              <a:t>Evaluation Form</a:t>
            </a:r>
          </a:p>
        </p:txBody>
      </p:sp>
      <p:sp>
        <p:nvSpPr>
          <p:cNvPr id="3" name="Text Placeholder 2">
            <a:extLst>
              <a:ext uri="{FF2B5EF4-FFF2-40B4-BE49-F238E27FC236}">
                <a16:creationId xmlns:a16="http://schemas.microsoft.com/office/drawing/2014/main" id="{B2010977-0BE8-4141-8BA2-34941164A72C}"/>
              </a:ext>
            </a:extLst>
          </p:cNvPr>
          <p:cNvSpPr>
            <a:spLocks noGrp="1"/>
          </p:cNvSpPr>
          <p:nvPr>
            <p:ph type="body" idx="1"/>
          </p:nvPr>
        </p:nvSpPr>
        <p:spPr>
          <a:xfrm>
            <a:off x="381762" y="1371600"/>
            <a:ext cx="8380476" cy="4525963"/>
          </a:xfrm>
          <a:ln>
            <a:noFill/>
          </a:ln>
        </p:spPr>
        <p:txBody>
          <a:bodyPr/>
          <a:lstStyle/>
          <a:p>
            <a:r>
              <a:rPr lang="en-US" sz="2000" dirty="0">
                <a:latin typeface="Times New Roman" panose="02020603050405020304" pitchFamily="18" charset="0"/>
                <a:cs typeface="Times New Roman" panose="02020603050405020304" pitchFamily="18" charset="0"/>
              </a:rPr>
              <a:t>The questionnaire contained 35 questions for participating countries to provide feedback on the exercise.</a:t>
            </a:r>
          </a:p>
          <a:p>
            <a:r>
              <a:rPr lang="en-US" sz="2000" dirty="0">
                <a:latin typeface="Times New Roman" panose="02020603050405020304" pitchFamily="18" charset="0"/>
                <a:cs typeface="Times New Roman" panose="02020603050405020304" pitchFamily="18" charset="0"/>
              </a:rPr>
              <a:t>Available from the day of the exercise, March 10 through March 31. </a:t>
            </a:r>
          </a:p>
          <a:p>
            <a:r>
              <a:rPr lang="en-US" sz="2000" dirty="0">
                <a:latin typeface="Times New Roman" panose="02020603050405020304" pitchFamily="18" charset="0"/>
                <a:cs typeface="Times New Roman" panose="02020603050405020304" pitchFamily="18" charset="0"/>
              </a:rPr>
              <a:t>Responses from 100% of MS and territories. A total of 38 surveys were completed from the forty-eight Member States and Territories.  </a:t>
            </a:r>
          </a:p>
          <a:p>
            <a:endParaRPr lang="en-US" dirty="0"/>
          </a:p>
        </p:txBody>
      </p:sp>
      <p:pic>
        <p:nvPicPr>
          <p:cNvPr id="5" name="Picture 4" descr="Chart, bar chart&#10;&#10;Description automatically generated">
            <a:extLst>
              <a:ext uri="{FF2B5EF4-FFF2-40B4-BE49-F238E27FC236}">
                <a16:creationId xmlns:a16="http://schemas.microsoft.com/office/drawing/2014/main" id="{E8CE26DB-C4EE-098E-4514-50C0B0904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3200400"/>
            <a:ext cx="4876800" cy="3294966"/>
          </a:xfrm>
          <a:prstGeom prst="rect">
            <a:avLst/>
          </a:prstGeom>
        </p:spPr>
      </p:pic>
    </p:spTree>
    <p:extLst>
      <p:ext uri="{BB962C8B-B14F-4D97-AF65-F5344CB8AC3E}">
        <p14:creationId xmlns:p14="http://schemas.microsoft.com/office/powerpoint/2010/main" val="2331265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0DB82-A583-014E-A2DA-766E789360B5}"/>
              </a:ext>
            </a:extLst>
          </p:cNvPr>
          <p:cNvSpPr>
            <a:spLocks noGrp="1"/>
          </p:cNvSpPr>
          <p:nvPr>
            <p:ph type="title"/>
          </p:nvPr>
        </p:nvSpPr>
        <p:spPr>
          <a:xfrm>
            <a:off x="381762" y="274637"/>
            <a:ext cx="8380476" cy="914400"/>
          </a:xfrm>
        </p:spPr>
        <p:txBody>
          <a:bodyPr/>
          <a:lstStyle/>
          <a:p>
            <a:r>
              <a:rPr lang="en-US" dirty="0">
                <a:latin typeface="Times New Roman" panose="02020603050405020304" pitchFamily="18" charset="0"/>
                <a:cs typeface="Times New Roman" panose="02020603050405020304" pitchFamily="18" charset="0"/>
              </a:rPr>
              <a:t>Evaluation Form – Dummy Message</a:t>
            </a:r>
          </a:p>
        </p:txBody>
      </p:sp>
      <p:sp>
        <p:nvSpPr>
          <p:cNvPr id="3" name="Text Placeholder 2">
            <a:extLst>
              <a:ext uri="{FF2B5EF4-FFF2-40B4-BE49-F238E27FC236}">
                <a16:creationId xmlns:a16="http://schemas.microsoft.com/office/drawing/2014/main" id="{B2010977-0BE8-4141-8BA2-34941164A72C}"/>
              </a:ext>
            </a:extLst>
          </p:cNvPr>
          <p:cNvSpPr>
            <a:spLocks noGrp="1"/>
          </p:cNvSpPr>
          <p:nvPr>
            <p:ph type="body" idx="1"/>
          </p:nvPr>
        </p:nvSpPr>
        <p:spPr>
          <a:xfrm>
            <a:off x="381762" y="1447800"/>
            <a:ext cx="8380476" cy="4525963"/>
          </a:xfrm>
          <a:ln>
            <a:noFill/>
          </a:ln>
        </p:spPr>
        <p:txBody>
          <a:bodyPr/>
          <a:lstStyle/>
          <a:p>
            <a:r>
              <a:rPr lang="en-US" sz="2000" dirty="0">
                <a:solidFill>
                  <a:schemeClr val="tx1"/>
                </a:solidFill>
                <a:latin typeface="Times New Roman" panose="02020603050405020304" pitchFamily="18" charset="0"/>
                <a:cs typeface="Times New Roman" panose="02020603050405020304" pitchFamily="18" charset="0"/>
              </a:rPr>
              <a:t>The PTWC issued the “dummy” (start of exercise) message on March 10, 2022, at 1400 UTC and disseminated over all its standard broadcast channels. </a:t>
            </a:r>
            <a:endParaRPr lang="en-US" sz="2000" dirty="0">
              <a:solidFill>
                <a:schemeClr val="tx1"/>
              </a:solidFill>
            </a:endParaRPr>
          </a:p>
        </p:txBody>
      </p:sp>
      <p:pic>
        <p:nvPicPr>
          <p:cNvPr id="5" name="Picture 4" descr="Chart, waterfall chart&#10;&#10;Description automatically generated">
            <a:extLst>
              <a:ext uri="{FF2B5EF4-FFF2-40B4-BE49-F238E27FC236}">
                <a16:creationId xmlns:a16="http://schemas.microsoft.com/office/drawing/2014/main" id="{24A326B6-8F9B-1DA7-ACA2-9901E8742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590800"/>
            <a:ext cx="5943600" cy="3773170"/>
          </a:xfrm>
          <a:prstGeom prst="rect">
            <a:avLst/>
          </a:prstGeom>
        </p:spPr>
      </p:pic>
    </p:spTree>
    <p:extLst>
      <p:ext uri="{BB962C8B-B14F-4D97-AF65-F5344CB8AC3E}">
        <p14:creationId xmlns:p14="http://schemas.microsoft.com/office/powerpoint/2010/main" val="3208201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1455</Words>
  <Application>Microsoft Office PowerPoint</Application>
  <PresentationFormat>On-screen Show (4:3)</PresentationFormat>
  <Paragraphs>363</Paragraphs>
  <Slides>24</Slides>
  <Notes>13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Arial</vt:lpstr>
      <vt:lpstr>Calibri</vt:lpstr>
      <vt:lpstr>Times New Roman</vt:lpstr>
      <vt:lpstr>Office Theme</vt:lpstr>
      <vt:lpstr>1_Office Theme</vt:lpstr>
      <vt:lpstr>PowerPoint Presentation</vt:lpstr>
      <vt:lpstr>PowerPoint Presentation</vt:lpstr>
      <vt:lpstr>CARIBE WAVE 22</vt:lpstr>
      <vt:lpstr>CARIBE WAVE 22 Earthquake and Tsunami Scenarios</vt:lpstr>
      <vt:lpstr>Timeline </vt:lpstr>
      <vt:lpstr>Goals / Metrics</vt:lpstr>
      <vt:lpstr>PowerPoint Presentation</vt:lpstr>
      <vt:lpstr>Evaluation Form</vt:lpstr>
      <vt:lpstr>Evaluation Form – Dummy Message</vt:lpstr>
      <vt:lpstr>Evaluation Form – Dummy Message</vt:lpstr>
      <vt:lpstr>PowerPoint Presentation</vt:lpstr>
      <vt:lpstr>Evaluation Form - Dummy Message</vt:lpstr>
      <vt:lpstr>Evaluation Form - Threat Messages</vt:lpstr>
      <vt:lpstr>Evaluation Form – Type of Participation</vt:lpstr>
      <vt:lpstr>Evaluation Form – Tsunami Ready</vt:lpstr>
      <vt:lpstr>Evaluation Form – Tsunami Ready</vt:lpstr>
      <vt:lpstr>Evaluation Form – Exercise Satisfaction </vt:lpstr>
      <vt:lpstr>Status of Sea Level Stations during the exercise</vt:lpstr>
      <vt:lpstr>Status of DART’s</vt:lpstr>
      <vt:lpstr>Media Arrangements</vt:lpstr>
      <vt:lpstr>CARIBE WAVE 22 Task Team </vt:lpstr>
      <vt:lpstr>Hot-Wash</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Tiffay, Celine</cp:lastModifiedBy>
  <cp:revision>1</cp:revision>
  <dcterms:modified xsi:type="dcterms:W3CDTF">2022-06-07T15:41:54Z</dcterms:modified>
</cp:coreProperties>
</file>