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6" r:id="rId3"/>
    <p:sldId id="264" r:id="rId4"/>
    <p:sldId id="263" r:id="rId5"/>
    <p:sldId id="273" r:id="rId6"/>
    <p:sldId id="265" r:id="rId7"/>
    <p:sldId id="279" r:id="rId8"/>
    <p:sldId id="270" r:id="rId9"/>
    <p:sldId id="271" r:id="rId10"/>
    <p:sldId id="274" r:id="rId11"/>
    <p:sldId id="269" r:id="rId12"/>
    <p:sldId id="277" r:id="rId13"/>
    <p:sldId id="272" r:id="rId14"/>
    <p:sldId id="278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553A0-92EB-40C0-A12F-893C50E4D03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E2102-0ED7-47F5-9933-D3A48AF82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2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1" name="Google Shape;271;p8:notes"/>
          <p:cNvSpPr txBox="1">
            <a:spLocks noGrp="1"/>
          </p:cNvSpPr>
          <p:nvPr>
            <p:ph type="body" idx="1"/>
          </p:nvPr>
        </p:nvSpPr>
        <p:spPr>
          <a:xfrm>
            <a:off x="938213" y="4422775"/>
            <a:ext cx="5146675" cy="41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8:notes"/>
          <p:cNvSpPr txBox="1">
            <a:spLocks noGrp="1"/>
          </p:cNvSpPr>
          <p:nvPr>
            <p:ph type="sldNum" idx="12"/>
          </p:nvPr>
        </p:nvSpPr>
        <p:spPr>
          <a:xfrm>
            <a:off x="3979863" y="8845550"/>
            <a:ext cx="304323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4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D7-0239-4F00-92D5-E8856750F16B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A893-BA39-4E9A-9EA7-DFA31DA5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6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D7-0239-4F00-92D5-E8856750F16B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A893-BA39-4E9A-9EA7-DFA31DA5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0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D7-0239-4F00-92D5-E8856750F16B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A893-BA39-4E9A-9EA7-DFA31DA5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84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0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5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800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96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25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4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4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6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36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0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6" name="Google Shape;106;p50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400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5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52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1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51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400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5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5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D7-0239-4F00-92D5-E8856750F16B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A893-BA39-4E9A-9EA7-DFA31DA5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47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5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9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5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4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D7-0239-4F00-92D5-E8856750F16B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A893-BA39-4E9A-9EA7-DFA31DA5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4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D7-0239-4F00-92D5-E8856750F16B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A893-BA39-4E9A-9EA7-DFA31DA5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8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D7-0239-4F00-92D5-E8856750F16B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A893-BA39-4E9A-9EA7-DFA31DA5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1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D7-0239-4F00-92D5-E8856750F16B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A893-BA39-4E9A-9EA7-DFA31DA5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6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D7-0239-4F00-92D5-E8856750F16B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A893-BA39-4E9A-9EA7-DFA31DA5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2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D7-0239-4F00-92D5-E8856750F16B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A893-BA39-4E9A-9EA7-DFA31DA5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9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D7-0239-4F00-92D5-E8856750F16B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A893-BA39-4E9A-9EA7-DFA31DA5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9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ADD7-0239-4F00-92D5-E8856750F16B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3A893-BA39-4E9A-9EA7-DFA31DA5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756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2182"/>
            <a:ext cx="9144000" cy="156434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Regional Tsunami Evacuation Mapping Workshop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35488"/>
            <a:ext cx="12191999" cy="1407937"/>
          </a:xfrm>
          <a:solidFill>
            <a:schemeClr val="accent1">
              <a:lumMod val="50000"/>
            </a:schemeClr>
          </a:solidFill>
        </p:spPr>
        <p:txBody>
          <a:bodyPr anchor="ctr">
            <a:normAutofit fontScale="85000" lnSpcReduction="1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4.0 Key Stakeholders:  Tsunami </a:t>
            </a:r>
            <a:r>
              <a:rPr lang="en-US" sz="3600" b="1" dirty="0">
                <a:solidFill>
                  <a:schemeClr val="bg1"/>
                </a:solidFill>
              </a:rPr>
              <a:t>National Contacts (TNCs), Tsunami Service Provider (TSP), Tsunami Warning Focal Points (TWFPs), National Tsunami Warning Centers (NTWCs</a:t>
            </a:r>
            <a:r>
              <a:rPr lang="en-US" sz="3600" b="1" dirty="0" smtClean="0">
                <a:solidFill>
                  <a:schemeClr val="bg1"/>
                </a:solidFill>
              </a:rPr>
              <a:t>), Tsunami Information </a:t>
            </a:r>
            <a:r>
              <a:rPr lang="en-US" sz="3600" b="1" dirty="0" err="1" smtClean="0">
                <a:solidFill>
                  <a:schemeClr val="bg1"/>
                </a:solidFill>
              </a:rPr>
              <a:t>Centres</a:t>
            </a:r>
            <a:r>
              <a:rPr lang="en-US" sz="3600" b="1" dirty="0" smtClean="0">
                <a:solidFill>
                  <a:schemeClr val="bg1"/>
                </a:solidFill>
              </a:rPr>
              <a:t> (TICs)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37" y="167250"/>
            <a:ext cx="887952" cy="901933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307093" y="4610100"/>
            <a:ext cx="3784990" cy="2161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/>
              <a:t>Christa von </a:t>
            </a:r>
            <a:r>
              <a:rPr lang="en-US" sz="2000" dirty="0" err="1"/>
              <a:t>Hillebrandt</a:t>
            </a:r>
            <a:r>
              <a:rPr lang="en-US" sz="2000" dirty="0"/>
              <a:t>-Andrade</a:t>
            </a:r>
          </a:p>
          <a:p>
            <a:pPr algn="r"/>
            <a:r>
              <a:rPr lang="en-US" sz="2000" dirty="0" smtClean="0"/>
              <a:t>ITIC-CAR</a:t>
            </a:r>
          </a:p>
          <a:p>
            <a:pPr algn="r"/>
            <a:endParaRPr lang="en-US" sz="2000" dirty="0"/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Bridgetown, Barbados</a:t>
            </a:r>
            <a:endParaRPr lang="en-US" sz="2000" dirty="0"/>
          </a:p>
          <a:p>
            <a:pPr algn="r"/>
            <a:r>
              <a:rPr lang="en-US" sz="2000" dirty="0" smtClean="0"/>
              <a:t>August 8,2022</a:t>
            </a:r>
          </a:p>
          <a:p>
            <a:pPr algn="r"/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3" y="65349"/>
            <a:ext cx="1153249" cy="1105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9052" t="8025" r="3449" b="10944"/>
          <a:stretch/>
        </p:blipFill>
        <p:spPr>
          <a:xfrm>
            <a:off x="1334536" y="176731"/>
            <a:ext cx="1584625" cy="850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9370"/>
          <a:stretch/>
        </p:blipFill>
        <p:spPr>
          <a:xfrm>
            <a:off x="4983324" y="119988"/>
            <a:ext cx="1314451" cy="964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5348"/>
            <a:ext cx="1317030" cy="981188"/>
          </a:xfrm>
          <a:prstGeom prst="rect">
            <a:avLst/>
          </a:prstGeom>
        </p:spPr>
      </p:pic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030" y="200461"/>
            <a:ext cx="833514" cy="84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450" y="49292"/>
            <a:ext cx="1105737" cy="11057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54" y="222545"/>
            <a:ext cx="759230" cy="7592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r="10183"/>
          <a:stretch/>
        </p:blipFill>
        <p:spPr>
          <a:xfrm>
            <a:off x="6374810" y="301400"/>
            <a:ext cx="2084407" cy="67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National Tsunami </a:t>
            </a:r>
            <a:r>
              <a:rPr lang="en-US" dirty="0">
                <a:solidFill>
                  <a:schemeClr val="bg1"/>
                </a:solidFill>
              </a:rPr>
              <a:t>Warning </a:t>
            </a:r>
            <a:r>
              <a:rPr lang="en-US" dirty="0" smtClean="0">
                <a:solidFill>
                  <a:schemeClr val="bg1"/>
                </a:solidFill>
              </a:rPr>
              <a:t>Centre (NTWC)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Centre officially designated by the government to monitor and issue tsunami warnings and other related statements within their country according to established national Standard Operating Procedures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Costa Rica</a:t>
            </a:r>
            <a:r>
              <a:rPr lang="en-US" dirty="0" smtClean="0"/>
              <a:t>			</a:t>
            </a:r>
            <a:r>
              <a:rPr lang="en-US" b="1" dirty="0" smtClean="0"/>
              <a:t>Saint Vincent and the Grenadines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5" y="5807805"/>
            <a:ext cx="1276350" cy="950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96" y="3677301"/>
            <a:ext cx="4005419" cy="2597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878" y="3492719"/>
            <a:ext cx="3968840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Functions of </a:t>
            </a:r>
            <a:r>
              <a:rPr lang="en-US" dirty="0" smtClean="0">
                <a:solidFill>
                  <a:schemeClr val="bg1"/>
                </a:solidFill>
              </a:rPr>
              <a:t>an NTWC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9764"/>
          </a:xfrm>
        </p:spPr>
        <p:txBody>
          <a:bodyPr>
            <a:normAutofit fontScale="70000" lnSpcReduction="20000"/>
          </a:bodyPr>
          <a:lstStyle/>
          <a:p>
            <a:pPr marL="12700" lvl="0" indent="0">
              <a:lnSpc>
                <a:spcPct val="100000"/>
              </a:lnSpc>
              <a:spcBef>
                <a:spcPts val="470"/>
              </a:spcBef>
              <a:buNone/>
            </a:pPr>
            <a:r>
              <a:rPr lang="en-US" sz="3100" b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BASIC</a:t>
            </a:r>
            <a:endParaRPr lang="en-US" sz="3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00380" lvl="0" indent="-487680">
              <a:lnSpc>
                <a:spcPct val="100000"/>
              </a:lnSpc>
              <a:spcBef>
                <a:spcPts val="370"/>
              </a:spcBef>
              <a:buClr>
                <a:srgbClr val="CC0000"/>
              </a:buClr>
              <a:buSzPct val="79032"/>
              <a:buFont typeface="Wingdings"/>
              <a:buChar char=""/>
              <a:tabLst>
                <a:tab pos="499745" algn="l"/>
                <a:tab pos="500380" algn="l"/>
              </a:tabLst>
            </a:pP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Monitor</a:t>
            </a:r>
            <a:r>
              <a:rPr lang="en-US" sz="3100" kern="0" spc="-6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and</a:t>
            </a:r>
            <a:r>
              <a:rPr lang="en-US" sz="3100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Locate</a:t>
            </a:r>
            <a:r>
              <a:rPr lang="en-US" sz="3100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Earthquakes</a:t>
            </a:r>
            <a:endParaRPr lang="en-US" sz="3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00380" lvl="0" indent="-487680">
              <a:lnSpc>
                <a:spcPct val="100000"/>
              </a:lnSpc>
              <a:spcBef>
                <a:spcPts val="375"/>
              </a:spcBef>
              <a:buClr>
                <a:srgbClr val="CC0000"/>
              </a:buClr>
              <a:buSzPct val="79032"/>
              <a:buFont typeface="Wingdings"/>
              <a:buChar char=""/>
              <a:tabLst>
                <a:tab pos="499745" algn="l"/>
                <a:tab pos="500380" algn="l"/>
              </a:tabLst>
            </a:pP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Monitor</a:t>
            </a:r>
            <a:r>
              <a:rPr lang="en-US" sz="3100" kern="0" spc="-6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and</a:t>
            </a:r>
            <a:r>
              <a:rPr lang="en-US" sz="3100" kern="0" spc="-7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Detect</a:t>
            </a:r>
            <a:r>
              <a:rPr lang="en-US" sz="3100" kern="0" spc="-8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Tsunami</a:t>
            </a:r>
            <a:r>
              <a:rPr lang="en-US" sz="3100" kern="0" spc="-6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Waves</a:t>
            </a:r>
            <a:endParaRPr lang="en-US" sz="3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00380" lvl="0" indent="-487680">
              <a:lnSpc>
                <a:spcPct val="100000"/>
              </a:lnSpc>
              <a:spcBef>
                <a:spcPts val="370"/>
              </a:spcBef>
              <a:buClr>
                <a:srgbClr val="CC0000"/>
              </a:buClr>
              <a:buSzPct val="79032"/>
              <a:buFont typeface="Wingdings"/>
              <a:buChar char=""/>
              <a:tabLst>
                <a:tab pos="499745" algn="l"/>
                <a:tab pos="500380" algn="l"/>
              </a:tabLst>
            </a:pP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Assess</a:t>
            </a:r>
            <a:r>
              <a:rPr lang="en-US" sz="3100" kern="0" spc="-7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lang="en-US" sz="3100" kern="0" spc="-8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Tsunami</a:t>
            </a:r>
            <a:r>
              <a:rPr lang="en-US" sz="3100" kern="0" spc="-5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Threat</a:t>
            </a:r>
            <a:endParaRPr lang="en-US" sz="3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00380" lvl="0" indent="-487680">
              <a:lnSpc>
                <a:spcPct val="100000"/>
              </a:lnSpc>
              <a:spcBef>
                <a:spcPts val="375"/>
              </a:spcBef>
              <a:buClr>
                <a:srgbClr val="CC0000"/>
              </a:buClr>
              <a:buSzPct val="79032"/>
              <a:buFont typeface="Wingdings"/>
              <a:buChar char=""/>
              <a:tabLst>
                <a:tab pos="499745" algn="l"/>
                <a:tab pos="500380" algn="l"/>
              </a:tabLst>
            </a:pP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Create</a:t>
            </a:r>
            <a:r>
              <a:rPr lang="en-US" sz="3100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and</a:t>
            </a:r>
            <a:r>
              <a:rPr lang="en-US" sz="3100" kern="0" spc="-11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Disseminate</a:t>
            </a:r>
            <a:r>
              <a:rPr lang="en-US" sz="3100" kern="0" spc="-8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Alerts</a:t>
            </a:r>
            <a:endParaRPr lang="en-US" sz="3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00380" lvl="0" indent="-487680">
              <a:lnSpc>
                <a:spcPct val="100000"/>
              </a:lnSpc>
              <a:spcBef>
                <a:spcPts val="375"/>
              </a:spcBef>
              <a:buClr>
                <a:srgbClr val="CC0000"/>
              </a:buClr>
              <a:buSzPct val="79032"/>
              <a:buFont typeface="Wingdings"/>
              <a:buChar char=""/>
              <a:tabLst>
                <a:tab pos="499745" algn="l"/>
                <a:tab pos="500380" algn="l"/>
              </a:tabLst>
            </a:pP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Monitor</a:t>
            </a:r>
            <a:r>
              <a:rPr lang="en-US" sz="31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Tsunami</a:t>
            </a:r>
            <a:r>
              <a:rPr lang="en-US" sz="3100" kern="0" spc="-9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Impacts</a:t>
            </a:r>
            <a:endParaRPr lang="en-US" sz="3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370"/>
              </a:spcBef>
              <a:buNone/>
            </a:pPr>
            <a:r>
              <a:rPr lang="en-US" sz="3100" b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UPON</a:t>
            </a:r>
            <a:r>
              <a:rPr lang="en-US" sz="3100" b="1" kern="0" spc="-105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RECEIPT</a:t>
            </a:r>
            <a:r>
              <a:rPr lang="en-US" sz="3100" b="1" kern="0" spc="-10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MESSAGE</a:t>
            </a:r>
            <a:r>
              <a:rPr lang="en-US" sz="3100" b="1" kern="0" spc="-10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b="1" kern="0" spc="-25" dirty="0" smtClean="0">
                <a:solidFill>
                  <a:sysClr val="windowText" lastClr="000000"/>
                </a:solidFill>
                <a:latin typeface="Arial"/>
                <a:cs typeface="Arial"/>
              </a:rPr>
              <a:t>TSP/TWFP</a:t>
            </a:r>
            <a:endParaRPr lang="en-US" sz="3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00380" lvl="0" indent="-487680">
              <a:lnSpc>
                <a:spcPct val="100000"/>
              </a:lnSpc>
              <a:spcBef>
                <a:spcPts val="370"/>
              </a:spcBef>
              <a:buClr>
                <a:srgbClr val="CC0000"/>
              </a:buClr>
              <a:buSzPct val="79032"/>
              <a:buFont typeface="Wingdings"/>
              <a:buChar char=""/>
              <a:tabLst>
                <a:tab pos="499745" algn="l"/>
                <a:tab pos="500380" algn="l"/>
              </a:tabLst>
            </a:pP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Consult</a:t>
            </a:r>
            <a:r>
              <a:rPr lang="en-US" sz="31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with</a:t>
            </a:r>
            <a:r>
              <a:rPr lang="en-US" sz="3100" kern="0" spc="-10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NDMO</a:t>
            </a:r>
            <a:r>
              <a:rPr lang="en-US" sz="31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During</a:t>
            </a:r>
            <a:r>
              <a:rPr lang="en-US" sz="3100" kern="0" spc="-7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Events</a:t>
            </a:r>
            <a:endParaRPr lang="en-US" sz="3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00380" lvl="0" indent="-487680">
              <a:lnSpc>
                <a:spcPct val="100000"/>
              </a:lnSpc>
              <a:spcBef>
                <a:spcPts val="375"/>
              </a:spcBef>
              <a:buClr>
                <a:srgbClr val="CC0000"/>
              </a:buClr>
              <a:buSzPct val="79032"/>
              <a:buFont typeface="Wingdings"/>
              <a:buChar char=""/>
              <a:tabLst>
                <a:tab pos="499745" algn="l"/>
                <a:tab pos="500380" algn="l"/>
              </a:tabLst>
            </a:pP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Brief</a:t>
            </a:r>
            <a:r>
              <a:rPr lang="en-US" sz="31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lang="en-US" sz="31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Media</a:t>
            </a:r>
            <a:r>
              <a:rPr lang="en-US" sz="3100" kern="0" spc="-4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–</a:t>
            </a:r>
            <a:r>
              <a:rPr lang="en-US" sz="3100" kern="0" spc="-5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Your</a:t>
            </a:r>
            <a:r>
              <a:rPr lang="en-US" sz="3100"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Partner</a:t>
            </a:r>
            <a:endParaRPr lang="en-US" sz="3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370"/>
              </a:spcBef>
              <a:buNone/>
            </a:pPr>
            <a:r>
              <a:rPr lang="en-US" sz="3100" b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DURING</a:t>
            </a:r>
            <a:r>
              <a:rPr lang="en-US" sz="3100" b="1" kern="0" spc="-7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b="1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NON-</a:t>
            </a:r>
            <a:r>
              <a:rPr lang="en-US" sz="3100" b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CRISIS</a:t>
            </a:r>
            <a:endParaRPr lang="en-US" sz="3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00380" lvl="0" indent="-487680">
              <a:lnSpc>
                <a:spcPct val="100000"/>
              </a:lnSpc>
              <a:spcBef>
                <a:spcPts val="370"/>
              </a:spcBef>
              <a:buClr>
                <a:srgbClr val="CC0000"/>
              </a:buClr>
              <a:buSzPct val="79032"/>
              <a:buFont typeface="Wingdings"/>
              <a:buChar char=""/>
              <a:tabLst>
                <a:tab pos="499745" algn="l"/>
                <a:tab pos="500380" algn="l"/>
              </a:tabLst>
            </a:pPr>
            <a:r>
              <a:rPr lang="en-US" sz="31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Outreach</a:t>
            </a:r>
          </a:p>
          <a:p>
            <a:pPr marL="500380" lvl="0" indent="-487680">
              <a:lnSpc>
                <a:spcPct val="100000"/>
              </a:lnSpc>
              <a:spcBef>
                <a:spcPts val="370"/>
              </a:spcBef>
              <a:buClr>
                <a:srgbClr val="CC0000"/>
              </a:buClr>
              <a:buSzPct val="79032"/>
              <a:buFont typeface="Wingdings"/>
              <a:buChar char=""/>
              <a:tabLst>
                <a:tab pos="499745" algn="l"/>
                <a:tab pos="500380" algn="l"/>
              </a:tabLst>
            </a:pPr>
            <a:r>
              <a:rPr lang="en-US" sz="31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Research/Tsunami Modeling/Scenarios</a:t>
            </a:r>
          </a:p>
          <a:p>
            <a:pPr marL="500380" lvl="0" indent="-487680">
              <a:lnSpc>
                <a:spcPct val="100000"/>
              </a:lnSpc>
              <a:spcBef>
                <a:spcPts val="370"/>
              </a:spcBef>
              <a:buClr>
                <a:srgbClr val="CC0000"/>
              </a:buClr>
              <a:buSzPct val="79032"/>
              <a:buFont typeface="Wingdings"/>
              <a:buChar char=""/>
              <a:tabLst>
                <a:tab pos="499745" algn="l"/>
                <a:tab pos="500380" algn="l"/>
              </a:tabLst>
            </a:pPr>
            <a:r>
              <a:rPr lang="en-US" sz="31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Review</a:t>
            </a:r>
            <a:r>
              <a:rPr lang="en-US" sz="3100" kern="0" spc="-8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and</a:t>
            </a:r>
            <a:r>
              <a:rPr lang="en-US" sz="31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Exercise</a:t>
            </a:r>
            <a:r>
              <a:rPr lang="en-US" sz="3100" kern="0" spc="-8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Tsunami</a:t>
            </a:r>
            <a:r>
              <a:rPr lang="en-US" sz="3100" kern="0" spc="-7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spc="-10" dirty="0" smtClean="0">
                <a:solidFill>
                  <a:sysClr val="windowText" lastClr="000000"/>
                </a:solidFill>
                <a:latin typeface="Arial"/>
                <a:cs typeface="Arial"/>
              </a:rPr>
              <a:t>Protocol</a:t>
            </a:r>
          </a:p>
          <a:p>
            <a:pPr marL="500380" lvl="0" indent="-487680">
              <a:lnSpc>
                <a:spcPct val="100000"/>
              </a:lnSpc>
              <a:spcBef>
                <a:spcPts val="370"/>
              </a:spcBef>
              <a:buClr>
                <a:srgbClr val="CC0000"/>
              </a:buClr>
              <a:buSzPct val="79032"/>
              <a:buFont typeface="Wingdings"/>
              <a:buChar char=""/>
              <a:tabLst>
                <a:tab pos="499745" algn="l"/>
                <a:tab pos="500380" algn="l"/>
              </a:tabLst>
            </a:pPr>
            <a:r>
              <a:rPr lang="en-US" sz="3100" kern="0" spc="-10" dirty="0" smtClean="0">
                <a:solidFill>
                  <a:sysClr val="windowText" lastClr="000000"/>
                </a:solidFill>
                <a:latin typeface="Arial"/>
                <a:cs typeface="Arial"/>
              </a:rPr>
              <a:t>Participate in CARIBE WAVE Exercise</a:t>
            </a:r>
            <a:endParaRPr lang="en-US" sz="3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5" y="5807805"/>
            <a:ext cx="1276350" cy="95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Official Contact Information Updates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5" y="5807805"/>
            <a:ext cx="1276350" cy="950881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838200" y="2119136"/>
            <a:ext cx="3896995" cy="4046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20014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Member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States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should update TWFP/NTWC/TNC</a:t>
            </a:r>
            <a:endParaRPr sz="3200" dirty="0">
              <a:latin typeface="Times New Roman"/>
              <a:cs typeface="Times New Roman"/>
            </a:endParaRPr>
          </a:p>
          <a:p>
            <a:pPr marL="12700" marR="5080" indent="-1905" algn="ctr">
              <a:lnSpc>
                <a:spcPct val="99800"/>
              </a:lnSpc>
              <a:spcBef>
                <a:spcPts val="5"/>
              </a:spcBef>
            </a:pPr>
            <a:r>
              <a:rPr sz="3200" dirty="0">
                <a:latin typeface="Times New Roman"/>
                <a:cs typeface="Times New Roman"/>
              </a:rPr>
              <a:t>data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IOC </a:t>
            </a:r>
            <a:r>
              <a:rPr sz="3200" spc="-10" dirty="0">
                <a:latin typeface="Times New Roman"/>
                <a:cs typeface="Times New Roman"/>
              </a:rPr>
              <a:t>(B.Aliaga@unesco.org)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 case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 </a:t>
            </a:r>
            <a:r>
              <a:rPr sz="3200" dirty="0">
                <a:latin typeface="Times New Roman"/>
                <a:cs typeface="Times New Roman"/>
              </a:rPr>
              <a:t>NTWC/TWFP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also </a:t>
            </a:r>
            <a:r>
              <a:rPr sz="3200" spc="-10" dirty="0">
                <a:latin typeface="Times New Roman"/>
                <a:cs typeface="Times New Roman"/>
              </a:rPr>
              <a:t>ptwc@ptwc.noaa.gov</a:t>
            </a:r>
            <a:r>
              <a:rPr sz="4000" spc="-10" dirty="0">
                <a:latin typeface="Times New Roman"/>
                <a:cs typeface="Times New Roman"/>
              </a:rPr>
              <a:t>)</a:t>
            </a:r>
            <a:endParaRPr sz="40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041" y="2115377"/>
            <a:ext cx="5334488" cy="40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034" name="Straight Connector 18"/>
          <p:cNvCxnSpPr>
            <a:cxnSpLocks noChangeShapeType="1"/>
          </p:cNvCxnSpPr>
          <p:nvPr/>
        </p:nvCxnSpPr>
        <p:spPr bwMode="auto">
          <a:xfrm>
            <a:off x="2971800" y="4038600"/>
            <a:ext cx="58335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" name="Diamond 13">
            <a:extLst>
              <a:ext uri="{FF2B5EF4-FFF2-40B4-BE49-F238E27FC236}">
                <a16:creationId xmlns:a16="http://schemas.microsoft.com/office/drawing/2014/main" id="{A1D941BF-181F-BF4D-A637-EAA87AE01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351618"/>
            <a:ext cx="5833533" cy="3439583"/>
          </a:xfrm>
          <a:prstGeom prst="diamond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2099" name="Oval 19">
            <a:extLst>
              <a:ext uri="{FF2B5EF4-FFF2-40B4-BE49-F238E27FC236}">
                <a16:creationId xmlns:a16="http://schemas.microsoft.com/office/drawing/2014/main" id="{21C02DA4-FA65-F44A-B550-CA91C9B1D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1" y="2880784"/>
            <a:ext cx="2317751" cy="2317749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44037" name="Straight Connector 16"/>
          <p:cNvCxnSpPr>
            <a:cxnSpLocks noChangeShapeType="1"/>
          </p:cNvCxnSpPr>
          <p:nvPr/>
        </p:nvCxnSpPr>
        <p:spPr bwMode="auto">
          <a:xfrm flipV="1">
            <a:off x="5943600" y="1821051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8" name="Title 1"/>
          <p:cNvSpPr>
            <a:spLocks noGrp="1" noChangeArrowheads="1"/>
          </p:cNvSpPr>
          <p:nvPr>
            <p:ph type="title"/>
          </p:nvPr>
        </p:nvSpPr>
        <p:spPr>
          <a:xfrm>
            <a:off x="711200" y="152400"/>
            <a:ext cx="9652000" cy="762000"/>
          </a:xfrm>
        </p:spPr>
        <p:txBody>
          <a:bodyPr/>
          <a:lstStyle/>
          <a:p>
            <a:r>
              <a:rPr lang="en-US" altLang="en-US" sz="4267" dirty="0"/>
              <a:t>IOC Tsunami Information </a:t>
            </a:r>
            <a:r>
              <a:rPr lang="en-US" altLang="en-US" sz="4267" dirty="0" err="1" smtClean="0"/>
              <a:t>Centres</a:t>
            </a:r>
            <a:endParaRPr lang="en-US" altLang="en-US" sz="4267" dirty="0"/>
          </a:p>
        </p:txBody>
      </p:sp>
      <p:pic>
        <p:nvPicPr>
          <p:cNvPr id="4403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818" y="3033184"/>
            <a:ext cx="2089149" cy="199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4667968"/>
            <a:ext cx="2169584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4D2CF8-2BEB-014A-9EC0-1B48CEF3AA52}"/>
              </a:ext>
            </a:extLst>
          </p:cNvPr>
          <p:cNvSpPr/>
          <p:nvPr/>
        </p:nvSpPr>
        <p:spPr>
          <a:xfrm>
            <a:off x="7823200" y="1803401"/>
            <a:ext cx="260138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 smtClean="0"/>
              <a:t>NEAMTWS</a:t>
            </a:r>
          </a:p>
          <a:p>
            <a:pPr eaLnBrk="1" hangingPunct="1">
              <a:defRPr/>
            </a:pPr>
            <a:r>
              <a:rPr lang="en-US" b="1" dirty="0" smtClean="0"/>
              <a:t>IOC Tsunami </a:t>
            </a:r>
            <a:r>
              <a:rPr lang="en-US" b="1" dirty="0" err="1" smtClean="0"/>
              <a:t>Programme</a:t>
            </a: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NEAMTWS Secretariat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B566BE-030A-BF41-98CA-785D29EC9FC6}"/>
              </a:ext>
            </a:extLst>
          </p:cNvPr>
          <p:cNvSpPr/>
          <p:nvPr/>
        </p:nvSpPr>
        <p:spPr>
          <a:xfrm>
            <a:off x="1710267" y="5096934"/>
            <a:ext cx="299296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/>
              <a:t>IOTWS</a:t>
            </a:r>
          </a:p>
          <a:p>
            <a:pPr eaLnBrk="1" hangingPunct="1">
              <a:defRPr/>
            </a:pPr>
            <a:r>
              <a:rPr lang="en-US" b="1" dirty="0"/>
              <a:t>Indonesia – IOC Partnership 2012 (formerly JTIC since 2006)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181D50-20CA-C748-A02F-B56418607582}"/>
              </a:ext>
            </a:extLst>
          </p:cNvPr>
          <p:cNvSpPr/>
          <p:nvPr/>
        </p:nvSpPr>
        <p:spPr>
          <a:xfrm>
            <a:off x="1165242" y="1397000"/>
            <a:ext cx="3537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b="1" dirty="0"/>
              <a:t>PTWS </a:t>
            </a:r>
          </a:p>
          <a:p>
            <a:pPr algn="r" eaLnBrk="1" hangingPunct="1">
              <a:defRPr/>
            </a:pPr>
            <a:r>
              <a:rPr lang="en-US" b="1" dirty="0"/>
              <a:t>USA NOAA – IOC </a:t>
            </a:r>
            <a:r>
              <a:rPr lang="en-US" b="1" dirty="0" smtClean="0"/>
              <a:t>Partnership</a:t>
            </a:r>
          </a:p>
          <a:p>
            <a:pPr algn="r" eaLnBrk="1" hangingPunct="1">
              <a:defRPr/>
            </a:pPr>
            <a:r>
              <a:rPr lang="en-US" b="1" dirty="0" smtClean="0"/>
              <a:t>1965</a:t>
            </a:r>
          </a:p>
          <a:p>
            <a:pPr algn="r" eaLnBrk="1" hangingPunct="1">
              <a:defRPr/>
            </a:pPr>
            <a:r>
              <a:rPr lang="en-US" b="1" dirty="0" smtClean="0"/>
              <a:t>Caribbean Office (part of ITIC since 2017, since 2010 as CTWP)</a:t>
            </a:r>
            <a:endParaRPr lang="en-US" b="1" dirty="0"/>
          </a:p>
          <a:p>
            <a:pPr algn="r" eaLnBrk="1" hangingPunct="1">
              <a:defRPr/>
            </a:pP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349DC5-C4BF-834F-A7CD-581B5C03DD1F}"/>
              </a:ext>
            </a:extLst>
          </p:cNvPr>
          <p:cNvSpPr/>
          <p:nvPr/>
        </p:nvSpPr>
        <p:spPr>
          <a:xfrm>
            <a:off x="7031567" y="5791200"/>
            <a:ext cx="3132667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/>
              <a:t>CARIBE-EWS </a:t>
            </a:r>
          </a:p>
          <a:p>
            <a:pPr eaLnBrk="1" hangingPunct="1">
              <a:defRPr/>
            </a:pPr>
            <a:r>
              <a:rPr lang="en-US" b="1" dirty="0"/>
              <a:t>Barbados– IOC Partnership</a:t>
            </a:r>
          </a:p>
          <a:p>
            <a:pPr eaLnBrk="1" hangingPunct="1">
              <a:defRPr/>
            </a:pPr>
            <a:r>
              <a:rPr lang="en-US" b="1" dirty="0"/>
              <a:t>2015 </a:t>
            </a:r>
            <a:r>
              <a:rPr lang="en-US" b="1" dirty="0" smtClean="0"/>
              <a:t>(established 2015)</a:t>
            </a:r>
            <a:endParaRPr lang="en-US" b="1" dirty="0"/>
          </a:p>
        </p:txBody>
      </p:sp>
      <p:pic>
        <p:nvPicPr>
          <p:cNvPr id="4404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85" y="2982385"/>
            <a:ext cx="2188633" cy="21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397000"/>
            <a:ext cx="2235200" cy="22711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9181D50-20CA-C748-A02F-B56418607582}"/>
              </a:ext>
            </a:extLst>
          </p:cNvPr>
          <p:cNvSpPr/>
          <p:nvPr/>
        </p:nvSpPr>
        <p:spPr>
          <a:xfrm>
            <a:off x="4776883" y="4079158"/>
            <a:ext cx="231179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1200" b="1" dirty="0" smtClean="0"/>
              <a:t>ITIC Caribbean Office (since 2017, since 2010 as CTWP)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484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 or comments?</a:t>
            </a:r>
          </a:p>
          <a:p>
            <a:endParaRPr lang="en-US" dirty="0"/>
          </a:p>
          <a:p>
            <a:r>
              <a:rPr lang="en-US" dirty="0" smtClean="0"/>
              <a:t>Christa.vonhh@noaa.gov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675" y="5732974"/>
            <a:ext cx="1370752" cy="102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Reference Documents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UNESCO/IOC Tsunami Glossary</a:t>
            </a:r>
          </a:p>
          <a:p>
            <a:r>
              <a:rPr lang="en-US" dirty="0" smtClean="0"/>
              <a:t>UNESCO/IOC Intergovernmental Coordination Group for Tsunamis and Other Coastal Hazards for the Caribbean and Adjacent Regions (CARIBE EWS) Organizational Structure and Governance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Available on Ocean Expert Workshop Page</a:t>
            </a:r>
            <a:endParaRPr lang="en-US" sz="3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5" y="5807805"/>
            <a:ext cx="1276350" cy="95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Tsunami National </a:t>
            </a:r>
            <a:r>
              <a:rPr lang="en-US" dirty="0" smtClean="0">
                <a:solidFill>
                  <a:schemeClr val="bg1"/>
                </a:solidFill>
              </a:rPr>
              <a:t>Contact (TNC)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person designated by an ICG Member State government to represent his/her country in the coordination of international tsunami warning and mitigation activities.	The person is part of the main stakeholders of the national tsunami warning and mitigation system program.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5" y="5807805"/>
            <a:ext cx="1276350" cy="950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964" y="4001294"/>
            <a:ext cx="7114649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653" y="163093"/>
            <a:ext cx="8630652" cy="651404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5" y="5807805"/>
            <a:ext cx="1276350" cy="95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662"/>
            <a:ext cx="10515600" cy="132556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Tsunami Service Provider </a:t>
            </a:r>
            <a:r>
              <a:rPr lang="en-US" dirty="0" smtClean="0">
                <a:solidFill>
                  <a:schemeClr val="bg1"/>
                </a:solidFill>
              </a:rPr>
              <a:t>(TSP)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5346"/>
            <a:ext cx="11518232" cy="4351338"/>
          </a:xfrm>
        </p:spPr>
        <p:txBody>
          <a:bodyPr/>
          <a:lstStyle/>
          <a:p>
            <a:r>
              <a:rPr lang="en-US" dirty="0"/>
              <a:t>Centre that monitors seismic and sea level activity and issues timely tsunami threat information within an ICG framework to National Tsunami Warning </a:t>
            </a:r>
            <a:r>
              <a:rPr lang="en-US" dirty="0" err="1"/>
              <a:t>Centres</a:t>
            </a:r>
            <a:r>
              <a:rPr lang="en-US" dirty="0"/>
              <a:t> / Tsunami Warning Focal Points and other TSPs operating within an ocean basin.</a:t>
            </a:r>
          </a:p>
          <a:p>
            <a:r>
              <a:rPr lang="en-US" dirty="0"/>
              <a:t>The NTWCs / TWFPs may use these products to develop and issue tsunami warnings for their countries. TSPs may also issue Public messages for an ocean basin and act as National Tsunami Warning </a:t>
            </a:r>
            <a:r>
              <a:rPr lang="en-US" dirty="0" err="1"/>
              <a:t>Centres</a:t>
            </a:r>
            <a:r>
              <a:rPr lang="en-US" dirty="0"/>
              <a:t> providing tsunami warnings for their own </a:t>
            </a:r>
            <a:r>
              <a:rPr lang="en-US" dirty="0" smtClean="0"/>
              <a:t>countries.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5" y="5807805"/>
            <a:ext cx="1276350" cy="950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272" y="4765729"/>
            <a:ext cx="8236410" cy="2092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3705" y="6481011"/>
            <a:ext cx="8181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PTWC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4672" y="-2772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8"/>
          <p:cNvSpPr/>
          <p:nvPr/>
        </p:nvSpPr>
        <p:spPr>
          <a:xfrm>
            <a:off x="0" y="189161"/>
            <a:ext cx="12192000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r>
              <a:rPr lang="en-US" sz="2400" b="1" kern="0">
                <a:solidFill>
                  <a:srgbClr val="006BBC"/>
                </a:solidFill>
                <a:latin typeface="Calibri"/>
                <a:ea typeface="Calibri"/>
                <a:cs typeface="Calibri"/>
                <a:sym typeface="Calibri"/>
              </a:rPr>
              <a:t>EXISTING SERVICES OF THE GLOBAL TSUNAMI WARNING SYSTEM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352242" y="2296903"/>
            <a:ext cx="2691847" cy="330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1050"/>
            </a:pPr>
            <a:r>
              <a:rPr lang="en-US" sz="14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NEAMTWS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North Eastern Atlantic, Mediterranean 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connected seas Tsunami Warning </a:t>
            </a:r>
            <a:b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Mitigation System</a:t>
            </a:r>
            <a:endParaRPr sz="9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675"/>
            </a:pPr>
            <a:endParaRPr sz="9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675"/>
            </a:pPr>
            <a:endParaRPr sz="9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675"/>
            </a:pPr>
            <a:endParaRPr sz="9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Accredited TSPs: 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spcBef>
                <a:spcPts val="300"/>
              </a:spcBef>
              <a:buClr>
                <a:srgbClr val="000000"/>
              </a:buClr>
              <a:buSzPts val="675"/>
            </a:pPr>
            <a:r>
              <a:rPr lang="en-US" sz="9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CENALT </a:t>
            </a: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Centre </a:t>
            </a:r>
            <a:r>
              <a:rPr lang="en-US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d'Alerte</a:t>
            </a: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aux Tsunamis of France</a:t>
            </a:r>
            <a:endParaRPr sz="9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spcBef>
                <a:spcPts val="300"/>
              </a:spcBef>
              <a:buClr>
                <a:srgbClr val="000000"/>
              </a:buClr>
              <a:buSzPts val="675"/>
            </a:pPr>
            <a:r>
              <a:rPr lang="en-US" sz="9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IPMA</a:t>
            </a: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Instituto</a:t>
            </a: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Portugues</a:t>
            </a: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Mar e da </a:t>
            </a:r>
            <a:r>
              <a:rPr lang="en-US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Atmosfera</a:t>
            </a: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Portugal</a:t>
            </a:r>
            <a:endParaRPr sz="9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INGV</a:t>
            </a: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Istituto</a:t>
            </a: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Nazionale</a:t>
            </a: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Geofisica</a:t>
            </a: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Vulcanologia</a:t>
            </a: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Italy 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spcBef>
                <a:spcPts val="300"/>
              </a:spcBef>
              <a:buClr>
                <a:srgbClr val="000000"/>
              </a:buClr>
              <a:buSzPts val="675"/>
            </a:pPr>
            <a:r>
              <a:rPr lang="en-US" sz="9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KOERI</a:t>
            </a: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Kandilli</a:t>
            </a: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Observatory and Earthquake Research Institute of Turkey</a:t>
            </a:r>
            <a:endParaRPr sz="9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spcBef>
                <a:spcPts val="300"/>
              </a:spcBef>
              <a:buClr>
                <a:srgbClr val="000000"/>
              </a:buClr>
              <a:buSzPts val="675"/>
            </a:pPr>
            <a:r>
              <a:rPr lang="en-US" sz="9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NOA </a:t>
            </a: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Observatory of Athens of Greece</a:t>
            </a:r>
            <a:endParaRPr sz="9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spcBef>
                <a:spcPts val="300"/>
              </a:spcBef>
              <a:buClr>
                <a:srgbClr val="000000"/>
              </a:buClr>
              <a:buSzPts val="675"/>
            </a:pPr>
            <a:r>
              <a:rPr lang="en-US" sz="9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Planned</a:t>
            </a:r>
            <a:endParaRPr sz="9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8"/>
          <p:cNvCxnSpPr/>
          <p:nvPr/>
        </p:nvCxnSpPr>
        <p:spPr>
          <a:xfrm>
            <a:off x="183879" y="3613569"/>
            <a:ext cx="163219" cy="0"/>
          </a:xfrm>
          <a:prstGeom prst="straightConnector1">
            <a:avLst/>
          </a:prstGeom>
          <a:noFill/>
          <a:ln w="76200" cap="flat" cmpd="sng">
            <a:solidFill>
              <a:srgbClr val="01974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8"/>
          <p:cNvCxnSpPr/>
          <p:nvPr/>
        </p:nvCxnSpPr>
        <p:spPr>
          <a:xfrm>
            <a:off x="201295" y="5430031"/>
            <a:ext cx="163219" cy="0"/>
          </a:xfrm>
          <a:prstGeom prst="straightConnector1">
            <a:avLst/>
          </a:prstGeom>
          <a:noFill/>
          <a:ln w="50800" cap="flat" cmpd="sng">
            <a:solidFill>
              <a:srgbClr val="AECA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8"/>
          <p:cNvSpPr/>
          <p:nvPr/>
        </p:nvSpPr>
        <p:spPr>
          <a:xfrm>
            <a:off x="10105163" y="934809"/>
            <a:ext cx="2001371" cy="9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services provided by the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 National Tsunami Warning Center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outside the framework of the IOC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coordinated tsunami warning systems</a:t>
            </a: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0" name="Google Shape;280;p8"/>
          <p:cNvCxnSpPr/>
          <p:nvPr/>
        </p:nvCxnSpPr>
        <p:spPr>
          <a:xfrm>
            <a:off x="10012023" y="1186105"/>
            <a:ext cx="163219" cy="0"/>
          </a:xfrm>
          <a:prstGeom prst="straightConnector1">
            <a:avLst/>
          </a:prstGeom>
          <a:noFill/>
          <a:ln w="76200" cap="flat" cmpd="sng">
            <a:solidFill>
              <a:srgbClr val="C7665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1" name="Google Shape;281;p8"/>
          <p:cNvSpPr/>
          <p:nvPr/>
        </p:nvSpPr>
        <p:spPr>
          <a:xfrm>
            <a:off x="10420669" y="1723553"/>
            <a:ext cx="1788459" cy="2695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en-US" sz="1467" b="1" ker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CARIBE-EWS</a:t>
            </a: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Tsunamis and Other Coastal Hazards Warning System for the Caribbean and Adjacent Regions</a:t>
            </a: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675"/>
            </a:pP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spcBef>
                <a:spcPts val="300"/>
              </a:spcBef>
              <a:buClr>
                <a:srgbClr val="000000"/>
              </a:buClr>
              <a:buSzPts val="675"/>
            </a:pP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spcBef>
                <a:spcPts val="600"/>
              </a:spcBef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International Tsunami Information Centre, Caribbean Office (Hawaii, Puerto Rico, Chile, IOC</a:t>
            </a: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spcBef>
                <a:spcPts val="600"/>
              </a:spcBef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Service provided by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spcBef>
                <a:spcPts val="300"/>
              </a:spcBef>
              <a:buClr>
                <a:srgbClr val="000000"/>
              </a:buClr>
              <a:buSzPts val="675"/>
            </a:pPr>
            <a:r>
              <a:rPr lang="en-US" sz="9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PTWC</a:t>
            </a: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Pacific Tsunami Warning Center /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NWS/NOAA of USA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spcBef>
                <a:spcPts val="300"/>
              </a:spcBef>
              <a:buClr>
                <a:srgbClr val="000000"/>
              </a:buClr>
              <a:buSzPts val="675"/>
            </a:pPr>
            <a:r>
              <a:rPr lang="en-US" sz="9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Planned</a:t>
            </a:r>
            <a:endParaRPr sz="9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2" name="Google Shape;282;p8"/>
          <p:cNvCxnSpPr/>
          <p:nvPr/>
        </p:nvCxnSpPr>
        <p:spPr>
          <a:xfrm>
            <a:off x="10326948" y="3648307"/>
            <a:ext cx="163219" cy="0"/>
          </a:xfrm>
          <a:prstGeom prst="straightConnector1">
            <a:avLst/>
          </a:prstGeom>
          <a:noFill/>
          <a:ln w="76200" cap="flat" cmpd="sng">
            <a:solidFill>
              <a:srgbClr val="F0871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3" name="Google Shape;283;p8"/>
          <p:cNvCxnSpPr/>
          <p:nvPr/>
        </p:nvCxnSpPr>
        <p:spPr>
          <a:xfrm rot="10800000" flipH="1">
            <a:off x="10344655" y="4070815"/>
            <a:ext cx="145512" cy="3"/>
          </a:xfrm>
          <a:prstGeom prst="straightConnector1">
            <a:avLst/>
          </a:prstGeom>
          <a:noFill/>
          <a:ln w="50800" cap="flat" cmpd="sng">
            <a:solidFill>
              <a:srgbClr val="FED7A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4" name="Google Shape;284;p8"/>
          <p:cNvSpPr/>
          <p:nvPr/>
        </p:nvSpPr>
        <p:spPr>
          <a:xfrm>
            <a:off x="0" y="704333"/>
            <a:ext cx="12192000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200"/>
            </a:pPr>
            <a:r>
              <a:rPr lang="en-US"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Intergovernmental Oceanographic Commission of UNESCO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buSzPts val="1200"/>
            </a:pPr>
            <a:r>
              <a:rPr lang="en-US"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2021 www.ioc-tsunami.org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7721601" y="3733800"/>
            <a:ext cx="1777815" cy="318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1400"/>
            </a:pPr>
            <a:r>
              <a:rPr lang="en-US" sz="1867" b="1" kern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PTWS</a:t>
            </a: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Pacific Tsunami Warning </a:t>
            </a:r>
            <a:b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Mitigation System</a:t>
            </a: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675"/>
            </a:pP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675"/>
            </a:pP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675"/>
            </a:pP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NWPTAC/JMA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Northwest Pacific Tsunami Advisory Center /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Japan Meteorological Agency</a:t>
            </a: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675"/>
            </a:pP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PTWC</a:t>
            </a: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Pacific Tsunami Warning Center /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NWS/NOAA of USA</a:t>
            </a: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675"/>
            </a:pP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SCSTAC/NMEFC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South China Sea Tsunami Advisory Center /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Marine Environmental Forecasting Center of P. R. China</a:t>
            </a: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6" name="Google Shape;286;p8"/>
          <p:cNvCxnSpPr/>
          <p:nvPr/>
        </p:nvCxnSpPr>
        <p:spPr>
          <a:xfrm>
            <a:off x="7551709" y="4838009"/>
            <a:ext cx="163219" cy="0"/>
          </a:xfrm>
          <a:prstGeom prst="straightConnector1">
            <a:avLst/>
          </a:prstGeom>
          <a:noFill/>
          <a:ln w="76200" cap="flat" cmpd="sng">
            <a:solidFill>
              <a:srgbClr val="F9D6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8"/>
          <p:cNvCxnSpPr/>
          <p:nvPr/>
        </p:nvCxnSpPr>
        <p:spPr>
          <a:xfrm>
            <a:off x="7551709" y="5513735"/>
            <a:ext cx="163219" cy="0"/>
          </a:xfrm>
          <a:prstGeom prst="straightConnector1">
            <a:avLst/>
          </a:prstGeom>
          <a:noFill/>
          <a:ln w="76200" cap="flat" cmpd="sng">
            <a:solidFill>
              <a:srgbClr val="F0871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" name="Google Shape;288;p8"/>
          <p:cNvCxnSpPr/>
          <p:nvPr/>
        </p:nvCxnSpPr>
        <p:spPr>
          <a:xfrm>
            <a:off x="7551709" y="6060421"/>
            <a:ext cx="163219" cy="0"/>
          </a:xfrm>
          <a:prstGeom prst="straightConnector1">
            <a:avLst/>
          </a:prstGeom>
          <a:noFill/>
          <a:ln w="76200" cap="flat" cmpd="sng">
            <a:solidFill>
              <a:srgbClr val="C6A98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9" name="Google Shape;289;p8"/>
          <p:cNvSpPr/>
          <p:nvPr/>
        </p:nvSpPr>
        <p:spPr>
          <a:xfrm>
            <a:off x="4234650" y="4745837"/>
            <a:ext cx="2505481" cy="196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1200"/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IOTWMS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Indian Ocean Tsunami </a:t>
            </a:r>
            <a:b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Warning and Mitigation System</a:t>
            </a: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675"/>
            </a:pP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675"/>
            </a:pP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675"/>
            </a:pP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InaRTSP</a:t>
            </a: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Indonesian Regional Tsunami Service Provider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spcBef>
                <a:spcPts val="300"/>
              </a:spcBef>
              <a:buClr>
                <a:srgbClr val="000000"/>
              </a:buClr>
              <a:buSzPts val="675"/>
            </a:pPr>
            <a:r>
              <a:rPr lang="en-US" sz="9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ITEWC</a:t>
            </a:r>
            <a:endParaRPr sz="9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Indian Tsunami Early Warning Centre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spcBef>
                <a:spcPts val="300"/>
              </a:spcBef>
              <a:buClr>
                <a:srgbClr val="000000"/>
              </a:buClr>
              <a:buSzPts val="675"/>
            </a:pPr>
            <a:r>
              <a:rPr lang="en-US" sz="9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JATWC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Joint Australian Tsunami Warning Centre</a:t>
            </a: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0" name="Google Shape;290;p8"/>
          <p:cNvCxnSpPr/>
          <p:nvPr/>
        </p:nvCxnSpPr>
        <p:spPr>
          <a:xfrm>
            <a:off x="4091161" y="5791039"/>
            <a:ext cx="163219" cy="0"/>
          </a:xfrm>
          <a:prstGeom prst="straightConnector1">
            <a:avLst/>
          </a:prstGeom>
          <a:noFill/>
          <a:ln w="76200" cap="flat" cmpd="sng">
            <a:solidFill>
              <a:srgbClr val="83B5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1" name="Google Shape;291;p8"/>
          <p:cNvSpPr/>
          <p:nvPr/>
        </p:nvSpPr>
        <p:spPr>
          <a:xfrm>
            <a:off x="1687469" y="5489925"/>
            <a:ext cx="2338111" cy="8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Service is provided by the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InaTEWS</a:t>
            </a: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Indonesian Tsunami Early Warning System at the BMKG, outside the framework of the IOC-coordinated tsunami warning systems</a:t>
            </a: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2" name="Google Shape;292;p8"/>
          <p:cNvGraphicFramePr/>
          <p:nvPr/>
        </p:nvGraphicFramePr>
        <p:xfrm>
          <a:off x="1423050" y="5660316"/>
          <a:ext cx="265591" cy="186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199193" imgH="140046" progId="CorelDraw.Graphic.21">
                  <p:embed/>
                </p:oleObj>
              </mc:Choice>
              <mc:Fallback>
                <p:oleObj r:id="rId5" imgW="199193" imgH="140046" progId="CorelDraw.Graphic.21">
                  <p:embed/>
                  <p:pic>
                    <p:nvPicPr>
                      <p:cNvPr id="292" name="Google Shape;292;p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1423050" y="5660316"/>
                        <a:ext cx="265591" cy="186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3" name="Google Shape;293;p8"/>
          <p:cNvCxnSpPr/>
          <p:nvPr/>
        </p:nvCxnSpPr>
        <p:spPr>
          <a:xfrm>
            <a:off x="4091161" y="6083364"/>
            <a:ext cx="163219" cy="0"/>
          </a:xfrm>
          <a:prstGeom prst="straightConnector1">
            <a:avLst/>
          </a:prstGeom>
          <a:noFill/>
          <a:ln w="76200" cap="flat" cmpd="sng">
            <a:solidFill>
              <a:srgbClr val="83B5C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4" name="Google Shape;294;p8"/>
          <p:cNvCxnSpPr/>
          <p:nvPr/>
        </p:nvCxnSpPr>
        <p:spPr>
          <a:xfrm>
            <a:off x="4091161" y="6397993"/>
            <a:ext cx="163219" cy="0"/>
          </a:xfrm>
          <a:prstGeom prst="straightConnector1">
            <a:avLst/>
          </a:prstGeom>
          <a:noFill/>
          <a:ln w="76200" cap="flat" cmpd="sng">
            <a:solidFill>
              <a:srgbClr val="83B5C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" name="Google Shape;295;p8"/>
          <p:cNvCxnSpPr/>
          <p:nvPr/>
        </p:nvCxnSpPr>
        <p:spPr>
          <a:xfrm>
            <a:off x="183879" y="3929321"/>
            <a:ext cx="163219" cy="0"/>
          </a:xfrm>
          <a:prstGeom prst="straightConnector1">
            <a:avLst/>
          </a:prstGeom>
          <a:noFill/>
          <a:ln w="76200" cap="flat" cmpd="sng">
            <a:solidFill>
              <a:srgbClr val="01974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6" name="Google Shape;296;p8"/>
          <p:cNvCxnSpPr/>
          <p:nvPr/>
        </p:nvCxnSpPr>
        <p:spPr>
          <a:xfrm>
            <a:off x="183879" y="4326088"/>
            <a:ext cx="163219" cy="0"/>
          </a:xfrm>
          <a:prstGeom prst="straightConnector1">
            <a:avLst/>
          </a:prstGeom>
          <a:noFill/>
          <a:ln w="76200" cap="flat" cmpd="sng">
            <a:solidFill>
              <a:srgbClr val="01974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7" name="Google Shape;297;p8"/>
          <p:cNvCxnSpPr/>
          <p:nvPr/>
        </p:nvCxnSpPr>
        <p:spPr>
          <a:xfrm>
            <a:off x="183879" y="4646855"/>
            <a:ext cx="163219" cy="0"/>
          </a:xfrm>
          <a:prstGeom prst="straightConnector1">
            <a:avLst/>
          </a:prstGeom>
          <a:noFill/>
          <a:ln w="76200" cap="flat" cmpd="sng">
            <a:solidFill>
              <a:srgbClr val="01974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8" name="Google Shape;298;p8"/>
          <p:cNvCxnSpPr/>
          <p:nvPr/>
        </p:nvCxnSpPr>
        <p:spPr>
          <a:xfrm>
            <a:off x="183879" y="5101509"/>
            <a:ext cx="163219" cy="0"/>
          </a:xfrm>
          <a:prstGeom prst="straightConnector1">
            <a:avLst/>
          </a:prstGeom>
          <a:noFill/>
          <a:ln w="76200" cap="flat" cmpd="sng">
            <a:solidFill>
              <a:srgbClr val="0197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9" name="Google Shape;299;p8"/>
          <p:cNvSpPr>
            <a:spLocks noGrp="1"/>
          </p:cNvSpPr>
          <p:nvPr>
            <p:ph type="sldNum" idx="12"/>
          </p:nvPr>
        </p:nvSpPr>
        <p:spPr>
          <a:xfrm>
            <a:off x="11760001" y="6474047"/>
            <a:ext cx="288000" cy="288000"/>
          </a:xfrm>
          <a:prstGeom prst="flowChartConnector">
            <a:avLst/>
          </a:prstGeom>
          <a:solidFill>
            <a:srgbClr val="9CC2E5">
              <a:alpha val="29019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/>
            <a:fld id="{00000000-1234-1234-1234-123412341234}" type="slidenum">
              <a:rPr lang="en-US" kern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pPr algn="ctr" defTabSz="1219170"/>
              <a:t>6</a:t>
            </a:fld>
            <a:endParaRPr kern="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8"/>
          <p:cNvSpPr/>
          <p:nvPr/>
        </p:nvSpPr>
        <p:spPr>
          <a:xfrm>
            <a:off x="5319131" y="4215162"/>
            <a:ext cx="167268" cy="16726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FD7FF"/>
          </a:solidFill>
          <a:ln w="12700" cap="flat" cmpd="sng">
            <a:solidFill>
              <a:srgbClr val="2FD7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35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8"/>
          <p:cNvSpPr/>
          <p:nvPr/>
        </p:nvSpPr>
        <p:spPr>
          <a:xfrm>
            <a:off x="7668323" y="3564674"/>
            <a:ext cx="167268" cy="16726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FD7FF"/>
          </a:solidFill>
          <a:ln w="12700" cap="flat" cmpd="sng">
            <a:solidFill>
              <a:srgbClr val="2FD7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35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8"/>
          <p:cNvSpPr/>
          <p:nvPr/>
        </p:nvSpPr>
        <p:spPr>
          <a:xfrm>
            <a:off x="4118151" y="5438926"/>
            <a:ext cx="113141" cy="11314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FD7FF"/>
          </a:solidFill>
          <a:ln w="12700" cap="flat" cmpd="sng">
            <a:solidFill>
              <a:srgbClr val="2FD7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35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8"/>
          <p:cNvSpPr/>
          <p:nvPr/>
        </p:nvSpPr>
        <p:spPr>
          <a:xfrm>
            <a:off x="2761785" y="2984811"/>
            <a:ext cx="167268" cy="16726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FD7FF"/>
          </a:solidFill>
          <a:ln w="12700" cap="flat" cmpd="sng">
            <a:solidFill>
              <a:srgbClr val="2FD7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35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8"/>
          <p:cNvSpPr/>
          <p:nvPr/>
        </p:nvSpPr>
        <p:spPr>
          <a:xfrm>
            <a:off x="10377220" y="2839329"/>
            <a:ext cx="111513" cy="1115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FD7FF"/>
          </a:solidFill>
          <a:ln w="12700" cap="flat" cmpd="sng">
            <a:solidFill>
              <a:srgbClr val="2FD7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35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"/>
          <p:cNvSpPr/>
          <p:nvPr/>
        </p:nvSpPr>
        <p:spPr>
          <a:xfrm>
            <a:off x="10408557" y="2421081"/>
            <a:ext cx="1748771" cy="4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Caribbean Tsunami Information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Centre (Barbados, IOC)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8"/>
          <p:cNvSpPr/>
          <p:nvPr/>
        </p:nvSpPr>
        <p:spPr>
          <a:xfrm>
            <a:off x="7715631" y="4378678"/>
            <a:ext cx="1938992" cy="4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International Tsunami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Centre (USA, Chile, IOC)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8"/>
          <p:cNvSpPr/>
          <p:nvPr/>
        </p:nvSpPr>
        <p:spPr>
          <a:xfrm>
            <a:off x="4230821" y="5333967"/>
            <a:ext cx="1913344" cy="4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Indian Ocean Tsunami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Centre (Indonesia, IOC)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8"/>
          <p:cNvSpPr/>
          <p:nvPr/>
        </p:nvSpPr>
        <p:spPr>
          <a:xfrm>
            <a:off x="336391" y="3074909"/>
            <a:ext cx="1406796" cy="4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NEAM Tsunami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675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Centre (IOC)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8"/>
          <p:cNvSpPr/>
          <p:nvPr/>
        </p:nvSpPr>
        <p:spPr>
          <a:xfrm>
            <a:off x="212464" y="3081430"/>
            <a:ext cx="113141" cy="11314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FD7FF"/>
          </a:solidFill>
          <a:ln w="12700" cap="flat" cmpd="sng">
            <a:solidFill>
              <a:srgbClr val="2FD7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35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8"/>
          <p:cNvSpPr/>
          <p:nvPr/>
        </p:nvSpPr>
        <p:spPr>
          <a:xfrm>
            <a:off x="7599472" y="4497696"/>
            <a:ext cx="113141" cy="11314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FD7FF"/>
          </a:solidFill>
          <a:ln w="12700" cap="flat" cmpd="sng">
            <a:solidFill>
              <a:srgbClr val="2FD7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35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8"/>
          <p:cNvSpPr/>
          <p:nvPr/>
        </p:nvSpPr>
        <p:spPr>
          <a:xfrm>
            <a:off x="10038534" y="3798565"/>
            <a:ext cx="100749" cy="1149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FD7FF"/>
          </a:solidFill>
          <a:ln w="12700" cap="flat" cmpd="sng">
            <a:solidFill>
              <a:srgbClr val="2FD7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35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8"/>
          <p:cNvSpPr/>
          <p:nvPr/>
        </p:nvSpPr>
        <p:spPr>
          <a:xfrm>
            <a:off x="9144000" y="3225800"/>
            <a:ext cx="1219200" cy="1016000"/>
          </a:xfrm>
          <a:prstGeom prst="ellipse">
            <a:avLst/>
          </a:prstGeom>
          <a:noFill/>
          <a:ln w="38100" cap="flat" cmpd="sng">
            <a:solidFill>
              <a:srgbClr val="00B0F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000"/>
            </a:pPr>
            <a:endParaRPr sz="1333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3" name="Google Shape;31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97172" y="3627862"/>
            <a:ext cx="154445" cy="17070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8"/>
          <p:cNvSpPr/>
          <p:nvPr/>
        </p:nvSpPr>
        <p:spPr>
          <a:xfrm>
            <a:off x="10377218" y="2523238"/>
            <a:ext cx="111513" cy="1115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FD7FF"/>
          </a:solidFill>
          <a:ln w="12700" cap="flat" cmpd="sng">
            <a:solidFill>
              <a:srgbClr val="2FD7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35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275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Global Tsunami Warning System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749" y="1863474"/>
            <a:ext cx="9555852" cy="394433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5" y="5807805"/>
            <a:ext cx="1276350" cy="95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Tsunami Warning Focal </a:t>
            </a:r>
            <a:r>
              <a:rPr lang="en-US" dirty="0" smtClean="0">
                <a:solidFill>
                  <a:schemeClr val="bg1"/>
                </a:solidFill>
              </a:rPr>
              <a:t>Point (TWFP)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4184" y="4209034"/>
            <a:ext cx="5181600" cy="2549652"/>
          </a:xfrm>
        </p:spPr>
        <p:txBody>
          <a:bodyPr/>
          <a:lstStyle/>
          <a:p>
            <a:r>
              <a:rPr lang="en-US" dirty="0" smtClean="0"/>
              <a:t>Grenada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4209033"/>
            <a:ext cx="5181600" cy="1967929"/>
          </a:xfrm>
        </p:spPr>
        <p:txBody>
          <a:bodyPr/>
          <a:lstStyle/>
          <a:p>
            <a:r>
              <a:rPr lang="en-US" dirty="0" smtClean="0"/>
              <a:t>Anguilla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5" y="5807805"/>
            <a:ext cx="1276350" cy="950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97" y="4617551"/>
            <a:ext cx="2694666" cy="2017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218" y="4740735"/>
            <a:ext cx="2694666" cy="2017951"/>
          </a:xfrm>
          <a:prstGeom prst="rect">
            <a:avLst/>
          </a:prstGeom>
        </p:spPr>
      </p:pic>
      <p:sp>
        <p:nvSpPr>
          <p:cNvPr id="10" name="object 3"/>
          <p:cNvSpPr txBox="1"/>
          <p:nvPr/>
        </p:nvSpPr>
        <p:spPr>
          <a:xfrm>
            <a:off x="838200" y="1677570"/>
            <a:ext cx="10515600" cy="2816797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1015"/>
              </a:spcBef>
            </a:pPr>
            <a:r>
              <a:rPr sz="2400" b="1" u="sng" kern="0" dirty="0" smtClean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A</a:t>
            </a:r>
            <a:r>
              <a:rPr sz="2400" b="1" u="sng" kern="0" spc="-85" dirty="0" smtClean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kern="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24</a:t>
            </a:r>
            <a:r>
              <a:rPr sz="2400" b="1" u="sng" kern="0" spc="4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kern="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x</a:t>
            </a:r>
            <a:r>
              <a:rPr sz="2400" b="1" u="sng" kern="0" spc="35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kern="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7</a:t>
            </a:r>
            <a:r>
              <a:rPr sz="2400" b="1" u="sng" kern="0" spc="4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kern="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point</a:t>
            </a:r>
            <a:r>
              <a:rPr sz="2400" b="1" u="sng" kern="0" spc="5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kern="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of</a:t>
            </a:r>
            <a:r>
              <a:rPr sz="2400" b="1" u="sng" kern="0" spc="45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kern="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contact</a:t>
            </a:r>
            <a:r>
              <a:rPr sz="2400" b="1" u="sng" kern="0" spc="7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kern="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(office,</a:t>
            </a:r>
            <a:r>
              <a:rPr sz="2400" b="1" u="sng" kern="0" spc="75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kern="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operational</a:t>
            </a:r>
            <a:r>
              <a:rPr sz="2400" b="1" u="sng" kern="0" spc="5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kern="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unit</a:t>
            </a:r>
            <a:r>
              <a:rPr sz="2400" b="1" u="sng" kern="0" spc="45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kern="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or</a:t>
            </a:r>
            <a:r>
              <a:rPr sz="2400" b="1" u="sng" kern="0" spc="75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kern="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position,</a:t>
            </a:r>
            <a:r>
              <a:rPr sz="2400" b="1" u="sng" kern="0" spc="6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kern="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not</a:t>
            </a:r>
            <a:r>
              <a:rPr sz="2400" b="1" u="sng" kern="0" spc="55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kern="0" spc="-5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a</a:t>
            </a:r>
            <a:r>
              <a:rPr sz="2400" b="1" kern="0" spc="-50" dirty="0">
                <a:latin typeface="Arial"/>
                <a:cs typeface="Arial"/>
              </a:rPr>
              <a:t> </a:t>
            </a:r>
            <a:r>
              <a:rPr sz="2400" b="1" u="sng" kern="0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person)</a:t>
            </a:r>
            <a:r>
              <a:rPr sz="2400" b="1" u="sng" kern="0" spc="65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officially</a:t>
            </a:r>
            <a:r>
              <a:rPr sz="2400" b="1" kern="0" spc="75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designated</a:t>
            </a:r>
            <a:r>
              <a:rPr sz="2400" b="1" kern="0" spc="70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by</a:t>
            </a:r>
            <a:r>
              <a:rPr sz="2400" b="1" kern="0" spc="75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the</a:t>
            </a:r>
            <a:r>
              <a:rPr sz="2400" b="1" kern="0" spc="75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NTWC</a:t>
            </a:r>
            <a:r>
              <a:rPr sz="2400" b="1" kern="0" spc="80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or</a:t>
            </a:r>
            <a:r>
              <a:rPr sz="2400" b="1" kern="0" spc="70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the</a:t>
            </a:r>
            <a:r>
              <a:rPr sz="2400" b="1" kern="0" spc="60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government</a:t>
            </a:r>
            <a:r>
              <a:rPr sz="2400" b="1" kern="0" spc="95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to</a:t>
            </a:r>
            <a:r>
              <a:rPr sz="2400" b="1" kern="0" spc="65" dirty="0">
                <a:latin typeface="Arial"/>
                <a:cs typeface="Arial"/>
              </a:rPr>
              <a:t> </a:t>
            </a:r>
            <a:r>
              <a:rPr sz="2400" b="1" kern="0" spc="-10" dirty="0">
                <a:latin typeface="Arial"/>
                <a:cs typeface="Arial"/>
              </a:rPr>
              <a:t>receive </a:t>
            </a:r>
            <a:r>
              <a:rPr sz="2400" b="1" kern="0" dirty="0">
                <a:latin typeface="Arial"/>
                <a:cs typeface="Arial"/>
              </a:rPr>
              <a:t>and</a:t>
            </a:r>
            <a:r>
              <a:rPr sz="2400" b="1" kern="0" spc="25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disseminate</a:t>
            </a:r>
            <a:r>
              <a:rPr sz="2400" b="1" kern="0" spc="50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tsunami</a:t>
            </a:r>
            <a:r>
              <a:rPr sz="2400" b="1" kern="0" spc="55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information</a:t>
            </a:r>
            <a:r>
              <a:rPr sz="2400" b="1" kern="0" spc="55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from</a:t>
            </a:r>
            <a:r>
              <a:rPr sz="2400" b="1" kern="0" spc="65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an</a:t>
            </a:r>
            <a:r>
              <a:rPr sz="2400" b="1" kern="0" spc="20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ICG</a:t>
            </a:r>
            <a:r>
              <a:rPr sz="2400" b="1" kern="0" spc="25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Tsunami</a:t>
            </a:r>
            <a:r>
              <a:rPr sz="2400" b="1" kern="0" spc="55" dirty="0">
                <a:latin typeface="Arial"/>
                <a:cs typeface="Arial"/>
              </a:rPr>
              <a:t> </a:t>
            </a:r>
            <a:r>
              <a:rPr sz="2400" b="1" kern="0" spc="-10" dirty="0">
                <a:latin typeface="Arial"/>
                <a:cs typeface="Arial"/>
              </a:rPr>
              <a:t>Service </a:t>
            </a:r>
            <a:r>
              <a:rPr sz="2400" b="1" kern="0" dirty="0">
                <a:latin typeface="Arial"/>
                <a:cs typeface="Arial"/>
              </a:rPr>
              <a:t>Provider</a:t>
            </a:r>
            <a:r>
              <a:rPr sz="2400" b="1" kern="0" spc="80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according</a:t>
            </a:r>
            <a:r>
              <a:rPr sz="2400" b="1" kern="0" spc="75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to</a:t>
            </a:r>
            <a:r>
              <a:rPr sz="2400" b="1" kern="0" spc="80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established</a:t>
            </a:r>
            <a:r>
              <a:rPr sz="2400" b="1" kern="0" spc="100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National</a:t>
            </a:r>
            <a:r>
              <a:rPr sz="2400" b="1" kern="0" spc="70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Standard</a:t>
            </a:r>
            <a:r>
              <a:rPr sz="2400" b="1" kern="0" spc="90" dirty="0">
                <a:latin typeface="Arial"/>
                <a:cs typeface="Arial"/>
              </a:rPr>
              <a:t> </a:t>
            </a:r>
            <a:r>
              <a:rPr sz="2400" b="1" kern="0" spc="-10" dirty="0">
                <a:latin typeface="Arial"/>
                <a:cs typeface="Arial"/>
              </a:rPr>
              <a:t>Operation </a:t>
            </a:r>
            <a:r>
              <a:rPr sz="2400" b="1" kern="0" dirty="0">
                <a:latin typeface="Arial"/>
                <a:cs typeface="Arial"/>
              </a:rPr>
              <a:t>Procedures.</a:t>
            </a:r>
            <a:r>
              <a:rPr sz="2400" b="1" kern="0" spc="35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The</a:t>
            </a:r>
            <a:r>
              <a:rPr sz="2400" b="1" kern="0" spc="10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TWFP</a:t>
            </a:r>
            <a:r>
              <a:rPr sz="2400" b="1" kern="0" spc="30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may</a:t>
            </a:r>
            <a:r>
              <a:rPr sz="2400" b="1" kern="0" spc="75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or</a:t>
            </a:r>
            <a:r>
              <a:rPr sz="2400" b="1" kern="0" spc="50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not</a:t>
            </a:r>
            <a:r>
              <a:rPr sz="2400" b="1" kern="0" spc="55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be</a:t>
            </a:r>
            <a:r>
              <a:rPr sz="2400" b="1" kern="0" spc="55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the</a:t>
            </a:r>
            <a:r>
              <a:rPr sz="2400" b="1" kern="0" spc="75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NTWC</a:t>
            </a:r>
            <a:r>
              <a:rPr sz="2400" b="1" kern="0" spc="75" dirty="0">
                <a:latin typeface="Arial"/>
                <a:cs typeface="Arial"/>
              </a:rPr>
              <a:t> </a:t>
            </a:r>
            <a:r>
              <a:rPr sz="2400" b="1" kern="0" dirty="0">
                <a:latin typeface="Arial"/>
                <a:cs typeface="Arial"/>
              </a:rPr>
              <a:t>(National</a:t>
            </a:r>
            <a:r>
              <a:rPr sz="2400" b="1" kern="0" spc="35" dirty="0">
                <a:latin typeface="Arial"/>
                <a:cs typeface="Arial"/>
              </a:rPr>
              <a:t> </a:t>
            </a:r>
            <a:r>
              <a:rPr sz="2400" b="1" kern="0" spc="-10" dirty="0">
                <a:latin typeface="Arial"/>
                <a:cs typeface="Arial"/>
              </a:rPr>
              <a:t>Tsunami </a:t>
            </a:r>
            <a:r>
              <a:rPr sz="2400" b="1" kern="0" dirty="0">
                <a:latin typeface="Arial"/>
                <a:cs typeface="Arial"/>
              </a:rPr>
              <a:t>Warning</a:t>
            </a:r>
            <a:r>
              <a:rPr sz="2400" b="1" kern="0" spc="-15" dirty="0">
                <a:latin typeface="Arial"/>
                <a:cs typeface="Arial"/>
              </a:rPr>
              <a:t> </a:t>
            </a:r>
            <a:r>
              <a:rPr sz="2400" b="1" kern="0" spc="-10" dirty="0">
                <a:latin typeface="Arial"/>
                <a:cs typeface="Arial"/>
              </a:rPr>
              <a:t>Center)</a:t>
            </a:r>
            <a:endParaRPr sz="2400" b="1" kern="0" dirty="0">
              <a:latin typeface="Arial"/>
              <a:cs typeface="Arial"/>
            </a:endParaRPr>
          </a:p>
          <a:p>
            <a:pPr marL="1475105">
              <a:spcBef>
                <a:spcPts val="505"/>
              </a:spcBef>
              <a:tabLst>
                <a:tab pos="5133340" algn="l"/>
              </a:tabLst>
            </a:pPr>
            <a:r>
              <a:rPr sz="20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endParaRPr sz="2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9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Functions of a TWFP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9764"/>
          </a:xfrm>
        </p:spPr>
        <p:txBody>
          <a:bodyPr>
            <a:normAutofit fontScale="85000" lnSpcReduction="10000"/>
          </a:bodyPr>
          <a:lstStyle/>
          <a:p>
            <a:pPr marL="12700" lvl="0" indent="0">
              <a:lnSpc>
                <a:spcPct val="100000"/>
              </a:lnSpc>
              <a:spcBef>
                <a:spcPts val="470"/>
              </a:spcBef>
              <a:buNone/>
            </a:pPr>
            <a:r>
              <a:rPr lang="en-US" sz="3100" b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BASIC</a:t>
            </a:r>
            <a:endParaRPr lang="en-US" sz="3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00380" marR="370205" lvl="0" indent="-487680">
              <a:lnSpc>
                <a:spcPts val="3350"/>
              </a:lnSpc>
              <a:spcBef>
                <a:spcPts val="790"/>
              </a:spcBef>
              <a:buClr>
                <a:srgbClr val="CC0000"/>
              </a:buClr>
              <a:buSzPct val="79032"/>
              <a:buFont typeface="Wingdings"/>
              <a:buChar char=""/>
              <a:tabLst>
                <a:tab pos="499745" algn="l"/>
                <a:tab pos="500380" algn="l"/>
              </a:tabLst>
            </a:pP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Monitor</a:t>
            </a:r>
            <a:r>
              <a:rPr lang="en-US" sz="3100" kern="0" spc="-10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Communication</a:t>
            </a:r>
            <a:r>
              <a:rPr lang="en-US" sz="31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Systems</a:t>
            </a:r>
            <a:r>
              <a:rPr lang="en-US" sz="3100" kern="0" spc="-11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from</a:t>
            </a:r>
            <a:r>
              <a:rPr lang="en-US" sz="3100" kern="0" spc="-1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the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TSP</a:t>
            </a:r>
            <a:r>
              <a:rPr lang="en-US" sz="31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(</a:t>
            </a:r>
            <a:r>
              <a:rPr lang="en-US" sz="31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eg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.</a:t>
            </a:r>
            <a:r>
              <a:rPr lang="en-US" sz="3100" kern="0" spc="-7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Email,</a:t>
            </a:r>
            <a:r>
              <a:rPr lang="en-US" sz="3100" kern="0" spc="-8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FAX,</a:t>
            </a:r>
            <a:r>
              <a:rPr lang="en-US" sz="3100" kern="0" spc="-9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Internet,</a:t>
            </a:r>
            <a:r>
              <a:rPr lang="en-US" sz="3100" kern="0" spc="-6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spc="-10" dirty="0" smtClean="0">
                <a:solidFill>
                  <a:sysClr val="windowText" lastClr="000000"/>
                </a:solidFill>
                <a:latin typeface="Arial"/>
                <a:cs typeface="Arial"/>
              </a:rPr>
              <a:t>EMWIN, GEONET CAST Americas, AFTN)</a:t>
            </a:r>
            <a:endParaRPr lang="en-US" sz="3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00380" marR="223520" lvl="0" indent="-487680">
              <a:spcBef>
                <a:spcPts val="695"/>
              </a:spcBef>
              <a:buClr>
                <a:srgbClr val="CC0000"/>
              </a:buClr>
              <a:buSzPct val="79032"/>
              <a:buFont typeface="Wingdings"/>
              <a:buChar char=""/>
              <a:tabLst>
                <a:tab pos="499745" algn="l"/>
                <a:tab pos="500380" algn="l"/>
              </a:tabLst>
            </a:pP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Monitor</a:t>
            </a:r>
            <a:r>
              <a:rPr lang="en-US" sz="3100" kern="0" spc="-9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Communication</a:t>
            </a:r>
            <a:r>
              <a:rPr lang="en-US" sz="3100" kern="0" spc="-6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Systems</a:t>
            </a:r>
            <a:r>
              <a:rPr lang="en-US" sz="3100" kern="0" spc="-9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to</a:t>
            </a:r>
            <a:r>
              <a:rPr lang="en-US" sz="3100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the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NTWC</a:t>
            </a:r>
            <a:r>
              <a:rPr lang="en-US" sz="3100" kern="0" spc="-11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and</a:t>
            </a:r>
            <a:r>
              <a:rPr lang="en-US" sz="3100" kern="0" spc="-10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other</a:t>
            </a:r>
            <a:r>
              <a:rPr lang="en-US" sz="3100" kern="0" spc="-10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corresponding</a:t>
            </a:r>
            <a:r>
              <a:rPr lang="en-US" sz="3100" kern="0" spc="-7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authorities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(</a:t>
            </a:r>
            <a:r>
              <a:rPr lang="en-US" sz="31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eg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.</a:t>
            </a:r>
            <a:r>
              <a:rPr lang="en-US" sz="3100" kern="0" spc="-9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Telephone,</a:t>
            </a:r>
            <a:r>
              <a:rPr lang="en-US" sz="3100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Radio,</a:t>
            </a:r>
            <a:r>
              <a:rPr lang="en-US" sz="31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Fax,</a:t>
            </a:r>
            <a:r>
              <a:rPr lang="en-US" sz="3100" kern="0" spc="-11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WhatsApp)</a:t>
            </a:r>
            <a:endParaRPr lang="en-US" sz="3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370"/>
              </a:spcBef>
              <a:buNone/>
            </a:pPr>
            <a:r>
              <a:rPr lang="en-US" sz="3100" b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UPON</a:t>
            </a:r>
            <a:r>
              <a:rPr lang="en-US" sz="3100" b="1" kern="0" spc="-105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RECEIPT</a:t>
            </a:r>
            <a:r>
              <a:rPr lang="en-US" sz="3100" b="1" kern="0" spc="-10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MESSAGE</a:t>
            </a:r>
            <a:r>
              <a:rPr lang="en-US" sz="3100" b="1" kern="0" spc="-10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b="1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TSP</a:t>
            </a:r>
            <a:endParaRPr lang="en-US" sz="3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00380" lvl="0" indent="-487680">
              <a:lnSpc>
                <a:spcPct val="100000"/>
              </a:lnSpc>
              <a:spcBef>
                <a:spcPts val="375"/>
              </a:spcBef>
              <a:buClr>
                <a:srgbClr val="CC0000"/>
              </a:buClr>
              <a:buSzPct val="79032"/>
              <a:buFont typeface="Wingdings"/>
              <a:buChar char=""/>
              <a:tabLst>
                <a:tab pos="499745" algn="l"/>
                <a:tab pos="500380" algn="l"/>
              </a:tabLst>
            </a:pP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Inform</a:t>
            </a:r>
            <a:r>
              <a:rPr lang="en-US" sz="31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NTWC</a:t>
            </a:r>
            <a:r>
              <a:rPr lang="en-US" sz="3100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and</a:t>
            </a:r>
            <a:r>
              <a:rPr lang="en-US" sz="3100" kern="0" spc="-9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corresponding</a:t>
            </a:r>
            <a:r>
              <a:rPr lang="en-US" sz="31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authorities</a:t>
            </a:r>
            <a:endParaRPr lang="en-US" sz="3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00380" lvl="0" indent="-487680">
              <a:lnSpc>
                <a:spcPct val="100000"/>
              </a:lnSpc>
              <a:spcBef>
                <a:spcPts val="375"/>
              </a:spcBef>
              <a:buClr>
                <a:srgbClr val="CC0000"/>
              </a:buClr>
              <a:buSzPct val="79032"/>
              <a:buFont typeface="Wingdings"/>
              <a:buChar char=""/>
              <a:tabLst>
                <a:tab pos="499745" algn="l"/>
                <a:tab pos="500380" algn="l"/>
              </a:tabLst>
            </a:pP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Log</a:t>
            </a:r>
            <a:r>
              <a:rPr lang="en-US" sz="3100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communications</a:t>
            </a:r>
            <a:r>
              <a:rPr lang="en-US" sz="3100" kern="0" spc="-7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between</a:t>
            </a:r>
            <a:r>
              <a:rPr lang="en-US" sz="31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TSP,</a:t>
            </a:r>
            <a:r>
              <a:rPr lang="en-US" sz="3100" kern="0" spc="-13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NTWC</a:t>
            </a:r>
            <a:endParaRPr lang="en-US" sz="3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370"/>
              </a:spcBef>
              <a:buNone/>
            </a:pPr>
            <a:r>
              <a:rPr lang="en-US" sz="3100" b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DURING</a:t>
            </a:r>
            <a:r>
              <a:rPr lang="en-US" sz="3100" b="1" kern="0" spc="-7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b="1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NON-</a:t>
            </a:r>
            <a:r>
              <a:rPr lang="en-US" sz="3100" b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CRISIS</a:t>
            </a:r>
            <a:endParaRPr lang="en-US" sz="3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00380" lvl="0" indent="-487680">
              <a:lnSpc>
                <a:spcPct val="100000"/>
              </a:lnSpc>
              <a:spcBef>
                <a:spcPts val="370"/>
              </a:spcBef>
              <a:buClr>
                <a:srgbClr val="CC0000"/>
              </a:buClr>
              <a:buSzPct val="79032"/>
              <a:buFont typeface="Wingdings"/>
              <a:buChar char=""/>
              <a:tabLst>
                <a:tab pos="499745" algn="l"/>
                <a:tab pos="500380" algn="l"/>
              </a:tabLst>
            </a:pP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Review</a:t>
            </a:r>
            <a:r>
              <a:rPr lang="en-US" sz="3100" kern="0" spc="-8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and</a:t>
            </a:r>
            <a:r>
              <a:rPr lang="en-US" sz="31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Exercise</a:t>
            </a:r>
            <a:r>
              <a:rPr lang="en-US" sz="3100" kern="0" spc="-8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latin typeface="Arial"/>
                <a:cs typeface="Arial"/>
              </a:rPr>
              <a:t>Tsunami</a:t>
            </a:r>
            <a:r>
              <a:rPr lang="en-US" sz="3100" kern="0" spc="-7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3100" kern="0" spc="-10" dirty="0" smtClean="0">
                <a:solidFill>
                  <a:sysClr val="windowText" lastClr="000000"/>
                </a:solidFill>
                <a:latin typeface="Arial"/>
                <a:cs typeface="Arial"/>
              </a:rPr>
              <a:t>Protocol</a:t>
            </a:r>
          </a:p>
          <a:p>
            <a:pPr marL="500380" lvl="0" indent="-487680">
              <a:lnSpc>
                <a:spcPct val="100000"/>
              </a:lnSpc>
              <a:spcBef>
                <a:spcPts val="370"/>
              </a:spcBef>
              <a:buClr>
                <a:srgbClr val="CC0000"/>
              </a:buClr>
              <a:buSzPct val="79032"/>
              <a:buFont typeface="Wingdings"/>
              <a:buChar char=""/>
              <a:tabLst>
                <a:tab pos="499745" algn="l"/>
                <a:tab pos="500380" algn="l"/>
              </a:tabLst>
            </a:pPr>
            <a:r>
              <a:rPr lang="en-US" sz="3100" kern="0" spc="-10" dirty="0" smtClean="0">
                <a:solidFill>
                  <a:sysClr val="windowText" lastClr="000000"/>
                </a:solidFill>
                <a:latin typeface="Arial"/>
                <a:cs typeface="Arial"/>
              </a:rPr>
              <a:t>Participate in CARIBE WAVE Exercise</a:t>
            </a:r>
            <a:endParaRPr lang="en-US" sz="3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5" y="5807805"/>
            <a:ext cx="1276350" cy="95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Barbados Training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_Regional Tsunami Evacuation Mapping Workshop" id="{BC211D47-41F3-4C72-851F-DA8081A07EBA}" vid="{20F38358-6ADC-4F00-AB84-FA00D3DB6995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Template_Regional Tsunami Evacuation Mapping Workshop</Template>
  <TotalTime>1024</TotalTime>
  <Words>851</Words>
  <Application>Microsoft Office PowerPoint</Application>
  <PresentationFormat>Widescreen</PresentationFormat>
  <Paragraphs>144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Template_Barbados Training Presentation</vt:lpstr>
      <vt:lpstr>Тема Office</vt:lpstr>
      <vt:lpstr>CorelDraw.Graphic.21</vt:lpstr>
      <vt:lpstr>Regional Tsunami Evacuation Mapping Workshop</vt:lpstr>
      <vt:lpstr>Reference Documents</vt:lpstr>
      <vt:lpstr>Tsunami National Contact (TNC)</vt:lpstr>
      <vt:lpstr>PowerPoint Presentation</vt:lpstr>
      <vt:lpstr>Tsunami Service Provider (TSP)</vt:lpstr>
      <vt:lpstr>PowerPoint Presentation</vt:lpstr>
      <vt:lpstr>Global Tsunami Warning System</vt:lpstr>
      <vt:lpstr>Tsunami Warning Focal Point (TWFP)</vt:lpstr>
      <vt:lpstr>Functions of a TWFP</vt:lpstr>
      <vt:lpstr>National Tsunami Warning Centre (NTWC)</vt:lpstr>
      <vt:lpstr>Functions of an NTWC</vt:lpstr>
      <vt:lpstr>Official Contact Information Updates</vt:lpstr>
      <vt:lpstr>IOC Tsunami Information Centres</vt:lpstr>
      <vt:lpstr>Thank you</vt:lpstr>
    </vt:vector>
  </TitlesOfParts>
  <Company>NWS -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Tsunami Evacuation Mapping Workshop</dc:title>
  <dc:creator>svc.maz.display</dc:creator>
  <cp:lastModifiedBy>svc.maz.display</cp:lastModifiedBy>
  <cp:revision>10</cp:revision>
  <dcterms:created xsi:type="dcterms:W3CDTF">2022-08-07T14:44:21Z</dcterms:created>
  <dcterms:modified xsi:type="dcterms:W3CDTF">2022-08-08T10:43:29Z</dcterms:modified>
</cp:coreProperties>
</file>