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1" r:id="rId4"/>
    <p:sldId id="262" r:id="rId5"/>
    <p:sldId id="267" r:id="rId6"/>
    <p:sldId id="259" r:id="rId7"/>
    <p:sldId id="265" r:id="rId8"/>
    <p:sldId id="266" r:id="rId9"/>
    <p:sldId id="268" r:id="rId10"/>
    <p:sldId id="264" r:id="rId11"/>
    <p:sldId id="263" r:id="rId12"/>
  </p:sldIdLst>
  <p:sldSz cx="12192000" cy="6858000"/>
  <p:notesSz cx="6858000" cy="9144000"/>
  <p:defaultTextStyle>
    <a:defPPr>
      <a:defRPr lang="en-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0"/>
    <p:restoredTop sz="94694"/>
  </p:normalViewPr>
  <p:slideViewPr>
    <p:cSldViewPr snapToGrid="0" snapToObjects="1">
      <p:cViewPr varScale="1">
        <p:scale>
          <a:sx n="109" d="100"/>
          <a:sy n="109" d="100"/>
        </p:scale>
        <p:origin x="208"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40E28-BBA2-BC4D-A4E7-92C94452ECF0}" type="datetimeFigureOut">
              <a:rPr lang="en-KW" smtClean="0"/>
              <a:t>22/08/2022</a:t>
            </a:fld>
            <a:endParaRPr lang="en-K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88347-70D7-EE43-AFEF-923CBFDB44D4}" type="slidenum">
              <a:rPr lang="en-KW" smtClean="0"/>
              <a:t>‹#›</a:t>
            </a:fld>
            <a:endParaRPr lang="en-KW"/>
          </a:p>
        </p:txBody>
      </p:sp>
    </p:spTree>
    <p:extLst>
      <p:ext uri="{BB962C8B-B14F-4D97-AF65-F5344CB8AC3E}">
        <p14:creationId xmlns:p14="http://schemas.microsoft.com/office/powerpoint/2010/main" val="248345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W" dirty="0"/>
          </a:p>
        </p:txBody>
      </p:sp>
      <p:sp>
        <p:nvSpPr>
          <p:cNvPr id="4" name="Slide Number Placeholder 3"/>
          <p:cNvSpPr>
            <a:spLocks noGrp="1"/>
          </p:cNvSpPr>
          <p:nvPr>
            <p:ph type="sldNum" sz="quarter" idx="5"/>
          </p:nvPr>
        </p:nvSpPr>
        <p:spPr/>
        <p:txBody>
          <a:bodyPr/>
          <a:lstStyle/>
          <a:p>
            <a:fld id="{27188347-70D7-EE43-AFEF-923CBFDB44D4}" type="slidenum">
              <a:rPr lang="en-KW" smtClean="0"/>
              <a:t>8</a:t>
            </a:fld>
            <a:endParaRPr lang="en-KW"/>
          </a:p>
        </p:txBody>
      </p:sp>
    </p:spTree>
    <p:extLst>
      <p:ext uri="{BB962C8B-B14F-4D97-AF65-F5344CB8AC3E}">
        <p14:creationId xmlns:p14="http://schemas.microsoft.com/office/powerpoint/2010/main" val="299001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35A2-4E56-860D-7B12-DD41588006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W"/>
          </a:p>
        </p:txBody>
      </p:sp>
      <p:sp>
        <p:nvSpPr>
          <p:cNvPr id="3" name="Subtitle 2">
            <a:extLst>
              <a:ext uri="{FF2B5EF4-FFF2-40B4-BE49-F238E27FC236}">
                <a16:creationId xmlns:a16="http://schemas.microsoft.com/office/drawing/2014/main" id="{B3DDBA8A-C1F4-A334-04BC-5DA42BE50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W"/>
          </a:p>
        </p:txBody>
      </p:sp>
      <p:sp>
        <p:nvSpPr>
          <p:cNvPr id="4" name="Date Placeholder 3">
            <a:extLst>
              <a:ext uri="{FF2B5EF4-FFF2-40B4-BE49-F238E27FC236}">
                <a16:creationId xmlns:a16="http://schemas.microsoft.com/office/drawing/2014/main" id="{7FC7620E-7D13-B146-474F-44E1244FEFF8}"/>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5" name="Footer Placeholder 4">
            <a:extLst>
              <a:ext uri="{FF2B5EF4-FFF2-40B4-BE49-F238E27FC236}">
                <a16:creationId xmlns:a16="http://schemas.microsoft.com/office/drawing/2014/main" id="{568AEB8B-2A8A-15D5-6DE9-98B53EB85B5C}"/>
              </a:ext>
            </a:extLst>
          </p:cNvPr>
          <p:cNvSpPr>
            <a:spLocks noGrp="1"/>
          </p:cNvSpPr>
          <p:nvPr>
            <p:ph type="ftr" sz="quarter" idx="11"/>
          </p:nvPr>
        </p:nvSpPr>
        <p:spPr/>
        <p:txBody>
          <a:bodyPr/>
          <a:lstStyle/>
          <a:p>
            <a:endParaRPr lang="en-KW"/>
          </a:p>
        </p:txBody>
      </p:sp>
      <p:sp>
        <p:nvSpPr>
          <p:cNvPr id="6" name="Slide Number Placeholder 5">
            <a:extLst>
              <a:ext uri="{FF2B5EF4-FFF2-40B4-BE49-F238E27FC236}">
                <a16:creationId xmlns:a16="http://schemas.microsoft.com/office/drawing/2014/main" id="{6067A654-BE23-D7EF-B30A-DAF5D5BF5B2E}"/>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303011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7DEA-8CDA-9D66-5A22-E1B70E8F5174}"/>
              </a:ext>
            </a:extLst>
          </p:cNvPr>
          <p:cNvSpPr>
            <a:spLocks noGrp="1"/>
          </p:cNvSpPr>
          <p:nvPr>
            <p:ph type="title"/>
          </p:nvPr>
        </p:nvSpPr>
        <p:spPr/>
        <p:txBody>
          <a:bodyPr/>
          <a:lstStyle/>
          <a:p>
            <a:r>
              <a:rPr lang="en-US"/>
              <a:t>Click to edit Master title style</a:t>
            </a:r>
            <a:endParaRPr lang="en-KW"/>
          </a:p>
        </p:txBody>
      </p:sp>
      <p:sp>
        <p:nvSpPr>
          <p:cNvPr id="3" name="Vertical Text Placeholder 2">
            <a:extLst>
              <a:ext uri="{FF2B5EF4-FFF2-40B4-BE49-F238E27FC236}">
                <a16:creationId xmlns:a16="http://schemas.microsoft.com/office/drawing/2014/main" id="{718457B5-5A1D-DF2A-33A6-A7650E80E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4" name="Date Placeholder 3">
            <a:extLst>
              <a:ext uri="{FF2B5EF4-FFF2-40B4-BE49-F238E27FC236}">
                <a16:creationId xmlns:a16="http://schemas.microsoft.com/office/drawing/2014/main" id="{0E66D1A4-EAB7-C2EB-62C7-6F27D5101FF2}"/>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5" name="Footer Placeholder 4">
            <a:extLst>
              <a:ext uri="{FF2B5EF4-FFF2-40B4-BE49-F238E27FC236}">
                <a16:creationId xmlns:a16="http://schemas.microsoft.com/office/drawing/2014/main" id="{FB0A3F5B-AFE4-5304-8A54-12EE9EECC50E}"/>
              </a:ext>
            </a:extLst>
          </p:cNvPr>
          <p:cNvSpPr>
            <a:spLocks noGrp="1"/>
          </p:cNvSpPr>
          <p:nvPr>
            <p:ph type="ftr" sz="quarter" idx="11"/>
          </p:nvPr>
        </p:nvSpPr>
        <p:spPr/>
        <p:txBody>
          <a:bodyPr/>
          <a:lstStyle/>
          <a:p>
            <a:endParaRPr lang="en-KW"/>
          </a:p>
        </p:txBody>
      </p:sp>
      <p:sp>
        <p:nvSpPr>
          <p:cNvPr id="6" name="Slide Number Placeholder 5">
            <a:extLst>
              <a:ext uri="{FF2B5EF4-FFF2-40B4-BE49-F238E27FC236}">
                <a16:creationId xmlns:a16="http://schemas.microsoft.com/office/drawing/2014/main" id="{B16CA69D-CFB9-2CA4-3AA1-11797BDF738E}"/>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300994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12AEF-34EA-64B3-EC4F-177163EA18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W"/>
          </a:p>
        </p:txBody>
      </p:sp>
      <p:sp>
        <p:nvSpPr>
          <p:cNvPr id="3" name="Vertical Text Placeholder 2">
            <a:extLst>
              <a:ext uri="{FF2B5EF4-FFF2-40B4-BE49-F238E27FC236}">
                <a16:creationId xmlns:a16="http://schemas.microsoft.com/office/drawing/2014/main" id="{F8C3DE8D-2941-53E6-1C99-6E13CF237F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4" name="Date Placeholder 3">
            <a:extLst>
              <a:ext uri="{FF2B5EF4-FFF2-40B4-BE49-F238E27FC236}">
                <a16:creationId xmlns:a16="http://schemas.microsoft.com/office/drawing/2014/main" id="{2AE54EF0-3010-074A-88FA-CFA1B48D0642}"/>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5" name="Footer Placeholder 4">
            <a:extLst>
              <a:ext uri="{FF2B5EF4-FFF2-40B4-BE49-F238E27FC236}">
                <a16:creationId xmlns:a16="http://schemas.microsoft.com/office/drawing/2014/main" id="{B66F5E47-5624-8BED-BF0F-18AAACEBE914}"/>
              </a:ext>
            </a:extLst>
          </p:cNvPr>
          <p:cNvSpPr>
            <a:spLocks noGrp="1"/>
          </p:cNvSpPr>
          <p:nvPr>
            <p:ph type="ftr" sz="quarter" idx="11"/>
          </p:nvPr>
        </p:nvSpPr>
        <p:spPr/>
        <p:txBody>
          <a:bodyPr/>
          <a:lstStyle/>
          <a:p>
            <a:endParaRPr lang="en-KW"/>
          </a:p>
        </p:txBody>
      </p:sp>
      <p:sp>
        <p:nvSpPr>
          <p:cNvPr id="6" name="Slide Number Placeholder 5">
            <a:extLst>
              <a:ext uri="{FF2B5EF4-FFF2-40B4-BE49-F238E27FC236}">
                <a16:creationId xmlns:a16="http://schemas.microsoft.com/office/drawing/2014/main" id="{411909CE-FF10-0BCD-2B45-5EFB6B60CB8C}"/>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92817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C163-BFCB-D10E-40D5-96809AF4D31C}"/>
              </a:ext>
            </a:extLst>
          </p:cNvPr>
          <p:cNvSpPr>
            <a:spLocks noGrp="1"/>
          </p:cNvSpPr>
          <p:nvPr>
            <p:ph type="title"/>
          </p:nvPr>
        </p:nvSpPr>
        <p:spPr/>
        <p:txBody>
          <a:bodyPr/>
          <a:lstStyle/>
          <a:p>
            <a:r>
              <a:rPr lang="en-US"/>
              <a:t>Click to edit Master title style</a:t>
            </a:r>
            <a:endParaRPr lang="en-KW"/>
          </a:p>
        </p:txBody>
      </p:sp>
      <p:sp>
        <p:nvSpPr>
          <p:cNvPr id="3" name="Content Placeholder 2">
            <a:extLst>
              <a:ext uri="{FF2B5EF4-FFF2-40B4-BE49-F238E27FC236}">
                <a16:creationId xmlns:a16="http://schemas.microsoft.com/office/drawing/2014/main" id="{79400FF1-E53F-3CC0-93A8-A77EAA2B3E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4" name="Date Placeholder 3">
            <a:extLst>
              <a:ext uri="{FF2B5EF4-FFF2-40B4-BE49-F238E27FC236}">
                <a16:creationId xmlns:a16="http://schemas.microsoft.com/office/drawing/2014/main" id="{0ED381A4-1728-EAFF-3A1D-7A2DBC10AFB8}"/>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5" name="Footer Placeholder 4">
            <a:extLst>
              <a:ext uri="{FF2B5EF4-FFF2-40B4-BE49-F238E27FC236}">
                <a16:creationId xmlns:a16="http://schemas.microsoft.com/office/drawing/2014/main" id="{07219245-1FA2-4C43-8AA0-1A2681110E0E}"/>
              </a:ext>
            </a:extLst>
          </p:cNvPr>
          <p:cNvSpPr>
            <a:spLocks noGrp="1"/>
          </p:cNvSpPr>
          <p:nvPr>
            <p:ph type="ftr" sz="quarter" idx="11"/>
          </p:nvPr>
        </p:nvSpPr>
        <p:spPr/>
        <p:txBody>
          <a:bodyPr/>
          <a:lstStyle/>
          <a:p>
            <a:endParaRPr lang="en-KW"/>
          </a:p>
        </p:txBody>
      </p:sp>
      <p:sp>
        <p:nvSpPr>
          <p:cNvPr id="6" name="Slide Number Placeholder 5">
            <a:extLst>
              <a:ext uri="{FF2B5EF4-FFF2-40B4-BE49-F238E27FC236}">
                <a16:creationId xmlns:a16="http://schemas.microsoft.com/office/drawing/2014/main" id="{8CEC6D23-3B6C-2261-8443-9AA3778B290B}"/>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287486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7957-8B02-AB43-B6B9-8E04D86BEE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W"/>
          </a:p>
        </p:txBody>
      </p:sp>
      <p:sp>
        <p:nvSpPr>
          <p:cNvPr id="3" name="Text Placeholder 2">
            <a:extLst>
              <a:ext uri="{FF2B5EF4-FFF2-40B4-BE49-F238E27FC236}">
                <a16:creationId xmlns:a16="http://schemas.microsoft.com/office/drawing/2014/main" id="{9686C40B-A70D-634B-C447-8E8305F17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A7DB9-5F93-D81A-126E-E5B4F9F8475D}"/>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5" name="Footer Placeholder 4">
            <a:extLst>
              <a:ext uri="{FF2B5EF4-FFF2-40B4-BE49-F238E27FC236}">
                <a16:creationId xmlns:a16="http://schemas.microsoft.com/office/drawing/2014/main" id="{7D268ACC-7D28-1890-221E-D6BE154BD1B7}"/>
              </a:ext>
            </a:extLst>
          </p:cNvPr>
          <p:cNvSpPr>
            <a:spLocks noGrp="1"/>
          </p:cNvSpPr>
          <p:nvPr>
            <p:ph type="ftr" sz="quarter" idx="11"/>
          </p:nvPr>
        </p:nvSpPr>
        <p:spPr/>
        <p:txBody>
          <a:bodyPr/>
          <a:lstStyle/>
          <a:p>
            <a:endParaRPr lang="en-KW"/>
          </a:p>
        </p:txBody>
      </p:sp>
      <p:sp>
        <p:nvSpPr>
          <p:cNvPr id="6" name="Slide Number Placeholder 5">
            <a:extLst>
              <a:ext uri="{FF2B5EF4-FFF2-40B4-BE49-F238E27FC236}">
                <a16:creationId xmlns:a16="http://schemas.microsoft.com/office/drawing/2014/main" id="{1EDA3183-1EB0-48A2-579E-90146022ADF7}"/>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50809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5272-6C13-622E-F2AB-74D592200B7D}"/>
              </a:ext>
            </a:extLst>
          </p:cNvPr>
          <p:cNvSpPr>
            <a:spLocks noGrp="1"/>
          </p:cNvSpPr>
          <p:nvPr>
            <p:ph type="title"/>
          </p:nvPr>
        </p:nvSpPr>
        <p:spPr/>
        <p:txBody>
          <a:bodyPr/>
          <a:lstStyle/>
          <a:p>
            <a:r>
              <a:rPr lang="en-US"/>
              <a:t>Click to edit Master title style</a:t>
            </a:r>
            <a:endParaRPr lang="en-KW"/>
          </a:p>
        </p:txBody>
      </p:sp>
      <p:sp>
        <p:nvSpPr>
          <p:cNvPr id="3" name="Content Placeholder 2">
            <a:extLst>
              <a:ext uri="{FF2B5EF4-FFF2-40B4-BE49-F238E27FC236}">
                <a16:creationId xmlns:a16="http://schemas.microsoft.com/office/drawing/2014/main" id="{61EBB319-68AB-7907-FC36-C39D769F4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4" name="Content Placeholder 3">
            <a:extLst>
              <a:ext uri="{FF2B5EF4-FFF2-40B4-BE49-F238E27FC236}">
                <a16:creationId xmlns:a16="http://schemas.microsoft.com/office/drawing/2014/main" id="{2EAA2E73-F54C-C9B2-0045-EBA7C7F027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5" name="Date Placeholder 4">
            <a:extLst>
              <a:ext uri="{FF2B5EF4-FFF2-40B4-BE49-F238E27FC236}">
                <a16:creationId xmlns:a16="http://schemas.microsoft.com/office/drawing/2014/main" id="{05C6333F-E43C-9986-E956-703C39EF6AD0}"/>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6" name="Footer Placeholder 5">
            <a:extLst>
              <a:ext uri="{FF2B5EF4-FFF2-40B4-BE49-F238E27FC236}">
                <a16:creationId xmlns:a16="http://schemas.microsoft.com/office/drawing/2014/main" id="{9EAABDFF-CB0C-68B3-FEFD-FF3F8DDA5B3B}"/>
              </a:ext>
            </a:extLst>
          </p:cNvPr>
          <p:cNvSpPr>
            <a:spLocks noGrp="1"/>
          </p:cNvSpPr>
          <p:nvPr>
            <p:ph type="ftr" sz="quarter" idx="11"/>
          </p:nvPr>
        </p:nvSpPr>
        <p:spPr/>
        <p:txBody>
          <a:bodyPr/>
          <a:lstStyle/>
          <a:p>
            <a:endParaRPr lang="en-KW"/>
          </a:p>
        </p:txBody>
      </p:sp>
      <p:sp>
        <p:nvSpPr>
          <p:cNvPr id="7" name="Slide Number Placeholder 6">
            <a:extLst>
              <a:ext uri="{FF2B5EF4-FFF2-40B4-BE49-F238E27FC236}">
                <a16:creationId xmlns:a16="http://schemas.microsoft.com/office/drawing/2014/main" id="{E9AC7E1A-B33B-84AB-5EB9-B0FC60383824}"/>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173641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7330-9520-4F64-093B-79673A5921E1}"/>
              </a:ext>
            </a:extLst>
          </p:cNvPr>
          <p:cNvSpPr>
            <a:spLocks noGrp="1"/>
          </p:cNvSpPr>
          <p:nvPr>
            <p:ph type="title"/>
          </p:nvPr>
        </p:nvSpPr>
        <p:spPr>
          <a:xfrm>
            <a:off x="839788" y="365125"/>
            <a:ext cx="10515600" cy="1325563"/>
          </a:xfrm>
        </p:spPr>
        <p:txBody>
          <a:bodyPr/>
          <a:lstStyle/>
          <a:p>
            <a:r>
              <a:rPr lang="en-US"/>
              <a:t>Click to edit Master title style</a:t>
            </a:r>
            <a:endParaRPr lang="en-KW"/>
          </a:p>
        </p:txBody>
      </p:sp>
      <p:sp>
        <p:nvSpPr>
          <p:cNvPr id="3" name="Text Placeholder 2">
            <a:extLst>
              <a:ext uri="{FF2B5EF4-FFF2-40B4-BE49-F238E27FC236}">
                <a16:creationId xmlns:a16="http://schemas.microsoft.com/office/drawing/2014/main" id="{85BD3D4E-FA60-E902-A72A-96774B8D3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1967F-90D0-9050-9CAD-68F482D92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5" name="Text Placeholder 4">
            <a:extLst>
              <a:ext uri="{FF2B5EF4-FFF2-40B4-BE49-F238E27FC236}">
                <a16:creationId xmlns:a16="http://schemas.microsoft.com/office/drawing/2014/main" id="{A2E285DD-4A1A-4EF3-619D-588CAFB53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00302-90D1-5662-6AD2-FD6F52AACC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7" name="Date Placeholder 6">
            <a:extLst>
              <a:ext uri="{FF2B5EF4-FFF2-40B4-BE49-F238E27FC236}">
                <a16:creationId xmlns:a16="http://schemas.microsoft.com/office/drawing/2014/main" id="{6B83D457-D294-99CE-9A78-0AE3E5E557F4}"/>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8" name="Footer Placeholder 7">
            <a:extLst>
              <a:ext uri="{FF2B5EF4-FFF2-40B4-BE49-F238E27FC236}">
                <a16:creationId xmlns:a16="http://schemas.microsoft.com/office/drawing/2014/main" id="{411F738D-306E-2E42-366F-98F857AE14EB}"/>
              </a:ext>
            </a:extLst>
          </p:cNvPr>
          <p:cNvSpPr>
            <a:spLocks noGrp="1"/>
          </p:cNvSpPr>
          <p:nvPr>
            <p:ph type="ftr" sz="quarter" idx="11"/>
          </p:nvPr>
        </p:nvSpPr>
        <p:spPr/>
        <p:txBody>
          <a:bodyPr/>
          <a:lstStyle/>
          <a:p>
            <a:endParaRPr lang="en-KW"/>
          </a:p>
        </p:txBody>
      </p:sp>
      <p:sp>
        <p:nvSpPr>
          <p:cNvPr id="9" name="Slide Number Placeholder 8">
            <a:extLst>
              <a:ext uri="{FF2B5EF4-FFF2-40B4-BE49-F238E27FC236}">
                <a16:creationId xmlns:a16="http://schemas.microsoft.com/office/drawing/2014/main" id="{462D17B3-1572-AECC-7B97-B17F1EA75894}"/>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292806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D949-C23D-B215-1FD5-EE83B3D44DCD}"/>
              </a:ext>
            </a:extLst>
          </p:cNvPr>
          <p:cNvSpPr>
            <a:spLocks noGrp="1"/>
          </p:cNvSpPr>
          <p:nvPr>
            <p:ph type="title"/>
          </p:nvPr>
        </p:nvSpPr>
        <p:spPr/>
        <p:txBody>
          <a:bodyPr/>
          <a:lstStyle/>
          <a:p>
            <a:r>
              <a:rPr lang="en-US"/>
              <a:t>Click to edit Master title style</a:t>
            </a:r>
            <a:endParaRPr lang="en-KW"/>
          </a:p>
        </p:txBody>
      </p:sp>
      <p:sp>
        <p:nvSpPr>
          <p:cNvPr id="3" name="Date Placeholder 2">
            <a:extLst>
              <a:ext uri="{FF2B5EF4-FFF2-40B4-BE49-F238E27FC236}">
                <a16:creationId xmlns:a16="http://schemas.microsoft.com/office/drawing/2014/main" id="{5C3FF72D-B2BF-C15E-E293-BC0F14CCE030}"/>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4" name="Footer Placeholder 3">
            <a:extLst>
              <a:ext uri="{FF2B5EF4-FFF2-40B4-BE49-F238E27FC236}">
                <a16:creationId xmlns:a16="http://schemas.microsoft.com/office/drawing/2014/main" id="{EC151007-F82E-4710-4D45-2FE13F10F037}"/>
              </a:ext>
            </a:extLst>
          </p:cNvPr>
          <p:cNvSpPr>
            <a:spLocks noGrp="1"/>
          </p:cNvSpPr>
          <p:nvPr>
            <p:ph type="ftr" sz="quarter" idx="11"/>
          </p:nvPr>
        </p:nvSpPr>
        <p:spPr/>
        <p:txBody>
          <a:bodyPr/>
          <a:lstStyle/>
          <a:p>
            <a:endParaRPr lang="en-KW"/>
          </a:p>
        </p:txBody>
      </p:sp>
      <p:sp>
        <p:nvSpPr>
          <p:cNvPr id="5" name="Slide Number Placeholder 4">
            <a:extLst>
              <a:ext uri="{FF2B5EF4-FFF2-40B4-BE49-F238E27FC236}">
                <a16:creationId xmlns:a16="http://schemas.microsoft.com/office/drawing/2014/main" id="{E2E61304-F4CB-B9C9-2CDB-0E32C82B484D}"/>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37075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BA762-EFE6-45FD-A559-BBF8F4C8D4CA}"/>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3" name="Footer Placeholder 2">
            <a:extLst>
              <a:ext uri="{FF2B5EF4-FFF2-40B4-BE49-F238E27FC236}">
                <a16:creationId xmlns:a16="http://schemas.microsoft.com/office/drawing/2014/main" id="{8C20958D-99D8-5EBD-774E-332C44322364}"/>
              </a:ext>
            </a:extLst>
          </p:cNvPr>
          <p:cNvSpPr>
            <a:spLocks noGrp="1"/>
          </p:cNvSpPr>
          <p:nvPr>
            <p:ph type="ftr" sz="quarter" idx="11"/>
          </p:nvPr>
        </p:nvSpPr>
        <p:spPr/>
        <p:txBody>
          <a:bodyPr/>
          <a:lstStyle/>
          <a:p>
            <a:endParaRPr lang="en-KW"/>
          </a:p>
        </p:txBody>
      </p:sp>
      <p:sp>
        <p:nvSpPr>
          <p:cNvPr id="4" name="Slide Number Placeholder 3">
            <a:extLst>
              <a:ext uri="{FF2B5EF4-FFF2-40B4-BE49-F238E27FC236}">
                <a16:creationId xmlns:a16="http://schemas.microsoft.com/office/drawing/2014/main" id="{0B588DEE-A12F-6CE5-BE30-4E3062E454D0}"/>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284687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CE48-1604-76D7-F288-697167F08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W"/>
          </a:p>
        </p:txBody>
      </p:sp>
      <p:sp>
        <p:nvSpPr>
          <p:cNvPr id="3" name="Content Placeholder 2">
            <a:extLst>
              <a:ext uri="{FF2B5EF4-FFF2-40B4-BE49-F238E27FC236}">
                <a16:creationId xmlns:a16="http://schemas.microsoft.com/office/drawing/2014/main" id="{69636D3A-5C2C-57B9-91CE-24F9908B0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4" name="Text Placeholder 3">
            <a:extLst>
              <a:ext uri="{FF2B5EF4-FFF2-40B4-BE49-F238E27FC236}">
                <a16:creationId xmlns:a16="http://schemas.microsoft.com/office/drawing/2014/main" id="{3F9BBF5B-9D4F-0A83-8B2C-B107E7CDA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641EB-B4C9-9D63-CB48-A9D4584188D1}"/>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6" name="Footer Placeholder 5">
            <a:extLst>
              <a:ext uri="{FF2B5EF4-FFF2-40B4-BE49-F238E27FC236}">
                <a16:creationId xmlns:a16="http://schemas.microsoft.com/office/drawing/2014/main" id="{3B96DE9A-B5A2-C51E-8094-598DD58CE18A}"/>
              </a:ext>
            </a:extLst>
          </p:cNvPr>
          <p:cNvSpPr>
            <a:spLocks noGrp="1"/>
          </p:cNvSpPr>
          <p:nvPr>
            <p:ph type="ftr" sz="quarter" idx="11"/>
          </p:nvPr>
        </p:nvSpPr>
        <p:spPr/>
        <p:txBody>
          <a:bodyPr/>
          <a:lstStyle/>
          <a:p>
            <a:endParaRPr lang="en-KW"/>
          </a:p>
        </p:txBody>
      </p:sp>
      <p:sp>
        <p:nvSpPr>
          <p:cNvPr id="7" name="Slide Number Placeholder 6">
            <a:extLst>
              <a:ext uri="{FF2B5EF4-FFF2-40B4-BE49-F238E27FC236}">
                <a16:creationId xmlns:a16="http://schemas.microsoft.com/office/drawing/2014/main" id="{D14C9C83-31ED-81F4-053E-16EFF719D2C0}"/>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120183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AF8D-42D6-6991-B41C-DCB0AB238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W"/>
          </a:p>
        </p:txBody>
      </p:sp>
      <p:sp>
        <p:nvSpPr>
          <p:cNvPr id="3" name="Picture Placeholder 2">
            <a:extLst>
              <a:ext uri="{FF2B5EF4-FFF2-40B4-BE49-F238E27FC236}">
                <a16:creationId xmlns:a16="http://schemas.microsoft.com/office/drawing/2014/main" id="{954D5EE5-5BBE-179D-DE7D-4EE635189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W"/>
          </a:p>
        </p:txBody>
      </p:sp>
      <p:sp>
        <p:nvSpPr>
          <p:cNvPr id="4" name="Text Placeholder 3">
            <a:extLst>
              <a:ext uri="{FF2B5EF4-FFF2-40B4-BE49-F238E27FC236}">
                <a16:creationId xmlns:a16="http://schemas.microsoft.com/office/drawing/2014/main" id="{F1574D2B-DD8D-77E6-480C-82DB776D3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592CB-285D-CF16-096B-141C39A9900F}"/>
              </a:ext>
            </a:extLst>
          </p:cNvPr>
          <p:cNvSpPr>
            <a:spLocks noGrp="1"/>
          </p:cNvSpPr>
          <p:nvPr>
            <p:ph type="dt" sz="half" idx="10"/>
          </p:nvPr>
        </p:nvSpPr>
        <p:spPr/>
        <p:txBody>
          <a:bodyPr/>
          <a:lstStyle/>
          <a:p>
            <a:fld id="{0657A12F-EA7E-D64E-9DE3-7D8754895571}" type="datetimeFigureOut">
              <a:rPr lang="en-KW" smtClean="0"/>
              <a:t>22/08/2022</a:t>
            </a:fld>
            <a:endParaRPr lang="en-KW"/>
          </a:p>
        </p:txBody>
      </p:sp>
      <p:sp>
        <p:nvSpPr>
          <p:cNvPr id="6" name="Footer Placeholder 5">
            <a:extLst>
              <a:ext uri="{FF2B5EF4-FFF2-40B4-BE49-F238E27FC236}">
                <a16:creationId xmlns:a16="http://schemas.microsoft.com/office/drawing/2014/main" id="{6DEC69A2-3864-47FF-D05F-8397DA6345B2}"/>
              </a:ext>
            </a:extLst>
          </p:cNvPr>
          <p:cNvSpPr>
            <a:spLocks noGrp="1"/>
          </p:cNvSpPr>
          <p:nvPr>
            <p:ph type="ftr" sz="quarter" idx="11"/>
          </p:nvPr>
        </p:nvSpPr>
        <p:spPr/>
        <p:txBody>
          <a:bodyPr/>
          <a:lstStyle/>
          <a:p>
            <a:endParaRPr lang="en-KW"/>
          </a:p>
        </p:txBody>
      </p:sp>
      <p:sp>
        <p:nvSpPr>
          <p:cNvPr id="7" name="Slide Number Placeholder 6">
            <a:extLst>
              <a:ext uri="{FF2B5EF4-FFF2-40B4-BE49-F238E27FC236}">
                <a16:creationId xmlns:a16="http://schemas.microsoft.com/office/drawing/2014/main" id="{41141DB6-D097-C4CB-56BD-1FCB78200F02}"/>
              </a:ext>
            </a:extLst>
          </p:cNvPr>
          <p:cNvSpPr>
            <a:spLocks noGrp="1"/>
          </p:cNvSpPr>
          <p:nvPr>
            <p:ph type="sldNum" sz="quarter" idx="12"/>
          </p:nvPr>
        </p:nvSpPr>
        <p:spPr/>
        <p:txBody>
          <a:bodyPr/>
          <a:lstStyle/>
          <a:p>
            <a:fld id="{7112C3D5-D5D0-7E4A-B0FC-261DC958AA44}" type="slidenum">
              <a:rPr lang="en-KW" smtClean="0"/>
              <a:t>‹#›</a:t>
            </a:fld>
            <a:endParaRPr lang="en-KW"/>
          </a:p>
        </p:txBody>
      </p:sp>
    </p:spTree>
    <p:extLst>
      <p:ext uri="{BB962C8B-B14F-4D97-AF65-F5344CB8AC3E}">
        <p14:creationId xmlns:p14="http://schemas.microsoft.com/office/powerpoint/2010/main" val="412660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E524B1-97FA-E617-4EA9-29A5DABCB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W"/>
          </a:p>
        </p:txBody>
      </p:sp>
      <p:sp>
        <p:nvSpPr>
          <p:cNvPr id="3" name="Text Placeholder 2">
            <a:extLst>
              <a:ext uri="{FF2B5EF4-FFF2-40B4-BE49-F238E27FC236}">
                <a16:creationId xmlns:a16="http://schemas.microsoft.com/office/drawing/2014/main" id="{A214EE39-383E-1E49-F79D-088445034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W"/>
          </a:p>
        </p:txBody>
      </p:sp>
      <p:sp>
        <p:nvSpPr>
          <p:cNvPr id="4" name="Date Placeholder 3">
            <a:extLst>
              <a:ext uri="{FF2B5EF4-FFF2-40B4-BE49-F238E27FC236}">
                <a16:creationId xmlns:a16="http://schemas.microsoft.com/office/drawing/2014/main" id="{29369EAB-7047-CB80-3D84-24EE13FA8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7A12F-EA7E-D64E-9DE3-7D8754895571}" type="datetimeFigureOut">
              <a:rPr lang="en-KW" smtClean="0"/>
              <a:t>22/08/2022</a:t>
            </a:fld>
            <a:endParaRPr lang="en-KW"/>
          </a:p>
        </p:txBody>
      </p:sp>
      <p:sp>
        <p:nvSpPr>
          <p:cNvPr id="5" name="Footer Placeholder 4">
            <a:extLst>
              <a:ext uri="{FF2B5EF4-FFF2-40B4-BE49-F238E27FC236}">
                <a16:creationId xmlns:a16="http://schemas.microsoft.com/office/drawing/2014/main" id="{A987E4FC-9DAF-8AB9-B837-0F8554DF4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W"/>
          </a:p>
        </p:txBody>
      </p:sp>
      <p:sp>
        <p:nvSpPr>
          <p:cNvPr id="6" name="Slide Number Placeholder 5">
            <a:extLst>
              <a:ext uri="{FF2B5EF4-FFF2-40B4-BE49-F238E27FC236}">
                <a16:creationId xmlns:a16="http://schemas.microsoft.com/office/drawing/2014/main" id="{A8B1D248-1B9A-55FB-024D-3D41ACDBF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2C3D5-D5D0-7E4A-B0FC-261DC958AA44}" type="slidenum">
              <a:rPr lang="en-KW" smtClean="0"/>
              <a:t>‹#›</a:t>
            </a:fld>
            <a:endParaRPr lang="en-KW"/>
          </a:p>
        </p:txBody>
      </p:sp>
    </p:spTree>
    <p:extLst>
      <p:ext uri="{BB962C8B-B14F-4D97-AF65-F5344CB8AC3E}">
        <p14:creationId xmlns:p14="http://schemas.microsoft.com/office/powerpoint/2010/main" val="57142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994C-A3DF-A7D7-2DD8-2F775445B2F8}"/>
              </a:ext>
            </a:extLst>
          </p:cNvPr>
          <p:cNvSpPr>
            <a:spLocks noGrp="1"/>
          </p:cNvSpPr>
          <p:nvPr>
            <p:ph type="ctrTitle"/>
          </p:nvPr>
        </p:nvSpPr>
        <p:spPr>
          <a:xfrm>
            <a:off x="1040524" y="186392"/>
            <a:ext cx="10163504" cy="1958428"/>
          </a:xfrm>
        </p:spPr>
        <p:txBody>
          <a:bodyPr>
            <a:normAutofit/>
          </a:bodyPr>
          <a:lstStyle/>
          <a:p>
            <a:r>
              <a:rPr lang="en-US" sz="4000" b="1" dirty="0">
                <a:solidFill>
                  <a:srgbClr val="4819E9"/>
                </a:solidFill>
              </a:rPr>
              <a:t>38</a:t>
            </a:r>
            <a:r>
              <a:rPr lang="en-US" sz="4000" b="1" baseline="30000" dirty="0">
                <a:solidFill>
                  <a:srgbClr val="4819E9"/>
                </a:solidFill>
              </a:rPr>
              <a:t>th</a:t>
            </a:r>
            <a:r>
              <a:rPr lang="en-US" sz="4000" b="1" dirty="0">
                <a:solidFill>
                  <a:srgbClr val="4819E9"/>
                </a:solidFill>
              </a:rPr>
              <a:t> Session of the Data Buoy Cooperation Panel (DBCP-38)- Geneva, Switzerland</a:t>
            </a:r>
            <a:br>
              <a:rPr lang="en-US" sz="4000" b="1" dirty="0">
                <a:solidFill>
                  <a:srgbClr val="4819E9"/>
                </a:solidFill>
              </a:rPr>
            </a:br>
            <a:r>
              <a:rPr lang="en-US" sz="4000" b="1" dirty="0">
                <a:solidFill>
                  <a:srgbClr val="4819E9"/>
                </a:solidFill>
              </a:rPr>
              <a:t> 1 - 4 November 2022</a:t>
            </a:r>
            <a:endParaRPr lang="en-KW" sz="4000" b="1" dirty="0">
              <a:solidFill>
                <a:srgbClr val="4819E9"/>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BE24287-5B03-DB5C-D333-662C8AD01589}"/>
              </a:ext>
            </a:extLst>
          </p:cNvPr>
          <p:cNvSpPr>
            <a:spLocks noGrp="1"/>
          </p:cNvSpPr>
          <p:nvPr>
            <p:ph type="subTitle" idx="1"/>
          </p:nvPr>
        </p:nvSpPr>
        <p:spPr>
          <a:xfrm>
            <a:off x="1550276" y="2528654"/>
            <a:ext cx="9144000" cy="2429395"/>
          </a:xfrm>
        </p:spPr>
        <p:txBody>
          <a:bodyPr>
            <a:noAutofit/>
          </a:bodyPr>
          <a:lstStyle/>
          <a:p>
            <a:r>
              <a:rPr lang="en-US" sz="3200" b="1" dirty="0">
                <a:solidFill>
                  <a:srgbClr val="4819E9"/>
                </a:solidFill>
                <a:latin typeface="Times New Roman" panose="02020603050405020304" pitchFamily="18" charset="0"/>
                <a:cs typeface="Times New Roman" panose="02020603050405020304" pitchFamily="18" charset="0"/>
              </a:rPr>
              <a:t>Kuwait’s National Report on Current and Planned Buoy Programs</a:t>
            </a:r>
          </a:p>
          <a:p>
            <a:endParaRPr lang="en-KW" sz="2800" dirty="0">
              <a:latin typeface="Times New Roman" panose="02020603050405020304" pitchFamily="18" charset="0"/>
              <a:cs typeface="Times New Roman" panose="02020603050405020304" pitchFamily="18" charset="0"/>
            </a:endParaRPr>
          </a:p>
          <a:p>
            <a:r>
              <a:rPr lang="en-KW" sz="2800" dirty="0">
                <a:solidFill>
                  <a:srgbClr val="4819E9"/>
                </a:solidFill>
                <a:latin typeface="Times New Roman" panose="02020603050405020304" pitchFamily="18" charset="0"/>
                <a:cs typeface="Times New Roman" panose="02020603050405020304" pitchFamily="18" charset="0"/>
              </a:rPr>
              <a:t>Faiza Al-Yamani</a:t>
            </a:r>
          </a:p>
          <a:p>
            <a:r>
              <a:rPr lang="en-KW" sz="2800" dirty="0">
                <a:solidFill>
                  <a:srgbClr val="4819E9"/>
                </a:solidFill>
                <a:latin typeface="Times New Roman" panose="02020603050405020304" pitchFamily="18" charset="0"/>
                <a:cs typeface="Times New Roman" panose="02020603050405020304" pitchFamily="18" charset="0"/>
              </a:rPr>
              <a:t>Kuwait Institute for Scientifc Research</a:t>
            </a:r>
          </a:p>
        </p:txBody>
      </p:sp>
      <p:pic>
        <p:nvPicPr>
          <p:cNvPr id="9" name="Picture 8">
            <a:extLst>
              <a:ext uri="{FF2B5EF4-FFF2-40B4-BE49-F238E27FC236}">
                <a16:creationId xmlns:a16="http://schemas.microsoft.com/office/drawing/2014/main" id="{C4EBC2ED-2BC3-9387-7F2A-B56616ACA0C4}"/>
              </a:ext>
            </a:extLst>
          </p:cNvPr>
          <p:cNvPicPr>
            <a:picLocks noChangeAspect="1"/>
          </p:cNvPicPr>
          <p:nvPr/>
        </p:nvPicPr>
        <p:blipFill rotWithShape="1">
          <a:blip r:embed="rId2"/>
          <a:srcRect t="-4127" b="61914"/>
          <a:stretch/>
        </p:blipFill>
        <p:spPr>
          <a:xfrm>
            <a:off x="0" y="5257800"/>
            <a:ext cx="12192000" cy="1600200"/>
          </a:xfrm>
          <a:prstGeom prst="rect">
            <a:avLst/>
          </a:prstGeom>
        </p:spPr>
      </p:pic>
    </p:spTree>
    <p:extLst>
      <p:ext uri="{BB962C8B-B14F-4D97-AF65-F5344CB8AC3E}">
        <p14:creationId xmlns:p14="http://schemas.microsoft.com/office/powerpoint/2010/main" val="84864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C691-137B-7DEC-EB09-01AD8B7D5992}"/>
              </a:ext>
            </a:extLst>
          </p:cNvPr>
          <p:cNvSpPr>
            <a:spLocks noGrp="1"/>
          </p:cNvSpPr>
          <p:nvPr>
            <p:ph type="title"/>
          </p:nvPr>
        </p:nvSpPr>
        <p:spPr>
          <a:xfrm>
            <a:off x="838200" y="365125"/>
            <a:ext cx="10515600" cy="990709"/>
          </a:xfrm>
        </p:spPr>
        <p:txBody>
          <a:bodyPr/>
          <a:lstStyle/>
          <a:p>
            <a:pPr algn="ctr"/>
            <a:r>
              <a:rPr lang="en-US" b="1" dirty="0">
                <a:solidFill>
                  <a:srgbClr val="4819E9"/>
                </a:solidFill>
                <a:latin typeface="Times New Roman" panose="02020603050405020304" pitchFamily="18" charset="0"/>
                <a:cs typeface="Times New Roman" panose="02020603050405020304" pitchFamily="18" charset="0"/>
              </a:rPr>
              <a:t>M</a:t>
            </a:r>
            <a:r>
              <a:rPr lang="en-KW" b="1" dirty="0">
                <a:solidFill>
                  <a:srgbClr val="4819E9"/>
                </a:solidFill>
                <a:latin typeface="Times New Roman" panose="02020603050405020304" pitchFamily="18" charset="0"/>
                <a:cs typeface="Times New Roman" panose="02020603050405020304" pitchFamily="18" charset="0"/>
              </a:rPr>
              <a:t>ain issues - Kuwait</a:t>
            </a:r>
          </a:p>
        </p:txBody>
      </p:sp>
      <p:sp>
        <p:nvSpPr>
          <p:cNvPr id="3" name="Content Placeholder 2">
            <a:extLst>
              <a:ext uri="{FF2B5EF4-FFF2-40B4-BE49-F238E27FC236}">
                <a16:creationId xmlns:a16="http://schemas.microsoft.com/office/drawing/2014/main" id="{21B16BFE-12C3-352B-037E-D1608EF63EF4}"/>
              </a:ext>
            </a:extLst>
          </p:cNvPr>
          <p:cNvSpPr>
            <a:spLocks noGrp="1"/>
          </p:cNvSpPr>
          <p:nvPr>
            <p:ph idx="1"/>
          </p:nvPr>
        </p:nvSpPr>
        <p:spPr>
          <a:xfrm>
            <a:off x="407773" y="1825625"/>
            <a:ext cx="11405286" cy="4785240"/>
          </a:xfrm>
        </p:spPr>
        <p:txBody>
          <a:bodyPr>
            <a:normAutofit fontScale="55000" lnSpcReduction="20000"/>
          </a:bodyPr>
          <a:lstStyle/>
          <a:p>
            <a:pPr marL="0" indent="0">
              <a:buNone/>
            </a:pPr>
            <a:r>
              <a:rPr lang="en-KW" sz="5800" b="1" dirty="0">
                <a:solidFill>
                  <a:srgbClr val="FF0000"/>
                </a:solidFill>
                <a:latin typeface="Times New Roman" panose="02020603050405020304" pitchFamily="18" charset="0"/>
                <a:cs typeface="Times New Roman" panose="02020603050405020304" pitchFamily="18" charset="0"/>
              </a:rPr>
              <a:t>Warnings:</a:t>
            </a:r>
          </a:p>
          <a:p>
            <a:pPr lvl="1">
              <a:buClr>
                <a:srgbClr val="FF0000"/>
              </a:buClr>
              <a:buFont typeface="Wingdings" pitchFamily="2" charset="2"/>
              <a:buChar char="v"/>
            </a:pPr>
            <a:r>
              <a:rPr lang="en-KW" sz="5100" dirty="0">
                <a:solidFill>
                  <a:srgbClr val="4819E9"/>
                </a:solidFill>
                <a:latin typeface="Times New Roman" panose="02020603050405020304" pitchFamily="18" charset="0"/>
                <a:cs typeface="Times New Roman" panose="02020603050405020304" pitchFamily="18" charset="0"/>
              </a:rPr>
              <a:t>Sarayat (March-May):</a:t>
            </a:r>
            <a:r>
              <a:rPr lang="en-KW" sz="51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a sudden change in the weather due to the passage of an atmospheric depression and high at high speed. Mixture of sandstorms and rainstorms, sometimes with hail. </a:t>
            </a:r>
            <a:r>
              <a:rPr lang="en-US" sz="5100" dirty="0" err="1">
                <a:latin typeface="Times New Roman" panose="02020603050405020304" pitchFamily="18" charset="0"/>
                <a:cs typeface="Times New Roman" panose="02020603050405020304" pitchFamily="18" charset="0"/>
              </a:rPr>
              <a:t>Sarayat</a:t>
            </a:r>
            <a:r>
              <a:rPr lang="en-US" sz="5100" dirty="0">
                <a:latin typeface="Times New Roman" panose="02020603050405020304" pitchFamily="18" charset="0"/>
                <a:cs typeface="Times New Roman" panose="02020603050405020304" pitchFamily="18" charset="0"/>
              </a:rPr>
              <a:t> period often causes material losses to businesses, shepherds of sheep and camels, and the suspension or cancellation of flights, and the suspension of schools is often done during this period due to danger and safety issues.</a:t>
            </a:r>
          </a:p>
          <a:p>
            <a:pPr marL="457200" lvl="1" indent="0">
              <a:buClr>
                <a:srgbClr val="FF0000"/>
              </a:buClr>
              <a:buNone/>
            </a:pPr>
            <a:endParaRPr lang="en-KW" sz="3200" dirty="0">
              <a:latin typeface="Times New Roman" panose="02020603050405020304" pitchFamily="18" charset="0"/>
              <a:cs typeface="Times New Roman" panose="02020603050405020304" pitchFamily="18" charset="0"/>
            </a:endParaRPr>
          </a:p>
          <a:p>
            <a:pPr lvl="1">
              <a:buClr>
                <a:srgbClr val="FF0000"/>
              </a:buClr>
              <a:buFont typeface="Wingdings" pitchFamily="2" charset="2"/>
              <a:buChar char="v"/>
            </a:pPr>
            <a:r>
              <a:rPr lang="en-KW" sz="5100" dirty="0">
                <a:solidFill>
                  <a:srgbClr val="4819E9"/>
                </a:solidFill>
                <a:latin typeface="Times New Roman" panose="02020603050405020304" pitchFamily="18" charset="0"/>
                <a:cs typeface="Times New Roman" panose="02020603050405020304" pitchFamily="18" charset="0"/>
              </a:rPr>
              <a:t>Dust Storms, Thunder Storms</a:t>
            </a:r>
          </a:p>
          <a:p>
            <a:pPr marL="457200" lvl="1" indent="0">
              <a:buClr>
                <a:srgbClr val="FF0000"/>
              </a:buClr>
              <a:buNone/>
            </a:pPr>
            <a:endParaRPr lang="en-KW" sz="3200" dirty="0">
              <a:latin typeface="Times New Roman" panose="02020603050405020304" pitchFamily="18" charset="0"/>
              <a:cs typeface="Times New Roman" panose="02020603050405020304" pitchFamily="18" charset="0"/>
            </a:endParaRPr>
          </a:p>
          <a:p>
            <a:pPr lvl="1">
              <a:buClr>
                <a:srgbClr val="FF0000"/>
              </a:buClr>
              <a:buFont typeface="Wingdings" pitchFamily="2" charset="2"/>
              <a:buChar char="v"/>
            </a:pPr>
            <a:r>
              <a:rPr lang="en-KW" sz="5100" dirty="0">
                <a:solidFill>
                  <a:srgbClr val="4819E9"/>
                </a:solidFill>
                <a:latin typeface="Times New Roman" panose="02020603050405020304" pitchFamily="18" charset="0"/>
                <a:cs typeface="Times New Roman" panose="02020603050405020304" pitchFamily="18" charset="0"/>
              </a:rPr>
              <a:t>Red Tides</a:t>
            </a:r>
          </a:p>
          <a:p>
            <a:pPr marL="457200" lvl="1" indent="0">
              <a:buClr>
                <a:srgbClr val="FF0000"/>
              </a:buClr>
              <a:buNone/>
            </a:pPr>
            <a:endParaRPr lang="en-KW" sz="3200" dirty="0">
              <a:latin typeface="Times New Roman" panose="02020603050405020304" pitchFamily="18" charset="0"/>
              <a:cs typeface="Times New Roman" panose="02020603050405020304" pitchFamily="18" charset="0"/>
            </a:endParaRPr>
          </a:p>
          <a:p>
            <a:pPr lvl="1">
              <a:buClr>
                <a:srgbClr val="FF0000"/>
              </a:buClr>
              <a:buFont typeface="Wingdings" pitchFamily="2" charset="2"/>
              <a:buChar char="v"/>
            </a:pPr>
            <a:r>
              <a:rPr lang="en-KW" sz="5100" dirty="0">
                <a:latin typeface="Times New Roman" panose="02020603050405020304" pitchFamily="18" charset="0"/>
                <a:cs typeface="Times New Roman" panose="02020603050405020304" pitchFamily="18" charset="0"/>
              </a:rPr>
              <a:t>Monitoring the </a:t>
            </a:r>
            <a:r>
              <a:rPr lang="en-KW" sz="5100" dirty="0">
                <a:solidFill>
                  <a:srgbClr val="4819E9"/>
                </a:solidFill>
                <a:latin typeface="Times New Roman" panose="02020603050405020304" pitchFamily="18" charset="0"/>
                <a:cs typeface="Times New Roman" panose="02020603050405020304" pitchFamily="18" charset="0"/>
              </a:rPr>
              <a:t>increase in salinity </a:t>
            </a:r>
            <a:r>
              <a:rPr lang="en-KW" sz="5100" dirty="0">
                <a:latin typeface="Times New Roman" panose="02020603050405020304" pitchFamily="18" charset="0"/>
                <a:cs typeface="Times New Roman" panose="02020603050405020304" pitchFamily="18" charset="0"/>
              </a:rPr>
              <a:t>due to Shatt Al-Arab reduced flow to the northern Gulf</a:t>
            </a:r>
          </a:p>
          <a:p>
            <a:endParaRPr lang="en-KW" dirty="0"/>
          </a:p>
        </p:txBody>
      </p:sp>
    </p:spTree>
    <p:extLst>
      <p:ext uri="{BB962C8B-B14F-4D97-AF65-F5344CB8AC3E}">
        <p14:creationId xmlns:p14="http://schemas.microsoft.com/office/powerpoint/2010/main" val="405104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76FB-CCA6-8620-695A-36E4F5ABA080}"/>
              </a:ext>
            </a:extLst>
          </p:cNvPr>
          <p:cNvSpPr>
            <a:spLocks noGrp="1"/>
          </p:cNvSpPr>
          <p:nvPr>
            <p:ph type="title"/>
          </p:nvPr>
        </p:nvSpPr>
        <p:spPr>
          <a:xfrm>
            <a:off x="838200" y="365125"/>
            <a:ext cx="10515600" cy="791013"/>
          </a:xfrm>
        </p:spPr>
        <p:txBody>
          <a:bodyPr/>
          <a:lstStyle/>
          <a:p>
            <a:pPr algn="ctr"/>
            <a:r>
              <a:rPr lang="en-KW" b="1" dirty="0">
                <a:solidFill>
                  <a:srgbClr val="4819E9"/>
                </a:solidFill>
                <a:latin typeface="Times New Roman" panose="02020603050405020304" pitchFamily="18" charset="0"/>
                <a:cs typeface="Times New Roman" panose="02020603050405020304" pitchFamily="18" charset="0"/>
              </a:rPr>
              <a:t>Main Problems with Data Buoys</a:t>
            </a:r>
          </a:p>
        </p:txBody>
      </p:sp>
      <p:sp>
        <p:nvSpPr>
          <p:cNvPr id="3" name="Content Placeholder 2">
            <a:extLst>
              <a:ext uri="{FF2B5EF4-FFF2-40B4-BE49-F238E27FC236}">
                <a16:creationId xmlns:a16="http://schemas.microsoft.com/office/drawing/2014/main" id="{DF476ACD-0A25-2C9A-DBA6-584ECA4FACD3}"/>
              </a:ext>
            </a:extLst>
          </p:cNvPr>
          <p:cNvSpPr>
            <a:spLocks noGrp="1"/>
          </p:cNvSpPr>
          <p:nvPr>
            <p:ph idx="1"/>
          </p:nvPr>
        </p:nvSpPr>
        <p:spPr>
          <a:xfrm>
            <a:off x="739346" y="1356068"/>
            <a:ext cx="10515600" cy="3895554"/>
          </a:xfrm>
        </p:spPr>
        <p:txBody>
          <a:bodyPr>
            <a:normAutofit fontScale="92500" lnSpcReduction="20000"/>
          </a:bodyPr>
          <a:lstStyle/>
          <a:p>
            <a:pPr>
              <a:buClr>
                <a:srgbClr val="FF0000"/>
              </a:buClr>
              <a:buFont typeface="Wingdings" pitchFamily="2" charset="2"/>
              <a:buChar char="v"/>
            </a:pPr>
            <a:r>
              <a:rPr lang="en-US" sz="3200" dirty="0"/>
              <a:t>Buoy vandalism</a:t>
            </a:r>
          </a:p>
          <a:p>
            <a:pPr marL="0" indent="0">
              <a:buClr>
                <a:srgbClr val="FF0000"/>
              </a:buClr>
              <a:buNone/>
            </a:pPr>
            <a:endParaRPr lang="en-US" sz="1400" dirty="0"/>
          </a:p>
          <a:p>
            <a:pPr>
              <a:buClr>
                <a:srgbClr val="FF0000"/>
              </a:buClr>
              <a:buFont typeface="Wingdings" pitchFamily="2" charset="2"/>
              <a:buChar char="v"/>
            </a:pPr>
            <a:r>
              <a:rPr lang="en-US" sz="3200" dirty="0"/>
              <a:t>Marine biofouling, affects quality of generated data; cleaning is needed every </a:t>
            </a:r>
            <a:r>
              <a:rPr lang="en-US" sz="3200" u="sng" dirty="0">
                <a:solidFill>
                  <a:srgbClr val="4819E9"/>
                </a:solidFill>
              </a:rPr>
              <a:t>7-10 days </a:t>
            </a:r>
            <a:r>
              <a:rPr lang="en-US" sz="3200" dirty="0"/>
              <a:t>for Kuwait’s waters</a:t>
            </a:r>
          </a:p>
          <a:p>
            <a:pPr marL="0" indent="0">
              <a:buClr>
                <a:srgbClr val="FF0000"/>
              </a:buClr>
              <a:buNone/>
            </a:pPr>
            <a:endParaRPr lang="en-US" sz="1400" dirty="0"/>
          </a:p>
          <a:p>
            <a:pPr>
              <a:buClr>
                <a:srgbClr val="FF0000"/>
              </a:buClr>
              <a:buFont typeface="Wingdings" pitchFamily="2" charset="2"/>
              <a:buChar char="v"/>
            </a:pPr>
            <a:r>
              <a:rPr lang="en-US" sz="3200" dirty="0"/>
              <a:t>Calibration issues</a:t>
            </a:r>
          </a:p>
          <a:p>
            <a:pPr marL="0" indent="0">
              <a:buClr>
                <a:srgbClr val="FF0000"/>
              </a:buClr>
              <a:buNone/>
            </a:pPr>
            <a:endParaRPr lang="en-US" sz="1400" dirty="0"/>
          </a:p>
          <a:p>
            <a:pPr>
              <a:buClr>
                <a:srgbClr val="FF0000"/>
              </a:buClr>
              <a:buFont typeface="Wingdings" pitchFamily="2" charset="2"/>
              <a:buChar char="v"/>
            </a:pPr>
            <a:r>
              <a:rPr lang="en-US" sz="3200" dirty="0"/>
              <a:t>The maintenance budget, is not always available</a:t>
            </a:r>
          </a:p>
          <a:p>
            <a:pPr marL="0" indent="0">
              <a:buClr>
                <a:srgbClr val="FF0000"/>
              </a:buClr>
              <a:buNone/>
            </a:pPr>
            <a:endParaRPr lang="en-US" sz="3200" dirty="0"/>
          </a:p>
          <a:p>
            <a:pPr>
              <a:buClr>
                <a:srgbClr val="FF0000"/>
              </a:buClr>
              <a:buFont typeface="Wingdings" pitchFamily="2" charset="2"/>
              <a:buChar char="v"/>
            </a:pPr>
            <a:r>
              <a:rPr lang="en-US" sz="3200" dirty="0"/>
              <a:t>Lack of needed manpower</a:t>
            </a:r>
          </a:p>
        </p:txBody>
      </p:sp>
      <p:sp>
        <p:nvSpPr>
          <p:cNvPr id="4" name="TextBox 3">
            <a:extLst>
              <a:ext uri="{FF2B5EF4-FFF2-40B4-BE49-F238E27FC236}">
                <a16:creationId xmlns:a16="http://schemas.microsoft.com/office/drawing/2014/main" id="{C753FAA5-FF5C-0C62-31DA-807ED97D232D}"/>
              </a:ext>
            </a:extLst>
          </p:cNvPr>
          <p:cNvSpPr txBox="1"/>
          <p:nvPr/>
        </p:nvSpPr>
        <p:spPr>
          <a:xfrm>
            <a:off x="4174038" y="5451552"/>
            <a:ext cx="3448508" cy="923330"/>
          </a:xfrm>
          <a:prstGeom prst="rect">
            <a:avLst/>
          </a:prstGeom>
          <a:noFill/>
        </p:spPr>
        <p:txBody>
          <a:bodyPr wrap="none" rtlCol="0">
            <a:spAutoFit/>
          </a:bodyPr>
          <a:lstStyle/>
          <a:p>
            <a:pPr algn="ctr"/>
            <a:r>
              <a:rPr lang="en-KW" sz="5400" b="1" dirty="0">
                <a:solidFill>
                  <a:srgbClr val="4819E9"/>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26044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FA09-0646-1E5F-2C6D-ED5F229177A5}"/>
              </a:ext>
            </a:extLst>
          </p:cNvPr>
          <p:cNvSpPr>
            <a:spLocks noGrp="1"/>
          </p:cNvSpPr>
          <p:nvPr>
            <p:ph type="title"/>
          </p:nvPr>
        </p:nvSpPr>
        <p:spPr>
          <a:xfrm>
            <a:off x="838199" y="199477"/>
            <a:ext cx="10515600" cy="1325563"/>
          </a:xfrm>
        </p:spPr>
        <p:txBody>
          <a:bodyPr>
            <a:normAutofit fontScale="90000"/>
          </a:bodyPr>
          <a:lstStyle/>
          <a:p>
            <a:r>
              <a:rPr lang="en-KW" b="1" dirty="0">
                <a:solidFill>
                  <a:srgbClr val="4819E9"/>
                </a:solidFill>
                <a:latin typeface="Times New Roman" panose="02020603050405020304" pitchFamily="18" charset="0"/>
                <a:cs typeface="Times New Roman" panose="02020603050405020304" pitchFamily="18" charset="0"/>
              </a:rPr>
              <a:t>Kuwait</a:t>
            </a:r>
            <a:br>
              <a:rPr lang="en-KW" dirty="0"/>
            </a:br>
            <a:r>
              <a:rPr lang="en-US" sz="3100" b="1" dirty="0"/>
              <a:t>An integrated system for monitoring of meteorological, oceanographic and water quality data in near-shore and offshore regions of Kuwait</a:t>
            </a:r>
            <a:endParaRPr lang="en-KW" dirty="0"/>
          </a:p>
        </p:txBody>
      </p:sp>
      <p:pic>
        <p:nvPicPr>
          <p:cNvPr id="4" name="Content Placeholder 3">
            <a:extLst>
              <a:ext uri="{FF2B5EF4-FFF2-40B4-BE49-F238E27FC236}">
                <a16:creationId xmlns:a16="http://schemas.microsoft.com/office/drawing/2014/main" id="{5EE61534-C334-32DD-0549-C1D5C0857A42}"/>
              </a:ext>
            </a:extLst>
          </p:cNvPr>
          <p:cNvPicPr>
            <a:picLocks noGrp="1" noChangeAspect="1"/>
          </p:cNvPicPr>
          <p:nvPr>
            <p:ph idx="1"/>
          </p:nvPr>
        </p:nvPicPr>
        <p:blipFill>
          <a:blip r:embed="rId2"/>
          <a:stretch>
            <a:fillRect/>
          </a:stretch>
        </p:blipFill>
        <p:spPr>
          <a:xfrm>
            <a:off x="2387473" y="1825625"/>
            <a:ext cx="7417053" cy="4351338"/>
          </a:xfrm>
        </p:spPr>
      </p:pic>
      <p:sp>
        <p:nvSpPr>
          <p:cNvPr id="5" name="TextBox 4">
            <a:extLst>
              <a:ext uri="{FF2B5EF4-FFF2-40B4-BE49-F238E27FC236}">
                <a16:creationId xmlns:a16="http://schemas.microsoft.com/office/drawing/2014/main" id="{42999A0D-0026-11B8-9103-DD51998643E0}"/>
              </a:ext>
            </a:extLst>
          </p:cNvPr>
          <p:cNvSpPr txBox="1"/>
          <p:nvPr/>
        </p:nvSpPr>
        <p:spPr>
          <a:xfrm>
            <a:off x="3061068" y="3059668"/>
            <a:ext cx="1187668" cy="461665"/>
          </a:xfrm>
          <a:prstGeom prst="rect">
            <a:avLst/>
          </a:prstGeom>
          <a:noFill/>
        </p:spPr>
        <p:txBody>
          <a:bodyPr wrap="square" rtlCol="0">
            <a:spAutoFit/>
          </a:bodyPr>
          <a:lstStyle/>
          <a:p>
            <a:r>
              <a:rPr lang="en-KW" sz="2400" b="1" dirty="0"/>
              <a:t>Kuwait</a:t>
            </a:r>
          </a:p>
        </p:txBody>
      </p:sp>
      <p:sp>
        <p:nvSpPr>
          <p:cNvPr id="6" name="TextBox 5">
            <a:extLst>
              <a:ext uri="{FF2B5EF4-FFF2-40B4-BE49-F238E27FC236}">
                <a16:creationId xmlns:a16="http://schemas.microsoft.com/office/drawing/2014/main" id="{DE3D6AD5-1290-2370-899E-6C19C29C25B9}"/>
              </a:ext>
            </a:extLst>
          </p:cNvPr>
          <p:cNvSpPr txBox="1"/>
          <p:nvPr/>
        </p:nvSpPr>
        <p:spPr>
          <a:xfrm>
            <a:off x="4477409" y="3442138"/>
            <a:ext cx="1187668" cy="646331"/>
          </a:xfrm>
          <a:prstGeom prst="rect">
            <a:avLst/>
          </a:prstGeom>
          <a:noFill/>
        </p:spPr>
        <p:txBody>
          <a:bodyPr wrap="square" rtlCol="0">
            <a:spAutoFit/>
          </a:bodyPr>
          <a:lstStyle/>
          <a:p>
            <a:r>
              <a:rPr lang="en-KW" b="1" dirty="0">
                <a:solidFill>
                  <a:schemeClr val="bg1"/>
                </a:solidFill>
              </a:rPr>
              <a:t>ROPME’s Inner Gulf</a:t>
            </a:r>
          </a:p>
        </p:txBody>
      </p:sp>
      <p:sp>
        <p:nvSpPr>
          <p:cNvPr id="7" name="TextBox 6">
            <a:extLst>
              <a:ext uri="{FF2B5EF4-FFF2-40B4-BE49-F238E27FC236}">
                <a16:creationId xmlns:a16="http://schemas.microsoft.com/office/drawing/2014/main" id="{E575A47D-43F2-27AB-6A29-B861F9F73F65}"/>
              </a:ext>
            </a:extLst>
          </p:cNvPr>
          <p:cNvSpPr txBox="1"/>
          <p:nvPr/>
        </p:nvSpPr>
        <p:spPr>
          <a:xfrm>
            <a:off x="7420303" y="4340772"/>
            <a:ext cx="1156086" cy="369332"/>
          </a:xfrm>
          <a:prstGeom prst="rect">
            <a:avLst/>
          </a:prstGeom>
          <a:noFill/>
        </p:spPr>
        <p:txBody>
          <a:bodyPr wrap="none" rtlCol="0">
            <a:spAutoFit/>
          </a:bodyPr>
          <a:lstStyle/>
          <a:p>
            <a:r>
              <a:rPr lang="en-KW" b="1" dirty="0">
                <a:solidFill>
                  <a:schemeClr val="bg1"/>
                </a:solidFill>
              </a:rPr>
              <a:t>Oman Sea</a:t>
            </a:r>
          </a:p>
        </p:txBody>
      </p:sp>
      <p:cxnSp>
        <p:nvCxnSpPr>
          <p:cNvPr id="9" name="Straight Arrow Connector 8">
            <a:extLst>
              <a:ext uri="{FF2B5EF4-FFF2-40B4-BE49-F238E27FC236}">
                <a16:creationId xmlns:a16="http://schemas.microsoft.com/office/drawing/2014/main" id="{20BEBE44-3E11-621B-951B-7EFD54C3F869}"/>
              </a:ext>
            </a:extLst>
          </p:cNvPr>
          <p:cNvCxnSpPr/>
          <p:nvPr/>
        </p:nvCxnSpPr>
        <p:spPr>
          <a:xfrm>
            <a:off x="1765738" y="2333297"/>
            <a:ext cx="2627586" cy="4939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35FAB0-897F-AC8C-7CE1-FB6CB676B1C1}"/>
              </a:ext>
            </a:extLst>
          </p:cNvPr>
          <p:cNvSpPr txBox="1"/>
          <p:nvPr/>
        </p:nvSpPr>
        <p:spPr>
          <a:xfrm>
            <a:off x="59724" y="1894795"/>
            <a:ext cx="2185278" cy="369332"/>
          </a:xfrm>
          <a:prstGeom prst="rect">
            <a:avLst/>
          </a:prstGeom>
          <a:noFill/>
        </p:spPr>
        <p:txBody>
          <a:bodyPr wrap="none" rtlCol="0">
            <a:spAutoFit/>
          </a:bodyPr>
          <a:lstStyle/>
          <a:p>
            <a:r>
              <a:rPr lang="en-KW" b="1" dirty="0">
                <a:solidFill>
                  <a:srgbClr val="4819E9"/>
                </a:solidFill>
                <a:latin typeface="Times New Roman" panose="02020603050405020304" pitchFamily="18" charset="0"/>
                <a:cs typeface="Times New Roman" panose="02020603050405020304" pitchFamily="18" charset="0"/>
              </a:rPr>
              <a:t>Shatt Al-Arab River</a:t>
            </a:r>
          </a:p>
        </p:txBody>
      </p:sp>
      <p:sp>
        <p:nvSpPr>
          <p:cNvPr id="11" name="Oval 10">
            <a:extLst>
              <a:ext uri="{FF2B5EF4-FFF2-40B4-BE49-F238E27FC236}">
                <a16:creationId xmlns:a16="http://schemas.microsoft.com/office/drawing/2014/main" id="{43C80280-0CCD-B9A2-E374-92985C474050}"/>
              </a:ext>
            </a:extLst>
          </p:cNvPr>
          <p:cNvSpPr/>
          <p:nvPr/>
        </p:nvSpPr>
        <p:spPr>
          <a:xfrm>
            <a:off x="4151869" y="3200400"/>
            <a:ext cx="239338" cy="2417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W" dirty="0"/>
          </a:p>
        </p:txBody>
      </p:sp>
    </p:spTree>
    <p:extLst>
      <p:ext uri="{BB962C8B-B14F-4D97-AF65-F5344CB8AC3E}">
        <p14:creationId xmlns:p14="http://schemas.microsoft.com/office/powerpoint/2010/main" val="225158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E0B5-1036-9713-2F79-9763A49B2B9D}"/>
              </a:ext>
            </a:extLst>
          </p:cNvPr>
          <p:cNvSpPr>
            <a:spLocks noGrp="1"/>
          </p:cNvSpPr>
          <p:nvPr>
            <p:ph type="title"/>
          </p:nvPr>
        </p:nvSpPr>
        <p:spPr>
          <a:xfrm>
            <a:off x="467053" y="236339"/>
            <a:ext cx="11257894" cy="833480"/>
          </a:xfrm>
        </p:spPr>
        <p:txBody>
          <a:bodyPr>
            <a:noAutofit/>
          </a:bodyPr>
          <a:lstStyle/>
          <a:p>
            <a:r>
              <a:rPr lang="en-KW" sz="3600" b="1" dirty="0">
                <a:solidFill>
                  <a:srgbClr val="4819E9"/>
                </a:solidFill>
                <a:latin typeface="Times New Roman" panose="02020603050405020304" pitchFamily="18" charset="0"/>
                <a:cs typeface="Times New Roman" panose="02020603050405020304" pitchFamily="18" charset="0"/>
              </a:rPr>
              <a:t>Integrated Met-Ocean Monitoring Systems for Kuwait-1</a:t>
            </a:r>
          </a:p>
        </p:txBody>
      </p:sp>
      <p:pic>
        <p:nvPicPr>
          <p:cNvPr id="4" name="Content Placeholder 3">
            <a:extLst>
              <a:ext uri="{FF2B5EF4-FFF2-40B4-BE49-F238E27FC236}">
                <a16:creationId xmlns:a16="http://schemas.microsoft.com/office/drawing/2014/main" id="{3B3DAC4D-4471-9D8C-8553-A70340061856}"/>
              </a:ext>
            </a:extLst>
          </p:cNvPr>
          <p:cNvPicPr>
            <a:picLocks noGrp="1" noChangeAspect="1"/>
          </p:cNvPicPr>
          <p:nvPr>
            <p:ph idx="1"/>
          </p:nvPr>
        </p:nvPicPr>
        <p:blipFill>
          <a:blip r:embed="rId2"/>
          <a:stretch>
            <a:fillRect/>
          </a:stretch>
        </p:blipFill>
        <p:spPr>
          <a:xfrm>
            <a:off x="5368529" y="1129223"/>
            <a:ext cx="6823471" cy="4866551"/>
          </a:xfrm>
          <a:prstGeom prst="rect">
            <a:avLst/>
          </a:prstGeom>
        </p:spPr>
      </p:pic>
      <p:pic>
        <p:nvPicPr>
          <p:cNvPr id="6" name="Picture 5">
            <a:extLst>
              <a:ext uri="{FF2B5EF4-FFF2-40B4-BE49-F238E27FC236}">
                <a16:creationId xmlns:a16="http://schemas.microsoft.com/office/drawing/2014/main" id="{398CFD26-A7A0-D24E-DFA1-6F417866A3BE}"/>
              </a:ext>
            </a:extLst>
          </p:cNvPr>
          <p:cNvPicPr>
            <a:picLocks noChangeAspect="1"/>
          </p:cNvPicPr>
          <p:nvPr/>
        </p:nvPicPr>
        <p:blipFill>
          <a:blip r:embed="rId3"/>
          <a:stretch>
            <a:fillRect/>
          </a:stretch>
        </p:blipFill>
        <p:spPr>
          <a:xfrm>
            <a:off x="0" y="1248032"/>
            <a:ext cx="5469924" cy="4621427"/>
          </a:xfrm>
          <a:prstGeom prst="rect">
            <a:avLst/>
          </a:prstGeom>
        </p:spPr>
      </p:pic>
      <p:sp>
        <p:nvSpPr>
          <p:cNvPr id="7" name="TextBox 6">
            <a:extLst>
              <a:ext uri="{FF2B5EF4-FFF2-40B4-BE49-F238E27FC236}">
                <a16:creationId xmlns:a16="http://schemas.microsoft.com/office/drawing/2014/main" id="{8974082A-FDDA-AE46-EE18-375D9C52A730}"/>
              </a:ext>
            </a:extLst>
          </p:cNvPr>
          <p:cNvSpPr txBox="1"/>
          <p:nvPr/>
        </p:nvSpPr>
        <p:spPr>
          <a:xfrm>
            <a:off x="0" y="6347593"/>
            <a:ext cx="6445867" cy="369332"/>
          </a:xfrm>
          <a:prstGeom prst="rect">
            <a:avLst/>
          </a:prstGeom>
          <a:noFill/>
        </p:spPr>
        <p:txBody>
          <a:bodyPr wrap="none" rtlCol="0">
            <a:spAutoFit/>
          </a:bodyPr>
          <a:lstStyle/>
          <a:p>
            <a:r>
              <a:rPr lang="en-US" dirty="0"/>
              <a:t>Source: https://</a:t>
            </a:r>
            <a:r>
              <a:rPr lang="en-US" dirty="0" err="1"/>
              <a:t>www.burganequipment.com</a:t>
            </a:r>
            <a:r>
              <a:rPr lang="en-US" dirty="0"/>
              <a:t>/major-achievements/</a:t>
            </a:r>
            <a:endParaRPr lang="en-KW" dirty="0"/>
          </a:p>
        </p:txBody>
      </p:sp>
      <p:sp>
        <p:nvSpPr>
          <p:cNvPr id="9" name="TextBox 8">
            <a:extLst>
              <a:ext uri="{FF2B5EF4-FFF2-40B4-BE49-F238E27FC236}">
                <a16:creationId xmlns:a16="http://schemas.microsoft.com/office/drawing/2014/main" id="{A8D07B41-D9DD-3ABF-0387-62A297B7CD39}"/>
              </a:ext>
            </a:extLst>
          </p:cNvPr>
          <p:cNvSpPr txBox="1"/>
          <p:nvPr/>
        </p:nvSpPr>
        <p:spPr>
          <a:xfrm>
            <a:off x="7040263" y="3136612"/>
            <a:ext cx="1683607" cy="584775"/>
          </a:xfrm>
          <a:prstGeom prst="rect">
            <a:avLst/>
          </a:prstGeom>
          <a:noFill/>
        </p:spPr>
        <p:txBody>
          <a:bodyPr wrap="square">
            <a:spAutoFit/>
          </a:bodyPr>
          <a:lstStyle/>
          <a:p>
            <a:r>
              <a:rPr lang="en-KW" sz="3200" b="1" dirty="0">
                <a:latin typeface="Times New Roman" panose="02020603050405020304" pitchFamily="18" charset="0"/>
                <a:cs typeface="Times New Roman" panose="02020603050405020304" pitchFamily="18" charset="0"/>
              </a:rPr>
              <a:t>Kuwait</a:t>
            </a:r>
          </a:p>
        </p:txBody>
      </p:sp>
      <p:sp>
        <p:nvSpPr>
          <p:cNvPr id="11" name="TextBox 10">
            <a:extLst>
              <a:ext uri="{FF2B5EF4-FFF2-40B4-BE49-F238E27FC236}">
                <a16:creationId xmlns:a16="http://schemas.microsoft.com/office/drawing/2014/main" id="{F5651639-BC21-D789-1261-F77576EFFA51}"/>
              </a:ext>
            </a:extLst>
          </p:cNvPr>
          <p:cNvSpPr txBox="1"/>
          <p:nvPr/>
        </p:nvSpPr>
        <p:spPr>
          <a:xfrm>
            <a:off x="8723869" y="1353750"/>
            <a:ext cx="3001077" cy="461665"/>
          </a:xfrm>
          <a:prstGeom prst="rect">
            <a:avLst/>
          </a:prstGeom>
          <a:noFill/>
        </p:spPr>
        <p:txBody>
          <a:bodyPr wrap="square">
            <a:spAutoFit/>
          </a:bodyPr>
          <a:lstStyle/>
          <a:p>
            <a:r>
              <a:rPr lang="en-KW" sz="2400" b="1" dirty="0">
                <a:solidFill>
                  <a:srgbClr val="4819E9"/>
                </a:solidFill>
                <a:latin typeface="Times New Roman" panose="02020603050405020304" pitchFamily="18" charset="0"/>
                <a:cs typeface="Times New Roman" panose="02020603050405020304" pitchFamily="18" charset="0"/>
              </a:rPr>
              <a:t>Shatt Al-Arab River</a:t>
            </a:r>
          </a:p>
        </p:txBody>
      </p:sp>
      <p:sp>
        <p:nvSpPr>
          <p:cNvPr id="12" name="TextBox 11">
            <a:extLst>
              <a:ext uri="{FF2B5EF4-FFF2-40B4-BE49-F238E27FC236}">
                <a16:creationId xmlns:a16="http://schemas.microsoft.com/office/drawing/2014/main" id="{4A10525D-6C72-014B-F061-987B9BFC3C5B}"/>
              </a:ext>
            </a:extLst>
          </p:cNvPr>
          <p:cNvSpPr txBox="1"/>
          <p:nvPr/>
        </p:nvSpPr>
        <p:spPr>
          <a:xfrm>
            <a:off x="6610864" y="5954265"/>
            <a:ext cx="3929281" cy="461665"/>
          </a:xfrm>
          <a:prstGeom prst="rect">
            <a:avLst/>
          </a:prstGeom>
          <a:noFill/>
        </p:spPr>
        <p:txBody>
          <a:bodyPr wrap="none" rtlCol="0">
            <a:spAutoFit/>
          </a:bodyPr>
          <a:lstStyle/>
          <a:p>
            <a:r>
              <a:rPr lang="en-KW" sz="2400" b="1" dirty="0">
                <a:solidFill>
                  <a:srgbClr val="4819E9"/>
                </a:solidFill>
                <a:latin typeface="Times New Roman" panose="02020603050405020304" pitchFamily="18" charset="0"/>
                <a:cs typeface="Times New Roman" panose="02020603050405020304" pitchFamily="18" charset="0"/>
              </a:rPr>
              <a:t>Buoys Monitoring Locations</a:t>
            </a:r>
          </a:p>
        </p:txBody>
      </p:sp>
    </p:spTree>
    <p:extLst>
      <p:ext uri="{BB962C8B-B14F-4D97-AF65-F5344CB8AC3E}">
        <p14:creationId xmlns:p14="http://schemas.microsoft.com/office/powerpoint/2010/main" val="44353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E965-8459-FBAD-D0CD-CF9726C16334}"/>
              </a:ext>
            </a:extLst>
          </p:cNvPr>
          <p:cNvSpPr>
            <a:spLocks noGrp="1"/>
          </p:cNvSpPr>
          <p:nvPr>
            <p:ph type="title"/>
          </p:nvPr>
        </p:nvSpPr>
        <p:spPr>
          <a:xfrm>
            <a:off x="838200" y="114937"/>
            <a:ext cx="11185634" cy="685909"/>
          </a:xfrm>
        </p:spPr>
        <p:txBody>
          <a:bodyPr>
            <a:normAutofit fontScale="90000"/>
          </a:bodyPr>
          <a:lstStyle/>
          <a:p>
            <a:r>
              <a:rPr lang="en-KW" sz="3600" b="1" dirty="0">
                <a:solidFill>
                  <a:srgbClr val="4819E9"/>
                </a:solidFill>
                <a:latin typeface="Times New Roman" panose="02020603050405020304" pitchFamily="18" charset="0"/>
                <a:cs typeface="Times New Roman" panose="02020603050405020304" pitchFamily="18" charset="0"/>
              </a:rPr>
              <a:t>Integrated Met-Ocean Monitoring Systems for Kuwait-2</a:t>
            </a:r>
            <a:endParaRPr lang="en-KW" sz="3600" dirty="0"/>
          </a:p>
        </p:txBody>
      </p:sp>
      <p:sp>
        <p:nvSpPr>
          <p:cNvPr id="3" name="Content Placeholder 2">
            <a:extLst>
              <a:ext uri="{FF2B5EF4-FFF2-40B4-BE49-F238E27FC236}">
                <a16:creationId xmlns:a16="http://schemas.microsoft.com/office/drawing/2014/main" id="{83A61689-1F0F-5631-82BA-10C3826DD5F3}"/>
              </a:ext>
            </a:extLst>
          </p:cNvPr>
          <p:cNvSpPr>
            <a:spLocks noGrp="1"/>
          </p:cNvSpPr>
          <p:nvPr>
            <p:ph idx="1"/>
          </p:nvPr>
        </p:nvSpPr>
        <p:spPr>
          <a:xfrm>
            <a:off x="168167" y="800847"/>
            <a:ext cx="11855668" cy="4625318"/>
          </a:xfrm>
        </p:spPr>
        <p:txBody>
          <a:bodyPr>
            <a:normAutofit fontScale="40000" lnSpcReduction="20000"/>
          </a:bodyPr>
          <a:lstStyle/>
          <a:p>
            <a:r>
              <a:rPr lang="en-US" sz="6000" b="1" dirty="0">
                <a:latin typeface="Times New Roman" panose="02020603050405020304" pitchFamily="18" charset="0"/>
                <a:cs typeface="Times New Roman" panose="02020603050405020304" pitchFamily="18" charset="0"/>
              </a:rPr>
              <a:t>Purpose: </a:t>
            </a:r>
            <a:r>
              <a:rPr lang="en-US" sz="6000" dirty="0">
                <a:latin typeface="Times New Roman" panose="02020603050405020304" pitchFamily="18" charset="0"/>
                <a:cs typeface="Times New Roman" panose="02020603050405020304" pitchFamily="18" charset="0"/>
              </a:rPr>
              <a:t>Monitoring/early warning of meteorological, oceanographic, and water quality variables in near-shore and offshore waters of Kuwait (spatial and temporal coverage)</a:t>
            </a:r>
          </a:p>
          <a:p>
            <a:pPr marL="0" indent="0">
              <a:buNone/>
            </a:pPr>
            <a:endParaRPr lang="en-US" sz="3700" b="1" dirty="0">
              <a:latin typeface="Times New Roman" panose="02020603050405020304" pitchFamily="18" charset="0"/>
              <a:cs typeface="Times New Roman" panose="02020603050405020304" pitchFamily="18" charset="0"/>
            </a:endParaRPr>
          </a:p>
          <a:p>
            <a:r>
              <a:rPr lang="en-US" sz="6000" b="1" dirty="0">
                <a:latin typeface="Times New Roman" panose="02020603050405020304" pitchFamily="18" charset="0"/>
                <a:cs typeface="Times New Roman" panose="02020603050405020304" pitchFamily="18" charset="0"/>
              </a:rPr>
              <a:t>Number of Data Buoys (Kuwait: </a:t>
            </a:r>
            <a:r>
              <a:rPr lang="en-US" sz="6000" b="1" dirty="0">
                <a:solidFill>
                  <a:srgbClr val="FF0000"/>
                </a:solidFill>
                <a:latin typeface="Times New Roman" panose="02020603050405020304" pitchFamily="18" charset="0"/>
                <a:cs typeface="Times New Roman" panose="02020603050405020304" pitchFamily="18" charset="0"/>
              </a:rPr>
              <a:t>Environment Public Authority</a:t>
            </a:r>
            <a:r>
              <a:rPr lang="en-US" sz="6000" b="1" dirty="0">
                <a:latin typeface="Times New Roman" panose="02020603050405020304" pitchFamily="18" charset="0"/>
                <a:cs typeface="Times New Roman" panose="02020603050405020304" pitchFamily="18" charset="0"/>
              </a:rPr>
              <a:t>): 15</a:t>
            </a:r>
          </a:p>
          <a:p>
            <a:pPr marL="0" indent="0">
              <a:buNone/>
            </a:pPr>
            <a:endParaRPr lang="en-US" sz="3700" b="1" dirty="0">
              <a:latin typeface="Times New Roman" panose="02020603050405020304" pitchFamily="18" charset="0"/>
              <a:cs typeface="Times New Roman" panose="02020603050405020304" pitchFamily="18" charset="0"/>
            </a:endParaRPr>
          </a:p>
          <a:p>
            <a:r>
              <a:rPr lang="en-US" sz="6000" b="1" dirty="0">
                <a:latin typeface="Times New Roman" panose="02020603050405020304" pitchFamily="18" charset="0"/>
                <a:cs typeface="Times New Roman" panose="02020603050405020304" pitchFamily="18" charset="0"/>
              </a:rPr>
              <a:t>S</a:t>
            </a:r>
            <a:r>
              <a:rPr lang="en-KW" sz="6000" b="1" dirty="0">
                <a:latin typeface="Times New Roman" panose="02020603050405020304" pitchFamily="18" charset="0"/>
                <a:cs typeface="Times New Roman" panose="02020603050405020304" pitchFamily="18" charset="0"/>
              </a:rPr>
              <a:t>tations in Kuwait waters: 15</a:t>
            </a:r>
          </a:p>
          <a:p>
            <a:pPr marL="0" indent="0">
              <a:buNone/>
            </a:pPr>
            <a:endParaRPr lang="en-KW" sz="3700" b="1" dirty="0">
              <a:latin typeface="Times New Roman" panose="02020603050405020304" pitchFamily="18" charset="0"/>
              <a:cs typeface="Times New Roman" panose="02020603050405020304" pitchFamily="18" charset="0"/>
            </a:endParaRPr>
          </a:p>
          <a:p>
            <a:r>
              <a:rPr lang="en-KW" sz="6000" b="1" dirty="0">
                <a:latin typeface="Times New Roman" panose="02020603050405020304" pitchFamily="18" charset="0"/>
                <a:cs typeface="Times New Roman" panose="02020603050405020304" pitchFamily="18" charset="0"/>
              </a:rPr>
              <a:t>Monitoring Variables: </a:t>
            </a:r>
          </a:p>
          <a:p>
            <a:pPr lvl="1"/>
            <a:r>
              <a:rPr lang="en-US" sz="6000" b="1" dirty="0">
                <a:solidFill>
                  <a:srgbClr val="4819E9"/>
                </a:solidFill>
                <a:latin typeface="Times New Roman" panose="02020603050405020304" pitchFamily="18" charset="0"/>
                <a:cs typeface="Times New Roman" panose="02020603050405020304" pitchFamily="18" charset="0"/>
              </a:rPr>
              <a:t>Sensors in the upper part of the buoy system:</a:t>
            </a:r>
            <a:r>
              <a:rPr lang="en-US" sz="6000" b="1" dirty="0">
                <a:latin typeface="Times New Roman" panose="02020603050405020304" pitchFamily="18" charset="0"/>
                <a:cs typeface="Times New Roman" panose="02020603050405020304" pitchFamily="18" charset="0"/>
              </a:rPr>
              <a:t> </a:t>
            </a:r>
            <a:r>
              <a:rPr lang="en-US" sz="6000" dirty="0">
                <a:solidFill>
                  <a:srgbClr val="4819E9"/>
                </a:solidFill>
                <a:latin typeface="Times New Roman" panose="02020603050405020304" pitchFamily="18" charset="0"/>
                <a:cs typeface="Times New Roman" panose="02020603050405020304" pitchFamily="18" charset="0"/>
              </a:rPr>
              <a:t>meteorological parameters </a:t>
            </a:r>
            <a:r>
              <a:rPr lang="en-US" sz="6000" dirty="0">
                <a:latin typeface="Times New Roman" panose="02020603050405020304" pitchFamily="18" charset="0"/>
                <a:cs typeface="Times New Roman" panose="02020603050405020304" pitchFamily="18" charset="0"/>
              </a:rPr>
              <a:t>like wind speed and direction, air temperature, humidity, barometric pressure, solar radiation</a:t>
            </a:r>
          </a:p>
          <a:p>
            <a:pPr marL="457200" lvl="1" indent="0">
              <a:buNone/>
            </a:pPr>
            <a:endParaRPr lang="en-US" sz="3700" dirty="0">
              <a:latin typeface="Times New Roman" panose="02020603050405020304" pitchFamily="18" charset="0"/>
              <a:cs typeface="Times New Roman" panose="02020603050405020304" pitchFamily="18" charset="0"/>
            </a:endParaRPr>
          </a:p>
          <a:p>
            <a:pPr lvl="1"/>
            <a:r>
              <a:rPr lang="en-US" sz="6000" b="1" dirty="0">
                <a:solidFill>
                  <a:srgbClr val="4819E9"/>
                </a:solidFill>
                <a:latin typeface="Times New Roman" panose="02020603050405020304" pitchFamily="18" charset="0"/>
                <a:cs typeface="Times New Roman" panose="02020603050405020304" pitchFamily="18" charset="0"/>
              </a:rPr>
              <a:t>Sensors under water:</a:t>
            </a:r>
            <a:r>
              <a:rPr lang="en-US" sz="6000" dirty="0">
                <a:latin typeface="Times New Roman" panose="02020603050405020304" pitchFamily="18" charset="0"/>
                <a:cs typeface="Times New Roman" panose="02020603050405020304" pitchFamily="18" charset="0"/>
              </a:rPr>
              <a:t> covers </a:t>
            </a:r>
            <a:r>
              <a:rPr lang="en-US" sz="6000" dirty="0">
                <a:solidFill>
                  <a:srgbClr val="4819E9"/>
                </a:solidFill>
                <a:latin typeface="Times New Roman" panose="02020603050405020304" pitchFamily="18" charset="0"/>
                <a:cs typeface="Times New Roman" panose="02020603050405020304" pitchFamily="18" charset="0"/>
              </a:rPr>
              <a:t>oceanographic parameters </a:t>
            </a:r>
            <a:r>
              <a:rPr lang="en-US" sz="6000" dirty="0">
                <a:latin typeface="Times New Roman" panose="02020603050405020304" pitchFamily="18" charset="0"/>
                <a:cs typeface="Times New Roman" panose="02020603050405020304" pitchFamily="18" charset="0"/>
              </a:rPr>
              <a:t>like tide, current profiles, waves including directional energy spectrum; water quality parameters like conductivity, temperature, salinity, turbidity, dissolved oxygen, ph. </a:t>
            </a:r>
            <a:r>
              <a:rPr lang="en-US" sz="6000" dirty="0">
                <a:solidFill>
                  <a:srgbClr val="4819E9"/>
                </a:solidFill>
                <a:latin typeface="Times New Roman" panose="02020603050405020304" pitchFamily="18" charset="0"/>
                <a:cs typeface="Times New Roman" panose="02020603050405020304" pitchFamily="18" charset="0"/>
              </a:rPr>
              <a:t>The water quality parameters </a:t>
            </a:r>
            <a:r>
              <a:rPr lang="en-US" sz="6000" dirty="0">
                <a:latin typeface="Times New Roman" panose="02020603050405020304" pitchFamily="18" charset="0"/>
                <a:cs typeface="Times New Roman" panose="02020603050405020304" pitchFamily="18" charset="0"/>
              </a:rPr>
              <a:t>include also chlorophyll (algal biomass).</a:t>
            </a:r>
            <a:endParaRPr lang="en-KW" dirty="0">
              <a:latin typeface="Times New Roman" panose="02020603050405020304" pitchFamily="18" charset="0"/>
              <a:cs typeface="Times New Roman" panose="02020603050405020304" pitchFamily="18" charset="0"/>
            </a:endParaRPr>
          </a:p>
          <a:p>
            <a:endParaRPr lang="en-KW" dirty="0"/>
          </a:p>
        </p:txBody>
      </p:sp>
      <p:pic>
        <p:nvPicPr>
          <p:cNvPr id="4" name="Picture 3">
            <a:extLst>
              <a:ext uri="{FF2B5EF4-FFF2-40B4-BE49-F238E27FC236}">
                <a16:creationId xmlns:a16="http://schemas.microsoft.com/office/drawing/2014/main" id="{13168847-080C-F140-2710-6C65B20CD2B3}"/>
              </a:ext>
            </a:extLst>
          </p:cNvPr>
          <p:cNvPicPr>
            <a:picLocks noChangeAspect="1"/>
          </p:cNvPicPr>
          <p:nvPr/>
        </p:nvPicPr>
        <p:blipFill rotWithShape="1">
          <a:blip r:embed="rId2"/>
          <a:srcRect t="-4127" b="61914"/>
          <a:stretch/>
        </p:blipFill>
        <p:spPr>
          <a:xfrm>
            <a:off x="0" y="5426165"/>
            <a:ext cx="12192000" cy="1501596"/>
          </a:xfrm>
          <a:prstGeom prst="rect">
            <a:avLst/>
          </a:prstGeom>
        </p:spPr>
      </p:pic>
    </p:spTree>
    <p:extLst>
      <p:ext uri="{BB962C8B-B14F-4D97-AF65-F5344CB8AC3E}">
        <p14:creationId xmlns:p14="http://schemas.microsoft.com/office/powerpoint/2010/main" val="72579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E3C1-4B49-1533-26C7-195AD7559C90}"/>
              </a:ext>
            </a:extLst>
          </p:cNvPr>
          <p:cNvSpPr>
            <a:spLocks noGrp="1"/>
          </p:cNvSpPr>
          <p:nvPr>
            <p:ph type="title"/>
          </p:nvPr>
        </p:nvSpPr>
        <p:spPr>
          <a:xfrm>
            <a:off x="838200" y="365125"/>
            <a:ext cx="10515600" cy="990709"/>
          </a:xfrm>
        </p:spPr>
        <p:txBody>
          <a:bodyPr>
            <a:normAutofit/>
          </a:bodyPr>
          <a:lstStyle/>
          <a:p>
            <a:r>
              <a:rPr lang="en-KW" sz="3200" b="1" dirty="0">
                <a:solidFill>
                  <a:srgbClr val="4819E9"/>
                </a:solidFill>
                <a:latin typeface="Times New Roman" panose="02020603050405020304" pitchFamily="18" charset="0"/>
                <a:cs typeface="Times New Roman" panose="02020603050405020304" pitchFamily="18" charset="0"/>
              </a:rPr>
              <a:t>Integrated Met-Ocean Monitoring Systems for Kuwait-2</a:t>
            </a:r>
            <a:endParaRPr lang="en-KW" sz="3200" dirty="0"/>
          </a:p>
        </p:txBody>
      </p:sp>
      <p:sp>
        <p:nvSpPr>
          <p:cNvPr id="3" name="Content Placeholder 2">
            <a:extLst>
              <a:ext uri="{FF2B5EF4-FFF2-40B4-BE49-F238E27FC236}">
                <a16:creationId xmlns:a16="http://schemas.microsoft.com/office/drawing/2014/main" id="{D5D657EA-13A2-226F-376B-AE031A2EFA40}"/>
              </a:ext>
            </a:extLst>
          </p:cNvPr>
          <p:cNvSpPr>
            <a:spLocks noGrp="1"/>
          </p:cNvSpPr>
          <p:nvPr>
            <p:ph idx="1"/>
          </p:nvPr>
        </p:nvSpPr>
        <p:spPr>
          <a:xfrm>
            <a:off x="838200" y="1825625"/>
            <a:ext cx="10515600" cy="2164484"/>
          </a:xfrm>
        </p:spPr>
        <p:txBody>
          <a:bodyPr>
            <a:normAutofit/>
          </a:bodyPr>
          <a:lstStyle/>
          <a:p>
            <a:r>
              <a:rPr lang="en-US" sz="3200" dirty="0"/>
              <a:t>U</a:t>
            </a:r>
            <a:r>
              <a:rPr lang="en-KW" sz="3200" dirty="0"/>
              <a:t>nfortunately, EPA decided to retrieve the 15 environmental buoys, due to high maintenance costs, lack of manpower, and unavailability of the necessary budget to keep them operational.</a:t>
            </a:r>
          </a:p>
        </p:txBody>
      </p:sp>
      <p:pic>
        <p:nvPicPr>
          <p:cNvPr id="4" name="Picture 3">
            <a:extLst>
              <a:ext uri="{FF2B5EF4-FFF2-40B4-BE49-F238E27FC236}">
                <a16:creationId xmlns:a16="http://schemas.microsoft.com/office/drawing/2014/main" id="{04F1A1DF-4365-AF23-09C4-1EA17F7A0A22}"/>
              </a:ext>
            </a:extLst>
          </p:cNvPr>
          <p:cNvPicPr>
            <a:picLocks noChangeAspect="1"/>
          </p:cNvPicPr>
          <p:nvPr/>
        </p:nvPicPr>
        <p:blipFill rotWithShape="1">
          <a:blip r:embed="rId2"/>
          <a:srcRect t="-4127" b="61914"/>
          <a:stretch/>
        </p:blipFill>
        <p:spPr>
          <a:xfrm>
            <a:off x="0" y="4419600"/>
            <a:ext cx="12192000" cy="2508161"/>
          </a:xfrm>
          <a:prstGeom prst="rect">
            <a:avLst/>
          </a:prstGeom>
        </p:spPr>
      </p:pic>
    </p:spTree>
    <p:extLst>
      <p:ext uri="{BB962C8B-B14F-4D97-AF65-F5344CB8AC3E}">
        <p14:creationId xmlns:p14="http://schemas.microsoft.com/office/powerpoint/2010/main" val="199491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7153-5EA7-91AB-C7D4-7A8B953B0955}"/>
              </a:ext>
            </a:extLst>
          </p:cNvPr>
          <p:cNvSpPr>
            <a:spLocks noGrp="1"/>
          </p:cNvSpPr>
          <p:nvPr>
            <p:ph type="title"/>
          </p:nvPr>
        </p:nvSpPr>
        <p:spPr>
          <a:xfrm>
            <a:off x="838200" y="365126"/>
            <a:ext cx="10515600" cy="822544"/>
          </a:xfrm>
        </p:spPr>
        <p:txBody>
          <a:bodyPr/>
          <a:lstStyle/>
          <a:p>
            <a:pPr algn="ctr"/>
            <a:r>
              <a:rPr lang="en-KW" b="1" dirty="0">
                <a:solidFill>
                  <a:srgbClr val="4819E9"/>
                </a:solidFill>
              </a:rPr>
              <a:t>Meteorological Department-Civil Aviation</a:t>
            </a:r>
          </a:p>
        </p:txBody>
      </p:sp>
      <p:sp>
        <p:nvSpPr>
          <p:cNvPr id="3" name="Content Placeholder 2">
            <a:extLst>
              <a:ext uri="{FF2B5EF4-FFF2-40B4-BE49-F238E27FC236}">
                <a16:creationId xmlns:a16="http://schemas.microsoft.com/office/drawing/2014/main" id="{30070A41-001A-5FBF-9B5E-6CE462AD5A30}"/>
              </a:ext>
            </a:extLst>
          </p:cNvPr>
          <p:cNvSpPr>
            <a:spLocks noGrp="1"/>
          </p:cNvSpPr>
          <p:nvPr>
            <p:ph idx="1"/>
          </p:nvPr>
        </p:nvSpPr>
        <p:spPr>
          <a:xfrm>
            <a:off x="838200" y="1825625"/>
            <a:ext cx="10515600" cy="1955543"/>
          </a:xfrm>
        </p:spPr>
        <p:txBody>
          <a:bodyPr>
            <a:normAutofit fontScale="92500"/>
          </a:bodyPr>
          <a:lstStyle/>
          <a:p>
            <a:r>
              <a:rPr lang="en-KW" sz="3600" dirty="0">
                <a:latin typeface="Times New Roman" panose="02020603050405020304" pitchFamily="18" charset="0"/>
                <a:cs typeface="Times New Roman" panose="02020603050405020304" pitchFamily="18" charset="0"/>
              </a:rPr>
              <a:t>Weather Forecast</a:t>
            </a:r>
          </a:p>
          <a:p>
            <a:r>
              <a:rPr lang="en-KW" sz="3600" dirty="0">
                <a:latin typeface="Times New Roman" panose="02020603050405020304" pitchFamily="18" charset="0"/>
                <a:cs typeface="Times New Roman" panose="02020603050405020304" pitchFamily="18" charset="0"/>
              </a:rPr>
              <a:t>Marine Forecast (One Weather/Marine Station in Salmiyah)</a:t>
            </a:r>
          </a:p>
          <a:p>
            <a:r>
              <a:rPr lang="en-KW" sz="3600" dirty="0">
                <a:latin typeface="Times New Roman" panose="02020603050405020304" pitchFamily="18" charset="0"/>
                <a:cs typeface="Times New Roman" panose="02020603050405020304" pitchFamily="18" charset="0"/>
              </a:rPr>
              <a:t>Warnings and Weathers Watches</a:t>
            </a:r>
          </a:p>
        </p:txBody>
      </p:sp>
      <p:pic>
        <p:nvPicPr>
          <p:cNvPr id="4" name="Picture 3">
            <a:extLst>
              <a:ext uri="{FF2B5EF4-FFF2-40B4-BE49-F238E27FC236}">
                <a16:creationId xmlns:a16="http://schemas.microsoft.com/office/drawing/2014/main" id="{A9727C2A-1071-C305-FA90-CC3A6990D0AD}"/>
              </a:ext>
            </a:extLst>
          </p:cNvPr>
          <p:cNvPicPr>
            <a:picLocks noChangeAspect="1"/>
          </p:cNvPicPr>
          <p:nvPr/>
        </p:nvPicPr>
        <p:blipFill rotWithShape="1">
          <a:blip r:embed="rId2"/>
          <a:srcRect t="-4127" b="61914"/>
          <a:stretch/>
        </p:blipFill>
        <p:spPr>
          <a:xfrm>
            <a:off x="0" y="3930869"/>
            <a:ext cx="12192000" cy="2996892"/>
          </a:xfrm>
          <a:prstGeom prst="rect">
            <a:avLst/>
          </a:prstGeom>
        </p:spPr>
      </p:pic>
    </p:spTree>
    <p:extLst>
      <p:ext uri="{BB962C8B-B14F-4D97-AF65-F5344CB8AC3E}">
        <p14:creationId xmlns:p14="http://schemas.microsoft.com/office/powerpoint/2010/main" val="340428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4A8BD-8E35-2141-86F4-25EFE2CFCAEA}"/>
              </a:ext>
            </a:extLst>
          </p:cNvPr>
          <p:cNvSpPr>
            <a:spLocks noGrp="1"/>
          </p:cNvSpPr>
          <p:nvPr>
            <p:ph type="title"/>
          </p:nvPr>
        </p:nvSpPr>
        <p:spPr>
          <a:xfrm>
            <a:off x="-1" y="748607"/>
            <a:ext cx="7265773" cy="1807305"/>
          </a:xfrm>
        </p:spPr>
        <p:txBody>
          <a:bodyPr>
            <a:normAutofit/>
          </a:bodyPr>
          <a:lstStyle/>
          <a:p>
            <a:r>
              <a:rPr lang="en-KW" sz="3200" b="1" dirty="0">
                <a:solidFill>
                  <a:srgbClr val="4819E9"/>
                </a:solidFill>
                <a:latin typeface="Times New Roman" panose="02020603050405020304" pitchFamily="18" charset="0"/>
                <a:cs typeface="Times New Roman" panose="02020603050405020304" pitchFamily="18" charset="0"/>
              </a:rPr>
              <a:t>Kuwait Institute for Scientific Research</a:t>
            </a:r>
          </a:p>
        </p:txBody>
      </p:sp>
      <p:sp>
        <p:nvSpPr>
          <p:cNvPr id="3" name="Content Placeholder 2">
            <a:extLst>
              <a:ext uri="{FF2B5EF4-FFF2-40B4-BE49-F238E27FC236}">
                <a16:creationId xmlns:a16="http://schemas.microsoft.com/office/drawing/2014/main" id="{7079C49F-0C6B-6F8A-0B94-CDBCB49B2733}"/>
              </a:ext>
            </a:extLst>
          </p:cNvPr>
          <p:cNvSpPr>
            <a:spLocks noGrp="1"/>
          </p:cNvSpPr>
          <p:nvPr>
            <p:ph idx="1"/>
          </p:nvPr>
        </p:nvSpPr>
        <p:spPr>
          <a:xfrm>
            <a:off x="160638" y="2555912"/>
            <a:ext cx="6065529" cy="3843666"/>
          </a:xfrm>
        </p:spPr>
        <p:txBody>
          <a:bodyPr>
            <a:normAutofit/>
          </a:bodyPr>
          <a:lstStyle/>
          <a:p>
            <a:pPr>
              <a:buClr>
                <a:srgbClr val="FF0000"/>
              </a:buClr>
              <a:buFont typeface="Wingdings" pitchFamily="2" charset="2"/>
              <a:buChar char="v"/>
            </a:pPr>
            <a:r>
              <a:rPr lang="en-US" sz="3200" b="1" dirty="0">
                <a:latin typeface="Times New Roman" panose="02020603050405020304" pitchFamily="18" charset="0"/>
                <a:cs typeface="Times New Roman" panose="02020603050405020304" pitchFamily="18" charset="0"/>
              </a:rPr>
              <a:t>Smart marine buoy</a:t>
            </a:r>
            <a:r>
              <a:rPr lang="en-KW" sz="3200" b="1" dirty="0">
                <a:latin typeface="Times New Roman" panose="02020603050405020304" pitchFamily="18" charset="0"/>
                <a:cs typeface="Times New Roman" panose="02020603050405020304" pitchFamily="18" charset="0"/>
              </a:rPr>
              <a:t> device: </a:t>
            </a:r>
            <a:r>
              <a:rPr lang="en-US" sz="3200" dirty="0">
                <a:latin typeface="Times New Roman" panose="02020603050405020304" pitchFamily="18" charset="0"/>
                <a:cs typeface="Times New Roman" panose="02020603050405020304" pitchFamily="18" charset="0"/>
              </a:rPr>
              <a:t>monitoring of various marine environmental parameters (Kuwait Bay)</a:t>
            </a:r>
          </a:p>
          <a:p>
            <a:pPr marL="0" indent="0">
              <a:buClr>
                <a:srgbClr val="FF0000"/>
              </a:buClr>
              <a:buNone/>
            </a:pPr>
            <a:endParaRPr lang="en-US" sz="2000" dirty="0">
              <a:latin typeface="Times New Roman" panose="02020603050405020304" pitchFamily="18" charset="0"/>
              <a:cs typeface="Times New Roman" panose="02020603050405020304" pitchFamily="18" charset="0"/>
            </a:endParaRPr>
          </a:p>
          <a:p>
            <a:pPr>
              <a:buClr>
                <a:srgbClr val="FF0000"/>
              </a:buClr>
              <a:buFont typeface="Wingdings" pitchFamily="2" charset="2"/>
              <a:buChar char="v"/>
            </a:pPr>
            <a:r>
              <a:rPr lang="en-US" sz="3200" b="1" dirty="0">
                <a:latin typeface="Times New Roman" panose="02020603050405020304" pitchFamily="18" charset="0"/>
                <a:cs typeface="Times New Roman" panose="02020603050405020304" pitchFamily="18" charset="0"/>
              </a:rPr>
              <a:t>Wave-Buoy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Fintas</a:t>
            </a:r>
            <a:r>
              <a:rPr lang="en-US" sz="3200" dirty="0">
                <a:latin typeface="Times New Roman" panose="02020603050405020304" pitchFamily="18" charset="0"/>
                <a:cs typeface="Times New Roman" panose="02020603050405020304" pitchFamily="18" charset="0"/>
              </a:rPr>
              <a:t>)</a:t>
            </a:r>
            <a:endParaRPr lang="en-KW"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15AFF9-A6BB-62F8-2B10-FCEE4310B496}"/>
              </a:ext>
            </a:extLst>
          </p:cNvPr>
          <p:cNvPicPr>
            <a:picLocks noChangeAspect="1"/>
          </p:cNvPicPr>
          <p:nvPr/>
        </p:nvPicPr>
        <p:blipFill rotWithShape="1">
          <a:blip r:embed="rId2"/>
          <a:srcRect l="25660"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8797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A4D6-052D-8B7C-1010-FB0BC4B9D9A9}"/>
              </a:ext>
            </a:extLst>
          </p:cNvPr>
          <p:cNvSpPr>
            <a:spLocks noGrp="1"/>
          </p:cNvSpPr>
          <p:nvPr>
            <p:ph type="title"/>
          </p:nvPr>
        </p:nvSpPr>
        <p:spPr/>
        <p:txBody>
          <a:bodyPr>
            <a:normAutofit fontScale="90000"/>
          </a:bodyPr>
          <a:lstStyle/>
          <a:p>
            <a:pPr algn="ctr"/>
            <a:r>
              <a:rPr lang="en-KW" b="1" dirty="0">
                <a:solidFill>
                  <a:srgbClr val="4819E9"/>
                </a:solidFill>
                <a:latin typeface="Times New Roman" panose="02020603050405020304" pitchFamily="18" charset="0"/>
                <a:cs typeface="Times New Roman" panose="02020603050405020304" pitchFamily="18" charset="0"/>
              </a:rPr>
              <a:t>Future/Planned Buoy Program</a:t>
            </a:r>
            <a:br>
              <a:rPr lang="en-KW" b="1" dirty="0">
                <a:solidFill>
                  <a:srgbClr val="4819E9"/>
                </a:solidFill>
              </a:rPr>
            </a:br>
            <a:r>
              <a:rPr lang="en-KW" dirty="0">
                <a:solidFill>
                  <a:srgbClr val="4819E9"/>
                </a:solidFill>
                <a:latin typeface="Times New Roman" panose="02020603050405020304" pitchFamily="18" charset="0"/>
                <a:cs typeface="Times New Roman" panose="02020603050405020304" pitchFamily="18" charset="0"/>
              </a:rPr>
              <a:t>Kuwait Institute for Scientific Research (KISR)</a:t>
            </a:r>
            <a:endParaRPr lang="en-KW" dirty="0">
              <a:solidFill>
                <a:srgbClr val="4819E9"/>
              </a:solidFill>
            </a:endParaRPr>
          </a:p>
        </p:txBody>
      </p:sp>
      <p:sp>
        <p:nvSpPr>
          <p:cNvPr id="3" name="Content Placeholder 2">
            <a:extLst>
              <a:ext uri="{FF2B5EF4-FFF2-40B4-BE49-F238E27FC236}">
                <a16:creationId xmlns:a16="http://schemas.microsoft.com/office/drawing/2014/main" id="{A5687E65-B881-6771-661E-2F764E090A9B}"/>
              </a:ext>
            </a:extLst>
          </p:cNvPr>
          <p:cNvSpPr>
            <a:spLocks noGrp="1"/>
          </p:cNvSpPr>
          <p:nvPr>
            <p:ph idx="1"/>
          </p:nvPr>
        </p:nvSpPr>
        <p:spPr>
          <a:xfrm>
            <a:off x="838200" y="2277569"/>
            <a:ext cx="10515600" cy="2904030"/>
          </a:xfrm>
        </p:spPr>
        <p:txBody>
          <a:bodyPr>
            <a:normAutofit fontScale="92500"/>
          </a:bodyPr>
          <a:lstStyle/>
          <a:p>
            <a:r>
              <a:rPr lang="en-US" dirty="0"/>
              <a:t>In early 2023, KISR is planning to install a station to monitor sea level rise. </a:t>
            </a:r>
          </a:p>
          <a:p>
            <a:pPr marL="0" indent="0">
              <a:buNone/>
            </a:pPr>
            <a:endParaRPr lang="en-US" sz="1400" dirty="0"/>
          </a:p>
          <a:p>
            <a:r>
              <a:rPr lang="en-US" dirty="0"/>
              <a:t>The system will be integrated with the Global Sea Level Observing System (GLOSS). </a:t>
            </a:r>
          </a:p>
          <a:p>
            <a:pPr marL="0" indent="0">
              <a:buNone/>
            </a:pPr>
            <a:endParaRPr lang="en-US" sz="1500" dirty="0"/>
          </a:p>
          <a:p>
            <a:r>
              <a:rPr lang="en-US" dirty="0"/>
              <a:t>The main aim of the station is to support long-term climate change studies worldwide and provide necessary data in this aspect. </a:t>
            </a:r>
          </a:p>
        </p:txBody>
      </p:sp>
      <p:pic>
        <p:nvPicPr>
          <p:cNvPr id="4" name="Picture 3">
            <a:extLst>
              <a:ext uri="{FF2B5EF4-FFF2-40B4-BE49-F238E27FC236}">
                <a16:creationId xmlns:a16="http://schemas.microsoft.com/office/drawing/2014/main" id="{3DCDC44D-E46A-A27F-E714-16C614FF6FA0}"/>
              </a:ext>
            </a:extLst>
          </p:cNvPr>
          <p:cNvPicPr>
            <a:picLocks noChangeAspect="1"/>
          </p:cNvPicPr>
          <p:nvPr/>
        </p:nvPicPr>
        <p:blipFill rotWithShape="1">
          <a:blip r:embed="rId3"/>
          <a:srcRect t="-4127" b="61914"/>
          <a:stretch/>
        </p:blipFill>
        <p:spPr>
          <a:xfrm>
            <a:off x="0" y="5306291"/>
            <a:ext cx="12192000" cy="1621470"/>
          </a:xfrm>
          <a:prstGeom prst="rect">
            <a:avLst/>
          </a:prstGeom>
        </p:spPr>
      </p:pic>
    </p:spTree>
    <p:extLst>
      <p:ext uri="{BB962C8B-B14F-4D97-AF65-F5344CB8AC3E}">
        <p14:creationId xmlns:p14="http://schemas.microsoft.com/office/powerpoint/2010/main" val="179651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9B68-538C-56DE-CDF9-A44BBEFC2AB3}"/>
              </a:ext>
            </a:extLst>
          </p:cNvPr>
          <p:cNvSpPr>
            <a:spLocks noGrp="1"/>
          </p:cNvSpPr>
          <p:nvPr>
            <p:ph type="title"/>
          </p:nvPr>
        </p:nvSpPr>
        <p:spPr/>
        <p:txBody>
          <a:bodyPr>
            <a:normAutofit fontScale="90000"/>
          </a:bodyPr>
          <a:lstStyle/>
          <a:p>
            <a:pPr algn="ctr"/>
            <a:r>
              <a:rPr lang="en-KW" sz="3600" b="1" dirty="0">
                <a:solidFill>
                  <a:srgbClr val="4819E9"/>
                </a:solidFill>
                <a:latin typeface="Times New Roman" panose="02020603050405020304" pitchFamily="18" charset="0"/>
                <a:cs typeface="Times New Roman" panose="02020603050405020304" pitchFamily="18" charset="0"/>
              </a:rPr>
              <a:t>Future/Planned Buoy Program</a:t>
            </a:r>
            <a:br>
              <a:rPr lang="en-KW" sz="3600" dirty="0">
                <a:solidFill>
                  <a:srgbClr val="4819E9"/>
                </a:solidFill>
                <a:latin typeface="Times New Roman" panose="02020603050405020304" pitchFamily="18" charset="0"/>
                <a:cs typeface="Times New Roman" panose="02020603050405020304" pitchFamily="18" charset="0"/>
              </a:rPr>
            </a:br>
            <a:r>
              <a:rPr lang="en-KW" sz="3600" dirty="0">
                <a:solidFill>
                  <a:srgbClr val="4819E9"/>
                </a:solidFill>
                <a:latin typeface="Times New Roman" panose="02020603050405020304" pitchFamily="18" charset="0"/>
                <a:cs typeface="Times New Roman" panose="02020603050405020304" pitchFamily="18" charset="0"/>
              </a:rPr>
              <a:t>The Public Authority of Agriculture and Fisheries Resources (PAAFR)</a:t>
            </a:r>
          </a:p>
        </p:txBody>
      </p:sp>
      <p:sp>
        <p:nvSpPr>
          <p:cNvPr id="3" name="Content Placeholder 2">
            <a:extLst>
              <a:ext uri="{FF2B5EF4-FFF2-40B4-BE49-F238E27FC236}">
                <a16:creationId xmlns:a16="http://schemas.microsoft.com/office/drawing/2014/main" id="{C8DF4D90-C5F6-B5BA-A837-C40A6DCF1687}"/>
              </a:ext>
            </a:extLst>
          </p:cNvPr>
          <p:cNvSpPr>
            <a:spLocks noGrp="1"/>
          </p:cNvSpPr>
          <p:nvPr>
            <p:ph idx="1"/>
          </p:nvPr>
        </p:nvSpPr>
        <p:spPr>
          <a:xfrm>
            <a:off x="732693" y="2329717"/>
            <a:ext cx="10515600" cy="2042991"/>
          </a:xfrm>
        </p:spPr>
        <p:txBody>
          <a:bodyPr>
            <a:normAutofit/>
          </a:bodyPr>
          <a:lstStyle/>
          <a:p>
            <a:pPr marL="0" indent="0">
              <a:buNone/>
            </a:pPr>
            <a:r>
              <a:rPr lang="en-KW" sz="3600" dirty="0"/>
              <a:t>A data monitoring buoy will be installed at Al-Khiran close to Fish Cages to monitor key environmental and weather data.</a:t>
            </a:r>
          </a:p>
        </p:txBody>
      </p:sp>
    </p:spTree>
    <p:extLst>
      <p:ext uri="{BB962C8B-B14F-4D97-AF65-F5344CB8AC3E}">
        <p14:creationId xmlns:p14="http://schemas.microsoft.com/office/powerpoint/2010/main" val="717622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16074</TotalTime>
  <Words>559</Words>
  <Application>Microsoft Macintosh PowerPoint</Application>
  <PresentationFormat>Widescreen</PresentationFormat>
  <Paragraphs>65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38th Session of the Data Buoy Cooperation Panel (DBCP-38)- Geneva, Switzerland  1 - 4 November 2022</vt:lpstr>
      <vt:lpstr>Kuwait An integrated system for monitoring of meteorological, oceanographic and water quality data in near-shore and offshore regions of Kuwait</vt:lpstr>
      <vt:lpstr>Integrated Met-Ocean Monitoring Systems for Kuwait-1</vt:lpstr>
      <vt:lpstr>Integrated Met-Ocean Monitoring Systems for Kuwait-2</vt:lpstr>
      <vt:lpstr>Integrated Met-Ocean Monitoring Systems for Kuwait-2</vt:lpstr>
      <vt:lpstr>Meteorological Department-Civil Aviation</vt:lpstr>
      <vt:lpstr>Kuwait Institute for Scientific Research</vt:lpstr>
      <vt:lpstr>Future/Planned Buoy Program Kuwait Institute for Scientific Research (KISR)</vt:lpstr>
      <vt:lpstr>Future/Planned Buoy Program The Public Authority of Agriculture and Fisheries Resources (PAAFR)</vt:lpstr>
      <vt:lpstr>Main issues - Kuwait</vt:lpstr>
      <vt:lpstr>Main Problems with Data Buoys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dc:title>
  <dc:creator>Faiza AlYamani</dc:creator>
  <cp:lastModifiedBy>Faiza AlYamani</cp:lastModifiedBy>
  <cp:revision>32</cp:revision>
  <dcterms:created xsi:type="dcterms:W3CDTF">2022-05-30T11:46:56Z</dcterms:created>
  <dcterms:modified xsi:type="dcterms:W3CDTF">2022-08-22T11:06:36Z</dcterms:modified>
</cp:coreProperties>
</file>