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nthony Jamelo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B54CA7-3AD1-47A3-B8DD-7B74A5A01DE7}">
  <a:tblStyle styleId="{62B54CA7-3AD1-47A3-B8DD-7B74A5A01D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9-09T02:50:52.798">
    <p:pos x="196" y="47"/>
    <p:text>Hi jiuta, here the 2 slides for the PACWAVE22 webinar, can you validate it ? Thanks @j.korovulavula@unesco.org
_Assigned to j.korovulavula@unesco.org_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164bf440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164bf440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164bf440a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164bf440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164bf440a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5164bf440a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5164bf440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5164bf440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29a66de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529a66de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33c06eb1a_1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33c06eb1a_1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164bf440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164bf440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164bf440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164bf440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164bf440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5164bf440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164bf440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164bf440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164bf440a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5164bf440a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www.oceanexpert.org/document/3078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pacwave.inf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pacwave.inf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10"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75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a:t>
            </a:r>
            <a:r>
              <a:rPr lang="en"/>
              <a:t> Regional exercise </a:t>
            </a:r>
            <a:r>
              <a:rPr i="1" lang="en" sz="1983"/>
              <a:t> (on  9th November 2022 )</a:t>
            </a:r>
            <a:endParaRPr/>
          </a:p>
        </p:txBody>
      </p:sp>
      <p:sp>
        <p:nvSpPr>
          <p:cNvPr id="55" name="Google Shape;55;p13"/>
          <p:cNvSpPr txBox="1"/>
          <p:nvPr>
            <p:ph idx="1" type="body"/>
          </p:nvPr>
        </p:nvSpPr>
        <p:spPr>
          <a:xfrm>
            <a:off x="311700" y="549650"/>
            <a:ext cx="8371800" cy="42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Following the recommendation of </a:t>
            </a:r>
            <a:r>
              <a:rPr b="1" lang="en" sz="1200" u="sng">
                <a:solidFill>
                  <a:schemeClr val="dk1"/>
                </a:solidFill>
              </a:rPr>
              <a:t>ICG/PTWS Steering Committee Meeting</a:t>
            </a:r>
            <a:r>
              <a:rPr lang="en" sz="1200">
                <a:solidFill>
                  <a:schemeClr val="dk1"/>
                </a:solidFill>
              </a:rPr>
              <a:t>, a joint task team from WG-PICT officials and  Task Team PacWave22 with the collaboration of PTWC and ITIC officers organized a Pacific islands Regional PacWave22 Exercise with the following objectives :</a:t>
            </a:r>
            <a:endParaRPr sz="1100">
              <a:solidFill>
                <a:schemeClr val="dk1"/>
              </a:solidFill>
            </a:endParaRPr>
          </a:p>
          <a:p>
            <a:pPr indent="-298450" lvl="0" marL="457200" rtl="0" algn="l">
              <a:spcBef>
                <a:spcPts val="1200"/>
              </a:spcBef>
              <a:spcAft>
                <a:spcPts val="0"/>
              </a:spcAft>
              <a:buClr>
                <a:schemeClr val="dk1"/>
              </a:buClr>
              <a:buSzPts val="1100"/>
              <a:buAutoNum type="arabicPeriod"/>
            </a:pPr>
            <a:r>
              <a:rPr lang="en" sz="1100">
                <a:solidFill>
                  <a:schemeClr val="dk1"/>
                </a:solidFill>
              </a:rPr>
              <a:t>Test the Hunga Tonga Hunga Ha'apai (HTHH) PTWC Interim Procedures and PTWS Products (</a:t>
            </a:r>
            <a:r>
              <a:rPr lang="en" sz="1100" u="sng">
                <a:solidFill>
                  <a:schemeClr val="hlink"/>
                </a:solidFill>
                <a:hlinkClick r:id="rId4"/>
              </a:rPr>
              <a:t>IOC Circular Letter 2902</a:t>
            </a:r>
            <a:r>
              <a:rPr lang="en" sz="1100">
                <a:solidFill>
                  <a:schemeClr val="dk1"/>
                </a:solidFill>
              </a:rPr>
              <a:t>),</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Test a trial regional communication and cooperation between PICT Member States, and the value of information sharing in facilitating national tsunami alert decision-making.</a:t>
            </a:r>
            <a:endParaRPr sz="1100">
              <a:solidFill>
                <a:schemeClr val="dk1"/>
              </a:solidFill>
            </a:endParaRPr>
          </a:p>
          <a:p>
            <a:pPr indent="0" lvl="0" marL="0" rtl="0" algn="l">
              <a:spcBef>
                <a:spcPts val="1200"/>
              </a:spcBef>
              <a:spcAft>
                <a:spcPts val="0"/>
              </a:spcAft>
              <a:buNone/>
            </a:pPr>
            <a:r>
              <a:rPr lang="en" sz="1200">
                <a:solidFill>
                  <a:schemeClr val="dk1"/>
                </a:solidFill>
              </a:rPr>
              <a:t>The PacWave22-PICT will consist of a</a:t>
            </a:r>
            <a:r>
              <a:rPr b="1" lang="en" sz="1200">
                <a:solidFill>
                  <a:schemeClr val="dk1"/>
                </a:solidFill>
              </a:rPr>
              <a:t> 2 hours real-time table top exercise</a:t>
            </a:r>
            <a:r>
              <a:rPr lang="en" sz="1200">
                <a:solidFill>
                  <a:schemeClr val="dk1"/>
                </a:solidFill>
              </a:rPr>
              <a:t> </a:t>
            </a:r>
            <a:r>
              <a:rPr b="1" lang="en" sz="1200">
                <a:solidFill>
                  <a:schemeClr val="dk1"/>
                </a:solidFill>
              </a:rPr>
              <a:t>starting at 2300 UTC on 9 November 2022</a:t>
            </a:r>
            <a:r>
              <a:rPr lang="en" sz="1200">
                <a:solidFill>
                  <a:schemeClr val="dk1"/>
                </a:solidFill>
              </a:rPr>
              <a:t>.</a:t>
            </a:r>
            <a:endParaRPr sz="1200">
              <a:solidFill>
                <a:schemeClr val="dk1"/>
              </a:solidFill>
            </a:endParaRPr>
          </a:p>
          <a:p>
            <a:pPr indent="0" lvl="0" marL="0" rtl="0" algn="l">
              <a:spcBef>
                <a:spcPts val="1200"/>
              </a:spcBef>
              <a:spcAft>
                <a:spcPts val="0"/>
              </a:spcAft>
              <a:buNone/>
            </a:pPr>
            <a:r>
              <a:rPr lang="en" sz="1200">
                <a:solidFill>
                  <a:schemeClr val="dk1"/>
                </a:solidFill>
              </a:rPr>
              <a:t>The exercise  scenario will replay  the </a:t>
            </a:r>
            <a:r>
              <a:rPr b="1" lang="en" sz="1200">
                <a:solidFill>
                  <a:schemeClr val="dk1"/>
                </a:solidFill>
              </a:rPr>
              <a:t>HTHH tsunami sequence that occured on 15th January 2022  with PTWC-simulated products</a:t>
            </a:r>
            <a:r>
              <a:rPr lang="en" sz="1200">
                <a:solidFill>
                  <a:schemeClr val="dk1"/>
                </a:solidFill>
              </a:rPr>
              <a:t>. During the exercise, PICT national stakeholders (National Tsunami Warning Centres and National Disaster Management Offices) will share event information through multiple informal communications modes, including by WhatsApp,  mailing list, and/or HF Radio.</a:t>
            </a:r>
            <a:endParaRPr b="1" sz="1200">
              <a:solidFill>
                <a:schemeClr val="dk1"/>
              </a:solidFill>
            </a:endParaRPr>
          </a:p>
          <a:p>
            <a:pPr indent="0" lvl="0" marL="0" rtl="0" algn="l">
              <a:spcBef>
                <a:spcPts val="1200"/>
              </a:spcBef>
              <a:spcAft>
                <a:spcPts val="0"/>
              </a:spcAft>
              <a:buNone/>
            </a:pPr>
            <a:r>
              <a:rPr b="1" lang="en" sz="1200">
                <a:solidFill>
                  <a:schemeClr val="dk1"/>
                </a:solidFill>
              </a:rPr>
              <a:t>No live comm</a:t>
            </a:r>
            <a:r>
              <a:rPr b="1" lang="en" sz="1200">
                <a:solidFill>
                  <a:schemeClr val="dk1"/>
                </a:solidFill>
              </a:rPr>
              <a:t>unication will be perform, pre-computed PTWC bulletin will be shared before the exercise with the guidelines.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1200"/>
              </a:spcBef>
              <a:spcAft>
                <a:spcPts val="0"/>
              </a:spcAft>
              <a:buNone/>
            </a:pPr>
            <a:r>
              <a:t/>
            </a:r>
            <a:endParaRPr sz="1200"/>
          </a:p>
          <a:p>
            <a:pPr indent="0" lvl="0" marL="457200" rtl="0" algn="l">
              <a:spcBef>
                <a:spcPts val="1200"/>
              </a:spcBef>
              <a:spcAft>
                <a:spcPts val="1200"/>
              </a:spcAft>
              <a:buNone/>
            </a:pPr>
            <a:r>
              <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2"/>
          <p:cNvPicPr preferRelativeResize="0"/>
          <p:nvPr/>
        </p:nvPicPr>
        <p:blipFill>
          <a:blip r:embed="rId3">
            <a:alphaModFix amt="30000"/>
          </a:blip>
          <a:stretch>
            <a:fillRect/>
          </a:stretch>
        </p:blipFill>
        <p:spPr>
          <a:xfrm>
            <a:off x="34025" y="569099"/>
            <a:ext cx="695344" cy="1112550"/>
          </a:xfrm>
          <a:prstGeom prst="rect">
            <a:avLst/>
          </a:prstGeom>
          <a:noFill/>
          <a:ln>
            <a:noFill/>
          </a:ln>
        </p:spPr>
      </p:pic>
      <p:pic>
        <p:nvPicPr>
          <p:cNvPr id="152" name="Google Shape;152;p22"/>
          <p:cNvPicPr preferRelativeResize="0"/>
          <p:nvPr/>
        </p:nvPicPr>
        <p:blipFill>
          <a:blip r:embed="rId4">
            <a:alphaModFix amt="48000"/>
          </a:blip>
          <a:stretch>
            <a:fillRect/>
          </a:stretch>
        </p:blipFill>
        <p:spPr>
          <a:xfrm>
            <a:off x="505100" y="805868"/>
            <a:ext cx="695350" cy="639019"/>
          </a:xfrm>
          <a:prstGeom prst="rect">
            <a:avLst/>
          </a:prstGeom>
          <a:noFill/>
          <a:ln>
            <a:noFill/>
          </a:ln>
        </p:spPr>
      </p:pic>
      <p:pic>
        <p:nvPicPr>
          <p:cNvPr id="153" name="Google Shape;153;p22"/>
          <p:cNvPicPr preferRelativeResize="0"/>
          <p:nvPr/>
        </p:nvPicPr>
        <p:blipFill>
          <a:blip r:embed="rId5">
            <a:alphaModFix amt="30000"/>
          </a:blip>
          <a:stretch>
            <a:fillRect/>
          </a:stretch>
        </p:blipFill>
        <p:spPr>
          <a:xfrm>
            <a:off x="1018147" y="663137"/>
            <a:ext cx="963783" cy="924474"/>
          </a:xfrm>
          <a:prstGeom prst="rect">
            <a:avLst/>
          </a:prstGeom>
          <a:noFill/>
          <a:ln>
            <a:noFill/>
          </a:ln>
        </p:spPr>
      </p:pic>
      <p:pic>
        <p:nvPicPr>
          <p:cNvPr id="154" name="Google Shape;154;p22"/>
          <p:cNvPicPr preferRelativeResize="0"/>
          <p:nvPr/>
        </p:nvPicPr>
        <p:blipFill rotWithShape="1">
          <a:blip r:embed="rId6">
            <a:alphaModFix amt="30000"/>
          </a:blip>
          <a:srcRect b="0" l="0" r="0" t="14332"/>
          <a:stretch/>
        </p:blipFill>
        <p:spPr>
          <a:xfrm>
            <a:off x="1591000" y="569100"/>
            <a:ext cx="854276" cy="1163648"/>
          </a:xfrm>
          <a:prstGeom prst="rect">
            <a:avLst/>
          </a:prstGeom>
          <a:noFill/>
          <a:ln cap="flat" cmpd="sng" w="9525">
            <a:solidFill>
              <a:schemeClr val="lt1"/>
            </a:solidFill>
            <a:prstDash val="solid"/>
            <a:round/>
            <a:headEnd len="sm" w="sm" type="none"/>
            <a:tailEnd len="sm" w="sm" type="none"/>
          </a:ln>
        </p:spPr>
      </p:pic>
      <p:sp>
        <p:nvSpPr>
          <p:cNvPr id="155" name="Google Shape;155;p22"/>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a:p>
        </p:txBody>
      </p:sp>
      <p:pic>
        <p:nvPicPr>
          <p:cNvPr id="156" name="Google Shape;156;p22"/>
          <p:cNvPicPr preferRelativeResize="0"/>
          <p:nvPr/>
        </p:nvPicPr>
        <p:blipFill>
          <a:blip r:embed="rId7">
            <a:alphaModFix amt="30000"/>
          </a:blip>
          <a:stretch>
            <a:fillRect/>
          </a:stretch>
        </p:blipFill>
        <p:spPr>
          <a:xfrm>
            <a:off x="2064138" y="663134"/>
            <a:ext cx="854275" cy="772915"/>
          </a:xfrm>
          <a:prstGeom prst="rect">
            <a:avLst/>
          </a:prstGeom>
          <a:noFill/>
          <a:ln>
            <a:noFill/>
          </a:ln>
        </p:spPr>
      </p:pic>
      <p:pic>
        <p:nvPicPr>
          <p:cNvPr id="157" name="Google Shape;157;p22"/>
          <p:cNvPicPr preferRelativeResize="0"/>
          <p:nvPr/>
        </p:nvPicPr>
        <p:blipFill>
          <a:blip r:embed="rId8">
            <a:alphaModFix amt="30000"/>
          </a:blip>
          <a:stretch>
            <a:fillRect/>
          </a:stretch>
        </p:blipFill>
        <p:spPr>
          <a:xfrm>
            <a:off x="2698575" y="629473"/>
            <a:ext cx="963693" cy="840226"/>
          </a:xfrm>
          <a:prstGeom prst="rect">
            <a:avLst/>
          </a:prstGeom>
          <a:noFill/>
          <a:ln>
            <a:noFill/>
          </a:ln>
        </p:spPr>
      </p:pic>
      <p:pic>
        <p:nvPicPr>
          <p:cNvPr id="158" name="Google Shape;158;p22"/>
          <p:cNvPicPr preferRelativeResize="0"/>
          <p:nvPr/>
        </p:nvPicPr>
        <p:blipFill rotWithShape="1">
          <a:blip r:embed="rId9">
            <a:alphaModFix amt="30000"/>
          </a:blip>
          <a:srcRect b="0" l="0" r="0" t="-826"/>
          <a:stretch/>
        </p:blipFill>
        <p:spPr>
          <a:xfrm>
            <a:off x="315150" y="731775"/>
            <a:ext cx="4318327" cy="3856225"/>
          </a:xfrm>
          <a:prstGeom prst="rect">
            <a:avLst/>
          </a:prstGeom>
          <a:noFill/>
          <a:ln>
            <a:noFill/>
          </a:ln>
        </p:spPr>
      </p:pic>
      <p:pic>
        <p:nvPicPr>
          <p:cNvPr id="159" name="Google Shape;159;p22"/>
          <p:cNvPicPr preferRelativeResize="0"/>
          <p:nvPr/>
        </p:nvPicPr>
        <p:blipFill rotWithShape="1">
          <a:blip r:embed="rId10">
            <a:alphaModFix amt="30000"/>
          </a:blip>
          <a:srcRect b="0" l="0" r="0" t="-847"/>
          <a:stretch/>
        </p:blipFill>
        <p:spPr>
          <a:xfrm>
            <a:off x="4910275" y="450350"/>
            <a:ext cx="4094326" cy="4587350"/>
          </a:xfrm>
          <a:prstGeom prst="rect">
            <a:avLst/>
          </a:prstGeom>
          <a:noFill/>
          <a:ln>
            <a:noFill/>
          </a:ln>
        </p:spPr>
      </p:pic>
      <p:pic>
        <p:nvPicPr>
          <p:cNvPr id="160" name="Google Shape;160;p22"/>
          <p:cNvPicPr preferRelativeResize="0"/>
          <p:nvPr/>
        </p:nvPicPr>
        <p:blipFill rotWithShape="1">
          <a:blip r:embed="rId10">
            <a:alphaModFix/>
          </a:blip>
          <a:srcRect b="0" l="0" r="0" t="83008"/>
          <a:stretch/>
        </p:blipFill>
        <p:spPr>
          <a:xfrm>
            <a:off x="4910275" y="4264775"/>
            <a:ext cx="4094326" cy="772927"/>
          </a:xfrm>
          <a:prstGeom prst="rect">
            <a:avLst/>
          </a:prstGeom>
          <a:noFill/>
          <a:ln>
            <a:noFill/>
          </a:ln>
        </p:spPr>
      </p:pic>
      <p:cxnSp>
        <p:nvCxnSpPr>
          <p:cNvPr id="161" name="Google Shape;161;p22"/>
          <p:cNvCxnSpPr>
            <a:stCxn id="162" idx="1"/>
            <a:endCxn id="163" idx="2"/>
          </p:cNvCxnSpPr>
          <p:nvPr/>
        </p:nvCxnSpPr>
        <p:spPr>
          <a:xfrm rot="10800000">
            <a:off x="4498580" y="3482825"/>
            <a:ext cx="1065600" cy="1400400"/>
          </a:xfrm>
          <a:prstGeom prst="curvedConnector2">
            <a:avLst/>
          </a:prstGeom>
          <a:noFill/>
          <a:ln cap="flat" cmpd="sng" w="9525">
            <a:solidFill>
              <a:srgbClr val="FF0000"/>
            </a:solidFill>
            <a:prstDash val="solid"/>
            <a:round/>
            <a:headEnd len="med" w="med" type="none"/>
            <a:tailEnd len="med" w="med" type="triangle"/>
          </a:ln>
        </p:spPr>
      </p:cxnSp>
      <p:sp>
        <p:nvSpPr>
          <p:cNvPr id="162" name="Google Shape;162;p22"/>
          <p:cNvSpPr/>
          <p:nvPr/>
        </p:nvSpPr>
        <p:spPr>
          <a:xfrm>
            <a:off x="5564180" y="4784675"/>
            <a:ext cx="546300" cy="19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2"/>
          <p:cNvPicPr preferRelativeResize="0"/>
          <p:nvPr/>
        </p:nvPicPr>
        <p:blipFill rotWithShape="1">
          <a:blip r:embed="rId11">
            <a:alphaModFix/>
          </a:blip>
          <a:srcRect b="13595" l="0" r="0" t="28893"/>
          <a:stretch/>
        </p:blipFill>
        <p:spPr>
          <a:xfrm>
            <a:off x="1706400" y="766975"/>
            <a:ext cx="5584225" cy="2715976"/>
          </a:xfrm>
          <a:prstGeom prst="rect">
            <a:avLst/>
          </a:prstGeom>
          <a:noFill/>
          <a:ln>
            <a:noFill/>
          </a:ln>
        </p:spPr>
      </p:pic>
      <p:sp>
        <p:nvSpPr>
          <p:cNvPr id="164" name="Google Shape;164;p22"/>
          <p:cNvSpPr/>
          <p:nvPr/>
        </p:nvSpPr>
        <p:spPr>
          <a:xfrm>
            <a:off x="4081025" y="2490825"/>
            <a:ext cx="126600" cy="1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nvSpPr>
        <p:spPr>
          <a:xfrm>
            <a:off x="3995400" y="2403225"/>
            <a:ext cx="387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23</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save the dates ) </a:t>
            </a:r>
            <a:endParaRPr i="1" sz="1983"/>
          </a:p>
          <a:p>
            <a:pPr indent="0" lvl="0" marL="0" rtl="0" algn="l">
              <a:spcBef>
                <a:spcPts val="0"/>
              </a:spcBef>
              <a:spcAft>
                <a:spcPts val="0"/>
              </a:spcAft>
              <a:buNone/>
            </a:pPr>
            <a:r>
              <a:t/>
            </a:r>
            <a:endParaRPr/>
          </a:p>
        </p:txBody>
      </p:sp>
      <p:sp>
        <p:nvSpPr>
          <p:cNvPr id="171" name="Google Shape;171;p23"/>
          <p:cNvSpPr txBox="1"/>
          <p:nvPr>
            <p:ph idx="1" type="body"/>
          </p:nvPr>
        </p:nvSpPr>
        <p:spPr>
          <a:xfrm>
            <a:off x="315150" y="530200"/>
            <a:ext cx="83718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457200" rtl="0" algn="l">
              <a:spcBef>
                <a:spcPts val="1200"/>
              </a:spcBef>
              <a:spcAft>
                <a:spcPts val="1200"/>
              </a:spcAft>
              <a:buNone/>
            </a:pPr>
            <a:r>
              <a:t/>
            </a:r>
            <a:endParaRPr sz="1200">
              <a:solidFill>
                <a:schemeClr val="dk1"/>
              </a:solidFill>
            </a:endParaRPr>
          </a:p>
        </p:txBody>
      </p:sp>
      <p:sp>
        <p:nvSpPr>
          <p:cNvPr id="172" name="Google Shape;172;p23"/>
          <p:cNvSpPr txBox="1"/>
          <p:nvPr/>
        </p:nvSpPr>
        <p:spPr>
          <a:xfrm>
            <a:off x="308250" y="2853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aphicFrame>
        <p:nvGraphicFramePr>
          <p:cNvPr id="173" name="Google Shape;173;p23"/>
          <p:cNvGraphicFramePr/>
          <p:nvPr/>
        </p:nvGraphicFramePr>
        <p:xfrm>
          <a:off x="308250" y="860750"/>
          <a:ext cx="3000000" cy="3000000"/>
        </p:xfrm>
        <a:graphic>
          <a:graphicData uri="http://schemas.openxmlformats.org/drawingml/2006/table">
            <a:tbl>
              <a:tblPr>
                <a:noFill/>
                <a:tableStyleId>{62B54CA7-3AD1-47A3-B8DD-7B74A5A01DE7}</a:tableStyleId>
              </a:tblPr>
              <a:tblGrid>
                <a:gridCol w="3000000"/>
                <a:gridCol w="5595250"/>
              </a:tblGrid>
              <a:tr h="238125">
                <a:tc>
                  <a:txBody>
                    <a:bodyPr/>
                    <a:lstStyle/>
                    <a:p>
                      <a:pPr indent="0" lvl="0" marL="0" rtl="0" algn="l">
                        <a:spcBef>
                          <a:spcPts val="0"/>
                        </a:spcBef>
                        <a:spcAft>
                          <a:spcPts val="0"/>
                        </a:spcAft>
                        <a:buNone/>
                      </a:pPr>
                      <a:r>
                        <a:rPr b="1" lang="en">
                          <a:solidFill>
                            <a:srgbClr val="FF0000"/>
                          </a:solidFill>
                        </a:rPr>
                        <a:t>23</a:t>
                      </a:r>
                      <a:r>
                        <a:rPr b="1" baseline="30000" lang="en">
                          <a:solidFill>
                            <a:srgbClr val="FF0000"/>
                          </a:solidFill>
                        </a:rPr>
                        <a:t>rd</a:t>
                      </a:r>
                      <a:r>
                        <a:rPr b="1" lang="en">
                          <a:solidFill>
                            <a:srgbClr val="FF0000"/>
                          </a:solidFill>
                        </a:rPr>
                        <a:t> 	September 2022</a:t>
                      </a:r>
                      <a:endParaRPr b="1">
                        <a:solidFill>
                          <a:srgbClr val="FF0000"/>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Register form Deadline</a:t>
                      </a:r>
                      <a:endParaRPr b="1">
                        <a:solidFill>
                          <a:srgbClr val="FF0000"/>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
                        <a:t>2</a:t>
                      </a:r>
                      <a:r>
                        <a:rPr baseline="30000" lang="en"/>
                        <a:t>nd</a:t>
                      </a:r>
                      <a:r>
                        <a:rPr lang="en"/>
                        <a:t> 	November 2022, 23:00 UTC</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PacWave22 PICT Regional Exercise informational webinar – Exercise Briefing</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b="1" lang="en"/>
                        <a:t>9</a:t>
                      </a:r>
                      <a:r>
                        <a:rPr b="1" baseline="30000" lang="en"/>
                        <a:t>th</a:t>
                      </a:r>
                      <a:r>
                        <a:rPr b="1" lang="en"/>
                        <a:t> 	November 2022, 23:00 UTC</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t>Start of the table-top real-time regional Exercise</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
                        <a:t>16</a:t>
                      </a:r>
                      <a:r>
                        <a:rPr baseline="30000" lang="en"/>
                        <a:t>th</a:t>
                      </a:r>
                      <a:r>
                        <a:rPr lang="en"/>
                        <a:t> 	November 2022, 23:00 UTC</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Cold Wash / PICT Regional Exercise Debrief Session</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
                        <a:t>21</a:t>
                      </a:r>
                      <a:r>
                        <a:rPr baseline="30000" lang="en"/>
                        <a:t>st</a:t>
                      </a:r>
                      <a:r>
                        <a:rPr lang="en"/>
                        <a:t> 	December 2022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Deadline: Member States to complete and submit Post-Exercise evaluation form</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74" name="Google Shape;174;p23"/>
          <p:cNvSpPr txBox="1"/>
          <p:nvPr/>
        </p:nvSpPr>
        <p:spPr>
          <a:xfrm>
            <a:off x="6531025" y="8607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5" name="Google Shape;175;p23"/>
          <p:cNvSpPr txBox="1"/>
          <p:nvPr/>
        </p:nvSpPr>
        <p:spPr>
          <a:xfrm>
            <a:off x="308250" y="3694050"/>
            <a:ext cx="85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The online register form link will be share through the PacWave22-PICT regional exercise circular letter , and it will be also available through its dedicated web-page reachable from </a:t>
            </a:r>
            <a:r>
              <a:rPr i="1" lang="en" u="sng">
                <a:solidFill>
                  <a:schemeClr val="hlink"/>
                </a:solidFill>
                <a:hlinkClick r:id="rId3"/>
              </a:rPr>
              <a:t>http://www.pacwave.info</a:t>
            </a:r>
            <a:r>
              <a:rPr i="1" lang="en"/>
              <a:t> website.</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save the dates ) </a:t>
            </a:r>
            <a:endParaRPr i="1" sz="1983"/>
          </a:p>
          <a:p>
            <a:pPr indent="0" lvl="0" marL="0" rtl="0" algn="l">
              <a:spcBef>
                <a:spcPts val="0"/>
              </a:spcBef>
              <a:spcAft>
                <a:spcPts val="0"/>
              </a:spcAft>
              <a:buNone/>
            </a:pPr>
            <a:r>
              <a:t/>
            </a:r>
            <a:endParaRPr/>
          </a:p>
        </p:txBody>
      </p:sp>
      <p:sp>
        <p:nvSpPr>
          <p:cNvPr id="61" name="Google Shape;61;p14"/>
          <p:cNvSpPr txBox="1"/>
          <p:nvPr>
            <p:ph idx="1" type="body"/>
          </p:nvPr>
        </p:nvSpPr>
        <p:spPr>
          <a:xfrm>
            <a:off x="315150" y="530200"/>
            <a:ext cx="83718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457200" rtl="0" algn="l">
              <a:spcBef>
                <a:spcPts val="1200"/>
              </a:spcBef>
              <a:spcAft>
                <a:spcPts val="1200"/>
              </a:spcAft>
              <a:buNone/>
            </a:pPr>
            <a:r>
              <a:t/>
            </a:r>
            <a:endParaRPr sz="1200">
              <a:solidFill>
                <a:schemeClr val="dk1"/>
              </a:solidFill>
            </a:endParaRPr>
          </a:p>
        </p:txBody>
      </p:sp>
      <p:graphicFrame>
        <p:nvGraphicFramePr>
          <p:cNvPr id="62" name="Google Shape;62;p14"/>
          <p:cNvGraphicFramePr/>
          <p:nvPr/>
        </p:nvGraphicFramePr>
        <p:xfrm>
          <a:off x="308250" y="860750"/>
          <a:ext cx="3000000" cy="3000000"/>
        </p:xfrm>
        <a:graphic>
          <a:graphicData uri="http://schemas.openxmlformats.org/drawingml/2006/table">
            <a:tbl>
              <a:tblPr>
                <a:noFill/>
                <a:tableStyleId>{62B54CA7-3AD1-47A3-B8DD-7B74A5A01DE7}</a:tableStyleId>
              </a:tblPr>
              <a:tblGrid>
                <a:gridCol w="3000000"/>
                <a:gridCol w="5595250"/>
              </a:tblGrid>
              <a:tr h="238125">
                <a:tc>
                  <a:txBody>
                    <a:bodyPr/>
                    <a:lstStyle/>
                    <a:p>
                      <a:pPr indent="0" lvl="0" marL="0" rtl="0" algn="l">
                        <a:spcBef>
                          <a:spcPts val="0"/>
                        </a:spcBef>
                        <a:spcAft>
                          <a:spcPts val="0"/>
                        </a:spcAft>
                        <a:buNone/>
                      </a:pPr>
                      <a:r>
                        <a:rPr lang="en">
                          <a:solidFill>
                            <a:schemeClr val="dk1"/>
                          </a:solidFill>
                        </a:rPr>
                        <a:t>23</a:t>
                      </a:r>
                      <a:r>
                        <a:rPr baseline="30000" lang="en">
                          <a:solidFill>
                            <a:schemeClr val="dk1"/>
                          </a:solidFill>
                        </a:rPr>
                        <a:t>rd</a:t>
                      </a:r>
                      <a:r>
                        <a:rPr lang="en">
                          <a:solidFill>
                            <a:schemeClr val="dk1"/>
                          </a:solidFill>
                        </a:rPr>
                        <a:t> 	September 2022</a:t>
                      </a:r>
                      <a:endParaRPr>
                        <a:solidFill>
                          <a:schemeClr val="dk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Register form deadline</a:t>
                      </a:r>
                      <a:endParaRPr>
                        <a:solidFill>
                          <a:schemeClr val="dk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
                        <a:t>2</a:t>
                      </a:r>
                      <a:r>
                        <a:rPr baseline="30000" lang="en"/>
                        <a:t>nd</a:t>
                      </a:r>
                      <a:r>
                        <a:rPr lang="en"/>
                        <a:t> 	November 2022, 23:00 UTC</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PacWave22 PICT Regional Exercise informational webinar – Exercise Briefing</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b="1" lang="en"/>
                        <a:t>9</a:t>
                      </a:r>
                      <a:r>
                        <a:rPr b="1" baseline="30000" lang="en"/>
                        <a:t>th</a:t>
                      </a:r>
                      <a:r>
                        <a:rPr b="1" lang="en"/>
                        <a:t> 	November 2022, 23:00 UTC</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t>Start of the table-top real-time regional Exercise</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
                        <a:t>16</a:t>
                      </a:r>
                      <a:r>
                        <a:rPr baseline="30000" lang="en"/>
                        <a:t>th</a:t>
                      </a:r>
                      <a:r>
                        <a:rPr lang="en"/>
                        <a:t> 	November 2022, 23:00 UTC</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Cold Wash / PICT Regional Exercise Debrief Session</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8125">
                <a:tc>
                  <a:txBody>
                    <a:bodyPr/>
                    <a:lstStyle/>
                    <a:p>
                      <a:pPr indent="0" lvl="0" marL="0" rtl="0" algn="l">
                        <a:spcBef>
                          <a:spcPts val="0"/>
                        </a:spcBef>
                        <a:spcAft>
                          <a:spcPts val="0"/>
                        </a:spcAft>
                        <a:buNone/>
                      </a:pPr>
                      <a:r>
                        <a:rPr lang="en"/>
                        <a:t>21</a:t>
                      </a:r>
                      <a:r>
                        <a:rPr baseline="30000" lang="en"/>
                        <a:t>st</a:t>
                      </a:r>
                      <a:r>
                        <a:rPr lang="en"/>
                        <a:t> 	December 2022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Deadline: Member States to complete and submit Post-Exercise evaluation form</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3" name="Google Shape;63;p14"/>
          <p:cNvSpPr txBox="1"/>
          <p:nvPr/>
        </p:nvSpPr>
        <p:spPr>
          <a:xfrm>
            <a:off x="6531025" y="8607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 name="Google Shape;64;p14"/>
          <p:cNvSpPr txBox="1"/>
          <p:nvPr/>
        </p:nvSpPr>
        <p:spPr>
          <a:xfrm>
            <a:off x="308250" y="3694050"/>
            <a:ext cx="85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a:t>The online register form </a:t>
            </a:r>
            <a:r>
              <a:rPr i="1" lang="en"/>
              <a:t>link will be share through the PICTs PacWave22 regional exercise circular letter , and it will be also </a:t>
            </a:r>
            <a:r>
              <a:rPr i="1" lang="en"/>
              <a:t>available</a:t>
            </a:r>
            <a:r>
              <a:rPr i="1" lang="en"/>
              <a:t> through its dedicated web-page reachable from </a:t>
            </a:r>
            <a:r>
              <a:rPr i="1" lang="en" u="sng">
                <a:solidFill>
                  <a:schemeClr val="hlink"/>
                </a:solidFill>
                <a:hlinkClick r:id="rId3"/>
              </a:rPr>
              <a:t>http://www.pacwave.info</a:t>
            </a:r>
            <a:r>
              <a:rPr i="1" lang="en"/>
              <a:t> website.</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215725" y="584175"/>
            <a:ext cx="2726442" cy="4362301"/>
          </a:xfrm>
          <a:prstGeom prst="rect">
            <a:avLst/>
          </a:prstGeom>
          <a:noFill/>
          <a:ln>
            <a:noFill/>
          </a:ln>
        </p:spPr>
      </p:pic>
      <p:sp>
        <p:nvSpPr>
          <p:cNvPr id="70" name="Google Shape;70;p15"/>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i="1" sz="1983"/>
          </a:p>
          <a:p>
            <a:pPr indent="0" lvl="0" marL="0" rtl="0" algn="l">
              <a:spcBef>
                <a:spcPts val="0"/>
              </a:spcBef>
              <a:spcAft>
                <a:spcPts val="0"/>
              </a:spcAft>
              <a:buNone/>
            </a:pPr>
            <a:r>
              <a:t/>
            </a:r>
            <a:endParaRPr/>
          </a:p>
        </p:txBody>
      </p:sp>
      <p:sp>
        <p:nvSpPr>
          <p:cNvPr id="71" name="Google Shape;71;p15"/>
          <p:cNvSpPr txBox="1"/>
          <p:nvPr/>
        </p:nvSpPr>
        <p:spPr>
          <a:xfrm>
            <a:off x="6531025" y="8607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2" name="Google Shape;72;p15"/>
          <p:cNvSpPr txBox="1"/>
          <p:nvPr/>
        </p:nvSpPr>
        <p:spPr>
          <a:xfrm>
            <a:off x="3236600" y="793975"/>
            <a:ext cx="5540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Note: Only ONE (1) on-line evaluation form is to be completed per member state.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It is recommended that the PacWave22 National Contact, Tsunami National Contact (TNC) and Tsunami Warning Focal Point (TWFP) should compile responses before submitting  one  common registration form.</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215725" y="584175"/>
            <a:ext cx="2726442" cy="4362301"/>
          </a:xfrm>
          <a:prstGeom prst="rect">
            <a:avLst/>
          </a:prstGeom>
          <a:noFill/>
          <a:ln>
            <a:noFill/>
          </a:ln>
        </p:spPr>
      </p:pic>
      <p:sp>
        <p:nvSpPr>
          <p:cNvPr id="78" name="Google Shape;78;p16"/>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i="1" sz="1983"/>
          </a:p>
          <a:p>
            <a:pPr indent="0" lvl="0" marL="0" rtl="0" algn="l">
              <a:spcBef>
                <a:spcPts val="0"/>
              </a:spcBef>
              <a:spcAft>
                <a:spcPts val="0"/>
              </a:spcAft>
              <a:buNone/>
            </a:pPr>
            <a:r>
              <a:t/>
            </a:r>
            <a:endParaRPr/>
          </a:p>
        </p:txBody>
      </p:sp>
      <p:sp>
        <p:nvSpPr>
          <p:cNvPr id="79" name="Google Shape;79;p16"/>
          <p:cNvSpPr txBox="1"/>
          <p:nvPr/>
        </p:nvSpPr>
        <p:spPr>
          <a:xfrm>
            <a:off x="6531025" y="8607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cxnSp>
        <p:nvCxnSpPr>
          <p:cNvPr id="80" name="Google Shape;80;p16"/>
          <p:cNvCxnSpPr/>
          <p:nvPr/>
        </p:nvCxnSpPr>
        <p:spPr>
          <a:xfrm flipH="1">
            <a:off x="2758225" y="3187425"/>
            <a:ext cx="450300" cy="588900"/>
          </a:xfrm>
          <a:prstGeom prst="straightConnector1">
            <a:avLst/>
          </a:prstGeom>
          <a:noFill/>
          <a:ln cap="flat" cmpd="sng" w="9525">
            <a:solidFill>
              <a:srgbClr val="FF0000"/>
            </a:solidFill>
            <a:prstDash val="solid"/>
            <a:round/>
            <a:headEnd len="med" w="med" type="none"/>
            <a:tailEnd len="med" w="med" type="triangle"/>
          </a:ln>
        </p:spPr>
      </p:cxnSp>
      <p:sp>
        <p:nvSpPr>
          <p:cNvPr id="81" name="Google Shape;81;p16"/>
          <p:cNvSpPr/>
          <p:nvPr/>
        </p:nvSpPr>
        <p:spPr>
          <a:xfrm>
            <a:off x="99375" y="3708075"/>
            <a:ext cx="2842800" cy="2463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a:off x="3208525" y="2737125"/>
            <a:ext cx="1920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Optional : will use your gmail account if your are login to save during filling up the form. Just disconnect your from your gmail account into your navigator to avoid this. This address won’t be collected.  </a:t>
            </a:r>
            <a:endParaRPr/>
          </a:p>
        </p:txBody>
      </p:sp>
      <p:sp>
        <p:nvSpPr>
          <p:cNvPr id="83" name="Google Shape;83;p16"/>
          <p:cNvSpPr txBox="1"/>
          <p:nvPr/>
        </p:nvSpPr>
        <p:spPr>
          <a:xfrm>
            <a:off x="3236600" y="793975"/>
            <a:ext cx="5540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Note: Only ONE (1) on-line evaluation form is to be completed per member state.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It is recommended that the PacWave22 National Contact, Tsunami National Contact (TNC) and Tsunami Warning Focal Point (TWFP) should compile responses before submitting  one  common registration form.</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215725" y="584175"/>
            <a:ext cx="2726442" cy="4362301"/>
          </a:xfrm>
          <a:prstGeom prst="rect">
            <a:avLst/>
          </a:prstGeom>
          <a:noFill/>
          <a:ln>
            <a:noFill/>
          </a:ln>
        </p:spPr>
      </p:pic>
      <p:sp>
        <p:nvSpPr>
          <p:cNvPr id="89" name="Google Shape;89;p17"/>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i="1" sz="1983"/>
          </a:p>
          <a:p>
            <a:pPr indent="0" lvl="0" marL="0" rtl="0" algn="l">
              <a:spcBef>
                <a:spcPts val="0"/>
              </a:spcBef>
              <a:spcAft>
                <a:spcPts val="0"/>
              </a:spcAft>
              <a:buNone/>
            </a:pPr>
            <a:r>
              <a:t/>
            </a:r>
            <a:endParaRPr/>
          </a:p>
        </p:txBody>
      </p:sp>
      <p:pic>
        <p:nvPicPr>
          <p:cNvPr id="90" name="Google Shape;90;p17"/>
          <p:cNvPicPr preferRelativeResize="0"/>
          <p:nvPr/>
        </p:nvPicPr>
        <p:blipFill>
          <a:blip r:embed="rId4">
            <a:alphaModFix/>
          </a:blip>
          <a:stretch>
            <a:fillRect/>
          </a:stretch>
        </p:blipFill>
        <p:spPr>
          <a:xfrm>
            <a:off x="3005575" y="548986"/>
            <a:ext cx="2726451" cy="2505563"/>
          </a:xfrm>
          <a:prstGeom prst="rect">
            <a:avLst/>
          </a:prstGeom>
          <a:noFill/>
          <a:ln>
            <a:noFill/>
          </a:ln>
        </p:spPr>
      </p:pic>
      <p:cxnSp>
        <p:nvCxnSpPr>
          <p:cNvPr id="91" name="Google Shape;91;p17"/>
          <p:cNvCxnSpPr>
            <a:endCxn id="90" idx="1"/>
          </p:cNvCxnSpPr>
          <p:nvPr/>
        </p:nvCxnSpPr>
        <p:spPr>
          <a:xfrm rot="-5400000">
            <a:off x="289375" y="1997967"/>
            <a:ext cx="2912400" cy="2520000"/>
          </a:xfrm>
          <a:prstGeom prst="curvedConnector2">
            <a:avLst/>
          </a:prstGeom>
          <a:noFill/>
          <a:ln cap="flat" cmpd="sng" w="9525">
            <a:solidFill>
              <a:srgbClr val="FF0000"/>
            </a:solidFill>
            <a:prstDash val="solid"/>
            <a:round/>
            <a:headEnd len="med" w="med" type="none"/>
            <a:tailEnd len="med" w="med" type="triangle"/>
          </a:ln>
        </p:spPr>
      </p:cxnSp>
      <p:sp>
        <p:nvSpPr>
          <p:cNvPr id="92" name="Google Shape;92;p17"/>
          <p:cNvSpPr/>
          <p:nvPr/>
        </p:nvSpPr>
        <p:spPr>
          <a:xfrm>
            <a:off x="239225" y="4742425"/>
            <a:ext cx="372900" cy="147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nvSpPr>
        <p:spPr>
          <a:xfrm>
            <a:off x="3131125" y="3187425"/>
            <a:ext cx="3630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Participation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 Active </a:t>
            </a:r>
            <a:r>
              <a:rPr lang="en"/>
              <a:t>participation</a:t>
            </a:r>
            <a:r>
              <a:rPr lang="en"/>
              <a:t> during the 2 hours dedicated to the exercise</a:t>
            </a:r>
            <a:endParaRPr/>
          </a:p>
          <a:p>
            <a:pPr indent="0" lvl="0" marL="0" rtl="0" algn="l">
              <a:spcBef>
                <a:spcPts val="0"/>
              </a:spcBef>
              <a:spcAft>
                <a:spcPts val="0"/>
              </a:spcAft>
              <a:buNone/>
            </a:pPr>
            <a:r>
              <a:rPr lang="en"/>
              <a:t>No  = end of the form</a:t>
            </a:r>
            <a:endParaRPr/>
          </a:p>
          <a:p>
            <a:pPr indent="0" lvl="0" marL="0" rtl="0" algn="l">
              <a:spcBef>
                <a:spcPts val="0"/>
              </a:spcBef>
              <a:spcAft>
                <a:spcPts val="0"/>
              </a:spcAft>
              <a:buNone/>
            </a:pPr>
            <a:r>
              <a:rPr lang="en"/>
              <a:t>No, But … = cannot be fully available but would to be an observer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215725" y="584175"/>
            <a:ext cx="2726442" cy="4362301"/>
          </a:xfrm>
          <a:prstGeom prst="rect">
            <a:avLst/>
          </a:prstGeom>
          <a:noFill/>
          <a:ln>
            <a:noFill/>
          </a:ln>
        </p:spPr>
      </p:pic>
      <p:sp>
        <p:nvSpPr>
          <p:cNvPr id="99" name="Google Shape;99;p18"/>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i="1" sz="1983"/>
          </a:p>
          <a:p>
            <a:pPr indent="0" lvl="0" marL="0" rtl="0" algn="l">
              <a:spcBef>
                <a:spcPts val="0"/>
              </a:spcBef>
              <a:spcAft>
                <a:spcPts val="0"/>
              </a:spcAft>
              <a:buNone/>
            </a:pPr>
            <a:r>
              <a:t/>
            </a:r>
            <a:endParaRPr/>
          </a:p>
        </p:txBody>
      </p:sp>
      <p:pic>
        <p:nvPicPr>
          <p:cNvPr id="100" name="Google Shape;100;p18"/>
          <p:cNvPicPr preferRelativeResize="0"/>
          <p:nvPr/>
        </p:nvPicPr>
        <p:blipFill>
          <a:blip r:embed="rId4">
            <a:alphaModFix/>
          </a:blip>
          <a:stretch>
            <a:fillRect/>
          </a:stretch>
        </p:blipFill>
        <p:spPr>
          <a:xfrm>
            <a:off x="3005575" y="548986"/>
            <a:ext cx="2726451" cy="2505563"/>
          </a:xfrm>
          <a:prstGeom prst="rect">
            <a:avLst/>
          </a:prstGeom>
          <a:noFill/>
          <a:ln>
            <a:noFill/>
          </a:ln>
        </p:spPr>
      </p:pic>
      <p:sp>
        <p:nvSpPr>
          <p:cNvPr id="101" name="Google Shape;101;p18"/>
          <p:cNvSpPr/>
          <p:nvPr/>
        </p:nvSpPr>
        <p:spPr>
          <a:xfrm>
            <a:off x="3413700" y="2863750"/>
            <a:ext cx="372900" cy="147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8"/>
          <p:cNvPicPr preferRelativeResize="0"/>
          <p:nvPr/>
        </p:nvPicPr>
        <p:blipFill>
          <a:blip r:embed="rId5">
            <a:alphaModFix/>
          </a:blip>
          <a:stretch>
            <a:fillRect/>
          </a:stretch>
        </p:blipFill>
        <p:spPr>
          <a:xfrm>
            <a:off x="5859650" y="584175"/>
            <a:ext cx="2807605" cy="2693098"/>
          </a:xfrm>
          <a:prstGeom prst="rect">
            <a:avLst/>
          </a:prstGeom>
          <a:noFill/>
          <a:ln>
            <a:noFill/>
          </a:ln>
        </p:spPr>
      </p:pic>
      <p:cxnSp>
        <p:nvCxnSpPr>
          <p:cNvPr id="103" name="Google Shape;103;p18"/>
          <p:cNvCxnSpPr>
            <a:stCxn id="101" idx="2"/>
            <a:endCxn id="102" idx="2"/>
          </p:cNvCxnSpPr>
          <p:nvPr/>
        </p:nvCxnSpPr>
        <p:spPr>
          <a:xfrm flipH="1" rot="-5400000">
            <a:off x="5299050" y="1312750"/>
            <a:ext cx="265500" cy="3663300"/>
          </a:xfrm>
          <a:prstGeom prst="curvedConnector3">
            <a:avLst>
              <a:gd fmla="val 189736" name="adj1"/>
            </a:avLst>
          </a:prstGeom>
          <a:noFill/>
          <a:ln cap="flat" cmpd="sng" w="9525">
            <a:solidFill>
              <a:srgbClr val="FF0000"/>
            </a:solidFill>
            <a:prstDash val="solid"/>
            <a:round/>
            <a:headEnd len="med" w="med" type="none"/>
            <a:tailEnd len="med" w="med" type="triangle"/>
          </a:ln>
        </p:spPr>
      </p:cxnSp>
      <p:sp>
        <p:nvSpPr>
          <p:cNvPr id="104" name="Google Shape;104;p18"/>
          <p:cNvSpPr txBox="1"/>
          <p:nvPr/>
        </p:nvSpPr>
        <p:spPr>
          <a:xfrm>
            <a:off x="5659250" y="3405550"/>
            <a:ext cx="3387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Be part of the WhastApp Group</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 next section</a:t>
            </a:r>
            <a:endParaRPr/>
          </a:p>
          <a:p>
            <a:pPr indent="0" lvl="0" marL="0" rtl="0" algn="l">
              <a:spcBef>
                <a:spcPts val="0"/>
              </a:spcBef>
              <a:spcAft>
                <a:spcPts val="0"/>
              </a:spcAft>
              <a:buNone/>
            </a:pPr>
            <a:r>
              <a:rPr lang="en"/>
              <a:t>No  = end of the form</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34025" y="569099"/>
            <a:ext cx="695344" cy="1112550"/>
          </a:xfrm>
          <a:prstGeom prst="rect">
            <a:avLst/>
          </a:prstGeom>
          <a:noFill/>
          <a:ln>
            <a:noFill/>
          </a:ln>
        </p:spPr>
      </p:pic>
      <p:pic>
        <p:nvPicPr>
          <p:cNvPr id="110" name="Google Shape;110;p19"/>
          <p:cNvPicPr preferRelativeResize="0"/>
          <p:nvPr/>
        </p:nvPicPr>
        <p:blipFill>
          <a:blip r:embed="rId4">
            <a:alphaModFix/>
          </a:blip>
          <a:stretch>
            <a:fillRect/>
          </a:stretch>
        </p:blipFill>
        <p:spPr>
          <a:xfrm>
            <a:off x="505100" y="805868"/>
            <a:ext cx="695350" cy="639019"/>
          </a:xfrm>
          <a:prstGeom prst="rect">
            <a:avLst/>
          </a:prstGeom>
          <a:noFill/>
          <a:ln>
            <a:noFill/>
          </a:ln>
        </p:spPr>
      </p:pic>
      <p:sp>
        <p:nvSpPr>
          <p:cNvPr id="111" name="Google Shape;111;p19"/>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a:p>
        </p:txBody>
      </p:sp>
      <p:sp>
        <p:nvSpPr>
          <p:cNvPr id="112" name="Google Shape;112;p19"/>
          <p:cNvSpPr/>
          <p:nvPr/>
        </p:nvSpPr>
        <p:spPr>
          <a:xfrm>
            <a:off x="542913" y="3602550"/>
            <a:ext cx="372900" cy="147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9"/>
          <p:cNvPicPr preferRelativeResize="0"/>
          <p:nvPr/>
        </p:nvPicPr>
        <p:blipFill>
          <a:blip r:embed="rId5">
            <a:alphaModFix/>
          </a:blip>
          <a:stretch>
            <a:fillRect/>
          </a:stretch>
        </p:blipFill>
        <p:spPr>
          <a:xfrm>
            <a:off x="111025" y="1097800"/>
            <a:ext cx="2807605" cy="2693099"/>
          </a:xfrm>
          <a:prstGeom prst="rect">
            <a:avLst/>
          </a:prstGeom>
          <a:noFill/>
          <a:ln>
            <a:noFill/>
          </a:ln>
        </p:spPr>
      </p:pic>
      <p:cxnSp>
        <p:nvCxnSpPr>
          <p:cNvPr id="114" name="Google Shape;114;p19"/>
          <p:cNvCxnSpPr>
            <a:stCxn id="112" idx="2"/>
            <a:endCxn id="115" idx="1"/>
          </p:cNvCxnSpPr>
          <p:nvPr/>
        </p:nvCxnSpPr>
        <p:spPr>
          <a:xfrm rot="-5400000">
            <a:off x="1370763" y="2146350"/>
            <a:ext cx="962700" cy="2245500"/>
          </a:xfrm>
          <a:prstGeom prst="curvedConnector4">
            <a:avLst>
              <a:gd fmla="val -24735" name="adj1"/>
              <a:gd fmla="val 54152" name="adj2"/>
            </a:avLst>
          </a:prstGeom>
          <a:noFill/>
          <a:ln cap="flat" cmpd="sng" w="9525">
            <a:solidFill>
              <a:srgbClr val="FF0000"/>
            </a:solidFill>
            <a:prstDash val="solid"/>
            <a:round/>
            <a:headEnd len="med" w="med" type="none"/>
            <a:tailEnd len="med" w="med" type="triangle"/>
          </a:ln>
        </p:spPr>
      </p:cxnSp>
      <p:sp>
        <p:nvSpPr>
          <p:cNvPr id="116" name="Google Shape;116;p19"/>
          <p:cNvSpPr txBox="1"/>
          <p:nvPr/>
        </p:nvSpPr>
        <p:spPr>
          <a:xfrm>
            <a:off x="6543750" y="1444875"/>
            <a:ext cx="2292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Be part of the WhatsApp Group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allow only 3 mobile numbers per member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try to use duty mobile phone than personal if possible.</a:t>
            </a:r>
            <a:endParaRPr/>
          </a:p>
        </p:txBody>
      </p:sp>
      <p:pic>
        <p:nvPicPr>
          <p:cNvPr id="115" name="Google Shape;115;p19"/>
          <p:cNvPicPr preferRelativeResize="0"/>
          <p:nvPr/>
        </p:nvPicPr>
        <p:blipFill rotWithShape="1">
          <a:blip r:embed="rId6">
            <a:alphaModFix/>
          </a:blip>
          <a:srcRect b="0" l="0" r="0" t="14332"/>
          <a:stretch/>
        </p:blipFill>
        <p:spPr>
          <a:xfrm>
            <a:off x="2974875" y="530275"/>
            <a:ext cx="3314352" cy="4514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34025" y="569099"/>
            <a:ext cx="695344" cy="1112550"/>
          </a:xfrm>
          <a:prstGeom prst="rect">
            <a:avLst/>
          </a:prstGeom>
          <a:noFill/>
          <a:ln>
            <a:noFill/>
          </a:ln>
        </p:spPr>
      </p:pic>
      <p:pic>
        <p:nvPicPr>
          <p:cNvPr id="122" name="Google Shape;122;p20"/>
          <p:cNvPicPr preferRelativeResize="0"/>
          <p:nvPr/>
        </p:nvPicPr>
        <p:blipFill>
          <a:blip r:embed="rId4">
            <a:alphaModFix/>
          </a:blip>
          <a:stretch>
            <a:fillRect/>
          </a:stretch>
        </p:blipFill>
        <p:spPr>
          <a:xfrm>
            <a:off x="505100" y="805868"/>
            <a:ext cx="695350" cy="639019"/>
          </a:xfrm>
          <a:prstGeom prst="rect">
            <a:avLst/>
          </a:prstGeom>
          <a:noFill/>
          <a:ln>
            <a:noFill/>
          </a:ln>
        </p:spPr>
      </p:pic>
      <p:pic>
        <p:nvPicPr>
          <p:cNvPr id="123" name="Google Shape;123;p20"/>
          <p:cNvPicPr preferRelativeResize="0"/>
          <p:nvPr/>
        </p:nvPicPr>
        <p:blipFill>
          <a:blip r:embed="rId5">
            <a:alphaModFix/>
          </a:blip>
          <a:stretch>
            <a:fillRect/>
          </a:stretch>
        </p:blipFill>
        <p:spPr>
          <a:xfrm>
            <a:off x="1018147" y="663137"/>
            <a:ext cx="963783" cy="924474"/>
          </a:xfrm>
          <a:prstGeom prst="rect">
            <a:avLst/>
          </a:prstGeom>
          <a:noFill/>
          <a:ln>
            <a:noFill/>
          </a:ln>
        </p:spPr>
      </p:pic>
      <p:pic>
        <p:nvPicPr>
          <p:cNvPr id="124" name="Google Shape;124;p20"/>
          <p:cNvPicPr preferRelativeResize="0"/>
          <p:nvPr/>
        </p:nvPicPr>
        <p:blipFill rotWithShape="1">
          <a:blip r:embed="rId6">
            <a:alphaModFix/>
          </a:blip>
          <a:srcRect b="0" l="0" r="0" t="14332"/>
          <a:stretch/>
        </p:blipFill>
        <p:spPr>
          <a:xfrm>
            <a:off x="1591000" y="569100"/>
            <a:ext cx="854276" cy="1163648"/>
          </a:xfrm>
          <a:prstGeom prst="rect">
            <a:avLst/>
          </a:prstGeom>
          <a:noFill/>
          <a:ln cap="flat" cmpd="sng" w="9525">
            <a:solidFill>
              <a:schemeClr val="lt1"/>
            </a:solidFill>
            <a:prstDash val="solid"/>
            <a:round/>
            <a:headEnd len="sm" w="sm" type="none"/>
            <a:tailEnd len="sm" w="sm" type="none"/>
          </a:ln>
        </p:spPr>
      </p:pic>
      <p:sp>
        <p:nvSpPr>
          <p:cNvPr id="125" name="Google Shape;125;p20"/>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a:p>
        </p:txBody>
      </p:sp>
      <p:pic>
        <p:nvPicPr>
          <p:cNvPr id="126" name="Google Shape;126;p20"/>
          <p:cNvPicPr preferRelativeResize="0"/>
          <p:nvPr/>
        </p:nvPicPr>
        <p:blipFill>
          <a:blip r:embed="rId7">
            <a:alphaModFix/>
          </a:blip>
          <a:stretch>
            <a:fillRect/>
          </a:stretch>
        </p:blipFill>
        <p:spPr>
          <a:xfrm>
            <a:off x="253500" y="856150"/>
            <a:ext cx="4085543" cy="3696449"/>
          </a:xfrm>
          <a:prstGeom prst="rect">
            <a:avLst/>
          </a:prstGeom>
          <a:noFill/>
          <a:ln>
            <a:noFill/>
          </a:ln>
        </p:spPr>
      </p:pic>
      <p:sp>
        <p:nvSpPr>
          <p:cNvPr id="127" name="Google Shape;127;p20"/>
          <p:cNvSpPr/>
          <p:nvPr/>
        </p:nvSpPr>
        <p:spPr>
          <a:xfrm>
            <a:off x="840930" y="4299175"/>
            <a:ext cx="546300" cy="19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nvSpPr>
        <p:spPr>
          <a:xfrm>
            <a:off x="6719625" y="1475025"/>
            <a:ext cx="2292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Be part of the dedicated mailing list ? that will be provide by ITIC.</a:t>
            </a:r>
            <a:endParaRPr/>
          </a:p>
          <a:p>
            <a:pPr indent="0" lvl="0" marL="0" rtl="0" algn="l">
              <a:spcBef>
                <a:spcPts val="0"/>
              </a:spcBef>
              <a:spcAft>
                <a:spcPts val="0"/>
              </a:spcAft>
              <a:buNone/>
            </a:pPr>
            <a:r>
              <a:t/>
            </a:r>
            <a:endParaRPr/>
          </a:p>
        </p:txBody>
      </p:sp>
      <p:pic>
        <p:nvPicPr>
          <p:cNvPr id="129" name="Google Shape;129;p20"/>
          <p:cNvPicPr preferRelativeResize="0"/>
          <p:nvPr/>
        </p:nvPicPr>
        <p:blipFill>
          <a:blip r:embed="rId8">
            <a:alphaModFix/>
          </a:blip>
          <a:stretch>
            <a:fillRect/>
          </a:stretch>
        </p:blipFill>
        <p:spPr>
          <a:xfrm>
            <a:off x="4572003" y="813950"/>
            <a:ext cx="4287874" cy="3738650"/>
          </a:xfrm>
          <a:prstGeom prst="rect">
            <a:avLst/>
          </a:prstGeom>
          <a:noFill/>
          <a:ln>
            <a:noFill/>
          </a:ln>
        </p:spPr>
      </p:pic>
      <p:cxnSp>
        <p:nvCxnSpPr>
          <p:cNvPr id="130" name="Google Shape;130;p20"/>
          <p:cNvCxnSpPr>
            <a:stCxn id="127" idx="2"/>
            <a:endCxn id="129" idx="1"/>
          </p:cNvCxnSpPr>
          <p:nvPr/>
        </p:nvCxnSpPr>
        <p:spPr>
          <a:xfrm rot="-5400000">
            <a:off x="1936530" y="1860925"/>
            <a:ext cx="1812900" cy="3457800"/>
          </a:xfrm>
          <a:prstGeom prst="curvedConnector4">
            <a:avLst>
              <a:gd fmla="val -13135" name="adj1"/>
              <a:gd fmla="val 53952" name="adj2"/>
            </a:avLst>
          </a:prstGeom>
          <a:noFill/>
          <a:ln cap="flat" cmpd="sng" w="9525">
            <a:solidFill>
              <a:srgbClr val="FF0000"/>
            </a:solidFill>
            <a:prstDash val="solid"/>
            <a:round/>
            <a:headEnd len="med" w="med" type="none"/>
            <a:tailEnd len="med" w="med" type="triangle"/>
          </a:ln>
        </p:spPr>
      </p:cxnSp>
      <p:sp>
        <p:nvSpPr>
          <p:cNvPr id="131" name="Google Shape;131;p20"/>
          <p:cNvSpPr txBox="1"/>
          <p:nvPr/>
        </p:nvSpPr>
        <p:spPr>
          <a:xfrm>
            <a:off x="6037100" y="4608750"/>
            <a:ext cx="120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No limitation </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1"/>
          <p:cNvPicPr preferRelativeResize="0"/>
          <p:nvPr/>
        </p:nvPicPr>
        <p:blipFill>
          <a:blip r:embed="rId3">
            <a:alphaModFix amt="48000"/>
          </a:blip>
          <a:stretch>
            <a:fillRect/>
          </a:stretch>
        </p:blipFill>
        <p:spPr>
          <a:xfrm>
            <a:off x="34025" y="569099"/>
            <a:ext cx="695344" cy="1112550"/>
          </a:xfrm>
          <a:prstGeom prst="rect">
            <a:avLst/>
          </a:prstGeom>
          <a:noFill/>
          <a:ln>
            <a:noFill/>
          </a:ln>
        </p:spPr>
      </p:pic>
      <p:pic>
        <p:nvPicPr>
          <p:cNvPr id="137" name="Google Shape;137;p21"/>
          <p:cNvPicPr preferRelativeResize="0"/>
          <p:nvPr/>
        </p:nvPicPr>
        <p:blipFill>
          <a:blip r:embed="rId4">
            <a:alphaModFix amt="48000"/>
          </a:blip>
          <a:stretch>
            <a:fillRect/>
          </a:stretch>
        </p:blipFill>
        <p:spPr>
          <a:xfrm>
            <a:off x="505100" y="805868"/>
            <a:ext cx="695350" cy="639019"/>
          </a:xfrm>
          <a:prstGeom prst="rect">
            <a:avLst/>
          </a:prstGeom>
          <a:noFill/>
          <a:ln>
            <a:noFill/>
          </a:ln>
        </p:spPr>
      </p:pic>
      <p:pic>
        <p:nvPicPr>
          <p:cNvPr id="138" name="Google Shape;138;p21"/>
          <p:cNvPicPr preferRelativeResize="0"/>
          <p:nvPr/>
        </p:nvPicPr>
        <p:blipFill>
          <a:blip r:embed="rId5">
            <a:alphaModFix amt="48000"/>
          </a:blip>
          <a:stretch>
            <a:fillRect/>
          </a:stretch>
        </p:blipFill>
        <p:spPr>
          <a:xfrm>
            <a:off x="1018147" y="663137"/>
            <a:ext cx="963783" cy="924474"/>
          </a:xfrm>
          <a:prstGeom prst="rect">
            <a:avLst/>
          </a:prstGeom>
          <a:noFill/>
          <a:ln>
            <a:noFill/>
          </a:ln>
        </p:spPr>
      </p:pic>
      <p:pic>
        <p:nvPicPr>
          <p:cNvPr id="139" name="Google Shape;139;p21"/>
          <p:cNvPicPr preferRelativeResize="0"/>
          <p:nvPr/>
        </p:nvPicPr>
        <p:blipFill rotWithShape="1">
          <a:blip r:embed="rId6">
            <a:alphaModFix amt="48000"/>
          </a:blip>
          <a:srcRect b="0" l="0" r="0" t="14332"/>
          <a:stretch/>
        </p:blipFill>
        <p:spPr>
          <a:xfrm>
            <a:off x="1591000" y="569100"/>
            <a:ext cx="854276" cy="1163648"/>
          </a:xfrm>
          <a:prstGeom prst="rect">
            <a:avLst/>
          </a:prstGeom>
          <a:noFill/>
          <a:ln cap="flat" cmpd="sng" w="9525">
            <a:solidFill>
              <a:schemeClr val="lt1"/>
            </a:solidFill>
            <a:prstDash val="solid"/>
            <a:round/>
            <a:headEnd len="sm" w="sm" type="none"/>
            <a:tailEnd len="sm" w="sm" type="none"/>
          </a:ln>
        </p:spPr>
      </p:pic>
      <p:sp>
        <p:nvSpPr>
          <p:cNvPr id="140" name="Google Shape;140;p21"/>
          <p:cNvSpPr txBox="1"/>
          <p:nvPr>
            <p:ph type="title"/>
          </p:nvPr>
        </p:nvSpPr>
        <p:spPr>
          <a:xfrm>
            <a:off x="315150" y="5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PICT Regional exercise </a:t>
            </a:r>
            <a:r>
              <a:rPr i="1" lang="en" sz="1983"/>
              <a:t> ( online register form) </a:t>
            </a:r>
            <a:endParaRPr/>
          </a:p>
        </p:txBody>
      </p:sp>
      <p:pic>
        <p:nvPicPr>
          <p:cNvPr id="141" name="Google Shape;141;p21"/>
          <p:cNvPicPr preferRelativeResize="0"/>
          <p:nvPr/>
        </p:nvPicPr>
        <p:blipFill>
          <a:blip r:embed="rId7">
            <a:alphaModFix amt="48000"/>
          </a:blip>
          <a:stretch>
            <a:fillRect/>
          </a:stretch>
        </p:blipFill>
        <p:spPr>
          <a:xfrm>
            <a:off x="2064138" y="663134"/>
            <a:ext cx="854275" cy="772915"/>
          </a:xfrm>
          <a:prstGeom prst="rect">
            <a:avLst/>
          </a:prstGeom>
          <a:noFill/>
          <a:ln>
            <a:noFill/>
          </a:ln>
        </p:spPr>
      </p:pic>
      <p:pic>
        <p:nvPicPr>
          <p:cNvPr id="142" name="Google Shape;142;p21"/>
          <p:cNvPicPr preferRelativeResize="0"/>
          <p:nvPr/>
        </p:nvPicPr>
        <p:blipFill>
          <a:blip r:embed="rId8">
            <a:alphaModFix amt="48000"/>
          </a:blip>
          <a:stretch>
            <a:fillRect/>
          </a:stretch>
        </p:blipFill>
        <p:spPr>
          <a:xfrm>
            <a:off x="2698575" y="629473"/>
            <a:ext cx="963693" cy="840226"/>
          </a:xfrm>
          <a:prstGeom prst="rect">
            <a:avLst/>
          </a:prstGeom>
          <a:noFill/>
          <a:ln>
            <a:noFill/>
          </a:ln>
        </p:spPr>
      </p:pic>
      <p:pic>
        <p:nvPicPr>
          <p:cNvPr id="143" name="Google Shape;143;p21"/>
          <p:cNvPicPr preferRelativeResize="0"/>
          <p:nvPr/>
        </p:nvPicPr>
        <p:blipFill rotWithShape="1">
          <a:blip r:embed="rId9">
            <a:alphaModFix/>
          </a:blip>
          <a:srcRect b="0" l="0" r="0" t="-826"/>
          <a:stretch/>
        </p:blipFill>
        <p:spPr>
          <a:xfrm>
            <a:off x="315150" y="731775"/>
            <a:ext cx="4318327" cy="3856225"/>
          </a:xfrm>
          <a:prstGeom prst="rect">
            <a:avLst/>
          </a:prstGeom>
          <a:noFill/>
          <a:ln>
            <a:noFill/>
          </a:ln>
        </p:spPr>
      </p:pic>
      <p:pic>
        <p:nvPicPr>
          <p:cNvPr id="144" name="Google Shape;144;p21"/>
          <p:cNvPicPr preferRelativeResize="0"/>
          <p:nvPr/>
        </p:nvPicPr>
        <p:blipFill rotWithShape="1">
          <a:blip r:embed="rId10">
            <a:alphaModFix/>
          </a:blip>
          <a:srcRect b="0" l="0" r="0" t="-847"/>
          <a:stretch/>
        </p:blipFill>
        <p:spPr>
          <a:xfrm>
            <a:off x="4910275" y="450350"/>
            <a:ext cx="4094326" cy="4587350"/>
          </a:xfrm>
          <a:prstGeom prst="rect">
            <a:avLst/>
          </a:prstGeom>
          <a:noFill/>
          <a:ln>
            <a:noFill/>
          </a:ln>
        </p:spPr>
      </p:pic>
      <p:cxnSp>
        <p:nvCxnSpPr>
          <p:cNvPr id="145" name="Google Shape;145;p21"/>
          <p:cNvCxnSpPr>
            <a:stCxn id="146" idx="2"/>
            <a:endCxn id="144" idx="1"/>
          </p:cNvCxnSpPr>
          <p:nvPr/>
        </p:nvCxnSpPr>
        <p:spPr>
          <a:xfrm rot="-5400000">
            <a:off x="2203855" y="1775750"/>
            <a:ext cx="1738200" cy="3674700"/>
          </a:xfrm>
          <a:prstGeom prst="curvedConnector4">
            <a:avLst>
              <a:gd fmla="val -13700" name="adj1"/>
              <a:gd fmla="val 53716" name="adj2"/>
            </a:avLst>
          </a:prstGeom>
          <a:noFill/>
          <a:ln cap="flat" cmpd="sng" w="9525">
            <a:solidFill>
              <a:srgbClr val="FF0000"/>
            </a:solidFill>
            <a:prstDash val="solid"/>
            <a:round/>
            <a:headEnd len="med" w="med" type="none"/>
            <a:tailEnd len="med" w="med" type="triangle"/>
          </a:ln>
        </p:spPr>
      </p:cxnSp>
      <p:sp>
        <p:nvSpPr>
          <p:cNvPr id="146" name="Google Shape;146;p21"/>
          <p:cNvSpPr/>
          <p:nvPr/>
        </p:nvSpPr>
        <p:spPr>
          <a:xfrm>
            <a:off x="962455" y="4285100"/>
            <a:ext cx="546300" cy="19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