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8" r:id="rId2"/>
    <p:sldId id="480" r:id="rId3"/>
    <p:sldId id="462" r:id="rId4"/>
    <p:sldId id="481" r:id="rId5"/>
    <p:sldId id="482" r:id="rId6"/>
    <p:sldId id="483" r:id="rId7"/>
    <p:sldId id="469" r:id="rId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-Inés Pérez" initials="MP" lastIdx="1" clrIdx="0">
    <p:extLst/>
  </p:cmAuthor>
  <p:cmAuthor id="2" name="Jorge" initials="J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66FF33"/>
    <a:srgbClr val="66FF66"/>
    <a:srgbClr val="162440"/>
    <a:srgbClr val="1C3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06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6" y="40"/>
      </p:cViewPr>
      <p:guideLst>
        <p:guide orient="horz" pos="2160"/>
        <p:guide pos="2857"/>
        <p:guide orient="horz" pos="9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6A4AE1-6BB1-4A0B-A06F-1914E0CAE819}" type="datetimeFigureOut">
              <a:rPr lang="es-CL" smtClean="0"/>
              <a:t>14-09-2022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3CA77D-A99C-4FC3-9B28-569C804EE50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83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9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0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6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0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36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1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F020-6BEA-4640-BD7D-E4F41ACCB61E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4953A-48B9-D548-8E78-C7AAF999D8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cid:52e20e7b-a454-42c2-85a1-9d5668d0d6a9@shoa.cl" TargetMode="External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jfif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746150" y="3283678"/>
            <a:ext cx="10753343" cy="80101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Tsunamis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n-US" sz="2800" b="1" dirty="0" err="1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Pacífico</a:t>
            </a: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</a:t>
            </a:r>
            <a:endParaRPr lang="es-ES" sz="28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6816E21C-CBA4-4034-BFC8-008CF14D3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4" y="1725696"/>
            <a:ext cx="9143999" cy="124217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n-US" sz="32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Pacific Wave</a:t>
            </a:r>
          </a:p>
          <a:p>
            <a:pPr algn="ctr">
              <a:defRPr/>
            </a:pPr>
            <a:r>
              <a:rPr lang="es-ES" sz="32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>
              <a:defRPr/>
            </a:pP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1149" r="810" b="1550"/>
          <a:stretch>
            <a:fillRect/>
          </a:stretch>
        </p:blipFill>
        <p:spPr bwMode="auto">
          <a:xfrm>
            <a:off x="3995436" y="5505001"/>
            <a:ext cx="1075977" cy="116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.shoa.cl/img/header/sho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12" y="5495923"/>
            <a:ext cx="1171265" cy="11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Imag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0250" y1="68500" x2="31250" y2="69500"/>
                        <a14:backgroundMark x1="32750" y1="70500" x2="41250" y2="76500"/>
                        <a14:backgroundMark x1="27500" y1="63750" x2="28500" y2="6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60" b="10506"/>
          <a:stretch/>
        </p:blipFill>
        <p:spPr bwMode="auto">
          <a:xfrm>
            <a:off x="2701664" y="5495922"/>
            <a:ext cx="1530383" cy="11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www.iala-aism.org/content/uploads/2018/08/dhn-275x3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61" y="5507440"/>
            <a:ext cx="1063101" cy="11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Nodo OBIS en CP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C:\Users\182740721\Desktop\CP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20" y="5495922"/>
            <a:ext cx="1144229" cy="11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Chile flag package - Country fla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Chile flag package - Country fla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8" name="7 Grupo"/>
          <p:cNvGrpSpPr/>
          <p:nvPr/>
        </p:nvGrpSpPr>
        <p:grpSpPr>
          <a:xfrm>
            <a:off x="1966738" y="236217"/>
            <a:ext cx="5110969" cy="828000"/>
            <a:chOff x="1966738" y="236217"/>
            <a:chExt cx="5110969" cy="828000"/>
          </a:xfrm>
        </p:grpSpPr>
        <p:pic>
          <p:nvPicPr>
            <p:cNvPr id="1045" name="Picture 21" descr="C:\Users\182740721\Downloads\Peru-flag-icon-on-transparent-background-PN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761" y="326833"/>
              <a:ext cx="1077946" cy="64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hile - Free flags icons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12" b="18094"/>
            <a:stretch/>
          </p:blipFill>
          <p:spPr bwMode="auto">
            <a:xfrm>
              <a:off x="1966738" y="380389"/>
              <a:ext cx="828000" cy="534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Colombia - Free flags icon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079" y="236217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:\Users\182740721\Downloads\favpng_flag-of-ecuador-flag-of-peru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420" y="236217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01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VISIÓN GENERAL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024301" y="852334"/>
            <a:ext cx="415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1"/>
                </a:solidFill>
              </a:rPr>
              <a:t>Grupo</a:t>
            </a:r>
            <a:r>
              <a:rPr lang="en-US" sz="1600" dirty="0">
                <a:solidFill>
                  <a:schemeClr val="bg1"/>
                </a:solidFill>
              </a:rPr>
              <a:t> Regional de </a:t>
            </a:r>
            <a:r>
              <a:rPr lang="en-US" sz="1600" dirty="0" err="1">
                <a:solidFill>
                  <a:schemeClr val="bg1"/>
                </a:solidFill>
              </a:rPr>
              <a:t>Trabajo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Alarma</a:t>
            </a:r>
            <a:r>
              <a:rPr lang="en-US" sz="1600" dirty="0">
                <a:solidFill>
                  <a:schemeClr val="bg1"/>
                </a:solidFill>
              </a:rPr>
              <a:t> y </a:t>
            </a:r>
            <a:r>
              <a:rPr lang="en-US" sz="1600" dirty="0" err="1">
                <a:solidFill>
                  <a:schemeClr val="bg1"/>
                </a:solidFill>
              </a:rPr>
              <a:t>Mitigación</a:t>
            </a:r>
            <a:r>
              <a:rPr lang="en-US" sz="1600" dirty="0">
                <a:solidFill>
                  <a:schemeClr val="bg1"/>
                </a:solidFill>
              </a:rPr>
              <a:t> de Tsunamis en la region del </a:t>
            </a:r>
            <a:r>
              <a:rPr lang="en-US" sz="1600" dirty="0" err="1">
                <a:solidFill>
                  <a:schemeClr val="bg1"/>
                </a:solidFill>
              </a:rPr>
              <a:t>Pacífico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Sudeste</a:t>
            </a:r>
            <a:r>
              <a:rPr lang="en-US" sz="1600" dirty="0">
                <a:solidFill>
                  <a:schemeClr val="bg1"/>
                </a:solidFill>
              </a:rPr>
              <a:t> (GT-ATPS).</a:t>
            </a:r>
          </a:p>
          <a:p>
            <a:pPr algn="just"/>
            <a:endParaRPr lang="es-CL" sz="1600" dirty="0">
              <a:solidFill>
                <a:schemeClr val="bg1"/>
              </a:solidFill>
            </a:endParaRPr>
          </a:p>
          <a:p>
            <a:pPr algn="just"/>
            <a:r>
              <a:rPr lang="es-CL" sz="1600" dirty="0">
                <a:solidFill>
                  <a:schemeClr val="bg1"/>
                </a:solidFill>
              </a:rPr>
              <a:t>Estados Miembros: Chile, Colombia, Ecuador y </a:t>
            </a:r>
            <a:r>
              <a:rPr lang="es-CL" sz="1600" dirty="0" err="1">
                <a:solidFill>
                  <a:schemeClr val="bg1"/>
                </a:solidFill>
              </a:rPr>
              <a:t>Peru</a:t>
            </a:r>
            <a:r>
              <a:rPr lang="es-CL" sz="16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CL" sz="1600" dirty="0">
              <a:solidFill>
                <a:schemeClr val="bg1"/>
              </a:solidFill>
            </a:endParaRPr>
          </a:p>
          <a:p>
            <a:pPr algn="just"/>
            <a:r>
              <a:rPr lang="es-CL" sz="1600" dirty="0">
                <a:solidFill>
                  <a:schemeClr val="bg1"/>
                </a:solidFill>
              </a:rPr>
              <a:t>Al interior de la Comisión Permanente del Pacífico Sur (CPPS).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pic>
        <p:nvPicPr>
          <p:cNvPr id="2050" name="Picture 2" descr="http://www.shoa.net/fotos/images/2018/07%2030%20%20Reuni%F3n%20del%20Grupo%20de%20Trabajo%20de%20Alerta%20de%20Tsunamis%20en%20el%20pac%EDfico%20Sudeste%20(GT%20ATPS)/_FOT46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9" y="3826049"/>
            <a:ext cx="2392396" cy="158376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2634346" y="3400819"/>
            <a:ext cx="64654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Objetivos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358775" lvl="2"/>
            <a:r>
              <a:rPr lang="es-ES" sz="1600" dirty="0">
                <a:solidFill>
                  <a:schemeClr val="bg1"/>
                </a:solidFill>
              </a:rPr>
              <a:t>Fortalecer el Sistema Regional de Alerta Temprana de Tsunamis</a:t>
            </a:r>
          </a:p>
          <a:p>
            <a:pPr marL="358775" lvl="2"/>
            <a:endParaRPr lang="es-CL" sz="1600" dirty="0">
              <a:solidFill>
                <a:srgbClr val="FFFF00"/>
              </a:solidFill>
            </a:endParaRPr>
          </a:p>
          <a:p>
            <a:pPr marL="358775" lvl="2"/>
            <a:r>
              <a:rPr lang="es-CL" sz="1600" dirty="0">
                <a:solidFill>
                  <a:schemeClr val="bg1"/>
                </a:solidFill>
              </a:rPr>
              <a:t>Agrupar recursos educativos, planes de acción y protocolos de acción para la Comunidad.</a:t>
            </a:r>
            <a:r>
              <a:rPr lang="es-CL" sz="1600" dirty="0">
                <a:solidFill>
                  <a:srgbClr val="00B0F0"/>
                </a:solidFill>
              </a:rPr>
              <a:t> </a:t>
            </a:r>
          </a:p>
          <a:p>
            <a:pPr marL="358775" lvl="2"/>
            <a:endParaRPr lang="es-CL" sz="1600" dirty="0">
              <a:solidFill>
                <a:srgbClr val="00B0F0"/>
              </a:solidFill>
            </a:endParaRPr>
          </a:p>
          <a:p>
            <a:pPr marL="358775" lvl="2"/>
            <a:r>
              <a:rPr lang="es-ES" sz="1600" dirty="0">
                <a:solidFill>
                  <a:schemeClr val="bg1"/>
                </a:solidFill>
              </a:rPr>
              <a:t>Ejercicio </a:t>
            </a:r>
            <a:r>
              <a:rPr lang="es-ES" sz="1600" dirty="0" err="1">
                <a:solidFill>
                  <a:schemeClr val="bg1"/>
                </a:solidFill>
              </a:rPr>
              <a:t>PacWave</a:t>
            </a:r>
            <a:r>
              <a:rPr lang="es-ES" sz="1600" dirty="0">
                <a:solidFill>
                  <a:schemeClr val="bg1"/>
                </a:solidFill>
              </a:rPr>
              <a:t> involucran a las Agencias Nacionales de Manejo de Desastres.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14" y="1031444"/>
            <a:ext cx="4197389" cy="23319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10218" y="1031444"/>
            <a:ext cx="673777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10217" y="1961709"/>
            <a:ext cx="673777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02901" y="2700316"/>
            <a:ext cx="673777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2785090" y="4134399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2784683" y="4594898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2775338" y="5296243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hile - Free flags ic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olombia - Free flags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-116114" y="5491469"/>
            <a:ext cx="988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2"/>
            <a:endParaRPr lang="es-ES" sz="1600" dirty="0">
              <a:solidFill>
                <a:schemeClr val="bg1"/>
              </a:solidFill>
            </a:endParaRPr>
          </a:p>
          <a:p>
            <a:pPr marL="358775" lvl="2"/>
            <a:r>
              <a:rPr lang="es-ES" sz="1600" dirty="0">
                <a:solidFill>
                  <a:schemeClr val="bg1"/>
                </a:solidFill>
              </a:rPr>
              <a:t>Promover la cooperación Nacional entre Centros de Alerta y Agencias Nacionales de Manejo de Desastres.</a:t>
            </a:r>
          </a:p>
        </p:txBody>
      </p:sp>
      <p:cxnSp>
        <p:nvCxnSpPr>
          <p:cNvPr id="29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41675" y="5893143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0884" y="511821"/>
            <a:ext cx="578337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PacWave18</a:t>
            </a:r>
            <a:endParaRPr lang="es-CL" sz="2000" dirty="0">
              <a:solidFill>
                <a:srgbClr val="00B0F0"/>
              </a:solidFill>
              <a:latin typeface="Arial"/>
              <a:ea typeface="Avenir Roman"/>
              <a:cs typeface="Arial"/>
            </a:endParaRPr>
          </a:p>
          <a:p>
            <a:pPr marL="358775" lvl="2"/>
            <a:r>
              <a:rPr lang="es-ES" sz="1600" dirty="0">
                <a:solidFill>
                  <a:schemeClr val="bg1"/>
                </a:solidFill>
              </a:rPr>
              <a:t>Ejercicio Regional:</a:t>
            </a:r>
          </a:p>
          <a:p>
            <a:pPr marL="358775" lvl="2"/>
            <a:endParaRPr lang="es-ES" sz="1600" dirty="0">
              <a:solidFill>
                <a:schemeClr val="bg1"/>
              </a:solidFill>
            </a:endParaRPr>
          </a:p>
          <a:p>
            <a:pPr marL="644525" lvl="2" indent="-285750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24 de Octubre 2018: Iniciado a las 02:00 UTC </a:t>
            </a:r>
          </a:p>
          <a:p>
            <a:pPr marL="644525" lvl="2" indent="-285750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Centro de Alerta de Chile actuó como PTWC, empleando TSUCAT para la preparación de boletines con formato PTWC.</a:t>
            </a:r>
          </a:p>
          <a:p>
            <a:pPr marL="644525" lvl="2" indent="-285750">
              <a:buFont typeface="Wingdings" pitchFamily="2" charset="2"/>
              <a:buChar char="Ø"/>
            </a:pPr>
            <a:r>
              <a:rPr lang="en-GB" sz="1600" dirty="0" err="1">
                <a:solidFill>
                  <a:schemeClr val="bg1"/>
                </a:solidFill>
              </a:rPr>
              <a:t>Escenario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>
                <a:solidFill>
                  <a:schemeClr val="bg1"/>
                </a:solidFill>
              </a:rPr>
              <a:t>Terremoto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chemeClr val="bg1"/>
                </a:solidFill>
              </a:rPr>
              <a:t>Magnitud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</a:rPr>
              <a:t>9.0 cerca de el Reino de Tonga</a:t>
            </a:r>
            <a:r>
              <a:rPr lang="es-CL" sz="1600" dirty="0">
                <a:solidFill>
                  <a:schemeClr val="bg1"/>
                </a:solidFill>
              </a:rPr>
              <a:t>.</a:t>
            </a:r>
          </a:p>
          <a:p>
            <a:pPr marL="358775" lvl="2"/>
            <a:endParaRPr lang="es-CL" sz="1600" dirty="0">
              <a:solidFill>
                <a:schemeClr val="bg1"/>
              </a:solidFill>
            </a:endParaRPr>
          </a:p>
          <a:p>
            <a:pPr marL="358775" lvl="2"/>
            <a:r>
              <a:rPr lang="es-CL" sz="1600" dirty="0">
                <a:solidFill>
                  <a:schemeClr val="bg1"/>
                </a:solidFill>
              </a:rPr>
              <a:t>Cada país cuenta con amplia experiencia de coordinación entre Centros de Alerta y </a:t>
            </a:r>
            <a:r>
              <a:rPr lang="es-ES" sz="1600" dirty="0">
                <a:solidFill>
                  <a:schemeClr val="bg1"/>
                </a:solidFill>
              </a:rPr>
              <a:t>Agencias Nacionales de Manejo de Desastres frente a sismos cercanos.</a:t>
            </a:r>
            <a:endParaRPr lang="es-CL" sz="1600" dirty="0">
              <a:solidFill>
                <a:srgbClr val="FFC000"/>
              </a:solidFill>
            </a:endParaRPr>
          </a:p>
          <a:p>
            <a:pPr marL="358775" lvl="2"/>
            <a:endParaRPr lang="es-ES" sz="1600" dirty="0">
              <a:solidFill>
                <a:srgbClr val="00B0F0"/>
              </a:solidFill>
            </a:endParaRPr>
          </a:p>
          <a:p>
            <a:pPr marL="358775" lvl="2"/>
            <a:r>
              <a:rPr lang="es-ES" sz="1600" b="1" dirty="0">
                <a:solidFill>
                  <a:srgbClr val="FFC000"/>
                </a:solidFill>
              </a:rPr>
              <a:t>Involucró evacuación limitada de comunidades costeras.</a:t>
            </a:r>
            <a:endParaRPr lang="es-CL" sz="1600" b="1" dirty="0">
              <a:solidFill>
                <a:srgbClr val="FFC000"/>
              </a:solidFill>
            </a:endParaRPr>
          </a:p>
          <a:p>
            <a:pPr marL="358775" lvl="2"/>
            <a:endParaRPr lang="es-ES" sz="1600" dirty="0">
              <a:solidFill>
                <a:schemeClr val="bg1"/>
              </a:solidFill>
            </a:endParaRPr>
          </a:p>
          <a:p>
            <a:pPr marL="358775" lvl="2"/>
            <a:r>
              <a:rPr lang="es-ES" sz="1600" b="1" dirty="0">
                <a:solidFill>
                  <a:srgbClr val="FFC000"/>
                </a:solidFill>
              </a:rPr>
              <a:t>Práctica de Protocolos Operativos:</a:t>
            </a:r>
          </a:p>
          <a:p>
            <a:pPr marL="358775" lvl="2"/>
            <a:endParaRPr lang="es-ES" sz="9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Evaluación inicial de la Amenaza de Tsunami.</a:t>
            </a: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Monitoreo del Tsunami</a:t>
            </a: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Modificación de los niveles de amenaza de Tsunami.</a:t>
            </a: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Cancelación de la Amenaza.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138" y="901366"/>
            <a:ext cx="2843870" cy="1746883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</p:spPr>
      </p:pic>
      <p:pic>
        <p:nvPicPr>
          <p:cNvPr id="11" name="Imagen 10" descr="cid:52e20e7b-a454-42c2-85a1-9d5668d0d6a9@shoa.cl"/>
          <p:cNvPicPr/>
          <p:nvPr/>
        </p:nvPicPr>
        <p:blipFill rotWithShape="1"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45" r="13655" b="8422"/>
          <a:stretch/>
        </p:blipFill>
        <p:spPr bwMode="auto">
          <a:xfrm>
            <a:off x="6112464" y="2542509"/>
            <a:ext cx="2850235" cy="1728838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84" t="3850" r="2563" b="4117"/>
          <a:stretch/>
        </p:blipFill>
        <p:spPr>
          <a:xfrm>
            <a:off x="5623358" y="4103827"/>
            <a:ext cx="2931180" cy="1931214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</p:spPr>
      </p:pic>
      <p:sp>
        <p:nvSpPr>
          <p:cNvPr id="1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EXPERIENCIAS PREVIAS</a:t>
            </a:r>
          </a:p>
        </p:txBody>
      </p:sp>
      <p:cxnSp>
        <p:nvCxnSpPr>
          <p:cNvPr id="15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75565" y="1172005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78820" y="3338978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79637" y="4332244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hile - Free flags icon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olombia - Free flags ic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88790" y="4831486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4578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690648" y="466692"/>
            <a:ext cx="63897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PacWave20</a:t>
            </a:r>
            <a:endParaRPr lang="es-CL" sz="1600" dirty="0">
              <a:solidFill>
                <a:schemeClr val="bg1"/>
              </a:solidFill>
            </a:endParaRPr>
          </a:p>
          <a:p>
            <a:pPr marL="358775" lvl="2"/>
            <a:r>
              <a:rPr lang="es-ES" sz="1600" dirty="0">
                <a:solidFill>
                  <a:schemeClr val="bg1"/>
                </a:solidFill>
              </a:rPr>
              <a:t>Ejercicio Regional:</a:t>
            </a:r>
          </a:p>
          <a:p>
            <a:pPr marL="358775" lvl="2"/>
            <a:endParaRPr lang="es-ES" sz="1600" dirty="0">
              <a:solidFill>
                <a:schemeClr val="bg1"/>
              </a:solidFill>
            </a:endParaRPr>
          </a:p>
          <a:p>
            <a:pPr marL="644525" lvl="2" indent="-285750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22 de Octubre 2020: Iniciado a las 12:00 UTC.</a:t>
            </a:r>
          </a:p>
          <a:p>
            <a:pPr marL="644525" lvl="2" indent="-285750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Centro de Alerta de Perú actuó como PTWC, empleando TSUCAT para la preparación de boletines con formato PTWC.</a:t>
            </a:r>
          </a:p>
          <a:p>
            <a:pPr marL="644525" lvl="2" indent="-285750">
              <a:buFont typeface="Wingdings" pitchFamily="2" charset="2"/>
              <a:buChar char="Ø"/>
            </a:pPr>
            <a:r>
              <a:rPr lang="en-GB" sz="1600" dirty="0" err="1">
                <a:solidFill>
                  <a:schemeClr val="bg1"/>
                </a:solidFill>
              </a:rPr>
              <a:t>Escenario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>
                <a:solidFill>
                  <a:schemeClr val="bg1"/>
                </a:solidFill>
              </a:rPr>
              <a:t>Terremoto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chemeClr val="bg1"/>
                </a:solidFill>
              </a:rPr>
              <a:t>Magnitud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</a:rPr>
              <a:t>9.0 cerca de el Reino de Tonga</a:t>
            </a:r>
            <a:r>
              <a:rPr lang="es-CL" sz="1600" dirty="0">
                <a:solidFill>
                  <a:schemeClr val="bg1"/>
                </a:solidFill>
              </a:rPr>
              <a:t>.</a:t>
            </a:r>
          </a:p>
          <a:p>
            <a:pPr marL="644525" lvl="2" indent="-285750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358775" lvl="2" algn="just"/>
            <a:r>
              <a:rPr lang="es-CL" sz="1600" dirty="0">
                <a:solidFill>
                  <a:srgbClr val="FFC000"/>
                </a:solidFill>
              </a:rPr>
              <a:t>Primera hora del ejercicio efectuada en tiempo real </a:t>
            </a:r>
            <a:r>
              <a:rPr lang="es-CL" sz="1600" dirty="0">
                <a:solidFill>
                  <a:schemeClr val="bg1"/>
                </a:solidFill>
              </a:rPr>
              <a:t>y luego se empleó tiempo comprimido con el fin de entrenar el ciclo completo de los procedimientos operativos. </a:t>
            </a:r>
          </a:p>
          <a:p>
            <a:pPr marL="358775" lvl="2"/>
            <a:endParaRPr lang="es-CL" sz="1600" dirty="0">
              <a:solidFill>
                <a:srgbClr val="FF0000"/>
              </a:solidFill>
            </a:endParaRPr>
          </a:p>
          <a:p>
            <a:pPr marL="358775" lvl="2"/>
            <a:r>
              <a:rPr lang="es-CL" sz="1600" dirty="0">
                <a:solidFill>
                  <a:schemeClr val="bg1"/>
                </a:solidFill>
              </a:rPr>
              <a:t>Prueba de protocolo regional de comunicaciones basada en las experiencias registradas durante el ejercicio PacWave18 y ejercicio regional 2019. </a:t>
            </a:r>
          </a:p>
          <a:p>
            <a:pPr marL="358775" lvl="2"/>
            <a:endParaRPr lang="es-CL" sz="1600" dirty="0">
              <a:solidFill>
                <a:srgbClr val="00B0F0"/>
              </a:solidFill>
            </a:endParaRP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Reportes estandarizados de estaciones de marea.</a:t>
            </a: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Resultados de modelación tiempo real.</a:t>
            </a: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Empleo de blog en tiempo real para compartir boletines emitidos.</a:t>
            </a: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Realización de pruebas de comunicación satelital durante el ejercicio.</a:t>
            </a: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Evacuación limitada de comunidades costeras.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1411" b="11662"/>
          <a:stretch/>
        </p:blipFill>
        <p:spPr bwMode="auto">
          <a:xfrm>
            <a:off x="388050" y="1029761"/>
            <a:ext cx="2227560" cy="1383969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1" y="2134056"/>
            <a:ext cx="2018757" cy="1336416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0"/>
          <a:stretch/>
        </p:blipFill>
        <p:spPr bwMode="auto">
          <a:xfrm>
            <a:off x="307153" y="3404321"/>
            <a:ext cx="2195076" cy="1459104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2" y="4686492"/>
            <a:ext cx="1996478" cy="1444688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2751657" y="1170821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2776264" y="3833596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-56014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EXPERIENCIAS PREVIAS</a:t>
            </a:r>
          </a:p>
        </p:txBody>
      </p:sp>
      <p:pic>
        <p:nvPicPr>
          <p:cNvPr id="22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hile - Free flags icon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olombia - Free flags 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6352" y="509886"/>
            <a:ext cx="679669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de Ejercicios y actividades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0" lvl="2"/>
            <a:r>
              <a:rPr lang="es-ES" sz="1400" dirty="0">
                <a:solidFill>
                  <a:schemeClr val="bg1"/>
                </a:solidFill>
              </a:rPr>
              <a:t>	</a:t>
            </a:r>
            <a:r>
              <a:rPr lang="es-ES" sz="1600" dirty="0">
                <a:solidFill>
                  <a:schemeClr val="bg1"/>
                </a:solidFill>
              </a:rPr>
              <a:t>Segunda mitad de Octubre 2022.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0" lvl="2"/>
            <a:r>
              <a:rPr lang="es-CL" sz="1600" dirty="0">
                <a:solidFill>
                  <a:schemeClr val="bg1"/>
                </a:solidFill>
              </a:rPr>
              <a:t>	Ejercicio Regional efectuado en dos Etapas.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727075" lvl="4" indent="-269875">
              <a:buFont typeface="Wingdings" pitchFamily="2" charset="2"/>
              <a:buChar char="Ø"/>
            </a:pPr>
            <a:r>
              <a:rPr lang="es-CL" sz="1600" dirty="0">
                <a:solidFill>
                  <a:schemeClr val="bg1"/>
                </a:solidFill>
              </a:rPr>
              <a:t>Epicentro cerca de la frontera entre Chile – Perú, Colombia y Ecuador participarán sólo desde sus Centros de Alerta. </a:t>
            </a:r>
          </a:p>
          <a:p>
            <a:pPr marL="269875" lvl="3" indent="-269875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727075" lvl="4" indent="-269875">
              <a:buFont typeface="Wingdings" pitchFamily="2" charset="2"/>
              <a:buChar char="Ø"/>
            </a:pPr>
            <a:r>
              <a:rPr lang="es-CL" sz="1600" dirty="0">
                <a:solidFill>
                  <a:schemeClr val="bg1"/>
                </a:solidFill>
              </a:rPr>
              <a:t>Epicentro cerca de la frontera entre Colombia – Ecuador, Chile y Perú participarán sólo desde sus Centros de Alerta. 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727075" lvl="3" indent="-269875">
              <a:buFont typeface="Wingdings" pitchFamily="2" charset="2"/>
              <a:buChar char="Ø"/>
            </a:pPr>
            <a:r>
              <a:rPr lang="es-CL" sz="1600" dirty="0">
                <a:solidFill>
                  <a:schemeClr val="bg1"/>
                </a:solidFill>
              </a:rPr>
              <a:t>Promover coordinación entre Centros de Alerta y </a:t>
            </a:r>
            <a:r>
              <a:rPr lang="es-ES" sz="1600" dirty="0">
                <a:solidFill>
                  <a:schemeClr val="bg1"/>
                </a:solidFill>
              </a:rPr>
              <a:t>Agencias Nacionales de Manejo de Desastres.</a:t>
            </a:r>
          </a:p>
          <a:p>
            <a:pPr marL="727075" lvl="3" indent="-269875">
              <a:buFont typeface="Wingdings" pitchFamily="2" charset="2"/>
              <a:buChar char="Ø"/>
            </a:pPr>
            <a:endParaRPr lang="es-ES" sz="1600" dirty="0">
              <a:solidFill>
                <a:schemeClr val="bg1"/>
              </a:solidFill>
            </a:endParaRPr>
          </a:p>
          <a:p>
            <a:pPr marL="717550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Evacuación limitada de comunidades costeras.</a:t>
            </a:r>
            <a:endParaRPr lang="es-ES" sz="1600" dirty="0">
              <a:solidFill>
                <a:srgbClr val="FF0000"/>
              </a:solidFill>
            </a:endParaRPr>
          </a:p>
          <a:p>
            <a:pPr marL="269875" lvl="2" indent="-269875">
              <a:buFont typeface="Wingdings" pitchFamily="2" charset="2"/>
              <a:buChar char="Ø"/>
            </a:pPr>
            <a:endParaRPr lang="es-ES" sz="1600" dirty="0">
              <a:solidFill>
                <a:schemeClr val="bg1"/>
              </a:solidFill>
            </a:endParaRPr>
          </a:p>
          <a:p>
            <a:pPr marL="727075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Fortalecer protocolos entre Centros de Alerta, basados en las lecciones aprendidas luego del evento de Tonga.</a:t>
            </a:r>
            <a:endParaRPr lang="es-CL" sz="1600" dirty="0">
              <a:solidFill>
                <a:schemeClr val="bg1"/>
              </a:solidFill>
            </a:endParaRPr>
          </a:p>
          <a:p>
            <a:pPr marL="269875" lvl="2" indent="-269875">
              <a:buFont typeface="Wingdings" pitchFamily="2" charset="2"/>
              <a:buChar char="Ø"/>
            </a:pPr>
            <a:endParaRPr lang="es-ES" sz="1600" dirty="0">
              <a:solidFill>
                <a:schemeClr val="bg1"/>
              </a:solidFill>
            </a:endParaRPr>
          </a:p>
          <a:p>
            <a:pPr marL="727075" lvl="3" indent="-269875">
              <a:buFont typeface="Wingdings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</a:rPr>
              <a:t>Prueba completa de procedimientos operativos, incluyendo distribución de información estandarizada sobre nivel del mar.</a:t>
            </a:r>
          </a:p>
        </p:txBody>
      </p:sp>
      <p:sp>
        <p:nvSpPr>
          <p:cNvPr id="1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PACWAVE22</a:t>
            </a:r>
          </a:p>
        </p:txBody>
      </p:sp>
      <p:cxnSp>
        <p:nvCxnSpPr>
          <p:cNvPr id="15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286465" y="1424935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286465" y="1889586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6863045" y="970005"/>
            <a:ext cx="2121669" cy="5056645"/>
            <a:chOff x="6677983" y="970005"/>
            <a:chExt cx="2121669" cy="50566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983" y="970005"/>
              <a:ext cx="2121669" cy="5056645"/>
            </a:xfrm>
            <a:prstGeom prst="rect">
              <a:avLst/>
            </a:prstGeom>
            <a:ln w="12700">
              <a:solidFill>
                <a:srgbClr val="FFFF00">
                  <a:alpha val="9900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Estrella de 5 puntas"/>
            <p:cNvSpPr/>
            <p:nvPr/>
          </p:nvSpPr>
          <p:spPr>
            <a:xfrm>
              <a:off x="7471787" y="1442877"/>
              <a:ext cx="168986" cy="168986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FFFF0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18 Estrella de 5 puntas"/>
            <p:cNvSpPr/>
            <p:nvPr/>
          </p:nvSpPr>
          <p:spPr>
            <a:xfrm>
              <a:off x="8018311" y="2927414"/>
              <a:ext cx="168986" cy="168986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rgbClr val="FFFF0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0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hile - Free flags ic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olombia - Free flags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96986" y="636006"/>
            <a:ext cx="87184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de ejercicios y actividades futuras.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446088" lvl="2"/>
            <a:r>
              <a:rPr lang="es-ES" sz="1600" dirty="0">
                <a:solidFill>
                  <a:schemeClr val="bg1"/>
                </a:solidFill>
              </a:rPr>
              <a:t>Cada país efectuará ejercicios operativos a nivel nacional de acuerdo a sus propios objetivos. 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446088" algn="just"/>
            <a:r>
              <a:rPr lang="es-CL" sz="1600" dirty="0">
                <a:solidFill>
                  <a:schemeClr val="bg1"/>
                </a:solidFill>
              </a:rPr>
              <a:t>Taller de Construcción de capacidades: </a:t>
            </a:r>
            <a:r>
              <a:rPr lang="es-CL" sz="1600" i="1" dirty="0">
                <a:solidFill>
                  <a:srgbClr val="00B0F0"/>
                </a:solidFill>
              </a:rPr>
              <a:t>“Compartiendo datos de nivel del mar: Herramientas para una respuesta regional efectiva ante Emergencias”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, 27 al 30 de </a:t>
            </a:r>
            <a:r>
              <a:rPr lang="en-US" sz="1600" dirty="0" err="1">
                <a:solidFill>
                  <a:schemeClr val="bg1"/>
                </a:solidFill>
              </a:rPr>
              <a:t>Septiembre</a:t>
            </a:r>
            <a:r>
              <a:rPr lang="en-US" sz="1600" dirty="0">
                <a:solidFill>
                  <a:schemeClr val="bg1"/>
                </a:solidFill>
              </a:rPr>
              <a:t>. CHILE (</a:t>
            </a:r>
            <a:r>
              <a:rPr lang="en-US" sz="1600" dirty="0" err="1">
                <a:solidFill>
                  <a:schemeClr val="bg1"/>
                </a:solidFill>
              </a:rPr>
              <a:t>Auspiciado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</a:t>
            </a:r>
            <a:r>
              <a:rPr lang="en-US" sz="1600" dirty="0">
                <a:solidFill>
                  <a:schemeClr val="bg1"/>
                </a:solidFill>
              </a:rPr>
              <a:t> UNESCO/IOC-VLIZ).</a:t>
            </a:r>
          </a:p>
          <a:p>
            <a:pPr algn="just"/>
            <a:endParaRPr lang="en-US" sz="1600" dirty="0">
              <a:solidFill>
                <a:schemeClr val="bg1"/>
              </a:solidFill>
            </a:endParaRPr>
          </a:p>
          <a:p>
            <a:pPr marL="446088" indent="-446088" algn="just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err="1">
                <a:solidFill>
                  <a:schemeClr val="bg1"/>
                </a:solidFill>
              </a:rPr>
              <a:t>Reunión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científica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Expertos</a:t>
            </a:r>
            <a:r>
              <a:rPr lang="en-US" sz="1600" dirty="0">
                <a:solidFill>
                  <a:schemeClr val="bg1"/>
                </a:solidFill>
              </a:rPr>
              <a:t> en </a:t>
            </a:r>
            <a:r>
              <a:rPr lang="en-US" sz="1600" dirty="0" err="1">
                <a:solidFill>
                  <a:schemeClr val="bg1"/>
                </a:solidFill>
              </a:rPr>
              <a:t>Sismología</a:t>
            </a:r>
            <a:r>
              <a:rPr lang="en-US" sz="1600" dirty="0">
                <a:solidFill>
                  <a:schemeClr val="bg1"/>
                </a:solidFill>
              </a:rPr>
              <a:t> y Tsunamis </a:t>
            </a:r>
            <a:r>
              <a:rPr lang="en-US" sz="1600" dirty="0" err="1">
                <a:solidFill>
                  <a:schemeClr val="bg1"/>
                </a:solidFill>
              </a:rPr>
              <a:t>sobre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características</a:t>
            </a:r>
            <a:r>
              <a:rPr lang="en-US" sz="1600" dirty="0">
                <a:solidFill>
                  <a:schemeClr val="bg1"/>
                </a:solidFill>
              </a:rPr>
              <a:t> de la </a:t>
            </a:r>
            <a:r>
              <a:rPr lang="en-US" sz="1600" dirty="0" err="1">
                <a:solidFill>
                  <a:schemeClr val="bg1"/>
                </a:solidFill>
              </a:rPr>
              <a:t>zona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fronteriza</a:t>
            </a:r>
            <a:r>
              <a:rPr lang="en-US" sz="1600" dirty="0">
                <a:solidFill>
                  <a:schemeClr val="bg1"/>
                </a:solidFill>
              </a:rPr>
              <a:t> del Sur de Peru y Norte  de	Chile, 24 al 27 de </a:t>
            </a:r>
            <a:r>
              <a:rPr lang="en-US" sz="1600" dirty="0" err="1">
                <a:solidFill>
                  <a:schemeClr val="bg1"/>
                </a:solidFill>
              </a:rPr>
              <a:t>Octubre</a:t>
            </a:r>
            <a:r>
              <a:rPr lang="en-US" sz="1600" dirty="0">
                <a:solidFill>
                  <a:schemeClr val="bg1"/>
                </a:solidFill>
              </a:rPr>
              <a:t>. PERU (</a:t>
            </a:r>
            <a:r>
              <a:rPr lang="en-US" sz="1600" dirty="0" err="1">
                <a:solidFill>
                  <a:schemeClr val="bg1"/>
                </a:solidFill>
              </a:rPr>
              <a:t>Auspiciado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</a:t>
            </a:r>
            <a:r>
              <a:rPr lang="en-US" sz="1600" dirty="0">
                <a:solidFill>
                  <a:schemeClr val="bg1"/>
                </a:solidFill>
              </a:rPr>
              <a:t> UNESCO/IOC-VLIZ).</a:t>
            </a:r>
          </a:p>
          <a:p>
            <a:pPr marL="446088" indent="-446088"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PACWAVE22</a:t>
            </a:r>
          </a:p>
        </p:txBody>
      </p:sp>
      <p:cxnSp>
        <p:nvCxnSpPr>
          <p:cNvPr id="14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53649" y="1560273"/>
            <a:ext cx="228929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53649" y="2037580"/>
            <a:ext cx="228929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37 Conector recto de flecha">
            <a:extLst>
              <a:ext uri="{FF2B5EF4-FFF2-40B4-BE49-F238E27FC236}">
                <a16:creationId xmlns:a16="http://schemas.microsoft.com/office/drawing/2014/main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53649" y="3030123"/>
            <a:ext cx="228929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hile - Free flags 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olombia - Free flags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-33866" y="1980576"/>
            <a:ext cx="9143999" cy="124217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 ATENCIÓN</a:t>
            </a:r>
            <a:endParaRPr lang="es-CL" sz="36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11577</TotalTime>
  <Words>431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 Aliaga</dc:creator>
  <cp:lastModifiedBy>Korovulavula, Jiuta</cp:lastModifiedBy>
  <cp:revision>449</cp:revision>
  <cp:lastPrinted>2022-01-19T21:12:36Z</cp:lastPrinted>
  <dcterms:created xsi:type="dcterms:W3CDTF">2019-01-21T15:22:27Z</dcterms:created>
  <dcterms:modified xsi:type="dcterms:W3CDTF">2022-09-13T16:59:01Z</dcterms:modified>
</cp:coreProperties>
</file>