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65" r:id="rId1"/>
    <p:sldMasterId id="2147483906" r:id="rId2"/>
  </p:sldMasterIdLst>
  <p:notesMasterIdLst>
    <p:notesMasterId r:id="rId13"/>
  </p:notesMasterIdLst>
  <p:handoutMasterIdLst>
    <p:handoutMasterId r:id="rId14"/>
  </p:handoutMasterIdLst>
  <p:sldIdLst>
    <p:sldId id="256" r:id="rId3"/>
    <p:sldId id="283" r:id="rId4"/>
    <p:sldId id="278" r:id="rId5"/>
    <p:sldId id="281" r:id="rId6"/>
    <p:sldId id="279" r:id="rId7"/>
    <p:sldId id="282" r:id="rId8"/>
    <p:sldId id="314" r:id="rId9"/>
    <p:sldId id="284" r:id="rId10"/>
    <p:sldId id="313" r:id="rId11"/>
    <p:sldId id="276" r:id="rId12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620">
          <p15:clr>
            <a:srgbClr val="A4A3A4"/>
          </p15:clr>
        </p15:guide>
        <p15:guide id="2" orient="horz" pos="443">
          <p15:clr>
            <a:srgbClr val="A4A3A4"/>
          </p15:clr>
        </p15:guide>
        <p15:guide id="3" pos="5398">
          <p15:clr>
            <a:srgbClr val="A4A3A4"/>
          </p15:clr>
        </p15:guide>
        <p15:guide id="4" pos="280">
          <p15:clr>
            <a:srgbClr val="A4A3A4"/>
          </p15:clr>
        </p15:guide>
        <p15:guide id="5" pos="287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B2B2B2"/>
    <a:srgbClr val="000099"/>
    <a:srgbClr val="121896"/>
    <a:srgbClr val="FFFFFF"/>
    <a:srgbClr val="DDDDDD"/>
    <a:srgbClr val="FFFF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5409E46-4BB9-404A-88BE-EDCF06776FC6}" v="1" dt="2022-08-30T08:42:14.05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849" autoAdjust="0"/>
    <p:restoredTop sz="89623" autoAdjust="0"/>
  </p:normalViewPr>
  <p:slideViewPr>
    <p:cSldViewPr snapToGrid="0">
      <p:cViewPr varScale="1">
        <p:scale>
          <a:sx n="89" d="100"/>
          <a:sy n="89" d="100"/>
        </p:scale>
        <p:origin x="3716" y="44"/>
      </p:cViewPr>
      <p:guideLst>
        <p:guide orient="horz" pos="620"/>
        <p:guide orient="horz" pos="443"/>
        <p:guide pos="5398"/>
        <p:guide pos="280"/>
        <p:guide pos="2876"/>
      </p:guideLst>
    </p:cSldViewPr>
  </p:slideViewPr>
  <p:outlineViewPr>
    <p:cViewPr>
      <p:scale>
        <a:sx n="33" d="100"/>
        <a:sy n="33" d="100"/>
      </p:scale>
      <p:origin x="0" y="10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9" d="100"/>
          <a:sy n="59" d="100"/>
        </p:scale>
        <p:origin x="-3264" y="-77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eesh" userId="bb250c18-f499-40ee-b680-4c0c6f8215ef" providerId="ADAL" clId="{45409E46-4BB9-404A-88BE-EDCF06776FC6}"/>
    <pc:docChg chg="addSld delSld modSld">
      <pc:chgData name="Aneesh" userId="bb250c18-f499-40ee-b680-4c0c6f8215ef" providerId="ADAL" clId="{45409E46-4BB9-404A-88BE-EDCF06776FC6}" dt="2022-08-30T08:42:18.415" v="1" actId="47"/>
      <pc:docMkLst>
        <pc:docMk/>
      </pc:docMkLst>
      <pc:sldChg chg="del">
        <pc:chgData name="Aneesh" userId="bb250c18-f499-40ee-b680-4c0c6f8215ef" providerId="ADAL" clId="{45409E46-4BB9-404A-88BE-EDCF06776FC6}" dt="2022-08-30T08:42:18.415" v="1" actId="47"/>
        <pc:sldMkLst>
          <pc:docMk/>
          <pc:sldMk cId="2416538475" sldId="280"/>
        </pc:sldMkLst>
      </pc:sldChg>
      <pc:sldChg chg="add">
        <pc:chgData name="Aneesh" userId="bb250c18-f499-40ee-b680-4c0c6f8215ef" providerId="ADAL" clId="{45409E46-4BB9-404A-88BE-EDCF06776FC6}" dt="2022-08-30T08:42:14.057" v="0"/>
        <pc:sldMkLst>
          <pc:docMk/>
          <pc:sldMk cId="1669841799" sldId="284"/>
        </pc:sldMkLst>
      </pc:sldChg>
      <pc:sldChg chg="add">
        <pc:chgData name="Aneesh" userId="bb250c18-f499-40ee-b680-4c0c6f8215ef" providerId="ADAL" clId="{45409E46-4BB9-404A-88BE-EDCF06776FC6}" dt="2022-08-30T08:42:14.057" v="0"/>
        <pc:sldMkLst>
          <pc:docMk/>
          <pc:sldMk cId="0" sldId="313"/>
        </pc:sldMkLst>
      </pc:sldChg>
      <pc:sldChg chg="add">
        <pc:chgData name="Aneesh" userId="bb250c18-f499-40ee-b680-4c0c6f8215ef" providerId="ADAL" clId="{45409E46-4BB9-404A-88BE-EDCF06776FC6}" dt="2022-08-30T08:42:14.057" v="0"/>
        <pc:sldMkLst>
          <pc:docMk/>
          <pc:sldMk cId="535465387" sldId="314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189" cy="496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899" y="0"/>
            <a:ext cx="2946189" cy="496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9A6076-D573-4E0A-B455-4750807E8EF6}" type="datetimeFigureOut">
              <a:rPr lang="en-US" smtClean="0"/>
              <a:pPr/>
              <a:t>10/6/2022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402"/>
            <a:ext cx="2946189" cy="496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899" y="9428402"/>
            <a:ext cx="2946189" cy="496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93D0AD-310D-4F4D-8B2F-C1B046738F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2442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6189" cy="49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487" y="0"/>
            <a:ext cx="2946188" cy="49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887" y="4715788"/>
            <a:ext cx="4983903" cy="4466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9990"/>
            <a:ext cx="2946189" cy="496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487" y="9429990"/>
            <a:ext cx="2946188" cy="496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F8B46950-940C-46C7-9F83-9FBF038602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9353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05D12C-A591-43DB-B79E-4FABC4D6DC79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13;p2:notes">
            <a:extLst>
              <a:ext uri="{FF2B5EF4-FFF2-40B4-BE49-F238E27FC236}">
                <a16:creationId xmlns:a16="http://schemas.microsoft.com/office/drawing/2014/main" id="{4D5D9913-C866-DAFB-1F06-849C92261D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9000" y="4716463"/>
            <a:ext cx="4891088" cy="44656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/>
          <a:p>
            <a:pPr>
              <a:spcBef>
                <a:spcPts val="363"/>
              </a:spcBef>
              <a:buSzPts val="1400"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7411" name="Google Shape;114;p2:notes">
            <a:extLst>
              <a:ext uri="{FF2B5EF4-FFF2-40B4-BE49-F238E27FC236}">
                <a16:creationId xmlns:a16="http://schemas.microsoft.com/office/drawing/2014/main" id="{0DF103C5-36C9-293B-18A6-7C7D87B62D05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120000 h 120000"/>
            </a:gdLst>
            <a:ahLst/>
            <a:cxnLst/>
            <a:rect l="T0" t="T1" r="T2" b="T3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:notes"/>
          <p:cNvSpPr txBox="1">
            <a:spLocks noGrp="1"/>
          </p:cNvSpPr>
          <p:nvPr>
            <p:ph type="body" idx="1"/>
          </p:nvPr>
        </p:nvSpPr>
        <p:spPr>
          <a:xfrm>
            <a:off x="889732" y="4715788"/>
            <a:ext cx="4889626" cy="4466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4" name="Google Shape;11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838159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:notes"/>
          <p:cNvSpPr txBox="1">
            <a:spLocks noGrp="1"/>
          </p:cNvSpPr>
          <p:nvPr>
            <p:ph type="body" idx="1"/>
          </p:nvPr>
        </p:nvSpPr>
        <p:spPr>
          <a:xfrm>
            <a:off x="889732" y="4715788"/>
            <a:ext cx="4889626" cy="4466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14" name="Google Shape;11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877571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:notes"/>
          <p:cNvSpPr txBox="1">
            <a:spLocks noGrp="1"/>
          </p:cNvSpPr>
          <p:nvPr>
            <p:ph type="body" idx="1"/>
          </p:nvPr>
        </p:nvSpPr>
        <p:spPr>
          <a:xfrm>
            <a:off x="889732" y="4715788"/>
            <a:ext cx="4889626" cy="4466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4" name="Google Shape;11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424473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:notes"/>
          <p:cNvSpPr txBox="1">
            <a:spLocks noGrp="1"/>
          </p:cNvSpPr>
          <p:nvPr>
            <p:ph type="body" idx="1"/>
          </p:nvPr>
        </p:nvSpPr>
        <p:spPr>
          <a:xfrm>
            <a:off x="889732" y="4715788"/>
            <a:ext cx="4889626" cy="4466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4" name="Google Shape;11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98771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1E27A-3F6A-4EE0-A789-4E7FF6C096C2}" type="datetimeFigureOut">
              <a:rPr lang="en-US" smtClean="0"/>
              <a:pPr/>
              <a:t>10/6/2022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86106-D267-4D13-B93D-C99418C7D5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1E27A-3F6A-4EE0-A789-4E7FF6C096C2}" type="datetimeFigureOut">
              <a:rPr lang="en-US" smtClean="0"/>
              <a:pPr/>
              <a:t>10/6/2022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86106-D267-4D13-B93D-C99418C7D5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1E27A-3F6A-4EE0-A789-4E7FF6C096C2}" type="datetimeFigureOut">
              <a:rPr lang="en-US" smtClean="0"/>
              <a:pPr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86106-D267-4D13-B93D-C99418C7D5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1E27A-3F6A-4EE0-A789-4E7FF6C096C2}" type="datetimeFigureOut">
              <a:rPr lang="en-US" smtClean="0"/>
              <a:pPr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86106-D267-4D13-B93D-C99418C7D5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01842C-3315-4F3E-AF23-91340BE7D8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1E27A-3F6A-4EE0-A789-4E7FF6C096C2}" type="datetimeFigureOut">
              <a:rPr lang="en-US" smtClean="0"/>
              <a:pPr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86106-D267-4D13-B93D-C99418C7D5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1E27A-3F6A-4EE0-A789-4E7FF6C096C2}" type="datetimeFigureOut">
              <a:rPr lang="en-US" smtClean="0"/>
              <a:pPr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86106-D267-4D13-B93D-C99418C7D5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1E27A-3F6A-4EE0-A789-4E7FF6C096C2}" type="datetimeFigureOut">
              <a:rPr lang="en-US" smtClean="0"/>
              <a:pPr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86106-D267-4D13-B93D-C99418C7D5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1E27A-3F6A-4EE0-A789-4E7FF6C096C2}" type="datetimeFigureOut">
              <a:rPr lang="en-US" smtClean="0"/>
              <a:pPr/>
              <a:t>10/6/2022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86106-D267-4D13-B93D-C99418C7D5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1E27A-3F6A-4EE0-A789-4E7FF6C096C2}" type="datetimeFigureOut">
              <a:rPr lang="en-US" smtClean="0"/>
              <a:pPr/>
              <a:t>10/6/2022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86106-D267-4D13-B93D-C99418C7D5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1E27A-3F6A-4EE0-A789-4E7FF6C096C2}" type="datetimeFigureOut">
              <a:rPr lang="en-US" smtClean="0"/>
              <a:pPr/>
              <a:t>10/6/2022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86106-D267-4D13-B93D-C99418C7D5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1E27A-3F6A-4EE0-A789-4E7FF6C096C2}" type="datetimeFigureOut">
              <a:rPr lang="en-US" smtClean="0"/>
              <a:pPr/>
              <a:t>10/6/2022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86106-D267-4D13-B93D-C99418C7D5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</a:t>
            </a:r>
            <a:r>
              <a:rPr lang="en-US" dirty="0" err="1"/>
              <a:t>levelourth</a:t>
            </a:r>
            <a:r>
              <a:rPr lang="en-US" dirty="0"/>
              <a:t>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E0C338BF-A446-4492-98BF-62F2C5836B99}" type="datetimeFigureOut">
              <a:rPr lang="en-US"/>
              <a:pPr>
                <a:defRPr/>
              </a:pPr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25DD9B7B-43DF-4050-B30B-560B4EF70F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reeform 6"/>
          <p:cNvSpPr/>
          <p:nvPr userDrawn="1"/>
        </p:nvSpPr>
        <p:spPr>
          <a:xfrm>
            <a:off x="0" y="0"/>
            <a:ext cx="9144000" cy="3287486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7453"/>
              <a:gd name="connsiteX1" fmla="*/ 21600 w 21600"/>
              <a:gd name="connsiteY1" fmla="*/ 0 h 27453"/>
              <a:gd name="connsiteX2" fmla="*/ 21600 w 21600"/>
              <a:gd name="connsiteY2" fmla="*/ 17322 h 27453"/>
              <a:gd name="connsiteX3" fmla="*/ 0 w 21600"/>
              <a:gd name="connsiteY3" fmla="*/ 20172 h 27453"/>
              <a:gd name="connsiteX4" fmla="*/ 0 w 21600"/>
              <a:gd name="connsiteY4" fmla="*/ 0 h 27453"/>
              <a:gd name="connsiteX0" fmla="*/ 0 w 21600"/>
              <a:gd name="connsiteY0" fmla="*/ 0 h 27453"/>
              <a:gd name="connsiteX1" fmla="*/ 21600 w 21600"/>
              <a:gd name="connsiteY1" fmla="*/ 0 h 27453"/>
              <a:gd name="connsiteX2" fmla="*/ 21600 w 21600"/>
              <a:gd name="connsiteY2" fmla="*/ 17322 h 27453"/>
              <a:gd name="connsiteX3" fmla="*/ 0 w 21600"/>
              <a:gd name="connsiteY3" fmla="*/ 20172 h 27453"/>
              <a:gd name="connsiteX4" fmla="*/ 0 w 21600"/>
              <a:gd name="connsiteY4" fmla="*/ 0 h 27453"/>
              <a:gd name="connsiteX0" fmla="*/ 0 w 21600"/>
              <a:gd name="connsiteY0" fmla="*/ 0 h 27453"/>
              <a:gd name="connsiteX1" fmla="*/ 21600 w 21600"/>
              <a:gd name="connsiteY1" fmla="*/ 0 h 27453"/>
              <a:gd name="connsiteX2" fmla="*/ 21600 w 21600"/>
              <a:gd name="connsiteY2" fmla="*/ 17322 h 27453"/>
              <a:gd name="connsiteX3" fmla="*/ 0 w 21600"/>
              <a:gd name="connsiteY3" fmla="*/ 20172 h 27453"/>
              <a:gd name="connsiteX4" fmla="*/ 0 w 21600"/>
              <a:gd name="connsiteY4" fmla="*/ 0 h 27453"/>
              <a:gd name="connsiteX0" fmla="*/ 0 w 21600"/>
              <a:gd name="connsiteY0" fmla="*/ 0 h 30049"/>
              <a:gd name="connsiteX1" fmla="*/ 21600 w 21600"/>
              <a:gd name="connsiteY1" fmla="*/ 0 h 30049"/>
              <a:gd name="connsiteX2" fmla="*/ 21600 w 21600"/>
              <a:gd name="connsiteY2" fmla="*/ 17322 h 30049"/>
              <a:gd name="connsiteX3" fmla="*/ 0 w 21600"/>
              <a:gd name="connsiteY3" fmla="*/ 20172 h 30049"/>
              <a:gd name="connsiteX4" fmla="*/ 0 w 21600"/>
              <a:gd name="connsiteY4" fmla="*/ 0 h 30049"/>
              <a:gd name="connsiteX0" fmla="*/ 0 w 21600"/>
              <a:gd name="connsiteY0" fmla="*/ 0 h 30049"/>
              <a:gd name="connsiteX1" fmla="*/ 21600 w 21600"/>
              <a:gd name="connsiteY1" fmla="*/ 0 h 30049"/>
              <a:gd name="connsiteX2" fmla="*/ 21600 w 21600"/>
              <a:gd name="connsiteY2" fmla="*/ 17322 h 30049"/>
              <a:gd name="connsiteX3" fmla="*/ 0 w 21600"/>
              <a:gd name="connsiteY3" fmla="*/ 20172 h 30049"/>
              <a:gd name="connsiteX4" fmla="*/ 0 w 21600"/>
              <a:gd name="connsiteY4" fmla="*/ 0 h 30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30049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3887" y="8682"/>
                  <a:pt x="8113" y="30049"/>
                  <a:pt x="0" y="2017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13" name="Freeform 12"/>
          <p:cNvSpPr/>
          <p:nvPr userDrawn="1"/>
        </p:nvSpPr>
        <p:spPr>
          <a:xfrm rot="10800000">
            <a:off x="0" y="4948238"/>
            <a:ext cx="9144000" cy="2705100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55427"/>
              <a:gd name="connsiteX1" fmla="*/ 21600 w 21600"/>
              <a:gd name="connsiteY1" fmla="*/ 0 h 55427"/>
              <a:gd name="connsiteX2" fmla="*/ 21600 w 21600"/>
              <a:gd name="connsiteY2" fmla="*/ 17322 h 55427"/>
              <a:gd name="connsiteX3" fmla="*/ 0 w 21600"/>
              <a:gd name="connsiteY3" fmla="*/ 20172 h 55427"/>
              <a:gd name="connsiteX4" fmla="*/ 0 w 21600"/>
              <a:gd name="connsiteY4" fmla="*/ 0 h 55427"/>
              <a:gd name="connsiteX0" fmla="*/ 0 w 21600"/>
              <a:gd name="connsiteY0" fmla="*/ 19190 h 74617"/>
              <a:gd name="connsiteX1" fmla="*/ 21600 w 21600"/>
              <a:gd name="connsiteY1" fmla="*/ 19190 h 74617"/>
              <a:gd name="connsiteX2" fmla="*/ 21600 w 21600"/>
              <a:gd name="connsiteY2" fmla="*/ 36512 h 74617"/>
              <a:gd name="connsiteX3" fmla="*/ 0 w 21600"/>
              <a:gd name="connsiteY3" fmla="*/ 39362 h 74617"/>
              <a:gd name="connsiteX4" fmla="*/ 0 w 21600"/>
              <a:gd name="connsiteY4" fmla="*/ 19190 h 74617"/>
              <a:gd name="connsiteX0" fmla="*/ 0 w 21600"/>
              <a:gd name="connsiteY0" fmla="*/ 19190 h 67609"/>
              <a:gd name="connsiteX1" fmla="*/ 21600 w 21600"/>
              <a:gd name="connsiteY1" fmla="*/ 19190 h 67609"/>
              <a:gd name="connsiteX2" fmla="*/ 21600 w 21600"/>
              <a:gd name="connsiteY2" fmla="*/ 36512 h 67609"/>
              <a:gd name="connsiteX3" fmla="*/ 0 w 21600"/>
              <a:gd name="connsiteY3" fmla="*/ 39362 h 67609"/>
              <a:gd name="connsiteX4" fmla="*/ 0 w 21600"/>
              <a:gd name="connsiteY4" fmla="*/ 19190 h 67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67609">
                <a:moveTo>
                  <a:pt x="0" y="19190"/>
                </a:moveTo>
                <a:lnTo>
                  <a:pt x="21600" y="19190"/>
                </a:lnTo>
                <a:lnTo>
                  <a:pt x="21600" y="36512"/>
                </a:lnTo>
                <a:cubicBezTo>
                  <a:pt x="10775" y="0"/>
                  <a:pt x="1971" y="67609"/>
                  <a:pt x="0" y="39362"/>
                </a:cubicBezTo>
                <a:lnTo>
                  <a:pt x="0" y="19190"/>
                </a:lnTo>
                <a:close/>
              </a:path>
            </a:pathLst>
          </a:cu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16" name="Date Placeholder 3"/>
          <p:cNvSpPr txBox="1">
            <a:spLocks/>
          </p:cNvSpPr>
          <p:nvPr userDrawn="1"/>
        </p:nvSpPr>
        <p:spPr>
          <a:xfrm>
            <a:off x="0" y="6592888"/>
            <a:ext cx="3348038" cy="365125"/>
          </a:xfrm>
          <a:prstGeom prst="rect">
            <a:avLst/>
          </a:prstGeom>
        </p:spPr>
        <p:txBody>
          <a:bodyPr anchor="ctr"/>
          <a:lstStyle>
            <a:lvl1pPr algn="l">
              <a:defRPr sz="10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  <p:pic>
        <p:nvPicPr>
          <p:cNvPr id="18" name="Google Shape;18;p6" descr="dbcp_light_text.png">
            <a:extLst>
              <a:ext uri="{FF2B5EF4-FFF2-40B4-BE49-F238E27FC236}">
                <a16:creationId xmlns:a16="http://schemas.microsoft.com/office/drawing/2014/main" id="{0327BC2E-E4A1-4B72-A21C-9E028F6754AC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259800" y="274639"/>
            <a:ext cx="1206534" cy="120817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313"/>
              </a:srgbClr>
            </a:outerShdw>
          </a:effectLst>
        </p:spPr>
      </p:pic>
      <p:pic>
        <p:nvPicPr>
          <p:cNvPr id="21" name="Picture 20" descr="Logo, company name&#10;&#10;Description automatically generated">
            <a:extLst>
              <a:ext uri="{FF2B5EF4-FFF2-40B4-BE49-F238E27FC236}">
                <a16:creationId xmlns:a16="http://schemas.microsoft.com/office/drawing/2014/main" id="{F962A923-3896-4831-A667-F36DC1AF3D8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772251" y="274637"/>
            <a:ext cx="1145517" cy="1136691"/>
          </a:xfrm>
          <a:prstGeom prst="rect">
            <a:avLst/>
          </a:prstGeom>
        </p:spPr>
      </p:pic>
      <p:pic>
        <p:nvPicPr>
          <p:cNvPr id="22" name="Picture 21" descr="Logo&#10;&#10;Description automatically generated">
            <a:extLst>
              <a:ext uri="{FF2B5EF4-FFF2-40B4-BE49-F238E27FC236}">
                <a16:creationId xmlns:a16="http://schemas.microsoft.com/office/drawing/2014/main" id="{6B740B19-E789-4A1E-B5E6-E524EEFBA302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604034" y="274636"/>
            <a:ext cx="1145517" cy="113403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04" r:id="rId1"/>
    <p:sldLayoutId id="2147483905" r:id="rId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21E27A-3F6A-4EE0-A789-4E7FF6C096C2}" type="datetimeFigureOut">
              <a:rPr lang="en-US" smtClean="0"/>
              <a:pPr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86106-D267-4D13-B93D-C99418C7D56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 6"/>
          <p:cNvSpPr/>
          <p:nvPr userDrawn="1"/>
        </p:nvSpPr>
        <p:spPr>
          <a:xfrm rot="10800000">
            <a:off x="0" y="4948238"/>
            <a:ext cx="9144000" cy="2705100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55427"/>
              <a:gd name="connsiteX1" fmla="*/ 21600 w 21600"/>
              <a:gd name="connsiteY1" fmla="*/ 0 h 55427"/>
              <a:gd name="connsiteX2" fmla="*/ 21600 w 21600"/>
              <a:gd name="connsiteY2" fmla="*/ 17322 h 55427"/>
              <a:gd name="connsiteX3" fmla="*/ 0 w 21600"/>
              <a:gd name="connsiteY3" fmla="*/ 20172 h 55427"/>
              <a:gd name="connsiteX4" fmla="*/ 0 w 21600"/>
              <a:gd name="connsiteY4" fmla="*/ 0 h 55427"/>
              <a:gd name="connsiteX0" fmla="*/ 0 w 21600"/>
              <a:gd name="connsiteY0" fmla="*/ 19190 h 74617"/>
              <a:gd name="connsiteX1" fmla="*/ 21600 w 21600"/>
              <a:gd name="connsiteY1" fmla="*/ 19190 h 74617"/>
              <a:gd name="connsiteX2" fmla="*/ 21600 w 21600"/>
              <a:gd name="connsiteY2" fmla="*/ 36512 h 74617"/>
              <a:gd name="connsiteX3" fmla="*/ 0 w 21600"/>
              <a:gd name="connsiteY3" fmla="*/ 39362 h 74617"/>
              <a:gd name="connsiteX4" fmla="*/ 0 w 21600"/>
              <a:gd name="connsiteY4" fmla="*/ 19190 h 74617"/>
              <a:gd name="connsiteX0" fmla="*/ 0 w 21600"/>
              <a:gd name="connsiteY0" fmla="*/ 19190 h 67609"/>
              <a:gd name="connsiteX1" fmla="*/ 21600 w 21600"/>
              <a:gd name="connsiteY1" fmla="*/ 19190 h 67609"/>
              <a:gd name="connsiteX2" fmla="*/ 21600 w 21600"/>
              <a:gd name="connsiteY2" fmla="*/ 36512 h 67609"/>
              <a:gd name="connsiteX3" fmla="*/ 0 w 21600"/>
              <a:gd name="connsiteY3" fmla="*/ 39362 h 67609"/>
              <a:gd name="connsiteX4" fmla="*/ 0 w 21600"/>
              <a:gd name="connsiteY4" fmla="*/ 19190 h 67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67609">
                <a:moveTo>
                  <a:pt x="0" y="19190"/>
                </a:moveTo>
                <a:lnTo>
                  <a:pt x="21600" y="19190"/>
                </a:lnTo>
                <a:lnTo>
                  <a:pt x="21600" y="36512"/>
                </a:lnTo>
                <a:cubicBezTo>
                  <a:pt x="10775" y="0"/>
                  <a:pt x="1971" y="67609"/>
                  <a:pt x="0" y="39362"/>
                </a:cubicBezTo>
                <a:lnTo>
                  <a:pt x="0" y="19190"/>
                </a:lnTo>
                <a:close/>
              </a:path>
            </a:pathLst>
          </a:cu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pic>
        <p:nvPicPr>
          <p:cNvPr id="9" name="Google Shape;36;p8" descr="dbcp_light_text.png">
            <a:extLst>
              <a:ext uri="{FF2B5EF4-FFF2-40B4-BE49-F238E27FC236}">
                <a16:creationId xmlns:a16="http://schemas.microsoft.com/office/drawing/2014/main" id="{1A643D60-EF80-45D4-85EB-6D793F809C7B}"/>
              </a:ext>
            </a:extLst>
          </p:cNvPr>
          <p:cNvPicPr preferRelativeResize="0"/>
          <p:nvPr userDrawn="1"/>
        </p:nvPicPr>
        <p:blipFill rotWithShape="1">
          <a:blip r:embed="rId13">
            <a:alphaModFix/>
          </a:blip>
          <a:srcRect/>
          <a:stretch/>
        </p:blipFill>
        <p:spPr>
          <a:xfrm>
            <a:off x="205242" y="199800"/>
            <a:ext cx="775061" cy="796978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313"/>
              </a:srgbClr>
            </a:outerShdw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w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wmf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wmf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11" Type="http://schemas.openxmlformats.org/officeDocument/2006/relationships/image" Target="../media/image5.wmf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5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incois.gov.in/portal/datainfo/buoys.jsp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jpeg"/><Relationship Id="rId5" Type="http://schemas.openxmlformats.org/officeDocument/2006/relationships/image" Target="../media/image5.wmf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png"/><Relationship Id="rId7" Type="http://schemas.openxmlformats.org/officeDocument/2006/relationships/image" Target="../media/image33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image" Target="../media/image24.jpeg"/><Relationship Id="rId4" Type="http://schemas.openxmlformats.org/officeDocument/2006/relationships/image" Target="../media/image30.png"/><Relationship Id="rId9" Type="http://schemas.openxmlformats.org/officeDocument/2006/relationships/image" Target="../media/image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786744"/>
            <a:ext cx="9144000" cy="188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India National Report</a:t>
            </a:r>
          </a:p>
          <a:p>
            <a:pPr algn="ctr">
              <a:lnSpc>
                <a:spcPct val="150000"/>
              </a:lnSpc>
            </a:pPr>
            <a:r>
              <a:rPr lang="en-US" altLang="en-US" sz="2000" b="1" dirty="0">
                <a:solidFill>
                  <a:prstClr val="black"/>
                </a:solidFill>
                <a:ea typeface="+mj-ea"/>
              </a:rPr>
              <a:t>DBCP– 38, Hybrid meeting, </a:t>
            </a:r>
            <a:r>
              <a:rPr lang="en-US" altLang="zh-CN" sz="2000" b="1" dirty="0">
                <a:solidFill>
                  <a:prstClr val="black"/>
                </a:solidFill>
                <a:ea typeface="+mj-ea"/>
              </a:rPr>
              <a:t>Geneva</a:t>
            </a:r>
            <a:r>
              <a:rPr lang="en-US" altLang="en-US" sz="2000" b="1" dirty="0">
                <a:solidFill>
                  <a:prstClr val="black"/>
                </a:solidFill>
                <a:ea typeface="+mj-ea"/>
              </a:rPr>
              <a:t>, Switzerland, 1-4 November 2022</a:t>
            </a:r>
          </a:p>
          <a:p>
            <a:pPr algn="ctr">
              <a:lnSpc>
                <a:spcPct val="150000"/>
              </a:lnSpc>
            </a:pPr>
            <a:endParaRPr lang="en-US" altLang="en-US" sz="2000" b="1" dirty="0">
              <a:solidFill>
                <a:prstClr val="black"/>
              </a:solidFill>
              <a:ea typeface="+mj-ea"/>
            </a:endParaRPr>
          </a:p>
        </p:txBody>
      </p:sp>
      <p:pic>
        <p:nvPicPr>
          <p:cNvPr id="1026" name="Picture 2" descr="National Institute of Ocean Technology - Wikipedia">
            <a:extLst>
              <a:ext uri="{FF2B5EF4-FFF2-40B4-BE49-F238E27FC236}">
                <a16:creationId xmlns:a16="http://schemas.microsoft.com/office/drawing/2014/main" id="{F48C57CD-3788-C881-8F3F-E0AA404ACD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7986" y="4487578"/>
            <a:ext cx="695557" cy="676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indilog">
            <a:extLst>
              <a:ext uri="{FF2B5EF4-FFF2-40B4-BE49-F238E27FC236}">
                <a16:creationId xmlns:a16="http://schemas.microsoft.com/office/drawing/2014/main" id="{433518DB-8CEC-6C77-7DAA-41CDB67DE9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l="51352" t="26286" b="9807"/>
          <a:stretch>
            <a:fillRect/>
          </a:stretch>
        </p:blipFill>
        <p:spPr bwMode="auto">
          <a:xfrm>
            <a:off x="4486052" y="4666836"/>
            <a:ext cx="877062" cy="318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B161FA8-D112-0503-C49F-14B494A66B67}"/>
              </a:ext>
            </a:extLst>
          </p:cNvPr>
          <p:cNvSpPr txBox="1"/>
          <p:nvPr/>
        </p:nvSpPr>
        <p:spPr>
          <a:xfrm>
            <a:off x="3200399" y="5307806"/>
            <a:ext cx="32789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dirty="0"/>
              <a:t>Dr TATA SUDHAKAR</a:t>
            </a:r>
          </a:p>
          <a:p>
            <a:pPr algn="ctr"/>
            <a:r>
              <a:rPr lang="en-IN" b="1" dirty="0"/>
              <a:t>Scientist G &amp; Head OOS</a:t>
            </a:r>
          </a:p>
          <a:p>
            <a:pPr algn="ctr"/>
            <a:r>
              <a:rPr lang="en-IN" b="1" dirty="0"/>
              <a:t>NIOT - India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2450" y="2149475"/>
            <a:ext cx="7772400" cy="1470025"/>
          </a:xfrm>
        </p:spPr>
        <p:txBody>
          <a:bodyPr/>
          <a:lstStyle/>
          <a:p>
            <a:r>
              <a:rPr lang="en-US" sz="4800" b="1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890232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4">
            <a:extLst>
              <a:ext uri="{FF2B5EF4-FFF2-40B4-BE49-F238E27FC236}">
                <a16:creationId xmlns:a16="http://schemas.microsoft.com/office/drawing/2014/main" id="{AAEC3B74-B520-28E4-5EE5-88F13D477D00}"/>
              </a:ext>
            </a:extLst>
          </p:cNvPr>
          <p:cNvGrpSpPr>
            <a:grpSpLocks/>
          </p:cNvGrpSpPr>
          <p:nvPr/>
        </p:nvGrpSpPr>
        <p:grpSpPr bwMode="auto">
          <a:xfrm>
            <a:off x="527050" y="1003300"/>
            <a:ext cx="2795588" cy="3230563"/>
            <a:chOff x="999459" y="526939"/>
            <a:chExt cx="3420000" cy="3872872"/>
          </a:xfrm>
        </p:grpSpPr>
        <p:pic>
          <p:nvPicPr>
            <p:cNvPr id="7198" name="Picture 5" descr="E:\Sanjib_INCOIS\OON_Inventory\inst_photos\waverider.png">
              <a:extLst>
                <a:ext uri="{FF2B5EF4-FFF2-40B4-BE49-F238E27FC236}">
                  <a16:creationId xmlns:a16="http://schemas.microsoft.com/office/drawing/2014/main" id="{71EF3BFD-3F3B-FDB0-A4FC-D5CC666A63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80" t="14851" r="8173" b="11853"/>
            <a:stretch>
              <a:fillRect/>
            </a:stretch>
          </p:blipFill>
          <p:spPr bwMode="auto">
            <a:xfrm>
              <a:off x="999459" y="526939"/>
              <a:ext cx="3420000" cy="3872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46FA6E7C-E240-5683-1DAD-AF008959CE6E}"/>
                </a:ext>
              </a:extLst>
            </p:cNvPr>
            <p:cNvSpPr/>
            <p:nvPr/>
          </p:nvSpPr>
          <p:spPr>
            <a:xfrm>
              <a:off x="1510226" y="2835437"/>
              <a:ext cx="446678" cy="515748"/>
            </a:xfrm>
            <a:prstGeom prst="ellipse">
              <a:avLst/>
            </a:prstGeom>
            <a:noFill/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IN"/>
            </a:p>
          </p:txBody>
        </p:sp>
      </p:grpSp>
      <p:sp>
        <p:nvSpPr>
          <p:cNvPr id="7171" name="TextBox 7">
            <a:extLst>
              <a:ext uri="{FF2B5EF4-FFF2-40B4-BE49-F238E27FC236}">
                <a16:creationId xmlns:a16="http://schemas.microsoft.com/office/drawing/2014/main" id="{CB46A771-5FAC-70A2-2630-30E9FFF9EB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0038" y="806450"/>
            <a:ext cx="3554412" cy="595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altLang="en-US" sz="1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network of 16 wave rider buoys (WRB) was maintained in collaboration with various research and academic institutes</a:t>
            </a:r>
          </a:p>
          <a:p>
            <a:pPr algn="just" eaLnBrk="1" hangingPunct="1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altLang="en-US" sz="1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New collaborators were identified for continuation of the project and project sanctions were released</a:t>
            </a:r>
          </a:p>
          <a:p>
            <a:pPr algn="just" eaLnBrk="1" hangingPunct="1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altLang="en-US" sz="1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Upgradation of old WRBs with solar panel is in progress</a:t>
            </a:r>
          </a:p>
          <a:p>
            <a:pPr algn="just" eaLnBrk="1" hangingPunct="1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altLang="en-US" sz="1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Transportation and logistics arrangement for maintenance of WRB got suffered–Major impact of Covid</a:t>
            </a:r>
          </a:p>
          <a:p>
            <a:pPr algn="just" eaLnBrk="1" hangingPunct="1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altLang="en-US" sz="1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wave rider buoy off Gopalpur was stolen by fishermen and successfully retrieved on 05.12.2021</a:t>
            </a:r>
          </a:p>
        </p:txBody>
      </p:sp>
      <p:pic>
        <p:nvPicPr>
          <p:cNvPr id="7172" name="Picture 8" descr="Table&#10;&#10;Description automatically generated">
            <a:extLst>
              <a:ext uri="{FF2B5EF4-FFF2-40B4-BE49-F238E27FC236}">
                <a16:creationId xmlns:a16="http://schemas.microsoft.com/office/drawing/2014/main" id="{03CDBE02-482A-F419-73FE-486C948FD3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33863"/>
            <a:ext cx="5465763" cy="262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Table 3">
            <a:extLst>
              <a:ext uri="{FF2B5EF4-FFF2-40B4-BE49-F238E27FC236}">
                <a16:creationId xmlns:a16="http://schemas.microsoft.com/office/drawing/2014/main" id="{ED325CEB-1222-E6A9-BBFE-B05E171D308F}"/>
              </a:ext>
            </a:extLst>
          </p:cNvPr>
          <p:cNvGraphicFramePr>
            <a:graphicFrameLocks noGrp="1"/>
          </p:cNvGraphicFramePr>
          <p:nvPr/>
        </p:nvGraphicFramePr>
        <p:xfrm>
          <a:off x="3516313" y="1476375"/>
          <a:ext cx="1839912" cy="247967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129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69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2280"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Times New Roman"/>
                          <a:cs typeface="Times New Roman"/>
                        </a:rPr>
                        <a:t>Commissioned</a:t>
                      </a:r>
                      <a:endParaRPr lang="en-IN" sz="1400" dirty="0">
                        <a:latin typeface="Times New Roman"/>
                        <a:cs typeface="Times New Roman"/>
                      </a:endParaRPr>
                    </a:p>
                  </a:txBody>
                  <a:tcPr marL="91473" marR="91473" marT="45730" marB="4573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16</a:t>
                      </a:r>
                    </a:p>
                  </a:txBody>
                  <a:tcPr marL="91473" marR="91473" marT="45730" marB="4573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22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latin typeface="Times New Roman"/>
                          <a:cs typeface="Times New Roman"/>
                        </a:rPr>
                        <a:t>Operational</a:t>
                      </a:r>
                      <a:endParaRPr lang="en-IN" sz="1400" dirty="0">
                        <a:solidFill>
                          <a:srgbClr val="FF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91473" marR="91473" marT="45730" marB="4573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dirty="0">
                          <a:latin typeface="Times New Roman"/>
                          <a:cs typeface="Times New Roman"/>
                        </a:rPr>
                        <a:t>11</a:t>
                      </a:r>
                      <a:endParaRPr lang="en-IN" sz="1400" dirty="0">
                        <a:solidFill>
                          <a:srgbClr val="FF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91473" marR="91473" marT="45730" marB="4573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22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>
                          <a:latin typeface="Times New Roman"/>
                          <a:cs typeface="Times New Roman"/>
                        </a:rPr>
                        <a:t>Drifted</a:t>
                      </a:r>
                      <a:endParaRPr lang="en-IN" sz="1400">
                        <a:solidFill>
                          <a:srgbClr val="FF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91473" marR="91473" marT="45730" marB="4573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dirty="0">
                          <a:latin typeface="Times New Roman"/>
                          <a:cs typeface="Times New Roman"/>
                        </a:rPr>
                        <a:t>08</a:t>
                      </a:r>
                      <a:endParaRPr lang="en-IN" sz="1400" dirty="0">
                        <a:solidFill>
                          <a:srgbClr val="FF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91473" marR="91473" marT="45730" marB="4573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2280">
                <a:tc>
                  <a:txBody>
                    <a:bodyPr/>
                    <a:lstStyle/>
                    <a:p>
                      <a:r>
                        <a:rPr lang="en-US" sz="1400" b="1">
                          <a:latin typeface="Times New Roman"/>
                          <a:cs typeface="Times New Roman"/>
                        </a:rPr>
                        <a:t>Under repair</a:t>
                      </a:r>
                      <a:endParaRPr lang="en-IN" sz="1400">
                        <a:latin typeface="Times New Roman"/>
                        <a:cs typeface="Times New Roman"/>
                      </a:endParaRPr>
                    </a:p>
                  </a:txBody>
                  <a:tcPr marL="91473" marR="91473" marT="45730" marB="4573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lang="en-IN" sz="1400" dirty="0">
                          <a:latin typeface="Times New Roman"/>
                          <a:cs typeface="Times New Roman"/>
                        </a:rPr>
                        <a:t>5</a:t>
                      </a:r>
                      <a:endParaRPr lang="en-IN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73" marR="91473" marT="45730" marB="4573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2280"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Times New Roman"/>
                          <a:cs typeface="Times New Roman"/>
                        </a:rPr>
                        <a:t>Redeployment</a:t>
                      </a:r>
                      <a:endParaRPr lang="en-IN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73" marR="91473" marT="45730" marB="45730"/>
                </a:tc>
                <a:tc>
                  <a:txBody>
                    <a:bodyPr/>
                    <a:lstStyle/>
                    <a:p>
                      <a:r>
                        <a:rPr lang="en-IN" sz="1400" dirty="0">
                          <a:latin typeface="Times New Roman"/>
                          <a:cs typeface="Times New Roman"/>
                        </a:rPr>
                        <a:t>07</a:t>
                      </a:r>
                      <a:endParaRPr lang="en-IN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73" marR="91473" marT="45730" marB="4573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8273">
                <a:tc>
                  <a:txBody>
                    <a:bodyPr/>
                    <a:lstStyle/>
                    <a:p>
                      <a:r>
                        <a:rPr lang="en-IN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Vandalism </a:t>
                      </a:r>
                    </a:p>
                    <a:p>
                      <a:r>
                        <a:rPr lang="en-IN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(01.12.2021)</a:t>
                      </a:r>
                    </a:p>
                  </a:txBody>
                  <a:tcPr marL="91473" marR="91473" marT="45730" marB="45730"/>
                </a:tc>
                <a:tc>
                  <a:txBody>
                    <a:bodyPr/>
                    <a:lstStyle/>
                    <a:p>
                      <a:r>
                        <a:rPr lang="en-I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</a:p>
                  </a:txBody>
                  <a:tcPr marL="91473" marR="91473" marT="45730" marB="4573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196" name="TextBox 11">
            <a:extLst>
              <a:ext uri="{FF2B5EF4-FFF2-40B4-BE49-F238E27FC236}">
                <a16:creationId xmlns:a16="http://schemas.microsoft.com/office/drawing/2014/main" id="{C6FB22EA-33AC-6AE4-1726-24414BF479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0188" y="23813"/>
            <a:ext cx="61436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IN" altLang="en-US" sz="2400" b="1">
                <a:latin typeface="Times New Roamn"/>
                <a:cs typeface="Times New Roman" panose="02020603050405020304" pitchFamily="18" charset="0"/>
              </a:rPr>
              <a:t>Wave Rider Buoy Network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77F693B-160F-EFCA-BF36-99D6E3914A2D}"/>
              </a:ext>
            </a:extLst>
          </p:cNvPr>
          <p:cNvCxnSpPr/>
          <p:nvPr/>
        </p:nvCxnSpPr>
        <p:spPr>
          <a:xfrm rot="16200000" flipH="1">
            <a:off x="2082800" y="2159000"/>
            <a:ext cx="1835150" cy="9588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2" name="Picture 1" descr="hindilog">
            <a:extLst>
              <a:ext uri="{FF2B5EF4-FFF2-40B4-BE49-F238E27FC236}">
                <a16:creationId xmlns:a16="http://schemas.microsoft.com/office/drawing/2014/main" id="{832CB2D7-F3C7-C0DF-49CA-1D669945C3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 l="51352" t="26286" b="9807"/>
          <a:stretch>
            <a:fillRect/>
          </a:stretch>
        </p:blipFill>
        <p:spPr bwMode="auto">
          <a:xfrm>
            <a:off x="8057388" y="95759"/>
            <a:ext cx="877062" cy="318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94E3F528-9EC7-5431-2F83-03E185BEF4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268" y="1025343"/>
            <a:ext cx="3618147" cy="258053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77D87B1-0E55-AE62-E33E-7F2BC9EADAFA}"/>
              </a:ext>
            </a:extLst>
          </p:cNvPr>
          <p:cNvSpPr txBox="1"/>
          <p:nvPr/>
        </p:nvSpPr>
        <p:spPr>
          <a:xfrm>
            <a:off x="4265277" y="4065392"/>
            <a:ext cx="4704456" cy="198515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dirty="0">
                <a:latin typeface="Times New Roamn"/>
              </a:rPr>
              <a:t>Procured 30 Nos of drifters from in 2021-22.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dirty="0">
                <a:latin typeface="Times New Roamn"/>
              </a:rPr>
              <a:t>Deployed 15 drifters in North Indian Ocean.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dirty="0">
                <a:latin typeface="Times New Roamn"/>
              </a:rPr>
              <a:t>Evaluated data from indigenous satellite-tracked (INSAT) drifter. 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rgbClr val="FF0000"/>
                </a:solidFill>
                <a:latin typeface="Times New Roamn"/>
              </a:rPr>
              <a:t>It is planned to procure 20 drifters during 2022-23 period</a:t>
            </a:r>
          </a:p>
        </p:txBody>
      </p:sp>
      <p:graphicFrame>
        <p:nvGraphicFramePr>
          <p:cNvPr id="9" name="Table 6">
            <a:extLst>
              <a:ext uri="{FF2B5EF4-FFF2-40B4-BE49-F238E27FC236}">
                <a16:creationId xmlns:a16="http://schemas.microsoft.com/office/drawing/2014/main" id="{54433595-DEAF-17E7-44AD-BA1DD280B0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546942"/>
              </p:ext>
            </p:extLst>
          </p:nvPr>
        </p:nvGraphicFramePr>
        <p:xfrm>
          <a:off x="3792415" y="1089619"/>
          <a:ext cx="5232315" cy="229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9620">
                  <a:extLst>
                    <a:ext uri="{9D8B030D-6E8A-4147-A177-3AD203B41FA5}">
                      <a16:colId xmlns:a16="http://schemas.microsoft.com/office/drawing/2014/main" val="4205249127"/>
                    </a:ext>
                  </a:extLst>
                </a:gridCol>
                <a:gridCol w="1661713">
                  <a:extLst>
                    <a:ext uri="{9D8B030D-6E8A-4147-A177-3AD203B41FA5}">
                      <a16:colId xmlns:a16="http://schemas.microsoft.com/office/drawing/2014/main" val="3223594265"/>
                    </a:ext>
                  </a:extLst>
                </a:gridCol>
                <a:gridCol w="903738">
                  <a:extLst>
                    <a:ext uri="{9D8B030D-6E8A-4147-A177-3AD203B41FA5}">
                      <a16:colId xmlns:a16="http://schemas.microsoft.com/office/drawing/2014/main" val="3617713180"/>
                    </a:ext>
                  </a:extLst>
                </a:gridCol>
                <a:gridCol w="1127244">
                  <a:extLst>
                    <a:ext uri="{9D8B030D-6E8A-4147-A177-3AD203B41FA5}">
                      <a16:colId xmlns:a16="http://schemas.microsoft.com/office/drawing/2014/main" val="33553197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I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Vessel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Period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Deployed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Area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35753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ORV</a:t>
                      </a:r>
                    </a:p>
                    <a:p>
                      <a:r>
                        <a:rPr lang="en-I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Sagar Kanya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Jan-17 Feb,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Southern</a:t>
                      </a:r>
                    </a:p>
                    <a:p>
                      <a:r>
                        <a:rPr lang="en-I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N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BoB</a:t>
                      </a:r>
                      <a:endParaRPr lang="en-IN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26440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ORV</a:t>
                      </a:r>
                    </a:p>
                    <a:p>
                      <a:r>
                        <a:rPr lang="en-I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Sagar Kanya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Mar 2022 onwards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43165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CRV</a:t>
                      </a:r>
                    </a:p>
                    <a:p>
                      <a:r>
                        <a:rPr lang="en-I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Sagar Tara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4-15 Feb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SW </a:t>
                      </a:r>
                      <a:r>
                        <a:rPr lang="en-IN" sz="140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BoB</a:t>
                      </a:r>
                      <a:endParaRPr lang="en-IN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85662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MV Blue Fin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14-15 Feb,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8650117"/>
                  </a:ext>
                </a:extLst>
              </a:tr>
            </a:tbl>
          </a:graphicData>
        </a:graphic>
      </p:graphicFrame>
      <p:pic>
        <p:nvPicPr>
          <p:cNvPr id="10" name="Picture 9" descr="A picture containing map&#10;&#10;Description automatically generated">
            <a:extLst>
              <a:ext uri="{FF2B5EF4-FFF2-40B4-BE49-F238E27FC236}">
                <a16:creationId xmlns:a16="http://schemas.microsoft.com/office/drawing/2014/main" id="{95747171-4B8B-678E-D3A0-0673336815D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72" b="35855"/>
          <a:stretch/>
        </p:blipFill>
        <p:spPr>
          <a:xfrm>
            <a:off x="125277" y="3705266"/>
            <a:ext cx="4140000" cy="270541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2BE3011-B9D5-736D-7621-001037F5C029}"/>
              </a:ext>
            </a:extLst>
          </p:cNvPr>
          <p:cNvSpPr txBox="1"/>
          <p:nvPr/>
        </p:nvSpPr>
        <p:spPr>
          <a:xfrm>
            <a:off x="1838739" y="336524"/>
            <a:ext cx="598335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Satellite Tracked Surface Drifters (SVP)</a:t>
            </a:r>
          </a:p>
        </p:txBody>
      </p:sp>
      <p:pic>
        <p:nvPicPr>
          <p:cNvPr id="2" name="Picture 1" descr="hindilog">
            <a:extLst>
              <a:ext uri="{FF2B5EF4-FFF2-40B4-BE49-F238E27FC236}">
                <a16:creationId xmlns:a16="http://schemas.microsoft.com/office/drawing/2014/main" id="{BAAC4704-C42F-7A0D-E44F-B731AB52A3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 l="51352" t="26286" b="9807"/>
          <a:stretch>
            <a:fillRect/>
          </a:stretch>
        </p:blipFill>
        <p:spPr bwMode="auto">
          <a:xfrm>
            <a:off x="8092671" y="91936"/>
            <a:ext cx="877062" cy="318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310085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52BE3011-B9D5-736D-7621-001037F5C029}"/>
              </a:ext>
            </a:extLst>
          </p:cNvPr>
          <p:cNvSpPr txBox="1"/>
          <p:nvPr/>
        </p:nvSpPr>
        <p:spPr>
          <a:xfrm>
            <a:off x="1838739" y="336524"/>
            <a:ext cx="598335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Satellite Tracked Wave Drifters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8837E32-4141-B4B6-D921-FE8A53E850B0}"/>
              </a:ext>
            </a:extLst>
          </p:cNvPr>
          <p:cNvSpPr txBox="1"/>
          <p:nvPr/>
        </p:nvSpPr>
        <p:spPr>
          <a:xfrm>
            <a:off x="531965" y="960576"/>
            <a:ext cx="83389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amn"/>
              </a:rPr>
              <a:t>Four wave drifters were deployed in the Indian Ocean sector of Southern Ocean in 2021 and three of them were in the major swell generation areas of IO</a:t>
            </a:r>
            <a:endParaRPr lang="en-IN" sz="2000" dirty="0">
              <a:latin typeface="Times New Roamn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5B8F16F-6635-2D77-D041-0C7E96531F30}"/>
              </a:ext>
            </a:extLst>
          </p:cNvPr>
          <p:cNvGrpSpPr/>
          <p:nvPr/>
        </p:nvGrpSpPr>
        <p:grpSpPr>
          <a:xfrm>
            <a:off x="96297" y="1699525"/>
            <a:ext cx="4791334" cy="2782907"/>
            <a:chOff x="96297" y="1699525"/>
            <a:chExt cx="4791334" cy="2782907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EA41B22-6BC0-8DA3-1D0F-7F27788570C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rcRect l="17718" t="39059" r="56767" b="14321"/>
            <a:stretch>
              <a:fillRect/>
            </a:stretch>
          </p:blipFill>
          <p:spPr>
            <a:xfrm>
              <a:off x="2794521" y="1789043"/>
              <a:ext cx="1101076" cy="1464444"/>
            </a:xfrm>
            <a:prstGeom prst="rect">
              <a:avLst/>
            </a:prstGeom>
          </p:spPr>
        </p:pic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5D5C2B03-276A-E0A1-8D28-AE67D398421B}"/>
                </a:ext>
              </a:extLst>
            </p:cNvPr>
            <p:cNvGrpSpPr/>
            <p:nvPr/>
          </p:nvGrpSpPr>
          <p:grpSpPr>
            <a:xfrm>
              <a:off x="2784519" y="3245470"/>
              <a:ext cx="2103112" cy="1233484"/>
              <a:chOff x="7824192" y="4232695"/>
              <a:chExt cx="2304256" cy="1330575"/>
            </a:xfrm>
          </p:grpSpPr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35B9907F-2B9E-FB3D-A055-CB45380B24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/>
              <a:srcRect l="33699" t="44173" r="23068" b="13460"/>
              <a:stretch>
                <a:fillRect/>
              </a:stretch>
            </p:blipFill>
            <p:spPr>
              <a:xfrm>
                <a:off x="7824192" y="4293096"/>
                <a:ext cx="2304256" cy="1270174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E98E3930-97EB-62DD-B72C-0289E9EB30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/>
              <a:srcRect l="49912" t="44173" r="47386" b="19799"/>
              <a:stretch>
                <a:fillRect/>
              </a:stretch>
            </p:blipFill>
            <p:spPr>
              <a:xfrm rot="1440000">
                <a:off x="8323739" y="4232695"/>
                <a:ext cx="67908" cy="1170751"/>
              </a:xfrm>
              <a:prstGeom prst="rect">
                <a:avLst/>
              </a:prstGeom>
            </p:spPr>
          </p:pic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1C91A59F-13A1-8011-EC5B-417CD25CD7BA}"/>
                </a:ext>
              </a:extLst>
            </p:cNvPr>
            <p:cNvGrpSpPr/>
            <p:nvPr/>
          </p:nvGrpSpPr>
          <p:grpSpPr>
            <a:xfrm>
              <a:off x="102562" y="1699525"/>
              <a:ext cx="2647956" cy="1566283"/>
              <a:chOff x="119336" y="3680128"/>
              <a:chExt cx="2778864" cy="1693088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13E62584-2337-DAAF-505C-3C5FBE84D8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/>
              <a:srcRect l="32105" t="40867" r="20653" b="11255"/>
              <a:stretch>
                <a:fillRect/>
              </a:stretch>
            </p:blipFill>
            <p:spPr>
              <a:xfrm>
                <a:off x="119336" y="3789040"/>
                <a:ext cx="2778864" cy="1584176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23C2B14E-6F06-89C6-BD87-1A2BA51AF0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/>
              <a:srcRect l="49912" t="44173" r="47386" b="19799"/>
              <a:stretch>
                <a:fillRect/>
              </a:stretch>
            </p:blipFill>
            <p:spPr>
              <a:xfrm rot="1620000">
                <a:off x="767789" y="3680128"/>
                <a:ext cx="85616" cy="1476000"/>
              </a:xfrm>
              <a:prstGeom prst="rect">
                <a:avLst/>
              </a:prstGeom>
            </p:spPr>
          </p:pic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30CB7542-D38E-BA8D-2362-86873254BD45}"/>
                </a:ext>
              </a:extLst>
            </p:cNvPr>
            <p:cNvGrpSpPr/>
            <p:nvPr/>
          </p:nvGrpSpPr>
          <p:grpSpPr>
            <a:xfrm>
              <a:off x="96297" y="3226953"/>
              <a:ext cx="2647956" cy="1255479"/>
              <a:chOff x="47328" y="5381493"/>
              <a:chExt cx="2880320" cy="1359875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36B23972-BECA-616D-B323-ECDA9E05C9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/>
              <a:srcRect l="37592" t="51659" r="19293" b="14321"/>
              <a:stretch>
                <a:fillRect/>
              </a:stretch>
            </p:blipFill>
            <p:spPr>
              <a:xfrm>
                <a:off x="47328" y="5462979"/>
                <a:ext cx="2880320" cy="1278389"/>
              </a:xfrm>
              <a:prstGeom prst="rect">
                <a:avLst/>
              </a:prstGeom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C20014C8-A8D8-4BE7-1A3E-32CA592FAA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/>
              <a:srcRect l="49912" t="44173" r="47386" b="19799"/>
              <a:stretch>
                <a:fillRect/>
              </a:stretch>
            </p:blipFill>
            <p:spPr>
              <a:xfrm rot="2340000">
                <a:off x="732948" y="5381493"/>
                <a:ext cx="39677" cy="684000"/>
              </a:xfrm>
              <a:prstGeom prst="rect">
                <a:avLst/>
              </a:prstGeom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9597F2BD-71DE-5816-BCF0-2FF2AA89938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/>
              <a:srcRect l="49912" t="44173" r="47386" b="19799"/>
              <a:stretch>
                <a:fillRect/>
              </a:stretch>
            </p:blipFill>
            <p:spPr>
              <a:xfrm rot="2400000">
                <a:off x="395350" y="5814486"/>
                <a:ext cx="35501" cy="612000"/>
              </a:xfrm>
              <a:prstGeom prst="rect">
                <a:avLst/>
              </a:prstGeom>
            </p:spPr>
          </p:pic>
        </p:grpSp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id="{DF057801-CF07-FEAB-D2E9-EA421D2799DB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rcRect t="24745"/>
          <a:stretch>
            <a:fillRect/>
          </a:stretch>
        </p:blipFill>
        <p:spPr>
          <a:xfrm>
            <a:off x="3013588" y="4982398"/>
            <a:ext cx="6130411" cy="1539078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8CD3D08C-C642-D8CC-9675-80D870ADC2AF}"/>
              </a:ext>
            </a:extLst>
          </p:cNvPr>
          <p:cNvSpPr txBox="1"/>
          <p:nvPr/>
        </p:nvSpPr>
        <p:spPr>
          <a:xfrm>
            <a:off x="5180609" y="3674453"/>
            <a:ext cx="37935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amn"/>
              </a:rPr>
              <a:t>There is a lack of in situ wave observations in the Southern Ocean for wave parameter validation</a:t>
            </a:r>
            <a:endParaRPr lang="en-IN" dirty="0">
              <a:solidFill>
                <a:srgbClr val="FF0000"/>
              </a:solidFill>
              <a:latin typeface="Times New Roamn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2B86AFD-354E-C583-6DAA-31C003FC72D2}"/>
              </a:ext>
            </a:extLst>
          </p:cNvPr>
          <p:cNvSpPr txBox="1"/>
          <p:nvPr/>
        </p:nvSpPr>
        <p:spPr>
          <a:xfrm>
            <a:off x="33384" y="5176143"/>
            <a:ext cx="321343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amn"/>
              </a:rPr>
              <a:t>Wave parameters from the drifters were used extensively to validate the simulated data from  operational </a:t>
            </a:r>
            <a:r>
              <a:rPr lang="en-US" dirty="0" err="1">
                <a:latin typeface="Times New Roamn"/>
              </a:rPr>
              <a:t>WaveWatch</a:t>
            </a:r>
            <a:r>
              <a:rPr lang="en-US" dirty="0">
                <a:latin typeface="Times New Roamn"/>
              </a:rPr>
              <a:t> III set up for the Indian Ocean</a:t>
            </a:r>
            <a:endParaRPr lang="en-IN" dirty="0">
              <a:latin typeface="Times New Roamn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4A9B31B-733B-899E-41F2-040B2C613E6C}"/>
              </a:ext>
            </a:extLst>
          </p:cNvPr>
          <p:cNvSpPr txBox="1"/>
          <p:nvPr/>
        </p:nvSpPr>
        <p:spPr>
          <a:xfrm>
            <a:off x="1505778" y="4423829"/>
            <a:ext cx="2782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amn"/>
              </a:rPr>
              <a:t>Deployment locations</a:t>
            </a:r>
            <a:endParaRPr lang="en-IN" dirty="0">
              <a:solidFill>
                <a:srgbClr val="FF0000"/>
              </a:solidFill>
              <a:latin typeface="Times New Roamn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A668357-57FB-C9E9-C8CC-EACECE7C9A87}"/>
              </a:ext>
            </a:extLst>
          </p:cNvPr>
          <p:cNvSpPr txBox="1"/>
          <p:nvPr/>
        </p:nvSpPr>
        <p:spPr>
          <a:xfrm>
            <a:off x="4055165" y="1729451"/>
            <a:ext cx="46738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amn"/>
              </a:rPr>
              <a:t>Procurement of 30 wave drifters for 2022-23 period is underway</a:t>
            </a:r>
            <a:endParaRPr lang="en-IN" sz="2000" dirty="0">
              <a:latin typeface="Times New Roamn"/>
            </a:endParaRPr>
          </a:p>
        </p:txBody>
      </p:sp>
      <p:pic>
        <p:nvPicPr>
          <p:cNvPr id="7" name="Picture 6" descr="hindilog">
            <a:extLst>
              <a:ext uri="{FF2B5EF4-FFF2-40B4-BE49-F238E27FC236}">
                <a16:creationId xmlns:a16="http://schemas.microsoft.com/office/drawing/2014/main" id="{7AE66711-346E-E551-5F53-BEA512826C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/>
          <a:srcRect l="51352" t="26286" b="9807"/>
          <a:stretch>
            <a:fillRect/>
          </a:stretch>
        </p:blipFill>
        <p:spPr bwMode="auto">
          <a:xfrm>
            <a:off x="8100392" y="35394"/>
            <a:ext cx="877062" cy="318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220422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27914D6-1A62-5800-F696-E73EE694F9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8539" y="1042896"/>
            <a:ext cx="3091070" cy="314430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35F31F9-D4C1-932B-B964-0D97CAB9993E}"/>
              </a:ext>
            </a:extLst>
          </p:cNvPr>
          <p:cNvSpPr txBox="1"/>
          <p:nvPr/>
        </p:nvSpPr>
        <p:spPr>
          <a:xfrm>
            <a:off x="0" y="4794223"/>
            <a:ext cx="5052374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 coastal ADCP and 3 equatorial current meter is active. 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One cruise was carried out to service moorings in the west coast and one cruise to service three moorings in the EIO.</a:t>
            </a:r>
          </a:p>
        </p:txBody>
      </p:sp>
      <p:pic>
        <p:nvPicPr>
          <p:cNvPr id="9" name="Picture 8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A42EBE5A-CB89-64EF-FC6C-FF4CB9A764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77118" y="2711051"/>
            <a:ext cx="2304000" cy="8996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C128370-5919-2175-300A-AAE279D30174}"/>
              </a:ext>
            </a:extLst>
          </p:cNvPr>
          <p:cNvSpPr txBox="1"/>
          <p:nvPr/>
        </p:nvSpPr>
        <p:spPr>
          <a:xfrm>
            <a:off x="2041853" y="509505"/>
            <a:ext cx="5544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  <a:latin typeface="Times New Roamn"/>
                <a:cs typeface="Arial" pitchFamily="34" charset="0"/>
              </a:rPr>
              <a:t>Network is maintained in collaboration with NIO</a:t>
            </a:r>
            <a:endParaRPr lang="en-IN" sz="2000" dirty="0">
              <a:latin typeface="Times New Roamn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85F1421-09A4-1674-C198-C7C2C9F30322}"/>
              </a:ext>
            </a:extLst>
          </p:cNvPr>
          <p:cNvSpPr txBox="1"/>
          <p:nvPr/>
        </p:nvSpPr>
        <p:spPr>
          <a:xfrm>
            <a:off x="5377070" y="3646201"/>
            <a:ext cx="332423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Time series of zooplankton biomass (mg m</a:t>
            </a:r>
            <a:r>
              <a:rPr lang="en-US" sz="1200" i="0" baseline="30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−3</a:t>
            </a:r>
            <a:r>
              <a:rPr lang="en-US" sz="120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during October 2012 to December 2020</a:t>
            </a:r>
            <a:endParaRPr lang="en-IN" sz="1200" dirty="0"/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63AA72D9-2C09-F9B2-6725-34F6AD1BDE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7070" y="2549126"/>
            <a:ext cx="1800000" cy="1638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F863034-01EE-78F8-0D4A-62EE67E20B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96024" y="864791"/>
            <a:ext cx="4127133" cy="161247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C860CF3-F554-0287-0ABB-2CDE0DEB20D8}"/>
              </a:ext>
            </a:extLst>
          </p:cNvPr>
          <p:cNvSpPr txBox="1"/>
          <p:nvPr/>
        </p:nvSpPr>
        <p:spPr>
          <a:xfrm>
            <a:off x="5256782" y="4107866"/>
            <a:ext cx="3887217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marR="0" lvl="0" indent="-1714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E2E2E"/>
                </a:solidFill>
                <a:effectLst/>
                <a:latin typeface="Times New Roamn"/>
              </a:rPr>
              <a:t>Biomass decreases with depth till thermocline, but this trend is weaker in the SEAS.</a:t>
            </a:r>
            <a:endParaRPr lang="en-US" altLang="en-US" sz="1600" dirty="0">
              <a:solidFill>
                <a:srgbClr val="2E2E2E"/>
              </a:solidFill>
              <a:latin typeface="Times New Roamn"/>
            </a:endParaRPr>
          </a:p>
          <a:p>
            <a:pPr marL="171450" marR="0" lvl="0" indent="-1714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E2E2E"/>
                </a:solidFill>
                <a:effectLst/>
                <a:latin typeface="Times New Roamn"/>
              </a:rPr>
              <a:t>Standing stock in NEAS and CEAS is maximum during winter and minimum during summer monsoon.</a:t>
            </a:r>
          </a:p>
          <a:p>
            <a:pPr marL="171450" marR="0" lvl="0" indent="-1714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E2E2E"/>
                </a:solidFill>
                <a:effectLst/>
                <a:latin typeface="Times New Roamn"/>
              </a:rPr>
              <a:t>The seasonal variation of standing stock is weaker in the southeastern Arabian Sea.</a:t>
            </a:r>
          </a:p>
          <a:p>
            <a:pPr marL="171450" marR="0" lvl="0" indent="-1714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E2E2E"/>
                </a:solidFill>
                <a:effectLst/>
                <a:latin typeface="Times New Roamn"/>
              </a:rPr>
              <a:t>This variation of standing stock is in contrast to that of satellite-derived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2E2E2E"/>
                </a:solidFill>
                <a:effectLst/>
                <a:latin typeface="Times New Roamn"/>
              </a:rPr>
              <a:t>chl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E2E2E"/>
                </a:solidFill>
                <a:effectLst/>
                <a:latin typeface="Times New Roamn"/>
              </a:rPr>
              <a:t>-a.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4BC874B-91C3-7631-A1E6-2B1532212BAF}"/>
              </a:ext>
            </a:extLst>
          </p:cNvPr>
          <p:cNvSpPr txBox="1"/>
          <p:nvPr/>
        </p:nvSpPr>
        <p:spPr>
          <a:xfrm>
            <a:off x="1179120" y="173845"/>
            <a:ext cx="694115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Equatorial and coastal current meter array</a:t>
            </a:r>
          </a:p>
        </p:txBody>
      </p:sp>
      <p:pic>
        <p:nvPicPr>
          <p:cNvPr id="2" name="Picture 1" descr="hindilog">
            <a:extLst>
              <a:ext uri="{FF2B5EF4-FFF2-40B4-BE49-F238E27FC236}">
                <a16:creationId xmlns:a16="http://schemas.microsoft.com/office/drawing/2014/main" id="{5CE08995-D63D-895E-3D8D-195E9EC7AD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 l="51352" t="26286" b="9807"/>
          <a:stretch>
            <a:fillRect/>
          </a:stretch>
        </p:blipFill>
        <p:spPr bwMode="auto">
          <a:xfrm>
            <a:off x="8100392" y="35394"/>
            <a:ext cx="877062" cy="318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427595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DB6F80-9168-B20E-1D02-1F99AB4F7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010" y="0"/>
            <a:ext cx="8229600" cy="718343"/>
          </a:xfrm>
        </p:spPr>
        <p:txBody>
          <a:bodyPr>
            <a:normAutofit fontScale="90000"/>
          </a:bodyPr>
          <a:lstStyle/>
          <a:p>
            <a:r>
              <a:rPr lang="en-GB" dirty="0"/>
              <a:t>Buoy network in NIOT</a:t>
            </a:r>
            <a:endParaRPr lang="en-IN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57C1D00C-7F72-7E37-E3B0-8129A107B5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8500" y="1053000"/>
            <a:ext cx="4389958" cy="3969056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5A8ADFE-E529-D4B4-3862-BCD4A62FB4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4963" y="992980"/>
            <a:ext cx="4379037" cy="4321969"/>
          </a:xfrm>
          <a:prstGeom prst="rect">
            <a:avLst/>
          </a:prstGeom>
        </p:spPr>
      </p:pic>
      <p:pic>
        <p:nvPicPr>
          <p:cNvPr id="2050" name="Picture 2" descr="National Institute of Ocean Technology - Wikipedia">
            <a:extLst>
              <a:ext uri="{FF2B5EF4-FFF2-40B4-BE49-F238E27FC236}">
                <a16:creationId xmlns:a16="http://schemas.microsoft.com/office/drawing/2014/main" id="{7159A381-A259-3A2E-D09F-E52D54BCB6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4787" y="274638"/>
            <a:ext cx="629647" cy="61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146CC1B-C9BA-2EF7-F099-49E8105C1DFE}"/>
              </a:ext>
            </a:extLst>
          </p:cNvPr>
          <p:cNvSpPr txBox="1"/>
          <p:nvPr/>
        </p:nvSpPr>
        <p:spPr>
          <a:xfrm>
            <a:off x="221456" y="5589586"/>
            <a:ext cx="8701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NIOT supporting to NOAA –PMEL for sustain the RAMA buoy network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0416868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D24DA-2732-B5AF-C1CF-31E587F9F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9743"/>
          </a:xfrm>
        </p:spPr>
        <p:txBody>
          <a:bodyPr>
            <a:normAutofit fontScale="90000"/>
          </a:bodyPr>
          <a:lstStyle/>
          <a:p>
            <a:r>
              <a:rPr lang="en-US" dirty="0"/>
              <a:t>Moored Buoy 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143EF7-DE07-3F91-C5CF-24C8A60FC2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731" y="935831"/>
            <a:ext cx="8872538" cy="4525963"/>
          </a:xfrm>
        </p:spPr>
        <p:txBody>
          <a:bodyPr/>
          <a:lstStyle/>
          <a:p>
            <a:r>
              <a:rPr lang="en-US" sz="1800" dirty="0"/>
              <a:t>Metadata updated on OCEANOPS</a:t>
            </a:r>
          </a:p>
          <a:p>
            <a:r>
              <a:rPr lang="en-US" sz="1800" dirty="0"/>
              <a:t>BUFR format for Moored buoy tested </a:t>
            </a:r>
          </a:p>
          <a:p>
            <a:r>
              <a:rPr lang="en-US" sz="1800" dirty="0"/>
              <a:t>Indigenously developed Indian Bottom Pressure Recorder deployed at depth of 1000 m</a:t>
            </a:r>
          </a:p>
          <a:p>
            <a:r>
              <a:rPr lang="en-IN" sz="1800" dirty="0"/>
              <a:t>Joint OMNI-RAMA Indian Ocean Data Portal was launched </a:t>
            </a:r>
            <a:r>
              <a:rPr lang="en-IN" sz="1800" dirty="0">
                <a:hlinkClick r:id="rId2"/>
              </a:rPr>
              <a:t>https://incois.gov.in/portal/datainfo/buoys.jsp</a:t>
            </a:r>
            <a:endParaRPr lang="en-IN" sz="1800" dirty="0"/>
          </a:p>
          <a:p>
            <a:r>
              <a:rPr lang="en-US" sz="1800" dirty="0"/>
              <a:t>3 Tsunami buoy and one OMNI buoy serviced during Sep 2022</a:t>
            </a:r>
          </a:p>
          <a:p>
            <a:r>
              <a:rPr lang="en-US" sz="1800" dirty="0"/>
              <a:t>Subsurface Tsunami buoy is being tested </a:t>
            </a:r>
          </a:p>
          <a:p>
            <a:r>
              <a:rPr lang="en-US" sz="1800" dirty="0"/>
              <a:t>Two OMNI vandalized and retrieved successfully with help of Indian Coast Guard.</a:t>
            </a:r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4435A0-AD19-6A27-B3B9-57521005A8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462" y="3764756"/>
            <a:ext cx="8508207" cy="2904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6081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DCDD922-5B6F-2E21-8C40-83D1A080AF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133" y="981616"/>
            <a:ext cx="4408927" cy="342091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4763079-0D78-D50B-9EF6-F766EFC55BC2}"/>
              </a:ext>
            </a:extLst>
          </p:cNvPr>
          <p:cNvSpPr txBox="1"/>
          <p:nvPr/>
        </p:nvSpPr>
        <p:spPr>
          <a:xfrm>
            <a:off x="3575576" y="3442433"/>
            <a:ext cx="576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800" b="1" dirty="0">
                <a:solidFill>
                  <a:schemeClr val="bg1"/>
                </a:solidFill>
                <a:latin typeface="Times New Roamn"/>
              </a:rPr>
              <a:t>STB03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7D7419-C4AC-6936-3BD0-52791B2190A7}"/>
              </a:ext>
            </a:extLst>
          </p:cNvPr>
          <p:cNvSpPr txBox="1"/>
          <p:nvPr/>
        </p:nvSpPr>
        <p:spPr>
          <a:xfrm>
            <a:off x="3319075" y="3152898"/>
            <a:ext cx="576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800" b="1" dirty="0">
                <a:solidFill>
                  <a:schemeClr val="bg1"/>
                </a:solidFill>
                <a:latin typeface="Times New Roamn"/>
              </a:rPr>
              <a:t>STB01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D9B9122-7812-0FEB-E5A1-C863A6A67B5C}"/>
              </a:ext>
            </a:extLst>
          </p:cNvPr>
          <p:cNvSpPr txBox="1"/>
          <p:nvPr/>
        </p:nvSpPr>
        <p:spPr>
          <a:xfrm>
            <a:off x="3319075" y="2726649"/>
            <a:ext cx="576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800" b="1" dirty="0">
                <a:solidFill>
                  <a:schemeClr val="bg1"/>
                </a:solidFill>
                <a:latin typeface="Times New Roamn"/>
              </a:rPr>
              <a:t>ITB05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570B02-E56A-0574-7D1E-0604EB34530D}"/>
              </a:ext>
            </a:extLst>
          </p:cNvPr>
          <p:cNvSpPr txBox="1"/>
          <p:nvPr/>
        </p:nvSpPr>
        <p:spPr>
          <a:xfrm>
            <a:off x="3334675" y="2300400"/>
            <a:ext cx="576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800" b="1" dirty="0">
                <a:solidFill>
                  <a:schemeClr val="bg1"/>
                </a:solidFill>
                <a:latin typeface="Times New Roamn"/>
              </a:rPr>
              <a:t>STB05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5A67E87-E921-2992-B814-3A97DD6521EE}"/>
              </a:ext>
            </a:extLst>
          </p:cNvPr>
          <p:cNvSpPr txBox="1"/>
          <p:nvPr/>
        </p:nvSpPr>
        <p:spPr>
          <a:xfrm>
            <a:off x="3453626" y="1905060"/>
            <a:ext cx="576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800" b="1" dirty="0">
                <a:solidFill>
                  <a:schemeClr val="bg1"/>
                </a:solidFill>
                <a:latin typeface="Times New Roamn"/>
              </a:rPr>
              <a:t>ITB09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0FB9C93-D47B-4C21-DAC4-14163CB1F289}"/>
              </a:ext>
            </a:extLst>
          </p:cNvPr>
          <p:cNvSpPr txBox="1"/>
          <p:nvPr/>
        </p:nvSpPr>
        <p:spPr>
          <a:xfrm>
            <a:off x="483874" y="1463589"/>
            <a:ext cx="576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800" b="1" dirty="0">
                <a:solidFill>
                  <a:schemeClr val="bg1"/>
                </a:solidFill>
                <a:latin typeface="Times New Roamn"/>
              </a:rPr>
              <a:t>STB02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07A4E29-CFA5-0304-C2E5-A08B19C00256}"/>
              </a:ext>
            </a:extLst>
          </p:cNvPr>
          <p:cNvSpPr txBox="1"/>
          <p:nvPr/>
        </p:nvSpPr>
        <p:spPr>
          <a:xfrm>
            <a:off x="861259" y="1559966"/>
            <a:ext cx="576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900" b="1" dirty="0">
                <a:solidFill>
                  <a:schemeClr val="bg1"/>
                </a:solidFill>
                <a:latin typeface="Times New Roamn"/>
              </a:rPr>
              <a:t>ITB12</a:t>
            </a:r>
          </a:p>
        </p:txBody>
      </p:sp>
      <p:pic>
        <p:nvPicPr>
          <p:cNvPr id="19" name="Picture 18" descr="Chart&#10;&#10;Description automatically generated with low confidence">
            <a:extLst>
              <a:ext uri="{FF2B5EF4-FFF2-40B4-BE49-F238E27FC236}">
                <a16:creationId xmlns:a16="http://schemas.microsoft.com/office/drawing/2014/main" id="{1F0C2BF8-D950-35DC-DFD4-C7026AA96BA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33" y="4581321"/>
            <a:ext cx="4408927" cy="1733849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C5DE9224-2CA5-C8C9-8B11-FD124E9B978F}"/>
              </a:ext>
            </a:extLst>
          </p:cNvPr>
          <p:cNvSpPr txBox="1"/>
          <p:nvPr/>
        </p:nvSpPr>
        <p:spPr>
          <a:xfrm>
            <a:off x="1779325" y="125721"/>
            <a:ext cx="61175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Tsunami buoys with BPR</a:t>
            </a:r>
          </a:p>
        </p:txBody>
      </p:sp>
      <p:sp>
        <p:nvSpPr>
          <p:cNvPr id="2" name="TextBox 11">
            <a:extLst>
              <a:ext uri="{FF2B5EF4-FFF2-40B4-BE49-F238E27FC236}">
                <a16:creationId xmlns:a16="http://schemas.microsoft.com/office/drawing/2014/main" id="{EBF4ABBA-57CA-B17C-B8A4-1C493DC6CFAB}"/>
              </a:ext>
            </a:extLst>
          </p:cNvPr>
          <p:cNvSpPr txBox="1"/>
          <p:nvPr/>
        </p:nvSpPr>
        <p:spPr>
          <a:xfrm>
            <a:off x="4561828" y="981161"/>
            <a:ext cx="4548749" cy="540147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rgbClr val="000000"/>
                </a:solidFill>
                <a:latin typeface="Times New Roamn"/>
              </a:rPr>
              <a:t>Real-time Network of 7 tsunami buoys in the Indian Ocean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rgbClr val="000000"/>
                </a:solidFill>
                <a:latin typeface="Times New Roamn"/>
              </a:rPr>
              <a:t>Out of the total 7 stations, 4 occupied (STB01, STB02, STB03 &amp; STB05) by SAIC Tsunami Buoys (STBs) by INCOIS and the remaining 3 stations (ITB05, ITB09 &amp; ITB12)  by NIOT Buoys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rgbClr val="000000"/>
                </a:solidFill>
                <a:latin typeface="Times New Roamn"/>
              </a:rPr>
              <a:t>Shares data from  7 Indian stations to NDBC-NOAA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IN" sz="1600" dirty="0">
                <a:solidFill>
                  <a:srgbClr val="000000"/>
                </a:solidFill>
                <a:latin typeface="Times New Roamn"/>
              </a:rPr>
              <a:t>Due to the COVID-19 pandemic situation and other administrative grounds, the planned Tsunami Buoys were unable to be serviced during reporting period. </a:t>
            </a:r>
            <a:endParaRPr lang="en-US" sz="1600" dirty="0">
              <a:solidFill>
                <a:srgbClr val="000000"/>
              </a:solidFill>
              <a:latin typeface="Times New Roamn"/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IN" sz="1600" dirty="0">
                <a:solidFill>
                  <a:srgbClr val="000000"/>
                </a:solidFill>
                <a:latin typeface="Times New Roamn"/>
              </a:rPr>
              <a:t>The commercial purchase agreement was signed between INCOIS &amp; SAIC for the scheduled maintenance service of STB01 &amp; STB05 (Bay of Bengal) and STB02 (Arabian Sea) in March/April 2023.</a:t>
            </a:r>
            <a:endParaRPr lang="en-US" sz="1600" dirty="0">
              <a:solidFill>
                <a:srgbClr val="000000"/>
              </a:solidFill>
              <a:latin typeface="Times New Roamn"/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600" dirty="0">
                <a:latin typeface="Times New Roamn"/>
              </a:rPr>
              <a:t>Attempt made to deploy ITBs in the Bay of Bengal/Arabian Sea</a:t>
            </a:r>
          </a:p>
        </p:txBody>
      </p:sp>
      <p:pic>
        <p:nvPicPr>
          <p:cNvPr id="3" name="Picture 2" descr="hindilog">
            <a:extLst>
              <a:ext uri="{FF2B5EF4-FFF2-40B4-BE49-F238E27FC236}">
                <a16:creationId xmlns:a16="http://schemas.microsoft.com/office/drawing/2014/main" id="{1F08B26E-879E-8143-F2CE-11C73637F1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 l="51352" t="26286" b="9807"/>
          <a:stretch>
            <a:fillRect/>
          </a:stretch>
        </p:blipFill>
        <p:spPr bwMode="auto">
          <a:xfrm>
            <a:off x="7364675" y="125721"/>
            <a:ext cx="877062" cy="318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National Institute of Ocean Technology - Wikipedia">
            <a:extLst>
              <a:ext uri="{FF2B5EF4-FFF2-40B4-BE49-F238E27FC236}">
                <a16:creationId xmlns:a16="http://schemas.microsoft.com/office/drawing/2014/main" id="{CB3EA81E-A735-8F46-5AB1-F4FA60202F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4787" y="100001"/>
            <a:ext cx="629647" cy="61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98417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315200" y="4495800"/>
            <a:ext cx="549402" cy="695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" name="Rectangle 13"/>
          <p:cNvSpPr>
            <a:spLocks noChangeArrowheads="1"/>
          </p:cNvSpPr>
          <p:nvPr/>
        </p:nvSpPr>
        <p:spPr bwMode="auto">
          <a:xfrm>
            <a:off x="7696200" y="5349534"/>
            <a:ext cx="1447800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1000" b="1" dirty="0">
                <a:solidFill>
                  <a:srgbClr val="002060"/>
                </a:solidFill>
                <a:latin typeface="Book Antiqua" pitchFamily="18" charset="0"/>
                <a:ea typeface="MS Mincho" pitchFamily="49" charset="-128"/>
              </a:rPr>
              <a:t>1. Surface Buoy was lost in 2016</a:t>
            </a:r>
          </a:p>
          <a:p>
            <a:r>
              <a:rPr lang="en-US" altLang="ja-JP" sz="1000" b="1" dirty="0">
                <a:solidFill>
                  <a:srgbClr val="002060"/>
                </a:solidFill>
                <a:latin typeface="Book Antiqua" pitchFamily="18" charset="0"/>
                <a:ea typeface="MS Mincho" pitchFamily="49" charset="-128"/>
              </a:rPr>
              <a:t>2. All electronics items were lost in Surface Buoy in 2019</a:t>
            </a:r>
          </a:p>
          <a:p>
            <a:endParaRPr lang="en-US" sz="12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490108" y="5410200"/>
            <a:ext cx="1182792" cy="889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2" name="Rectangle 13"/>
          <p:cNvSpPr>
            <a:spLocks noChangeArrowheads="1"/>
          </p:cNvSpPr>
          <p:nvPr/>
        </p:nvSpPr>
        <p:spPr bwMode="auto">
          <a:xfrm>
            <a:off x="7810815" y="4572000"/>
            <a:ext cx="133318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1000" b="1" dirty="0">
                <a:solidFill>
                  <a:srgbClr val="002060"/>
                </a:solidFill>
                <a:latin typeface="Book Antiqua" pitchFamily="18" charset="0"/>
                <a:ea typeface="MS Mincho" pitchFamily="49" charset="-128"/>
              </a:rPr>
              <a:t>STB01 surface buoy vandalism in 2020</a:t>
            </a:r>
            <a:endParaRPr lang="en-US" sz="1000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400800" y="4419600"/>
            <a:ext cx="914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" name="Rectangle 13"/>
          <p:cNvSpPr>
            <a:spLocks noChangeArrowheads="1"/>
          </p:cNvSpPr>
          <p:nvPr/>
        </p:nvSpPr>
        <p:spPr bwMode="auto">
          <a:xfrm>
            <a:off x="34254" y="3310156"/>
            <a:ext cx="2180439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28600" indent="-228600"/>
            <a:r>
              <a:rPr lang="en-US" altLang="ja-JP" sz="1000" b="1" dirty="0">
                <a:solidFill>
                  <a:srgbClr val="002060"/>
                </a:solidFill>
                <a:latin typeface="Book Antiqua" pitchFamily="18" charset="0"/>
                <a:ea typeface="MS Mincho" pitchFamily="49" charset="-128"/>
              </a:rPr>
              <a:t>STB02 Surface buoy damaged in 2016 and Communication cables were cut in 2013 &amp; 2018</a:t>
            </a:r>
            <a:endParaRPr lang="en-US" sz="1000" b="1" dirty="0"/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553200" y="3505200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Rectangle 13"/>
          <p:cNvSpPr>
            <a:spLocks noChangeArrowheads="1"/>
          </p:cNvSpPr>
          <p:nvPr/>
        </p:nvSpPr>
        <p:spPr bwMode="auto">
          <a:xfrm>
            <a:off x="7315200" y="3657600"/>
            <a:ext cx="18288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1000" b="1" dirty="0">
                <a:solidFill>
                  <a:srgbClr val="002060"/>
                </a:solidFill>
                <a:latin typeface="Book Antiqua" pitchFamily="18" charset="0"/>
                <a:ea typeface="MS Mincho" pitchFamily="49" charset="-128"/>
              </a:rPr>
              <a:t>STB04 surface buoy was drifted and recovered by Indian Navy in 2018 </a:t>
            </a:r>
            <a:endParaRPr lang="en-US" sz="1000" b="1" dirty="0"/>
          </a:p>
        </p:txBody>
      </p:sp>
      <p:pic>
        <p:nvPicPr>
          <p:cNvPr id="41" name="Picture 4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33400" y="3810000"/>
            <a:ext cx="990600" cy="894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 Box 16"/>
          <p:cNvSpPr txBox="1">
            <a:spLocks noChangeArrowheads="1"/>
          </p:cNvSpPr>
          <p:nvPr/>
        </p:nvSpPr>
        <p:spPr bwMode="auto">
          <a:xfrm>
            <a:off x="76200" y="985246"/>
            <a:ext cx="8991600" cy="2355180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177800" indent="-177800" algn="just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en-US" altLang="ja-JP" sz="1400" dirty="0">
                <a:latin typeface="Times New Roamn"/>
                <a:ea typeface="MS Mincho" pitchFamily="49" charset="-128"/>
              </a:rPr>
              <a:t>STB03 system vandalized two times (Aug 2016 it was lost full Surface buoy and  May 2019 lost surface’s buoy payload and electronic items)</a:t>
            </a:r>
          </a:p>
          <a:p>
            <a:pPr marL="177800" indent="-177800" algn="just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en-US" altLang="ja-JP" sz="1400" dirty="0">
                <a:latin typeface="Times New Roamn"/>
                <a:ea typeface="MS Mincho" pitchFamily="49" charset="-128"/>
              </a:rPr>
              <a:t>STB01 vandalized in Mar 2020 (small damage)</a:t>
            </a:r>
          </a:p>
          <a:p>
            <a:pPr marL="177800" indent="-177800" algn="just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en-US" altLang="ja-JP" sz="1400" dirty="0">
                <a:latin typeface="Times New Roamn"/>
                <a:ea typeface="MS Mincho" pitchFamily="49" charset="-128"/>
              </a:rPr>
              <a:t>STB04 vandalized in Oct 2018 and recovered by Indian Navy</a:t>
            </a:r>
          </a:p>
          <a:p>
            <a:pPr marL="177800" indent="-177800" algn="just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en-US" altLang="ja-JP" sz="1400" dirty="0">
                <a:latin typeface="Times New Roamn"/>
                <a:ea typeface="MS Mincho" pitchFamily="49" charset="-128"/>
              </a:rPr>
              <a:t>STB02 system vandalized three times (During 2013 &amp; 2018 communication cables were cut and in 2016 lost surface buoy payload and electronic items. </a:t>
            </a:r>
          </a:p>
          <a:p>
            <a:pPr marL="177800" lvl="0" indent="-177800" algn="just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en-US" altLang="ja-JP" sz="1400" dirty="0">
                <a:latin typeface="Times New Roamn"/>
                <a:ea typeface="MS Mincho" pitchFamily="49" charset="-128"/>
              </a:rPr>
              <a:t>ITB12 system deployed during December 2011 in AS, since the surface buoy was vandalized 8 times, out of buoy lost 3 times, i.e. Dec 2017, Jun 2018 and Jan 2019</a:t>
            </a:r>
          </a:p>
          <a:p>
            <a:pPr marL="177800" indent="-177800" algn="just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en-US" altLang="ja-JP" sz="1400" dirty="0">
                <a:latin typeface="Times New Roamn"/>
                <a:ea typeface="MS Mincho" pitchFamily="49" charset="-128"/>
              </a:rPr>
              <a:t>Northern Arabian Sea buoys are facing frequent Vandalism and it is difficult to sustain the buoy network in this region.</a:t>
            </a:r>
            <a:endParaRPr lang="en-US" altLang="ja-JP" sz="1600" dirty="0">
              <a:solidFill>
                <a:srgbClr val="002060"/>
              </a:solidFill>
              <a:latin typeface="Book Antiqua"/>
              <a:ea typeface="MS Mincho" pitchFamily="49" charset="-128"/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33600" y="3561346"/>
            <a:ext cx="4267200" cy="3144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3" name="Straight Arrow Connector 22"/>
          <p:cNvCxnSpPr/>
          <p:nvPr/>
        </p:nvCxnSpPr>
        <p:spPr>
          <a:xfrm rot="5400000" flipH="1" flipV="1">
            <a:off x="5410200" y="4114800"/>
            <a:ext cx="1219200" cy="1066800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5509071" y="4968114"/>
            <a:ext cx="914400" cy="762000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5715000" y="5943600"/>
            <a:ext cx="731772" cy="74612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10800000" flipV="1">
            <a:off x="1600200" y="4083942"/>
            <a:ext cx="838200" cy="183258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8" name="Picture 2" descr="G:\ITB12\15.JPG"/>
          <p:cNvPicPr>
            <a:picLocks noChangeAspect="1" noChangeArrowheads="1"/>
          </p:cNvPicPr>
          <p:nvPr/>
        </p:nvPicPr>
        <p:blipFill>
          <a:blip r:embed="rId8" cstate="print"/>
          <a:srcRect l="28572" t="7139" r="26190" b="7188"/>
          <a:stretch>
            <a:fillRect/>
          </a:stretch>
        </p:blipFill>
        <p:spPr bwMode="auto">
          <a:xfrm>
            <a:off x="304800" y="4786116"/>
            <a:ext cx="1219200" cy="1159042"/>
          </a:xfrm>
          <a:prstGeom prst="rect">
            <a:avLst/>
          </a:prstGeom>
          <a:noFill/>
        </p:spPr>
      </p:pic>
      <p:cxnSp>
        <p:nvCxnSpPr>
          <p:cNvPr id="43" name="Straight Arrow Connector 42"/>
          <p:cNvCxnSpPr/>
          <p:nvPr/>
        </p:nvCxnSpPr>
        <p:spPr>
          <a:xfrm rot="10800000" flipV="1">
            <a:off x="1524000" y="4267198"/>
            <a:ext cx="1143000" cy="838201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Rectangle 13"/>
          <p:cNvSpPr>
            <a:spLocks noChangeArrowheads="1"/>
          </p:cNvSpPr>
          <p:nvPr/>
        </p:nvSpPr>
        <p:spPr bwMode="auto">
          <a:xfrm>
            <a:off x="152400" y="6019800"/>
            <a:ext cx="1981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28600" indent="-228600"/>
            <a:r>
              <a:rPr lang="en-US" altLang="ja-JP" sz="1000" b="1" dirty="0">
                <a:solidFill>
                  <a:srgbClr val="002060"/>
                </a:solidFill>
                <a:latin typeface="Book Antiqua" pitchFamily="18" charset="0"/>
                <a:ea typeface="MS Mincho" pitchFamily="49" charset="-128"/>
              </a:rPr>
              <a:t>ITB12 vandalized 8 times and buoy lost 3 times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6027CF6-BF60-EA80-AED2-B1D7ACDC7931}"/>
              </a:ext>
            </a:extLst>
          </p:cNvPr>
          <p:cNvSpPr txBox="1"/>
          <p:nvPr/>
        </p:nvSpPr>
        <p:spPr>
          <a:xfrm>
            <a:off x="1779325" y="125721"/>
            <a:ext cx="61175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Tsunami buoys Vandalism issues</a:t>
            </a:r>
          </a:p>
          <a:p>
            <a:pPr algn="ctr"/>
            <a:endParaRPr lang="en-IN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hindilog">
            <a:extLst>
              <a:ext uri="{FF2B5EF4-FFF2-40B4-BE49-F238E27FC236}">
                <a16:creationId xmlns:a16="http://schemas.microsoft.com/office/drawing/2014/main" id="{0D1EF886-6663-0D15-719E-46BA17EAE9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/>
          <a:srcRect l="51352" t="26286" b="9807"/>
          <a:stretch>
            <a:fillRect/>
          </a:stretch>
        </p:blipFill>
        <p:spPr bwMode="auto">
          <a:xfrm>
            <a:off x="7364675" y="125721"/>
            <a:ext cx="877062" cy="318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National Institute of Ocean Technology - Wikipedia">
            <a:extLst>
              <a:ext uri="{FF2B5EF4-FFF2-40B4-BE49-F238E27FC236}">
                <a16:creationId xmlns:a16="http://schemas.microsoft.com/office/drawing/2014/main" id="{80015E77-F4D2-D2AF-41D1-311021759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0100" y="102043"/>
            <a:ext cx="629647" cy="61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34461</TotalTime>
  <Words>852</Words>
  <Application>Microsoft Office PowerPoint</Application>
  <PresentationFormat>On-screen Show (4:3)</PresentationFormat>
  <Paragraphs>107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Book Antiqua</vt:lpstr>
      <vt:lpstr>Calibri</vt:lpstr>
      <vt:lpstr>Times New Roamn</vt:lpstr>
      <vt:lpstr>Times New Roman</vt:lpstr>
      <vt:lpstr>Wingdings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Buoy network in NIOT</vt:lpstr>
      <vt:lpstr>Moored Buoy </vt:lpstr>
      <vt:lpstr>PowerPoint Presentation</vt:lpstr>
      <vt:lpstr>PowerPoint Presentation</vt:lpstr>
      <vt:lpstr>Thank you!</vt:lpstr>
    </vt:vector>
  </TitlesOfParts>
  <Company>IOC/UNESCO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DBCP-33 TC report</dc:title>
  <dc:creator>Long Jiang</dc:creator>
  <cp:lastModifiedBy>Sundar Ranganathan</cp:lastModifiedBy>
  <cp:revision>748</cp:revision>
  <cp:lastPrinted>2017-11-08T15:57:27Z</cp:lastPrinted>
  <dcterms:created xsi:type="dcterms:W3CDTF">2008-01-30T04:31:58Z</dcterms:created>
  <dcterms:modified xsi:type="dcterms:W3CDTF">2022-10-06T09:11:38Z</dcterms:modified>
</cp:coreProperties>
</file>