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8" r:id="rId4"/>
    <p:sldId id="27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6" r:id="rId13"/>
    <p:sldId id="277" r:id="rId1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081"/>
    <a:srgbClr val="212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807"/>
  </p:normalViewPr>
  <p:slideViewPr>
    <p:cSldViewPr snapToGrid="0" snapToObjects="1">
      <p:cViewPr varScale="1">
        <p:scale>
          <a:sx n="66" d="100"/>
          <a:sy n="66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D4BBE-CE86-6B49-AC2E-27AA863BA074}" type="datetimeFigureOut">
              <a:rPr lang="es-EC" smtClean="0"/>
              <a:t>28/9/2022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578A4-7E9F-C242-AAAF-C8A3C9831E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781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PORTADA 1: SOLO AGREGAR EL TÍTULO DE LA PRESENTACIÓN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716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PORTADA 1: SOLO AGREGAR EL TÍTULO DE LA PRESENTACIÓN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066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PORTADA 1: SOLO AGREGAR EL TÍTULO DE LA PRESENTACIÓN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19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4D135-6A91-B14F-AADA-F6A21868A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C0002B-CB7D-FA4D-B9DD-6A7C5A2F7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97537-0D75-5749-8CD1-6045C041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28/9/2022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53B323-82F6-674A-8F90-A19FE724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011E38-4872-BA42-AE5E-578DEE53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369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ECEB2-CA71-334B-BF4F-1E6EACD2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3FD7BD-567A-0249-9051-E3BFB4922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B1705-E16B-D14C-9FF2-F5A59141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28/9/2022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A71077-BA27-6E43-A3B1-01FF5819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B7EC0-93AC-F644-94BD-FDED443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978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6EF711-ECF5-794A-B6D4-444356C0E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EF8B50-65B7-EA4C-80EA-3B9FBEF07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08B367-2D90-0A46-BCD8-5A8D7428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28/9/2022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8037E7-EA9A-0641-A1AA-DD51D48D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2C7CD2-B4DC-F746-B6FA-70FD5BD7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011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6AF7B-4823-A647-B98C-1B8371BC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F0422E-C782-734E-9F12-966D326A0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33068E-D587-DE49-984A-39CE49E2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28/9/2022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A6C2D9-96FE-154C-90E3-F4855E4C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991330-1BDD-ED45-9590-375FB408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135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BE1BF-79F0-1B44-AE84-19BDF227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DD9AD8-B74B-4846-8FB1-D4BCD62F6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80DCA-4446-8D42-BAFB-15DD0F06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28/9/2022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FA3B04-8929-814A-A2EB-242A095B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9F26D-7FC0-734F-83E0-AA560268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113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3EE90-B47F-2244-9893-7AD4F6F8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414779-D023-0346-B827-3F1297C2E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0C4F32-65F4-FA43-A282-632EFA4A7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DFDEBE-4AA8-9B49-A79E-69797FE7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28/9/2022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39FAD7-023E-0D4D-96FF-34DBB13D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70F3A7-52AC-BF47-92E3-013D845E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852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DFE87-A274-3747-B54E-C4312C6F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71A89F-3A02-4E42-94DA-F38F00000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58387A-EC4E-6144-AB0B-D1EA9D431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E215C3-117F-8D47-B068-9B2A08869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5C6313-CE95-1C4E-BE14-6B886FF05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736C42-99B9-8141-9C0E-366B4846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28/9/2022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A5409A-E383-3F40-9C6D-011623E6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9C4658-0393-7042-8BD6-D98D6AAF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469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4B746-E7E0-5A44-B0AF-88E18B54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E36B3F-A3C6-C84D-A038-DC1D36E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28/9/2022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CF3806-44A2-1842-9CC0-3F0C19B9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D12343-8CA8-8D47-A12F-FCC3125D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977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15C481-930C-4A4B-AC04-47B1C342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28/9/2022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6EB20A-F2CC-C943-B58C-E5A46C54A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674AD8-AB92-2A4F-BBDA-389619F2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411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9D6D0-56C0-D84B-8724-54694F60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EAB349-252E-AC42-9662-5DD70CB87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2F4B26-686A-9347-84BD-479D98E9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EB0C08-A25A-5E4D-A07D-3512214D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28/9/2022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247803-73A5-164E-9888-2218A9B7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392E18-EF16-AC40-B681-F240C5E6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712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5E29D-2DD0-2344-8459-61F82CF3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3D2FEC-8B0C-644F-88EB-14EE2FA54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34030C-FD88-5B49-8CD9-0B0D8873F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6CBD86-7517-C24E-9CFD-D6159025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28/9/2022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49DD2-1E86-F04C-A712-BEA37D92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F42340-6677-0241-A94F-B01ABAC4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910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FFA344-97B1-2E42-9322-C455A09C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49D5DD-1BDF-D242-9FCC-33931EADF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8C3082-503C-2949-9FE2-4BE9395DF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09197-C62B-E041-B7A6-078879F8728D}" type="datetimeFigureOut">
              <a:rPr lang="es-EC" smtClean="0"/>
              <a:t>28/9/2022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9FE301-8AFC-C744-B8C1-DE8A5B747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974DB-B6FD-6D46-8745-1BB4CB07D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575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CA54A4E-1BBE-C948-A364-DEE52775BA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2624522" y="2239283"/>
            <a:ext cx="7653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datos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C10E63-C752-EE48-A73A-BC4F69C61550}"/>
              </a:ext>
            </a:extLst>
          </p:cNvPr>
          <p:cNvSpPr txBox="1"/>
          <p:nvPr/>
        </p:nvSpPr>
        <p:spPr>
          <a:xfrm>
            <a:off x="3295746" y="3271369"/>
            <a:ext cx="6310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de Ecuador</a:t>
            </a:r>
          </a:p>
        </p:txBody>
      </p:sp>
    </p:spTree>
    <p:extLst>
      <p:ext uri="{BB962C8B-B14F-4D97-AF65-F5344CB8AC3E}">
        <p14:creationId xmlns:p14="http://schemas.microsoft.com/office/powerpoint/2010/main" val="293267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4B04786-53EB-DC41-BB32-47CB556B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BB67E8-30DB-8B3C-8916-2C0B4F998E69}"/>
              </a:ext>
            </a:extLst>
          </p:cNvPr>
          <p:cNvSpPr txBox="1"/>
          <p:nvPr/>
        </p:nvSpPr>
        <p:spPr>
          <a:xfrm>
            <a:off x="2269452" y="501433"/>
            <a:ext cx="7653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 </a:t>
            </a:r>
            <a:r>
              <a:rPr lang="es-EC" sz="3000" b="1" dirty="0" err="1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mareográficas</a:t>
            </a:r>
            <a:r>
              <a:rPr lang="es-EC" sz="3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Ecuador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3A8C88-0E5A-8B43-1365-50B7DED67760}"/>
              </a:ext>
            </a:extLst>
          </p:cNvPr>
          <p:cNvSpPr txBox="1"/>
          <p:nvPr/>
        </p:nvSpPr>
        <p:spPr>
          <a:xfrm>
            <a:off x="760477" y="4896322"/>
            <a:ext cx="964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 administradas por </a:t>
            </a:r>
            <a:r>
              <a:rPr lang="es-EC" sz="2000" dirty="0" err="1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Inocar</a:t>
            </a:r>
            <a:r>
              <a:rPr lang="es-EC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(8) </a:t>
            </a: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que poseen sensores: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000" dirty="0" err="1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</a:t>
            </a: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RAD y TSM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Proyecto incrementar más estaciones con estos sensores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A40FD40-65B5-0F04-F821-EE2FE98D8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891" y="1556865"/>
            <a:ext cx="5225872" cy="31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4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4B04786-53EB-DC41-BB32-47CB556B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BB67E8-30DB-8B3C-8916-2C0B4F998E69}"/>
              </a:ext>
            </a:extLst>
          </p:cNvPr>
          <p:cNvSpPr txBox="1"/>
          <p:nvPr/>
        </p:nvSpPr>
        <p:spPr>
          <a:xfrm>
            <a:off x="2269452" y="501433"/>
            <a:ext cx="7653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 </a:t>
            </a:r>
            <a:r>
              <a:rPr lang="es-EC" sz="3000" b="1" dirty="0" err="1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mareográficas</a:t>
            </a:r>
            <a:r>
              <a:rPr lang="es-EC" sz="3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Ecuador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3A8C88-0E5A-8B43-1365-50B7DED67760}"/>
              </a:ext>
            </a:extLst>
          </p:cNvPr>
          <p:cNvSpPr txBox="1"/>
          <p:nvPr/>
        </p:nvSpPr>
        <p:spPr>
          <a:xfrm>
            <a:off x="760477" y="4896322"/>
            <a:ext cx="964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 instaladas en Ecuador y administradas por la Universidad de </a:t>
            </a:r>
            <a:r>
              <a:rPr lang="es-EC" sz="2000" dirty="0" err="1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Hawaii</a:t>
            </a: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Libertad, Baltra y Santa Cruz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Transmisión GTS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865A36-D24A-824E-9DD0-C49927C78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12" y="1556865"/>
            <a:ext cx="8639175" cy="31391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248627-9A26-3D31-BCF0-7EABAF9EA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412" y="1556863"/>
            <a:ext cx="8629080" cy="313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1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CA54A4E-1BBE-C948-A364-DEE52775BA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2940676" y="2767280"/>
            <a:ext cx="63106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C" sz="5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Preguntas?</a:t>
            </a:r>
            <a:endParaRPr lang="es-EC" sz="50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8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CA54A4E-1BBE-C948-A364-DEE52775BA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2940676" y="2767280"/>
            <a:ext cx="6310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por su atención</a:t>
            </a:r>
            <a:endParaRPr lang="es-EC" sz="50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4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4B04786-53EB-DC41-BB32-47CB556B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BB67E8-30DB-8B3C-8916-2C0B4F998E69}"/>
              </a:ext>
            </a:extLst>
          </p:cNvPr>
          <p:cNvSpPr txBox="1"/>
          <p:nvPr/>
        </p:nvSpPr>
        <p:spPr>
          <a:xfrm>
            <a:off x="2269452" y="501433"/>
            <a:ext cx="7653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del sistema de recepción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650B34-A63E-231A-DEA6-E78C75B04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13" y="1093270"/>
            <a:ext cx="8290574" cy="49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4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4B04786-53EB-DC41-BB32-47CB556B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BB67E8-30DB-8B3C-8916-2C0B4F998E69}"/>
              </a:ext>
            </a:extLst>
          </p:cNvPr>
          <p:cNvSpPr txBox="1"/>
          <p:nvPr/>
        </p:nvSpPr>
        <p:spPr>
          <a:xfrm>
            <a:off x="2269452" y="501433"/>
            <a:ext cx="7653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del sistema de recepción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CF32EB-72B6-935E-190B-64D66A6F7AE3}"/>
              </a:ext>
            </a:extLst>
          </p:cNvPr>
          <p:cNvSpPr txBox="1"/>
          <p:nvPr/>
        </p:nvSpPr>
        <p:spPr>
          <a:xfrm>
            <a:off x="760477" y="1555384"/>
            <a:ext cx="82804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 </a:t>
            </a:r>
            <a:r>
              <a:rPr lang="es-EC" sz="2000" dirty="0" err="1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mareográficas</a:t>
            </a:r>
            <a:endParaRPr lang="es-EC" sz="20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Enlace GPRS (GSM 2.5)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Enlace última milla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 GPRS (servidor de comunicación estaciones </a:t>
            </a:r>
            <a:r>
              <a:rPr lang="es-EC" sz="2000" dirty="0" err="1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mareográficas</a:t>
            </a: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meteorológicas)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</a:t>
            </a:r>
            <a:r>
              <a:rPr lang="es-EC" sz="2000" dirty="0" err="1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Vaisala</a:t>
            </a: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MetMan</a:t>
            </a:r>
            <a:r>
              <a:rPr lang="en-US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Multi-purpose Data Collection)</a:t>
            </a:r>
            <a:endParaRPr lang="es-EC" sz="20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Scripts para lectura de archivos y carga de datos en base de datos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de datos Oracle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Información Hidrográfico y Oceanográfico (SIHO)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 internos</a:t>
            </a:r>
          </a:p>
          <a:p>
            <a:pPr marL="457200" indent="-457200">
              <a:buFont typeface="+mj-lt"/>
              <a:buAutoNum type="arabicPeriod"/>
            </a:pPr>
            <a:endParaRPr lang="es-EC" sz="20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8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4B04786-53EB-DC41-BB32-47CB556B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BB67E8-30DB-8B3C-8916-2C0B4F998E69}"/>
              </a:ext>
            </a:extLst>
          </p:cNvPr>
          <p:cNvSpPr txBox="1"/>
          <p:nvPr/>
        </p:nvSpPr>
        <p:spPr>
          <a:xfrm>
            <a:off x="2269452" y="501433"/>
            <a:ext cx="7653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actual</a:t>
            </a:r>
            <a:endParaRPr lang="es-EC" sz="3000" b="1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CF32EB-72B6-935E-190B-64D66A6F7AE3}"/>
              </a:ext>
            </a:extLst>
          </p:cNvPr>
          <p:cNvSpPr txBox="1"/>
          <p:nvPr/>
        </p:nvSpPr>
        <p:spPr>
          <a:xfrm>
            <a:off x="760477" y="1555384"/>
            <a:ext cx="92834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Enlace </a:t>
            </a: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GPRS (GSM 2.5</a:t>
            </a:r>
            <a:r>
              <a:rPr lang="es-EC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red Claro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un proveedor de comunicación</a:t>
            </a:r>
            <a:endParaRPr lang="es-EC" sz="20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419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antena GOES servidor fuera de funcionamiento; proceso de compra de nuevo servidor</a:t>
            </a:r>
          </a:p>
          <a:p>
            <a:pPr marL="457200" indent="-457200">
              <a:buFont typeface="+mj-lt"/>
              <a:buAutoNum type="arabicPeriod"/>
            </a:pPr>
            <a:r>
              <a:rPr lang="es-419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cuenta con ID GOES desde año 2022, espera para obtenerlos </a:t>
            </a:r>
            <a:r>
              <a:rPr lang="es-419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nuevamente </a:t>
            </a:r>
            <a:r>
              <a:rPr lang="es-419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4 meses</a:t>
            </a:r>
            <a:endParaRPr lang="es-419" sz="2000" dirty="0" smtClean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419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Módem satelital podría adquirirse, </a:t>
            </a:r>
            <a:r>
              <a:rPr lang="es-419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 </a:t>
            </a:r>
            <a:r>
              <a:rPr lang="es-419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$5600</a:t>
            </a:r>
          </a:p>
          <a:p>
            <a:pPr marL="457200" indent="-457200">
              <a:buFont typeface="+mj-lt"/>
              <a:buAutoNum type="arabicPeriod"/>
            </a:pPr>
            <a:r>
              <a:rPr lang="es-419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existe redundanci</a:t>
            </a:r>
            <a:r>
              <a:rPr lang="es-419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 sistema de comunicación y almacenamiento de datos; alta probabilidad de </a:t>
            </a:r>
            <a:r>
              <a:rPr lang="es-419" sz="2000" dirty="0" err="1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blackout</a:t>
            </a:r>
            <a:endParaRPr lang="es-419" sz="2000" dirty="0" smtClean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419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personal técnico para desarrollo y mantenimiento de la red, desarrollo e implementación de aplicaciones informáticas</a:t>
            </a:r>
          </a:p>
          <a:p>
            <a:pPr marL="457200" indent="-457200">
              <a:buFont typeface="+mj-lt"/>
              <a:buAutoNum type="arabicPeriod"/>
            </a:pPr>
            <a:r>
              <a:rPr lang="es-419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Posibilidad de almacenar datos en servidor de proveedor de internet (CEDIA – Cuenca)</a:t>
            </a:r>
            <a:endParaRPr lang="es-EC" sz="20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C" sz="20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7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4B04786-53EB-DC41-BB32-47CB556B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BB67E8-30DB-8B3C-8916-2C0B4F998E69}"/>
              </a:ext>
            </a:extLst>
          </p:cNvPr>
          <p:cNvSpPr txBox="1"/>
          <p:nvPr/>
        </p:nvSpPr>
        <p:spPr>
          <a:xfrm>
            <a:off x="2269452" y="501433"/>
            <a:ext cx="7653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 de archivos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D09AE3-604C-A62B-0789-A70C7B43C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507" y="1556864"/>
            <a:ext cx="8618985" cy="347344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83A8C88-0E5A-8B43-1365-50B7DED67760}"/>
              </a:ext>
            </a:extLst>
          </p:cNvPr>
          <p:cNvSpPr txBox="1"/>
          <p:nvPr/>
        </p:nvSpPr>
        <p:spPr>
          <a:xfrm>
            <a:off x="760477" y="5115265"/>
            <a:ext cx="9890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Archivos ingresa cada 10 minutos, con 10 registros:</a:t>
            </a:r>
          </a:p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y hora, dato sensor presión, sensor radar, dato sensor contrapeso (no instalado), dato sensor temperatura superficial mar, código estación.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0F706B4-FAB8-2485-788F-87A1274DB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507" y="1562491"/>
            <a:ext cx="8618985" cy="34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3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4B04786-53EB-DC41-BB32-47CB556B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BB67E8-30DB-8B3C-8916-2C0B4F998E69}"/>
              </a:ext>
            </a:extLst>
          </p:cNvPr>
          <p:cNvSpPr txBox="1"/>
          <p:nvPr/>
        </p:nvSpPr>
        <p:spPr>
          <a:xfrm>
            <a:off x="2269452" y="501433"/>
            <a:ext cx="7653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 de archivos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3A8C88-0E5A-8B43-1365-50B7DED67760}"/>
              </a:ext>
            </a:extLst>
          </p:cNvPr>
          <p:cNvSpPr txBox="1"/>
          <p:nvPr/>
        </p:nvSpPr>
        <p:spPr>
          <a:xfrm>
            <a:off x="760477" y="4896322"/>
            <a:ext cx="9645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Archivos ingresa cada hora con registro:</a:t>
            </a:r>
          </a:p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y hora, </a:t>
            </a:r>
            <a:r>
              <a:rPr lang="es-ES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hora sensor DRUCK, promedio de hora sensor RAD, promedio de hora sensor de temperatura, promedio de hora sensor temperatura superficial, y código estación.</a:t>
            </a:r>
            <a:endParaRPr lang="es-EC" sz="20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7A081E-BE77-76B2-B969-D0ADF1DB4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756"/>
          <a:stretch/>
        </p:blipFill>
        <p:spPr>
          <a:xfrm>
            <a:off x="1786507" y="1556864"/>
            <a:ext cx="8618985" cy="313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1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4B04786-53EB-DC41-BB32-47CB556B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BB67E8-30DB-8B3C-8916-2C0B4F998E69}"/>
              </a:ext>
            </a:extLst>
          </p:cNvPr>
          <p:cNvSpPr txBox="1"/>
          <p:nvPr/>
        </p:nvSpPr>
        <p:spPr>
          <a:xfrm>
            <a:off x="2269452" y="501433"/>
            <a:ext cx="7653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desde base datos (local)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3A8C88-0E5A-8B43-1365-50B7DED67760}"/>
              </a:ext>
            </a:extLst>
          </p:cNvPr>
          <p:cNvSpPr txBox="1"/>
          <p:nvPr/>
        </p:nvSpPr>
        <p:spPr>
          <a:xfrm>
            <a:off x="760477" y="4896322"/>
            <a:ext cx="9645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 programada cada hora ejecuta script de Python: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los datos de últimas 12 horas desde base Oracle instalada en </a:t>
            </a:r>
            <a:r>
              <a:rPr lang="es-EC" sz="2000" dirty="0" err="1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Inocar</a:t>
            </a:r>
            <a:endParaRPr lang="es-EC" sz="20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Ingresa datos consultados previamente a base </a:t>
            </a:r>
            <a:r>
              <a:rPr lang="es-EC" sz="2000" dirty="0" err="1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Postgres</a:t>
            </a: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instalada en servidor fuera de la red </a:t>
            </a:r>
            <a:r>
              <a:rPr lang="es-EC" sz="2000" dirty="0" err="1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Inocar</a:t>
            </a:r>
            <a:endParaRPr lang="es-EC" sz="20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0A8780A-CE79-603B-F06B-5335C5CF8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62" y="1556865"/>
            <a:ext cx="6924675" cy="31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4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4B04786-53EB-DC41-BB32-47CB556B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BB67E8-30DB-8B3C-8916-2C0B4F998E69}"/>
              </a:ext>
            </a:extLst>
          </p:cNvPr>
          <p:cNvSpPr txBox="1"/>
          <p:nvPr/>
        </p:nvSpPr>
        <p:spPr>
          <a:xfrm>
            <a:off x="2269452" y="501433"/>
            <a:ext cx="7653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desde base datos (externa)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3A8C88-0E5A-8B43-1365-50B7DED67760}"/>
              </a:ext>
            </a:extLst>
          </p:cNvPr>
          <p:cNvSpPr txBox="1"/>
          <p:nvPr/>
        </p:nvSpPr>
        <p:spPr>
          <a:xfrm>
            <a:off x="760477" y="4896322"/>
            <a:ext cx="964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de acuerdo a la necesidad del usuario a base de datos </a:t>
            </a:r>
            <a:r>
              <a:rPr lang="es-EC" sz="2000" dirty="0" err="1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Postgres</a:t>
            </a: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 PHP con datos consultados genera al momento archivo </a:t>
            </a:r>
            <a:r>
              <a:rPr lang="es-EC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JSON (12 horas)</a:t>
            </a:r>
            <a:endParaRPr lang="es-EC" sz="20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 JSON sirve de insumo para generar </a:t>
            </a:r>
            <a:r>
              <a:rPr lang="es-EC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 (PHP) </a:t>
            </a: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20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de </a:t>
            </a:r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865A36-D24A-824E-9DD0-C49927C78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12" y="1556865"/>
            <a:ext cx="8639175" cy="31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2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4B04786-53EB-DC41-BB32-47CB556B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BB67E8-30DB-8B3C-8916-2C0B4F998E69}"/>
              </a:ext>
            </a:extLst>
          </p:cNvPr>
          <p:cNvSpPr txBox="1"/>
          <p:nvPr/>
        </p:nvSpPr>
        <p:spPr>
          <a:xfrm>
            <a:off x="2269452" y="501433"/>
            <a:ext cx="7653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desde base datos (externa)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3A8C88-0E5A-8B43-1365-50B7DED67760}"/>
              </a:ext>
            </a:extLst>
          </p:cNvPr>
          <p:cNvSpPr txBox="1"/>
          <p:nvPr/>
        </p:nvSpPr>
        <p:spPr>
          <a:xfrm>
            <a:off x="760478" y="4896322"/>
            <a:ext cx="2201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 JSON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1063F28-62E8-8955-0BC4-86D80885B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485" y="1556864"/>
            <a:ext cx="8048625" cy="29146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29B287C-15C0-883B-4928-C2FBDA2C05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444"/>
          <a:stretch/>
        </p:blipFill>
        <p:spPr>
          <a:xfrm>
            <a:off x="760477" y="1556865"/>
            <a:ext cx="2428875" cy="291464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9D30B6-2993-D2C0-083F-3561CAA1BC7C}"/>
              </a:ext>
            </a:extLst>
          </p:cNvPr>
          <p:cNvSpPr txBox="1"/>
          <p:nvPr/>
        </p:nvSpPr>
        <p:spPr>
          <a:xfrm>
            <a:off x="6398965" y="4883647"/>
            <a:ext cx="3523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 de altura de mareas </a:t>
            </a:r>
          </a:p>
        </p:txBody>
      </p:sp>
    </p:spTree>
    <p:extLst>
      <p:ext uri="{BB962C8B-B14F-4D97-AF65-F5344CB8AC3E}">
        <p14:creationId xmlns:p14="http://schemas.microsoft.com/office/powerpoint/2010/main" val="3748521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464</Words>
  <Application>Microsoft Office PowerPoint</Application>
  <PresentationFormat>Panorámica</PresentationFormat>
  <Paragraphs>55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Marcelo Candell</cp:lastModifiedBy>
  <cp:revision>78</cp:revision>
  <dcterms:created xsi:type="dcterms:W3CDTF">2021-05-27T23:45:58Z</dcterms:created>
  <dcterms:modified xsi:type="dcterms:W3CDTF">2022-09-28T13:38:26Z</dcterms:modified>
</cp:coreProperties>
</file>