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30"/>
  </p:notesMasterIdLst>
  <p:sldIdLst>
    <p:sldId id="306" r:id="rId4"/>
    <p:sldId id="296" r:id="rId5"/>
    <p:sldId id="271" r:id="rId6"/>
    <p:sldId id="260" r:id="rId7"/>
    <p:sldId id="263" r:id="rId8"/>
    <p:sldId id="265" r:id="rId9"/>
    <p:sldId id="293" r:id="rId10"/>
    <p:sldId id="289" r:id="rId11"/>
    <p:sldId id="297" r:id="rId12"/>
    <p:sldId id="294" r:id="rId13"/>
    <p:sldId id="298" r:id="rId14"/>
    <p:sldId id="299" r:id="rId15"/>
    <p:sldId id="301" r:id="rId16"/>
    <p:sldId id="266" r:id="rId17"/>
    <p:sldId id="303" r:id="rId18"/>
    <p:sldId id="304" r:id="rId19"/>
    <p:sldId id="305" r:id="rId20"/>
    <p:sldId id="268" r:id="rId21"/>
    <p:sldId id="270" r:id="rId22"/>
    <p:sldId id="291" r:id="rId23"/>
    <p:sldId id="302" r:id="rId24"/>
    <p:sldId id="290" r:id="rId25"/>
    <p:sldId id="286" r:id="rId26"/>
    <p:sldId id="281" r:id="rId27"/>
    <p:sldId id="280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>
        <p:scale>
          <a:sx n="98" d="100"/>
          <a:sy n="98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D456F-E4C9-4448-A729-84D0CE37B044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912EC-68ED-4A71-B48E-50EDEC66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7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29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5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8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77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74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49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45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30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19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12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7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36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81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0342D7B3-F92F-063F-C5F7-9FAA3EA17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704850"/>
            <a:ext cx="26368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DejaVu Sans"/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2DECD57E-47B1-100F-C132-5876480BF62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3263" y="4410075"/>
            <a:ext cx="5626100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8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5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6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4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51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609" y="694244"/>
            <a:ext cx="257078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666" tIns="44833" rIns="89666" bIns="44833" anchor="ctr"/>
          <a:lstStyle/>
          <a:p>
            <a:pPr marL="0" marR="0" lvl="0" indent="0" algn="l" defTabSz="4483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646" y="4343713"/>
            <a:ext cx="5478970" cy="41060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816F5F5-0136-4846-D02C-AFC22809CC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76400" y="6488113"/>
            <a:ext cx="6502806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/>
              <a:t>SHOA-UNESC0-VLIZ  Sea-Level Workshop September, 2022</a:t>
            </a:r>
          </a:p>
        </p:txBody>
      </p:sp>
    </p:spTree>
    <p:extLst>
      <p:ext uri="{BB962C8B-B14F-4D97-AF65-F5344CB8AC3E}">
        <p14:creationId xmlns:p14="http://schemas.microsoft.com/office/powerpoint/2010/main" val="45815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ECB12BD-FAE3-CF69-D914-3F1A5FCE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814F-DBBE-4728-BBA7-01DE2869219E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89017DEB-5BD0-81CF-C629-338F2BE5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72BB0285-6C3E-4CB9-00F8-77B266F77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7191-9355-4042-A81C-2278DBA85CBE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207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702D8B60-4ADF-54F3-023C-69B1908B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DE25-F969-4F20-B6C6-008BBB7B7154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EA32E31-20BA-75D3-EAAF-586118D4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70FAC6FD-0F55-FF8A-EFCD-9AA6F489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531C-B109-4BFC-86D0-0CDB3B461871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505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900B1D49-CC94-2116-0348-E4014A5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5B47-8957-4F00-82AA-C72D0D7322D2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5EEFFD24-54AD-31D8-0A5F-643E6ACA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F1C3BD9E-23CF-D894-2C64-1ADAE828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1B1C-9D75-4631-AFBE-3F4E53C1282E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272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708F29AF-DCDC-580A-A097-511A82EF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F9E9-60E7-48F0-A0D6-72CD34815631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832A896-7D64-BE6B-0C90-CE798EA3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2A8E6E9-C921-2FEF-547B-919C53D8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5839-EE21-4B9D-A250-0B8B39098858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7830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9F7D9D2-23A9-6065-A339-DD07E8E1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E03A-DE22-4CBE-9CC8-0BBBC0177B1C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E4E94DA-D6F8-B5D8-EA31-FCA3F549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07DE554-DB85-2D84-0086-97910BAB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5A3B1-03E8-49F7-B270-9A99C72384D3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376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67819FC-CB97-1209-07E2-89D2B830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C416-1710-4F2B-9F49-ED36E320EDE3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2AF1A19-60B0-2E4C-5E14-938770F4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549C4E-7240-AB9B-5FDA-5B2CF035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72C6-1C42-42FF-85DF-EEBEA2E6F985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714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05949DC-0A45-0D52-6808-3567307F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E52D-8873-4294-93BC-F24FA9CA1DC3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3451C53-60E7-54C6-DEEB-1714DAB6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76A2FEF-01A2-6617-E8F0-A6335972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C8C5-04EE-4BFB-B70C-66E115BF19C9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074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6425" cy="452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33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76EE7FE-6AFA-4051-8455-33B458762F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0" y="6248400"/>
            <a:ext cx="9144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defRPr/>
            </a:pPr>
            <a:r>
              <a:rPr lang="en-US" altLang="en-US"/>
              <a:t>TEST2</a:t>
            </a:r>
          </a:p>
        </p:txBody>
      </p:sp>
    </p:spTree>
    <p:extLst>
      <p:ext uri="{BB962C8B-B14F-4D97-AF65-F5344CB8AC3E}">
        <p14:creationId xmlns:p14="http://schemas.microsoft.com/office/powerpoint/2010/main" val="253230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B5D969-CD58-9B24-5A79-58D9B54015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76400" y="6488113"/>
            <a:ext cx="6502806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/>
              <a:t>SHOA-UNESC0-VLIZ  Sea-Level Workshop September, 2022</a:t>
            </a:r>
          </a:p>
        </p:txBody>
      </p:sp>
    </p:spTree>
    <p:extLst>
      <p:ext uri="{BB962C8B-B14F-4D97-AF65-F5344CB8AC3E}">
        <p14:creationId xmlns:p14="http://schemas.microsoft.com/office/powerpoint/2010/main" val="343849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C9D7D0-1674-A21B-B9FB-202F34234D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76400" y="6488113"/>
            <a:ext cx="6502806" cy="3693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US" altLang="en-US" dirty="0"/>
              <a:t>SHOA-UNESC0-VLIZ  Sea-Level Workshop September, 2022</a:t>
            </a:r>
          </a:p>
        </p:txBody>
      </p:sp>
    </p:spTree>
    <p:extLst>
      <p:ext uri="{BB962C8B-B14F-4D97-AF65-F5344CB8AC3E}">
        <p14:creationId xmlns:p14="http://schemas.microsoft.com/office/powerpoint/2010/main" val="108962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4BC0166-C08D-C11B-7358-8191D7CA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FE71-3BDD-45A1-8918-4764717C00E3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8300069-B8A8-DA52-3AFE-BD6825D0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5FC5ED7-C20A-B4B7-BC52-DEC58002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DC23-A04A-4CBD-A9B0-8475972DDCA5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074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81B7926-3F61-4B88-FB61-A08E619E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D276-5F79-4270-AE56-C8AEE8D79B59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B1B9C88-BCC1-8F6B-E948-95352CB5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DA1240A-2735-563A-CFBB-B3B2B2A2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ECD4-AC54-4485-8359-34A956B87222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101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50CBE57-C382-6189-E185-B05771BB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753D-BD3A-4619-BA69-E2AFD2295CFF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40DFAA7-8238-5964-FBED-F8D09E5A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DF5F772-63D7-61EE-3A82-F7D70AB5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828F-0386-4C5D-BE0A-61BC66E75920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82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3495AD7E-646B-D3FF-6B5C-0E3ABE98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B72B-9D23-4D0D-B38C-EBB04B9C2326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2B1E961-4058-A092-BB31-796547CA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8B3B193-4032-F539-01A9-3F213F2B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77C3-CEF5-4D8A-BB3D-F54D3E388137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46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73058"/>
            <a:ext cx="822007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604972"/>
            <a:ext cx="822007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858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154"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914305"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1371459"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1828611" algn="ctr" defTabSz="4571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33341" indent="-333341" algn="l" defTabSz="457154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3350" indent="-276197" algn="l" defTabSz="457154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882" indent="-228577" algn="l" defTabSz="457154" rtl="0" fontAlgn="base">
        <a:spcBef>
          <a:spcPts val="601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034" indent="-228577" algn="l" defTabSz="457154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87" indent="-228577" algn="l" defTabSz="457154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41" indent="-228577" algn="l" defTabSz="457154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1" indent="-228577" algn="l" defTabSz="457154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6" indent="-228577" algn="l" defTabSz="457154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6" indent="-228577" algn="l" defTabSz="457154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1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4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">
            <a:extLst>
              <a:ext uri="{FF2B5EF4-FFF2-40B4-BE49-F238E27FC236}">
                <a16:creationId xmlns:a16="http://schemas.microsoft.com/office/drawing/2014/main" id="{83DFCD71-B6A5-261F-D8C3-CF64EBDA52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2400" y="6488113"/>
            <a:ext cx="7747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defRPr/>
            </a:pPr>
            <a:r>
              <a:rPr lang="en-US" altLang="en-US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539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39725" indent="-339725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4AE55BFD-4D69-A0E5-1740-C0136E7C0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s-CL" altLang="en-US"/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8CDE9796-2F83-2963-2CB7-52770AEEB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CL" alt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B4657B6-3855-758B-C3EE-D4FDF7DF5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744A1C-D6C8-45BD-B8F0-F857D2EC6527}" type="datetimeFigureOut">
              <a:rPr lang="es-CL"/>
              <a:pPr>
                <a:defRPr/>
              </a:pPr>
              <a:t>26-09-2022</a:t>
            </a:fld>
            <a:endParaRPr lang="es-CL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1D587F4-351F-0E75-C3D2-E728A0D49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75D4D90-D18A-E5B4-60E3-1E657F5D6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21AF48-A801-4DF9-9E8E-6F2DBD2E110F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H:\2022\Oceanografia\Taller VLIZ\Logos\decenio una linea.png">
            <a:extLst>
              <a:ext uri="{FF2B5EF4-FFF2-40B4-BE49-F238E27FC236}">
                <a16:creationId xmlns:a16="http://schemas.microsoft.com/office/drawing/2014/main" id="{D9E746A5-43C4-1C58-7703-357A5A96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349875"/>
            <a:ext cx="24114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H:\2022\Oceanografia\Taller VLIZ\base para Pantalla PPT.jpg">
            <a:extLst>
              <a:ext uri="{FF2B5EF4-FFF2-40B4-BE49-F238E27FC236}">
                <a16:creationId xmlns:a16="http://schemas.microsoft.com/office/drawing/2014/main" id="{5020BB12-3724-8AFE-E97C-8FB3091B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450"/>
            <a:ext cx="914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H:\2022\Oceanografia\Taller VLIZ\Logos\decenio una linea.png">
            <a:extLst>
              <a:ext uri="{FF2B5EF4-FFF2-40B4-BE49-F238E27FC236}">
                <a16:creationId xmlns:a16="http://schemas.microsoft.com/office/drawing/2014/main" id="{88E80094-ADE4-415A-29CC-46E6B525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056188"/>
            <a:ext cx="24288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H:\2022\Oceanografia\Taller VLIZ\Logos\logos cabecera.png">
            <a:extLst>
              <a:ext uri="{FF2B5EF4-FFF2-40B4-BE49-F238E27FC236}">
                <a16:creationId xmlns:a16="http://schemas.microsoft.com/office/drawing/2014/main" id="{B332DE12-6118-F57E-CE4E-2A298777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633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>
            <a:extLst>
              <a:ext uri="{FF2B5EF4-FFF2-40B4-BE49-F238E27FC236}">
                <a16:creationId xmlns:a16="http://schemas.microsoft.com/office/drawing/2014/main" id="{10F2CF21-8342-557D-3EBA-1AD9A63EF5BB}"/>
              </a:ext>
            </a:extLst>
          </p:cNvPr>
          <p:cNvSpPr txBox="1"/>
          <p:nvPr/>
        </p:nvSpPr>
        <p:spPr>
          <a:xfrm>
            <a:off x="1547813" y="1844675"/>
            <a:ext cx="60483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“Tsunami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Tools Tonga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 al 30 de septiembre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Valparaíso - Chile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Tools Available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4BD47-7147-AB30-FD16-684784759DDD}"/>
              </a:ext>
            </a:extLst>
          </p:cNvPr>
          <p:cNvSpPr txBox="1"/>
          <p:nvPr/>
        </p:nvSpPr>
        <p:spPr>
          <a:xfrm>
            <a:off x="242043" y="618557"/>
            <a:ext cx="8695769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TideTool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B699526-5CCE-F57D-1883-3EB13A75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72" y="1185980"/>
            <a:ext cx="57531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89557"/>
      </p:ext>
    </p:extLst>
  </p:cSld>
  <p:clrMapOvr>
    <a:masterClrMapping/>
  </p:clrMapOvr>
  <p:transition spd="med" advTm="1795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Tools Available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4BD47-7147-AB30-FD16-684784759DDD}"/>
              </a:ext>
            </a:extLst>
          </p:cNvPr>
          <p:cNvSpPr txBox="1"/>
          <p:nvPr/>
        </p:nvSpPr>
        <p:spPr>
          <a:xfrm>
            <a:off x="242043" y="618557"/>
            <a:ext cx="8695769" cy="24314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2.  Tsunami Detector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 Very useful for Tsunamis not generated by</a:t>
            </a:r>
          </a:p>
          <a:p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              Earthquakes. Uses data gathered by Tide Tool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6A986-EA6D-93B1-8EF3-655FE8F69B56}"/>
              </a:ext>
            </a:extLst>
          </p:cNvPr>
          <p:cNvSpPr txBox="1"/>
          <p:nvPr/>
        </p:nvSpPr>
        <p:spPr>
          <a:xfrm>
            <a:off x="-21888" y="2599431"/>
            <a:ext cx="4498667" cy="424731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bg1"/>
                </a:solidFill>
              </a:rPr>
              <a:t>PTWC added the </a:t>
            </a:r>
            <a:r>
              <a:rPr lang="en-US" sz="1350" b="1" dirty="0" err="1">
                <a:solidFill>
                  <a:schemeClr val="bg1"/>
                </a:solidFill>
              </a:rPr>
              <a:t>Nukuʻalofa</a:t>
            </a:r>
            <a:r>
              <a:rPr lang="en-US" sz="1350" b="1" dirty="0">
                <a:solidFill>
                  <a:schemeClr val="bg1"/>
                </a:solidFill>
              </a:rPr>
              <a:t> gauge to the tsunami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detector after it recorded  the tsunami generated by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the Jan. 13 Eruption</a:t>
            </a:r>
          </a:p>
          <a:p>
            <a:endParaRPr lang="en-US" sz="135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bg1"/>
                </a:solidFill>
              </a:rPr>
              <a:t>At 4:29 UTC Jan. 15, the detector alerted PTWC 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duty scientists after the arrival of the tsunami at </a:t>
            </a:r>
          </a:p>
          <a:p>
            <a:r>
              <a:rPr lang="en-US" sz="1350" b="1" dirty="0" err="1">
                <a:solidFill>
                  <a:schemeClr val="bg1"/>
                </a:solidFill>
              </a:rPr>
              <a:t>Nukuʻalofa</a:t>
            </a:r>
            <a:r>
              <a:rPr lang="en-US" sz="1350" b="1" dirty="0">
                <a:solidFill>
                  <a:schemeClr val="bg1"/>
                </a:solidFill>
              </a:rPr>
              <a:t>. We didn’t have to guess where the 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tsunami originated</a:t>
            </a:r>
          </a:p>
          <a:p>
            <a:endParaRPr lang="en-US" sz="135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bg1"/>
                </a:solidFill>
              </a:rPr>
              <a:t>Developed by </a:t>
            </a:r>
            <a:r>
              <a:rPr lang="en-US" sz="1350" b="1" dirty="0" err="1">
                <a:solidFill>
                  <a:schemeClr val="bg1"/>
                </a:solidFill>
              </a:rPr>
              <a:t>Dailin</a:t>
            </a:r>
            <a:r>
              <a:rPr lang="en-US" sz="1350" b="1" dirty="0">
                <a:solidFill>
                  <a:schemeClr val="bg1"/>
                </a:solidFill>
              </a:rPr>
              <a:t> Wang in the aftermath of 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eruptions at St. Vincent and concerns about </a:t>
            </a:r>
          </a:p>
          <a:p>
            <a:r>
              <a:rPr lang="en-US" sz="1350" b="1" dirty="0" err="1">
                <a:solidFill>
                  <a:schemeClr val="bg1"/>
                </a:solidFill>
              </a:rPr>
              <a:t>Kick’em</a:t>
            </a:r>
            <a:r>
              <a:rPr lang="en-US" sz="1350" b="1" dirty="0">
                <a:solidFill>
                  <a:schemeClr val="bg1"/>
                </a:solidFill>
              </a:rPr>
              <a:t> Jenny</a:t>
            </a:r>
          </a:p>
          <a:p>
            <a:endParaRPr lang="en-US" sz="135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bg1"/>
                </a:solidFill>
              </a:rPr>
              <a:t>Alarm threshold based on  de-tided sea-level. If a 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deviation exceeds a threshold (20cm for </a:t>
            </a:r>
            <a:r>
              <a:rPr lang="en-US" sz="1350" b="1" dirty="0" err="1">
                <a:solidFill>
                  <a:schemeClr val="bg1"/>
                </a:solidFill>
              </a:rPr>
              <a:t>Nukuʻalofa</a:t>
            </a:r>
            <a:r>
              <a:rPr lang="en-US" sz="1350" b="1" dirty="0">
                <a:solidFill>
                  <a:schemeClr val="bg1"/>
                </a:solidFill>
              </a:rPr>
              <a:t>)</a:t>
            </a:r>
          </a:p>
          <a:p>
            <a:r>
              <a:rPr lang="en-US" sz="1350" b="1" dirty="0">
                <a:solidFill>
                  <a:schemeClr val="bg1"/>
                </a:solidFill>
              </a:rPr>
              <a:t>Duty Scientists are paged.</a:t>
            </a:r>
          </a:p>
          <a:p>
            <a:endParaRPr lang="en-US" sz="1350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chemeClr val="bg1"/>
                </a:solidFill>
              </a:rPr>
              <a:t>Active area of research at both US TWCs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C0387-FEDB-F6D6-1E4B-5B32EA67C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65" y="2343790"/>
            <a:ext cx="4867596" cy="4623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0B98AC-926F-98E8-0159-B3B0B336C3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4445" r="6498" b="46274"/>
          <a:stretch/>
        </p:blipFill>
        <p:spPr>
          <a:xfrm>
            <a:off x="5999227" y="4717056"/>
            <a:ext cx="3151316" cy="20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83641"/>
      </p:ext>
    </p:extLst>
  </p:cSld>
  <p:clrMapOvr>
    <a:masterClrMapping/>
  </p:clrMapOvr>
  <p:transition spd="med" advTm="1795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Tools Available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4BD47-7147-AB30-FD16-684784759DDD}"/>
              </a:ext>
            </a:extLst>
          </p:cNvPr>
          <p:cNvSpPr txBox="1"/>
          <p:nvPr/>
        </p:nvSpPr>
        <p:spPr>
          <a:xfrm>
            <a:off x="242043" y="618557"/>
            <a:ext cx="8695769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400" b="1" dirty="0">
                <a:solidFill>
                  <a:schemeClr val="bg1"/>
                </a:solidFill>
              </a:rPr>
              <a:t>Tsunami Travel-Time Calculator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But only for classical tsunami waves (</a:t>
            </a:r>
            <a:r>
              <a:rPr lang="en-US" sz="2400" dirty="0" err="1">
                <a:solidFill>
                  <a:schemeClr val="bg1"/>
                </a:solidFill>
              </a:rPr>
              <a:t>gh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baseline="30000" dirty="0">
                <a:solidFill>
                  <a:schemeClr val="bg1"/>
                </a:solidFill>
              </a:rPr>
              <a:t>1/2</a:t>
            </a:r>
            <a:endParaRPr lang="en-US" sz="1400" baseline="300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           </a:t>
            </a:r>
            <a:r>
              <a:rPr lang="en-US" sz="2400" b="1" dirty="0" err="1">
                <a:solidFill>
                  <a:schemeClr val="bg1"/>
                </a:solidFill>
              </a:rPr>
              <a:t>Calcuation</a:t>
            </a:r>
            <a:r>
              <a:rPr lang="en-US" sz="2400" b="1" dirty="0">
                <a:solidFill>
                  <a:schemeClr val="bg1"/>
                </a:solidFill>
              </a:rPr>
              <a:t> for Air-pressure wave generated tsunamis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is simple and is being added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FFAA459-04E3-73F1-53CB-1E675361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77" y="2162820"/>
            <a:ext cx="5589954" cy="469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663996"/>
      </p:ext>
    </p:extLst>
  </p:cSld>
  <p:clrMapOvr>
    <a:masterClrMapping/>
  </p:clrMapOvr>
  <p:transition spd="med" advTm="1795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Tools Available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4BD47-7147-AB30-FD16-684784759DDD}"/>
              </a:ext>
            </a:extLst>
          </p:cNvPr>
          <p:cNvSpPr txBox="1"/>
          <p:nvPr/>
        </p:nvSpPr>
        <p:spPr>
          <a:xfrm>
            <a:off x="242043" y="618557"/>
            <a:ext cx="8695769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3"/>
            </a:pPr>
            <a:r>
              <a:rPr lang="en-US" sz="2400" b="1" dirty="0">
                <a:solidFill>
                  <a:schemeClr val="bg1"/>
                </a:solidFill>
              </a:rPr>
              <a:t>Forecast Tools for Seismic Sources only!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 N</a:t>
            </a:r>
            <a:r>
              <a:rPr lang="en-US" sz="2400" b="1" dirty="0">
                <a:solidFill>
                  <a:schemeClr val="bg1"/>
                </a:solidFill>
              </a:rPr>
              <a:t>o forecast tools for volcanic explosions!</a:t>
            </a:r>
            <a:endParaRPr lang="en-US" sz="1400" b="1" baseline="30000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CF923-5B7E-2804-E489-70C1E8BD7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1812584"/>
            <a:ext cx="6659593" cy="51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8603"/>
      </p:ext>
    </p:extLst>
  </p:cSld>
  <p:clrMapOvr>
    <a:masterClrMapping/>
  </p:clrMapOvr>
  <p:transition spd="med" advTm="1795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Tsunami Observations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73BC4B6-10F8-4913-A37B-AF1B57585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" y="601120"/>
            <a:ext cx="5508684" cy="62568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717C4C-CFC5-4E84-A834-DBB74A75B79F}"/>
              </a:ext>
            </a:extLst>
          </p:cNvPr>
          <p:cNvSpPr txBox="1"/>
          <p:nvPr/>
        </p:nvSpPr>
        <p:spPr>
          <a:xfrm>
            <a:off x="5178610" y="1326776"/>
            <a:ext cx="3961469" cy="34163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Nuku’alofa</a:t>
            </a:r>
          </a:p>
          <a:p>
            <a:endParaRPr lang="en-US" b="1" dirty="0"/>
          </a:p>
          <a:p>
            <a:r>
              <a:rPr lang="en-US" b="1" dirty="0"/>
              <a:t>Dark Blue Line </a:t>
            </a:r>
          </a:p>
          <a:p>
            <a:r>
              <a:rPr lang="en-US" b="1" dirty="0"/>
              <a:t>    Forecasted Arrival Time</a:t>
            </a:r>
          </a:p>
          <a:p>
            <a:r>
              <a:rPr lang="en-US" b="1" dirty="0"/>
              <a:t>    Of Pressure Wave Generated</a:t>
            </a:r>
          </a:p>
          <a:p>
            <a:r>
              <a:rPr lang="en-US" b="1" dirty="0"/>
              <a:t>    Tsunami</a:t>
            </a:r>
          </a:p>
          <a:p>
            <a:endParaRPr lang="en-US" b="1" dirty="0"/>
          </a:p>
          <a:p>
            <a:r>
              <a:rPr lang="en-US" b="1" dirty="0"/>
              <a:t>Magenta Line</a:t>
            </a:r>
          </a:p>
          <a:p>
            <a:r>
              <a:rPr lang="en-US" b="1" dirty="0"/>
              <a:t>      Forecasted Arrival Time of</a:t>
            </a:r>
          </a:p>
          <a:p>
            <a:r>
              <a:rPr lang="en-US" b="1" dirty="0"/>
              <a:t>      Explosion Generated Tsunami</a:t>
            </a:r>
          </a:p>
          <a:p>
            <a:endParaRPr lang="en-US" b="1" dirty="0"/>
          </a:p>
          <a:p>
            <a:r>
              <a:rPr lang="en-US" b="1" dirty="0"/>
              <a:t>      Max T-2-P (Wave Height) ~1.9m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EAF3E-075A-4147-8141-F3CFA223E010}"/>
              </a:ext>
            </a:extLst>
          </p:cNvPr>
          <p:cNvSpPr txBox="1"/>
          <p:nvPr/>
        </p:nvSpPr>
        <p:spPr>
          <a:xfrm>
            <a:off x="1505891" y="2151809"/>
            <a:ext cx="2029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Red: Actual Marigram</a:t>
            </a:r>
          </a:p>
          <a:p>
            <a:r>
              <a:rPr lang="en-US" sz="1400" b="1" dirty="0"/>
              <a:t>Black: De-tided</a:t>
            </a:r>
          </a:p>
        </p:txBody>
      </p:sp>
    </p:spTree>
    <p:extLst>
      <p:ext uri="{BB962C8B-B14F-4D97-AF65-F5344CB8AC3E}">
        <p14:creationId xmlns:p14="http://schemas.microsoft.com/office/powerpoint/2010/main" val="4052236243"/>
      </p:ext>
    </p:extLst>
  </p:cSld>
  <p:clrMapOvr>
    <a:masterClrMapping/>
  </p:clrMapOvr>
  <p:transition spd="med" advTm="1795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Tsunami Observations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76F6E1-3FAA-D252-E562-99EF13F3D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76" y="954731"/>
            <a:ext cx="5739038" cy="36485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C42FC8-90C5-99A6-27D0-D2CC4DA1A231}"/>
              </a:ext>
            </a:extLst>
          </p:cNvPr>
          <p:cNvSpPr txBox="1"/>
          <p:nvPr/>
        </p:nvSpPr>
        <p:spPr>
          <a:xfrm>
            <a:off x="3934602" y="2160955"/>
            <a:ext cx="33693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Wave Height: Trough to Peak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6D8F3F-BABB-E37C-6883-8D4DE661953A}"/>
              </a:ext>
            </a:extLst>
          </p:cNvPr>
          <p:cNvCxnSpPr/>
          <p:nvPr/>
        </p:nvCxnSpPr>
        <p:spPr bwMode="auto">
          <a:xfrm>
            <a:off x="484554" y="2852615"/>
            <a:ext cx="5025292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1793E8-0393-C2A3-D662-14B7ADC0F27D}"/>
              </a:ext>
            </a:extLst>
          </p:cNvPr>
          <p:cNvCxnSpPr/>
          <p:nvPr/>
        </p:nvCxnSpPr>
        <p:spPr bwMode="auto">
          <a:xfrm>
            <a:off x="3082189" y="3938954"/>
            <a:ext cx="1122488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B0AF87-EC59-B26C-B356-0247CDD95E14}"/>
              </a:ext>
            </a:extLst>
          </p:cNvPr>
          <p:cNvCxnSpPr/>
          <p:nvPr/>
        </p:nvCxnSpPr>
        <p:spPr bwMode="auto">
          <a:xfrm>
            <a:off x="3007944" y="1863968"/>
            <a:ext cx="1122488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6360146"/>
      </p:ext>
    </p:extLst>
  </p:cSld>
  <p:clrMapOvr>
    <a:masterClrMapping/>
  </p:clrMapOvr>
  <p:transition spd="med" advTm="1795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CB9274-3DBC-676C-5B7A-A47C7D662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76" y="954731"/>
            <a:ext cx="5739038" cy="3648529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Tsunami Observations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E3D407-B5F6-6FC9-4926-8FA3DF23ECEA}"/>
              </a:ext>
            </a:extLst>
          </p:cNvPr>
          <p:cNvCxnSpPr/>
          <p:nvPr/>
        </p:nvCxnSpPr>
        <p:spPr bwMode="auto">
          <a:xfrm flipV="1">
            <a:off x="3708393" y="1899138"/>
            <a:ext cx="0" cy="953477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1C42FC8-90C5-99A6-27D0-D2CC4DA1A231}"/>
              </a:ext>
            </a:extLst>
          </p:cNvPr>
          <p:cNvSpPr txBox="1"/>
          <p:nvPr/>
        </p:nvSpPr>
        <p:spPr>
          <a:xfrm>
            <a:off x="5689602" y="2063262"/>
            <a:ext cx="274530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Amplitude: </a:t>
            </a:r>
          </a:p>
          <a:p>
            <a:r>
              <a:rPr lang="en-US" b="1" dirty="0">
                <a:solidFill>
                  <a:srgbClr val="C00000"/>
                </a:solidFill>
              </a:rPr>
              <a:t>Zero to Peak     ( Z-2-P )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or</a:t>
            </a:r>
          </a:p>
          <a:p>
            <a:r>
              <a:rPr lang="en-US" b="1" dirty="0">
                <a:solidFill>
                  <a:srgbClr val="C00000"/>
                </a:solidFill>
              </a:rPr>
              <a:t>Zero to Trough ( Z-2-T 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46D8F3F-BABB-E37C-6883-8D4DE661953A}"/>
              </a:ext>
            </a:extLst>
          </p:cNvPr>
          <p:cNvCxnSpPr/>
          <p:nvPr/>
        </p:nvCxnSpPr>
        <p:spPr bwMode="auto">
          <a:xfrm>
            <a:off x="484554" y="2852615"/>
            <a:ext cx="5025292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1AECDA-19FF-5A6F-4E0F-F58F7AA36594}"/>
              </a:ext>
            </a:extLst>
          </p:cNvPr>
          <p:cNvCxnSpPr/>
          <p:nvPr/>
        </p:nvCxnSpPr>
        <p:spPr bwMode="auto">
          <a:xfrm>
            <a:off x="3720123" y="2852615"/>
            <a:ext cx="0" cy="1058984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8AA7D4-7674-E789-4993-0A7C113F7581}"/>
              </a:ext>
            </a:extLst>
          </p:cNvPr>
          <p:cNvCxnSpPr/>
          <p:nvPr/>
        </p:nvCxnSpPr>
        <p:spPr bwMode="auto">
          <a:xfrm>
            <a:off x="3007944" y="1863968"/>
            <a:ext cx="1122488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E77BB8-34B8-3DC3-944A-B4B1CD8BD61D}"/>
              </a:ext>
            </a:extLst>
          </p:cNvPr>
          <p:cNvCxnSpPr/>
          <p:nvPr/>
        </p:nvCxnSpPr>
        <p:spPr bwMode="auto">
          <a:xfrm>
            <a:off x="3082189" y="3938954"/>
            <a:ext cx="1122488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0983863"/>
      </p:ext>
    </p:extLst>
  </p:cSld>
  <p:clrMapOvr>
    <a:masterClrMapping/>
  </p:clrMapOvr>
  <p:transition spd="med" advTm="1795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FC0F13-501D-E651-326E-B28D399C1AB4}"/>
              </a:ext>
            </a:extLst>
          </p:cNvPr>
          <p:cNvSpPr txBox="1"/>
          <p:nvPr/>
        </p:nvSpPr>
        <p:spPr>
          <a:xfrm>
            <a:off x="195372" y="773719"/>
            <a:ext cx="8207696" cy="54476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     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THE FOLLOWING ARE TSUNAMI WAVE OBSERVATIONS FROM COASTAL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AND/OR DEEP-OCEAN SEA LEVEL GAUGES AT THE INDICATED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LOCATIONS. THE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MAXIMUM TSUNAMI HEIGHT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 MEASURED WITH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RESPECT TO THE NORMAL TIDE LEVEL.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GAUGE      TIME OF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MAXIMUM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WAVE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COORDINATES   MEASURE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TSUNAMI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PERIOD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GAUGE LOCATION        LAT   LON     (UTC)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HEIGHT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(MIN)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LAZARO CARDENAS MX   17.9N 102.2W    2147   0.32M/ 1.0FT  14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ZIHUATANEJO MX       17.6N 101.6W    2121   0.53M/ 1.7FT  16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PUERTO VALLARTA MX   20.7N 105.2W    1820   0.21M/ 0.7FT  06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MANZANILLO MX        19.1N 104.3W    1924   0.79M/ 2.6FT  32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ACAPULCO MX          16.8N  99.9W    1907   0.13M/ 0.4FT  34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cs typeface="Courier New" panose="02070309020205020404" pitchFamily="49" charset="0"/>
              </a:rPr>
              <a:t>In our products, what we call “TSUNAMI MAXIMUM HEIGHT”</a:t>
            </a:r>
          </a:p>
          <a:p>
            <a:r>
              <a:rPr lang="en-US" b="1" dirty="0">
                <a:cs typeface="Courier New" panose="02070309020205020404" pitchFamily="49" charset="0"/>
              </a:rPr>
              <a:t>   =&gt;  Is actually the Wave Height divided by 2</a:t>
            </a:r>
          </a:p>
          <a:p>
            <a:endParaRPr lang="en-US" b="1" dirty="0">
              <a:cs typeface="Courier New" panose="02070309020205020404" pitchFamily="49" charset="0"/>
            </a:endParaRPr>
          </a:p>
          <a:p>
            <a:r>
              <a:rPr lang="en-US" b="1" dirty="0">
                <a:cs typeface="Courier New" panose="02070309020205020404" pitchFamily="49" charset="0"/>
                <a:sym typeface="Wingdings" panose="05000000000000000000" pitchFamily="2" charset="2"/>
              </a:rPr>
              <a:t> </a:t>
            </a:r>
            <a:r>
              <a:rPr lang="en-US" b="1" dirty="0">
                <a:cs typeface="Courier New" panose="02070309020205020404" pitchFamily="49" charset="0"/>
              </a:rPr>
              <a:t>PTWS should probably have discussion on that</a:t>
            </a:r>
          </a:p>
        </p:txBody>
      </p:sp>
    </p:spTree>
    <p:extLst>
      <p:ext uri="{BB962C8B-B14F-4D97-AF65-F5344CB8AC3E}">
        <p14:creationId xmlns:p14="http://schemas.microsoft.com/office/powerpoint/2010/main" val="235970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8A06C66-A98C-4DC5-ADD1-F85ABD6B7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9" y="690281"/>
            <a:ext cx="4846717" cy="6140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7376D2-741C-40F4-9901-84B1C474C9AD}"/>
              </a:ext>
            </a:extLst>
          </p:cNvPr>
          <p:cNvSpPr txBox="1"/>
          <p:nvPr/>
        </p:nvSpPr>
        <p:spPr>
          <a:xfrm>
            <a:off x="5002299" y="1416425"/>
            <a:ext cx="4070345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Cook </a:t>
            </a:r>
            <a:r>
              <a:rPr lang="en-US" b="1" dirty="0" err="1">
                <a:solidFill>
                  <a:schemeClr val="bg1"/>
                </a:solidFill>
              </a:rPr>
              <a:t>Islamd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2hrs separates Pressure Generated</a:t>
            </a:r>
          </a:p>
          <a:p>
            <a:r>
              <a:rPr lang="en-US" b="1" dirty="0">
                <a:solidFill>
                  <a:schemeClr val="bg1"/>
                </a:solidFill>
              </a:rPr>
              <a:t>Tsunami from Classical Tsunami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344BB2-AF8C-4850-A627-C611EFC5B29F}"/>
              </a:ext>
            </a:extLst>
          </p:cNvPr>
          <p:cNvSpPr txBox="1"/>
          <p:nvPr/>
        </p:nvSpPr>
        <p:spPr>
          <a:xfrm>
            <a:off x="4939539" y="4338920"/>
            <a:ext cx="4262705" cy="175432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Punta de </a:t>
            </a:r>
            <a:r>
              <a:rPr lang="en-US" b="1" dirty="0" err="1">
                <a:solidFill>
                  <a:schemeClr val="bg1"/>
                </a:solidFill>
              </a:rPr>
              <a:t>Choros</a:t>
            </a:r>
            <a:r>
              <a:rPr lang="en-US" b="1" dirty="0">
                <a:solidFill>
                  <a:schemeClr val="bg1"/>
                </a:solidFill>
              </a:rPr>
              <a:t>, Chile</a:t>
            </a:r>
          </a:p>
          <a:p>
            <a:r>
              <a:rPr lang="en-US" b="1" dirty="0">
                <a:solidFill>
                  <a:schemeClr val="bg1"/>
                </a:solidFill>
              </a:rPr>
              <a:t>4.5hrs separates Pressure Generated</a:t>
            </a:r>
          </a:p>
          <a:p>
            <a:r>
              <a:rPr lang="en-US" b="1" dirty="0">
                <a:solidFill>
                  <a:schemeClr val="bg1"/>
                </a:solidFill>
              </a:rPr>
              <a:t>Tsunami from Classical Tsunami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South America was hardest hit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FB01F2-20FA-49C5-93CE-5286854BB673}"/>
              </a:ext>
            </a:extLst>
          </p:cNvPr>
          <p:cNvSpPr txBox="1"/>
          <p:nvPr/>
        </p:nvSpPr>
        <p:spPr>
          <a:xfrm>
            <a:off x="5880848" y="3294529"/>
            <a:ext cx="176202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Long Duration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452F7-539E-28E2-6076-8286CEE85812}"/>
              </a:ext>
            </a:extLst>
          </p:cNvPr>
          <p:cNvSpPr txBox="1"/>
          <p:nvPr/>
        </p:nvSpPr>
        <p:spPr>
          <a:xfrm>
            <a:off x="556754" y="4388224"/>
            <a:ext cx="122341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Acoustic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Tsunami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5D6E2C-4500-2A85-43E7-CE7D3B04273C}"/>
              </a:ext>
            </a:extLst>
          </p:cNvPr>
          <p:cNvCxnSpPr/>
          <p:nvPr/>
        </p:nvCxnSpPr>
        <p:spPr bwMode="auto">
          <a:xfrm>
            <a:off x="1604682" y="4885765"/>
            <a:ext cx="259973" cy="246528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77A047-1AF1-B3B3-9BF2-537D6495F62D}"/>
              </a:ext>
            </a:extLst>
          </p:cNvPr>
          <p:cNvSpPr txBox="1"/>
          <p:nvPr/>
        </p:nvSpPr>
        <p:spPr>
          <a:xfrm>
            <a:off x="625984" y="5496827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99"/>
                </a:solidFill>
              </a:rPr>
              <a:t> Classical </a:t>
            </a:r>
          </a:p>
          <a:p>
            <a:r>
              <a:rPr lang="en-US" b="1" dirty="0">
                <a:solidFill>
                  <a:srgbClr val="FF3399"/>
                </a:solidFill>
              </a:rPr>
              <a:t> Tsunami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EB5BB6-DCC9-B1B7-395C-4B5068AC8FF3}"/>
              </a:ext>
            </a:extLst>
          </p:cNvPr>
          <p:cNvCxnSpPr/>
          <p:nvPr/>
        </p:nvCxnSpPr>
        <p:spPr bwMode="auto">
          <a:xfrm>
            <a:off x="1757082" y="5809133"/>
            <a:ext cx="510989" cy="125502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FF66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9178588"/>
      </p:ext>
    </p:extLst>
  </p:cSld>
  <p:clrMapOvr>
    <a:masterClrMapping/>
  </p:clrMapOvr>
  <p:transition spd="med" advTm="1795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2">
            <a:extLst>
              <a:ext uri="{FF2B5EF4-FFF2-40B4-BE49-F238E27FC236}">
                <a16:creationId xmlns:a16="http://schemas.microsoft.com/office/drawing/2014/main" id="{3192532A-7B0B-4E7F-AC6D-8DAB7806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Tsunami Observations From Hawaii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310D1-E554-45EF-8887-A99EDA87E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" y="699243"/>
            <a:ext cx="451168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980684-8C5E-429D-9A4F-78F5F20C9592}"/>
              </a:ext>
            </a:extLst>
          </p:cNvPr>
          <p:cNvSpPr txBox="1"/>
          <p:nvPr/>
        </p:nvSpPr>
        <p:spPr>
          <a:xfrm>
            <a:off x="2088775" y="174811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Kawaihae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4B211-688F-4EDA-83D1-E51B56A3CBDA}"/>
              </a:ext>
            </a:extLst>
          </p:cNvPr>
          <p:cNvSpPr txBox="1"/>
          <p:nvPr/>
        </p:nvSpPr>
        <p:spPr>
          <a:xfrm>
            <a:off x="2178423" y="484112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Nawiliwili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995FCC-849E-47D1-B8E5-ACB0A0832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30" y="657993"/>
            <a:ext cx="4251127" cy="5351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B263A9-8305-460A-8FFC-98A4C56D05FC}"/>
              </a:ext>
            </a:extLst>
          </p:cNvPr>
          <p:cNvSpPr txBox="1"/>
          <p:nvPr/>
        </p:nvSpPr>
        <p:spPr>
          <a:xfrm>
            <a:off x="6535271" y="1247424"/>
            <a:ext cx="231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Kahului  1.7m T-2-P</a:t>
            </a:r>
          </a:p>
          <a:p>
            <a:r>
              <a:rPr lang="en-US" b="1" dirty="0"/>
              <a:t>At 12:20 UTC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4BCC15-7174-4930-AFC0-25173969AD08}"/>
              </a:ext>
            </a:extLst>
          </p:cNvPr>
          <p:cNvSpPr txBox="1"/>
          <p:nvPr/>
        </p:nvSpPr>
        <p:spPr>
          <a:xfrm>
            <a:off x="6252023" y="3925026"/>
            <a:ext cx="26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Waimanalo  1.5m T-2-P</a:t>
            </a:r>
          </a:p>
          <a:p>
            <a:r>
              <a:rPr lang="en-US" b="1" dirty="0"/>
              <a:t>At 11:50 UTC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D0813F7-51F8-4646-894C-FC053332F33C}"/>
              </a:ext>
            </a:extLst>
          </p:cNvPr>
          <p:cNvCxnSpPr/>
          <p:nvPr/>
        </p:nvCxnSpPr>
        <p:spPr bwMode="auto">
          <a:xfrm>
            <a:off x="5851549" y="5317125"/>
            <a:ext cx="0" cy="50001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E94ACD0-D99D-4B9B-853E-A26B85470FCD}"/>
              </a:ext>
            </a:extLst>
          </p:cNvPr>
          <p:cNvSpPr txBox="1"/>
          <p:nvPr/>
        </p:nvSpPr>
        <p:spPr>
          <a:xfrm>
            <a:off x="5398847" y="5826864"/>
            <a:ext cx="10214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2.5 </a:t>
            </a:r>
            <a:r>
              <a:rPr lang="en-US" b="1" dirty="0" err="1"/>
              <a:t>hrs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5020108"/>
      </p:ext>
    </p:extLst>
  </p:cSld>
  <p:clrMapOvr>
    <a:masterClrMapping/>
  </p:clrMapOvr>
  <p:transition spd="med" advTm="1795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609603"/>
            <a:ext cx="8915401" cy="47124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 Presentation Will Have Three Sections:</a:t>
            </a:r>
          </a:p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sz="3001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AutoNum type="arabicPeriod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brief recap of what happened at </a:t>
            </a:r>
            <a:r>
              <a:rPr lang="en-US" sz="3001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Hunga</a:t>
            </a: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Tonga-</a:t>
            </a:r>
            <a:r>
              <a:rPr lang="en-US" sz="3001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Hunga</a:t>
            </a: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1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Ha`api</a:t>
            </a: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14350" indent="-514350"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AutoNum type="arabicPeriod"/>
            </a:pPr>
            <a:endParaRPr lang="en-US" sz="3001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AutoNum type="arabicPeriod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Tools Available</a:t>
            </a:r>
          </a:p>
          <a:p>
            <a:pPr marL="514350" indent="-514350"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AutoNum type="arabicPeriod"/>
            </a:pPr>
            <a:endParaRPr lang="en-US" sz="3001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AutoNum type="arabicPeriod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Tsunami Observations  &amp;</a:t>
            </a:r>
          </a:p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Wave Height vs. Amplitude</a:t>
            </a:r>
          </a:p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sz="3001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012215"/>
      </p:ext>
    </p:extLst>
  </p:cSld>
  <p:clrMapOvr>
    <a:masterClrMapping/>
  </p:clrMapOvr>
  <p:transition spd="med" advTm="1795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2">
            <a:extLst>
              <a:ext uri="{FF2B5EF4-FFF2-40B4-BE49-F238E27FC236}">
                <a16:creationId xmlns:a16="http://schemas.microsoft.com/office/drawing/2014/main" id="{3192532A-7B0B-4E7F-AC6D-8DAB7806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Tsunami Observations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6AF7D-3268-09D4-E099-A3354B4D0D1A}"/>
              </a:ext>
            </a:extLst>
          </p:cNvPr>
          <p:cNvSpPr txBox="1"/>
          <p:nvPr/>
        </p:nvSpPr>
        <p:spPr>
          <a:xfrm>
            <a:off x="249588" y="924128"/>
            <a:ext cx="8022389" cy="15696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One thing I noticed is that the Air-Pressure wave traveling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short route doesn’t always generate a bigger tsunami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than the Air-Pressure wave traveling the long way…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562041-3BCE-B69A-D043-E82D37D4B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3" y="2635035"/>
            <a:ext cx="5543550" cy="35242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1ED62FC-F3A4-F58F-6C34-C66C878E1FEC}"/>
              </a:ext>
            </a:extLst>
          </p:cNvPr>
          <p:cNvSpPr txBox="1"/>
          <p:nvPr/>
        </p:nvSpPr>
        <p:spPr>
          <a:xfrm>
            <a:off x="4338916" y="352714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Mona Island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1C8BDD-A8DB-1F8B-0EC1-5F638A670C3F}"/>
              </a:ext>
            </a:extLst>
          </p:cNvPr>
          <p:cNvSpPr txBox="1"/>
          <p:nvPr/>
        </p:nvSpPr>
        <p:spPr>
          <a:xfrm>
            <a:off x="1265992" y="3615893"/>
            <a:ext cx="12681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</a:rPr>
              <a:t>24cm T-2-P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BD9BC8-13C2-ADCE-E9EC-839480E74231}"/>
              </a:ext>
            </a:extLst>
          </p:cNvPr>
          <p:cNvCxnSpPr/>
          <p:nvPr/>
        </p:nvCxnSpPr>
        <p:spPr bwMode="auto">
          <a:xfrm>
            <a:off x="1923823" y="3876178"/>
            <a:ext cx="491281" cy="3897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E990FE-8991-DECB-5DF5-F1DD7EDD7F83}"/>
              </a:ext>
            </a:extLst>
          </p:cNvPr>
          <p:cNvSpPr txBox="1"/>
          <p:nvPr/>
        </p:nvSpPr>
        <p:spPr>
          <a:xfrm>
            <a:off x="3088309" y="5366141"/>
            <a:ext cx="12681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</a:rPr>
              <a:t>35cm T-2-P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129E62-D539-98DF-0609-4CEF67B786B2}"/>
              </a:ext>
            </a:extLst>
          </p:cNvPr>
          <p:cNvCxnSpPr>
            <a:stCxn id="27" idx="0"/>
          </p:cNvCxnSpPr>
          <p:nvPr/>
        </p:nvCxnSpPr>
        <p:spPr bwMode="auto">
          <a:xfrm flipV="1">
            <a:off x="3765508" y="4973020"/>
            <a:ext cx="131661" cy="21593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BEDE0CE-35AB-7C63-2EB3-44BA49C3763E}"/>
              </a:ext>
            </a:extLst>
          </p:cNvPr>
          <p:cNvSpPr txBox="1"/>
          <p:nvPr/>
        </p:nvSpPr>
        <p:spPr>
          <a:xfrm>
            <a:off x="1172106" y="3332322"/>
            <a:ext cx="16562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East Propagating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2E402F-36DB-E93F-6442-E4902286DA72}"/>
              </a:ext>
            </a:extLst>
          </p:cNvPr>
          <p:cNvSpPr txBox="1"/>
          <p:nvPr/>
        </p:nvSpPr>
        <p:spPr>
          <a:xfrm>
            <a:off x="2914185" y="5188957"/>
            <a:ext cx="1702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West Propagating</a:t>
            </a:r>
          </a:p>
        </p:txBody>
      </p:sp>
    </p:spTree>
    <p:extLst>
      <p:ext uri="{BB962C8B-B14F-4D97-AF65-F5344CB8AC3E}">
        <p14:creationId xmlns:p14="http://schemas.microsoft.com/office/powerpoint/2010/main" val="1828629357"/>
      </p:ext>
    </p:extLst>
  </p:cSld>
  <p:clrMapOvr>
    <a:masterClrMapping/>
  </p:clrMapOvr>
  <p:transition spd="med" advTm="17959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2">
            <a:extLst>
              <a:ext uri="{FF2B5EF4-FFF2-40B4-BE49-F238E27FC236}">
                <a16:creationId xmlns:a16="http://schemas.microsoft.com/office/drawing/2014/main" id="{3192532A-7B0B-4E7F-AC6D-8DAB7806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Tsunami Observations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6AF7D-3268-09D4-E099-A3354B4D0D1A}"/>
              </a:ext>
            </a:extLst>
          </p:cNvPr>
          <p:cNvSpPr txBox="1"/>
          <p:nvPr/>
        </p:nvSpPr>
        <p:spPr>
          <a:xfrm>
            <a:off x="249588" y="924128"/>
            <a:ext cx="8022389" cy="15696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One thing I noticed is that the Air-Pressure wave traveling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short route doesn’t always generate a bigger tsunami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than the Air-Pressure wave traveling the long way…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562041-3BCE-B69A-D043-E82D37D4B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3" y="2635035"/>
            <a:ext cx="5543550" cy="35242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1ED62FC-F3A4-F58F-6C34-C66C878E1FEC}"/>
              </a:ext>
            </a:extLst>
          </p:cNvPr>
          <p:cNvSpPr txBox="1"/>
          <p:nvPr/>
        </p:nvSpPr>
        <p:spPr>
          <a:xfrm>
            <a:off x="4338916" y="352714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</a:rPr>
              <a:t>Mona Island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1C8BDD-A8DB-1F8B-0EC1-5F638A670C3F}"/>
              </a:ext>
            </a:extLst>
          </p:cNvPr>
          <p:cNvSpPr txBox="1"/>
          <p:nvPr/>
        </p:nvSpPr>
        <p:spPr>
          <a:xfrm>
            <a:off x="1265992" y="3615893"/>
            <a:ext cx="12681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</a:rPr>
              <a:t>24cm T-2-P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BD9BC8-13C2-ADCE-E9EC-839480E74231}"/>
              </a:ext>
            </a:extLst>
          </p:cNvPr>
          <p:cNvCxnSpPr/>
          <p:nvPr/>
        </p:nvCxnSpPr>
        <p:spPr bwMode="auto">
          <a:xfrm>
            <a:off x="1923823" y="3876178"/>
            <a:ext cx="491281" cy="3897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AE990FE-8991-DECB-5DF5-F1DD7EDD7F83}"/>
              </a:ext>
            </a:extLst>
          </p:cNvPr>
          <p:cNvSpPr txBox="1"/>
          <p:nvPr/>
        </p:nvSpPr>
        <p:spPr>
          <a:xfrm>
            <a:off x="3088309" y="5366141"/>
            <a:ext cx="12681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</a:rPr>
              <a:t>35cm T-2-P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129E62-D539-98DF-0609-4CEF67B786B2}"/>
              </a:ext>
            </a:extLst>
          </p:cNvPr>
          <p:cNvCxnSpPr>
            <a:stCxn id="27" idx="0"/>
          </p:cNvCxnSpPr>
          <p:nvPr/>
        </p:nvCxnSpPr>
        <p:spPr bwMode="auto">
          <a:xfrm flipV="1">
            <a:off x="3765508" y="4973020"/>
            <a:ext cx="131661" cy="21593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BEDE0CE-35AB-7C63-2EB3-44BA49C3763E}"/>
              </a:ext>
            </a:extLst>
          </p:cNvPr>
          <p:cNvSpPr txBox="1"/>
          <p:nvPr/>
        </p:nvSpPr>
        <p:spPr>
          <a:xfrm>
            <a:off x="1172106" y="3332322"/>
            <a:ext cx="16562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East Propagating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2E402F-36DB-E93F-6442-E4902286DA72}"/>
              </a:ext>
            </a:extLst>
          </p:cNvPr>
          <p:cNvSpPr txBox="1"/>
          <p:nvPr/>
        </p:nvSpPr>
        <p:spPr>
          <a:xfrm>
            <a:off x="2914185" y="5188957"/>
            <a:ext cx="1702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West Propagating</a:t>
            </a:r>
          </a:p>
        </p:txBody>
      </p:sp>
    </p:spTree>
    <p:extLst>
      <p:ext uri="{BB962C8B-B14F-4D97-AF65-F5344CB8AC3E}">
        <p14:creationId xmlns:p14="http://schemas.microsoft.com/office/powerpoint/2010/main" val="116828424"/>
      </p:ext>
    </p:extLst>
  </p:cSld>
  <p:clrMapOvr>
    <a:masterClrMapping/>
  </p:clrMapOvr>
  <p:transition spd="med" advTm="17959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C34B642-C790-1CB0-913F-EE5C97639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" y="2759033"/>
            <a:ext cx="5543550" cy="3524250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2">
            <a:extLst>
              <a:ext uri="{FF2B5EF4-FFF2-40B4-BE49-F238E27FC236}">
                <a16:creationId xmlns:a16="http://schemas.microsoft.com/office/drawing/2014/main" id="{3192532A-7B0B-4E7F-AC6D-8DAB78064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07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Tsunami Observations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6AF7D-3268-09D4-E099-A3354B4D0D1A}"/>
              </a:ext>
            </a:extLst>
          </p:cNvPr>
          <p:cNvSpPr txBox="1"/>
          <p:nvPr/>
        </p:nvSpPr>
        <p:spPr>
          <a:xfrm>
            <a:off x="249588" y="924128"/>
            <a:ext cx="8844729" cy="15696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One of the conclusions I came too back in March  was that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 Air-Pressure wave generated tsunami was  not hazardous..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Is that strictly true? Not exactly..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985FCE-7FF1-D704-E590-A28F7A2AB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44" y="3643224"/>
            <a:ext cx="5056756" cy="321477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E6FACAF-9221-2A32-3E72-6935213D3B54}"/>
              </a:ext>
            </a:extLst>
          </p:cNvPr>
          <p:cNvSpPr txBox="1"/>
          <p:nvPr/>
        </p:nvSpPr>
        <p:spPr>
          <a:xfrm>
            <a:off x="2259103" y="358587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Amp. 29cm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4E0FBB-FB40-1FFF-3848-661C42D6C4B4}"/>
              </a:ext>
            </a:extLst>
          </p:cNvPr>
          <p:cNvSpPr txBox="1"/>
          <p:nvPr/>
        </p:nvSpPr>
        <p:spPr>
          <a:xfrm>
            <a:off x="6015317" y="437476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Amp. 32cm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693038-9426-90CE-D470-8B9D3A0A8994}"/>
              </a:ext>
            </a:extLst>
          </p:cNvPr>
          <p:cNvSpPr txBox="1"/>
          <p:nvPr/>
        </p:nvSpPr>
        <p:spPr>
          <a:xfrm>
            <a:off x="947988" y="4066992"/>
            <a:ext cx="16562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East Propagating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781470-19D2-1417-92DC-06E82C6BEC20}"/>
              </a:ext>
            </a:extLst>
          </p:cNvPr>
          <p:cNvSpPr txBox="1"/>
          <p:nvPr/>
        </p:nvSpPr>
        <p:spPr>
          <a:xfrm>
            <a:off x="2376303" y="5188957"/>
            <a:ext cx="1702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West Propagating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2DD92E-F387-74CD-9B7B-F091ACFDF95D}"/>
              </a:ext>
            </a:extLst>
          </p:cNvPr>
          <p:cNvSpPr txBox="1"/>
          <p:nvPr/>
        </p:nvSpPr>
        <p:spPr>
          <a:xfrm>
            <a:off x="4910387" y="4757272"/>
            <a:ext cx="16562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East Propagating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67ED68-B3B2-CE6F-B41C-28B71859679F}"/>
              </a:ext>
            </a:extLst>
          </p:cNvPr>
          <p:cNvSpPr txBox="1"/>
          <p:nvPr/>
        </p:nvSpPr>
        <p:spPr>
          <a:xfrm>
            <a:off x="6338702" y="5950961"/>
            <a:ext cx="1702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West Propagating</a:t>
            </a:r>
          </a:p>
        </p:txBody>
      </p:sp>
    </p:spTree>
    <p:extLst>
      <p:ext uri="{BB962C8B-B14F-4D97-AF65-F5344CB8AC3E}">
        <p14:creationId xmlns:p14="http://schemas.microsoft.com/office/powerpoint/2010/main" val="1601794037"/>
      </p:ext>
    </p:extLst>
  </p:cSld>
  <p:clrMapOvr>
    <a:masterClrMapping/>
  </p:clrMapOvr>
  <p:transition spd="med" advTm="1795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" name="Text Box 2">
            <a:extLst>
              <a:ext uri="{FF2B5EF4-FFF2-40B4-BE49-F238E27FC236}">
                <a16:creationId xmlns:a16="http://schemas.microsoft.com/office/drawing/2014/main" id="{B980AF28-FDF2-4B1F-8333-8EBAA8B60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Modified Procedures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7AD6B-12F3-48CF-AFD0-4B9BC1B7CA1E}"/>
              </a:ext>
            </a:extLst>
          </p:cNvPr>
          <p:cNvSpPr txBox="1"/>
          <p:nvPr/>
        </p:nvSpPr>
        <p:spPr>
          <a:xfrm>
            <a:off x="1102659" y="708207"/>
            <a:ext cx="50994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What  happens if HTHH blows up again?</a:t>
            </a:r>
          </a:p>
        </p:txBody>
      </p:sp>
      <p:pic>
        <p:nvPicPr>
          <p:cNvPr id="14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891BDD2-4CA3-40BF-BDFC-AD452920B4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86" y="1255713"/>
            <a:ext cx="6413500" cy="5487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1779A-E90F-4C30-8BC0-C5632E4335C7}"/>
              </a:ext>
            </a:extLst>
          </p:cNvPr>
          <p:cNvSpPr txBox="1"/>
          <p:nvPr/>
        </p:nvSpPr>
        <p:spPr>
          <a:xfrm>
            <a:off x="1783971" y="1335738"/>
            <a:ext cx="360868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Pacific Sea-Level Observations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410D1-E4C8-4C17-8BBB-47E2A12FEAA3}"/>
              </a:ext>
            </a:extLst>
          </p:cNvPr>
          <p:cNvSpPr txBox="1"/>
          <p:nvPr/>
        </p:nvSpPr>
        <p:spPr>
          <a:xfrm>
            <a:off x="6069105" y="1203044"/>
            <a:ext cx="2941831" cy="59093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can use these data</a:t>
            </a:r>
          </a:p>
          <a:p>
            <a:r>
              <a:rPr lang="en-US" dirty="0"/>
              <a:t>as the basis for a forecast.</a:t>
            </a:r>
          </a:p>
          <a:p>
            <a:endParaRPr lang="en-US" dirty="0"/>
          </a:p>
          <a:p>
            <a:r>
              <a:rPr lang="en-US" dirty="0"/>
              <a:t>For example, if HTHH </a:t>
            </a:r>
          </a:p>
          <a:p>
            <a:r>
              <a:rPr lang="en-US" dirty="0"/>
              <a:t>explodes again, and we </a:t>
            </a:r>
          </a:p>
          <a:p>
            <a:r>
              <a:rPr lang="en-US" dirty="0"/>
              <a:t>observe a tsunami with an </a:t>
            </a:r>
          </a:p>
          <a:p>
            <a:r>
              <a:rPr lang="en-US" dirty="0"/>
              <a:t>amplitude of 2m at</a:t>
            </a:r>
          </a:p>
          <a:p>
            <a:r>
              <a:rPr lang="en-US" dirty="0"/>
              <a:t>Nuku’alofa, we would</a:t>
            </a:r>
          </a:p>
          <a:p>
            <a:r>
              <a:rPr lang="en-US" dirty="0"/>
              <a:t>simply multiply these </a:t>
            </a:r>
          </a:p>
          <a:p>
            <a:r>
              <a:rPr lang="en-US" dirty="0"/>
              <a:t>observations by 2 and use </a:t>
            </a:r>
          </a:p>
          <a:p>
            <a:r>
              <a:rPr lang="en-US" dirty="0"/>
              <a:t>that as the basis for a</a:t>
            </a:r>
          </a:p>
          <a:p>
            <a:r>
              <a:rPr lang="en-US" dirty="0"/>
              <a:t>forecast.</a:t>
            </a:r>
          </a:p>
          <a:p>
            <a:endParaRPr lang="en-US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In which case we’d be </a:t>
            </a:r>
          </a:p>
          <a:p>
            <a:r>
              <a:rPr lang="en-US" dirty="0"/>
              <a:t>thinking about putting</a:t>
            </a:r>
          </a:p>
          <a:p>
            <a:r>
              <a:rPr lang="en-US" dirty="0"/>
              <a:t>Hawaii in a warning.</a:t>
            </a:r>
          </a:p>
          <a:p>
            <a:endParaRPr lang="en-US" dirty="0"/>
          </a:p>
          <a:p>
            <a:r>
              <a:rPr lang="en-US" dirty="0"/>
              <a:t>This is the best we can do </a:t>
            </a:r>
          </a:p>
          <a:p>
            <a:r>
              <a:rPr lang="en-US" dirty="0"/>
              <a:t>for now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2080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679A6203-C6BF-7437-FB4F-753EC81C0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209800"/>
            <a:ext cx="4525962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       Gracias!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</a:rPr>
              <a:t>stuart.weinstein@noaa.gov</a:t>
            </a:r>
          </a:p>
        </p:txBody>
      </p:sp>
      <p:pic>
        <p:nvPicPr>
          <p:cNvPr id="55299" name="Picture 2">
            <a:extLst>
              <a:ext uri="{FF2B5EF4-FFF2-40B4-BE49-F238E27FC236}">
                <a16:creationId xmlns:a16="http://schemas.microsoft.com/office/drawing/2014/main" id="{3A2171A6-6CB1-7491-3FDC-ADE6DDD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41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5300" name="Group 3">
            <a:extLst>
              <a:ext uri="{FF2B5EF4-FFF2-40B4-BE49-F238E27FC236}">
                <a16:creationId xmlns:a16="http://schemas.microsoft.com/office/drawing/2014/main" id="{396C5344-AD95-2A76-FDB9-1901698A84D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5357813"/>
            <a:ext cx="1522413" cy="1498600"/>
            <a:chOff x="4800" y="3375"/>
            <a:chExt cx="959" cy="944"/>
          </a:xfrm>
        </p:grpSpPr>
        <p:sp>
          <p:nvSpPr>
            <p:cNvPr id="55301" name="Oval 4">
              <a:extLst>
                <a:ext uri="{FF2B5EF4-FFF2-40B4-BE49-F238E27FC236}">
                  <a16:creationId xmlns:a16="http://schemas.microsoft.com/office/drawing/2014/main" id="{63099AB0-3346-9BC8-1AD0-7D9D72CAE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DejaVu Sans"/>
                  <a:cs typeface="DejaVu San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55302" name="Picture 5">
              <a:extLst>
                <a:ext uri="{FF2B5EF4-FFF2-40B4-BE49-F238E27FC236}">
                  <a16:creationId xmlns:a16="http://schemas.microsoft.com/office/drawing/2014/main" id="{157199CC-230F-BD07-4487-9BED98CC2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4C85B97-BFD4-4CEF-9AA9-7FF147CA0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Actions Being Taken/Under Consideration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DAF17-4F8A-42AD-BD92-A10E61F78A27}"/>
              </a:ext>
            </a:extLst>
          </p:cNvPr>
          <p:cNvSpPr txBox="1"/>
          <p:nvPr/>
        </p:nvSpPr>
        <p:spPr>
          <a:xfrm>
            <a:off x="779927" y="582705"/>
            <a:ext cx="7894149" cy="59093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Develop  a seismic network along the Tonga-</a:t>
            </a:r>
            <a:r>
              <a:rPr lang="en-US" b="1" dirty="0" err="1">
                <a:solidFill>
                  <a:schemeClr val="bg1"/>
                </a:solidFill>
              </a:rPr>
              <a:t>Kermadec</a:t>
            </a:r>
            <a:r>
              <a:rPr lang="en-US" b="1" dirty="0">
                <a:solidFill>
                  <a:schemeClr val="bg1"/>
                </a:solidFill>
              </a:rPr>
              <a:t> Trench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 =&gt; Broadband seismometers, “Raspberry Pi” seismometers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 =&gt; USGS helping with that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New Zealand, added another SL station at </a:t>
            </a:r>
            <a:r>
              <a:rPr lang="en-US" b="1" dirty="0" err="1">
                <a:solidFill>
                  <a:schemeClr val="bg1"/>
                </a:solidFill>
              </a:rPr>
              <a:t>Nuku’Alofa</a:t>
            </a:r>
            <a:r>
              <a:rPr lang="en-US" b="1" dirty="0">
                <a:solidFill>
                  <a:schemeClr val="bg1"/>
                </a:solidFill>
              </a:rPr>
              <a:t> and two more</a:t>
            </a:r>
          </a:p>
          <a:p>
            <a:r>
              <a:rPr lang="en-US" b="1" dirty="0">
                <a:solidFill>
                  <a:schemeClr val="bg1"/>
                </a:solidFill>
              </a:rPr>
              <a:t>     in Tonga. Stations on Raoul Island repaired. ABM to fix SL station</a:t>
            </a:r>
          </a:p>
          <a:p>
            <a:r>
              <a:rPr lang="en-US" b="1" dirty="0">
                <a:solidFill>
                  <a:schemeClr val="bg1"/>
                </a:solidFill>
              </a:rPr>
              <a:t>     at Niue.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TWC’s considering processing infrasound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Forecasting Tools being developed by PMEL/NCTR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Establish comms with other organizations like NASA,   </a:t>
            </a:r>
          </a:p>
          <a:p>
            <a:r>
              <a:rPr lang="en-US" b="1" dirty="0">
                <a:solidFill>
                  <a:schemeClr val="bg1"/>
                </a:solidFill>
              </a:rPr>
              <a:t>    Volcanic Ash Advisory Centers (VAAC)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        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 VAAC products available over the GTS</a:t>
            </a:r>
          </a:p>
          <a:p>
            <a:endParaRPr lang="en-US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Careful study of tsunami travel-times of both classical and</a:t>
            </a:r>
          </a:p>
          <a:p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     Air pressure wave generated tsunami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Further investigation into Air Pressure wave generated tsunami </a:t>
            </a:r>
          </a:p>
          <a:p>
            <a:r>
              <a:rPr lang="en-US" b="1" dirty="0">
                <a:solidFill>
                  <a:schemeClr val="bg1"/>
                </a:solidFill>
              </a:rPr>
              <a:t>     amplitudes</a:t>
            </a:r>
          </a:p>
        </p:txBody>
      </p:sp>
    </p:spTree>
    <p:extLst>
      <p:ext uri="{BB962C8B-B14F-4D97-AF65-F5344CB8AC3E}">
        <p14:creationId xmlns:p14="http://schemas.microsoft.com/office/powerpoint/2010/main" val="2395710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4C85B97-BFD4-4CEF-9AA9-7FF147CA0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Tsunami Modeling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A504-079A-4399-93FC-86242FFAF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7" y="822511"/>
            <a:ext cx="8299804" cy="5602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FF4DD-E831-41C0-AA6B-338FE6879B16}"/>
              </a:ext>
            </a:extLst>
          </p:cNvPr>
          <p:cNvSpPr txBox="1"/>
          <p:nvPr/>
        </p:nvSpPr>
        <p:spPr>
          <a:xfrm>
            <a:off x="8964" y="2501153"/>
            <a:ext cx="3121367" cy="31393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Current DART inversion</a:t>
            </a:r>
          </a:p>
          <a:p>
            <a:r>
              <a:rPr lang="en-US" dirty="0"/>
              <a:t>inverts for the displacement</a:t>
            </a:r>
          </a:p>
          <a:p>
            <a:r>
              <a:rPr lang="en-US" dirty="0"/>
              <a:t>on pre-determined fault </a:t>
            </a:r>
          </a:p>
          <a:p>
            <a:r>
              <a:rPr lang="en-US" dirty="0"/>
              <a:t>planes at subduction zones</a:t>
            </a:r>
          </a:p>
          <a:p>
            <a:endParaRPr lang="en-US" dirty="0"/>
          </a:p>
          <a:p>
            <a:r>
              <a:rPr lang="en-US" dirty="0"/>
              <a:t>Here the inversion computes</a:t>
            </a:r>
          </a:p>
          <a:p>
            <a:r>
              <a:rPr lang="en-US" dirty="0"/>
              <a:t>the initial displacement of</a:t>
            </a:r>
          </a:p>
          <a:p>
            <a:r>
              <a:rPr lang="en-US" dirty="0"/>
              <a:t>the sea-surface. That </a:t>
            </a:r>
          </a:p>
          <a:p>
            <a:r>
              <a:rPr lang="en-US" dirty="0"/>
              <a:t>displacement causes the</a:t>
            </a:r>
          </a:p>
          <a:p>
            <a:r>
              <a:rPr lang="en-US" dirty="0"/>
              <a:t>“Classic” tsunami.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7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609603"/>
            <a:ext cx="8915401" cy="33270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sz="3001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sz="3001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sz="3001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  <a:buAutoNum type="arabicPeriod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Recap of </a:t>
            </a:r>
            <a:r>
              <a:rPr lang="en-US" sz="3001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Hunga</a:t>
            </a: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Tonga-</a:t>
            </a:r>
            <a:r>
              <a:rPr lang="en-US" sz="3001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Hunga</a:t>
            </a: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001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Ha`api</a:t>
            </a: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Explosion</a:t>
            </a:r>
          </a:p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endParaRPr lang="en-US" sz="3001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2323488"/>
      </p:ext>
    </p:extLst>
  </p:cSld>
  <p:clrMapOvr>
    <a:masterClrMapping/>
  </p:clrMapOvr>
  <p:transition spd="med" advTm="1795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Tectonic background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2315B93-5D8C-4257-854A-E734FAC1C579}"/>
              </a:ext>
            </a:extLst>
          </p:cNvPr>
          <p:cNvSpPr txBox="1"/>
          <p:nvPr/>
        </p:nvSpPr>
        <p:spPr>
          <a:xfrm>
            <a:off x="1353668" y="939020"/>
            <a:ext cx="63003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Cross Section of </a:t>
            </a:r>
            <a:r>
              <a:rPr lang="en-US" sz="2400" b="1" dirty="0" err="1"/>
              <a:t>Kermadec</a:t>
            </a:r>
            <a:r>
              <a:rPr lang="en-US" sz="2400" b="1" dirty="0"/>
              <a:t>-Tonga Trench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B2DFAD-7612-4121-99B4-9BE428997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48" y="1756796"/>
            <a:ext cx="5953830" cy="4062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88EBE5-CEC2-4790-A967-93271D1C7F58}"/>
              </a:ext>
            </a:extLst>
          </p:cNvPr>
          <p:cNvSpPr txBox="1"/>
          <p:nvPr/>
        </p:nvSpPr>
        <p:spPr>
          <a:xfrm>
            <a:off x="6938689" y="3532090"/>
            <a:ext cx="219803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Convergence rate </a:t>
            </a:r>
          </a:p>
          <a:p>
            <a:r>
              <a:rPr lang="en-US" b="1" dirty="0">
                <a:solidFill>
                  <a:schemeClr val="bg1"/>
                </a:solidFill>
              </a:rPr>
              <a:t>~24cm/</a:t>
            </a:r>
            <a:r>
              <a:rPr lang="en-US" b="1" dirty="0" err="1">
                <a:solidFill>
                  <a:schemeClr val="bg1"/>
                </a:solidFill>
              </a:rPr>
              <a:t>yr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FD8EB-2774-4D15-A552-9D0D719BDF83}"/>
              </a:ext>
            </a:extLst>
          </p:cNvPr>
          <p:cNvSpPr txBox="1"/>
          <p:nvPr/>
        </p:nvSpPr>
        <p:spPr>
          <a:xfrm>
            <a:off x="537882" y="5961529"/>
            <a:ext cx="81219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Yuen et al., “Planetary-Scale Waves, Volcanic Lightning, and Gaseous Clouds Caused by Submarine</a:t>
            </a:r>
          </a:p>
          <a:p>
            <a:r>
              <a:rPr lang="en-US" sz="1400" dirty="0"/>
              <a:t>Volcanic Eruption at Tonga Trench: An Exceptional Research Opportunity”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20D60-7478-CAE8-673F-7863390BA9B9}"/>
              </a:ext>
            </a:extLst>
          </p:cNvPr>
          <p:cNvSpPr txBox="1"/>
          <p:nvPr/>
        </p:nvSpPr>
        <p:spPr>
          <a:xfrm>
            <a:off x="-62754" y="1775544"/>
            <a:ext cx="2432202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Kermadec</a:t>
            </a:r>
            <a:r>
              <a:rPr lang="en-US" sz="1600" b="1" dirty="0"/>
              <a:t>-Tonga Trench is a “Subduction  Zone”</a:t>
            </a:r>
          </a:p>
          <a:p>
            <a:endParaRPr lang="en-US" sz="1600" b="1" dirty="0"/>
          </a:p>
          <a:p>
            <a:r>
              <a:rPr lang="en-US" sz="1600" b="1" dirty="0"/>
              <a:t>Subduction Zones Pose a Triple Threat:</a:t>
            </a:r>
          </a:p>
          <a:p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Great Earthquakes*</a:t>
            </a:r>
          </a:p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 Volcanic Eruptions</a:t>
            </a:r>
          </a:p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Tsunamis!*</a:t>
            </a:r>
          </a:p>
          <a:p>
            <a:pPr marL="342900" indent="-342900">
              <a:buAutoNum type="arabicPeriod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72615492"/>
      </p:ext>
    </p:extLst>
  </p:cSld>
  <p:clrMapOvr>
    <a:masterClrMapping/>
  </p:clrMapOvr>
  <p:transition spd="med" advTm="1795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Hunga</a:t>
            </a: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-Tonga Activity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88EBE5-CEC2-4790-A967-93271D1C7F58}"/>
              </a:ext>
            </a:extLst>
          </p:cNvPr>
          <p:cNvSpPr txBox="1"/>
          <p:nvPr/>
        </p:nvSpPr>
        <p:spPr>
          <a:xfrm>
            <a:off x="1129552" y="1004043"/>
            <a:ext cx="6638356" cy="252376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Geologic record suggest events like this occur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every ~1000 years in this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7 year eruption hiatus ended on Dec. 20,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Eruption on Jan. 13, 2022 generated small tsunami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Great Eruption commenced ~4:15 UTC Jan. 15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and lasted ~12hours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Complex, destructive tsunami generated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D2688-B263-4142-94D3-0046D416645B}"/>
              </a:ext>
            </a:extLst>
          </p:cNvPr>
          <p:cNvSpPr txBox="1"/>
          <p:nvPr/>
        </p:nvSpPr>
        <p:spPr>
          <a:xfrm>
            <a:off x="860613" y="3473825"/>
            <a:ext cx="7263527" cy="175432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The Volcanic Eruption started ~200m beneath the Sea Surface. </a:t>
            </a:r>
          </a:p>
          <a:p>
            <a:r>
              <a:rPr lang="en-US" b="1" dirty="0">
                <a:solidFill>
                  <a:schemeClr val="accent3"/>
                </a:solidFill>
              </a:rPr>
              <a:t>Hot magma (especially if its gas enriched)  with the right amount </a:t>
            </a:r>
          </a:p>
          <a:p>
            <a:r>
              <a:rPr lang="en-US" b="1" dirty="0">
                <a:solidFill>
                  <a:schemeClr val="accent3"/>
                </a:solidFill>
              </a:rPr>
              <a:t>of water creates an Explosion.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Too deep     =&gt; The water can suppress the power of the blast</a:t>
            </a:r>
          </a:p>
          <a:p>
            <a:r>
              <a:rPr lang="en-US" b="1" dirty="0">
                <a:solidFill>
                  <a:schemeClr val="accent3"/>
                </a:solidFill>
              </a:rPr>
              <a:t>Too shallow =&gt;  not enough water to fuel the explosion</a:t>
            </a:r>
          </a:p>
        </p:txBody>
      </p:sp>
    </p:spTree>
    <p:extLst>
      <p:ext uri="{BB962C8B-B14F-4D97-AF65-F5344CB8AC3E}">
        <p14:creationId xmlns:p14="http://schemas.microsoft.com/office/powerpoint/2010/main" val="2357263161"/>
      </p:ext>
    </p:extLst>
  </p:cSld>
  <p:clrMapOvr>
    <a:masterClrMapping/>
  </p:clrMapOvr>
  <p:transition spd="med" advTm="1795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Tsunami Generation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223103D-1387-4B34-A96C-7C3074579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08" y="675574"/>
            <a:ext cx="5674960" cy="4458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112F2F-C533-48FD-80AA-663EDB2F256B}"/>
              </a:ext>
            </a:extLst>
          </p:cNvPr>
          <p:cNvSpPr txBox="1"/>
          <p:nvPr/>
        </p:nvSpPr>
        <p:spPr>
          <a:xfrm>
            <a:off x="5423638" y="1519553"/>
            <a:ext cx="3760388" cy="452431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Three Tsunami Generation </a:t>
            </a:r>
          </a:p>
          <a:p>
            <a:r>
              <a:rPr lang="en-US" b="1" dirty="0">
                <a:solidFill>
                  <a:schemeClr val="bg1"/>
                </a:solidFill>
              </a:rPr>
              <a:t>Mechanisms: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Caldera/Flank collapse</a:t>
            </a:r>
          </a:p>
          <a:p>
            <a:r>
              <a:rPr lang="en-US" b="1" dirty="0">
                <a:solidFill>
                  <a:schemeClr val="bg1"/>
                </a:solidFill>
              </a:rPr>
              <a:t>     =&gt; Near field</a:t>
            </a:r>
          </a:p>
          <a:p>
            <a:r>
              <a:rPr lang="en-US" b="1" dirty="0">
                <a:solidFill>
                  <a:schemeClr val="bg1"/>
                </a:solidFill>
              </a:rPr>
              <a:t>( This is what we thought was</a:t>
            </a:r>
          </a:p>
          <a:p>
            <a:r>
              <a:rPr lang="en-US" b="1" dirty="0">
                <a:solidFill>
                  <a:schemeClr val="bg1"/>
                </a:solidFill>
              </a:rPr>
              <a:t>  happening at first 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r>
              <a:rPr lang="en-US" b="1" dirty="0">
                <a:solidFill>
                  <a:schemeClr val="bg1"/>
                </a:solidFill>
              </a:rPr>
              <a:t>Sonic Boom, Air pressure</a:t>
            </a:r>
          </a:p>
          <a:p>
            <a:r>
              <a:rPr lang="en-US" b="1" dirty="0">
                <a:solidFill>
                  <a:schemeClr val="bg1"/>
                </a:solidFill>
              </a:rPr>
              <a:t>waves (Lamb Waves), V ~300m/s</a:t>
            </a:r>
          </a:p>
          <a:p>
            <a:r>
              <a:rPr lang="en-US" b="1" dirty="0">
                <a:solidFill>
                  <a:schemeClr val="bg1"/>
                </a:solidFill>
              </a:rPr>
              <a:t>   =&gt; World wide ( Atmosphere is</a:t>
            </a:r>
          </a:p>
          <a:p>
            <a:r>
              <a:rPr lang="en-US" b="1" dirty="0">
                <a:solidFill>
                  <a:schemeClr val="bg1"/>
                </a:solidFill>
              </a:rPr>
              <a:t>                                   vibrating 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3.  Volcanic explosion/Pressure</a:t>
            </a:r>
          </a:p>
          <a:p>
            <a:r>
              <a:rPr lang="en-US" b="1" dirty="0">
                <a:solidFill>
                  <a:schemeClr val="bg1"/>
                </a:solidFill>
              </a:rPr>
              <a:t>Change deforming sea-surface</a:t>
            </a:r>
          </a:p>
          <a:p>
            <a:r>
              <a:rPr lang="en-US" b="1" dirty="0">
                <a:solidFill>
                  <a:schemeClr val="bg1"/>
                </a:solidFill>
              </a:rPr>
              <a:t>=&gt; Classic Tsunami Waves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AED7A-DE77-1925-6792-EBC6F64B6DC2}"/>
              </a:ext>
            </a:extLst>
          </p:cNvPr>
          <p:cNvSpPr txBox="1"/>
          <p:nvPr/>
        </p:nvSpPr>
        <p:spPr>
          <a:xfrm>
            <a:off x="1688123" y="5994399"/>
            <a:ext cx="66764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Tsunamis generated by non-seismic source!</a:t>
            </a:r>
          </a:p>
        </p:txBody>
      </p:sp>
    </p:spTree>
    <p:extLst>
      <p:ext uri="{BB962C8B-B14F-4D97-AF65-F5344CB8AC3E}">
        <p14:creationId xmlns:p14="http://schemas.microsoft.com/office/powerpoint/2010/main" val="3681405442"/>
      </p:ext>
    </p:extLst>
  </p:cSld>
  <p:clrMapOvr>
    <a:masterClrMapping/>
  </p:clrMapOvr>
  <p:transition spd="med" advTm="1795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What’s New/Current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290068" y="3151942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4BD47-7147-AB30-FD16-684784759DDD}"/>
              </a:ext>
            </a:extLst>
          </p:cNvPr>
          <p:cNvSpPr txBox="1"/>
          <p:nvPr/>
        </p:nvSpPr>
        <p:spPr>
          <a:xfrm>
            <a:off x="242043" y="618557"/>
            <a:ext cx="8695769" cy="566308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How big was the explosion ? NASA first estimate was 10-18MTNs. Then folks began to wonder if it was on par with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Pinatubo  or Tsar </a:t>
            </a:r>
            <a:r>
              <a:rPr lang="en-US" sz="2400" dirty="0" err="1">
                <a:solidFill>
                  <a:schemeClr val="bg1"/>
                </a:solidFill>
              </a:rPr>
              <a:t>Bomba</a:t>
            </a:r>
            <a:r>
              <a:rPr lang="en-US" sz="2400" dirty="0">
                <a:solidFill>
                  <a:schemeClr val="bg1"/>
                </a:solidFill>
              </a:rPr>
              <a:t>? Answer is</a:t>
            </a:r>
            <a:r>
              <a:rPr lang="en-US" sz="2400" b="1" dirty="0">
                <a:solidFill>
                  <a:schemeClr val="bg1"/>
                </a:solidFill>
              </a:rPr>
              <a:t>, bigger!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100-200MTNs on par with Krakatau (1883)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The HTHH activity started at 4:02, Main explosion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~04:15 USGS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Plume height 57-58km (originally thought to be 35-45km)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4. VEI index. Initially estimates ranged from 5-6.  The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consensus now is 6. Same as Krakatau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Back in March, it was thought HTHH was “ash poor”.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chemeClr val="bg1"/>
                </a:solidFill>
              </a:rPr>
              <a:t> Today, not so much..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0213"/>
      </p:ext>
    </p:extLst>
  </p:cSld>
  <p:clrMapOvr>
    <a:masterClrMapping/>
  </p:clrMapOvr>
  <p:transition spd="med" advTm="1795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399089"/>
            <a:ext cx="1454151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3957" y="44824"/>
            <a:ext cx="8915401" cy="5562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89991" tIns="46795" rIns="89991" bIns="46795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57154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001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What’s New/Current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06" y="5357814"/>
            <a:ext cx="1522412" cy="1498601"/>
            <a:chOff x="4800" y="3375"/>
            <a:chExt cx="959" cy="94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00" y="3375"/>
              <a:ext cx="960" cy="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05"/>
              <a:endParaRPr lang="en-US" sz="180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" y="3429"/>
              <a:ext cx="844" cy="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4BD47-7147-AB30-FD16-684784759DDD}"/>
              </a:ext>
            </a:extLst>
          </p:cNvPr>
          <p:cNvSpPr txBox="1"/>
          <p:nvPr/>
        </p:nvSpPr>
        <p:spPr>
          <a:xfrm>
            <a:off x="242043" y="618557"/>
            <a:ext cx="8695769" cy="30162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5. Largest event recorded by IMS infrasound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6. Ionospheric disturbances due to Lamb Waves and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classical Tsunami waves detected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=&gt; These can be used for tsunami modelling/forecasting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buAutoNum type="arabicPeriod" startAt="7"/>
            </a:pPr>
            <a:r>
              <a:rPr lang="en-US" sz="2400" dirty="0">
                <a:solidFill>
                  <a:schemeClr val="bg1"/>
                </a:solidFill>
              </a:rPr>
              <a:t>Air-Pressure wave generated tsunami could be hazardous</a:t>
            </a:r>
          </a:p>
        </p:txBody>
      </p:sp>
    </p:spTree>
    <p:extLst>
      <p:ext uri="{BB962C8B-B14F-4D97-AF65-F5344CB8AC3E}">
        <p14:creationId xmlns:p14="http://schemas.microsoft.com/office/powerpoint/2010/main" val="345099758"/>
      </p:ext>
    </p:extLst>
  </p:cSld>
  <p:clrMapOvr>
    <a:masterClrMapping/>
  </p:clrMapOvr>
  <p:transition spd="med" advTm="1795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94AEA-0E0A-49CD-BC0D-ABA93ECF1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6" y="2423448"/>
            <a:ext cx="4372481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61208E-D4EE-4BC8-B7D4-77F017DDF0D2}"/>
              </a:ext>
            </a:extLst>
          </p:cNvPr>
          <p:cNvSpPr txBox="1"/>
          <p:nvPr/>
        </p:nvSpPr>
        <p:spPr>
          <a:xfrm>
            <a:off x="1571415" y="20865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Seismic Stations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987D3F-B6E7-42CC-B0CC-B05926A231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1"/>
          <a:stretch/>
        </p:blipFill>
        <p:spPr>
          <a:xfrm>
            <a:off x="5736443" y="1532175"/>
            <a:ext cx="3330172" cy="43961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D9BC56-E621-4B1F-97CE-03B600118E6B}"/>
              </a:ext>
            </a:extLst>
          </p:cNvPr>
          <p:cNvSpPr txBox="1"/>
          <p:nvPr/>
        </p:nvSpPr>
        <p:spPr>
          <a:xfrm>
            <a:off x="6306156" y="219457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Sea-Level Stations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9AC7E5-C21C-4606-B1E6-2F943180B4AC}"/>
              </a:ext>
            </a:extLst>
          </p:cNvPr>
          <p:cNvSpPr txBox="1"/>
          <p:nvPr/>
        </p:nvSpPr>
        <p:spPr>
          <a:xfrm>
            <a:off x="7113499" y="3721912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/>
                </a:solidFill>
              </a:rPr>
              <a:t>nkfa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EFB0A-AE87-44EE-A1E5-812D0766900B}"/>
              </a:ext>
            </a:extLst>
          </p:cNvPr>
          <p:cNvSpPr txBox="1"/>
          <p:nvPr/>
        </p:nvSpPr>
        <p:spPr>
          <a:xfrm>
            <a:off x="6825744" y="4231347"/>
            <a:ext cx="8675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Raoul Is.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EB4CB-A7ED-4600-832B-E9FA947B67B9}"/>
              </a:ext>
            </a:extLst>
          </p:cNvPr>
          <p:cNvSpPr txBox="1"/>
          <p:nvPr/>
        </p:nvSpPr>
        <p:spPr>
          <a:xfrm>
            <a:off x="7572585" y="3906133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solidFill>
                  <a:schemeClr val="bg1"/>
                </a:solidFill>
              </a:rPr>
              <a:t>dnzg</a:t>
            </a:r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1909C2-585A-4503-9D93-8E05BA12E769}"/>
              </a:ext>
            </a:extLst>
          </p:cNvPr>
          <p:cNvCxnSpPr/>
          <p:nvPr/>
        </p:nvCxnSpPr>
        <p:spPr bwMode="auto">
          <a:xfrm flipH="1" flipV="1">
            <a:off x="7770434" y="3806614"/>
            <a:ext cx="131355" cy="13850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2">
            <a:extLst>
              <a:ext uri="{FF2B5EF4-FFF2-40B4-BE49-F238E27FC236}">
                <a16:creationId xmlns:a16="http://schemas.microsoft.com/office/drawing/2014/main" id="{33700987-48A0-4F4F-AA0B-8A019B97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07" y="258409"/>
            <a:ext cx="7848347" cy="131737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67493" tIns="35096" rIns="67493" bIns="35096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342866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Warning Challenges</a:t>
            </a:r>
          </a:p>
          <a:p>
            <a:pPr defTabSz="342866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not generated by a seismic source</a:t>
            </a:r>
          </a:p>
          <a:p>
            <a:pPr defTabSz="342866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100000"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resources near the Tonga-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Kermadec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Trench</a:t>
            </a:r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6766FF0D-F33B-4BF1-9629-39A2064E938B}"/>
              </a:ext>
            </a:extLst>
          </p:cNvPr>
          <p:cNvSpPr/>
          <p:nvPr/>
        </p:nvSpPr>
        <p:spPr bwMode="auto">
          <a:xfrm rot="1243571">
            <a:off x="2388122" y="3117081"/>
            <a:ext cx="118592" cy="2084747"/>
          </a:xfrm>
          <a:prstGeom prst="upDown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35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D30FA8-E626-47A6-ACAC-7F6BE0F57066}"/>
              </a:ext>
            </a:extLst>
          </p:cNvPr>
          <p:cNvSpPr txBox="1"/>
          <p:nvPr/>
        </p:nvSpPr>
        <p:spPr>
          <a:xfrm rot="17398590">
            <a:off x="2055509" y="399289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 km</a:t>
            </a: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83194C83-E1BC-44C0-B29D-4B965D033153}"/>
              </a:ext>
            </a:extLst>
          </p:cNvPr>
          <p:cNvSpPr/>
          <p:nvPr/>
        </p:nvSpPr>
        <p:spPr bwMode="auto">
          <a:xfrm flipH="1">
            <a:off x="2274620" y="3165743"/>
            <a:ext cx="199175" cy="209387"/>
          </a:xfrm>
          <a:prstGeom prst="star5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35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59E80EC3-ED84-455D-9C63-7BF9F52393E3}"/>
              </a:ext>
            </a:extLst>
          </p:cNvPr>
          <p:cNvSpPr/>
          <p:nvPr/>
        </p:nvSpPr>
        <p:spPr bwMode="auto">
          <a:xfrm flipH="1">
            <a:off x="7461492" y="3376151"/>
            <a:ext cx="199175" cy="209387"/>
          </a:xfrm>
          <a:prstGeom prst="star5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35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F0D349-A5A4-4F6E-90F0-404216EC6A72}"/>
              </a:ext>
            </a:extLst>
          </p:cNvPr>
          <p:cNvCxnSpPr/>
          <p:nvPr/>
        </p:nvCxnSpPr>
        <p:spPr bwMode="auto">
          <a:xfrm flipV="1">
            <a:off x="7458033" y="3646051"/>
            <a:ext cx="77186" cy="13097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8595653"/>
      </p:ext>
    </p:extLst>
  </p:cSld>
  <p:clrMapOvr>
    <a:masterClrMapping/>
  </p:clrMapOvr>
  <p:transition spd="med" advTm="17959"/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12728</TotalTime>
  <Words>1336</Words>
  <Application>Microsoft Office PowerPoint</Application>
  <PresentationFormat>On-screen Show (4:3)</PresentationFormat>
  <Paragraphs>294</Paragraphs>
  <Slides>26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MS PGothic</vt:lpstr>
      <vt:lpstr>Arial</vt:lpstr>
      <vt:lpstr>Calibri</vt:lpstr>
      <vt:lpstr>Courier New</vt:lpstr>
      <vt:lpstr>DejaVu Sans</vt:lpstr>
      <vt:lpstr>Symbol</vt:lpstr>
      <vt:lpstr>Times New Roman</vt:lpstr>
      <vt:lpstr>2_Office Theme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weinstein</dc:creator>
  <cp:lastModifiedBy> </cp:lastModifiedBy>
  <cp:revision>60</cp:revision>
  <dcterms:created xsi:type="dcterms:W3CDTF">2022-02-27T00:32:43Z</dcterms:created>
  <dcterms:modified xsi:type="dcterms:W3CDTF">2022-09-27T09:54:41Z</dcterms:modified>
</cp:coreProperties>
</file>