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647" r:id="rId2"/>
    <p:sldId id="648" r:id="rId3"/>
    <p:sldId id="642" r:id="rId4"/>
    <p:sldId id="645" r:id="rId5"/>
    <p:sldId id="646" r:id="rId6"/>
    <p:sldId id="644" r:id="rId7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F53C9FF-B040-1B4C-884D-873B75ACAE41}">
          <p14:sldIdLst>
            <p14:sldId id="647"/>
            <p14:sldId id="648"/>
            <p14:sldId id="642"/>
            <p14:sldId id="645"/>
            <p14:sldId id="646"/>
            <p14:sldId id="644"/>
          </p14:sldIdLst>
        </p14:section>
        <p14:section name="revisar" id="{A61BA92A-046F-BA40-8C52-DF346ACBFEE6}">
          <p14:sldIdLst/>
        </p14:section>
        <p14:section name="Sección sin título" id="{74372E65-93E5-433E-B655-6ABFC217561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309"/>
    <a:srgbClr val="FFD513"/>
    <a:srgbClr val="FFFF00"/>
    <a:srgbClr val="00B050"/>
    <a:srgbClr val="F94A08"/>
    <a:srgbClr val="141B30"/>
    <a:srgbClr val="0F253F"/>
    <a:srgbClr val="19353B"/>
    <a:srgbClr val="EA6907"/>
    <a:srgbClr val="FFE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5" autoAdjust="0"/>
    <p:restoredTop sz="94306" autoAdjust="0"/>
  </p:normalViewPr>
  <p:slideViewPr>
    <p:cSldViewPr snapToGrid="0" snapToObjects="1">
      <p:cViewPr varScale="1">
        <p:scale>
          <a:sx n="57" d="100"/>
          <a:sy n="57" d="100"/>
        </p:scale>
        <p:origin x="72" y="342"/>
      </p:cViewPr>
      <p:guideLst>
        <p:guide orient="horz" pos="2160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34721" y="4415790"/>
            <a:ext cx="5140960" cy="41833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2959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o del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172" name="Nivel de texto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3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7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o del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182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8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92" name="Nivel de texto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9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o del título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01" name="Nivel de texto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02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el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11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2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38" name="Nivel de texto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9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47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8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3" r:id="rId8"/>
    <p:sldLayoutId id="2147483664" r:id="rId9"/>
    <p:sldLayoutId id="2147483667" r:id="rId10"/>
    <p:sldLayoutId id="2147483668" r:id="rId11"/>
    <p:sldLayoutId id="2147483669" r:id="rId12"/>
    <p:sldLayoutId id="2147483670" r:id="rId13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hoabucket.s3.amazonaws.com/shoa.cl/shoa-cl/descargas/citsu/kmz/citsu_valparaiso_vinna.km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152" y="5349139"/>
            <a:ext cx="241181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:\2022\Oceanografia\Taller VLIZ\base para Pantalla P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80977"/>
            <a:ext cx="9144000" cy="28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7" y="5056690"/>
            <a:ext cx="2430288" cy="7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:\2022\Oceanografia\Taller VLIZ\Logos\logos cabec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336704" cy="11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547664" y="1844824"/>
            <a:ext cx="60486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Taller</a:t>
            </a:r>
          </a:p>
          <a:p>
            <a:pPr algn="ctr"/>
            <a:endParaRPr lang="es-CL" sz="2000" dirty="0" smtClean="0"/>
          </a:p>
          <a:p>
            <a:pPr algn="ctr"/>
            <a:r>
              <a:rPr lang="es-CL" sz="2000" dirty="0" smtClean="0"/>
              <a:t>“Acceso compartido a datos de Nivel del Mar:</a:t>
            </a:r>
          </a:p>
          <a:p>
            <a:pPr algn="ctr"/>
            <a:r>
              <a:rPr lang="es-CL" sz="2000" i="1" dirty="0" smtClean="0"/>
              <a:t>Herramienta para una respuesta Regional</a:t>
            </a:r>
          </a:p>
          <a:p>
            <a:pPr algn="ctr"/>
            <a:r>
              <a:rPr lang="es-CL" sz="2000" i="1" dirty="0" smtClean="0"/>
              <a:t>efectiva ante Emergencias de Tsunami</a:t>
            </a:r>
            <a:r>
              <a:rPr lang="es-CL" sz="2000" dirty="0" smtClean="0"/>
              <a:t>”. </a:t>
            </a:r>
          </a:p>
          <a:p>
            <a:pPr algn="ctr"/>
            <a:endParaRPr lang="es-CL" sz="2000" dirty="0" smtClean="0"/>
          </a:p>
          <a:p>
            <a:pPr algn="ctr"/>
            <a:endParaRPr lang="es-CL" sz="2000" dirty="0" smtClean="0"/>
          </a:p>
          <a:p>
            <a:pPr algn="ctr"/>
            <a:r>
              <a:rPr lang="es-CL" sz="1600" dirty="0" smtClean="0"/>
              <a:t>27 al 30 de septiembre </a:t>
            </a:r>
          </a:p>
          <a:p>
            <a:pPr algn="ctr"/>
            <a:r>
              <a:rPr lang="es-CL" sz="1600" dirty="0" smtClean="0"/>
              <a:t>Valparaíso - Chile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4223244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152" y="5349139"/>
            <a:ext cx="241181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:\2022\Oceanografia\Taller VLIZ\base para Pantalla P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80977"/>
            <a:ext cx="9144000" cy="28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7" y="5056690"/>
            <a:ext cx="2430288" cy="7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:\2022\Oceanografia\Taller VLIZ\Logos\logos cabec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336704" cy="11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547664" y="1844824"/>
            <a:ext cx="6048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2000" dirty="0" smtClean="0"/>
          </a:p>
          <a:p>
            <a:pPr algn="ctr"/>
            <a:endParaRPr lang="es-CL" sz="2000" dirty="0" smtClean="0"/>
          </a:p>
          <a:p>
            <a:pPr algn="ctr"/>
            <a:r>
              <a:rPr lang="es-CL" sz="4400" b="1" i="1" dirty="0" err="1" smtClean="0">
                <a:solidFill>
                  <a:srgbClr val="0070C0"/>
                </a:solidFill>
              </a:rPr>
              <a:t>Logistics</a:t>
            </a:r>
            <a:endParaRPr lang="es-CL" sz="4400" b="1" i="1" dirty="0" smtClean="0">
              <a:solidFill>
                <a:srgbClr val="0070C0"/>
              </a:solidFill>
            </a:endParaRPr>
          </a:p>
          <a:p>
            <a:pPr algn="ctr"/>
            <a:endParaRPr lang="es-CL" sz="2000" dirty="0" smtClean="0"/>
          </a:p>
        </p:txBody>
      </p:sp>
    </p:spTree>
    <p:extLst>
      <p:ext uri="{BB962C8B-B14F-4D97-AF65-F5344CB8AC3E}">
        <p14:creationId xmlns:p14="http://schemas.microsoft.com/office/powerpoint/2010/main" val="374468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457200" y="126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Logistics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255588" y="746683"/>
            <a:ext cx="86121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Transport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Daily transport from and toward the hotel supplied by SHOA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Pickup Time at Novotel: 08:15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Leaving hours from SHOA: 17:00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Off hours Recomendations: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Uber: Safe and affordable using credit cards.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smtClean="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Train: Requires to buy electronic card at station.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8 CuadroTexto"/>
          <p:cNvSpPr txBox="1">
            <a:spLocks noChangeArrowheads="1"/>
          </p:cNvSpPr>
          <p:nvPr/>
        </p:nvSpPr>
        <p:spPr bwMode="auto">
          <a:xfrm>
            <a:off x="248183" y="4209802"/>
            <a:ext cx="861218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Daily Schedule at SHOA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Start of Sessions: 09:00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Coffe Breaks (Flexible): 10:15, 11:30 and 16:00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Lunch: 13:30 – 14:30,  </a:t>
            </a:r>
            <a:r>
              <a:rPr lang="es-CL" altLang="es-CL" sz="1600" smtClean="0">
                <a:solidFill>
                  <a:srgbClr val="00B0F0"/>
                </a:solidFill>
                <a:latin typeface="Arial" charset="0"/>
              </a:rPr>
              <a:t>Ice-breaker after office today !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457200" y="126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Logistics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255588" y="746683"/>
            <a:ext cx="86121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Transport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Daily transport from and toward the hotel supplied by SHOA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Pickup Time at Novotel: 08:15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Leaving hours from SHOA: 17:00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Off hours Recomendations: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Uber: Safe and affordable using credit cards.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smtClean="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Train: Requires to buy electronic card at station.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8 CuadroTexto"/>
          <p:cNvSpPr txBox="1">
            <a:spLocks noChangeArrowheads="1"/>
          </p:cNvSpPr>
          <p:nvPr/>
        </p:nvSpPr>
        <p:spPr bwMode="auto">
          <a:xfrm>
            <a:off x="248183" y="4209802"/>
            <a:ext cx="861218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Daily Schedule at SHOA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Start of Sessions: 09:00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Coffe Breaks (Flexible): 10:15, 11:30 and 16:00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Lunch: 13:30 – 14:30,  </a:t>
            </a:r>
            <a:r>
              <a:rPr lang="es-CL" altLang="es-CL" sz="1600" smtClean="0">
                <a:solidFill>
                  <a:srgbClr val="00B0F0"/>
                </a:solidFill>
                <a:latin typeface="Arial" charset="0"/>
              </a:rPr>
              <a:t>Ice-breaker after office today !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3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356942" y="125396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Logistics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152556" y="759562"/>
            <a:ext cx="8991443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Internet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WiFi Password at Conference Room: xxxxxxxx</a:t>
            </a: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Recommends to buy prepaid Internet SIM Card for everyday use (1.5 Gb for around 1 USD).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" name="8 CuadroTexto"/>
          <p:cNvSpPr txBox="1">
            <a:spLocks noChangeArrowheads="1"/>
          </p:cNvSpPr>
          <p:nvPr/>
        </p:nvSpPr>
        <p:spPr bwMode="auto">
          <a:xfrm>
            <a:off x="163287" y="2328636"/>
            <a:ext cx="899144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Covid Regulations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Mask is mandatory until October 1st.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Mobility pass required for closed spaces not required for open spaces.</a:t>
            </a: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356942" y="125396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Logistics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28" name="8 CuadroTexto"/>
          <p:cNvSpPr txBox="1">
            <a:spLocks noChangeArrowheads="1"/>
          </p:cNvSpPr>
          <p:nvPr/>
        </p:nvSpPr>
        <p:spPr bwMode="auto">
          <a:xfrm>
            <a:off x="52314" y="871846"/>
            <a:ext cx="8948894" cy="726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Earthquakes / Tsunami recomendations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b="1" smtClean="0">
                <a:solidFill>
                  <a:schemeClr val="bg1"/>
                </a:solidFill>
                <a:latin typeface="Arial" charset="0"/>
              </a:rPr>
              <a:t>Rule N°1: </a:t>
            </a:r>
            <a:r>
              <a:rPr lang="es-CL" altLang="es-CL" sz="1600" b="1" smtClean="0">
                <a:solidFill>
                  <a:srgbClr val="00B0F0"/>
                </a:solidFill>
                <a:latin typeface="Arial" charset="0"/>
              </a:rPr>
              <a:t>Stay Calm !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Rule N° 2: Follow Hotel Staff instructions and ask for directions towards evacuation area.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Rule N° 3: Know </a:t>
            </a: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your surrounding, download SHOA Inundation Charts for your phones in KMZ 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format.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marL="0" indent="0" algn="just" eaLnBrk="1" hangingPunct="1"/>
            <a:r>
              <a:rPr lang="es-CL" altLang="es-CL" sz="1400" smtClean="0">
                <a:solidFill>
                  <a:schemeClr val="bg1"/>
                </a:solidFill>
                <a:latin typeface="Arial" charset="0"/>
                <a:hlinkClick r:id="rId4"/>
              </a:rPr>
              <a:t>	</a:t>
            </a:r>
            <a:r>
              <a:rPr lang="es-CL" altLang="es-CL" sz="1400" smtClean="0">
                <a:solidFill>
                  <a:srgbClr val="00B0F0"/>
                </a:solidFill>
                <a:latin typeface="Arial" charset="0"/>
                <a:hlinkClick r:id="rId4"/>
              </a:rPr>
              <a:t>https</a:t>
            </a:r>
            <a:r>
              <a:rPr lang="es-CL" altLang="es-CL" sz="1400">
                <a:solidFill>
                  <a:srgbClr val="00B0F0"/>
                </a:solidFill>
                <a:latin typeface="Arial" charset="0"/>
                <a:hlinkClick r:id="rId4"/>
              </a:rPr>
              <a:t>://</a:t>
            </a:r>
            <a:r>
              <a:rPr lang="es-CL" altLang="es-CL" sz="1400" smtClean="0">
                <a:solidFill>
                  <a:srgbClr val="00B0F0"/>
                </a:solidFill>
                <a:latin typeface="Arial" charset="0"/>
                <a:hlinkClick r:id="rId4"/>
              </a:rPr>
              <a:t>shoabucket.s3.amazonaws.com/shoa.cl/shoa-cl/descargas/citsu/kmz/citsu_valparaiso_vinna.kmz</a:t>
            </a:r>
            <a:endParaRPr lang="es-CL" altLang="es-CL" sz="1400" smtClean="0">
              <a:solidFill>
                <a:srgbClr val="00B0F0"/>
              </a:solidFill>
              <a:latin typeface="Arial" charset="0"/>
            </a:endParaRPr>
          </a:p>
          <a:p>
            <a:pPr marL="0" indent="0" algn="just" eaLnBrk="1" hangingPunct="1"/>
            <a:endParaRPr lang="es-CL" altLang="es-CL" sz="1400">
              <a:solidFill>
                <a:srgbClr val="00B0F0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Rule N°4: If </a:t>
            </a: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an eartquake 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occurs, remember </a:t>
            </a:r>
            <a:r>
              <a:rPr lang="es-CL" altLang="es-CL" sz="1600" smtClean="0">
                <a:solidFill>
                  <a:srgbClr val="00B0F0"/>
                </a:solidFill>
                <a:latin typeface="Arial" charset="0"/>
              </a:rPr>
              <a:t>Rule N°1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, count Earthquake duration if its less than 1 minute do not worry.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If National Disaster Emergency Agency instructs population evacuation YOUR PHONE will start ringing with a very loud Alarm and Evacuation message. Follow Hotel staff directions and if you are on the Street follow the rest of the people.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Get away from the coast and do not evacuate by car nor cross bridges.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400" b="1" smtClean="0">
                <a:solidFill>
                  <a:srgbClr val="00B0F0"/>
                </a:solidFill>
                <a:latin typeface="Arial" charset="0"/>
              </a:rPr>
              <a:t>Remember rule N° 1…we are used to this and so are our buildings !!</a:t>
            </a:r>
            <a:endParaRPr lang="es-CL" altLang="es-CL" sz="1400" b="1">
              <a:solidFill>
                <a:srgbClr val="00B0F0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 smtClean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13627</TotalTime>
  <Words>345</Words>
  <Application>Microsoft Office PowerPoint</Application>
  <PresentationFormat>Presentación en pantalla (4:3)</PresentationFormat>
  <Paragraphs>119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Avenir Roman</vt:lpstr>
      <vt:lpstr>Calibri</vt:lpstr>
      <vt:lpstr>Century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Relaciones Públicas SHOA</dc:creator>
  <cp:lastModifiedBy>standalone</cp:lastModifiedBy>
  <cp:revision>634</cp:revision>
  <cp:lastPrinted>2022-03-31T21:11:50Z</cp:lastPrinted>
  <dcterms:modified xsi:type="dcterms:W3CDTF">2022-09-26T19:25:49Z</dcterms:modified>
</cp:coreProperties>
</file>