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647" r:id="rId2"/>
    <p:sldId id="648" r:id="rId3"/>
    <p:sldId id="642" r:id="rId4"/>
    <p:sldId id="645" r:id="rId5"/>
    <p:sldId id="646" r:id="rId6"/>
    <p:sldId id="644" r:id="rId7"/>
  </p:sldIdLst>
  <p:sldSz cx="9144000" cy="6858000" type="screen4x3"/>
  <p:notesSz cx="7010400" cy="92964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FF53C9FF-B040-1B4C-884D-873B75ACAE41}">
          <p14:sldIdLst>
            <p14:sldId id="647"/>
            <p14:sldId id="648"/>
            <p14:sldId id="642"/>
            <p14:sldId id="645"/>
            <p14:sldId id="646"/>
            <p14:sldId id="644"/>
          </p14:sldIdLst>
        </p14:section>
        <p14:section name="revisar" id="{A61BA92A-046F-BA40-8C52-DF346ACBFEE6}">
          <p14:sldIdLst/>
        </p14:section>
        <p14:section name="Sección sin título" id="{74372E65-93E5-433E-B655-6ABFC217561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5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309"/>
    <a:srgbClr val="FFD513"/>
    <a:srgbClr val="FFFF00"/>
    <a:srgbClr val="00B050"/>
    <a:srgbClr val="F94A08"/>
    <a:srgbClr val="141B30"/>
    <a:srgbClr val="0F253F"/>
    <a:srgbClr val="19353B"/>
    <a:srgbClr val="EA6907"/>
    <a:srgbClr val="FFE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5" autoAdjust="0"/>
    <p:restoredTop sz="94306" autoAdjust="0"/>
  </p:normalViewPr>
  <p:slideViewPr>
    <p:cSldViewPr snapToGrid="0" snapToObjects="1">
      <p:cViewPr varScale="1">
        <p:scale>
          <a:sx n="57" d="100"/>
          <a:sy n="57" d="100"/>
        </p:scale>
        <p:origin x="72" y="342"/>
      </p:cViewPr>
      <p:guideLst>
        <p:guide orient="horz" pos="2160"/>
        <p:guide pos="1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9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09" name="Shape 209"/>
          <p:cNvSpPr>
            <a:spLocks noGrp="1"/>
          </p:cNvSpPr>
          <p:nvPr>
            <p:ph type="body" sz="quarter" idx="1"/>
          </p:nvPr>
        </p:nvSpPr>
        <p:spPr>
          <a:xfrm>
            <a:off x="934721" y="4415790"/>
            <a:ext cx="5140960" cy="41833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62959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el título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2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o del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172" name="Nivel de texto 1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73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174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exto del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182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183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84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92" name="Nivel de texto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9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Texto del título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01" name="Nivel de texto 1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02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8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el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73" name="Nivel de texto 1…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el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Texto del título</a:t>
            </a:r>
          </a:p>
        </p:txBody>
      </p:sp>
      <p:sp>
        <p:nvSpPr>
          <p:cNvPr id="83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93" name="Nivel de texto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4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o del título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02" name="Nivel de texto 1…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3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o del título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11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12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38" name="Nivel de texto 1…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9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o del título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47" name="Nivel de texto 1…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48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149" name="Número de diapositiva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5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>
            <a:spLocks noGrp="1"/>
          </p:cNvSpPr>
          <p:nvPr>
            <p:ph type="sldNum" sz="quarter" idx="2"/>
          </p:nvPr>
        </p:nvSpPr>
        <p:spPr>
          <a:xfrm>
            <a:off x="8428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3" r:id="rId8"/>
    <p:sldLayoutId id="2147483664" r:id="rId9"/>
    <p:sldLayoutId id="2147483667" r:id="rId10"/>
    <p:sldLayoutId id="2147483668" r:id="rId11"/>
    <p:sldLayoutId id="2147483669" r:id="rId12"/>
    <p:sldLayoutId id="2147483670" r:id="rId13"/>
  </p:sldLayoutIdLst>
  <p:transition spd="med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shoabucket.s3.amazonaws.com/shoa.cl/shoa-cl/descargas/citsu/kmz/citsu_valparaiso_vinna.km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152" y="5349139"/>
            <a:ext cx="241181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:\2022\Oceanografia\Taller VLIZ\base para Pantalla PP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80977"/>
            <a:ext cx="9144000" cy="28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57" y="5056690"/>
            <a:ext cx="2430288" cy="72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:\2022\Oceanografia\Taller VLIZ\Logos\logos cabec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336704" cy="11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547664" y="1844824"/>
            <a:ext cx="604867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 smtClean="0"/>
              <a:t>Taller</a:t>
            </a:r>
          </a:p>
          <a:p>
            <a:pPr algn="ctr"/>
            <a:endParaRPr lang="es-CL" sz="2000" dirty="0" smtClean="0"/>
          </a:p>
          <a:p>
            <a:pPr algn="ctr"/>
            <a:r>
              <a:rPr lang="es-CL" sz="2000" dirty="0" smtClean="0"/>
              <a:t>“Acceso compartido a datos de Nivel del Mar:</a:t>
            </a:r>
          </a:p>
          <a:p>
            <a:pPr algn="ctr"/>
            <a:r>
              <a:rPr lang="es-CL" sz="2000" i="1" dirty="0" smtClean="0"/>
              <a:t>Herramienta para una respuesta Regional</a:t>
            </a:r>
          </a:p>
          <a:p>
            <a:pPr algn="ctr"/>
            <a:r>
              <a:rPr lang="es-CL" sz="2000" i="1" dirty="0" smtClean="0"/>
              <a:t>efectiva ante Emergencias de Tsunami</a:t>
            </a:r>
            <a:r>
              <a:rPr lang="es-CL" sz="2000" dirty="0" smtClean="0"/>
              <a:t>”. </a:t>
            </a:r>
          </a:p>
          <a:p>
            <a:pPr algn="ctr"/>
            <a:endParaRPr lang="es-CL" sz="2000" dirty="0" smtClean="0"/>
          </a:p>
          <a:p>
            <a:pPr algn="ctr"/>
            <a:endParaRPr lang="es-CL" sz="2000" dirty="0" smtClean="0"/>
          </a:p>
          <a:p>
            <a:pPr algn="ctr"/>
            <a:r>
              <a:rPr lang="es-CL" sz="1600" dirty="0" smtClean="0"/>
              <a:t>27 al 30 de septiembre </a:t>
            </a:r>
          </a:p>
          <a:p>
            <a:pPr algn="ctr"/>
            <a:r>
              <a:rPr lang="es-CL" sz="1600" dirty="0" smtClean="0"/>
              <a:t>Valparaíso - Chile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42232443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152" y="5349139"/>
            <a:ext cx="241181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:\2022\Oceanografia\Taller VLIZ\base para Pantalla PP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980977"/>
            <a:ext cx="9144000" cy="287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H:\2022\Oceanografia\Taller VLIZ\Logos\decenio una linea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57" y="5056690"/>
            <a:ext cx="2430288" cy="725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:\2022\Oceanografia\Taller VLIZ\Logos\logos cabecer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48680"/>
            <a:ext cx="6336704" cy="1161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CuadroTexto"/>
          <p:cNvSpPr txBox="1"/>
          <p:nvPr/>
        </p:nvSpPr>
        <p:spPr>
          <a:xfrm>
            <a:off x="1547664" y="1844824"/>
            <a:ext cx="604867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000" dirty="0" smtClean="0"/>
          </a:p>
          <a:p>
            <a:pPr algn="ctr"/>
            <a:endParaRPr lang="es-CL" sz="2000" dirty="0" smtClean="0"/>
          </a:p>
          <a:p>
            <a:pPr algn="ctr"/>
            <a:r>
              <a:rPr lang="es-CL" sz="4400" b="1" i="1" dirty="0" err="1" smtClean="0">
                <a:solidFill>
                  <a:srgbClr val="0070C0"/>
                </a:solidFill>
              </a:rPr>
              <a:t>Logistics</a:t>
            </a:r>
            <a:endParaRPr lang="es-CL" sz="4400" b="1" i="1" dirty="0" smtClean="0">
              <a:solidFill>
                <a:srgbClr val="0070C0"/>
              </a:solidFill>
            </a:endParaRPr>
          </a:p>
          <a:p>
            <a:pPr algn="ctr"/>
            <a:endParaRPr lang="es-CL" sz="2000" dirty="0" smtClean="0"/>
          </a:p>
        </p:txBody>
      </p:sp>
    </p:spTree>
    <p:extLst>
      <p:ext uri="{BB962C8B-B14F-4D97-AF65-F5344CB8AC3E}">
        <p14:creationId xmlns:p14="http://schemas.microsoft.com/office/powerpoint/2010/main" val="3744684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457200" y="126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Logistics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255588" y="746683"/>
            <a:ext cx="86121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Transport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Daily transport from and toward the hotel supplied by SHOA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Pickup Time at Novotel: 08:15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Leaving hours from SHOA: 17:00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Off hours Recomendations: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Uber: Safe and affordable using credit cards.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 smtClean="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Train: Requires to buy electronic card at station.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" name="8 CuadroTexto"/>
          <p:cNvSpPr txBox="1">
            <a:spLocks noChangeArrowheads="1"/>
          </p:cNvSpPr>
          <p:nvPr/>
        </p:nvSpPr>
        <p:spPr bwMode="auto">
          <a:xfrm>
            <a:off x="248183" y="4209802"/>
            <a:ext cx="861218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Daily Schedule at SHOA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Start of Sessions: 09:00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Coffe Breaks (Flexible): 10:15, 11:30 and 16:00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Lunch: 13:30 – 14:30,  </a:t>
            </a:r>
            <a:r>
              <a:rPr lang="es-CL" altLang="es-CL" sz="1600" smtClean="0">
                <a:solidFill>
                  <a:srgbClr val="00B0F0"/>
                </a:solidFill>
                <a:latin typeface="Arial" charset="0"/>
              </a:rPr>
              <a:t>Ice-breaker after office today !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0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457200" y="126706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Logistics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255588" y="746683"/>
            <a:ext cx="86121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Transport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Daily transport from and toward the hotel supplied by SHOA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Pickup Time at Novotel: 08:15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Leaving hours from SHOA: 17:00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Off hours Recomendations: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Uber: Safe and affordable using credit cards.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 smtClean="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Train: Requires to buy electronic card at station.</a:t>
            </a: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lvl="1" algn="just" eaLnBrk="1" hangingPunct="1">
              <a:buFont typeface="Wingdings" panose="05000000000000000000" pitchFamily="2" charset="2"/>
              <a:buChar char="Ø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" name="8 CuadroTexto"/>
          <p:cNvSpPr txBox="1">
            <a:spLocks noChangeArrowheads="1"/>
          </p:cNvSpPr>
          <p:nvPr/>
        </p:nvSpPr>
        <p:spPr bwMode="auto">
          <a:xfrm>
            <a:off x="248183" y="4209802"/>
            <a:ext cx="861218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Daily Schedule at SHOA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Start of Sessions: 09:00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Coffe Breaks (Flexible): 10:15, 11:30 and 16:00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Lunch: 13:30 – 14:30,  </a:t>
            </a:r>
            <a:r>
              <a:rPr lang="es-CL" altLang="es-CL" sz="1600" smtClean="0">
                <a:solidFill>
                  <a:srgbClr val="00B0F0"/>
                </a:solidFill>
                <a:latin typeface="Arial" charset="0"/>
              </a:rPr>
              <a:t>Ice-breaker after office today !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03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356942" y="125396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Logistics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3" name="8 CuadroTexto"/>
          <p:cNvSpPr txBox="1">
            <a:spLocks noChangeArrowheads="1"/>
          </p:cNvSpPr>
          <p:nvPr/>
        </p:nvSpPr>
        <p:spPr bwMode="auto">
          <a:xfrm>
            <a:off x="152556" y="759562"/>
            <a:ext cx="8991443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Internet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WiFi Password at Conference Room: xxxxxxxx</a:t>
            </a: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Recommends to buy prepaid Internet SIM Card for everyday use (1.5 Gb for around 1 USD).</a:t>
            </a: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6" name="8 CuadroTexto"/>
          <p:cNvSpPr txBox="1">
            <a:spLocks noChangeArrowheads="1"/>
          </p:cNvSpPr>
          <p:nvPr/>
        </p:nvSpPr>
        <p:spPr bwMode="auto">
          <a:xfrm>
            <a:off x="163287" y="2328636"/>
            <a:ext cx="899144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Covid Regulations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Mask is mandatory until October 1st.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Mobility pass required for closed spaces not required for open spaces.</a:t>
            </a: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4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0" y="6286789"/>
            <a:ext cx="9144000" cy="571211"/>
            <a:chOff x="0" y="6286789"/>
            <a:chExt cx="9144000" cy="571211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799A75F-7AFD-48E3-A1A6-DB8D3CD1A621}"/>
                </a:ext>
              </a:extLst>
            </p:cNvPr>
            <p:cNvSpPr/>
            <p:nvPr/>
          </p:nvSpPr>
          <p:spPr>
            <a:xfrm>
              <a:off x="0" y="6342926"/>
              <a:ext cx="9144000" cy="515074"/>
            </a:xfrm>
            <a:prstGeom prst="rect">
              <a:avLst/>
            </a:prstGeom>
            <a:solidFill>
              <a:srgbClr val="0118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s-CL" sz="1100" dirty="0">
                <a:latin typeface="Century" panose="02040604050505020304" pitchFamily="18" charset="0"/>
              </a:endParaRPr>
            </a:p>
          </p:txBody>
        </p:sp>
        <p:sp>
          <p:nvSpPr>
            <p:cNvPr id="12" name="Proceso alternativo 7">
              <a:extLst>
                <a:ext uri="{FF2B5EF4-FFF2-40B4-BE49-F238E27FC236}">
                  <a16:creationId xmlns:a16="http://schemas.microsoft.com/office/drawing/2014/main" id="{D55218EE-51B4-4F20-B032-A3EB87DA4B51}"/>
                </a:ext>
              </a:extLst>
            </p:cNvPr>
            <p:cNvSpPr/>
            <p:nvPr/>
          </p:nvSpPr>
          <p:spPr>
            <a:xfrm flipV="1">
              <a:off x="0" y="6286789"/>
              <a:ext cx="9144000" cy="45719"/>
            </a:xfrm>
            <a:prstGeom prst="flowChartAlternateProcess">
              <a:avLst/>
            </a:prstGeom>
            <a:solidFill>
              <a:srgbClr val="957001"/>
            </a:solidFill>
            <a:ln w="12700" cap="flat" cmpd="sng" algn="ctr">
              <a:solidFill>
                <a:srgbClr val="FFC000"/>
              </a:solidFill>
              <a:prstDash val="solid"/>
              <a:miter lim="800000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tlCol="0"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</a:pPr>
              <a:endParaRPr lang="es-CL" kern="0" dirty="0">
                <a:solidFill>
                  <a:sysClr val="window" lastClr="FFFFFF"/>
                </a:solidFill>
                <a:latin typeface="Calibri"/>
                <a:ea typeface="ＭＳ Ｐゴシック" charset="0"/>
                <a:cs typeface="ＭＳ Ｐゴシック" charset="0"/>
              </a:endParaRPr>
            </a:p>
          </p:txBody>
        </p:sp>
        <p:grpSp>
          <p:nvGrpSpPr>
            <p:cNvPr id="14" name="Agrupar 17">
              <a:extLst>
                <a:ext uri="{FF2B5EF4-FFF2-40B4-BE49-F238E27FC236}">
                  <a16:creationId xmlns:a16="http://schemas.microsoft.com/office/drawing/2014/main" id="{CE83BCFE-969C-4CE3-ADF7-E08F87A53B9A}"/>
                </a:ext>
              </a:extLst>
            </p:cNvPr>
            <p:cNvGrpSpPr/>
            <p:nvPr/>
          </p:nvGrpSpPr>
          <p:grpSpPr>
            <a:xfrm>
              <a:off x="0" y="6311265"/>
              <a:ext cx="9144000" cy="546735"/>
              <a:chOff x="0" y="6311265"/>
              <a:chExt cx="9144000" cy="546735"/>
            </a:xfrm>
          </p:grpSpPr>
          <p:sp>
            <p:nvSpPr>
              <p:cNvPr id="15" name="Rectángulo 14">
                <a:extLst>
                  <a:ext uri="{FF2B5EF4-FFF2-40B4-BE49-F238E27FC236}">
                    <a16:creationId xmlns:a16="http://schemas.microsoft.com/office/drawing/2014/main" id="{C8B05D01-77D5-48E9-8FB8-351364752FEB}"/>
                  </a:ext>
                </a:extLst>
              </p:cNvPr>
              <p:cNvSpPr/>
              <p:nvPr/>
            </p:nvSpPr>
            <p:spPr>
              <a:xfrm>
                <a:off x="3606883" y="6332508"/>
                <a:ext cx="193023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4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P A T R I O T I S M O</a:t>
                </a:r>
              </a:p>
            </p:txBody>
          </p:sp>
          <p:sp>
            <p:nvSpPr>
              <p:cNvPr id="16" name="Rectángulo 15">
                <a:extLst>
                  <a:ext uri="{FF2B5EF4-FFF2-40B4-BE49-F238E27FC236}">
                    <a16:creationId xmlns:a16="http://schemas.microsoft.com/office/drawing/2014/main" id="{525E813C-6F1E-4E4B-91F1-1A7376946AA6}"/>
                  </a:ext>
                </a:extLst>
              </p:cNvPr>
              <p:cNvSpPr/>
              <p:nvPr/>
            </p:nvSpPr>
            <p:spPr>
              <a:xfrm>
                <a:off x="932229" y="6596390"/>
                <a:ext cx="709731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HONOR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7" name="Rectángulo 16">
                <a:extLst>
                  <a:ext uri="{FF2B5EF4-FFF2-40B4-BE49-F238E27FC236}">
                    <a16:creationId xmlns:a16="http://schemas.microsoft.com/office/drawing/2014/main" id="{9DABA75E-DC98-4B79-9F0C-12E3EC457D99}"/>
                  </a:ext>
                </a:extLst>
              </p:cNvPr>
              <p:cNvSpPr/>
              <p:nvPr/>
            </p:nvSpPr>
            <p:spPr>
              <a:xfrm>
                <a:off x="2436066" y="6596390"/>
                <a:ext cx="790939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LEALTAD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2F185DF0-1D34-4393-9BC2-2E296CDD376A}"/>
                  </a:ext>
                </a:extLst>
              </p:cNvPr>
              <p:cNvSpPr/>
              <p:nvPr/>
            </p:nvSpPr>
            <p:spPr>
              <a:xfrm>
                <a:off x="4133419" y="6596390"/>
                <a:ext cx="877163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VALENTÍA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7A3EDF22-C19C-4420-9ACA-1D9E94A718F7}"/>
                  </a:ext>
                </a:extLst>
              </p:cNvPr>
              <p:cNvSpPr/>
              <p:nvPr/>
            </p:nvSpPr>
            <p:spPr>
              <a:xfrm>
                <a:off x="5692380" y="6596390"/>
                <a:ext cx="1054608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INTEGRIDAD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C49BDC20-73C9-44B6-A444-6CB6F119091F}"/>
                  </a:ext>
                </a:extLst>
              </p:cNvPr>
              <p:cNvSpPr/>
              <p:nvPr/>
            </p:nvSpPr>
            <p:spPr>
              <a:xfrm>
                <a:off x="7541095" y="6596390"/>
                <a:ext cx="670676" cy="2616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s-CL" sz="1100" dirty="0">
                    <a:solidFill>
                      <a:schemeClr val="bg1"/>
                    </a:solidFill>
                    <a:latin typeface="Arial"/>
                    <a:cs typeface="Arial"/>
                  </a:rPr>
                  <a:t>DEBER</a:t>
                </a:r>
                <a:endParaRPr lang="es-ES" sz="1100" dirty="0">
                  <a:solidFill>
                    <a:schemeClr val="bg1"/>
                  </a:solidFill>
                  <a:latin typeface="Arial"/>
                  <a:cs typeface="Arial"/>
                </a:endParaRPr>
              </a:p>
            </p:txBody>
          </p:sp>
          <p:cxnSp>
            <p:nvCxnSpPr>
              <p:cNvPr id="23" name="Conector recto 22">
                <a:extLst>
                  <a:ext uri="{FF2B5EF4-FFF2-40B4-BE49-F238E27FC236}">
                    <a16:creationId xmlns:a16="http://schemas.microsoft.com/office/drawing/2014/main" id="{885157D7-7504-4F74-AE47-D9278C294A4A}"/>
                  </a:ext>
                </a:extLst>
              </p:cNvPr>
              <p:cNvCxnSpPr/>
              <p:nvPr/>
            </p:nvCxnSpPr>
            <p:spPr>
              <a:xfrm>
                <a:off x="0" y="6311265"/>
                <a:ext cx="9144000" cy="0"/>
              </a:xfrm>
              <a:prstGeom prst="line">
                <a:avLst/>
              </a:prstGeom>
              <a:ln>
                <a:solidFill>
                  <a:srgbClr val="FEB81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9" name="Imagen 18" descr="ESCUDO ARMADA-0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88" y="81140"/>
            <a:ext cx="618641" cy="790706"/>
          </a:xfrm>
          <a:prstGeom prst="rect">
            <a:avLst/>
          </a:prstGeom>
        </p:spPr>
      </p:pic>
      <p:pic>
        <p:nvPicPr>
          <p:cNvPr id="24" name="Imagen 23" descr="ESCUDO SHOA-09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2764" y="186383"/>
            <a:ext cx="686130" cy="686130"/>
          </a:xfrm>
          <a:prstGeom prst="rect">
            <a:avLst/>
          </a:prstGeom>
        </p:spPr>
      </p:pic>
      <p:sp>
        <p:nvSpPr>
          <p:cNvPr id="25" name="Proceso alternativo 5">
            <a:extLst>
              <a:ext uri="{FF2B5EF4-FFF2-40B4-BE49-F238E27FC236}">
                <a16:creationId xmlns:a16="http://schemas.microsoft.com/office/drawing/2014/main" id="{A9B50D0E-EF3B-4F81-8D1C-45E23C4F8FF5}"/>
              </a:ext>
            </a:extLst>
          </p:cNvPr>
          <p:cNvSpPr/>
          <p:nvPr/>
        </p:nvSpPr>
        <p:spPr>
          <a:xfrm>
            <a:off x="1047730" y="562937"/>
            <a:ext cx="7048541" cy="31227"/>
          </a:xfrm>
          <a:prstGeom prst="flowChartAlternateProcess">
            <a:avLst/>
          </a:prstGeom>
          <a:solidFill>
            <a:srgbClr val="957001"/>
          </a:solidFill>
          <a:ln w="12700" cap="flat" cmpd="sng" algn="ctr">
            <a:solidFill>
              <a:srgbClr val="FFC000"/>
            </a:solidFill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lIns="68580" tIns="34290" rIns="68580" bIns="3429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8 Marcador de contenido"/>
          <p:cNvSpPr txBox="1">
            <a:spLocks/>
          </p:cNvSpPr>
          <p:nvPr/>
        </p:nvSpPr>
        <p:spPr>
          <a:xfrm>
            <a:off x="356942" y="125396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Char char="§"/>
            </a:pPr>
            <a:endParaRPr lang="es-CL" sz="2000" dirty="0">
              <a:solidFill>
                <a:schemeClr val="bg1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31" name="19 Rectángulo">
            <a:extLst>
              <a:ext uri="{FF2B5EF4-FFF2-40B4-BE49-F238E27FC236}">
                <a16:creationId xmlns:a16="http://schemas.microsoft.com/office/drawing/2014/main" id="{A28FF564-BC61-4223-B11E-CE6A1824B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82" y="113876"/>
            <a:ext cx="7722637" cy="461665"/>
          </a:xfrm>
          <a:prstGeom prst="rect">
            <a:avLst/>
          </a:prstGeom>
          <a:noFill/>
          <a:ln w="12700">
            <a:miter lim="400000"/>
          </a:ln>
        </p:spPr>
        <p:txBody>
          <a:bodyPr wrap="square" lIns="45719" rIns="45719">
            <a:spAutoFit/>
          </a:bodyPr>
          <a:lstStyle/>
          <a:p>
            <a:pPr algn="ctr"/>
            <a:r>
              <a:rPr lang="es-ES" sz="2400" smtClean="0">
                <a:solidFill>
                  <a:srgbClr val="FFFF00"/>
                </a:solidFill>
                <a:latin typeface="Arial"/>
                <a:ea typeface="Avenir Roman"/>
                <a:cs typeface="Arial"/>
              </a:rPr>
              <a:t>Logistics</a:t>
            </a:r>
            <a:endParaRPr lang="es-ES" sz="2400" dirty="0">
              <a:solidFill>
                <a:srgbClr val="FFFF00"/>
              </a:solidFill>
              <a:latin typeface="Arial"/>
              <a:ea typeface="Avenir Roman"/>
              <a:cs typeface="Arial"/>
            </a:endParaRPr>
          </a:p>
        </p:txBody>
      </p:sp>
      <p:sp>
        <p:nvSpPr>
          <p:cNvPr id="28" name="8 CuadroTexto"/>
          <p:cNvSpPr txBox="1">
            <a:spLocks noChangeArrowheads="1"/>
          </p:cNvSpPr>
          <p:nvPr/>
        </p:nvSpPr>
        <p:spPr bwMode="auto">
          <a:xfrm>
            <a:off x="52314" y="871846"/>
            <a:ext cx="8948894" cy="726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indent="0" algn="just" eaLnBrk="1" hangingPunct="1"/>
            <a:r>
              <a:rPr lang="es-CL" altLang="es-CL" i="1" smtClean="0">
                <a:solidFill>
                  <a:srgbClr val="FFFF00"/>
                </a:solidFill>
                <a:latin typeface="Arial" charset="0"/>
              </a:rPr>
              <a:t>Earthquakes / Tsunami recomendations</a:t>
            </a:r>
            <a:endParaRPr lang="es-CL" altLang="es-CL" i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b="1" smtClean="0">
                <a:solidFill>
                  <a:schemeClr val="bg1"/>
                </a:solidFill>
                <a:latin typeface="Arial" charset="0"/>
              </a:rPr>
              <a:t>Rule N°1: </a:t>
            </a:r>
            <a:r>
              <a:rPr lang="es-CL" altLang="es-CL" sz="1600" b="1" smtClean="0">
                <a:solidFill>
                  <a:srgbClr val="00B0F0"/>
                </a:solidFill>
                <a:latin typeface="Arial" charset="0"/>
              </a:rPr>
              <a:t>Stay Calm !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Rule N° 2: Follow Hotel Staff instructions and ask for directions towards evacuation area.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Rule N° 3: Know </a:t>
            </a: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your surrounding, download SHOA Inundation Charts for your phones in KMZ 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format.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marL="0" indent="0" algn="just" eaLnBrk="1" hangingPunct="1"/>
            <a:r>
              <a:rPr lang="es-CL" altLang="es-CL" sz="1400" smtClean="0">
                <a:solidFill>
                  <a:schemeClr val="bg1"/>
                </a:solidFill>
                <a:latin typeface="Arial" charset="0"/>
                <a:hlinkClick r:id="rId4"/>
              </a:rPr>
              <a:t>	</a:t>
            </a:r>
            <a:r>
              <a:rPr lang="es-CL" altLang="es-CL" sz="1400" smtClean="0">
                <a:solidFill>
                  <a:srgbClr val="00B0F0"/>
                </a:solidFill>
                <a:latin typeface="Arial" charset="0"/>
                <a:hlinkClick r:id="rId4"/>
              </a:rPr>
              <a:t>https</a:t>
            </a:r>
            <a:r>
              <a:rPr lang="es-CL" altLang="es-CL" sz="1400">
                <a:solidFill>
                  <a:srgbClr val="00B0F0"/>
                </a:solidFill>
                <a:latin typeface="Arial" charset="0"/>
                <a:hlinkClick r:id="rId4"/>
              </a:rPr>
              <a:t>://</a:t>
            </a:r>
            <a:r>
              <a:rPr lang="es-CL" altLang="es-CL" sz="1400" smtClean="0">
                <a:solidFill>
                  <a:srgbClr val="00B0F0"/>
                </a:solidFill>
                <a:latin typeface="Arial" charset="0"/>
                <a:hlinkClick r:id="rId4"/>
              </a:rPr>
              <a:t>shoabucket.s3.amazonaws.com/shoa.cl/shoa-cl/descargas/citsu/kmz/citsu_valparaiso_vinna.kmz</a:t>
            </a:r>
            <a:endParaRPr lang="es-CL" altLang="es-CL" sz="1400" smtClean="0">
              <a:solidFill>
                <a:srgbClr val="00B0F0"/>
              </a:solidFill>
              <a:latin typeface="Arial" charset="0"/>
            </a:endParaRPr>
          </a:p>
          <a:p>
            <a:pPr marL="0" indent="0" algn="just" eaLnBrk="1" hangingPunct="1"/>
            <a:endParaRPr lang="es-CL" altLang="es-CL" sz="1400">
              <a:solidFill>
                <a:srgbClr val="00B0F0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Rule N°4: If </a:t>
            </a:r>
            <a:r>
              <a:rPr lang="es-CL" altLang="es-CL" sz="1600">
                <a:solidFill>
                  <a:schemeClr val="bg1"/>
                </a:solidFill>
                <a:latin typeface="Arial" charset="0"/>
              </a:rPr>
              <a:t>an eartquake 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occurs, remember </a:t>
            </a:r>
            <a:r>
              <a:rPr lang="es-CL" altLang="es-CL" sz="1600" smtClean="0">
                <a:solidFill>
                  <a:srgbClr val="00B0F0"/>
                </a:solidFill>
                <a:latin typeface="Arial" charset="0"/>
              </a:rPr>
              <a:t>Rule N°1</a:t>
            </a: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, count Earthquake duration if its less than 1 minute do not worry.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If National Disaster Emergency Agency instructs population evacuation YOUR PHONE will start ringing with a very loud Alarm and Evacuation message. Follow Hotel staff directions and if you are on the Street follow the rest of the people.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600" smtClean="0">
                <a:solidFill>
                  <a:schemeClr val="bg1"/>
                </a:solidFill>
                <a:latin typeface="Arial" charset="0"/>
              </a:rPr>
              <a:t>Get away from the coast and do not evacuate by car nor cross bridges.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s-CL" altLang="es-CL" sz="1400" b="1" smtClean="0">
                <a:solidFill>
                  <a:srgbClr val="00B0F0"/>
                </a:solidFill>
                <a:latin typeface="Arial" charset="0"/>
              </a:rPr>
              <a:t>Remember rule N° 1…we are used to this and so are our buildings !!</a:t>
            </a:r>
            <a:endParaRPr lang="es-CL" altLang="es-CL" sz="1400" b="1">
              <a:solidFill>
                <a:srgbClr val="00B0F0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s-CL" altLang="es-CL" sz="1600" smtClean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b="1" dirty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  <a:p>
            <a:pPr algn="just" eaLnBrk="1" hangingPunct="1">
              <a:buFontTx/>
              <a:buChar char="•"/>
            </a:pPr>
            <a:endParaRPr lang="es-CL" altLang="es-CL" sz="16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97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13627</TotalTime>
  <Words>345</Words>
  <Application>Microsoft Office PowerPoint</Application>
  <PresentationFormat>Presentación en pantalla (4:3)</PresentationFormat>
  <Paragraphs>119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Avenir Roman</vt:lpstr>
      <vt:lpstr>Calibri</vt:lpstr>
      <vt:lpstr>Century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Relaciones Públicas SHOA</dc:creator>
  <cp:lastModifiedBy>standalone</cp:lastModifiedBy>
  <cp:revision>634</cp:revision>
  <cp:lastPrinted>2022-03-31T21:11:50Z</cp:lastPrinted>
  <dcterms:modified xsi:type="dcterms:W3CDTF">2022-09-26T19:25:49Z</dcterms:modified>
</cp:coreProperties>
</file>