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Courier Prim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CourierPrime-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CourierPrime-italic.fntdata"/><Relationship Id="rId14" Type="http://schemas.openxmlformats.org/officeDocument/2006/relationships/slide" Target="slides/slide10.xml"/><Relationship Id="rId36" Type="http://schemas.openxmlformats.org/officeDocument/2006/relationships/font" Target="fonts/CourierPrime-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CourierPrime-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cbec8cadfd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gcbec8cadfd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gcbec8cadfd_1_0: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gcbec8cadfd_1_0: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p>
        </p:txBody>
      </p:sp>
      <p:sp>
        <p:nvSpPr>
          <p:cNvPr id="45" name="Google Shape;45;gcbec8cadfd_1_0:notes"/>
          <p:cNvSpPr txBox="1"/>
          <p:nvPr>
            <p:ph idx="11" type="ftr"/>
          </p:nvPr>
        </p:nvSpPr>
        <p:spPr>
          <a:xfrm>
            <a:off x="0" y="8685213"/>
            <a:ext cx="61722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500" u="none" cap="none" strike="noStrike">
                <a:solidFill>
                  <a:srgbClr val="000000"/>
                </a:solidFill>
              </a:rPr>
              <a:t>© 2007 Microsoft Corporation. All rights reserved. Microsoft, Windows, Windows Vista and other product names are or may be registered trademarks and/or trademarks in the U.S. and/or other countries.</a:t>
            </a:r>
            <a:endParaRPr b="0" i="0" sz="1200" u="none" cap="none" strike="noStrike">
              <a:solidFill>
                <a:srgbClr val="000000"/>
              </a:solidFill>
            </a:endParaRPr>
          </a:p>
          <a:p>
            <a:pPr indent="0" lvl="0" marL="0" marR="0" rtl="0" algn="l">
              <a:spcBef>
                <a:spcPts val="0"/>
              </a:spcBef>
              <a:spcAft>
                <a:spcPts val="0"/>
              </a:spcAft>
              <a:buNone/>
            </a:pPr>
            <a:r>
              <a:rPr b="0" i="0" lang="en-US" sz="500" u="none" cap="none" strike="noStrike">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b="0" i="0" lang="en-US" sz="500" u="none" cap="none" strike="noStrike">
                <a:solidFill>
                  <a:srgbClr val="000000"/>
                </a:solidFill>
              </a:rPr>
            </a:br>
            <a:r>
              <a:rPr b="0" i="0" lang="en-US" sz="500" u="none" cap="none" strike="noStrike">
                <a:solidFill>
                  <a:srgbClr val="000000"/>
                </a:solidFill>
              </a:rPr>
              <a:t>MICROSOFT MAKES NO WARRANTIES, EXPRESS, IMPLIED OR STATUTORY, AS TO THE INFORMATION IN THIS PRESENTATION.</a:t>
            </a:r>
            <a:endParaRPr b="0" i="0" sz="1200" u="none" cap="none" strike="noStrike">
              <a:solidFill>
                <a:srgbClr val="000000"/>
              </a:solidFill>
            </a:endParaRPr>
          </a:p>
          <a:p>
            <a:pPr indent="0" lvl="0" marL="0" marR="0" rtl="0" algn="l">
              <a:spcBef>
                <a:spcPts val="0"/>
              </a:spcBef>
              <a:spcAft>
                <a:spcPts val="0"/>
              </a:spcAft>
              <a:buNone/>
            </a:pPr>
            <a:r>
              <a:t/>
            </a:r>
            <a:endParaRPr b="0" i="0" sz="1200" u="none" cap="none" strike="noStrike"/>
          </a:p>
        </p:txBody>
      </p:sp>
      <p:sp>
        <p:nvSpPr>
          <p:cNvPr id="46" name="Google Shape;46;gcbec8cadfd_1_0:notes"/>
          <p:cNvSpPr txBox="1"/>
          <p:nvPr>
            <p:ph idx="12" type="sldNum"/>
          </p:nvPr>
        </p:nvSpPr>
        <p:spPr>
          <a:xfrm>
            <a:off x="6172199" y="8685213"/>
            <a:ext cx="684213"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575b828f8b_0_62: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575b828f8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75b828f8b_0_57: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575b828f8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bec8cadfd_1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cbec8cadfd_1_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bec8cadfd_1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bec8cadfd_1_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cbec8cadfd_1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cbec8cadfd_1_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cbec8cadfd_1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cbec8cadfd_1_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cbec8cadfd_1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cbec8cadfd_1_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bec8cadfd_1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cbec8cadfd_1_5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cbec8cadfd_1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cbec8cadfd_1_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cbec8cadfd_1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cbec8cadfd_1_6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1575b828f8b_0_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1575b828f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bec8cadfd_1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bec8cadfd_1_7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cbec8cadfd_1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cbec8cadfd_1_8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bec8cadfd_1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cbec8cadfd_1_8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cbec8cadfd_1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cbec8cadfd_1_9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bec8cadfd_1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cbec8cadfd_1_1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cbec8cadfd_1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cbec8cadfd_1_1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bec8cadfd_1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cbec8cadfd_1_1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cbec8cadfd_1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cbec8cadfd_1_1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cbec8cadfd_1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cbec8cadfd_1_1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cbec8cadfd_1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cbec8cadfd_1_1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575b828f8b_0_25: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575b828f8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cbec8cadfd_1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cbec8cadfd_1_1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58cd6f4352_0_15: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58cd6f435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58cd6f4352_0_23: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58cd6f435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1c01e4a8b_0_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1c01e4a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8cd6f4352_0_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58cd6f43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58cd6f4352_0_9: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58cd6f435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575b828f8b_0_43: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575b828f8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685800" y="1206840"/>
            <a:ext cx="7772400" cy="1536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FF0000"/>
              </a:buClr>
              <a:buSzPts val="3600"/>
              <a:buNone/>
              <a:defRPr>
                <a:solidFill>
                  <a:srgbClr val="FF0000"/>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2400"/>
              <a:buNone/>
              <a:defRPr sz="2400">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p:txBody>
      </p:sp>
      <p:pic>
        <p:nvPicPr>
          <p:cNvPr descr="logo_savtec_520x220.png" id="11" name="Google Shape;11;p2"/>
          <p:cNvPicPr preferRelativeResize="0"/>
          <p:nvPr/>
        </p:nvPicPr>
        <p:blipFill>
          <a:blip r:embed="rId3">
            <a:alphaModFix/>
          </a:blip>
          <a:stretch>
            <a:fillRect/>
          </a:stretch>
        </p:blipFill>
        <p:spPr>
          <a:xfrm>
            <a:off x="64475" y="93050"/>
            <a:ext cx="2336225" cy="988400"/>
          </a:xfrm>
          <a:prstGeom prst="rect">
            <a:avLst/>
          </a:prstGeom>
          <a:noFill/>
          <a:ln>
            <a:noFill/>
          </a:ln>
        </p:spPr>
      </p:pic>
      <p:sp>
        <p:nvSpPr>
          <p:cNvPr id="12" name="Google Shape;12;p2"/>
          <p:cNvSpPr txBox="1"/>
          <p:nvPr/>
        </p:nvSpPr>
        <p:spPr>
          <a:xfrm>
            <a:off x="5450500" y="358650"/>
            <a:ext cx="36333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FF0000"/>
                </a:solidFill>
              </a:rPr>
              <a:t>{Soluciones que agregan valor}</a:t>
            </a:r>
            <a:endParaRPr b="1" sz="1800">
              <a:solidFill>
                <a:srgbClr val="FF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Cuerpo">
  <p:cSld name="Título y Cuerpo">
    <p:spTree>
      <p:nvGrpSpPr>
        <p:cNvPr id="37" name="Shape 37"/>
        <p:cNvGrpSpPr/>
        <p:nvPr/>
      </p:nvGrpSpPr>
      <p:grpSpPr>
        <a:xfrm>
          <a:off x="0" y="0"/>
          <a:ext cx="0" cy="0"/>
          <a:chOff x="0" y="0"/>
          <a:chExt cx="0" cy="0"/>
        </a:xfrm>
      </p:grpSpPr>
      <p:sp>
        <p:nvSpPr>
          <p:cNvPr id="38" name="Google Shape;38;p11"/>
          <p:cNvSpPr txBox="1"/>
          <p:nvPr>
            <p:ph type="title"/>
          </p:nvPr>
        </p:nvSpPr>
        <p:spPr>
          <a:xfrm>
            <a:off x="285720" y="53561"/>
            <a:ext cx="8382000" cy="498600"/>
          </a:xfrm>
          <a:prstGeom prst="rect">
            <a:avLst/>
          </a:prstGeom>
          <a:noFill/>
          <a:ln>
            <a:noFill/>
          </a:ln>
        </p:spPr>
        <p:txBody>
          <a:bodyPr anchorCtr="0" anchor="t" bIns="91425" lIns="91425" spcFirstLastPara="1" rIns="91425" wrap="square" tIns="91425">
            <a:noAutofit/>
          </a:bodyPr>
          <a:lstStyle>
            <a:lvl1pPr lvl="0" rtl="0" algn="l">
              <a:lnSpc>
                <a:spcPct val="90000"/>
              </a:lnSpc>
              <a:spcBef>
                <a:spcPts val="0"/>
              </a:spcBef>
              <a:spcAft>
                <a:spcPts val="0"/>
              </a:spcAft>
              <a:buClr>
                <a:schemeClr val="accent1"/>
              </a:buClr>
              <a:buSzPts val="3600"/>
              <a:buFont typeface="Arial"/>
              <a:buNone/>
              <a:defRPr b="0" sz="4800" cap="none">
                <a:solidFill>
                  <a:schemeClr val="accent1"/>
                </a:solidFill>
                <a:latin typeface="Arial"/>
                <a:ea typeface="Arial"/>
                <a:cs typeface="Arial"/>
                <a:sym typeface="Aria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9" name="Google Shape;39;p11"/>
          <p:cNvSpPr txBox="1"/>
          <p:nvPr>
            <p:ph idx="1" type="body"/>
          </p:nvPr>
        </p:nvSpPr>
        <p:spPr>
          <a:xfrm>
            <a:off x="381000" y="1058664"/>
            <a:ext cx="8382000" cy="3441900"/>
          </a:xfrm>
          <a:prstGeom prst="rect">
            <a:avLst/>
          </a:prstGeom>
          <a:noFill/>
          <a:ln>
            <a:noFill/>
          </a:ln>
        </p:spPr>
        <p:txBody>
          <a:bodyPr anchorCtr="0" anchor="t" bIns="91425" lIns="91425" spcFirstLastPara="1" rIns="91425" wrap="square" tIns="91425">
            <a:noAutofit/>
          </a:bodyPr>
          <a:lstStyle>
            <a:lvl1pPr indent="-419100" lvl="0" marL="457200" rtl="0">
              <a:lnSpc>
                <a:spcPct val="90000"/>
              </a:lnSpc>
              <a:spcBef>
                <a:spcPts val="600"/>
              </a:spcBef>
              <a:spcAft>
                <a:spcPts val="0"/>
              </a:spcAft>
              <a:buSzPts val="3000"/>
              <a:buChar char="●"/>
              <a:defRPr/>
            </a:lvl1pPr>
            <a:lvl2pPr indent="-381000" lvl="1" marL="914400" rtl="0">
              <a:lnSpc>
                <a:spcPct val="90000"/>
              </a:lnSpc>
              <a:spcBef>
                <a:spcPts val="0"/>
              </a:spcBef>
              <a:spcAft>
                <a:spcPts val="0"/>
              </a:spcAft>
              <a:buSzPts val="2400"/>
              <a:buChar char="○"/>
              <a:defRPr/>
            </a:lvl2pPr>
            <a:lvl3pPr indent="-381000" lvl="2" marL="1371600" rtl="0">
              <a:lnSpc>
                <a:spcPct val="90000"/>
              </a:lnSpc>
              <a:spcBef>
                <a:spcPts val="0"/>
              </a:spcBef>
              <a:spcAft>
                <a:spcPts val="0"/>
              </a:spcAft>
              <a:buSzPts val="2400"/>
              <a:buChar char="■"/>
              <a:defRPr/>
            </a:lvl3pPr>
            <a:lvl4pPr indent="-342900" lvl="3" marL="1828800" rtl="0">
              <a:lnSpc>
                <a:spcPct val="90000"/>
              </a:lnSpc>
              <a:spcBef>
                <a:spcPts val="0"/>
              </a:spcBef>
              <a:spcAft>
                <a:spcPts val="0"/>
              </a:spcAft>
              <a:buSzPts val="1800"/>
              <a:buChar char="●"/>
              <a:defRPr/>
            </a:lvl4pPr>
            <a:lvl5pPr indent="-342900" lvl="4" marL="2286000" rtl="0">
              <a:lnSpc>
                <a:spcPct val="90000"/>
              </a:lnSpc>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5" name="Google Shape;15;p3"/>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4"/>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 name="Shape 22"/>
        <p:cNvGrpSpPr/>
        <p:nvPr/>
      </p:nvGrpSpPr>
      <p:grpSpPr>
        <a:xfrm>
          <a:off x="0" y="0"/>
          <a:ext cx="0" cy="0"/>
          <a:chOff x="0" y="0"/>
          <a:chExt cx="0" cy="0"/>
        </a:xfrm>
      </p:grpSpPr>
      <p:sp>
        <p:nvSpPr>
          <p:cNvPr id="23" name="Google Shape;23;p6"/>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5" name="Shape 25"/>
        <p:cNvGrpSpPr/>
        <p:nvPr/>
      </p:nvGrpSpPr>
      <p:grpSpPr>
        <a:xfrm>
          <a:off x="0" y="0"/>
          <a:ext cx="0" cy="0"/>
          <a:chOff x="0" y="0"/>
          <a:chExt cx="0" cy="0"/>
        </a:xfrm>
      </p:grpSpPr>
      <p:sp>
        <p:nvSpPr>
          <p:cNvPr id="26" name="Google Shape;26;p8"/>
          <p:cNvSpPr txBox="1"/>
          <p:nvPr>
            <p:ph type="title"/>
          </p:nvPr>
        </p:nvSpPr>
        <p:spPr>
          <a:xfrm>
            <a:off x="112750" y="89888"/>
            <a:ext cx="8381400" cy="90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600"/>
              <a:buNone/>
              <a:defRPr b="1" sz="4400">
                <a:latin typeface="Arial"/>
                <a:ea typeface="Arial"/>
                <a:cs typeface="Arial"/>
                <a:sym typeface="Aria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 name="Google Shape;27;p8"/>
          <p:cNvSpPr txBox="1"/>
          <p:nvPr>
            <p:ph idx="1" type="body"/>
          </p:nvPr>
        </p:nvSpPr>
        <p:spPr>
          <a:xfrm>
            <a:off x="380880" y="1058670"/>
            <a:ext cx="8381400" cy="3441600"/>
          </a:xfrm>
          <a:prstGeom prst="rect">
            <a:avLst/>
          </a:prstGeom>
          <a:noFill/>
          <a:ln>
            <a:noFill/>
          </a:ln>
        </p:spPr>
        <p:txBody>
          <a:bodyPr anchorCtr="0" anchor="t" bIns="91425" lIns="91425" spcFirstLastPara="1" rIns="91425" wrap="square" tIns="91425">
            <a:noAutofit/>
          </a:bodyPr>
          <a:lstStyle>
            <a:lvl1pPr indent="-228600" lvl="0" marL="457200" rtl="0">
              <a:spcBef>
                <a:spcPts val="600"/>
              </a:spcBef>
              <a:spcAft>
                <a:spcPts val="0"/>
              </a:spcAft>
              <a:buSzPts val="3000"/>
              <a:buFont typeface="Arial"/>
              <a:buNone/>
              <a:defRPr sz="2400">
                <a:latin typeface="Arial"/>
                <a:ea typeface="Arial"/>
                <a:cs typeface="Arial"/>
                <a:sym typeface="Arial"/>
              </a:defRPr>
            </a:lvl1pPr>
            <a:lvl2pPr indent="-381000" lvl="1" marL="914400" rtl="0">
              <a:spcBef>
                <a:spcPts val="480"/>
              </a:spcBef>
              <a:spcAft>
                <a:spcPts val="0"/>
              </a:spcAft>
              <a:buSzPts val="2400"/>
              <a:buChar char="○"/>
              <a:defRPr/>
            </a:lvl2pPr>
            <a:lvl3pPr indent="-381000" lvl="2" marL="1371600" rtl="0">
              <a:spcBef>
                <a:spcPts val="480"/>
              </a:spcBef>
              <a:spcAft>
                <a:spcPts val="0"/>
              </a:spcAft>
              <a:buSzPts val="2400"/>
              <a:buChar char="■"/>
              <a:defRPr/>
            </a:lvl3pPr>
            <a:lvl4pPr indent="-342900" lvl="3" marL="1828800" rtl="0">
              <a:spcBef>
                <a:spcPts val="360"/>
              </a:spcBef>
              <a:spcAft>
                <a:spcPts val="0"/>
              </a:spcAft>
              <a:buSzPts val="1800"/>
              <a:buChar char="●"/>
              <a:defRPr/>
            </a:lvl4pPr>
            <a:lvl5pPr indent="-342900" lvl="4" marL="2286000" rtl="0">
              <a:spcBef>
                <a:spcPts val="360"/>
              </a:spcBef>
              <a:spcAft>
                <a:spcPts val="0"/>
              </a:spcAft>
              <a:buSzPts val="1800"/>
              <a:buChar char="○"/>
              <a:defRPr/>
            </a:lvl5pPr>
            <a:lvl6pPr indent="-342900" lvl="5" marL="2743200" rtl="0">
              <a:spcBef>
                <a:spcPts val="360"/>
              </a:spcBef>
              <a:spcAft>
                <a:spcPts val="0"/>
              </a:spcAft>
              <a:buSzPts val="1800"/>
              <a:buChar char="■"/>
              <a:defRPr/>
            </a:lvl6pPr>
            <a:lvl7pPr indent="-342900" lvl="6" marL="3200400" rtl="0">
              <a:spcBef>
                <a:spcPts val="360"/>
              </a:spcBef>
              <a:spcAft>
                <a:spcPts val="0"/>
              </a:spcAft>
              <a:buSzPts val="1800"/>
              <a:buChar char="●"/>
              <a:defRPr/>
            </a:lvl7pPr>
            <a:lvl8pPr indent="-342900" lvl="7" marL="3657600" rtl="0">
              <a:spcBef>
                <a:spcPts val="360"/>
              </a:spcBef>
              <a:spcAft>
                <a:spcPts val="0"/>
              </a:spcAft>
              <a:buSzPts val="1800"/>
              <a:buChar char="○"/>
              <a:defRPr/>
            </a:lvl8pPr>
            <a:lvl9pPr indent="-342900" lvl="8" marL="4114800" rtl="0">
              <a:spcBef>
                <a:spcPts val="360"/>
              </a:spcBef>
              <a:spcAft>
                <a:spcPts val="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8" name="Shape 28"/>
        <p:cNvGrpSpPr/>
        <p:nvPr/>
      </p:nvGrpSpPr>
      <p:grpSpPr>
        <a:xfrm>
          <a:off x="0" y="0"/>
          <a:ext cx="0" cy="0"/>
          <a:chOff x="0" y="0"/>
          <a:chExt cx="0" cy="0"/>
        </a:xfrm>
      </p:grpSpPr>
      <p:sp>
        <p:nvSpPr>
          <p:cNvPr id="29" name="Google Shape;29;p9"/>
          <p:cNvSpPr txBox="1"/>
          <p:nvPr>
            <p:ph type="title"/>
          </p:nvPr>
        </p:nvSpPr>
        <p:spPr>
          <a:xfrm>
            <a:off x="86125" y="137192"/>
            <a:ext cx="8381400" cy="765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600"/>
              <a:buNone/>
              <a:defRPr b="1" sz="3600">
                <a:latin typeface="Arial"/>
                <a:ea typeface="Arial"/>
                <a:cs typeface="Arial"/>
                <a:sym typeface="Aria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 name="Google Shape;30;p9"/>
          <p:cNvSpPr txBox="1"/>
          <p:nvPr>
            <p:ph idx="1" type="body"/>
          </p:nvPr>
        </p:nvSpPr>
        <p:spPr>
          <a:xfrm>
            <a:off x="380880" y="1058670"/>
            <a:ext cx="4089900" cy="16413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sz="2400"/>
            </a:lvl1pPr>
            <a:lvl2pPr indent="-381000" lvl="1" marL="914400" rtl="0">
              <a:spcBef>
                <a:spcPts val="480"/>
              </a:spcBef>
              <a:spcAft>
                <a:spcPts val="0"/>
              </a:spcAft>
              <a:buSzPts val="2400"/>
              <a:buChar char="○"/>
              <a:defRPr/>
            </a:lvl2pPr>
            <a:lvl3pPr indent="-381000" lvl="2" marL="1371600" rtl="0">
              <a:spcBef>
                <a:spcPts val="480"/>
              </a:spcBef>
              <a:spcAft>
                <a:spcPts val="0"/>
              </a:spcAft>
              <a:buSzPts val="2400"/>
              <a:buChar char="■"/>
              <a:defRPr/>
            </a:lvl3pPr>
            <a:lvl4pPr indent="-342900" lvl="3" marL="1828800" rtl="0">
              <a:spcBef>
                <a:spcPts val="360"/>
              </a:spcBef>
              <a:spcAft>
                <a:spcPts val="0"/>
              </a:spcAft>
              <a:buSzPts val="1800"/>
              <a:buChar char="●"/>
              <a:defRPr/>
            </a:lvl4pPr>
            <a:lvl5pPr indent="-342900" lvl="4" marL="2286000" rtl="0">
              <a:spcBef>
                <a:spcPts val="360"/>
              </a:spcBef>
              <a:spcAft>
                <a:spcPts val="0"/>
              </a:spcAft>
              <a:buSzPts val="1800"/>
              <a:buChar char="○"/>
              <a:defRPr/>
            </a:lvl5pPr>
            <a:lvl6pPr indent="-342900" lvl="5" marL="2743200" rtl="0">
              <a:spcBef>
                <a:spcPts val="360"/>
              </a:spcBef>
              <a:spcAft>
                <a:spcPts val="0"/>
              </a:spcAft>
              <a:buSzPts val="1800"/>
              <a:buChar char="■"/>
              <a:defRPr/>
            </a:lvl6pPr>
            <a:lvl7pPr indent="-342900" lvl="6" marL="3200400" rtl="0">
              <a:spcBef>
                <a:spcPts val="360"/>
              </a:spcBef>
              <a:spcAft>
                <a:spcPts val="0"/>
              </a:spcAft>
              <a:buSzPts val="1800"/>
              <a:buChar char="●"/>
              <a:defRPr/>
            </a:lvl7pPr>
            <a:lvl8pPr indent="-342900" lvl="7" marL="3657600" rtl="0">
              <a:spcBef>
                <a:spcPts val="360"/>
              </a:spcBef>
              <a:spcAft>
                <a:spcPts val="0"/>
              </a:spcAft>
              <a:buSzPts val="1800"/>
              <a:buChar char="○"/>
              <a:defRPr/>
            </a:lvl8pPr>
            <a:lvl9pPr indent="-342900" lvl="8" marL="4114800" rtl="0">
              <a:spcBef>
                <a:spcPts val="360"/>
              </a:spcBef>
              <a:spcAft>
                <a:spcPts val="0"/>
              </a:spcAft>
              <a:buSzPts val="1800"/>
              <a:buChar char="■"/>
              <a:defRPr/>
            </a:lvl9pPr>
          </a:lstStyle>
          <a:p/>
        </p:txBody>
      </p:sp>
      <p:sp>
        <p:nvSpPr>
          <p:cNvPr id="31" name="Google Shape;31;p9"/>
          <p:cNvSpPr txBox="1"/>
          <p:nvPr>
            <p:ph idx="2" type="body"/>
          </p:nvPr>
        </p:nvSpPr>
        <p:spPr>
          <a:xfrm>
            <a:off x="380880" y="2856060"/>
            <a:ext cx="4089900" cy="16413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sz="2400"/>
            </a:lvl1pPr>
            <a:lvl2pPr indent="-381000" lvl="1" marL="914400" rtl="0">
              <a:spcBef>
                <a:spcPts val="480"/>
              </a:spcBef>
              <a:spcAft>
                <a:spcPts val="0"/>
              </a:spcAft>
              <a:buSzPts val="2400"/>
              <a:buChar char="○"/>
              <a:defRPr/>
            </a:lvl2pPr>
            <a:lvl3pPr indent="-381000" lvl="2" marL="1371600" rtl="0">
              <a:spcBef>
                <a:spcPts val="480"/>
              </a:spcBef>
              <a:spcAft>
                <a:spcPts val="0"/>
              </a:spcAft>
              <a:buSzPts val="2400"/>
              <a:buChar char="■"/>
              <a:defRPr/>
            </a:lvl3pPr>
            <a:lvl4pPr indent="-342900" lvl="3" marL="1828800" rtl="0">
              <a:spcBef>
                <a:spcPts val="360"/>
              </a:spcBef>
              <a:spcAft>
                <a:spcPts val="0"/>
              </a:spcAft>
              <a:buSzPts val="1800"/>
              <a:buChar char="●"/>
              <a:defRPr/>
            </a:lvl4pPr>
            <a:lvl5pPr indent="-342900" lvl="4" marL="2286000" rtl="0">
              <a:spcBef>
                <a:spcPts val="360"/>
              </a:spcBef>
              <a:spcAft>
                <a:spcPts val="0"/>
              </a:spcAft>
              <a:buSzPts val="1800"/>
              <a:buChar char="○"/>
              <a:defRPr/>
            </a:lvl5pPr>
            <a:lvl6pPr indent="-342900" lvl="5" marL="2743200" rtl="0">
              <a:spcBef>
                <a:spcPts val="360"/>
              </a:spcBef>
              <a:spcAft>
                <a:spcPts val="0"/>
              </a:spcAft>
              <a:buSzPts val="1800"/>
              <a:buChar char="■"/>
              <a:defRPr/>
            </a:lvl6pPr>
            <a:lvl7pPr indent="-342900" lvl="6" marL="3200400" rtl="0">
              <a:spcBef>
                <a:spcPts val="360"/>
              </a:spcBef>
              <a:spcAft>
                <a:spcPts val="0"/>
              </a:spcAft>
              <a:buSzPts val="1800"/>
              <a:buChar char="●"/>
              <a:defRPr/>
            </a:lvl7pPr>
            <a:lvl8pPr indent="-342900" lvl="7" marL="3657600" rtl="0">
              <a:spcBef>
                <a:spcPts val="360"/>
              </a:spcBef>
              <a:spcAft>
                <a:spcPts val="0"/>
              </a:spcAft>
              <a:buSzPts val="1800"/>
              <a:buChar char="○"/>
              <a:defRPr/>
            </a:lvl8pPr>
            <a:lvl9pPr indent="-342900" lvl="8" marL="4114800" rtl="0">
              <a:spcBef>
                <a:spcPts val="360"/>
              </a:spcBef>
              <a:spcAft>
                <a:spcPts val="0"/>
              </a:spcAft>
              <a:buSzPts val="1800"/>
              <a:buChar char="■"/>
              <a:defRPr/>
            </a:lvl9pPr>
          </a:lstStyle>
          <a:p/>
        </p:txBody>
      </p:sp>
      <p:sp>
        <p:nvSpPr>
          <p:cNvPr id="32" name="Google Shape;32;p9"/>
          <p:cNvSpPr txBox="1"/>
          <p:nvPr>
            <p:ph idx="3" type="body"/>
          </p:nvPr>
        </p:nvSpPr>
        <p:spPr>
          <a:xfrm>
            <a:off x="4675680" y="1058670"/>
            <a:ext cx="4089900" cy="34416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sz="2400"/>
            </a:lvl1pPr>
            <a:lvl2pPr indent="-381000" lvl="1" marL="914400" rtl="0">
              <a:spcBef>
                <a:spcPts val="480"/>
              </a:spcBef>
              <a:spcAft>
                <a:spcPts val="0"/>
              </a:spcAft>
              <a:buSzPts val="2400"/>
              <a:buChar char="○"/>
              <a:defRPr/>
            </a:lvl2pPr>
            <a:lvl3pPr indent="-381000" lvl="2" marL="1371600" rtl="0">
              <a:spcBef>
                <a:spcPts val="480"/>
              </a:spcBef>
              <a:spcAft>
                <a:spcPts val="0"/>
              </a:spcAft>
              <a:buSzPts val="2400"/>
              <a:buChar char="■"/>
              <a:defRPr/>
            </a:lvl3pPr>
            <a:lvl4pPr indent="-342900" lvl="3" marL="1828800" rtl="0">
              <a:spcBef>
                <a:spcPts val="360"/>
              </a:spcBef>
              <a:spcAft>
                <a:spcPts val="0"/>
              </a:spcAft>
              <a:buSzPts val="1800"/>
              <a:buChar char="●"/>
              <a:defRPr/>
            </a:lvl4pPr>
            <a:lvl5pPr indent="-342900" lvl="4" marL="2286000" rtl="0">
              <a:spcBef>
                <a:spcPts val="360"/>
              </a:spcBef>
              <a:spcAft>
                <a:spcPts val="0"/>
              </a:spcAft>
              <a:buSzPts val="1800"/>
              <a:buChar char="○"/>
              <a:defRPr/>
            </a:lvl5pPr>
            <a:lvl6pPr indent="-342900" lvl="5" marL="2743200" rtl="0">
              <a:spcBef>
                <a:spcPts val="360"/>
              </a:spcBef>
              <a:spcAft>
                <a:spcPts val="0"/>
              </a:spcAft>
              <a:buSzPts val="1800"/>
              <a:buChar char="■"/>
              <a:defRPr/>
            </a:lvl6pPr>
            <a:lvl7pPr indent="-342900" lvl="6" marL="3200400" rtl="0">
              <a:spcBef>
                <a:spcPts val="360"/>
              </a:spcBef>
              <a:spcAft>
                <a:spcPts val="0"/>
              </a:spcAft>
              <a:buSzPts val="1800"/>
              <a:buChar char="●"/>
              <a:defRPr/>
            </a:lvl7pPr>
            <a:lvl8pPr indent="-342900" lvl="7" marL="3657600" rtl="0">
              <a:spcBef>
                <a:spcPts val="360"/>
              </a:spcBef>
              <a:spcAft>
                <a:spcPts val="0"/>
              </a:spcAft>
              <a:buSzPts val="1800"/>
              <a:buChar char="○"/>
              <a:defRPr/>
            </a:lvl8pPr>
            <a:lvl9pPr indent="-342900" lvl="8" marL="4114800" rtl="0">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3" name="Shape 33"/>
        <p:cNvGrpSpPr/>
        <p:nvPr/>
      </p:nvGrpSpPr>
      <p:grpSpPr>
        <a:xfrm>
          <a:off x="0" y="0"/>
          <a:ext cx="0" cy="0"/>
          <a:chOff x="0" y="0"/>
          <a:chExt cx="0" cy="0"/>
        </a:xfrm>
      </p:grpSpPr>
      <p:sp>
        <p:nvSpPr>
          <p:cNvPr id="34" name="Google Shape;34;p10"/>
          <p:cNvSpPr txBox="1"/>
          <p:nvPr>
            <p:ph type="title"/>
          </p:nvPr>
        </p:nvSpPr>
        <p:spPr>
          <a:xfrm>
            <a:off x="99425" y="143341"/>
            <a:ext cx="8381400" cy="805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600"/>
              <a:buNone/>
              <a:defRPr b="1" sz="3600">
                <a:latin typeface="Arial"/>
                <a:ea typeface="Arial"/>
                <a:cs typeface="Arial"/>
                <a:sym typeface="Aria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5" name="Google Shape;35;p10"/>
          <p:cNvSpPr txBox="1"/>
          <p:nvPr>
            <p:ph idx="1" type="body"/>
          </p:nvPr>
        </p:nvSpPr>
        <p:spPr>
          <a:xfrm>
            <a:off x="380880" y="1058670"/>
            <a:ext cx="4089900" cy="34416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sz="2400"/>
            </a:lvl1pPr>
            <a:lvl2pPr indent="-381000" lvl="1" marL="914400" rtl="0">
              <a:spcBef>
                <a:spcPts val="480"/>
              </a:spcBef>
              <a:spcAft>
                <a:spcPts val="0"/>
              </a:spcAft>
              <a:buSzPts val="2400"/>
              <a:buChar char="○"/>
              <a:defRPr/>
            </a:lvl2pPr>
            <a:lvl3pPr indent="-381000" lvl="2" marL="1371600" rtl="0">
              <a:spcBef>
                <a:spcPts val="480"/>
              </a:spcBef>
              <a:spcAft>
                <a:spcPts val="0"/>
              </a:spcAft>
              <a:buSzPts val="2400"/>
              <a:buChar char="■"/>
              <a:defRPr/>
            </a:lvl3pPr>
            <a:lvl4pPr indent="-342900" lvl="3" marL="1828800" rtl="0">
              <a:spcBef>
                <a:spcPts val="360"/>
              </a:spcBef>
              <a:spcAft>
                <a:spcPts val="0"/>
              </a:spcAft>
              <a:buSzPts val="1800"/>
              <a:buChar char="●"/>
              <a:defRPr/>
            </a:lvl4pPr>
            <a:lvl5pPr indent="-342900" lvl="4" marL="2286000" rtl="0">
              <a:spcBef>
                <a:spcPts val="360"/>
              </a:spcBef>
              <a:spcAft>
                <a:spcPts val="0"/>
              </a:spcAft>
              <a:buSzPts val="1800"/>
              <a:buChar char="○"/>
              <a:defRPr/>
            </a:lvl5pPr>
            <a:lvl6pPr indent="-342900" lvl="5" marL="2743200" rtl="0">
              <a:spcBef>
                <a:spcPts val="360"/>
              </a:spcBef>
              <a:spcAft>
                <a:spcPts val="0"/>
              </a:spcAft>
              <a:buSzPts val="1800"/>
              <a:buChar char="■"/>
              <a:defRPr/>
            </a:lvl6pPr>
            <a:lvl7pPr indent="-342900" lvl="6" marL="3200400" rtl="0">
              <a:spcBef>
                <a:spcPts val="360"/>
              </a:spcBef>
              <a:spcAft>
                <a:spcPts val="0"/>
              </a:spcAft>
              <a:buSzPts val="1800"/>
              <a:buChar char="●"/>
              <a:defRPr/>
            </a:lvl7pPr>
            <a:lvl8pPr indent="-342900" lvl="7" marL="3657600" rtl="0">
              <a:spcBef>
                <a:spcPts val="360"/>
              </a:spcBef>
              <a:spcAft>
                <a:spcPts val="0"/>
              </a:spcAft>
              <a:buSzPts val="1800"/>
              <a:buChar char="○"/>
              <a:defRPr/>
            </a:lvl8pPr>
            <a:lvl9pPr indent="-342900" lvl="8" marL="4114800" rtl="0">
              <a:spcBef>
                <a:spcPts val="360"/>
              </a:spcBef>
              <a:spcAft>
                <a:spcPts val="0"/>
              </a:spcAft>
              <a:buSzPts val="1800"/>
              <a:buChar char="■"/>
              <a:defRPr/>
            </a:lvl9pPr>
          </a:lstStyle>
          <a:p/>
        </p:txBody>
      </p:sp>
      <p:sp>
        <p:nvSpPr>
          <p:cNvPr id="36" name="Google Shape;36;p10"/>
          <p:cNvSpPr txBox="1"/>
          <p:nvPr>
            <p:ph idx="2" type="body"/>
          </p:nvPr>
        </p:nvSpPr>
        <p:spPr>
          <a:xfrm>
            <a:off x="4675680" y="1058670"/>
            <a:ext cx="4089900" cy="34416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sz="2400"/>
            </a:lvl1pPr>
            <a:lvl2pPr indent="-381000" lvl="1" marL="914400" rtl="0">
              <a:spcBef>
                <a:spcPts val="480"/>
              </a:spcBef>
              <a:spcAft>
                <a:spcPts val="0"/>
              </a:spcAft>
              <a:buSzPts val="2400"/>
              <a:buChar char="○"/>
              <a:defRPr/>
            </a:lvl2pPr>
            <a:lvl3pPr indent="-381000" lvl="2" marL="1371600" rtl="0">
              <a:spcBef>
                <a:spcPts val="480"/>
              </a:spcBef>
              <a:spcAft>
                <a:spcPts val="0"/>
              </a:spcAft>
              <a:buSzPts val="2400"/>
              <a:buChar char="■"/>
              <a:defRPr/>
            </a:lvl3pPr>
            <a:lvl4pPr indent="-342900" lvl="3" marL="1828800" rtl="0">
              <a:spcBef>
                <a:spcPts val="360"/>
              </a:spcBef>
              <a:spcAft>
                <a:spcPts val="0"/>
              </a:spcAft>
              <a:buSzPts val="1800"/>
              <a:buChar char="●"/>
              <a:defRPr/>
            </a:lvl4pPr>
            <a:lvl5pPr indent="-342900" lvl="4" marL="2286000" rtl="0">
              <a:spcBef>
                <a:spcPts val="360"/>
              </a:spcBef>
              <a:spcAft>
                <a:spcPts val="0"/>
              </a:spcAft>
              <a:buSzPts val="1800"/>
              <a:buChar char="○"/>
              <a:defRPr/>
            </a:lvl5pPr>
            <a:lvl6pPr indent="-342900" lvl="5" marL="2743200" rtl="0">
              <a:spcBef>
                <a:spcPts val="360"/>
              </a:spcBef>
              <a:spcAft>
                <a:spcPts val="0"/>
              </a:spcAft>
              <a:buSzPts val="1800"/>
              <a:buChar char="■"/>
              <a:defRPr/>
            </a:lvl6pPr>
            <a:lvl7pPr indent="-342900" lvl="6" marL="3200400" rtl="0">
              <a:spcBef>
                <a:spcPts val="360"/>
              </a:spcBef>
              <a:spcAft>
                <a:spcPts val="0"/>
              </a:spcAft>
              <a:buSzPts val="1800"/>
              <a:buChar char="●"/>
              <a:defRPr/>
            </a:lvl7pPr>
            <a:lvl8pPr indent="-342900" lvl="7" marL="3657600" rtl="0">
              <a:spcBef>
                <a:spcPts val="360"/>
              </a:spcBef>
              <a:spcAft>
                <a:spcPts val="0"/>
              </a:spcAft>
              <a:buSzPts val="1800"/>
              <a:buChar char="○"/>
              <a:defRPr/>
            </a:lvl8pPr>
            <a:lvl9pPr indent="-342900" lvl="8" marL="4114800" rtl="0">
              <a:spcBef>
                <a:spcPts val="36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8700" y="76200"/>
            <a:ext cx="8711100" cy="1055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FF0000"/>
              </a:buClr>
              <a:buSzPts val="3600"/>
              <a:buNone/>
              <a:defRPr b="1" sz="3600">
                <a:solidFill>
                  <a:srgbClr val="FF0000"/>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rgbClr val="666666"/>
              </a:buClr>
              <a:buSzPts val="3000"/>
              <a:buChar char="●"/>
              <a:defRPr sz="3000">
                <a:solidFill>
                  <a:srgbClr val="666666"/>
                </a:solidFill>
              </a:defRPr>
            </a:lvl1pPr>
            <a:lvl2pPr indent="-381000" lvl="1" marL="914400">
              <a:spcBef>
                <a:spcPts val="0"/>
              </a:spcBef>
              <a:spcAft>
                <a:spcPts val="0"/>
              </a:spcAft>
              <a:buClr>
                <a:srgbClr val="666666"/>
              </a:buClr>
              <a:buSzPts val="2400"/>
              <a:buChar char="○"/>
              <a:defRPr sz="2400">
                <a:solidFill>
                  <a:srgbClr val="666666"/>
                </a:solidFill>
              </a:defRPr>
            </a:lvl2pPr>
            <a:lvl3pPr indent="-381000" lvl="2" marL="1371600">
              <a:spcBef>
                <a:spcPts val="0"/>
              </a:spcBef>
              <a:spcAft>
                <a:spcPts val="0"/>
              </a:spcAft>
              <a:buClr>
                <a:srgbClr val="666666"/>
              </a:buClr>
              <a:buSzPts val="2400"/>
              <a:buChar char="■"/>
              <a:defRPr sz="2400">
                <a:solidFill>
                  <a:srgbClr val="666666"/>
                </a:solidFill>
              </a:defRPr>
            </a:lvl3pPr>
            <a:lvl4pPr indent="-342900" lvl="3" marL="1828800">
              <a:spcBef>
                <a:spcPts val="0"/>
              </a:spcBef>
              <a:spcAft>
                <a:spcPts val="0"/>
              </a:spcAft>
              <a:buClr>
                <a:srgbClr val="666666"/>
              </a:buClr>
              <a:buSzPts val="1800"/>
              <a:buChar char="●"/>
              <a:defRPr sz="1800">
                <a:solidFill>
                  <a:srgbClr val="666666"/>
                </a:solidFill>
              </a:defRPr>
            </a:lvl4pPr>
            <a:lvl5pPr indent="-342900" lvl="4" marL="2286000">
              <a:spcBef>
                <a:spcPts val="0"/>
              </a:spcBef>
              <a:spcAft>
                <a:spcPts val="0"/>
              </a:spcAft>
              <a:buClr>
                <a:srgbClr val="666666"/>
              </a:buClr>
              <a:buSzPts val="1800"/>
              <a:buChar char="○"/>
              <a:defRPr sz="1800">
                <a:solidFill>
                  <a:srgbClr val="666666"/>
                </a:solidFill>
              </a:defRPr>
            </a:lvl5pPr>
            <a:lvl6pPr indent="-342900" lvl="5" marL="2743200">
              <a:spcBef>
                <a:spcPts val="0"/>
              </a:spcBef>
              <a:spcAft>
                <a:spcPts val="0"/>
              </a:spcAft>
              <a:buClr>
                <a:srgbClr val="666666"/>
              </a:buClr>
              <a:buSzPts val="1800"/>
              <a:buChar char="■"/>
              <a:defRPr sz="1800">
                <a:solidFill>
                  <a:srgbClr val="666666"/>
                </a:solidFill>
              </a:defRPr>
            </a:lvl6pPr>
            <a:lvl7pPr indent="-342900" lvl="6" marL="3200400">
              <a:spcBef>
                <a:spcPts val="0"/>
              </a:spcBef>
              <a:spcAft>
                <a:spcPts val="0"/>
              </a:spcAft>
              <a:buClr>
                <a:srgbClr val="666666"/>
              </a:buClr>
              <a:buSzPts val="1800"/>
              <a:buChar char="●"/>
              <a:defRPr sz="1800">
                <a:solidFill>
                  <a:srgbClr val="666666"/>
                </a:solidFill>
              </a:defRPr>
            </a:lvl7pPr>
            <a:lvl8pPr indent="-342900" lvl="7" marL="3657600">
              <a:spcBef>
                <a:spcPts val="0"/>
              </a:spcBef>
              <a:spcAft>
                <a:spcPts val="0"/>
              </a:spcAft>
              <a:buClr>
                <a:srgbClr val="666666"/>
              </a:buClr>
              <a:buSzPts val="1800"/>
              <a:buChar char="○"/>
              <a:defRPr sz="1800">
                <a:solidFill>
                  <a:srgbClr val="666666"/>
                </a:solidFill>
              </a:defRPr>
            </a:lvl8pPr>
            <a:lvl9pPr indent="-342900" lvl="8" marL="4114800">
              <a:spcBef>
                <a:spcPts val="0"/>
              </a:spcBef>
              <a:spcAft>
                <a:spcPts val="0"/>
              </a:spcAft>
              <a:buClr>
                <a:srgbClr val="666666"/>
              </a:buClr>
              <a:buSzPts val="1800"/>
              <a:buChar char="■"/>
              <a:defRPr sz="1800">
                <a:solidFill>
                  <a:srgbClr val="666666"/>
                </a:solidFil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2"/>
          <p:cNvSpPr txBox="1"/>
          <p:nvPr>
            <p:ph type="ctrTitle"/>
          </p:nvPr>
        </p:nvSpPr>
        <p:spPr>
          <a:xfrm>
            <a:off x="685800" y="905130"/>
            <a:ext cx="7772400" cy="115222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accent1"/>
              </a:buClr>
              <a:buFont typeface="Calibri"/>
              <a:buNone/>
            </a:pPr>
            <a:r>
              <a:rPr lang="en-US" sz="3200"/>
              <a:t>SAVTEC</a:t>
            </a:r>
            <a:endParaRPr sz="3200"/>
          </a:p>
          <a:p>
            <a:pPr indent="0" lvl="0" marL="0" marR="0" rtl="0" algn="ctr">
              <a:lnSpc>
                <a:spcPct val="90000"/>
              </a:lnSpc>
              <a:spcBef>
                <a:spcPts val="0"/>
              </a:spcBef>
              <a:spcAft>
                <a:spcPts val="0"/>
              </a:spcAft>
              <a:buClr>
                <a:schemeClr val="accent1"/>
              </a:buClr>
              <a:buFont typeface="Calibri"/>
              <a:buNone/>
            </a:pPr>
            <a:r>
              <a:rPr lang="en-US" sz="3200"/>
              <a:t>Monitoreo Nivel del Mar</a:t>
            </a:r>
            <a:endParaRPr b="0" i="0" sz="3200" u="none" cap="none" strike="noStrike">
              <a:solidFill>
                <a:schemeClr val="accent1"/>
              </a:solidFill>
              <a:latin typeface="Calibri"/>
              <a:ea typeface="Calibri"/>
              <a:cs typeface="Calibri"/>
              <a:sym typeface="Calibri"/>
            </a:endParaRPr>
          </a:p>
        </p:txBody>
      </p:sp>
      <p:sp>
        <p:nvSpPr>
          <p:cNvPr id="49" name="Google Shape;49;p12"/>
          <p:cNvSpPr txBox="1"/>
          <p:nvPr>
            <p:ph idx="1" type="subTitle"/>
          </p:nvPr>
        </p:nvSpPr>
        <p:spPr>
          <a:xfrm>
            <a:off x="2990075" y="2941025"/>
            <a:ext cx="2894100" cy="5142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Font typeface="Calibri"/>
              <a:buNone/>
            </a:pPr>
            <a:r>
              <a:rPr lang="en-US"/>
              <a:t>Manual de Usuario</a:t>
            </a:r>
            <a:endParaRPr b="0" i="0" sz="3200" u="none" cap="none" strike="noStrike">
              <a:solidFill>
                <a:schemeClr val="dk1"/>
              </a:solidFill>
              <a:latin typeface="Calibri"/>
              <a:ea typeface="Calibri"/>
              <a:cs typeface="Calibri"/>
              <a:sym typeface="Calibri"/>
            </a:endParaRPr>
          </a:p>
        </p:txBody>
      </p:sp>
      <p:sp>
        <p:nvSpPr>
          <p:cNvPr id="50" name="Google Shape;50;p12"/>
          <p:cNvSpPr txBox="1"/>
          <p:nvPr/>
        </p:nvSpPr>
        <p:spPr>
          <a:xfrm>
            <a:off x="196225" y="3851900"/>
            <a:ext cx="5540400" cy="9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SW desarrollado por</a:t>
            </a:r>
            <a:endParaRPr b="1"/>
          </a:p>
          <a:p>
            <a:pPr indent="0" lvl="0" marL="0" rtl="0" algn="l">
              <a:spcBef>
                <a:spcPts val="0"/>
              </a:spcBef>
              <a:spcAft>
                <a:spcPts val="0"/>
              </a:spcAft>
              <a:buNone/>
            </a:pPr>
            <a:r>
              <a:rPr lang="en-US"/>
              <a:t>Rafael Sotomayor Brulé, Ingeniero Civil Electrónico, UTFSM</a:t>
            </a:r>
            <a:endParaRPr/>
          </a:p>
          <a:p>
            <a:pPr indent="0" lvl="0" marL="0" rtl="0" algn="l">
              <a:spcBef>
                <a:spcPts val="0"/>
              </a:spcBef>
              <a:spcAft>
                <a:spcPts val="0"/>
              </a:spcAft>
              <a:buNone/>
            </a:pPr>
            <a:r>
              <a:rPr lang="en-US"/>
              <a:t>RUT: 9.050.062-7</a:t>
            </a:r>
            <a:endParaRPr/>
          </a:p>
          <a:p>
            <a:pPr indent="0" lvl="0" marL="0" rtl="0" algn="l">
              <a:spcBef>
                <a:spcPts val="0"/>
              </a:spcBef>
              <a:spcAft>
                <a:spcPts val="0"/>
              </a:spcAft>
              <a:buNone/>
            </a:pPr>
            <a:r>
              <a:rPr lang="en-US"/>
              <a:t>1era Edición  V1.0.0 2011</a:t>
            </a:r>
            <a:endParaRPr sz="1300">
              <a:solidFill>
                <a:srgbClr val="151515"/>
              </a:solidFill>
              <a:highlight>
                <a:srgbClr val="FFFFFF"/>
              </a:highlight>
            </a:endParaRPr>
          </a:p>
          <a:p>
            <a:pPr indent="0" lvl="0" marL="0" rtl="0" algn="l">
              <a:spcBef>
                <a:spcPts val="0"/>
              </a:spcBef>
              <a:spcAft>
                <a:spcPts val="0"/>
              </a:spcAft>
              <a:buClr>
                <a:schemeClr val="dk1"/>
              </a:buClr>
              <a:buSzPts val="1100"/>
              <a:buFont typeface="Arial"/>
              <a:buNone/>
            </a:pPr>
            <a:r>
              <a:rPr lang="en-US">
                <a:solidFill>
                  <a:schemeClr val="dk1"/>
                </a:solidFill>
              </a:rPr>
              <a:t>Edición Actual V3.3.1 de Septiembre 2022</a:t>
            </a:r>
            <a:endParaRPr/>
          </a:p>
          <a:p>
            <a:pPr indent="0" lvl="0" marL="0" rtl="0" algn="l">
              <a:spcBef>
                <a:spcPts val="0"/>
              </a:spcBef>
              <a:spcAft>
                <a:spcPts val="0"/>
              </a:spcAft>
              <a:buNone/>
            </a:pPr>
            <a:r>
              <a:t/>
            </a: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Arquitectura { Ejemplo de código}</a:t>
            </a:r>
            <a:endParaRPr/>
          </a:p>
        </p:txBody>
      </p:sp>
      <p:pic>
        <p:nvPicPr>
          <p:cNvPr id="180" name="Google Shape;180;p21"/>
          <p:cNvPicPr preferRelativeResize="0"/>
          <p:nvPr/>
        </p:nvPicPr>
        <p:blipFill>
          <a:blip r:embed="rId3">
            <a:alphaModFix/>
          </a:blip>
          <a:stretch>
            <a:fillRect/>
          </a:stretch>
        </p:blipFill>
        <p:spPr>
          <a:xfrm>
            <a:off x="2024750" y="1436700"/>
            <a:ext cx="4167874" cy="3484376"/>
          </a:xfrm>
          <a:prstGeom prst="rect">
            <a:avLst/>
          </a:prstGeom>
          <a:noFill/>
          <a:ln>
            <a:noFill/>
          </a:ln>
        </p:spPr>
      </p:pic>
      <p:sp>
        <p:nvSpPr>
          <p:cNvPr id="181" name="Google Shape;181;p21"/>
          <p:cNvSpPr txBox="1"/>
          <p:nvPr/>
        </p:nvSpPr>
        <p:spPr>
          <a:xfrm>
            <a:off x="118700" y="1085525"/>
            <a:ext cx="902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https://github.com/rsotomayor/niveldelmar/blob/nvm-int-stm/apps/src/scripts/aws/lambda/mysnam/mysnam.py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2"/>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Resumen</a:t>
            </a:r>
            <a:endParaRPr/>
          </a:p>
        </p:txBody>
      </p:sp>
      <p:sp>
        <p:nvSpPr>
          <p:cNvPr id="187" name="Google Shape;187;p22"/>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US" sz="2400"/>
              <a:t>La </a:t>
            </a:r>
            <a:r>
              <a:rPr lang="en-US" sz="2400"/>
              <a:t>arquitectura</a:t>
            </a:r>
            <a:r>
              <a:rPr lang="en-US" sz="2400"/>
              <a:t> utilizada provee de un mecanismo </a:t>
            </a:r>
            <a:r>
              <a:rPr lang="en-US" sz="2400"/>
              <a:t>más</a:t>
            </a:r>
            <a:r>
              <a:rPr lang="en-US" sz="2400"/>
              <a:t> simple, rápido y seguro para compartir información en la etapa previa a la inserción de registros a la Base de Datos.</a:t>
            </a:r>
            <a:endParaRPr sz="2400"/>
          </a:p>
          <a:p>
            <a:pPr indent="-381000" lvl="0" marL="457200" rtl="0" algn="l">
              <a:spcBef>
                <a:spcPts val="0"/>
              </a:spcBef>
              <a:spcAft>
                <a:spcPts val="0"/>
              </a:spcAft>
              <a:buSzPts val="2400"/>
              <a:buChar char="●"/>
            </a:pPr>
            <a:r>
              <a:rPr lang="en-US" sz="2400"/>
              <a:t>Provee escalamiento y focalización de funcionalidades. Por ejemplo, un nodo podría solo subscribirse a un grupo de estaciones o un sensor en particular.</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3"/>
          <p:cNvSpPr txBox="1"/>
          <p:nvPr>
            <p:ph type="title"/>
          </p:nvPr>
        </p:nvSpPr>
        <p:spPr>
          <a:xfrm>
            <a:off x="381000" y="53543"/>
            <a:ext cx="8431500" cy="84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Acceso a la aplicación</a:t>
            </a:r>
            <a:endParaRPr sz="2400"/>
          </a:p>
          <a:p>
            <a:pPr indent="0" lvl="0" marL="0" rtl="0" algn="l">
              <a:spcBef>
                <a:spcPts val="0"/>
              </a:spcBef>
              <a:spcAft>
                <a:spcPts val="0"/>
              </a:spcAft>
              <a:buNone/>
            </a:pPr>
            <a:r>
              <a:rPr lang="en-US" sz="2400"/>
              <a:t>Ingreso</a:t>
            </a:r>
            <a:endParaRPr sz="2400"/>
          </a:p>
        </p:txBody>
      </p:sp>
      <p:pic>
        <p:nvPicPr>
          <p:cNvPr id="193" name="Google Shape;193;p23"/>
          <p:cNvPicPr preferRelativeResize="0"/>
          <p:nvPr/>
        </p:nvPicPr>
        <p:blipFill>
          <a:blip r:embed="rId3">
            <a:alphaModFix/>
          </a:blip>
          <a:stretch>
            <a:fillRect/>
          </a:stretch>
        </p:blipFill>
        <p:spPr>
          <a:xfrm>
            <a:off x="5587037" y="1333868"/>
            <a:ext cx="3454587" cy="1520577"/>
          </a:xfrm>
          <a:prstGeom prst="rect">
            <a:avLst/>
          </a:prstGeom>
          <a:noFill/>
          <a:ln>
            <a:noFill/>
          </a:ln>
        </p:spPr>
      </p:pic>
      <p:sp>
        <p:nvSpPr>
          <p:cNvPr id="194" name="Google Shape;194;p23"/>
          <p:cNvSpPr txBox="1"/>
          <p:nvPr>
            <p:ph idx="1" type="body"/>
          </p:nvPr>
        </p:nvSpPr>
        <p:spPr>
          <a:xfrm>
            <a:off x="214650" y="1224668"/>
            <a:ext cx="5148300" cy="3647400"/>
          </a:xfrm>
          <a:prstGeom prst="rect">
            <a:avLst/>
          </a:prstGeom>
        </p:spPr>
        <p:txBody>
          <a:bodyPr anchorCtr="0" anchor="t" bIns="38100" lIns="38100" spcFirstLastPara="1" rIns="38100" wrap="square" tIns="38100">
            <a:noAutofit/>
          </a:bodyPr>
          <a:lstStyle/>
          <a:p>
            <a:pPr indent="-355600" lvl="0" marL="457200" rtl="0" algn="l">
              <a:lnSpc>
                <a:spcPct val="100000"/>
              </a:lnSpc>
              <a:spcBef>
                <a:spcPts val="600"/>
              </a:spcBef>
              <a:spcAft>
                <a:spcPts val="0"/>
              </a:spcAft>
              <a:buSzPts val="2000"/>
              <a:buChar char="●"/>
            </a:pPr>
            <a:r>
              <a:rPr lang="en-US" sz="2000"/>
              <a:t>Digitar en cualquier Navegador </a:t>
            </a:r>
            <a:endParaRPr sz="2000"/>
          </a:p>
          <a:p>
            <a:pPr indent="-355600" lvl="1" marL="914400" rtl="0" algn="l">
              <a:lnSpc>
                <a:spcPct val="100000"/>
              </a:lnSpc>
              <a:spcBef>
                <a:spcPts val="480"/>
              </a:spcBef>
              <a:spcAft>
                <a:spcPts val="0"/>
              </a:spcAft>
              <a:buSzPts val="2000"/>
              <a:buChar char="○"/>
            </a:pPr>
            <a:r>
              <a:rPr lang="en-US" sz="1400"/>
              <a:t>Sitio Producción en SHOA: http://niveldelmar.shoa.cl </a:t>
            </a:r>
            <a:endParaRPr sz="1400"/>
          </a:p>
          <a:p>
            <a:pPr indent="-355600" lvl="1" marL="914400" rtl="0" algn="l">
              <a:lnSpc>
                <a:spcPct val="100000"/>
              </a:lnSpc>
              <a:spcBef>
                <a:spcPts val="480"/>
              </a:spcBef>
              <a:spcAft>
                <a:spcPts val="0"/>
              </a:spcAft>
              <a:buSzPts val="2000"/>
              <a:buChar char="○"/>
            </a:pPr>
            <a:r>
              <a:rPr lang="en-US" sz="1400"/>
              <a:t>Sitio Producción en AWS: http://niveldelmar.snam.cl</a:t>
            </a:r>
            <a:endParaRPr sz="1400"/>
          </a:p>
          <a:p>
            <a:pPr indent="-355600" lvl="0" marL="457200" rtl="0" algn="l">
              <a:lnSpc>
                <a:spcPct val="100000"/>
              </a:lnSpc>
              <a:spcBef>
                <a:spcPts val="600"/>
              </a:spcBef>
              <a:spcAft>
                <a:spcPts val="0"/>
              </a:spcAft>
              <a:buSzPts val="2000"/>
              <a:buChar char="●"/>
            </a:pPr>
            <a:r>
              <a:rPr lang="en-US" sz="2000"/>
              <a:t>Luego ingresar usuario y contraseña</a:t>
            </a:r>
            <a:endParaRPr sz="2000"/>
          </a:p>
          <a:p>
            <a:pPr indent="-355600" lvl="0" marL="457200" rtl="0" algn="l">
              <a:lnSpc>
                <a:spcPct val="100000"/>
              </a:lnSpc>
              <a:spcBef>
                <a:spcPts val="600"/>
              </a:spcBef>
              <a:spcAft>
                <a:spcPts val="0"/>
              </a:spcAft>
              <a:buSzPts val="2000"/>
              <a:buChar char="●"/>
            </a:pPr>
            <a:r>
              <a:rPr lang="en-US" sz="2000"/>
              <a:t>Existe perfil de usuario:</a:t>
            </a:r>
            <a:endParaRPr sz="2000"/>
          </a:p>
          <a:p>
            <a:pPr indent="-355600" lvl="1" marL="914400" rtl="0" algn="l">
              <a:lnSpc>
                <a:spcPct val="100000"/>
              </a:lnSpc>
              <a:spcBef>
                <a:spcPts val="480"/>
              </a:spcBef>
              <a:spcAft>
                <a:spcPts val="0"/>
              </a:spcAft>
              <a:buSzPts val="2000"/>
              <a:buChar char="○"/>
            </a:pPr>
            <a:r>
              <a:rPr lang="en-US" sz="1400"/>
              <a:t>Operador: Para visualizar e ingresar transacciones de operación</a:t>
            </a:r>
            <a:endParaRPr sz="1400"/>
          </a:p>
          <a:p>
            <a:pPr indent="-355600" lvl="1" marL="914400" rtl="0" algn="l">
              <a:lnSpc>
                <a:spcPct val="100000"/>
              </a:lnSpc>
              <a:spcBef>
                <a:spcPts val="480"/>
              </a:spcBef>
              <a:spcAft>
                <a:spcPts val="0"/>
              </a:spcAft>
              <a:buSzPts val="2000"/>
              <a:buChar char="○"/>
            </a:pPr>
            <a:r>
              <a:rPr lang="en-US" sz="1400"/>
              <a:t>Administrador: Puede hacer modificaciones a la configuración</a:t>
            </a:r>
            <a:endParaRPr sz="14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381000" y="53569"/>
            <a:ext cx="8382000" cy="8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Opciones al Inicio</a:t>
            </a:r>
            <a:endParaRPr sz="2400"/>
          </a:p>
        </p:txBody>
      </p:sp>
      <p:pic>
        <p:nvPicPr>
          <p:cNvPr id="200" name="Google Shape;200;p24"/>
          <p:cNvPicPr preferRelativeResize="0"/>
          <p:nvPr/>
        </p:nvPicPr>
        <p:blipFill>
          <a:blip r:embed="rId3">
            <a:alphaModFix/>
          </a:blip>
          <a:stretch>
            <a:fillRect/>
          </a:stretch>
        </p:blipFill>
        <p:spPr>
          <a:xfrm>
            <a:off x="73000" y="1752731"/>
            <a:ext cx="8941949" cy="1721213"/>
          </a:xfrm>
          <a:prstGeom prst="rect">
            <a:avLst/>
          </a:prstGeom>
          <a:noFill/>
          <a:ln>
            <a:noFill/>
          </a:ln>
        </p:spPr>
      </p:pic>
      <p:cxnSp>
        <p:nvCxnSpPr>
          <p:cNvPr id="201" name="Google Shape;201;p24"/>
          <p:cNvCxnSpPr/>
          <p:nvPr/>
        </p:nvCxnSpPr>
        <p:spPr>
          <a:xfrm>
            <a:off x="2109475" y="3090619"/>
            <a:ext cx="1141500" cy="622500"/>
          </a:xfrm>
          <a:prstGeom prst="straightConnector1">
            <a:avLst/>
          </a:prstGeom>
          <a:noFill/>
          <a:ln cap="flat" cmpd="sng" w="38100">
            <a:solidFill>
              <a:schemeClr val="dk2"/>
            </a:solidFill>
            <a:prstDash val="solid"/>
            <a:round/>
            <a:headEnd len="med" w="med" type="none"/>
            <a:tailEnd len="med" w="med" type="triangle"/>
          </a:ln>
        </p:spPr>
      </p:cxnSp>
      <p:sp>
        <p:nvSpPr>
          <p:cNvPr id="202" name="Google Shape;202;p24"/>
          <p:cNvSpPr txBox="1"/>
          <p:nvPr/>
        </p:nvSpPr>
        <p:spPr>
          <a:xfrm>
            <a:off x="3208650" y="3598100"/>
            <a:ext cx="2852100" cy="481800"/>
          </a:xfrm>
          <a:prstGeom prst="rect">
            <a:avLst/>
          </a:prstGeom>
          <a:solidFill>
            <a:srgbClr val="66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FFFFFF"/>
                </a:solidFill>
              </a:rPr>
              <a:t>Accesos directos</a:t>
            </a:r>
            <a:endParaRPr b="1" sz="2400">
              <a:solidFill>
                <a:srgbClr val="FFFFFF"/>
              </a:solidFill>
            </a:endParaRPr>
          </a:p>
        </p:txBody>
      </p:sp>
      <p:sp>
        <p:nvSpPr>
          <p:cNvPr id="203" name="Google Shape;203;p24"/>
          <p:cNvSpPr txBox="1"/>
          <p:nvPr/>
        </p:nvSpPr>
        <p:spPr>
          <a:xfrm>
            <a:off x="73000" y="1156050"/>
            <a:ext cx="25959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Botón</a:t>
            </a:r>
            <a:r>
              <a:rPr lang="en-US"/>
              <a:t> de Refresco automático</a:t>
            </a:r>
            <a:endParaRPr/>
          </a:p>
        </p:txBody>
      </p:sp>
      <p:cxnSp>
        <p:nvCxnSpPr>
          <p:cNvPr id="204" name="Google Shape;204;p24"/>
          <p:cNvCxnSpPr/>
          <p:nvPr/>
        </p:nvCxnSpPr>
        <p:spPr>
          <a:xfrm rot="10800000">
            <a:off x="926225" y="1493288"/>
            <a:ext cx="69300" cy="477000"/>
          </a:xfrm>
          <a:prstGeom prst="straightConnector1">
            <a:avLst/>
          </a:prstGeom>
          <a:noFill/>
          <a:ln cap="flat" cmpd="sng" w="19050">
            <a:solidFill>
              <a:schemeClr val="dk2"/>
            </a:solidFill>
            <a:prstDash val="solid"/>
            <a:round/>
            <a:headEnd len="med" w="med" type="none"/>
            <a:tailEnd len="med" w="med" type="triangle"/>
          </a:ln>
        </p:spPr>
      </p:cxnSp>
      <p:sp>
        <p:nvSpPr>
          <p:cNvPr id="205" name="Google Shape;205;p24"/>
          <p:cNvSpPr txBox="1"/>
          <p:nvPr/>
        </p:nvSpPr>
        <p:spPr>
          <a:xfrm>
            <a:off x="3460375" y="1228706"/>
            <a:ext cx="18489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Versión de Software</a:t>
            </a:r>
            <a:endParaRPr/>
          </a:p>
        </p:txBody>
      </p:sp>
      <p:cxnSp>
        <p:nvCxnSpPr>
          <p:cNvPr id="206" name="Google Shape;206;p24"/>
          <p:cNvCxnSpPr>
            <a:endCxn id="205" idx="2"/>
          </p:cNvCxnSpPr>
          <p:nvPr/>
        </p:nvCxnSpPr>
        <p:spPr>
          <a:xfrm flipH="1" rot="10800000">
            <a:off x="3885325" y="1571606"/>
            <a:ext cx="499500" cy="481800"/>
          </a:xfrm>
          <a:prstGeom prst="straightConnector1">
            <a:avLst/>
          </a:prstGeom>
          <a:noFill/>
          <a:ln cap="flat" cmpd="sng" w="19050">
            <a:solidFill>
              <a:schemeClr val="dk2"/>
            </a:solidFill>
            <a:prstDash val="solid"/>
            <a:round/>
            <a:headEnd len="med" w="med" type="none"/>
            <a:tailEnd len="med" w="med" type="triangle"/>
          </a:ln>
        </p:spPr>
      </p:cxnSp>
      <p:sp>
        <p:nvSpPr>
          <p:cNvPr id="207" name="Google Shape;207;p24"/>
          <p:cNvSpPr txBox="1"/>
          <p:nvPr/>
        </p:nvSpPr>
        <p:spPr>
          <a:xfrm>
            <a:off x="7041775" y="1285856"/>
            <a:ext cx="19731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Usuario conectado</a:t>
            </a:r>
            <a:endParaRPr/>
          </a:p>
          <a:p>
            <a:pPr indent="0" lvl="0" marL="0" rtl="0" algn="l">
              <a:spcBef>
                <a:spcPts val="0"/>
              </a:spcBef>
              <a:spcAft>
                <a:spcPts val="0"/>
              </a:spcAft>
              <a:buNone/>
            </a:pPr>
            <a:r>
              <a:rPr lang="en-US"/>
              <a:t>y hora UTC</a:t>
            </a:r>
            <a:endParaRPr/>
          </a:p>
        </p:txBody>
      </p:sp>
      <p:cxnSp>
        <p:nvCxnSpPr>
          <p:cNvPr id="208" name="Google Shape;208;p24"/>
          <p:cNvCxnSpPr/>
          <p:nvPr/>
        </p:nvCxnSpPr>
        <p:spPr>
          <a:xfrm flipH="1" rot="10800000">
            <a:off x="7715250" y="1607456"/>
            <a:ext cx="124500" cy="290250"/>
          </a:xfrm>
          <a:prstGeom prst="straightConnector1">
            <a:avLst/>
          </a:prstGeom>
          <a:noFill/>
          <a:ln cap="flat" cmpd="sng" w="19050">
            <a:solidFill>
              <a:schemeClr val="dk2"/>
            </a:solidFill>
            <a:prstDash val="solid"/>
            <a:round/>
            <a:headEnd len="med" w="med" type="none"/>
            <a:tailEnd len="med" w="med" type="triangle"/>
          </a:ln>
        </p:spPr>
      </p:cxnSp>
      <p:sp>
        <p:nvSpPr>
          <p:cNvPr id="209" name="Google Shape;209;p24"/>
          <p:cNvSpPr txBox="1"/>
          <p:nvPr/>
        </p:nvSpPr>
        <p:spPr>
          <a:xfrm>
            <a:off x="5631475" y="2494069"/>
            <a:ext cx="2083800" cy="4817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Menú de aplicación para mas opciones</a:t>
            </a:r>
            <a:endParaRPr/>
          </a:p>
        </p:txBody>
      </p:sp>
      <p:cxnSp>
        <p:nvCxnSpPr>
          <p:cNvPr id="210" name="Google Shape;210;p24"/>
          <p:cNvCxnSpPr>
            <a:endCxn id="209" idx="0"/>
          </p:cNvCxnSpPr>
          <p:nvPr/>
        </p:nvCxnSpPr>
        <p:spPr>
          <a:xfrm>
            <a:off x="5281675" y="2167369"/>
            <a:ext cx="1391700" cy="326700"/>
          </a:xfrm>
          <a:prstGeom prst="straightConnector1">
            <a:avLst/>
          </a:prstGeom>
          <a:noFill/>
          <a:ln cap="flat" cmpd="sng" w="19050">
            <a:solidFill>
              <a:schemeClr val="dk2"/>
            </a:solidFill>
            <a:prstDash val="solid"/>
            <a:round/>
            <a:headEnd len="med" w="med" type="none"/>
            <a:tailEnd len="med" w="med" type="triangle"/>
          </a:ln>
        </p:spPr>
      </p:cxnSp>
      <p:sp>
        <p:nvSpPr>
          <p:cNvPr id="211" name="Google Shape;211;p24"/>
          <p:cNvSpPr txBox="1"/>
          <p:nvPr/>
        </p:nvSpPr>
        <p:spPr>
          <a:xfrm>
            <a:off x="1603375" y="1493288"/>
            <a:ext cx="1391700" cy="290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Modo OffLine</a:t>
            </a:r>
            <a:endParaRPr/>
          </a:p>
        </p:txBody>
      </p:sp>
      <p:cxnSp>
        <p:nvCxnSpPr>
          <p:cNvPr id="212" name="Google Shape;212;p24"/>
          <p:cNvCxnSpPr>
            <a:endCxn id="211" idx="1"/>
          </p:cNvCxnSpPr>
          <p:nvPr/>
        </p:nvCxnSpPr>
        <p:spPr>
          <a:xfrm flipH="1" rot="10800000">
            <a:off x="1438075" y="1638412"/>
            <a:ext cx="165300" cy="2178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txBox="1"/>
          <p:nvPr>
            <p:ph type="title"/>
          </p:nvPr>
        </p:nvSpPr>
        <p:spPr>
          <a:xfrm>
            <a:off x="381000" y="53544"/>
            <a:ext cx="8382000" cy="7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a:t>
            </a:r>
            <a:r>
              <a:rPr lang="en-US" sz="2400"/>
              <a:t>Opciones al inicio}</a:t>
            </a:r>
            <a:endParaRPr sz="2400"/>
          </a:p>
        </p:txBody>
      </p:sp>
      <p:sp>
        <p:nvSpPr>
          <p:cNvPr id="218" name="Google Shape;218;p25"/>
          <p:cNvSpPr txBox="1"/>
          <p:nvPr>
            <p:ph idx="1" type="body"/>
          </p:nvPr>
        </p:nvSpPr>
        <p:spPr>
          <a:xfrm>
            <a:off x="144400" y="1195476"/>
            <a:ext cx="8290200" cy="36093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US" sz="1600"/>
              <a:t>Las opciones se pueden acceder en forma extendida en la barra de menú de la aplicación o a través de los botones de acceso directo.</a:t>
            </a:r>
            <a:endParaRPr sz="1600"/>
          </a:p>
          <a:p>
            <a:pPr indent="-330200" lvl="0" marL="457200" rtl="0" algn="l">
              <a:spcBef>
                <a:spcPts val="600"/>
              </a:spcBef>
              <a:spcAft>
                <a:spcPts val="0"/>
              </a:spcAft>
              <a:buSzPts val="1600"/>
              <a:buChar char="●"/>
            </a:pPr>
            <a:r>
              <a:rPr lang="en-US" sz="1600"/>
              <a:t>Monitor: Visualiza el nivel del mar con opciones de filtro "Kaiser" para eliminar la marea.</a:t>
            </a:r>
            <a:endParaRPr sz="1600"/>
          </a:p>
          <a:p>
            <a:pPr indent="-330200" lvl="0" marL="457200" rtl="0" algn="l">
              <a:spcBef>
                <a:spcPts val="600"/>
              </a:spcBef>
              <a:spcAft>
                <a:spcPts val="0"/>
              </a:spcAft>
              <a:buSzPts val="1600"/>
              <a:buChar char="●"/>
            </a:pPr>
            <a:r>
              <a:rPr lang="en-US" sz="1600"/>
              <a:t>Sensores: Permite la visualización de todos los sensores disponibles de la estación ( Nivel del Mar, Temperatura, Batería, etc)</a:t>
            </a:r>
            <a:endParaRPr sz="1600"/>
          </a:p>
          <a:p>
            <a:pPr indent="-330200" lvl="0" marL="457200" rtl="0" algn="l">
              <a:spcBef>
                <a:spcPts val="600"/>
              </a:spcBef>
              <a:spcAft>
                <a:spcPts val="0"/>
              </a:spcAft>
              <a:buSzPts val="1600"/>
              <a:buChar char="●"/>
            </a:pPr>
            <a:r>
              <a:rPr lang="en-US" sz="1600"/>
              <a:t>Mapa de Estación: Mapa dividido en cuatro para visualización general de estados.</a:t>
            </a:r>
            <a:endParaRPr sz="1600"/>
          </a:p>
          <a:p>
            <a:pPr indent="-330200" lvl="0" marL="457200" rtl="0" algn="l">
              <a:spcBef>
                <a:spcPts val="600"/>
              </a:spcBef>
              <a:spcAft>
                <a:spcPts val="0"/>
              </a:spcAft>
              <a:buSzPts val="1600"/>
              <a:buChar char="●"/>
            </a:pPr>
            <a:r>
              <a:rPr lang="en-US" sz="1600"/>
              <a:t>Estados de Operación: Cambio de estados de las estaciones, sensores o canales de comunicación.</a:t>
            </a:r>
            <a:endParaRPr sz="1600"/>
          </a:p>
          <a:p>
            <a:pPr indent="-330200" lvl="0" marL="457200" rtl="0" algn="l">
              <a:spcBef>
                <a:spcPts val="600"/>
              </a:spcBef>
              <a:spcAft>
                <a:spcPts val="0"/>
              </a:spcAft>
              <a:buSzPts val="1600"/>
              <a:buChar char="●"/>
            </a:pPr>
            <a:r>
              <a:rPr lang="en-US" sz="1600"/>
              <a:t>Reportes: Permite visualizar los reportes predefinidos del sistema</a:t>
            </a:r>
            <a:endParaRPr sz="1600"/>
          </a:p>
          <a:p>
            <a:pPr indent="-330200" lvl="0" marL="457200" rtl="0" algn="l">
              <a:spcBef>
                <a:spcPts val="600"/>
              </a:spcBef>
              <a:spcAft>
                <a:spcPts val="0"/>
              </a:spcAft>
              <a:buSzPts val="1600"/>
              <a:buChar char="●"/>
            </a:pPr>
            <a:r>
              <a:rPr lang="en-US" sz="1600"/>
              <a:t>Configuración: Para usuario con perfil administrador podrá tener la opción de configurar el sistema, usuarios, estaciones, sensores, estados, tipos de fallas, etc.</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ph type="title"/>
          </p:nvPr>
        </p:nvSpPr>
        <p:spPr>
          <a:xfrm>
            <a:off x="381000" y="53544"/>
            <a:ext cx="8382000" cy="80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 Distribución de la vista para Monitor y Sensor}</a:t>
            </a:r>
            <a:endParaRPr sz="2400"/>
          </a:p>
        </p:txBody>
      </p:sp>
      <p:pic>
        <p:nvPicPr>
          <p:cNvPr id="224" name="Google Shape;224;p26"/>
          <p:cNvPicPr preferRelativeResize="0"/>
          <p:nvPr/>
        </p:nvPicPr>
        <p:blipFill>
          <a:blip r:embed="rId3">
            <a:alphaModFix/>
          </a:blip>
          <a:stretch>
            <a:fillRect/>
          </a:stretch>
        </p:blipFill>
        <p:spPr>
          <a:xfrm>
            <a:off x="352775" y="1240800"/>
            <a:ext cx="8220400" cy="3422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357150" y="37179"/>
            <a:ext cx="8382000" cy="87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800"/>
              <a:t>Aplicación</a:t>
            </a:r>
            <a:endParaRPr sz="2800"/>
          </a:p>
          <a:p>
            <a:pPr indent="0" lvl="0" marL="0" rtl="0" algn="l">
              <a:spcBef>
                <a:spcPts val="0"/>
              </a:spcBef>
              <a:spcAft>
                <a:spcPts val="0"/>
              </a:spcAft>
              <a:buNone/>
            </a:pPr>
            <a:r>
              <a:rPr lang="en-US" sz="2800"/>
              <a:t>{ Encabezado }</a:t>
            </a:r>
            <a:endParaRPr sz="2800"/>
          </a:p>
        </p:txBody>
      </p:sp>
      <p:pic>
        <p:nvPicPr>
          <p:cNvPr id="230" name="Google Shape;230;p27"/>
          <p:cNvPicPr preferRelativeResize="0"/>
          <p:nvPr/>
        </p:nvPicPr>
        <p:blipFill>
          <a:blip r:embed="rId3">
            <a:alphaModFix/>
          </a:blip>
          <a:stretch>
            <a:fillRect/>
          </a:stretch>
        </p:blipFill>
        <p:spPr>
          <a:xfrm>
            <a:off x="82233" y="1197006"/>
            <a:ext cx="8887731" cy="382672"/>
          </a:xfrm>
          <a:prstGeom prst="rect">
            <a:avLst/>
          </a:prstGeom>
          <a:noFill/>
          <a:ln>
            <a:noFill/>
          </a:ln>
        </p:spPr>
      </p:pic>
      <p:sp>
        <p:nvSpPr>
          <p:cNvPr id="231" name="Google Shape;231;p27"/>
          <p:cNvSpPr txBox="1"/>
          <p:nvPr>
            <p:ph idx="1" type="body"/>
          </p:nvPr>
        </p:nvSpPr>
        <p:spPr>
          <a:xfrm>
            <a:off x="76200" y="1579668"/>
            <a:ext cx="8899800" cy="3494475"/>
          </a:xfrm>
          <a:prstGeom prst="rect">
            <a:avLst/>
          </a:prstGeom>
        </p:spPr>
        <p:txBody>
          <a:bodyPr anchorCtr="0" anchor="t" bIns="91425" lIns="91425" spcFirstLastPara="1" rIns="91425" wrap="square" tIns="91425">
            <a:noAutofit/>
          </a:bodyPr>
          <a:lstStyle/>
          <a:p>
            <a:pPr indent="-361950" lvl="0" marL="457200" rtl="0" algn="l">
              <a:spcBef>
                <a:spcPts val="600"/>
              </a:spcBef>
              <a:spcAft>
                <a:spcPts val="0"/>
              </a:spcAft>
              <a:buSzPts val="2100"/>
              <a:buChar char="●"/>
            </a:pPr>
            <a:r>
              <a:rPr lang="en-US" sz="2100"/>
              <a:t>De izquierda a derecha se describe lo siguiente:</a:t>
            </a:r>
            <a:endParaRPr sz="2100"/>
          </a:p>
          <a:p>
            <a:pPr indent="552450" lvl="1" marL="0" rtl="0" algn="l">
              <a:spcBef>
                <a:spcPts val="480"/>
              </a:spcBef>
              <a:spcAft>
                <a:spcPts val="0"/>
              </a:spcAft>
              <a:buSzPts val="2100"/>
              <a:buChar char="○"/>
            </a:pPr>
            <a:r>
              <a:rPr lang="en-US" sz="1500"/>
              <a:t>Logo Shoa: Al presionar se accede al inicio</a:t>
            </a:r>
            <a:endParaRPr sz="1500"/>
          </a:p>
          <a:p>
            <a:pPr indent="552450" lvl="1" marL="0" rtl="0" algn="l">
              <a:spcBef>
                <a:spcPts val="480"/>
              </a:spcBef>
              <a:spcAft>
                <a:spcPts val="0"/>
              </a:spcAft>
              <a:buSzPts val="2100"/>
              <a:buChar char="○"/>
            </a:pPr>
            <a:r>
              <a:rPr lang="en-US" sz="1500"/>
              <a:t>Botón de Refresco: Al presionar el </a:t>
            </a:r>
            <a:r>
              <a:rPr lang="en-US" sz="1500"/>
              <a:t>botón</a:t>
            </a:r>
            <a:r>
              <a:rPr lang="en-US" sz="1500"/>
              <a:t> la pantalla en curso se refresca automáticamente cada 60 segundos.</a:t>
            </a:r>
            <a:endParaRPr sz="1500"/>
          </a:p>
          <a:p>
            <a:pPr indent="552450" lvl="1" marL="0" rtl="0" algn="l">
              <a:spcBef>
                <a:spcPts val="480"/>
              </a:spcBef>
              <a:spcAft>
                <a:spcPts val="0"/>
              </a:spcAft>
              <a:buSzPts val="2100"/>
              <a:buChar char="○"/>
            </a:pPr>
            <a:r>
              <a:rPr lang="en-US" sz="1500"/>
              <a:t>"On Line" indica que la aplicación </a:t>
            </a:r>
            <a:r>
              <a:rPr lang="en-US" sz="1500"/>
              <a:t>está</a:t>
            </a:r>
            <a:r>
              <a:rPr lang="en-US" sz="1500"/>
              <a:t> operando con conexión a Internet, en caso de que no exista conexión presionar y pasa a modo "Off Line"</a:t>
            </a:r>
            <a:endParaRPr sz="1500"/>
          </a:p>
          <a:p>
            <a:pPr indent="552450" lvl="1" marL="0" rtl="0" algn="l">
              <a:spcBef>
                <a:spcPts val="480"/>
              </a:spcBef>
              <a:spcAft>
                <a:spcPts val="0"/>
              </a:spcAft>
              <a:buSzPts val="2100"/>
              <a:buChar char="○"/>
            </a:pPr>
            <a:r>
              <a:rPr lang="en-US" sz="1500"/>
              <a:t>Título</a:t>
            </a:r>
            <a:r>
              <a:rPr lang="en-US" sz="1500"/>
              <a:t> de la aplicación</a:t>
            </a:r>
            <a:endParaRPr sz="1500"/>
          </a:p>
          <a:p>
            <a:pPr indent="552450" lvl="1" marL="0" rtl="0" algn="l">
              <a:spcBef>
                <a:spcPts val="480"/>
              </a:spcBef>
              <a:spcAft>
                <a:spcPts val="0"/>
              </a:spcAft>
              <a:buSzPts val="2100"/>
              <a:buChar char="○"/>
            </a:pPr>
            <a:r>
              <a:rPr lang="en-US" sz="1500"/>
              <a:t>Usuario conectado</a:t>
            </a:r>
            <a:endParaRPr sz="1500"/>
          </a:p>
          <a:p>
            <a:pPr indent="552450" lvl="1" marL="0" rtl="0" algn="l">
              <a:spcBef>
                <a:spcPts val="480"/>
              </a:spcBef>
              <a:spcAft>
                <a:spcPts val="0"/>
              </a:spcAft>
              <a:buSzPts val="2100"/>
              <a:buChar char="○"/>
            </a:pPr>
            <a:r>
              <a:rPr lang="en-US" sz="1500"/>
              <a:t>Reloj de tiempo real sincronizado con ntp.shoa.cl</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343050" y="164178"/>
            <a:ext cx="8382000" cy="7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800"/>
              <a:t>Aplicación</a:t>
            </a:r>
            <a:endParaRPr sz="2800"/>
          </a:p>
          <a:p>
            <a:pPr indent="0" lvl="0" marL="0" rtl="0" algn="l">
              <a:spcBef>
                <a:spcPts val="0"/>
              </a:spcBef>
              <a:spcAft>
                <a:spcPts val="0"/>
              </a:spcAft>
              <a:buNone/>
            </a:pPr>
            <a:r>
              <a:rPr lang="en-US" sz="2800"/>
              <a:t>Sensor { Opciones de Visualización }</a:t>
            </a:r>
            <a:endParaRPr sz="2800"/>
          </a:p>
        </p:txBody>
      </p:sp>
      <p:sp>
        <p:nvSpPr>
          <p:cNvPr id="237" name="Google Shape;237;p28"/>
          <p:cNvSpPr txBox="1"/>
          <p:nvPr>
            <p:ph idx="1" type="body"/>
          </p:nvPr>
        </p:nvSpPr>
        <p:spPr>
          <a:xfrm>
            <a:off x="74108" y="2037150"/>
            <a:ext cx="8988600" cy="3106350"/>
          </a:xfrm>
          <a:prstGeom prst="rect">
            <a:avLst/>
          </a:prstGeom>
        </p:spPr>
        <p:txBody>
          <a:bodyPr anchorCtr="0" anchor="t" bIns="91425" lIns="91425" spcFirstLastPara="1" rIns="91425" wrap="square" tIns="91425">
            <a:noAutofit/>
          </a:bodyPr>
          <a:lstStyle/>
          <a:p>
            <a:pPr indent="-292100" lvl="0" marL="457200" rtl="0" algn="l">
              <a:spcBef>
                <a:spcPts val="600"/>
              </a:spcBef>
              <a:spcAft>
                <a:spcPts val="0"/>
              </a:spcAft>
              <a:buSzPts val="1000"/>
              <a:buChar char="●"/>
            </a:pPr>
            <a:r>
              <a:rPr lang="en-US" sz="1000"/>
              <a:t>Selección de Estaciones: Se pueden seleccionar una o mas estaciones que por </a:t>
            </a:r>
            <a:r>
              <a:rPr lang="en-US" sz="1000"/>
              <a:t>defecto</a:t>
            </a:r>
            <a:r>
              <a:rPr lang="en-US" sz="1000"/>
              <a:t> </a:t>
            </a:r>
            <a:r>
              <a:rPr lang="en-US" sz="1000"/>
              <a:t>están</a:t>
            </a:r>
            <a:r>
              <a:rPr lang="en-US" sz="1000"/>
              <a:t> </a:t>
            </a:r>
            <a:r>
              <a:rPr lang="en-US" sz="1000"/>
              <a:t>ordenadas</a:t>
            </a:r>
            <a:r>
              <a:rPr lang="en-US" sz="1000"/>
              <a:t> por zona y estación de norte a sur</a:t>
            </a:r>
            <a:endParaRPr sz="1000"/>
          </a:p>
          <a:p>
            <a:pPr indent="-292100" lvl="0" marL="457200" rtl="0" algn="l">
              <a:spcBef>
                <a:spcPts val="600"/>
              </a:spcBef>
              <a:spcAft>
                <a:spcPts val="0"/>
              </a:spcAft>
              <a:buSzPts val="1000"/>
              <a:buChar char="●"/>
            </a:pPr>
            <a:r>
              <a:rPr lang="en-US" sz="1000"/>
              <a:t>Sensor: Seleccionar uno o </a:t>
            </a:r>
            <a:r>
              <a:rPr lang="en-US" sz="1000"/>
              <a:t>más</a:t>
            </a:r>
            <a:r>
              <a:rPr lang="en-US" sz="1000"/>
              <a:t> sensores ( Ej: Sensor PRS y Tasa de cambio )</a:t>
            </a:r>
            <a:endParaRPr sz="1000"/>
          </a:p>
          <a:p>
            <a:pPr indent="-292100" lvl="0" marL="457200" rtl="0" algn="l">
              <a:spcBef>
                <a:spcPts val="600"/>
              </a:spcBef>
              <a:spcAft>
                <a:spcPts val="0"/>
              </a:spcAft>
              <a:buSzPts val="1000"/>
              <a:buChar char="●"/>
            </a:pPr>
            <a:r>
              <a:rPr lang="en-US" sz="1000"/>
              <a:t>Canal de Comunicación: Primario ( GPRS, GOES, BGAN, DTMR). </a:t>
            </a:r>
            <a:endParaRPr sz="1000"/>
          </a:p>
          <a:p>
            <a:pPr indent="-292100" lvl="0" marL="457200" rtl="0" algn="l">
              <a:spcBef>
                <a:spcPts val="600"/>
              </a:spcBef>
              <a:spcAft>
                <a:spcPts val="0"/>
              </a:spcAft>
              <a:buSzPts val="1000"/>
              <a:buChar char="●"/>
            </a:pPr>
            <a:r>
              <a:rPr lang="en-US" sz="1000"/>
              <a:t>Tiempo Ventana de tiempo a visualizar 12h, 1d, 2d o 7d</a:t>
            </a:r>
            <a:endParaRPr sz="1000"/>
          </a:p>
          <a:p>
            <a:pPr indent="-292100" lvl="0" marL="457200" rtl="0" algn="l">
              <a:spcBef>
                <a:spcPts val="600"/>
              </a:spcBef>
              <a:spcAft>
                <a:spcPts val="0"/>
              </a:spcAft>
              <a:buSzPts val="1000"/>
              <a:buChar char="●"/>
            </a:pPr>
            <a:r>
              <a:rPr lang="en-US" sz="1000"/>
              <a:t>Desde Ahora: Significa que el último dato es el tiempo actual</a:t>
            </a:r>
            <a:endParaRPr sz="1000"/>
          </a:p>
          <a:p>
            <a:pPr indent="-292100" lvl="0" marL="457200" rtl="0" algn="l">
              <a:spcBef>
                <a:spcPts val="600"/>
              </a:spcBef>
              <a:spcAft>
                <a:spcPts val="0"/>
              </a:spcAft>
              <a:buSzPts val="1000"/>
              <a:buChar char="●"/>
            </a:pPr>
            <a:r>
              <a:rPr lang="en-US" sz="1000"/>
              <a:t>Fecha: En caso que "Desde Ahora" no esté seleccionado el último dato se selecciona de este campo</a:t>
            </a:r>
            <a:endParaRPr sz="1000"/>
          </a:p>
          <a:p>
            <a:pPr indent="-292100" lvl="0" marL="457200" rtl="0" algn="l">
              <a:spcBef>
                <a:spcPts val="600"/>
              </a:spcBef>
              <a:spcAft>
                <a:spcPts val="0"/>
              </a:spcAft>
              <a:buSzPts val="1000"/>
              <a:buChar char="●"/>
            </a:pPr>
            <a:r>
              <a:rPr lang="en-US" sz="1000"/>
              <a:t>Eje Valor Medio: Desplaza la curva al eje del valor medio.</a:t>
            </a:r>
            <a:endParaRPr sz="1000"/>
          </a:p>
          <a:p>
            <a:pPr indent="-292100" lvl="0" marL="457200" rtl="0" algn="l">
              <a:spcBef>
                <a:spcPts val="600"/>
              </a:spcBef>
              <a:spcAft>
                <a:spcPts val="0"/>
              </a:spcAft>
              <a:buSzPts val="1000"/>
              <a:buChar char="●"/>
            </a:pPr>
            <a:r>
              <a:rPr lang="en-US" sz="1000"/>
              <a:t>Ver Mapa: visualizar mapa con la ubicación geográfica y estado de las estaciones</a:t>
            </a:r>
            <a:endParaRPr sz="1000"/>
          </a:p>
          <a:p>
            <a:pPr indent="-292100" lvl="0" marL="457200" rtl="0" algn="l">
              <a:spcBef>
                <a:spcPts val="600"/>
              </a:spcBef>
              <a:spcAft>
                <a:spcPts val="0"/>
              </a:spcAft>
              <a:buSzPts val="1000"/>
              <a:buChar char="●"/>
            </a:pPr>
            <a:r>
              <a:rPr lang="en-US" sz="1000"/>
              <a:t>Ver Gap: Permite ver los tiempos donde no existió transmisión de datos, en caso contrario interpola.</a:t>
            </a:r>
            <a:endParaRPr sz="1000"/>
          </a:p>
          <a:p>
            <a:pPr indent="-292100" lvl="0" marL="457200" rtl="0" algn="l">
              <a:spcBef>
                <a:spcPts val="600"/>
              </a:spcBef>
              <a:spcAft>
                <a:spcPts val="0"/>
              </a:spcAft>
              <a:buSzPts val="1000"/>
              <a:buChar char="●"/>
            </a:pPr>
            <a:r>
              <a:rPr lang="en-US" sz="1000"/>
              <a:t>Acciones</a:t>
            </a:r>
            <a:endParaRPr sz="1000"/>
          </a:p>
          <a:p>
            <a:pPr indent="622300" lvl="1" marL="0" rtl="0" algn="l">
              <a:spcBef>
                <a:spcPts val="480"/>
              </a:spcBef>
              <a:spcAft>
                <a:spcPts val="0"/>
              </a:spcAft>
              <a:buSzPts val="1000"/>
              <a:buChar char="○"/>
            </a:pPr>
            <a:r>
              <a:rPr lang="en-US" sz="600"/>
              <a:t>Ver Gráfico: Visualiza los gráficos</a:t>
            </a:r>
            <a:endParaRPr sz="600"/>
          </a:p>
          <a:p>
            <a:pPr indent="622300" lvl="1" marL="0" rtl="0" algn="l">
              <a:spcBef>
                <a:spcPts val="480"/>
              </a:spcBef>
              <a:spcAft>
                <a:spcPts val="0"/>
              </a:spcAft>
              <a:buSzPts val="1000"/>
              <a:buChar char="○"/>
            </a:pPr>
            <a:r>
              <a:rPr lang="en-US" sz="600"/>
              <a:t>Ver Tabla: Visualiza los datos en forma tabular</a:t>
            </a:r>
            <a:endParaRPr sz="1400"/>
          </a:p>
        </p:txBody>
      </p:sp>
      <p:pic>
        <p:nvPicPr>
          <p:cNvPr id="238" name="Google Shape;238;p28"/>
          <p:cNvPicPr preferRelativeResize="0"/>
          <p:nvPr/>
        </p:nvPicPr>
        <p:blipFill>
          <a:blip r:embed="rId3">
            <a:alphaModFix/>
          </a:blip>
          <a:stretch>
            <a:fillRect/>
          </a:stretch>
        </p:blipFill>
        <p:spPr>
          <a:xfrm>
            <a:off x="938376" y="1214826"/>
            <a:ext cx="6288175" cy="945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ph type="title"/>
          </p:nvPr>
        </p:nvSpPr>
        <p:spPr>
          <a:xfrm>
            <a:off x="381000" y="53545"/>
            <a:ext cx="8382000" cy="73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Sensor {Gráficos}</a:t>
            </a:r>
            <a:endParaRPr sz="2400"/>
          </a:p>
        </p:txBody>
      </p:sp>
      <p:sp>
        <p:nvSpPr>
          <p:cNvPr id="244" name="Google Shape;244;p29"/>
          <p:cNvSpPr txBox="1"/>
          <p:nvPr>
            <p:ph idx="1" type="body"/>
          </p:nvPr>
        </p:nvSpPr>
        <p:spPr>
          <a:xfrm>
            <a:off x="130299" y="1058664"/>
            <a:ext cx="8740800" cy="1106775"/>
          </a:xfrm>
          <a:prstGeom prst="rect">
            <a:avLst/>
          </a:prstGeom>
        </p:spPr>
        <p:txBody>
          <a:bodyPr anchorCtr="0" anchor="t" bIns="91425" lIns="91425" spcFirstLastPara="1" rIns="91425" wrap="square" tIns="91425">
            <a:noAutofit/>
          </a:bodyPr>
          <a:lstStyle/>
          <a:p>
            <a:pPr indent="-349250" lvl="0" marL="457200" rtl="0" algn="l">
              <a:spcBef>
                <a:spcPts val="600"/>
              </a:spcBef>
              <a:spcAft>
                <a:spcPts val="0"/>
              </a:spcAft>
              <a:buSzPts val="1900"/>
              <a:buChar char="●"/>
            </a:pPr>
            <a:r>
              <a:rPr lang="en-US" sz="1900"/>
              <a:t>Los gráficos son visualizados en forma gráfica donde se puede visualizar el valor máximo y diferencia máxima y se selecciona mas de un sensor se puede ver en el mismo gráfico.</a:t>
            </a:r>
            <a:endParaRPr sz="1900"/>
          </a:p>
        </p:txBody>
      </p:sp>
      <p:pic>
        <p:nvPicPr>
          <p:cNvPr id="245" name="Google Shape;245;p29"/>
          <p:cNvPicPr preferRelativeResize="0"/>
          <p:nvPr/>
        </p:nvPicPr>
        <p:blipFill>
          <a:blip r:embed="rId3">
            <a:alphaModFix/>
          </a:blip>
          <a:stretch>
            <a:fillRect/>
          </a:stretch>
        </p:blipFill>
        <p:spPr>
          <a:xfrm>
            <a:off x="689931" y="2222589"/>
            <a:ext cx="7916538" cy="24788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357150" y="37178"/>
            <a:ext cx="8382000" cy="795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Monitor {Opciones de Visualización}</a:t>
            </a:r>
            <a:endParaRPr sz="2400"/>
          </a:p>
        </p:txBody>
      </p:sp>
      <p:pic>
        <p:nvPicPr>
          <p:cNvPr id="251" name="Google Shape;251;p30"/>
          <p:cNvPicPr preferRelativeResize="0"/>
          <p:nvPr/>
        </p:nvPicPr>
        <p:blipFill>
          <a:blip r:embed="rId3">
            <a:alphaModFix/>
          </a:blip>
          <a:stretch>
            <a:fillRect/>
          </a:stretch>
        </p:blipFill>
        <p:spPr>
          <a:xfrm>
            <a:off x="475751" y="1177406"/>
            <a:ext cx="7740050" cy="765019"/>
          </a:xfrm>
          <a:prstGeom prst="rect">
            <a:avLst/>
          </a:prstGeom>
          <a:noFill/>
          <a:ln>
            <a:noFill/>
          </a:ln>
        </p:spPr>
      </p:pic>
      <p:sp>
        <p:nvSpPr>
          <p:cNvPr id="252" name="Google Shape;252;p30"/>
          <p:cNvSpPr txBox="1"/>
          <p:nvPr>
            <p:ph idx="1" type="body"/>
          </p:nvPr>
        </p:nvSpPr>
        <p:spPr>
          <a:xfrm>
            <a:off x="74100" y="2037150"/>
            <a:ext cx="3820500" cy="2877900"/>
          </a:xfrm>
          <a:prstGeom prst="rect">
            <a:avLst/>
          </a:prstGeom>
        </p:spPr>
        <p:txBody>
          <a:bodyPr anchorCtr="0" anchor="t" bIns="91425" lIns="91425" spcFirstLastPara="1" rIns="91425" wrap="square" tIns="91425">
            <a:noAutofit/>
          </a:bodyPr>
          <a:lstStyle/>
          <a:p>
            <a:pPr indent="-292100" lvl="0" marL="457200" rtl="0" algn="l">
              <a:spcBef>
                <a:spcPts val="600"/>
              </a:spcBef>
              <a:spcAft>
                <a:spcPts val="0"/>
              </a:spcAft>
              <a:buSzPts val="1000"/>
              <a:buChar char="●"/>
            </a:pPr>
            <a:r>
              <a:rPr lang="en-US" sz="1000"/>
              <a:t>Selección de Estaciones: Se pueden seleccionar una o </a:t>
            </a:r>
            <a:r>
              <a:rPr lang="en-US" sz="1000"/>
              <a:t>más</a:t>
            </a:r>
            <a:r>
              <a:rPr lang="en-US" sz="1000"/>
              <a:t> estaciones que por </a:t>
            </a:r>
            <a:r>
              <a:rPr lang="en-US" sz="1000"/>
              <a:t>defecto</a:t>
            </a:r>
            <a:r>
              <a:rPr lang="en-US" sz="1000"/>
              <a:t> </a:t>
            </a:r>
            <a:r>
              <a:rPr lang="en-US" sz="1000"/>
              <a:t>están</a:t>
            </a:r>
            <a:r>
              <a:rPr lang="en-US" sz="1000"/>
              <a:t> </a:t>
            </a:r>
            <a:r>
              <a:rPr lang="en-US" sz="1000"/>
              <a:t>ordenadas</a:t>
            </a:r>
            <a:r>
              <a:rPr lang="en-US" sz="1000"/>
              <a:t> por zona y estación de norte a sur</a:t>
            </a:r>
            <a:endParaRPr sz="1000"/>
          </a:p>
          <a:p>
            <a:pPr indent="-292100" lvl="0" marL="457200" rtl="0" algn="l">
              <a:spcBef>
                <a:spcPts val="600"/>
              </a:spcBef>
              <a:spcAft>
                <a:spcPts val="0"/>
              </a:spcAft>
              <a:buSzPts val="1000"/>
              <a:buChar char="●"/>
            </a:pPr>
            <a:r>
              <a:rPr lang="en-US" sz="1000"/>
              <a:t>Sensor: Seleccionar </a:t>
            </a:r>
            <a:r>
              <a:rPr lang="en-US" sz="1000"/>
              <a:t>opción</a:t>
            </a:r>
            <a:r>
              <a:rPr lang="en-US" sz="1000"/>
              <a:t> PRS o RAD</a:t>
            </a:r>
            <a:endParaRPr sz="1000"/>
          </a:p>
          <a:p>
            <a:pPr indent="-292100" lvl="0" marL="457200" rtl="0" algn="l">
              <a:spcBef>
                <a:spcPts val="600"/>
              </a:spcBef>
              <a:spcAft>
                <a:spcPts val="0"/>
              </a:spcAft>
              <a:buSzPts val="1000"/>
              <a:buChar char="●"/>
            </a:pPr>
            <a:r>
              <a:rPr lang="en-US" sz="1000"/>
              <a:t>Canal de Comunicación: Primario y Secundario ( GPRS, GOES, BGAN, DTMR). Cuando no </a:t>
            </a:r>
            <a:r>
              <a:rPr lang="en-US" sz="1000"/>
              <a:t>está</a:t>
            </a:r>
            <a:r>
              <a:rPr lang="en-US" sz="1000"/>
              <a:t> el dato en el primario se completa con el secundario</a:t>
            </a:r>
            <a:endParaRPr sz="1000"/>
          </a:p>
          <a:p>
            <a:pPr indent="-292100" lvl="0" marL="457200" rtl="0" algn="l">
              <a:spcBef>
                <a:spcPts val="600"/>
              </a:spcBef>
              <a:spcAft>
                <a:spcPts val="0"/>
              </a:spcAft>
              <a:buSzPts val="1000"/>
              <a:buChar char="●"/>
            </a:pPr>
            <a:r>
              <a:rPr lang="en-US" sz="1000"/>
              <a:t>Tiempo: Ventana de tiempo a visualizar 12h, 1d o 2d</a:t>
            </a:r>
            <a:endParaRPr sz="1000"/>
          </a:p>
          <a:p>
            <a:pPr indent="-292100" lvl="0" marL="457200" rtl="0" algn="l">
              <a:spcBef>
                <a:spcPts val="600"/>
              </a:spcBef>
              <a:spcAft>
                <a:spcPts val="0"/>
              </a:spcAft>
              <a:buSzPts val="1000"/>
              <a:buChar char="●"/>
            </a:pPr>
            <a:r>
              <a:rPr lang="en-US" sz="1000"/>
              <a:t>T: Constante para filtro Kaiser</a:t>
            </a:r>
            <a:endParaRPr sz="1000"/>
          </a:p>
          <a:p>
            <a:pPr indent="-292100" lvl="0" marL="457200" rtl="0" algn="l">
              <a:spcBef>
                <a:spcPts val="600"/>
              </a:spcBef>
              <a:spcAft>
                <a:spcPts val="0"/>
              </a:spcAft>
              <a:buSzPts val="1000"/>
              <a:buChar char="●"/>
            </a:pPr>
            <a:r>
              <a:rPr lang="en-US" sz="1000"/>
              <a:t>Desde Ahora: Significa que el último dato es el tiempo actual</a:t>
            </a:r>
            <a:endParaRPr sz="1000"/>
          </a:p>
          <a:p>
            <a:pPr indent="-292100" lvl="0" marL="457200" rtl="0" algn="l">
              <a:spcBef>
                <a:spcPts val="600"/>
              </a:spcBef>
              <a:spcAft>
                <a:spcPts val="0"/>
              </a:spcAft>
              <a:buSzPts val="1000"/>
              <a:buChar char="●"/>
            </a:pPr>
            <a:r>
              <a:rPr lang="en-US" sz="1000"/>
              <a:t>Fecha: En caso que "Desde Ahora" no </a:t>
            </a:r>
            <a:r>
              <a:rPr lang="en-US" sz="1000"/>
              <a:t>esté</a:t>
            </a:r>
            <a:r>
              <a:rPr lang="en-US" sz="1000"/>
              <a:t> seleccionado el último dato se selecciona de este campo</a:t>
            </a:r>
            <a:endParaRPr sz="1000"/>
          </a:p>
        </p:txBody>
      </p:sp>
      <p:sp>
        <p:nvSpPr>
          <p:cNvPr id="253" name="Google Shape;253;p30"/>
          <p:cNvSpPr txBox="1"/>
          <p:nvPr>
            <p:ph idx="1" type="body"/>
          </p:nvPr>
        </p:nvSpPr>
        <p:spPr>
          <a:xfrm>
            <a:off x="4544500" y="2161325"/>
            <a:ext cx="4194600" cy="2877900"/>
          </a:xfrm>
          <a:prstGeom prst="rect">
            <a:avLst/>
          </a:prstGeom>
        </p:spPr>
        <p:txBody>
          <a:bodyPr anchorCtr="0" anchor="t" bIns="91425" lIns="91425" spcFirstLastPara="1" rIns="91425" wrap="square" tIns="91425">
            <a:noAutofit/>
          </a:bodyPr>
          <a:lstStyle/>
          <a:p>
            <a:pPr indent="-292100" lvl="0" marL="457200" rtl="0" algn="l">
              <a:spcBef>
                <a:spcPts val="600"/>
              </a:spcBef>
              <a:spcAft>
                <a:spcPts val="0"/>
              </a:spcAft>
              <a:buSzPts val="1000"/>
              <a:buChar char="●"/>
            </a:pPr>
            <a:r>
              <a:rPr lang="en-US" sz="1000"/>
              <a:t>Eje Valor Medio: Desplaza la curva al eje del valor medio.</a:t>
            </a:r>
            <a:endParaRPr sz="1000"/>
          </a:p>
          <a:p>
            <a:pPr indent="-292100" lvl="0" marL="457200" rtl="0" algn="l">
              <a:spcBef>
                <a:spcPts val="600"/>
              </a:spcBef>
              <a:spcAft>
                <a:spcPts val="0"/>
              </a:spcAft>
              <a:buSzPts val="1000"/>
              <a:buChar char="●"/>
            </a:pPr>
            <a:r>
              <a:rPr lang="en-US" sz="1000"/>
              <a:t>Nivel del Mar: Visualiza gráfico de nivel del mar</a:t>
            </a:r>
            <a:endParaRPr sz="1000"/>
          </a:p>
          <a:p>
            <a:pPr indent="-292100" lvl="0" marL="457200" rtl="0" algn="l">
              <a:spcBef>
                <a:spcPts val="600"/>
              </a:spcBef>
              <a:spcAft>
                <a:spcPts val="0"/>
              </a:spcAft>
              <a:buSzPts val="1000"/>
              <a:buChar char="●"/>
            </a:pPr>
            <a:r>
              <a:rPr lang="en-US" sz="1000"/>
              <a:t>Filtro: Visualiza los datos de acuerdo a filtro "Kaiser"</a:t>
            </a:r>
            <a:endParaRPr sz="1000"/>
          </a:p>
          <a:p>
            <a:pPr indent="-292100" lvl="0" marL="457200" rtl="0" algn="l">
              <a:spcBef>
                <a:spcPts val="600"/>
              </a:spcBef>
              <a:spcAft>
                <a:spcPts val="0"/>
              </a:spcAft>
              <a:buSzPts val="1000"/>
              <a:buChar char="●"/>
            </a:pPr>
            <a:r>
              <a:rPr lang="en-US" sz="1000"/>
              <a:t>Tasa de Cambio: Visualiza la tasa de cambio</a:t>
            </a:r>
            <a:endParaRPr sz="1000"/>
          </a:p>
          <a:p>
            <a:pPr indent="-292100" lvl="0" marL="457200" rtl="0" algn="l">
              <a:spcBef>
                <a:spcPts val="600"/>
              </a:spcBef>
              <a:spcAft>
                <a:spcPts val="0"/>
              </a:spcAft>
              <a:buSzPts val="1000"/>
              <a:buChar char="●"/>
            </a:pPr>
            <a:r>
              <a:rPr lang="en-US" sz="1000"/>
              <a:t>Ver Mapa: Opción de visualizar el mapa con la ubicación geográfica y estado de las estaciones</a:t>
            </a:r>
            <a:endParaRPr sz="1000"/>
          </a:p>
          <a:p>
            <a:pPr indent="-292100" lvl="0" marL="457200" rtl="0" algn="l">
              <a:spcBef>
                <a:spcPts val="600"/>
              </a:spcBef>
              <a:spcAft>
                <a:spcPts val="0"/>
              </a:spcAft>
              <a:buSzPts val="1000"/>
              <a:buChar char="●"/>
            </a:pPr>
            <a:r>
              <a:rPr lang="en-US" sz="1000"/>
              <a:t>Ver Gap: Permite ver los tiempos donde no existió transmisión de datos, en caso contrario interpola.</a:t>
            </a:r>
            <a:endParaRPr sz="1000"/>
          </a:p>
          <a:p>
            <a:pPr indent="-292100" lvl="0" marL="457200" rtl="0" algn="l">
              <a:spcBef>
                <a:spcPts val="600"/>
              </a:spcBef>
              <a:spcAft>
                <a:spcPts val="0"/>
              </a:spcAft>
              <a:buSzPts val="1000"/>
              <a:buChar char="●"/>
            </a:pPr>
            <a:r>
              <a:rPr lang="en-US" sz="1000"/>
              <a:t>Acciones</a:t>
            </a:r>
            <a:endParaRPr sz="1000"/>
          </a:p>
          <a:p>
            <a:pPr indent="622300" lvl="1" marL="0" rtl="0" algn="l">
              <a:spcBef>
                <a:spcPts val="480"/>
              </a:spcBef>
              <a:spcAft>
                <a:spcPts val="0"/>
              </a:spcAft>
              <a:buSzPts val="1000"/>
              <a:buChar char="○"/>
            </a:pPr>
            <a:r>
              <a:rPr lang="en-US" sz="1000"/>
              <a:t>Ver Gráfico: Visualiza los gráficos</a:t>
            </a:r>
            <a:endParaRPr sz="1000"/>
          </a:p>
          <a:p>
            <a:pPr indent="622300" lvl="1" marL="0" rtl="0" algn="l">
              <a:spcBef>
                <a:spcPts val="480"/>
              </a:spcBef>
              <a:spcAft>
                <a:spcPts val="0"/>
              </a:spcAft>
              <a:buSzPts val="1000"/>
              <a:buChar char="○"/>
            </a:pPr>
            <a:r>
              <a:rPr lang="en-US" sz="1000"/>
              <a:t>Ver Tabla: Visualiza los datos en forma tabular</a:t>
            </a:r>
            <a:endParaRPr sz="1000"/>
          </a:p>
          <a:p>
            <a:pPr indent="622300" lvl="1" marL="0" rtl="0" algn="l">
              <a:spcBef>
                <a:spcPts val="480"/>
              </a:spcBef>
              <a:spcAft>
                <a:spcPts val="0"/>
              </a:spcAft>
              <a:buSzPts val="1000"/>
              <a:buChar char="○"/>
            </a:pPr>
            <a:r>
              <a:rPr lang="en-US" sz="1000"/>
              <a:t>Inicia Modo Alerta: Deja a el Sistema en Modo de Alerta para </a:t>
            </a:r>
            <a:r>
              <a:rPr lang="en-US" sz="1000"/>
              <a:t>cálculo</a:t>
            </a:r>
            <a:r>
              <a:rPr lang="en-US" sz="1000"/>
              <a:t> de activación</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3"/>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Arquitectura { Tecnologías utilizadas }</a:t>
            </a:r>
            <a:endParaRPr/>
          </a:p>
        </p:txBody>
      </p:sp>
      <p:sp>
        <p:nvSpPr>
          <p:cNvPr id="56" name="Google Shape;56;p13"/>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US" sz="1400"/>
              <a:t>AWS ( Amazon Web Services )</a:t>
            </a:r>
            <a:endParaRPr sz="1400"/>
          </a:p>
          <a:p>
            <a:pPr indent="-317500" lvl="1" marL="914400" rtl="0" algn="l">
              <a:spcBef>
                <a:spcPts val="0"/>
              </a:spcBef>
              <a:spcAft>
                <a:spcPts val="0"/>
              </a:spcAft>
              <a:buSzPts val="1400"/>
              <a:buChar char="○"/>
            </a:pPr>
            <a:r>
              <a:rPr lang="en-US" sz="1400"/>
              <a:t>RDS Servicio de Base de Datos: Configuración, operación y escalamiento de base datos relacionales en la nube.</a:t>
            </a:r>
            <a:endParaRPr sz="1400"/>
          </a:p>
          <a:p>
            <a:pPr indent="-317500" lvl="2" marL="1371600" rtl="0" algn="l">
              <a:spcBef>
                <a:spcPts val="0"/>
              </a:spcBef>
              <a:spcAft>
                <a:spcPts val="0"/>
              </a:spcAft>
              <a:buSzPts val="1400"/>
              <a:buChar char="■"/>
            </a:pPr>
            <a:r>
              <a:rPr lang="en-US" sz="1400"/>
              <a:t>Aurora MySQL</a:t>
            </a:r>
            <a:endParaRPr sz="1400"/>
          </a:p>
          <a:p>
            <a:pPr indent="-317500" lvl="1" marL="914400" rtl="0" algn="l">
              <a:spcBef>
                <a:spcPts val="0"/>
              </a:spcBef>
              <a:spcAft>
                <a:spcPts val="0"/>
              </a:spcAft>
              <a:buSzPts val="1400"/>
              <a:buChar char="○"/>
            </a:pPr>
            <a:r>
              <a:rPr lang="en-US" sz="1400"/>
              <a:t>EC2: Servidores con capacidad de computación segura y de tamaño ajustable para prácticamente cualquier carga de trabajo.</a:t>
            </a:r>
            <a:endParaRPr sz="1400"/>
          </a:p>
          <a:p>
            <a:pPr indent="-317500" lvl="2" marL="1371600" rtl="0" algn="l">
              <a:spcBef>
                <a:spcPts val="0"/>
              </a:spcBef>
              <a:spcAft>
                <a:spcPts val="0"/>
              </a:spcAft>
              <a:buSzPts val="1400"/>
              <a:buChar char="■"/>
            </a:pPr>
            <a:r>
              <a:rPr lang="en-US" sz="1400"/>
              <a:t>Servicios Ubuntu 20.04-LTS</a:t>
            </a:r>
            <a:endParaRPr sz="1400"/>
          </a:p>
          <a:p>
            <a:pPr indent="-317500" lvl="1" marL="914400" rtl="0" algn="l">
              <a:spcBef>
                <a:spcPts val="0"/>
              </a:spcBef>
              <a:spcAft>
                <a:spcPts val="0"/>
              </a:spcAft>
              <a:buSzPts val="1400"/>
              <a:buChar char="○"/>
            </a:pPr>
            <a:r>
              <a:rPr lang="en-US" sz="1400"/>
              <a:t>AWS-IoT: Ofrece servicios y soluciones del Internet de las cosas (IoT) para conectar y administrar miles de millones de dispositivos.</a:t>
            </a:r>
            <a:endParaRPr sz="1400"/>
          </a:p>
          <a:p>
            <a:pPr indent="-317500" lvl="1" marL="914400" rtl="0" algn="l">
              <a:spcBef>
                <a:spcPts val="0"/>
              </a:spcBef>
              <a:spcAft>
                <a:spcPts val="0"/>
              </a:spcAft>
              <a:buSzPts val="1400"/>
              <a:buChar char="○"/>
            </a:pPr>
            <a:r>
              <a:rPr lang="en-US" sz="1400"/>
              <a:t>AWS-Lambda: Ejecución de código sin necesidad de servidores o clústeres</a:t>
            </a:r>
            <a:endParaRPr sz="1400"/>
          </a:p>
          <a:p>
            <a:pPr indent="0" lvl="0" marL="0" rtl="0" algn="l">
              <a:spcBef>
                <a:spcPts val="600"/>
              </a:spcBef>
              <a:spcAft>
                <a:spcPts val="0"/>
              </a:spcAft>
              <a:buNone/>
            </a:pPr>
            <a:r>
              <a:t/>
            </a:r>
            <a:endParaRPr sz="1400"/>
          </a:p>
          <a:p>
            <a:pPr indent="0" lvl="0" marL="457200" rtl="0" algn="l">
              <a:spcBef>
                <a:spcPts val="600"/>
              </a:spcBef>
              <a:spcAft>
                <a:spcPts val="0"/>
              </a:spcAft>
              <a:buNone/>
            </a:pPr>
            <a:r>
              <a:t/>
            </a:r>
            <a:endParaRPr sz="1400"/>
          </a:p>
          <a:p>
            <a:pPr indent="0" lvl="0" marL="457200" rtl="0" algn="l">
              <a:spcBef>
                <a:spcPts val="600"/>
              </a:spcBef>
              <a:spcAft>
                <a:spcPts val="0"/>
              </a:spcAft>
              <a:buNone/>
            </a:pPr>
            <a:r>
              <a:t/>
            </a:r>
            <a:endParaRPr sz="1400"/>
          </a:p>
        </p:txBody>
      </p:sp>
      <p:pic>
        <p:nvPicPr>
          <p:cNvPr id="57" name="Google Shape;57;p13"/>
          <p:cNvPicPr preferRelativeResize="0"/>
          <p:nvPr/>
        </p:nvPicPr>
        <p:blipFill>
          <a:blip r:embed="rId3">
            <a:alphaModFix/>
          </a:blip>
          <a:stretch>
            <a:fillRect/>
          </a:stretch>
        </p:blipFill>
        <p:spPr>
          <a:xfrm>
            <a:off x="584925" y="3764525"/>
            <a:ext cx="1047050" cy="903500"/>
          </a:xfrm>
          <a:prstGeom prst="rect">
            <a:avLst/>
          </a:prstGeom>
          <a:noFill/>
          <a:ln>
            <a:noFill/>
          </a:ln>
        </p:spPr>
      </p:pic>
      <p:sp>
        <p:nvSpPr>
          <p:cNvPr id="58" name="Google Shape;58;p13"/>
          <p:cNvSpPr txBox="1"/>
          <p:nvPr/>
        </p:nvSpPr>
        <p:spPr>
          <a:xfrm>
            <a:off x="118700" y="4668025"/>
            <a:ext cx="2127300" cy="338700"/>
          </a:xfrm>
          <a:prstGeom prst="rect">
            <a:avLst/>
          </a:prstGeom>
          <a:noFill/>
          <a:ln>
            <a:noFill/>
          </a:ln>
        </p:spPr>
        <p:txBody>
          <a:bodyPr anchorCtr="0" anchor="t" bIns="91425" lIns="91425" spcFirstLastPara="1" rIns="91425" wrap="square" tIns="91425">
            <a:spAutoFit/>
          </a:bodyPr>
          <a:lstStyle/>
          <a:p>
            <a:pPr indent="0" lvl="0" marL="0" rtl="0" algn="l">
              <a:spcBef>
                <a:spcPts val="480"/>
              </a:spcBef>
              <a:spcAft>
                <a:spcPts val="0"/>
              </a:spcAft>
              <a:buNone/>
            </a:pPr>
            <a:r>
              <a:rPr lang="en-US" sz="1000">
                <a:solidFill>
                  <a:schemeClr val="dk2"/>
                </a:solidFill>
              </a:rPr>
              <a:t>Estación NVM (Dispositivo IoT)</a:t>
            </a:r>
            <a:endParaRPr sz="1000">
              <a:solidFill>
                <a:schemeClr val="dk2"/>
              </a:solidFill>
            </a:endParaRPr>
          </a:p>
        </p:txBody>
      </p:sp>
      <p:sp>
        <p:nvSpPr>
          <p:cNvPr id="59" name="Google Shape;59;p13"/>
          <p:cNvSpPr/>
          <p:nvPr/>
        </p:nvSpPr>
        <p:spPr>
          <a:xfrm>
            <a:off x="1755825" y="3861275"/>
            <a:ext cx="1179000" cy="568200"/>
          </a:xfrm>
          <a:prstGeom prs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t>3G/4G, GOES, BGAN</a:t>
            </a:r>
            <a:endParaRPr sz="800"/>
          </a:p>
        </p:txBody>
      </p:sp>
      <p:pic>
        <p:nvPicPr>
          <p:cNvPr id="60" name="Google Shape;60;p13"/>
          <p:cNvPicPr preferRelativeResize="0"/>
          <p:nvPr/>
        </p:nvPicPr>
        <p:blipFill>
          <a:blip r:embed="rId4">
            <a:alphaModFix/>
          </a:blip>
          <a:stretch>
            <a:fillRect/>
          </a:stretch>
        </p:blipFill>
        <p:spPr>
          <a:xfrm>
            <a:off x="3391575" y="3580400"/>
            <a:ext cx="1473275" cy="1129975"/>
          </a:xfrm>
          <a:prstGeom prst="rect">
            <a:avLst/>
          </a:prstGeom>
          <a:noFill/>
          <a:ln>
            <a:noFill/>
          </a:ln>
        </p:spPr>
      </p:pic>
      <p:pic>
        <p:nvPicPr>
          <p:cNvPr id="61" name="Google Shape;61;p13"/>
          <p:cNvPicPr preferRelativeResize="0"/>
          <p:nvPr/>
        </p:nvPicPr>
        <p:blipFill>
          <a:blip r:embed="rId5">
            <a:alphaModFix/>
          </a:blip>
          <a:stretch>
            <a:fillRect/>
          </a:stretch>
        </p:blipFill>
        <p:spPr>
          <a:xfrm>
            <a:off x="5192700" y="3730125"/>
            <a:ext cx="665952" cy="801400"/>
          </a:xfrm>
          <a:prstGeom prst="rect">
            <a:avLst/>
          </a:prstGeom>
          <a:noFill/>
          <a:ln>
            <a:noFill/>
          </a:ln>
        </p:spPr>
      </p:pic>
      <p:pic>
        <p:nvPicPr>
          <p:cNvPr id="62" name="Google Shape;62;p13"/>
          <p:cNvPicPr preferRelativeResize="0"/>
          <p:nvPr/>
        </p:nvPicPr>
        <p:blipFill>
          <a:blip r:embed="rId6">
            <a:alphaModFix/>
          </a:blip>
          <a:stretch>
            <a:fillRect/>
          </a:stretch>
        </p:blipFill>
        <p:spPr>
          <a:xfrm>
            <a:off x="6523274" y="3565838"/>
            <a:ext cx="880007" cy="1129975"/>
          </a:xfrm>
          <a:prstGeom prst="rect">
            <a:avLst/>
          </a:prstGeom>
          <a:noFill/>
          <a:ln>
            <a:noFill/>
          </a:ln>
        </p:spPr>
      </p:pic>
      <p:cxnSp>
        <p:nvCxnSpPr>
          <p:cNvPr id="63" name="Google Shape;63;p13"/>
          <p:cNvCxnSpPr>
            <a:stCxn id="61" idx="3"/>
            <a:endCxn id="62" idx="1"/>
          </p:cNvCxnSpPr>
          <p:nvPr/>
        </p:nvCxnSpPr>
        <p:spPr>
          <a:xfrm>
            <a:off x="5858652" y="4130825"/>
            <a:ext cx="664500" cy="600"/>
          </a:xfrm>
          <a:prstGeom prst="curvedConnector3">
            <a:avLst>
              <a:gd fmla="val 50009" name="adj1"/>
            </a:avLst>
          </a:prstGeom>
          <a:noFill/>
          <a:ln cap="flat" cmpd="sng" w="9525">
            <a:solidFill>
              <a:schemeClr val="dk2"/>
            </a:solidFill>
            <a:prstDash val="solid"/>
            <a:round/>
            <a:headEnd len="med" w="med" type="none"/>
            <a:tailEnd len="med" w="med" type="triangle"/>
          </a:ln>
        </p:spPr>
      </p:cxnSp>
      <p:pic>
        <p:nvPicPr>
          <p:cNvPr id="64" name="Google Shape;64;p13"/>
          <p:cNvPicPr preferRelativeResize="0"/>
          <p:nvPr/>
        </p:nvPicPr>
        <p:blipFill>
          <a:blip r:embed="rId7">
            <a:alphaModFix/>
          </a:blip>
          <a:stretch>
            <a:fillRect/>
          </a:stretch>
        </p:blipFill>
        <p:spPr>
          <a:xfrm>
            <a:off x="7949800" y="3498593"/>
            <a:ext cx="880000" cy="1097944"/>
          </a:xfrm>
          <a:prstGeom prst="rect">
            <a:avLst/>
          </a:prstGeom>
          <a:noFill/>
          <a:ln>
            <a:noFill/>
          </a:ln>
        </p:spPr>
      </p:pic>
      <p:cxnSp>
        <p:nvCxnSpPr>
          <p:cNvPr id="65" name="Google Shape;65;p13"/>
          <p:cNvCxnSpPr>
            <a:stCxn id="62" idx="3"/>
            <a:endCxn id="64" idx="1"/>
          </p:cNvCxnSpPr>
          <p:nvPr/>
        </p:nvCxnSpPr>
        <p:spPr>
          <a:xfrm flipH="1" rot="10800000">
            <a:off x="7403281" y="4047425"/>
            <a:ext cx="546600" cy="83400"/>
          </a:xfrm>
          <a:prstGeom prst="curvedConnector3">
            <a:avLst>
              <a:gd fmla="val 49993" name="adj1"/>
            </a:avLst>
          </a:prstGeom>
          <a:noFill/>
          <a:ln cap="flat" cmpd="sng" w="9525">
            <a:solidFill>
              <a:schemeClr val="dk2"/>
            </a:solidFill>
            <a:prstDash val="solid"/>
            <a:round/>
            <a:headEnd len="med" w="med" type="none"/>
            <a:tailEnd len="med" w="med" type="stealth"/>
          </a:ln>
        </p:spPr>
      </p:cxnSp>
      <p:cxnSp>
        <p:nvCxnSpPr>
          <p:cNvPr id="66" name="Google Shape;66;p13"/>
          <p:cNvCxnSpPr>
            <a:stCxn id="60" idx="3"/>
            <a:endCxn id="61" idx="1"/>
          </p:cNvCxnSpPr>
          <p:nvPr/>
        </p:nvCxnSpPr>
        <p:spPr>
          <a:xfrm flipH="1" rot="10800000">
            <a:off x="4864850" y="4130688"/>
            <a:ext cx="327900" cy="14700"/>
          </a:xfrm>
          <a:prstGeom prst="curvedConnector3">
            <a:avLst>
              <a:gd fmla="val 49992" name="adj1"/>
            </a:avLst>
          </a:prstGeom>
          <a:noFill/>
          <a:ln cap="flat" cmpd="sng" w="9525">
            <a:solidFill>
              <a:schemeClr val="dk2"/>
            </a:solidFill>
            <a:prstDash val="solid"/>
            <a:round/>
            <a:headEnd len="med" w="med" type="none"/>
            <a:tailEnd len="med" w="med" type="triangle"/>
          </a:ln>
        </p:spPr>
      </p:cxnSp>
      <p:cxnSp>
        <p:nvCxnSpPr>
          <p:cNvPr id="67" name="Google Shape;67;p13"/>
          <p:cNvCxnSpPr>
            <a:stCxn id="59" idx="3"/>
            <a:endCxn id="60" idx="1"/>
          </p:cNvCxnSpPr>
          <p:nvPr/>
        </p:nvCxnSpPr>
        <p:spPr>
          <a:xfrm>
            <a:off x="2934825" y="4145375"/>
            <a:ext cx="456600" cy="600"/>
          </a:xfrm>
          <a:prstGeom prst="curvedConnector3">
            <a:avLst>
              <a:gd fmla="val 50016"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1"/>
          <p:cNvSpPr txBox="1"/>
          <p:nvPr>
            <p:ph type="title"/>
          </p:nvPr>
        </p:nvSpPr>
        <p:spPr>
          <a:xfrm>
            <a:off x="381000" y="53550"/>
            <a:ext cx="8382000" cy="8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Monitor {Gráficos}</a:t>
            </a:r>
            <a:endParaRPr sz="2400"/>
          </a:p>
        </p:txBody>
      </p:sp>
      <p:sp>
        <p:nvSpPr>
          <p:cNvPr id="259" name="Google Shape;259;p31"/>
          <p:cNvSpPr txBox="1"/>
          <p:nvPr>
            <p:ph idx="1" type="body"/>
          </p:nvPr>
        </p:nvSpPr>
        <p:spPr>
          <a:xfrm>
            <a:off x="130299" y="1058664"/>
            <a:ext cx="4656600" cy="3993750"/>
          </a:xfrm>
          <a:prstGeom prst="rect">
            <a:avLst/>
          </a:prstGeom>
        </p:spPr>
        <p:txBody>
          <a:bodyPr anchorCtr="0" anchor="t" bIns="91425" lIns="91425" spcFirstLastPara="1" rIns="91425" wrap="square" tIns="91425">
            <a:noAutofit/>
          </a:bodyPr>
          <a:lstStyle/>
          <a:p>
            <a:pPr indent="-349250" lvl="0" marL="457200" rtl="0" algn="l">
              <a:spcBef>
                <a:spcPts val="600"/>
              </a:spcBef>
              <a:spcAft>
                <a:spcPts val="0"/>
              </a:spcAft>
              <a:buSzPts val="1900"/>
              <a:buChar char="●"/>
            </a:pPr>
            <a:r>
              <a:rPr lang="en-US" sz="1900"/>
              <a:t>Los gráficos son visualizados en forma gráfica donde se puede visualizar el valor máximo y diferencia máxima</a:t>
            </a:r>
            <a:endParaRPr sz="1900"/>
          </a:p>
          <a:p>
            <a:pPr indent="-349250" lvl="0" marL="457200" rtl="0" algn="l">
              <a:spcBef>
                <a:spcPts val="600"/>
              </a:spcBef>
              <a:spcAft>
                <a:spcPts val="0"/>
              </a:spcAft>
              <a:buSzPts val="1900"/>
              <a:buChar char="●"/>
            </a:pPr>
            <a:r>
              <a:rPr lang="en-US" sz="1900"/>
              <a:t>Al aplicar filtro ( kaiser) se muestran las variaciones sin las marea.</a:t>
            </a:r>
            <a:endParaRPr sz="1900"/>
          </a:p>
          <a:p>
            <a:pPr indent="-349250" lvl="0" marL="457200" rtl="0" algn="l">
              <a:spcBef>
                <a:spcPts val="600"/>
              </a:spcBef>
              <a:spcAft>
                <a:spcPts val="0"/>
              </a:spcAft>
              <a:buSzPts val="1900"/>
              <a:buChar char="●"/>
            </a:pPr>
            <a:r>
              <a:rPr lang="en-US" sz="1900"/>
              <a:t>Como información adicional se muestra en el título del gráfico el módulo y el color de estado de activación ( </a:t>
            </a:r>
            <a:r>
              <a:rPr lang="en-US" sz="1900">
                <a:solidFill>
                  <a:srgbClr val="FFFFFF"/>
                </a:solidFill>
                <a:highlight>
                  <a:srgbClr val="00FF00"/>
                </a:highlight>
              </a:rPr>
              <a:t>Verde Normal</a:t>
            </a:r>
            <a:r>
              <a:rPr lang="en-US" sz="1900"/>
              <a:t>, </a:t>
            </a:r>
            <a:r>
              <a:rPr lang="en-US" sz="1900">
                <a:highlight>
                  <a:srgbClr val="FFFF00"/>
                </a:highlight>
              </a:rPr>
              <a:t>Precaución Amarillo</a:t>
            </a:r>
            <a:r>
              <a:rPr lang="en-US" sz="1900"/>
              <a:t>, </a:t>
            </a:r>
            <a:r>
              <a:rPr lang="en-US" sz="1900">
                <a:solidFill>
                  <a:schemeClr val="lt1"/>
                </a:solidFill>
                <a:highlight>
                  <a:srgbClr val="FF9900"/>
                </a:highlight>
              </a:rPr>
              <a:t>Naranja Alerta</a:t>
            </a:r>
            <a:r>
              <a:rPr lang="en-US" sz="1900"/>
              <a:t>, </a:t>
            </a:r>
            <a:r>
              <a:rPr lang="en-US" sz="1900">
                <a:solidFill>
                  <a:schemeClr val="lt1"/>
                </a:solidFill>
                <a:highlight>
                  <a:srgbClr val="FF0000"/>
                </a:highlight>
              </a:rPr>
              <a:t>Alarma Rojo</a:t>
            </a:r>
            <a:r>
              <a:rPr lang="en-US" sz="1900"/>
              <a:t>)</a:t>
            </a:r>
            <a:endParaRPr sz="1900"/>
          </a:p>
        </p:txBody>
      </p:sp>
      <p:pic>
        <p:nvPicPr>
          <p:cNvPr id="260" name="Google Shape;260;p31"/>
          <p:cNvPicPr preferRelativeResize="0"/>
          <p:nvPr/>
        </p:nvPicPr>
        <p:blipFill>
          <a:blip r:embed="rId3">
            <a:alphaModFix/>
          </a:blip>
          <a:stretch>
            <a:fillRect/>
          </a:stretch>
        </p:blipFill>
        <p:spPr>
          <a:xfrm>
            <a:off x="5100768" y="1217608"/>
            <a:ext cx="3875956" cy="32862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type="title"/>
          </p:nvPr>
        </p:nvSpPr>
        <p:spPr>
          <a:xfrm>
            <a:off x="381000" y="53543"/>
            <a:ext cx="8382000" cy="81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Monitor {Mapa}</a:t>
            </a:r>
            <a:endParaRPr sz="2400"/>
          </a:p>
        </p:txBody>
      </p:sp>
      <p:sp>
        <p:nvSpPr>
          <p:cNvPr id="266" name="Google Shape;266;p32"/>
          <p:cNvSpPr txBox="1"/>
          <p:nvPr>
            <p:ph idx="1" type="body"/>
          </p:nvPr>
        </p:nvSpPr>
        <p:spPr>
          <a:xfrm>
            <a:off x="130299" y="1058664"/>
            <a:ext cx="6662400" cy="399375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US" sz="1800"/>
              <a:t>El mapa cartográfico desplegado mediante la utilización de "apis" GMaps.</a:t>
            </a:r>
            <a:endParaRPr sz="1800"/>
          </a:p>
          <a:p>
            <a:pPr indent="-342900" lvl="0" marL="457200" rtl="0" algn="l">
              <a:spcBef>
                <a:spcPts val="600"/>
              </a:spcBef>
              <a:spcAft>
                <a:spcPts val="0"/>
              </a:spcAft>
              <a:buSzPts val="1800"/>
              <a:buChar char="●"/>
            </a:pPr>
            <a:r>
              <a:rPr lang="en-US" sz="1800"/>
              <a:t>Cada estación se visualiza de acuerdo a la latitud y longitud previamente ingresada.</a:t>
            </a:r>
            <a:endParaRPr sz="1800"/>
          </a:p>
          <a:p>
            <a:pPr indent="-342900" lvl="0" marL="457200" rtl="0" algn="l">
              <a:spcBef>
                <a:spcPts val="600"/>
              </a:spcBef>
              <a:spcAft>
                <a:spcPts val="0"/>
              </a:spcAft>
              <a:buSzPts val="1800"/>
              <a:buChar char="●"/>
            </a:pPr>
            <a:r>
              <a:rPr lang="en-US" sz="1800"/>
              <a:t>Los colores significan son los siguiente:</a:t>
            </a:r>
            <a:endParaRPr sz="1800"/>
          </a:p>
          <a:p>
            <a:pPr indent="-342900" lvl="1" marL="914400" rtl="0" algn="l">
              <a:spcBef>
                <a:spcPts val="480"/>
              </a:spcBef>
              <a:spcAft>
                <a:spcPts val="0"/>
              </a:spcAft>
              <a:buSzPts val="1800"/>
              <a:buChar char="○"/>
            </a:pPr>
            <a:r>
              <a:rPr lang="en-US" sz="1800"/>
              <a:t>Verde: En estado operativo</a:t>
            </a:r>
            <a:endParaRPr sz="1800"/>
          </a:p>
          <a:p>
            <a:pPr indent="-342900" lvl="1" marL="914400" rtl="0" algn="l">
              <a:spcBef>
                <a:spcPts val="480"/>
              </a:spcBef>
              <a:spcAft>
                <a:spcPts val="0"/>
              </a:spcAft>
              <a:buSzPts val="1800"/>
              <a:buChar char="○"/>
            </a:pPr>
            <a:r>
              <a:rPr lang="en-US" sz="1800"/>
              <a:t>Amarillo: Degradado por que no ha llegado por mas de 20 minutos una medición por al menos un canal de comunicaciones.</a:t>
            </a:r>
            <a:endParaRPr sz="1800"/>
          </a:p>
          <a:p>
            <a:pPr indent="-342900" lvl="1" marL="914400" rtl="0" algn="l">
              <a:spcBef>
                <a:spcPts val="480"/>
              </a:spcBef>
              <a:spcAft>
                <a:spcPts val="0"/>
              </a:spcAft>
              <a:buSzPts val="1800"/>
              <a:buChar char="○"/>
            </a:pPr>
            <a:r>
              <a:rPr lang="en-US" sz="1800"/>
              <a:t>Rojo: No operativo: No han llegado por más de 20 minutos por ninguno de los canales.</a:t>
            </a:r>
            <a:endParaRPr sz="1800"/>
          </a:p>
          <a:p>
            <a:pPr indent="-342900" lvl="1" marL="914400" rtl="0" algn="l">
              <a:spcBef>
                <a:spcPts val="480"/>
              </a:spcBef>
              <a:spcAft>
                <a:spcPts val="0"/>
              </a:spcAft>
              <a:buSzPts val="1800"/>
              <a:buChar char="○"/>
            </a:pPr>
            <a:r>
              <a:rPr lang="en-US" sz="1800"/>
              <a:t>Blanco: No instalado</a:t>
            </a:r>
            <a:endParaRPr sz="1800"/>
          </a:p>
        </p:txBody>
      </p:sp>
      <p:pic>
        <p:nvPicPr>
          <p:cNvPr id="267" name="Google Shape;267;p32"/>
          <p:cNvPicPr preferRelativeResize="0"/>
          <p:nvPr/>
        </p:nvPicPr>
        <p:blipFill>
          <a:blip r:embed="rId3">
            <a:alphaModFix/>
          </a:blip>
          <a:stretch>
            <a:fillRect/>
          </a:stretch>
        </p:blipFill>
        <p:spPr>
          <a:xfrm>
            <a:off x="7315600" y="1186556"/>
            <a:ext cx="1178531" cy="34177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3"/>
          <p:cNvSpPr txBox="1"/>
          <p:nvPr>
            <p:ph type="title"/>
          </p:nvPr>
        </p:nvSpPr>
        <p:spPr>
          <a:xfrm>
            <a:off x="381000" y="53542"/>
            <a:ext cx="8382000" cy="88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Monitor {Modo de Alerta}</a:t>
            </a:r>
            <a:endParaRPr sz="2400"/>
          </a:p>
        </p:txBody>
      </p:sp>
      <p:sp>
        <p:nvSpPr>
          <p:cNvPr id="273" name="Google Shape;273;p33"/>
          <p:cNvSpPr txBox="1"/>
          <p:nvPr>
            <p:ph idx="1" type="body"/>
          </p:nvPr>
        </p:nvSpPr>
        <p:spPr>
          <a:xfrm>
            <a:off x="130300" y="1058663"/>
            <a:ext cx="8632800" cy="1791900"/>
          </a:xfrm>
          <a:prstGeom prst="rect">
            <a:avLst/>
          </a:prstGeom>
        </p:spPr>
        <p:txBody>
          <a:bodyPr anchorCtr="0" anchor="t" bIns="91425" lIns="91425" spcFirstLastPara="1" rIns="91425" wrap="square" tIns="91425">
            <a:noAutofit/>
          </a:bodyPr>
          <a:lstStyle/>
          <a:p>
            <a:pPr indent="-349250" lvl="0" marL="457200" rtl="0" algn="l">
              <a:spcBef>
                <a:spcPts val="600"/>
              </a:spcBef>
              <a:spcAft>
                <a:spcPts val="0"/>
              </a:spcAft>
              <a:buSzPts val="1900"/>
              <a:buChar char="●"/>
            </a:pPr>
            <a:r>
              <a:rPr lang="en-US" sz="1900"/>
              <a:t>La acción "Inicia Clave Tango" permite al sistema ir calculando y grabando las valores máximo de amplitud en una tabla de activación que indica su estado de acuerdo a un estado preestablecido.</a:t>
            </a:r>
            <a:endParaRPr sz="1900"/>
          </a:p>
          <a:p>
            <a:pPr indent="-349250" lvl="0" marL="457200" rtl="0" algn="l">
              <a:spcBef>
                <a:spcPts val="600"/>
              </a:spcBef>
              <a:spcAft>
                <a:spcPts val="0"/>
              </a:spcAft>
              <a:buSzPts val="1900"/>
              <a:buChar char="●"/>
            </a:pPr>
            <a:r>
              <a:rPr lang="en-US" sz="1900"/>
              <a:t>Al Activar la clave tango se despliegan en forma automática dos estaciones arriba del epicentro y dos abajo</a:t>
            </a:r>
            <a:endParaRPr sz="1900"/>
          </a:p>
          <a:p>
            <a:pPr indent="0" lvl="0" marL="0" rtl="0" algn="l">
              <a:spcBef>
                <a:spcPts val="600"/>
              </a:spcBef>
              <a:spcAft>
                <a:spcPts val="0"/>
              </a:spcAft>
              <a:buNone/>
            </a:pPr>
            <a:r>
              <a:t/>
            </a:r>
            <a:endParaRPr sz="1900"/>
          </a:p>
        </p:txBody>
      </p:sp>
      <p:pic>
        <p:nvPicPr>
          <p:cNvPr id="274" name="Google Shape;274;p33"/>
          <p:cNvPicPr preferRelativeResize="0"/>
          <p:nvPr/>
        </p:nvPicPr>
        <p:blipFill>
          <a:blip r:embed="rId3">
            <a:alphaModFix/>
          </a:blip>
          <a:stretch>
            <a:fillRect/>
          </a:stretch>
        </p:blipFill>
        <p:spPr>
          <a:xfrm>
            <a:off x="964461" y="3131963"/>
            <a:ext cx="5223355" cy="1627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4"/>
          <p:cNvSpPr txBox="1"/>
          <p:nvPr>
            <p:ph type="title"/>
          </p:nvPr>
        </p:nvSpPr>
        <p:spPr>
          <a:xfrm>
            <a:off x="381000" y="53551"/>
            <a:ext cx="8382000" cy="96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Reportes {Estado de Activación}</a:t>
            </a:r>
            <a:endParaRPr sz="2400"/>
          </a:p>
        </p:txBody>
      </p:sp>
      <p:sp>
        <p:nvSpPr>
          <p:cNvPr id="280" name="Google Shape;280;p34"/>
          <p:cNvSpPr txBox="1"/>
          <p:nvPr>
            <p:ph idx="1" type="body"/>
          </p:nvPr>
        </p:nvSpPr>
        <p:spPr>
          <a:xfrm>
            <a:off x="82547" y="1058664"/>
            <a:ext cx="5432700" cy="387855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US" sz="1400"/>
              <a:t>Ir a Reportes -&gt; Estado de Activación</a:t>
            </a:r>
            <a:endParaRPr sz="1400"/>
          </a:p>
          <a:p>
            <a:pPr indent="-355600" lvl="0" marL="457200" rtl="0" algn="l">
              <a:spcBef>
                <a:spcPts val="600"/>
              </a:spcBef>
              <a:spcAft>
                <a:spcPts val="0"/>
              </a:spcAft>
              <a:buSzPts val="2000"/>
              <a:buChar char="●"/>
            </a:pPr>
            <a:r>
              <a:rPr lang="en-US" sz="1400"/>
              <a:t>Seleccionar el area de observación ( Ej: Chile, para todas las estaciones )</a:t>
            </a:r>
            <a:endParaRPr sz="1400"/>
          </a:p>
          <a:p>
            <a:pPr indent="-355600" lvl="0" marL="457200" rtl="0" algn="l">
              <a:spcBef>
                <a:spcPts val="600"/>
              </a:spcBef>
              <a:spcAft>
                <a:spcPts val="0"/>
              </a:spcAft>
              <a:buSzPts val="2000"/>
              <a:buChar char="●"/>
            </a:pPr>
            <a:r>
              <a:rPr lang="en-US" sz="1400"/>
              <a:t>La tabla de activación indica las estaciones, su estado, la amplitud máxima y la fecha hora del evento.</a:t>
            </a:r>
            <a:endParaRPr sz="1400"/>
          </a:p>
          <a:p>
            <a:pPr indent="-355600" lvl="0" marL="457200" rtl="0" algn="l">
              <a:spcBef>
                <a:spcPts val="600"/>
              </a:spcBef>
              <a:spcAft>
                <a:spcPts val="0"/>
              </a:spcAft>
              <a:buSzPts val="2000"/>
              <a:buChar char="●"/>
            </a:pPr>
            <a:r>
              <a:rPr lang="en-US" sz="1400"/>
              <a:t>Si no se ha iniciado el modo de alerta, los estados son siempre Normal.</a:t>
            </a:r>
            <a:endParaRPr sz="1400"/>
          </a:p>
          <a:p>
            <a:pPr indent="-355600" lvl="0" marL="457200" rtl="0" algn="l">
              <a:spcBef>
                <a:spcPts val="600"/>
              </a:spcBef>
              <a:spcAft>
                <a:spcPts val="0"/>
              </a:spcAft>
              <a:buSzPts val="2000"/>
              <a:buChar char="●"/>
            </a:pPr>
            <a:r>
              <a:rPr lang="en-US" sz="1400"/>
              <a:t>En caso que esté iniciado el modo alerta se despliegan colores de acuerdo a protocolo.</a:t>
            </a:r>
            <a:endParaRPr sz="1400"/>
          </a:p>
          <a:p>
            <a:pPr indent="-355600" lvl="0" marL="457200" rtl="0" algn="l">
              <a:spcBef>
                <a:spcPts val="600"/>
              </a:spcBef>
              <a:spcAft>
                <a:spcPts val="0"/>
              </a:spcAft>
              <a:buSzPts val="2000"/>
              <a:buChar char="●"/>
            </a:pPr>
            <a:r>
              <a:rPr lang="en-US" sz="1400"/>
              <a:t>Al hacer "click" sobre una estación se visualiza los cambios en estado de activación en una venta de tiempo dada ( ver siguiente )</a:t>
            </a:r>
            <a:endParaRPr sz="2000"/>
          </a:p>
        </p:txBody>
      </p:sp>
      <p:sp>
        <p:nvSpPr>
          <p:cNvPr id="281" name="Google Shape;281;p34"/>
          <p:cNvSpPr txBox="1"/>
          <p:nvPr/>
        </p:nvSpPr>
        <p:spPr>
          <a:xfrm>
            <a:off x="5566826" y="3463400"/>
            <a:ext cx="3603900" cy="1236900"/>
          </a:xfrm>
          <a:prstGeom prst="rect">
            <a:avLst/>
          </a:prstGeom>
          <a:noFill/>
          <a:ln>
            <a:noFill/>
          </a:ln>
        </p:spPr>
        <p:txBody>
          <a:bodyPr anchorCtr="0" anchor="ctr" bIns="91425" lIns="91425" spcFirstLastPara="1" rIns="91425" wrap="square" tIns="91425">
            <a:noAutofit/>
          </a:bodyPr>
          <a:lstStyle/>
          <a:p>
            <a:pPr indent="-292100" lvl="0" marL="457200" rtl="0" algn="l">
              <a:spcBef>
                <a:spcPts val="0"/>
              </a:spcBef>
              <a:spcAft>
                <a:spcPts val="0"/>
              </a:spcAft>
              <a:buSzPts val="1000"/>
              <a:buChar char="●"/>
            </a:pPr>
            <a:r>
              <a:rPr lang="en-US">
                <a:solidFill>
                  <a:srgbClr val="FFFFFF"/>
                </a:solidFill>
                <a:highlight>
                  <a:srgbClr val="00FF00"/>
                </a:highlight>
              </a:rPr>
              <a:t>Verde Normal &lt; 0.3 </a:t>
            </a:r>
            <a:endParaRPr>
              <a:solidFill>
                <a:schemeClr val="dk1"/>
              </a:solidFill>
            </a:endParaRPr>
          </a:p>
          <a:p>
            <a:pPr indent="-292100" lvl="0" marL="457200" rtl="0" algn="l">
              <a:spcBef>
                <a:spcPts val="0"/>
              </a:spcBef>
              <a:spcAft>
                <a:spcPts val="0"/>
              </a:spcAft>
              <a:buSzPts val="1000"/>
              <a:buChar char="●"/>
            </a:pPr>
            <a:r>
              <a:rPr lang="en-US">
                <a:solidFill>
                  <a:schemeClr val="dk1"/>
                </a:solidFill>
                <a:highlight>
                  <a:srgbClr val="FFFF00"/>
                </a:highlight>
              </a:rPr>
              <a:t>Precaución Amarillo &gt;= 0.3 &lt; 1.0 </a:t>
            </a:r>
            <a:endParaRPr>
              <a:solidFill>
                <a:schemeClr val="dk1"/>
              </a:solidFill>
            </a:endParaRPr>
          </a:p>
          <a:p>
            <a:pPr indent="-292100" lvl="0" marL="457200" rtl="0" algn="l">
              <a:spcBef>
                <a:spcPts val="0"/>
              </a:spcBef>
              <a:spcAft>
                <a:spcPts val="0"/>
              </a:spcAft>
              <a:buSzPts val="1000"/>
              <a:buChar char="●"/>
            </a:pPr>
            <a:r>
              <a:rPr lang="en-US">
                <a:solidFill>
                  <a:schemeClr val="lt1"/>
                </a:solidFill>
                <a:highlight>
                  <a:srgbClr val="FF9900"/>
                </a:highlight>
              </a:rPr>
              <a:t>Naranja Alerta &gt;=1.0 &lt; 3.0 </a:t>
            </a:r>
            <a:endParaRPr>
              <a:solidFill>
                <a:schemeClr val="dk1"/>
              </a:solidFill>
            </a:endParaRPr>
          </a:p>
          <a:p>
            <a:pPr indent="-292100" lvl="0" marL="457200" rtl="0" algn="l">
              <a:spcBef>
                <a:spcPts val="0"/>
              </a:spcBef>
              <a:spcAft>
                <a:spcPts val="0"/>
              </a:spcAft>
              <a:buSzPts val="1000"/>
              <a:buChar char="●"/>
            </a:pPr>
            <a:r>
              <a:rPr lang="en-US">
                <a:solidFill>
                  <a:schemeClr val="lt1"/>
                </a:solidFill>
                <a:highlight>
                  <a:srgbClr val="FF0000"/>
                </a:highlight>
              </a:rPr>
              <a:t>Alarma Rojo &gt;= 3.0 </a:t>
            </a:r>
            <a:endParaRPr/>
          </a:p>
        </p:txBody>
      </p:sp>
      <p:pic>
        <p:nvPicPr>
          <p:cNvPr id="282" name="Google Shape;282;p34"/>
          <p:cNvPicPr preferRelativeResize="0"/>
          <p:nvPr/>
        </p:nvPicPr>
        <p:blipFill>
          <a:blip r:embed="rId3">
            <a:alphaModFix/>
          </a:blip>
          <a:stretch>
            <a:fillRect/>
          </a:stretch>
        </p:blipFill>
        <p:spPr>
          <a:xfrm>
            <a:off x="5515250" y="1161675"/>
            <a:ext cx="2241093" cy="23621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5"/>
          <p:cNvSpPr txBox="1"/>
          <p:nvPr>
            <p:ph type="title"/>
          </p:nvPr>
        </p:nvSpPr>
        <p:spPr>
          <a:xfrm>
            <a:off x="381000" y="53542"/>
            <a:ext cx="8382000" cy="89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Reportes { Estado de Activación }</a:t>
            </a:r>
            <a:endParaRPr sz="2400"/>
          </a:p>
        </p:txBody>
      </p:sp>
      <p:sp>
        <p:nvSpPr>
          <p:cNvPr id="288" name="Google Shape;288;p35"/>
          <p:cNvSpPr txBox="1"/>
          <p:nvPr>
            <p:ph idx="1" type="body"/>
          </p:nvPr>
        </p:nvSpPr>
        <p:spPr>
          <a:xfrm>
            <a:off x="82550" y="2271019"/>
            <a:ext cx="5074800" cy="259245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US" sz="1400"/>
              <a:t>Fecha Hora de Inicio y Fecha Hora de Término: Ventana de visualización de cambio de estados.</a:t>
            </a:r>
            <a:endParaRPr sz="1400"/>
          </a:p>
          <a:p>
            <a:pPr indent="-355600" lvl="0" marL="457200" rtl="0" algn="l">
              <a:spcBef>
                <a:spcPts val="600"/>
              </a:spcBef>
              <a:spcAft>
                <a:spcPts val="0"/>
              </a:spcAft>
              <a:buSzPts val="2000"/>
              <a:buChar char="●"/>
            </a:pPr>
            <a:r>
              <a:rPr lang="en-US" sz="1400"/>
              <a:t>AmpMax: Amplitud </a:t>
            </a:r>
            <a:r>
              <a:rPr lang="en-US" sz="1400"/>
              <a:t>Máxima</a:t>
            </a:r>
            <a:r>
              <a:rPr lang="en-US" sz="1400"/>
              <a:t> grabada</a:t>
            </a:r>
            <a:endParaRPr sz="1400"/>
          </a:p>
          <a:p>
            <a:pPr indent="-355600" lvl="0" marL="457200" rtl="0" algn="l">
              <a:spcBef>
                <a:spcPts val="600"/>
              </a:spcBef>
              <a:spcAft>
                <a:spcPts val="0"/>
              </a:spcAft>
              <a:buSzPts val="2000"/>
              <a:buChar char="●"/>
            </a:pPr>
            <a:r>
              <a:rPr lang="en-US" sz="1400"/>
              <a:t>Fecha Hora Detección: El momento detección de la amplitud máxima.</a:t>
            </a:r>
            <a:endParaRPr sz="1400"/>
          </a:p>
          <a:p>
            <a:pPr indent="-355600" lvl="0" marL="457200" rtl="0" algn="l">
              <a:spcBef>
                <a:spcPts val="600"/>
              </a:spcBef>
              <a:spcAft>
                <a:spcPts val="0"/>
              </a:spcAft>
              <a:buSzPts val="2000"/>
              <a:buChar char="●"/>
            </a:pPr>
            <a:r>
              <a:rPr lang="en-US" sz="1400"/>
              <a:t>Fecha Hora Ejecución del filtro: El momento en el cual es ejecutado el filtro </a:t>
            </a:r>
            <a:endParaRPr sz="1400"/>
          </a:p>
          <a:p>
            <a:pPr indent="-355600" lvl="0" marL="457200" rtl="0" algn="l">
              <a:spcBef>
                <a:spcPts val="600"/>
              </a:spcBef>
              <a:spcAft>
                <a:spcPts val="0"/>
              </a:spcAft>
              <a:buSzPts val="2000"/>
              <a:buChar char="●"/>
            </a:pPr>
            <a:r>
              <a:rPr lang="en-US" sz="1400"/>
              <a:t>Los colores de activación</a:t>
            </a:r>
            <a:endParaRPr sz="2000"/>
          </a:p>
        </p:txBody>
      </p:sp>
      <p:sp>
        <p:nvSpPr>
          <p:cNvPr id="289" name="Google Shape;289;p35"/>
          <p:cNvSpPr txBox="1"/>
          <p:nvPr/>
        </p:nvSpPr>
        <p:spPr>
          <a:xfrm>
            <a:off x="5226450" y="2800500"/>
            <a:ext cx="3536400" cy="1424925"/>
          </a:xfrm>
          <a:prstGeom prst="rect">
            <a:avLst/>
          </a:prstGeom>
          <a:noFill/>
          <a:ln>
            <a:noFill/>
          </a:ln>
        </p:spPr>
        <p:txBody>
          <a:bodyPr anchorCtr="0" anchor="ctr" bIns="91425" lIns="91425" spcFirstLastPara="1" rIns="91425" wrap="square" tIns="91425">
            <a:noAutofit/>
          </a:bodyPr>
          <a:lstStyle/>
          <a:p>
            <a:pPr indent="-254000" lvl="0" marL="457200" rtl="0" algn="l">
              <a:spcBef>
                <a:spcPts val="0"/>
              </a:spcBef>
              <a:spcAft>
                <a:spcPts val="0"/>
              </a:spcAft>
              <a:buSzPts val="400"/>
              <a:buChar char="●"/>
            </a:pPr>
            <a:r>
              <a:rPr lang="en-US">
                <a:solidFill>
                  <a:srgbClr val="FFFFFF"/>
                </a:solidFill>
                <a:highlight>
                  <a:srgbClr val="00FF00"/>
                </a:highlight>
              </a:rPr>
              <a:t>Verde Normal &lt; 0.3 </a:t>
            </a:r>
            <a:endParaRPr>
              <a:solidFill>
                <a:schemeClr val="dk1"/>
              </a:solidFill>
            </a:endParaRPr>
          </a:p>
          <a:p>
            <a:pPr indent="-254000" lvl="0" marL="457200" rtl="0" algn="l">
              <a:spcBef>
                <a:spcPts val="0"/>
              </a:spcBef>
              <a:spcAft>
                <a:spcPts val="0"/>
              </a:spcAft>
              <a:buSzPts val="400"/>
              <a:buChar char="●"/>
            </a:pPr>
            <a:r>
              <a:rPr lang="en-US">
                <a:solidFill>
                  <a:schemeClr val="dk1"/>
                </a:solidFill>
                <a:highlight>
                  <a:srgbClr val="FFFF00"/>
                </a:highlight>
              </a:rPr>
              <a:t>Precaución Amarillo &gt;= 0.3 &lt; 1.0 </a:t>
            </a:r>
            <a:endParaRPr>
              <a:solidFill>
                <a:schemeClr val="dk1"/>
              </a:solidFill>
            </a:endParaRPr>
          </a:p>
          <a:p>
            <a:pPr indent="-254000" lvl="0" marL="457200" rtl="0" algn="l">
              <a:spcBef>
                <a:spcPts val="0"/>
              </a:spcBef>
              <a:spcAft>
                <a:spcPts val="0"/>
              </a:spcAft>
              <a:buSzPts val="400"/>
              <a:buChar char="●"/>
            </a:pPr>
            <a:r>
              <a:rPr lang="en-US">
                <a:solidFill>
                  <a:schemeClr val="lt1"/>
                </a:solidFill>
                <a:highlight>
                  <a:srgbClr val="FF9900"/>
                </a:highlight>
              </a:rPr>
              <a:t>Naranja Alerta &gt;=1.0 &lt; 3.0 </a:t>
            </a:r>
            <a:endParaRPr>
              <a:solidFill>
                <a:schemeClr val="dk1"/>
              </a:solidFill>
            </a:endParaRPr>
          </a:p>
          <a:p>
            <a:pPr indent="-254000" lvl="0" marL="457200" rtl="0" algn="l">
              <a:spcBef>
                <a:spcPts val="0"/>
              </a:spcBef>
              <a:spcAft>
                <a:spcPts val="0"/>
              </a:spcAft>
              <a:buSzPts val="400"/>
              <a:buChar char="●"/>
            </a:pPr>
            <a:r>
              <a:rPr lang="en-US">
                <a:solidFill>
                  <a:schemeClr val="lt1"/>
                </a:solidFill>
                <a:highlight>
                  <a:srgbClr val="FF0000"/>
                </a:highlight>
              </a:rPr>
              <a:t>Alarma Rojo &gt;= 3.0 </a:t>
            </a:r>
            <a:endParaRPr sz="400"/>
          </a:p>
        </p:txBody>
      </p:sp>
      <p:pic>
        <p:nvPicPr>
          <p:cNvPr id="290" name="Google Shape;290;p35"/>
          <p:cNvPicPr preferRelativeResize="0"/>
          <p:nvPr/>
        </p:nvPicPr>
        <p:blipFill>
          <a:blip r:embed="rId3">
            <a:alphaModFix/>
          </a:blip>
          <a:stretch>
            <a:fillRect/>
          </a:stretch>
        </p:blipFill>
        <p:spPr>
          <a:xfrm>
            <a:off x="498050" y="1136147"/>
            <a:ext cx="7825574" cy="1080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6"/>
          <p:cNvSpPr txBox="1"/>
          <p:nvPr>
            <p:ph type="title"/>
          </p:nvPr>
        </p:nvSpPr>
        <p:spPr>
          <a:xfrm>
            <a:off x="381000" y="53544"/>
            <a:ext cx="8382000" cy="7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Estados { Estación }</a:t>
            </a:r>
            <a:endParaRPr sz="2400"/>
          </a:p>
        </p:txBody>
      </p:sp>
      <p:sp>
        <p:nvSpPr>
          <p:cNvPr id="296" name="Google Shape;296;p36"/>
          <p:cNvSpPr txBox="1"/>
          <p:nvPr>
            <p:ph idx="1" type="body"/>
          </p:nvPr>
        </p:nvSpPr>
        <p:spPr>
          <a:xfrm>
            <a:off x="122200" y="1082926"/>
            <a:ext cx="5093400" cy="3441825"/>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US" sz="2000"/>
              <a:t>El Formulario de Estado de la estación permite ir registrando los cambios de estado ( Degradado, No Operativo, Operativo, No Instalado ).</a:t>
            </a:r>
            <a:endParaRPr sz="2000"/>
          </a:p>
          <a:p>
            <a:pPr indent="-355600" lvl="0" marL="457200" rtl="0" algn="l">
              <a:spcBef>
                <a:spcPts val="600"/>
              </a:spcBef>
              <a:spcAft>
                <a:spcPts val="0"/>
              </a:spcAft>
              <a:buSzPts val="2000"/>
              <a:buChar char="●"/>
            </a:pPr>
            <a:r>
              <a:rPr lang="en-US" sz="2000"/>
              <a:t>En caso de que sea degradado o o no operativo se puede indicar la falla con una nota asociada al momento</a:t>
            </a:r>
            <a:endParaRPr sz="2000"/>
          </a:p>
        </p:txBody>
      </p:sp>
      <p:pic>
        <p:nvPicPr>
          <p:cNvPr id="297" name="Google Shape;297;p36"/>
          <p:cNvPicPr preferRelativeResize="0"/>
          <p:nvPr/>
        </p:nvPicPr>
        <p:blipFill>
          <a:blip r:embed="rId3">
            <a:alphaModFix/>
          </a:blip>
          <a:stretch>
            <a:fillRect/>
          </a:stretch>
        </p:blipFill>
        <p:spPr>
          <a:xfrm>
            <a:off x="5312400" y="1332506"/>
            <a:ext cx="3739957" cy="2414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7"/>
          <p:cNvSpPr txBox="1"/>
          <p:nvPr>
            <p:ph type="title"/>
          </p:nvPr>
        </p:nvSpPr>
        <p:spPr>
          <a:xfrm>
            <a:off x="381000" y="53543"/>
            <a:ext cx="8382000" cy="84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Estados { Sensor }</a:t>
            </a:r>
            <a:endParaRPr sz="2400"/>
          </a:p>
        </p:txBody>
      </p:sp>
      <p:sp>
        <p:nvSpPr>
          <p:cNvPr id="303" name="Google Shape;303;p37"/>
          <p:cNvSpPr txBox="1"/>
          <p:nvPr>
            <p:ph idx="1" type="body"/>
          </p:nvPr>
        </p:nvSpPr>
        <p:spPr>
          <a:xfrm>
            <a:off x="227341" y="2945011"/>
            <a:ext cx="8417400" cy="17253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US" sz="1800"/>
              <a:t>El Formulario de Estado del sensor permite ir registrando los cambios de estado ( Degradado, No Operativo, Operativo, No Instalado ).</a:t>
            </a:r>
            <a:endParaRPr sz="1800"/>
          </a:p>
          <a:p>
            <a:pPr indent="-342900" lvl="0" marL="457200" rtl="0" algn="l">
              <a:spcBef>
                <a:spcPts val="600"/>
              </a:spcBef>
              <a:spcAft>
                <a:spcPts val="0"/>
              </a:spcAft>
              <a:buSzPts val="1800"/>
              <a:buChar char="●"/>
            </a:pPr>
            <a:r>
              <a:rPr lang="en-US" sz="1800"/>
              <a:t>En caso de que sea degradado o o no operativo se puede indicar la falla con una nota asociada al momento</a:t>
            </a:r>
            <a:endParaRPr sz="1800"/>
          </a:p>
        </p:txBody>
      </p:sp>
      <p:pic>
        <p:nvPicPr>
          <p:cNvPr id="304" name="Google Shape;304;p37"/>
          <p:cNvPicPr preferRelativeResize="0"/>
          <p:nvPr/>
        </p:nvPicPr>
        <p:blipFill>
          <a:blip r:embed="rId3">
            <a:alphaModFix/>
          </a:blip>
          <a:stretch>
            <a:fillRect/>
          </a:stretch>
        </p:blipFill>
        <p:spPr>
          <a:xfrm>
            <a:off x="1486969" y="1158350"/>
            <a:ext cx="6522931" cy="1725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8"/>
          <p:cNvSpPr txBox="1"/>
          <p:nvPr>
            <p:ph type="title"/>
          </p:nvPr>
        </p:nvSpPr>
        <p:spPr>
          <a:xfrm>
            <a:off x="381000" y="53543"/>
            <a:ext cx="8382000" cy="81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Estados { Canal de Comunicaciones }</a:t>
            </a:r>
            <a:endParaRPr sz="2400"/>
          </a:p>
        </p:txBody>
      </p:sp>
      <p:sp>
        <p:nvSpPr>
          <p:cNvPr id="310" name="Google Shape;310;p38"/>
          <p:cNvSpPr txBox="1"/>
          <p:nvPr>
            <p:ph idx="1" type="body"/>
          </p:nvPr>
        </p:nvSpPr>
        <p:spPr>
          <a:xfrm>
            <a:off x="194100" y="3217947"/>
            <a:ext cx="8668200" cy="15588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US" sz="1800"/>
              <a:t>El Formulario de Estado del canal de comunicaciones permite registrar los cambios de estado ( Degradado, No Operativo, Operativo, No Instalado ).</a:t>
            </a:r>
            <a:endParaRPr sz="1800"/>
          </a:p>
          <a:p>
            <a:pPr indent="-342900" lvl="0" marL="457200" rtl="0" algn="l">
              <a:spcBef>
                <a:spcPts val="600"/>
              </a:spcBef>
              <a:spcAft>
                <a:spcPts val="0"/>
              </a:spcAft>
              <a:buSzPts val="1800"/>
              <a:buChar char="●"/>
            </a:pPr>
            <a:r>
              <a:rPr lang="en-US" sz="1800"/>
              <a:t>En caso de que sea degradado o o no operativo se puede indicar la falla con una nota asociada al momento</a:t>
            </a:r>
            <a:endParaRPr sz="1800"/>
          </a:p>
        </p:txBody>
      </p:sp>
      <p:pic>
        <p:nvPicPr>
          <p:cNvPr id="311" name="Google Shape;311;p38"/>
          <p:cNvPicPr preferRelativeResize="0"/>
          <p:nvPr/>
        </p:nvPicPr>
        <p:blipFill>
          <a:blip r:embed="rId3">
            <a:alphaModFix/>
          </a:blip>
          <a:stretch>
            <a:fillRect/>
          </a:stretch>
        </p:blipFill>
        <p:spPr>
          <a:xfrm>
            <a:off x="2166525" y="1177399"/>
            <a:ext cx="4366924" cy="1865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9"/>
          <p:cNvSpPr txBox="1"/>
          <p:nvPr>
            <p:ph type="title"/>
          </p:nvPr>
        </p:nvSpPr>
        <p:spPr>
          <a:xfrm>
            <a:off x="381000" y="53543"/>
            <a:ext cx="8382000" cy="80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Reportes { Estado de Operatividad }</a:t>
            </a:r>
            <a:endParaRPr sz="2400"/>
          </a:p>
        </p:txBody>
      </p:sp>
      <p:sp>
        <p:nvSpPr>
          <p:cNvPr id="317" name="Google Shape;317;p39"/>
          <p:cNvSpPr txBox="1"/>
          <p:nvPr>
            <p:ph idx="1" type="body"/>
          </p:nvPr>
        </p:nvSpPr>
        <p:spPr>
          <a:xfrm>
            <a:off x="0" y="1046533"/>
            <a:ext cx="4842300" cy="387855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US" sz="2000"/>
              <a:t>Estado General de la estación</a:t>
            </a:r>
            <a:endParaRPr sz="2000"/>
          </a:p>
          <a:p>
            <a:pPr indent="-355600" lvl="0" marL="457200" rtl="0" algn="l">
              <a:spcBef>
                <a:spcPts val="600"/>
              </a:spcBef>
              <a:spcAft>
                <a:spcPts val="0"/>
              </a:spcAft>
              <a:buSzPts val="2000"/>
              <a:buChar char="●"/>
            </a:pPr>
            <a:r>
              <a:rPr lang="en-US" sz="2000"/>
              <a:t>Estado individual de cada uno de los canales de comunicación.</a:t>
            </a:r>
            <a:endParaRPr sz="2000"/>
          </a:p>
          <a:p>
            <a:pPr indent="-355600" lvl="0" marL="457200" rtl="0" algn="l">
              <a:spcBef>
                <a:spcPts val="600"/>
              </a:spcBef>
              <a:spcAft>
                <a:spcPts val="0"/>
              </a:spcAft>
              <a:buSzPts val="2000"/>
              <a:buChar char="●"/>
            </a:pPr>
            <a:r>
              <a:rPr lang="en-US" sz="2000"/>
              <a:t>Estado de los sensores PRS y RAD</a:t>
            </a:r>
            <a:endParaRPr sz="2000"/>
          </a:p>
          <a:p>
            <a:pPr indent="-355600" lvl="0" marL="457200" rtl="0" algn="l">
              <a:spcBef>
                <a:spcPts val="600"/>
              </a:spcBef>
              <a:spcAft>
                <a:spcPts val="0"/>
              </a:spcAft>
              <a:buSzPts val="2000"/>
              <a:buChar char="●"/>
            </a:pPr>
            <a:r>
              <a:rPr lang="en-US" sz="2000"/>
              <a:t>La visualización es en modo tabular como indica el reporte a la derecha.</a:t>
            </a:r>
            <a:endParaRPr sz="2000"/>
          </a:p>
          <a:p>
            <a:pPr indent="-355600" lvl="0" marL="457200" rtl="0" algn="l">
              <a:spcBef>
                <a:spcPts val="600"/>
              </a:spcBef>
              <a:spcAft>
                <a:spcPts val="0"/>
              </a:spcAft>
              <a:buSzPts val="2000"/>
              <a:buChar char="●"/>
            </a:pPr>
            <a:r>
              <a:rPr lang="en-US" sz="2000"/>
              <a:t>Se puede seleccionar por estaciones y por fecha que indica la "foto" de estado de </a:t>
            </a:r>
            <a:r>
              <a:rPr lang="en-US" sz="2000"/>
              <a:t>ope</a:t>
            </a:r>
            <a:r>
              <a:rPr lang="en-US" sz="2000"/>
              <a:t>ratividad en ese momento</a:t>
            </a:r>
            <a:endParaRPr sz="2000"/>
          </a:p>
          <a:p>
            <a:pPr indent="0" lvl="0" marL="457200" rtl="0" algn="l">
              <a:spcBef>
                <a:spcPts val="600"/>
              </a:spcBef>
              <a:spcAft>
                <a:spcPts val="0"/>
              </a:spcAft>
              <a:buNone/>
            </a:pPr>
            <a:r>
              <a:t/>
            </a:r>
            <a:endParaRPr sz="2400"/>
          </a:p>
          <a:p>
            <a:pPr indent="0" lvl="0" marL="0" rtl="0" algn="l">
              <a:spcBef>
                <a:spcPts val="600"/>
              </a:spcBef>
              <a:spcAft>
                <a:spcPts val="0"/>
              </a:spcAft>
              <a:buNone/>
            </a:pPr>
            <a:r>
              <a:t/>
            </a:r>
            <a:endParaRPr sz="2400"/>
          </a:p>
        </p:txBody>
      </p:sp>
      <p:pic>
        <p:nvPicPr>
          <p:cNvPr id="318" name="Google Shape;318;p39"/>
          <p:cNvPicPr preferRelativeResize="0"/>
          <p:nvPr/>
        </p:nvPicPr>
        <p:blipFill>
          <a:blip r:embed="rId3">
            <a:alphaModFix/>
          </a:blip>
          <a:stretch>
            <a:fillRect/>
          </a:stretch>
        </p:blipFill>
        <p:spPr>
          <a:xfrm>
            <a:off x="5101809" y="1140369"/>
            <a:ext cx="3801017" cy="28627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0"/>
          <p:cNvSpPr txBox="1"/>
          <p:nvPr>
            <p:ph type="title"/>
          </p:nvPr>
        </p:nvSpPr>
        <p:spPr>
          <a:xfrm>
            <a:off x="381000" y="53543"/>
            <a:ext cx="8382000" cy="8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Reportes { </a:t>
            </a:r>
            <a:r>
              <a:rPr lang="en-US" sz="2400"/>
              <a:t>Última</a:t>
            </a:r>
            <a:r>
              <a:rPr lang="en-US" sz="2400"/>
              <a:t> Medición }</a:t>
            </a:r>
            <a:endParaRPr sz="2400"/>
          </a:p>
        </p:txBody>
      </p:sp>
      <p:sp>
        <p:nvSpPr>
          <p:cNvPr id="324" name="Google Shape;324;p40"/>
          <p:cNvSpPr txBox="1"/>
          <p:nvPr>
            <p:ph idx="1" type="body"/>
          </p:nvPr>
        </p:nvSpPr>
        <p:spPr>
          <a:xfrm>
            <a:off x="177925" y="1169700"/>
            <a:ext cx="4397400" cy="35145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US" sz="1800"/>
              <a:t>Indica la última medición y su valor para cada estación seleccionada y por cada canal de comunicaciones.</a:t>
            </a:r>
            <a:endParaRPr sz="1800"/>
          </a:p>
          <a:p>
            <a:pPr indent="-342900" lvl="0" marL="457200" rtl="0" algn="l">
              <a:spcBef>
                <a:spcPts val="600"/>
              </a:spcBef>
              <a:spcAft>
                <a:spcPts val="0"/>
              </a:spcAft>
              <a:buSzPts val="1800"/>
              <a:buChar char="●"/>
            </a:pPr>
            <a:r>
              <a:rPr lang="en-US" sz="1800"/>
              <a:t>En caso de que la medición tenga un tiempo superior a los seleccionados marca en naranjo y en caso a que sea dos veces dicho tiempo se marca en rojo</a:t>
            </a:r>
            <a:endParaRPr sz="1800"/>
          </a:p>
        </p:txBody>
      </p:sp>
      <p:pic>
        <p:nvPicPr>
          <p:cNvPr id="325" name="Google Shape;325;p40"/>
          <p:cNvPicPr preferRelativeResize="0"/>
          <p:nvPr/>
        </p:nvPicPr>
        <p:blipFill>
          <a:blip r:embed="rId3">
            <a:alphaModFix/>
          </a:blip>
          <a:stretch>
            <a:fillRect/>
          </a:stretch>
        </p:blipFill>
        <p:spPr>
          <a:xfrm>
            <a:off x="4575325" y="1254619"/>
            <a:ext cx="4390859" cy="3106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Arquitectura { Protocolo utilizado }</a:t>
            </a:r>
            <a:endParaRPr/>
          </a:p>
        </p:txBody>
      </p:sp>
      <p:sp>
        <p:nvSpPr>
          <p:cNvPr id="73" name="Google Shape;73;p14"/>
          <p:cNvSpPr txBox="1"/>
          <p:nvPr>
            <p:ph idx="1" type="body"/>
          </p:nvPr>
        </p:nvSpPr>
        <p:spPr>
          <a:xfrm>
            <a:off x="457200" y="1200150"/>
            <a:ext cx="4322100" cy="37257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US" sz="1400"/>
              <a:t>El MQTT (Message Queue Telemetry Transport) es un protocolo de IBM destinado a mejorar la conectividad M2M (Machine to machine.</a:t>
            </a:r>
            <a:endParaRPr sz="1400"/>
          </a:p>
          <a:p>
            <a:pPr indent="-317500" lvl="0" marL="457200" rtl="0" algn="l">
              <a:spcBef>
                <a:spcPts val="0"/>
              </a:spcBef>
              <a:spcAft>
                <a:spcPts val="0"/>
              </a:spcAft>
              <a:buSzPts val="1400"/>
              <a:buChar char="●"/>
            </a:pPr>
            <a:r>
              <a:rPr lang="en-US" sz="1400"/>
              <a:t>MQTT es un protocolo de mensajería liviano y ampliamente utilizado para la comunicación de datos de los dispositivos.</a:t>
            </a:r>
            <a:endParaRPr sz="1400"/>
          </a:p>
          <a:p>
            <a:pPr indent="-317500" lvl="0" marL="457200" rtl="0" algn="l">
              <a:spcBef>
                <a:spcPts val="0"/>
              </a:spcBef>
              <a:spcAft>
                <a:spcPts val="0"/>
              </a:spcAft>
              <a:buSzPts val="1400"/>
              <a:buChar char="●"/>
            </a:pPr>
            <a:r>
              <a:rPr lang="en-US" sz="1400"/>
              <a:t>La implementación de MQTT en AWS-IoT permite utilizar la capa de seguridad implementada por Amazon mediante la utilización de:</a:t>
            </a:r>
            <a:endParaRPr sz="1400"/>
          </a:p>
          <a:p>
            <a:pPr indent="-317500" lvl="1" marL="914400" rtl="0" algn="l">
              <a:spcBef>
                <a:spcPts val="0"/>
              </a:spcBef>
              <a:spcAft>
                <a:spcPts val="0"/>
              </a:spcAft>
              <a:buSzPts val="1400"/>
              <a:buChar char="○"/>
            </a:pPr>
            <a:r>
              <a:rPr lang="en-US" sz="1400"/>
              <a:t>IAM Roles</a:t>
            </a:r>
            <a:endParaRPr sz="1400"/>
          </a:p>
          <a:p>
            <a:pPr indent="-317500" lvl="1" marL="914400" rtl="0" algn="l">
              <a:spcBef>
                <a:spcPts val="0"/>
              </a:spcBef>
              <a:spcAft>
                <a:spcPts val="0"/>
              </a:spcAft>
              <a:buSzPts val="1400"/>
              <a:buChar char="○"/>
            </a:pPr>
            <a:r>
              <a:rPr lang="en-US" sz="1400"/>
              <a:t>IAM Políticas</a:t>
            </a:r>
            <a:endParaRPr sz="1400"/>
          </a:p>
          <a:p>
            <a:pPr indent="-317500" lvl="1" marL="914400" rtl="0" algn="l">
              <a:spcBef>
                <a:spcPts val="0"/>
              </a:spcBef>
              <a:spcAft>
                <a:spcPts val="0"/>
              </a:spcAft>
              <a:buSzPts val="1400"/>
              <a:buChar char="○"/>
            </a:pPr>
            <a:r>
              <a:rPr lang="en-US" sz="1400"/>
              <a:t>Credenciales de Seguridad AWS con certificados X.509</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457200" rtl="0" algn="l">
              <a:spcBef>
                <a:spcPts val="600"/>
              </a:spcBef>
              <a:spcAft>
                <a:spcPts val="0"/>
              </a:spcAft>
              <a:buNone/>
            </a:pPr>
            <a:r>
              <a:t/>
            </a:r>
            <a:endParaRPr sz="1400"/>
          </a:p>
          <a:p>
            <a:pPr indent="0" lvl="0" marL="457200" rtl="0" algn="l">
              <a:spcBef>
                <a:spcPts val="600"/>
              </a:spcBef>
              <a:spcAft>
                <a:spcPts val="0"/>
              </a:spcAft>
              <a:buNone/>
            </a:pPr>
            <a:r>
              <a:t/>
            </a:r>
            <a:endParaRPr sz="1400"/>
          </a:p>
        </p:txBody>
      </p:sp>
      <p:pic>
        <p:nvPicPr>
          <p:cNvPr id="74" name="Google Shape;74;p14"/>
          <p:cNvPicPr preferRelativeResize="0"/>
          <p:nvPr/>
        </p:nvPicPr>
        <p:blipFill>
          <a:blip r:embed="rId3">
            <a:alphaModFix/>
          </a:blip>
          <a:stretch>
            <a:fillRect/>
          </a:stretch>
        </p:blipFill>
        <p:spPr>
          <a:xfrm>
            <a:off x="5551425" y="1200150"/>
            <a:ext cx="2699150" cy="1920976"/>
          </a:xfrm>
          <a:prstGeom prst="rect">
            <a:avLst/>
          </a:prstGeom>
          <a:noFill/>
          <a:ln>
            <a:noFill/>
          </a:ln>
        </p:spPr>
      </p:pic>
      <p:pic>
        <p:nvPicPr>
          <p:cNvPr id="75" name="Google Shape;75;p14"/>
          <p:cNvPicPr preferRelativeResize="0"/>
          <p:nvPr/>
        </p:nvPicPr>
        <p:blipFill>
          <a:blip r:embed="rId4">
            <a:alphaModFix/>
          </a:blip>
          <a:stretch>
            <a:fillRect/>
          </a:stretch>
        </p:blipFill>
        <p:spPr>
          <a:xfrm>
            <a:off x="4978800" y="3218975"/>
            <a:ext cx="4033251" cy="1500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1"/>
          <p:cNvSpPr txBox="1"/>
          <p:nvPr>
            <p:ph type="title"/>
          </p:nvPr>
        </p:nvSpPr>
        <p:spPr>
          <a:xfrm>
            <a:off x="381000" y="53543"/>
            <a:ext cx="8382000" cy="84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400"/>
              <a:t>Aplicación</a:t>
            </a:r>
            <a:endParaRPr sz="2400"/>
          </a:p>
          <a:p>
            <a:pPr indent="0" lvl="0" marL="0" rtl="0" algn="l">
              <a:spcBef>
                <a:spcPts val="0"/>
              </a:spcBef>
              <a:spcAft>
                <a:spcPts val="0"/>
              </a:spcAft>
              <a:buNone/>
            </a:pPr>
            <a:r>
              <a:rPr lang="en-US" sz="2400"/>
              <a:t>Reportes { Listado de Estaciones }</a:t>
            </a:r>
            <a:endParaRPr sz="2400"/>
          </a:p>
        </p:txBody>
      </p:sp>
      <p:sp>
        <p:nvSpPr>
          <p:cNvPr id="331" name="Google Shape;331;p41"/>
          <p:cNvSpPr txBox="1"/>
          <p:nvPr>
            <p:ph idx="1" type="body"/>
          </p:nvPr>
        </p:nvSpPr>
        <p:spPr>
          <a:xfrm>
            <a:off x="177925" y="1169700"/>
            <a:ext cx="4397400" cy="35145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US"/>
              <a:t>En caso que se quiera obtener un listado de las estaciones y sus principales campos.</a:t>
            </a:r>
            <a:endParaRPr/>
          </a:p>
          <a:p>
            <a:pPr indent="0" lvl="0" marL="457200" rtl="0" algn="l">
              <a:spcBef>
                <a:spcPts val="600"/>
              </a:spcBef>
              <a:spcAft>
                <a:spcPts val="0"/>
              </a:spcAft>
              <a:buNone/>
            </a:pPr>
            <a:r>
              <a:t/>
            </a:r>
            <a:endParaRPr sz="2400"/>
          </a:p>
          <a:p>
            <a:pPr indent="0" lvl="0" marL="0" rtl="0" algn="l">
              <a:spcBef>
                <a:spcPts val="600"/>
              </a:spcBef>
              <a:spcAft>
                <a:spcPts val="0"/>
              </a:spcAft>
              <a:buNone/>
            </a:pPr>
            <a:r>
              <a:t/>
            </a:r>
            <a:endParaRPr sz="2400"/>
          </a:p>
        </p:txBody>
      </p:sp>
      <p:pic>
        <p:nvPicPr>
          <p:cNvPr id="332" name="Google Shape;332;p41"/>
          <p:cNvPicPr preferRelativeResize="0"/>
          <p:nvPr/>
        </p:nvPicPr>
        <p:blipFill>
          <a:blip r:embed="rId3">
            <a:alphaModFix/>
          </a:blip>
          <a:stretch>
            <a:fillRect/>
          </a:stretch>
        </p:blipFill>
        <p:spPr>
          <a:xfrm>
            <a:off x="4924775" y="1229250"/>
            <a:ext cx="3838225" cy="3234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Arquitectura { Porque MQTT ?}</a:t>
            </a:r>
            <a:endParaRPr/>
          </a:p>
        </p:txBody>
      </p:sp>
      <p:sp>
        <p:nvSpPr>
          <p:cNvPr id="81" name="Google Shape;81;p15"/>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US" sz="1800"/>
              <a:t>Ventajas</a:t>
            </a:r>
            <a:endParaRPr sz="1800"/>
          </a:p>
          <a:p>
            <a:pPr indent="-342900" lvl="1" marL="914400" rtl="0" algn="l">
              <a:spcBef>
                <a:spcPts val="0"/>
              </a:spcBef>
              <a:spcAft>
                <a:spcPts val="0"/>
              </a:spcAft>
              <a:buSzPts val="1800"/>
              <a:buChar char="○"/>
            </a:pPr>
            <a:r>
              <a:rPr lang="en-US" sz="1800"/>
              <a:t>Bajo uso de la red, debido a la minimización de los paquetes de datos</a:t>
            </a:r>
            <a:endParaRPr sz="1800"/>
          </a:p>
          <a:p>
            <a:pPr indent="-342900" lvl="1" marL="914400" rtl="0" algn="l">
              <a:spcBef>
                <a:spcPts val="0"/>
              </a:spcBef>
              <a:spcAft>
                <a:spcPts val="0"/>
              </a:spcAft>
              <a:buSzPts val="1800"/>
              <a:buChar char="○"/>
            </a:pPr>
            <a:r>
              <a:rPr lang="en-US" sz="1800"/>
              <a:t>Reducción del ancho de banda de la red</a:t>
            </a:r>
            <a:endParaRPr sz="1800"/>
          </a:p>
          <a:p>
            <a:pPr indent="-342900" lvl="1" marL="914400" rtl="0" algn="l">
              <a:spcBef>
                <a:spcPts val="0"/>
              </a:spcBef>
              <a:spcAft>
                <a:spcPts val="0"/>
              </a:spcAft>
              <a:buSzPts val="1800"/>
              <a:buChar char="○"/>
            </a:pPr>
            <a:r>
              <a:rPr lang="en-US" sz="1800"/>
              <a:t>Transmisión de datos eficiente y rápida de implementar debido a que es un protocolo ligero</a:t>
            </a:r>
            <a:endParaRPr sz="1800"/>
          </a:p>
          <a:p>
            <a:pPr indent="-342900" lvl="1" marL="914400" rtl="0" algn="l">
              <a:spcBef>
                <a:spcPts val="0"/>
              </a:spcBef>
              <a:spcAft>
                <a:spcPts val="0"/>
              </a:spcAft>
              <a:buSzPts val="1800"/>
              <a:buChar char="○"/>
            </a:pPr>
            <a:r>
              <a:rPr lang="en-US" sz="1800"/>
              <a:t>Distribución eficiente de los datos</a:t>
            </a:r>
            <a:endParaRPr sz="1800"/>
          </a:p>
          <a:p>
            <a:pPr indent="-342900" lvl="1" marL="914400" rtl="0" algn="l">
              <a:spcBef>
                <a:spcPts val="0"/>
              </a:spcBef>
              <a:spcAft>
                <a:spcPts val="0"/>
              </a:spcAft>
              <a:buSzPts val="1800"/>
              <a:buChar char="○"/>
            </a:pPr>
            <a:r>
              <a:rPr lang="en-US" sz="1800"/>
              <a:t>Uso de pequeñas cantidades de energía, lo que es bueno para los dispositivos conectados</a:t>
            </a:r>
            <a:endParaRPr sz="1800"/>
          </a:p>
          <a:p>
            <a:pPr indent="-342900" lvl="1" marL="914400" rtl="0" algn="l">
              <a:spcBef>
                <a:spcPts val="0"/>
              </a:spcBef>
              <a:spcAft>
                <a:spcPts val="0"/>
              </a:spcAft>
              <a:buSzPts val="1800"/>
              <a:buChar char="○"/>
            </a:pPr>
            <a:r>
              <a:rPr lang="en-US" sz="1800"/>
              <a:t>Implementación exitosa de la teledetección y el control</a:t>
            </a:r>
            <a:endParaRPr sz="1800"/>
          </a:p>
          <a:p>
            <a:pPr indent="-342900" lvl="1" marL="914400" rtl="0" algn="l">
              <a:spcBef>
                <a:spcPts val="0"/>
              </a:spcBef>
              <a:spcAft>
                <a:spcPts val="0"/>
              </a:spcAft>
              <a:buSzPts val="1800"/>
              <a:buChar char="○"/>
            </a:pPr>
            <a:r>
              <a:rPr lang="en-US" sz="1800"/>
              <a:t>Entrega de mensajes rápida y eficiente</a:t>
            </a:r>
            <a:endParaRPr sz="1800"/>
          </a:p>
          <a:p>
            <a:pPr indent="0" lvl="0" marL="0" rtl="0" algn="l">
              <a:spcBef>
                <a:spcPts val="600"/>
              </a:spcBef>
              <a:spcAft>
                <a:spcPts val="0"/>
              </a:spcAft>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Arquitectura { Porque MQTT ?}</a:t>
            </a:r>
            <a:endParaRPr/>
          </a:p>
        </p:txBody>
      </p:sp>
      <p:sp>
        <p:nvSpPr>
          <p:cNvPr id="87" name="Google Shape;87;p16"/>
          <p:cNvSpPr txBox="1"/>
          <p:nvPr>
            <p:ph idx="1" type="body"/>
          </p:nvPr>
        </p:nvSpPr>
        <p:spPr>
          <a:xfrm>
            <a:off x="457200" y="1200150"/>
            <a:ext cx="4751700" cy="37257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US" sz="1800"/>
              <a:t>Desventajas</a:t>
            </a:r>
            <a:endParaRPr sz="1800"/>
          </a:p>
          <a:p>
            <a:pPr indent="-342900" lvl="1" marL="914400" rtl="0" algn="l">
              <a:spcBef>
                <a:spcPts val="0"/>
              </a:spcBef>
              <a:spcAft>
                <a:spcPts val="0"/>
              </a:spcAft>
              <a:buSzPts val="1800"/>
              <a:buChar char="○"/>
            </a:pPr>
            <a:r>
              <a:rPr lang="en-US" sz="1800"/>
              <a:t>Tiene dificultades para </a:t>
            </a:r>
            <a:r>
              <a:rPr lang="en-US" sz="1800"/>
              <a:t>crear una red MQTT globalmente escalable.</a:t>
            </a:r>
            <a:endParaRPr sz="1800"/>
          </a:p>
          <a:p>
            <a:pPr indent="-342900" lvl="1" marL="914400" rtl="0" algn="l">
              <a:spcBef>
                <a:spcPts val="0"/>
              </a:spcBef>
              <a:spcAft>
                <a:spcPts val="0"/>
              </a:spcAft>
              <a:buSzPts val="1800"/>
              <a:buChar char="○"/>
            </a:pPr>
            <a:r>
              <a:rPr lang="en-US" sz="1800"/>
              <a:t>MQTT no está encriptado. En su lugar, utiliza TLS/SSL para el cifrado de seguridad.</a:t>
            </a:r>
            <a:endParaRPr sz="1800"/>
          </a:p>
          <a:p>
            <a:pPr indent="-342900" lvl="0" marL="457200" rtl="0" algn="l">
              <a:spcBef>
                <a:spcPts val="0"/>
              </a:spcBef>
              <a:spcAft>
                <a:spcPts val="0"/>
              </a:spcAft>
              <a:buSzPts val="1800"/>
              <a:buChar char="●"/>
            </a:pPr>
            <a:r>
              <a:rPr lang="en-US" sz="1800"/>
              <a:t>Estas desventajas han sido resuelto por Amazon Web Services IoR mediante la utilización de:</a:t>
            </a:r>
            <a:endParaRPr sz="1400">
              <a:solidFill>
                <a:schemeClr val="dk2"/>
              </a:solidFill>
            </a:endParaRPr>
          </a:p>
          <a:p>
            <a:pPr indent="-317500" lvl="2" marL="1371600" rtl="0" algn="l">
              <a:spcBef>
                <a:spcPts val="0"/>
              </a:spcBef>
              <a:spcAft>
                <a:spcPts val="0"/>
              </a:spcAft>
              <a:buClr>
                <a:schemeClr val="dk2"/>
              </a:buClr>
              <a:buSzPts val="1400"/>
              <a:buChar char="■"/>
            </a:pPr>
            <a:r>
              <a:rPr lang="en-US" sz="1400">
                <a:solidFill>
                  <a:schemeClr val="dk2"/>
                </a:solidFill>
              </a:rPr>
              <a:t>IAM Roles</a:t>
            </a:r>
            <a:endParaRPr sz="1400">
              <a:solidFill>
                <a:schemeClr val="dk2"/>
              </a:solidFill>
            </a:endParaRPr>
          </a:p>
          <a:p>
            <a:pPr indent="-317500" lvl="2" marL="1371600" rtl="0" algn="l">
              <a:spcBef>
                <a:spcPts val="0"/>
              </a:spcBef>
              <a:spcAft>
                <a:spcPts val="0"/>
              </a:spcAft>
              <a:buClr>
                <a:schemeClr val="dk2"/>
              </a:buClr>
              <a:buSzPts val="1400"/>
              <a:buChar char="■"/>
            </a:pPr>
            <a:r>
              <a:rPr lang="en-US" sz="1400">
                <a:solidFill>
                  <a:schemeClr val="dk2"/>
                </a:solidFill>
              </a:rPr>
              <a:t>IAM Políticas</a:t>
            </a:r>
            <a:endParaRPr sz="1400">
              <a:solidFill>
                <a:schemeClr val="dk2"/>
              </a:solidFill>
            </a:endParaRPr>
          </a:p>
          <a:p>
            <a:pPr indent="-317500" lvl="2" marL="1371600" rtl="0" algn="l">
              <a:spcBef>
                <a:spcPts val="0"/>
              </a:spcBef>
              <a:spcAft>
                <a:spcPts val="0"/>
              </a:spcAft>
              <a:buClr>
                <a:schemeClr val="dk2"/>
              </a:buClr>
              <a:buSzPts val="1400"/>
              <a:buChar char="■"/>
            </a:pPr>
            <a:r>
              <a:rPr lang="en-US" sz="1400">
                <a:solidFill>
                  <a:schemeClr val="dk2"/>
                </a:solidFill>
              </a:rPr>
              <a:t>Credenciales de Seguridad AWS con certificados X.509</a:t>
            </a:r>
            <a:endParaRPr sz="1400">
              <a:solidFill>
                <a:schemeClr val="dk2"/>
              </a:solidFill>
            </a:endParaRPr>
          </a:p>
          <a:p>
            <a:pPr indent="-342900" lvl="1" marL="914400" rtl="0" algn="l">
              <a:spcBef>
                <a:spcPts val="0"/>
              </a:spcBef>
              <a:spcAft>
                <a:spcPts val="0"/>
              </a:spcAft>
              <a:buSzPts val="1800"/>
              <a:buChar char="○"/>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400"/>
          </a:p>
        </p:txBody>
      </p:sp>
      <p:pic>
        <p:nvPicPr>
          <p:cNvPr id="88" name="Google Shape;88;p16"/>
          <p:cNvPicPr preferRelativeResize="0"/>
          <p:nvPr/>
        </p:nvPicPr>
        <p:blipFill>
          <a:blip r:embed="rId3">
            <a:alphaModFix/>
          </a:blip>
          <a:stretch>
            <a:fillRect/>
          </a:stretch>
        </p:blipFill>
        <p:spPr>
          <a:xfrm>
            <a:off x="5750375" y="1684550"/>
            <a:ext cx="2605900" cy="2605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Arquitectura V2.0.0</a:t>
            </a:r>
            <a:endParaRPr/>
          </a:p>
        </p:txBody>
      </p:sp>
      <p:pic>
        <p:nvPicPr>
          <p:cNvPr id="94" name="Google Shape;94;p17"/>
          <p:cNvPicPr preferRelativeResize="0"/>
          <p:nvPr/>
        </p:nvPicPr>
        <p:blipFill>
          <a:blip r:embed="rId3">
            <a:alphaModFix/>
          </a:blip>
          <a:stretch>
            <a:fillRect/>
          </a:stretch>
        </p:blipFill>
        <p:spPr>
          <a:xfrm>
            <a:off x="759775" y="3968500"/>
            <a:ext cx="1047050" cy="903500"/>
          </a:xfrm>
          <a:prstGeom prst="rect">
            <a:avLst/>
          </a:prstGeom>
          <a:noFill/>
          <a:ln>
            <a:noFill/>
          </a:ln>
        </p:spPr>
      </p:pic>
      <p:sp>
        <p:nvSpPr>
          <p:cNvPr id="95" name="Google Shape;95;p17"/>
          <p:cNvSpPr txBox="1"/>
          <p:nvPr/>
        </p:nvSpPr>
        <p:spPr>
          <a:xfrm>
            <a:off x="365650" y="4800600"/>
            <a:ext cx="191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solidFill>
                  <a:srgbClr val="666666"/>
                </a:solidFill>
                <a:latin typeface="Courier Prime"/>
                <a:ea typeface="Courier Prime"/>
                <a:cs typeface="Courier Prime"/>
                <a:sym typeface="Courier Prime"/>
              </a:rPr>
              <a:t>Estación Nivel del Mar</a:t>
            </a:r>
            <a:endParaRPr b="1" sz="1000">
              <a:solidFill>
                <a:srgbClr val="666666"/>
              </a:solidFill>
              <a:latin typeface="Courier Prime"/>
              <a:ea typeface="Courier Prime"/>
              <a:cs typeface="Courier Prime"/>
              <a:sym typeface="Courier Prime"/>
            </a:endParaRPr>
          </a:p>
        </p:txBody>
      </p:sp>
      <p:pic>
        <p:nvPicPr>
          <p:cNvPr id="96" name="Google Shape;96;p17"/>
          <p:cNvPicPr preferRelativeResize="0"/>
          <p:nvPr/>
        </p:nvPicPr>
        <p:blipFill>
          <a:blip r:embed="rId4">
            <a:alphaModFix/>
          </a:blip>
          <a:stretch>
            <a:fillRect/>
          </a:stretch>
        </p:blipFill>
        <p:spPr>
          <a:xfrm>
            <a:off x="277300" y="3021600"/>
            <a:ext cx="609476" cy="614824"/>
          </a:xfrm>
          <a:prstGeom prst="rect">
            <a:avLst/>
          </a:prstGeom>
          <a:noFill/>
          <a:ln cap="flat" cmpd="sng" w="9525">
            <a:solidFill>
              <a:srgbClr val="999999"/>
            </a:solidFill>
            <a:prstDash val="solid"/>
            <a:round/>
            <a:headEnd len="sm" w="sm" type="none"/>
            <a:tailEnd len="sm" w="sm" type="none"/>
          </a:ln>
        </p:spPr>
      </p:pic>
      <p:pic>
        <p:nvPicPr>
          <p:cNvPr id="97" name="Google Shape;97;p17"/>
          <p:cNvPicPr preferRelativeResize="0"/>
          <p:nvPr/>
        </p:nvPicPr>
        <p:blipFill>
          <a:blip r:embed="rId5">
            <a:alphaModFix/>
          </a:blip>
          <a:stretch>
            <a:fillRect/>
          </a:stretch>
        </p:blipFill>
        <p:spPr>
          <a:xfrm>
            <a:off x="1669574" y="3021600"/>
            <a:ext cx="609475" cy="614825"/>
          </a:xfrm>
          <a:prstGeom prst="rect">
            <a:avLst/>
          </a:prstGeom>
          <a:noFill/>
          <a:ln cap="flat" cmpd="sng" w="9525">
            <a:solidFill>
              <a:schemeClr val="dk2"/>
            </a:solidFill>
            <a:prstDash val="solid"/>
            <a:round/>
            <a:headEnd len="sm" w="sm" type="none"/>
            <a:tailEnd len="sm" w="sm" type="none"/>
          </a:ln>
        </p:spPr>
      </p:pic>
      <p:pic>
        <p:nvPicPr>
          <p:cNvPr id="98" name="Google Shape;98;p17"/>
          <p:cNvPicPr preferRelativeResize="0"/>
          <p:nvPr/>
        </p:nvPicPr>
        <p:blipFill>
          <a:blip r:embed="rId6">
            <a:alphaModFix/>
          </a:blip>
          <a:stretch>
            <a:fillRect/>
          </a:stretch>
        </p:blipFill>
        <p:spPr>
          <a:xfrm>
            <a:off x="998175" y="3021601"/>
            <a:ext cx="586668" cy="614825"/>
          </a:xfrm>
          <a:prstGeom prst="rect">
            <a:avLst/>
          </a:prstGeom>
          <a:noFill/>
          <a:ln cap="flat" cmpd="sng" w="9525">
            <a:solidFill>
              <a:schemeClr val="dk2"/>
            </a:solidFill>
            <a:prstDash val="solid"/>
            <a:round/>
            <a:headEnd len="sm" w="sm" type="none"/>
            <a:tailEnd len="sm" w="sm" type="none"/>
          </a:ln>
        </p:spPr>
      </p:pic>
      <p:sp>
        <p:nvSpPr>
          <p:cNvPr id="99" name="Google Shape;99;p17"/>
          <p:cNvSpPr/>
          <p:nvPr/>
        </p:nvSpPr>
        <p:spPr>
          <a:xfrm>
            <a:off x="4263600" y="2691900"/>
            <a:ext cx="4718100" cy="23658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b="1" lang="en-US"/>
              <a:t>SHOA</a:t>
            </a:r>
            <a:endParaRPr b="1"/>
          </a:p>
        </p:txBody>
      </p:sp>
      <p:pic>
        <p:nvPicPr>
          <p:cNvPr id="100" name="Google Shape;100;p17"/>
          <p:cNvPicPr preferRelativeResize="0"/>
          <p:nvPr/>
        </p:nvPicPr>
        <p:blipFill>
          <a:blip r:embed="rId5">
            <a:alphaModFix/>
          </a:blip>
          <a:stretch>
            <a:fillRect/>
          </a:stretch>
        </p:blipFill>
        <p:spPr>
          <a:xfrm>
            <a:off x="3301175" y="3646150"/>
            <a:ext cx="609475" cy="466125"/>
          </a:xfrm>
          <a:prstGeom prst="rect">
            <a:avLst/>
          </a:prstGeom>
          <a:noFill/>
          <a:ln cap="flat" cmpd="sng" w="9525">
            <a:solidFill>
              <a:schemeClr val="dk2"/>
            </a:solidFill>
            <a:prstDash val="solid"/>
            <a:round/>
            <a:headEnd len="sm" w="sm" type="none"/>
            <a:tailEnd len="sm" w="sm" type="none"/>
          </a:ln>
        </p:spPr>
      </p:pic>
      <p:pic>
        <p:nvPicPr>
          <p:cNvPr id="101" name="Google Shape;101;p17"/>
          <p:cNvPicPr preferRelativeResize="0"/>
          <p:nvPr/>
        </p:nvPicPr>
        <p:blipFill>
          <a:blip r:embed="rId6">
            <a:alphaModFix/>
          </a:blip>
          <a:stretch>
            <a:fillRect/>
          </a:stretch>
        </p:blipFill>
        <p:spPr>
          <a:xfrm>
            <a:off x="3294500" y="4168575"/>
            <a:ext cx="586675" cy="410700"/>
          </a:xfrm>
          <a:prstGeom prst="rect">
            <a:avLst/>
          </a:prstGeom>
          <a:noFill/>
          <a:ln cap="flat" cmpd="sng" w="9525">
            <a:solidFill>
              <a:schemeClr val="dk2"/>
            </a:solidFill>
            <a:prstDash val="solid"/>
            <a:round/>
            <a:headEnd len="sm" w="sm" type="none"/>
            <a:tailEnd len="sm" w="sm" type="none"/>
          </a:ln>
        </p:spPr>
      </p:pic>
      <p:sp>
        <p:nvSpPr>
          <p:cNvPr id="102" name="Google Shape;102;p17"/>
          <p:cNvSpPr/>
          <p:nvPr/>
        </p:nvSpPr>
        <p:spPr>
          <a:xfrm>
            <a:off x="2419538" y="2374103"/>
            <a:ext cx="1517700" cy="7329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Internet</a:t>
            </a:r>
            <a:endParaRPr/>
          </a:p>
        </p:txBody>
      </p:sp>
      <p:cxnSp>
        <p:nvCxnSpPr>
          <p:cNvPr id="103" name="Google Shape;103;p17"/>
          <p:cNvCxnSpPr>
            <a:stCxn id="96" idx="0"/>
            <a:endCxn id="102" idx="0"/>
          </p:cNvCxnSpPr>
          <p:nvPr/>
        </p:nvCxnSpPr>
        <p:spPr>
          <a:xfrm rot="-5400000">
            <a:off x="1362638" y="1959900"/>
            <a:ext cx="281100" cy="1842300"/>
          </a:xfrm>
          <a:prstGeom prst="bentConnector2">
            <a:avLst/>
          </a:prstGeom>
          <a:noFill/>
          <a:ln cap="flat" cmpd="sng" w="19050">
            <a:solidFill>
              <a:srgbClr val="0000FF"/>
            </a:solidFill>
            <a:prstDash val="solid"/>
            <a:round/>
            <a:headEnd len="med" w="med" type="none"/>
            <a:tailEnd len="med" w="med" type="triangle"/>
          </a:ln>
        </p:spPr>
      </p:cxnSp>
      <p:sp>
        <p:nvSpPr>
          <p:cNvPr id="104" name="Google Shape;104;p17"/>
          <p:cNvSpPr/>
          <p:nvPr/>
        </p:nvSpPr>
        <p:spPr>
          <a:xfrm>
            <a:off x="3274550" y="3331013"/>
            <a:ext cx="662700" cy="26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00"/>
              <a:t>Proveedor</a:t>
            </a:r>
            <a:endParaRPr b="1" sz="700"/>
          </a:p>
          <a:p>
            <a:pPr indent="0" lvl="0" marL="0" rtl="0" algn="ctr">
              <a:spcBef>
                <a:spcPts val="0"/>
              </a:spcBef>
              <a:spcAft>
                <a:spcPts val="0"/>
              </a:spcAft>
              <a:buNone/>
            </a:pPr>
            <a:r>
              <a:rPr b="1" lang="en-US" sz="700"/>
              <a:t>ISP</a:t>
            </a:r>
            <a:endParaRPr b="1" sz="700"/>
          </a:p>
        </p:txBody>
      </p:sp>
      <p:sp>
        <p:nvSpPr>
          <p:cNvPr id="105" name="Google Shape;105;p17"/>
          <p:cNvSpPr/>
          <p:nvPr/>
        </p:nvSpPr>
        <p:spPr>
          <a:xfrm>
            <a:off x="7368300" y="4081525"/>
            <a:ext cx="1461600" cy="41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t>savtec03.shoa.cl (10.100.10.102)</a:t>
            </a:r>
            <a:endParaRPr b="1" sz="800"/>
          </a:p>
          <a:p>
            <a:pPr indent="0" lvl="0" marL="0" rtl="0" algn="ctr">
              <a:spcBef>
                <a:spcPts val="0"/>
              </a:spcBef>
              <a:spcAft>
                <a:spcPts val="0"/>
              </a:spcAft>
              <a:buNone/>
            </a:pPr>
            <a:r>
              <a:rPr b="1" lang="en-US" sz="800"/>
              <a:t>DB MASTER 3</a:t>
            </a:r>
            <a:endParaRPr b="1" sz="800"/>
          </a:p>
        </p:txBody>
      </p:sp>
      <p:sp>
        <p:nvSpPr>
          <p:cNvPr id="106" name="Google Shape;106;p17"/>
          <p:cNvSpPr/>
          <p:nvPr/>
        </p:nvSpPr>
        <p:spPr>
          <a:xfrm>
            <a:off x="7368125" y="4575750"/>
            <a:ext cx="1461600" cy="36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t>savtec04.shoa.cl (10.100.10.103)</a:t>
            </a:r>
            <a:endParaRPr b="1" sz="800"/>
          </a:p>
          <a:p>
            <a:pPr indent="0" lvl="0" marL="0" rtl="0" algn="ctr">
              <a:spcBef>
                <a:spcPts val="0"/>
              </a:spcBef>
              <a:spcAft>
                <a:spcPts val="0"/>
              </a:spcAft>
              <a:buNone/>
            </a:pPr>
            <a:r>
              <a:rPr b="1" lang="en-US" sz="800"/>
              <a:t>DB MASTER 4</a:t>
            </a:r>
            <a:endParaRPr b="1" sz="800"/>
          </a:p>
        </p:txBody>
      </p:sp>
      <p:cxnSp>
        <p:nvCxnSpPr>
          <p:cNvPr id="107" name="Google Shape;107;p17"/>
          <p:cNvCxnSpPr>
            <a:stCxn id="105" idx="2"/>
            <a:endCxn id="106" idx="0"/>
          </p:cNvCxnSpPr>
          <p:nvPr/>
        </p:nvCxnSpPr>
        <p:spPr>
          <a:xfrm flipH="1">
            <a:off x="8098800" y="4492225"/>
            <a:ext cx="300" cy="83400"/>
          </a:xfrm>
          <a:prstGeom prst="straightConnector1">
            <a:avLst/>
          </a:prstGeom>
          <a:noFill/>
          <a:ln cap="flat" cmpd="sng" w="9525">
            <a:solidFill>
              <a:srgbClr val="0000FF"/>
            </a:solidFill>
            <a:prstDash val="solid"/>
            <a:round/>
            <a:headEnd len="med" w="med" type="none"/>
            <a:tailEnd len="med" w="med" type="triangle"/>
          </a:ln>
        </p:spPr>
      </p:cxnSp>
      <p:sp>
        <p:nvSpPr>
          <p:cNvPr id="108" name="Google Shape;108;p17"/>
          <p:cNvSpPr/>
          <p:nvPr/>
        </p:nvSpPr>
        <p:spPr>
          <a:xfrm>
            <a:off x="4495875" y="3708425"/>
            <a:ext cx="824100" cy="26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00"/>
              <a:t>GW-BGAN</a:t>
            </a:r>
            <a:endParaRPr b="1" sz="700"/>
          </a:p>
          <a:p>
            <a:pPr indent="0" lvl="0" marL="0" rtl="0" algn="ctr">
              <a:spcBef>
                <a:spcPts val="0"/>
              </a:spcBef>
              <a:spcAft>
                <a:spcPts val="0"/>
              </a:spcAft>
              <a:buClr>
                <a:schemeClr val="dk1"/>
              </a:buClr>
              <a:buSzPts val="1100"/>
              <a:buFont typeface="Arial"/>
              <a:buNone/>
            </a:pPr>
            <a:r>
              <a:rPr b="1" lang="en-US" sz="700">
                <a:solidFill>
                  <a:schemeClr val="dk1"/>
                </a:solidFill>
              </a:rPr>
              <a:t>(10.100.10.66)</a:t>
            </a:r>
            <a:endParaRPr b="1" sz="700"/>
          </a:p>
        </p:txBody>
      </p:sp>
      <p:sp>
        <p:nvSpPr>
          <p:cNvPr id="109" name="Google Shape;109;p17"/>
          <p:cNvSpPr/>
          <p:nvPr/>
        </p:nvSpPr>
        <p:spPr>
          <a:xfrm>
            <a:off x="4495825" y="4053200"/>
            <a:ext cx="824100" cy="23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p>
          <a:p>
            <a:pPr indent="0" lvl="0" marL="0" rtl="0" algn="ctr">
              <a:spcBef>
                <a:spcPts val="0"/>
              </a:spcBef>
              <a:spcAft>
                <a:spcPts val="0"/>
              </a:spcAft>
              <a:buNone/>
            </a:pPr>
            <a:r>
              <a:rPr b="1" lang="en-US" sz="700"/>
              <a:t>UBS-GOES</a:t>
            </a:r>
            <a:endParaRPr b="1" sz="700"/>
          </a:p>
          <a:p>
            <a:pPr indent="0" lvl="0" marL="0" rtl="0" algn="ctr">
              <a:spcBef>
                <a:spcPts val="0"/>
              </a:spcBef>
              <a:spcAft>
                <a:spcPts val="0"/>
              </a:spcAft>
              <a:buNone/>
            </a:pPr>
            <a:r>
              <a:rPr b="1" lang="en-US" sz="700"/>
              <a:t>(python script)</a:t>
            </a:r>
            <a:endParaRPr b="1" sz="700"/>
          </a:p>
          <a:p>
            <a:pPr indent="0" lvl="0" marL="0" rtl="0" algn="ctr">
              <a:spcBef>
                <a:spcPts val="0"/>
              </a:spcBef>
              <a:spcAft>
                <a:spcPts val="0"/>
              </a:spcAft>
              <a:buNone/>
            </a:pPr>
            <a:r>
              <a:t/>
            </a:r>
            <a:endParaRPr b="1" sz="700"/>
          </a:p>
        </p:txBody>
      </p:sp>
      <p:sp>
        <p:nvSpPr>
          <p:cNvPr id="110" name="Google Shape;110;p17"/>
          <p:cNvSpPr/>
          <p:nvPr/>
        </p:nvSpPr>
        <p:spPr>
          <a:xfrm>
            <a:off x="4495875" y="4339200"/>
            <a:ext cx="824100" cy="23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00"/>
              <a:t>GW-GTS</a:t>
            </a:r>
            <a:endParaRPr b="1" sz="700"/>
          </a:p>
          <a:p>
            <a:pPr indent="0" lvl="0" marL="0" rtl="0" algn="ctr">
              <a:spcBef>
                <a:spcPts val="0"/>
              </a:spcBef>
              <a:spcAft>
                <a:spcPts val="0"/>
              </a:spcAft>
              <a:buNone/>
            </a:pPr>
            <a:r>
              <a:rPr b="1" lang="en-US" sz="700"/>
              <a:t>(10.100.10.</a:t>
            </a:r>
            <a:r>
              <a:rPr b="1" lang="en-US" sz="700"/>
              <a:t>123</a:t>
            </a:r>
            <a:r>
              <a:rPr b="1" lang="en-US" sz="700"/>
              <a:t>)</a:t>
            </a:r>
            <a:endParaRPr b="1" sz="700"/>
          </a:p>
        </p:txBody>
      </p:sp>
      <p:sp>
        <p:nvSpPr>
          <p:cNvPr id="111" name="Google Shape;111;p17"/>
          <p:cNvSpPr/>
          <p:nvPr/>
        </p:nvSpPr>
        <p:spPr>
          <a:xfrm>
            <a:off x="159425" y="1222325"/>
            <a:ext cx="3650700" cy="8379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000">
                <a:latin typeface="Courier Prime"/>
                <a:ea typeface="Courier Prime"/>
                <a:cs typeface="Courier Prime"/>
                <a:sym typeface="Courier Prime"/>
              </a:rPr>
              <a:t>AMAZON WEB SERVICES (AWS)</a:t>
            </a:r>
            <a:endParaRPr b="1" sz="1000">
              <a:latin typeface="Courier Prime"/>
              <a:ea typeface="Courier Prime"/>
              <a:cs typeface="Courier Prime"/>
              <a:sym typeface="Courier Prime"/>
            </a:endParaRPr>
          </a:p>
          <a:p>
            <a:pPr indent="0" lvl="0" marL="0" rtl="0" algn="l">
              <a:spcBef>
                <a:spcPts val="0"/>
              </a:spcBef>
              <a:spcAft>
                <a:spcPts val="0"/>
              </a:spcAft>
              <a:buNone/>
            </a:pPr>
            <a:r>
              <a:t/>
            </a:r>
            <a:endParaRPr b="1"/>
          </a:p>
        </p:txBody>
      </p:sp>
      <p:cxnSp>
        <p:nvCxnSpPr>
          <p:cNvPr id="112" name="Google Shape;112;p17"/>
          <p:cNvCxnSpPr>
            <a:stCxn id="100" idx="3"/>
            <a:endCxn id="108" idx="1"/>
          </p:cNvCxnSpPr>
          <p:nvPr/>
        </p:nvCxnSpPr>
        <p:spPr>
          <a:xfrm flipH="1" rot="10800000">
            <a:off x="3910650" y="3842612"/>
            <a:ext cx="585300" cy="36600"/>
          </a:xfrm>
          <a:prstGeom prst="straightConnector1">
            <a:avLst/>
          </a:prstGeom>
          <a:noFill/>
          <a:ln cap="flat" cmpd="sng" w="19050">
            <a:solidFill>
              <a:srgbClr val="0000FF"/>
            </a:solidFill>
            <a:prstDash val="solid"/>
            <a:round/>
            <a:headEnd len="med" w="med" type="none"/>
            <a:tailEnd len="med" w="med" type="triangle"/>
          </a:ln>
        </p:spPr>
      </p:cxnSp>
      <p:cxnSp>
        <p:nvCxnSpPr>
          <p:cNvPr id="113" name="Google Shape;113;p17"/>
          <p:cNvCxnSpPr>
            <a:stCxn id="101" idx="3"/>
            <a:endCxn id="109" idx="1"/>
          </p:cNvCxnSpPr>
          <p:nvPr/>
        </p:nvCxnSpPr>
        <p:spPr>
          <a:xfrm flipH="1" rot="10800000">
            <a:off x="3881175" y="4169625"/>
            <a:ext cx="614700" cy="204300"/>
          </a:xfrm>
          <a:prstGeom prst="straightConnector1">
            <a:avLst/>
          </a:prstGeom>
          <a:noFill/>
          <a:ln cap="flat" cmpd="sng" w="19050">
            <a:solidFill>
              <a:srgbClr val="0000FF"/>
            </a:solidFill>
            <a:prstDash val="solid"/>
            <a:round/>
            <a:headEnd len="med" w="med" type="none"/>
            <a:tailEnd len="med" w="med" type="triangle"/>
          </a:ln>
        </p:spPr>
      </p:cxnSp>
      <p:cxnSp>
        <p:nvCxnSpPr>
          <p:cNvPr id="114" name="Google Shape;114;p17"/>
          <p:cNvCxnSpPr>
            <a:stCxn id="115" idx="3"/>
            <a:endCxn id="110" idx="1"/>
          </p:cNvCxnSpPr>
          <p:nvPr/>
        </p:nvCxnSpPr>
        <p:spPr>
          <a:xfrm flipH="1" rot="10800000">
            <a:off x="3791150" y="4455750"/>
            <a:ext cx="704700" cy="404400"/>
          </a:xfrm>
          <a:prstGeom prst="straightConnector1">
            <a:avLst/>
          </a:prstGeom>
          <a:noFill/>
          <a:ln cap="flat" cmpd="sng" w="19050">
            <a:solidFill>
              <a:srgbClr val="0000FF"/>
            </a:solidFill>
            <a:prstDash val="solid"/>
            <a:round/>
            <a:headEnd len="med" w="med" type="none"/>
            <a:tailEnd len="med" w="med" type="triangle"/>
          </a:ln>
        </p:spPr>
      </p:cxnSp>
      <p:sp>
        <p:nvSpPr>
          <p:cNvPr id="116" name="Google Shape;116;p17"/>
          <p:cNvSpPr/>
          <p:nvPr/>
        </p:nvSpPr>
        <p:spPr>
          <a:xfrm>
            <a:off x="2228300" y="1519600"/>
            <a:ext cx="1377600" cy="46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600">
                <a:latin typeface="Courier Prime"/>
                <a:ea typeface="Courier Prime"/>
                <a:cs typeface="Courier Prime"/>
                <a:sym typeface="Courier Prime"/>
              </a:rPr>
              <a:t>niveldelmar.nsam.cl (54.243.190.137)</a:t>
            </a:r>
            <a:endParaRPr b="1" sz="600">
              <a:latin typeface="Courier Prime"/>
              <a:ea typeface="Courier Prime"/>
              <a:cs typeface="Courier Prime"/>
              <a:sym typeface="Courier Prime"/>
            </a:endParaRPr>
          </a:p>
          <a:p>
            <a:pPr indent="0" lvl="0" marL="0" rtl="0" algn="ctr">
              <a:spcBef>
                <a:spcPts val="0"/>
              </a:spcBef>
              <a:spcAft>
                <a:spcPts val="0"/>
              </a:spcAft>
              <a:buNone/>
            </a:pPr>
            <a:r>
              <a:rPr b="1" lang="en-US" sz="600">
                <a:latin typeface="Courier Prime"/>
                <a:ea typeface="Courier Prime"/>
                <a:cs typeface="Courier Prime"/>
                <a:sym typeface="Courier Prime"/>
              </a:rPr>
              <a:t>DB Master ( RDS snam )</a:t>
            </a:r>
            <a:endParaRPr b="1" sz="600">
              <a:latin typeface="Courier Prime"/>
              <a:ea typeface="Courier Prime"/>
              <a:cs typeface="Courier Prime"/>
              <a:sym typeface="Courier Prime"/>
            </a:endParaRPr>
          </a:p>
          <a:p>
            <a:pPr indent="0" lvl="0" marL="0" rtl="0" algn="ctr">
              <a:spcBef>
                <a:spcPts val="0"/>
              </a:spcBef>
              <a:spcAft>
                <a:spcPts val="0"/>
              </a:spcAft>
              <a:buNone/>
            </a:pPr>
            <a:r>
              <a:rPr b="1" lang="en-US" sz="600">
                <a:latin typeface="Courier Prime"/>
                <a:ea typeface="Courier Prime"/>
                <a:cs typeface="Courier Prime"/>
                <a:sym typeface="Courier Prime"/>
              </a:rPr>
              <a:t>Listen Socket Port 6000</a:t>
            </a:r>
            <a:endParaRPr b="1" sz="600">
              <a:latin typeface="Courier Prime"/>
              <a:ea typeface="Courier Prime"/>
              <a:cs typeface="Courier Prime"/>
              <a:sym typeface="Courier Prime"/>
            </a:endParaRPr>
          </a:p>
        </p:txBody>
      </p:sp>
      <p:cxnSp>
        <p:nvCxnSpPr>
          <p:cNvPr id="117" name="Google Shape;117;p17"/>
          <p:cNvCxnSpPr>
            <a:stCxn id="102" idx="3"/>
            <a:endCxn id="116" idx="2"/>
          </p:cNvCxnSpPr>
          <p:nvPr/>
        </p:nvCxnSpPr>
        <p:spPr>
          <a:xfrm rot="10800000">
            <a:off x="2917088" y="1985807"/>
            <a:ext cx="261300" cy="430200"/>
          </a:xfrm>
          <a:prstGeom prst="straightConnector1">
            <a:avLst/>
          </a:prstGeom>
          <a:noFill/>
          <a:ln cap="flat" cmpd="sng" w="19050">
            <a:solidFill>
              <a:srgbClr val="0000FF"/>
            </a:solidFill>
            <a:prstDash val="solid"/>
            <a:round/>
            <a:headEnd len="med" w="med" type="none"/>
            <a:tailEnd len="med" w="med" type="triangle"/>
          </a:ln>
        </p:spPr>
      </p:cxnSp>
      <p:sp>
        <p:nvSpPr>
          <p:cNvPr id="118" name="Google Shape;118;p17"/>
          <p:cNvSpPr/>
          <p:nvPr/>
        </p:nvSpPr>
        <p:spPr>
          <a:xfrm>
            <a:off x="5514600" y="1222325"/>
            <a:ext cx="1212300" cy="2682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latin typeface="Courier Prime"/>
                <a:ea typeface="Courier Prime"/>
                <a:cs typeface="Courier Prime"/>
                <a:sym typeface="Courier Prime"/>
              </a:rPr>
              <a:t>IOC</a:t>
            </a:r>
            <a:endParaRPr b="1" sz="1200">
              <a:latin typeface="Courier Prime"/>
              <a:ea typeface="Courier Prime"/>
              <a:cs typeface="Courier Prime"/>
              <a:sym typeface="Courier Prime"/>
            </a:endParaRPr>
          </a:p>
          <a:p>
            <a:pPr indent="0" lvl="0" marL="0" rtl="0" algn="l">
              <a:spcBef>
                <a:spcPts val="0"/>
              </a:spcBef>
              <a:spcAft>
                <a:spcPts val="0"/>
              </a:spcAft>
              <a:buNone/>
            </a:pPr>
            <a:r>
              <a:t/>
            </a:r>
            <a:endParaRPr b="1"/>
          </a:p>
        </p:txBody>
      </p:sp>
      <p:sp>
        <p:nvSpPr>
          <p:cNvPr id="119" name="Google Shape;119;p17"/>
          <p:cNvSpPr txBox="1"/>
          <p:nvPr/>
        </p:nvSpPr>
        <p:spPr>
          <a:xfrm>
            <a:off x="3991700" y="1346975"/>
            <a:ext cx="10470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800"/>
              <a:t>wget HTTP</a:t>
            </a:r>
            <a:endParaRPr sz="800"/>
          </a:p>
        </p:txBody>
      </p:sp>
      <p:cxnSp>
        <p:nvCxnSpPr>
          <p:cNvPr id="120" name="Google Shape;120;p17"/>
          <p:cNvCxnSpPr>
            <a:stCxn id="116" idx="3"/>
            <a:endCxn id="118" idx="1"/>
          </p:cNvCxnSpPr>
          <p:nvPr/>
        </p:nvCxnSpPr>
        <p:spPr>
          <a:xfrm flipH="1" rot="10800000">
            <a:off x="3605900" y="1356400"/>
            <a:ext cx="1908600" cy="396300"/>
          </a:xfrm>
          <a:prstGeom prst="straightConnector1">
            <a:avLst/>
          </a:prstGeom>
          <a:noFill/>
          <a:ln cap="flat" cmpd="sng" w="19050">
            <a:solidFill>
              <a:srgbClr val="0000FF"/>
            </a:solidFill>
            <a:prstDash val="solid"/>
            <a:round/>
            <a:headEnd len="med" w="med" type="triangle"/>
            <a:tailEnd len="med" w="med" type="none"/>
          </a:ln>
        </p:spPr>
      </p:cxnSp>
      <p:cxnSp>
        <p:nvCxnSpPr>
          <p:cNvPr id="121" name="Google Shape;121;p17"/>
          <p:cNvCxnSpPr>
            <a:stCxn id="94" idx="0"/>
            <a:endCxn id="96" idx="2"/>
          </p:cNvCxnSpPr>
          <p:nvPr/>
        </p:nvCxnSpPr>
        <p:spPr>
          <a:xfrm rot="10800000">
            <a:off x="581900" y="3636400"/>
            <a:ext cx="701400" cy="332100"/>
          </a:xfrm>
          <a:prstGeom prst="straightConnector1">
            <a:avLst/>
          </a:prstGeom>
          <a:noFill/>
          <a:ln cap="flat" cmpd="sng" w="19050">
            <a:solidFill>
              <a:srgbClr val="0000FF"/>
            </a:solidFill>
            <a:prstDash val="solid"/>
            <a:round/>
            <a:headEnd len="med" w="med" type="none"/>
            <a:tailEnd len="med" w="med" type="triangle"/>
          </a:ln>
        </p:spPr>
      </p:cxnSp>
      <p:cxnSp>
        <p:nvCxnSpPr>
          <p:cNvPr id="122" name="Google Shape;122;p17"/>
          <p:cNvCxnSpPr>
            <a:stCxn id="94" idx="0"/>
            <a:endCxn id="98" idx="2"/>
          </p:cNvCxnSpPr>
          <p:nvPr/>
        </p:nvCxnSpPr>
        <p:spPr>
          <a:xfrm flipH="1" rot="10800000">
            <a:off x="1283300" y="3636400"/>
            <a:ext cx="8100" cy="332100"/>
          </a:xfrm>
          <a:prstGeom prst="straightConnector1">
            <a:avLst/>
          </a:prstGeom>
          <a:noFill/>
          <a:ln cap="flat" cmpd="sng" w="19050">
            <a:solidFill>
              <a:srgbClr val="0000FF"/>
            </a:solidFill>
            <a:prstDash val="solid"/>
            <a:round/>
            <a:headEnd len="med" w="med" type="none"/>
            <a:tailEnd len="med" w="med" type="triangle"/>
          </a:ln>
        </p:spPr>
      </p:cxnSp>
      <p:cxnSp>
        <p:nvCxnSpPr>
          <p:cNvPr id="123" name="Google Shape;123;p17"/>
          <p:cNvCxnSpPr>
            <a:stCxn id="94" idx="0"/>
            <a:endCxn id="97" idx="2"/>
          </p:cNvCxnSpPr>
          <p:nvPr/>
        </p:nvCxnSpPr>
        <p:spPr>
          <a:xfrm flipH="1" rot="10800000">
            <a:off x="1283300" y="3636400"/>
            <a:ext cx="690900" cy="332100"/>
          </a:xfrm>
          <a:prstGeom prst="straightConnector1">
            <a:avLst/>
          </a:prstGeom>
          <a:noFill/>
          <a:ln cap="flat" cmpd="sng" w="19050">
            <a:solidFill>
              <a:srgbClr val="0000FF"/>
            </a:solidFill>
            <a:prstDash val="solid"/>
            <a:round/>
            <a:headEnd len="med" w="med" type="none"/>
            <a:tailEnd len="med" w="med" type="triangle"/>
          </a:ln>
        </p:spPr>
      </p:cxnSp>
      <p:cxnSp>
        <p:nvCxnSpPr>
          <p:cNvPr id="124" name="Google Shape;124;p17"/>
          <p:cNvCxnSpPr>
            <a:stCxn id="102" idx="4"/>
            <a:endCxn id="104" idx="0"/>
          </p:cNvCxnSpPr>
          <p:nvPr/>
        </p:nvCxnSpPr>
        <p:spPr>
          <a:xfrm>
            <a:off x="2862205" y="3198615"/>
            <a:ext cx="743700" cy="132300"/>
          </a:xfrm>
          <a:prstGeom prst="straightConnector1">
            <a:avLst/>
          </a:prstGeom>
          <a:noFill/>
          <a:ln cap="flat" cmpd="sng" w="19050">
            <a:solidFill>
              <a:srgbClr val="0000FF"/>
            </a:solidFill>
            <a:prstDash val="solid"/>
            <a:round/>
            <a:headEnd len="med" w="med" type="none"/>
            <a:tailEnd len="med" w="med" type="triangle"/>
          </a:ln>
        </p:spPr>
      </p:cxnSp>
      <p:sp>
        <p:nvSpPr>
          <p:cNvPr id="125" name="Google Shape;125;p17"/>
          <p:cNvSpPr/>
          <p:nvPr/>
        </p:nvSpPr>
        <p:spPr>
          <a:xfrm>
            <a:off x="5618175" y="1708113"/>
            <a:ext cx="1913400" cy="5571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800">
                <a:latin typeface="Courier Prime"/>
                <a:ea typeface="Courier Prime"/>
                <a:cs typeface="Courier Prime"/>
                <a:sym typeface="Courier Prime"/>
              </a:rPr>
              <a:t>Otras aplicaciones de terceros</a:t>
            </a:r>
            <a:endParaRPr b="1" sz="800">
              <a:latin typeface="Courier Prime"/>
              <a:ea typeface="Courier Prime"/>
              <a:cs typeface="Courier Prime"/>
              <a:sym typeface="Courier Prime"/>
            </a:endParaRPr>
          </a:p>
          <a:p>
            <a:pPr indent="0" lvl="0" marL="0" rtl="0" algn="ctr">
              <a:spcBef>
                <a:spcPts val="0"/>
              </a:spcBef>
              <a:spcAft>
                <a:spcPts val="0"/>
              </a:spcAft>
              <a:buNone/>
            </a:pPr>
            <a:r>
              <a:rPr b="1" lang="en-US" sz="800">
                <a:latin typeface="Courier Prime"/>
                <a:ea typeface="Courier Prime"/>
                <a:cs typeface="Courier Prime"/>
                <a:sym typeface="Courier Prime"/>
              </a:rPr>
              <a:t>(USM, Organizaciones, etc)</a:t>
            </a:r>
            <a:endParaRPr b="1" sz="800">
              <a:latin typeface="Courier Prime"/>
              <a:ea typeface="Courier Prime"/>
              <a:cs typeface="Courier Prime"/>
              <a:sym typeface="Courier Prime"/>
            </a:endParaRPr>
          </a:p>
          <a:p>
            <a:pPr indent="0" lvl="0" marL="0" rtl="0" algn="l">
              <a:spcBef>
                <a:spcPts val="0"/>
              </a:spcBef>
              <a:spcAft>
                <a:spcPts val="0"/>
              </a:spcAft>
              <a:buNone/>
            </a:pPr>
            <a:r>
              <a:t/>
            </a:r>
            <a:endParaRPr b="1" sz="800">
              <a:latin typeface="Courier Prime"/>
              <a:ea typeface="Courier Prime"/>
              <a:cs typeface="Courier Prime"/>
              <a:sym typeface="Courier Prime"/>
            </a:endParaRPr>
          </a:p>
        </p:txBody>
      </p:sp>
      <p:sp>
        <p:nvSpPr>
          <p:cNvPr id="126" name="Google Shape;126;p17"/>
          <p:cNvSpPr/>
          <p:nvPr/>
        </p:nvSpPr>
        <p:spPr>
          <a:xfrm>
            <a:off x="243800" y="1567225"/>
            <a:ext cx="1377600" cy="33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600">
                <a:latin typeface="Courier Prime"/>
                <a:ea typeface="Courier Prime"/>
                <a:cs typeface="Courier Prime"/>
                <a:sym typeface="Courier Prime"/>
              </a:rPr>
              <a:t>provimar.mitelemetria.cl</a:t>
            </a:r>
            <a:endParaRPr b="1" sz="600">
              <a:latin typeface="Courier Prime"/>
              <a:ea typeface="Courier Prime"/>
              <a:cs typeface="Courier Prime"/>
              <a:sym typeface="Courier Prime"/>
            </a:endParaRPr>
          </a:p>
          <a:p>
            <a:pPr indent="0" lvl="0" marL="0" rtl="0" algn="ctr">
              <a:spcBef>
                <a:spcPts val="0"/>
              </a:spcBef>
              <a:spcAft>
                <a:spcPts val="0"/>
              </a:spcAft>
              <a:buNone/>
            </a:pPr>
            <a:r>
              <a:rPr b="1" lang="en-US" sz="600">
                <a:latin typeface="Courier Prime"/>
                <a:ea typeface="Courier Prime"/>
                <a:cs typeface="Courier Prime"/>
                <a:sym typeface="Courier Prime"/>
              </a:rPr>
              <a:t>(5</a:t>
            </a:r>
            <a:r>
              <a:rPr b="1" lang="en-US" sz="600">
                <a:latin typeface="Courier Prime"/>
                <a:ea typeface="Courier Prime"/>
                <a:cs typeface="Courier Prime"/>
                <a:sym typeface="Courier Prime"/>
              </a:rPr>
              <a:t>2.54.91.87</a:t>
            </a:r>
            <a:r>
              <a:rPr b="1" lang="en-US" sz="600">
                <a:latin typeface="Courier Prime"/>
                <a:ea typeface="Courier Prime"/>
                <a:cs typeface="Courier Prime"/>
                <a:sym typeface="Courier Prime"/>
              </a:rPr>
              <a:t>)</a:t>
            </a:r>
            <a:endParaRPr b="1" sz="600">
              <a:latin typeface="Courier Prime"/>
              <a:ea typeface="Courier Prime"/>
              <a:cs typeface="Courier Prime"/>
              <a:sym typeface="Courier Prime"/>
            </a:endParaRPr>
          </a:p>
          <a:p>
            <a:pPr indent="0" lvl="0" marL="0" rtl="0" algn="ctr">
              <a:spcBef>
                <a:spcPts val="0"/>
              </a:spcBef>
              <a:spcAft>
                <a:spcPts val="0"/>
              </a:spcAft>
              <a:buNone/>
            </a:pPr>
            <a:r>
              <a:rPr b="1" lang="en-US" sz="600">
                <a:latin typeface="Courier Prime"/>
                <a:ea typeface="Courier Prime"/>
                <a:cs typeface="Courier Prime"/>
                <a:sym typeface="Courier Prime"/>
              </a:rPr>
              <a:t>DB Master ( RDS provimar )</a:t>
            </a:r>
            <a:endParaRPr b="1" sz="600">
              <a:latin typeface="Courier Prime"/>
              <a:ea typeface="Courier Prime"/>
              <a:cs typeface="Courier Prime"/>
              <a:sym typeface="Courier Prime"/>
            </a:endParaRPr>
          </a:p>
        </p:txBody>
      </p:sp>
      <p:sp>
        <p:nvSpPr>
          <p:cNvPr id="127" name="Google Shape;127;p17"/>
          <p:cNvSpPr/>
          <p:nvPr/>
        </p:nvSpPr>
        <p:spPr>
          <a:xfrm>
            <a:off x="7334200" y="3064375"/>
            <a:ext cx="1495500" cy="41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t>savtec01.shoa.cl (</a:t>
            </a:r>
            <a:r>
              <a:rPr b="1" lang="en-US" sz="800"/>
              <a:t>10.100.10.64</a:t>
            </a:r>
            <a:r>
              <a:rPr b="1" lang="en-US" sz="800"/>
              <a:t>)</a:t>
            </a:r>
            <a:endParaRPr b="1" sz="800"/>
          </a:p>
          <a:p>
            <a:pPr indent="0" lvl="0" marL="0" rtl="0" algn="ctr">
              <a:spcBef>
                <a:spcPts val="0"/>
              </a:spcBef>
              <a:spcAft>
                <a:spcPts val="0"/>
              </a:spcAft>
              <a:buNone/>
            </a:pPr>
            <a:r>
              <a:rPr b="1" lang="en-US" sz="800"/>
              <a:t>DB MASTER 1</a:t>
            </a:r>
            <a:endParaRPr b="1" sz="800"/>
          </a:p>
        </p:txBody>
      </p:sp>
      <p:sp>
        <p:nvSpPr>
          <p:cNvPr id="128" name="Google Shape;128;p17"/>
          <p:cNvSpPr/>
          <p:nvPr/>
        </p:nvSpPr>
        <p:spPr>
          <a:xfrm>
            <a:off x="7334200" y="3572950"/>
            <a:ext cx="1495500" cy="41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
              <a:t>savtec02.shoa.cl (10.100.10.65)</a:t>
            </a:r>
            <a:endParaRPr b="1" sz="800"/>
          </a:p>
          <a:p>
            <a:pPr indent="0" lvl="0" marL="0" rtl="0" algn="ctr">
              <a:spcBef>
                <a:spcPts val="0"/>
              </a:spcBef>
              <a:spcAft>
                <a:spcPts val="0"/>
              </a:spcAft>
              <a:buNone/>
            </a:pPr>
            <a:r>
              <a:rPr b="1" lang="en-US" sz="800"/>
              <a:t>DB MASTER 1</a:t>
            </a:r>
            <a:endParaRPr b="1" sz="800"/>
          </a:p>
        </p:txBody>
      </p:sp>
      <p:sp>
        <p:nvSpPr>
          <p:cNvPr id="129" name="Google Shape;129;p17"/>
          <p:cNvSpPr/>
          <p:nvPr/>
        </p:nvSpPr>
        <p:spPr>
          <a:xfrm>
            <a:off x="4495900" y="3363638"/>
            <a:ext cx="824100" cy="26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00"/>
              <a:t>GW-GPRS</a:t>
            </a:r>
            <a:endParaRPr b="1" sz="700"/>
          </a:p>
          <a:p>
            <a:pPr indent="0" lvl="0" marL="0" rtl="0" algn="ctr">
              <a:spcBef>
                <a:spcPts val="0"/>
              </a:spcBef>
              <a:spcAft>
                <a:spcPts val="0"/>
              </a:spcAft>
              <a:buClr>
                <a:schemeClr val="dk1"/>
              </a:buClr>
              <a:buSzPts val="1100"/>
              <a:buFont typeface="Arial"/>
              <a:buNone/>
            </a:pPr>
            <a:r>
              <a:rPr b="1" lang="en-US" sz="700">
                <a:solidFill>
                  <a:schemeClr val="dk1"/>
                </a:solidFill>
              </a:rPr>
              <a:t>(10.100.10.XX)</a:t>
            </a:r>
            <a:endParaRPr b="1" sz="700"/>
          </a:p>
        </p:txBody>
      </p:sp>
      <p:pic>
        <p:nvPicPr>
          <p:cNvPr id="130" name="Google Shape;130;p17"/>
          <p:cNvPicPr preferRelativeResize="0"/>
          <p:nvPr/>
        </p:nvPicPr>
        <p:blipFill>
          <a:blip r:embed="rId7">
            <a:alphaModFix/>
          </a:blip>
          <a:stretch>
            <a:fillRect/>
          </a:stretch>
        </p:blipFill>
        <p:spPr>
          <a:xfrm>
            <a:off x="3991700" y="1930388"/>
            <a:ext cx="662675" cy="552300"/>
          </a:xfrm>
          <a:prstGeom prst="rect">
            <a:avLst/>
          </a:prstGeom>
          <a:noFill/>
          <a:ln>
            <a:noFill/>
          </a:ln>
        </p:spPr>
      </p:pic>
      <p:sp>
        <p:nvSpPr>
          <p:cNvPr id="115" name="Google Shape;115;p17"/>
          <p:cNvSpPr txBox="1"/>
          <p:nvPr/>
        </p:nvSpPr>
        <p:spPr>
          <a:xfrm>
            <a:off x="2392850" y="4629300"/>
            <a:ext cx="1398300" cy="46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600">
                <a:latin typeface="Courier Prime"/>
                <a:ea typeface="Courier Prime"/>
                <a:cs typeface="Courier Prime"/>
                <a:sym typeface="Courier Prime"/>
              </a:rPr>
              <a:t>https://tgftp.nws.noaa.gov/SL.us008001/DF.an/DC.sfmar/DS.tideg/ls-lt</a:t>
            </a:r>
            <a:endParaRPr sz="600">
              <a:latin typeface="Courier Prime"/>
              <a:ea typeface="Courier Prime"/>
              <a:cs typeface="Courier Prime"/>
              <a:sym typeface="Courier Prime"/>
            </a:endParaRPr>
          </a:p>
        </p:txBody>
      </p:sp>
      <p:cxnSp>
        <p:nvCxnSpPr>
          <p:cNvPr id="131" name="Google Shape;131;p17"/>
          <p:cNvCxnSpPr>
            <a:stCxn id="104" idx="3"/>
            <a:endCxn id="129" idx="1"/>
          </p:cNvCxnSpPr>
          <p:nvPr/>
        </p:nvCxnSpPr>
        <p:spPr>
          <a:xfrm>
            <a:off x="3937250" y="3465113"/>
            <a:ext cx="558600" cy="32700"/>
          </a:xfrm>
          <a:prstGeom prst="straightConnector1">
            <a:avLst/>
          </a:prstGeom>
          <a:noFill/>
          <a:ln cap="flat" cmpd="sng" w="19050">
            <a:solidFill>
              <a:srgbClr val="0000FF"/>
            </a:solidFill>
            <a:prstDash val="solid"/>
            <a:round/>
            <a:headEnd len="med" w="med" type="none"/>
            <a:tailEnd len="med" w="med" type="triangle"/>
          </a:ln>
        </p:spPr>
      </p:cxnSp>
      <p:pic>
        <p:nvPicPr>
          <p:cNvPr id="132" name="Google Shape;132;p17"/>
          <p:cNvPicPr preferRelativeResize="0"/>
          <p:nvPr/>
        </p:nvPicPr>
        <p:blipFill>
          <a:blip r:embed="rId8">
            <a:alphaModFix/>
          </a:blip>
          <a:stretch>
            <a:fillRect/>
          </a:stretch>
        </p:blipFill>
        <p:spPr>
          <a:xfrm>
            <a:off x="6098563" y="3569010"/>
            <a:ext cx="662700" cy="451200"/>
          </a:xfrm>
          <a:prstGeom prst="rect">
            <a:avLst/>
          </a:prstGeom>
          <a:noFill/>
          <a:ln>
            <a:noFill/>
          </a:ln>
        </p:spPr>
      </p:pic>
      <p:pic>
        <p:nvPicPr>
          <p:cNvPr id="133" name="Google Shape;133;p17"/>
          <p:cNvPicPr preferRelativeResize="0"/>
          <p:nvPr/>
        </p:nvPicPr>
        <p:blipFill>
          <a:blip r:embed="rId8">
            <a:alphaModFix/>
          </a:blip>
          <a:stretch>
            <a:fillRect/>
          </a:stretch>
        </p:blipFill>
        <p:spPr>
          <a:xfrm>
            <a:off x="6126525" y="4225547"/>
            <a:ext cx="662700" cy="451200"/>
          </a:xfrm>
          <a:prstGeom prst="rect">
            <a:avLst/>
          </a:prstGeom>
          <a:noFill/>
          <a:ln>
            <a:noFill/>
          </a:ln>
        </p:spPr>
      </p:pic>
      <p:sp>
        <p:nvSpPr>
          <p:cNvPr id="134" name="Google Shape;134;p17"/>
          <p:cNvSpPr/>
          <p:nvPr/>
        </p:nvSpPr>
        <p:spPr>
          <a:xfrm>
            <a:off x="6889000" y="3934525"/>
            <a:ext cx="257400" cy="252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5" name="Google Shape;135;p17"/>
          <p:cNvCxnSpPr>
            <a:stCxn id="132" idx="3"/>
            <a:endCxn id="134" idx="0"/>
          </p:cNvCxnSpPr>
          <p:nvPr/>
        </p:nvCxnSpPr>
        <p:spPr>
          <a:xfrm>
            <a:off x="6761262" y="3794610"/>
            <a:ext cx="256500" cy="139800"/>
          </a:xfrm>
          <a:prstGeom prst="bentConnector2">
            <a:avLst/>
          </a:prstGeom>
          <a:noFill/>
          <a:ln cap="flat" cmpd="sng" w="9525">
            <a:solidFill>
              <a:schemeClr val="dk2"/>
            </a:solidFill>
            <a:prstDash val="solid"/>
            <a:round/>
            <a:headEnd len="med" w="med" type="none"/>
            <a:tailEnd len="med" w="med" type="none"/>
          </a:ln>
        </p:spPr>
      </p:cxnSp>
      <p:cxnSp>
        <p:nvCxnSpPr>
          <p:cNvPr id="136" name="Google Shape;136;p17"/>
          <p:cNvCxnSpPr>
            <a:stCxn id="133" idx="3"/>
            <a:endCxn id="134" idx="4"/>
          </p:cNvCxnSpPr>
          <p:nvPr/>
        </p:nvCxnSpPr>
        <p:spPr>
          <a:xfrm flipH="1" rot="10800000">
            <a:off x="6789225" y="4187447"/>
            <a:ext cx="228600" cy="263700"/>
          </a:xfrm>
          <a:prstGeom prst="bentConnector2">
            <a:avLst/>
          </a:prstGeom>
          <a:noFill/>
          <a:ln cap="flat" cmpd="sng" w="9525">
            <a:solidFill>
              <a:schemeClr val="dk2"/>
            </a:solidFill>
            <a:prstDash val="solid"/>
            <a:round/>
            <a:headEnd len="med" w="med" type="none"/>
            <a:tailEnd len="med" w="med" type="none"/>
          </a:ln>
        </p:spPr>
      </p:cxnSp>
      <p:cxnSp>
        <p:nvCxnSpPr>
          <p:cNvPr id="137" name="Google Shape;137;p17"/>
          <p:cNvCxnSpPr>
            <a:stCxn id="134" idx="7"/>
            <a:endCxn id="127" idx="1"/>
          </p:cNvCxnSpPr>
          <p:nvPr/>
        </p:nvCxnSpPr>
        <p:spPr>
          <a:xfrm rot="-5400000">
            <a:off x="6870655" y="3507911"/>
            <a:ext cx="701700" cy="225600"/>
          </a:xfrm>
          <a:prstGeom prst="curvedConnector2">
            <a:avLst/>
          </a:prstGeom>
          <a:noFill/>
          <a:ln cap="flat" cmpd="sng" w="9525">
            <a:solidFill>
              <a:schemeClr val="dk2"/>
            </a:solidFill>
            <a:prstDash val="solid"/>
            <a:round/>
            <a:headEnd len="med" w="med" type="none"/>
            <a:tailEnd len="med" w="med" type="none"/>
          </a:ln>
        </p:spPr>
      </p:cxnSp>
      <p:cxnSp>
        <p:nvCxnSpPr>
          <p:cNvPr id="138" name="Google Shape;138;p17"/>
          <p:cNvCxnSpPr>
            <a:stCxn id="134" idx="7"/>
            <a:endCxn id="128" idx="1"/>
          </p:cNvCxnSpPr>
          <p:nvPr/>
        </p:nvCxnSpPr>
        <p:spPr>
          <a:xfrm rot="-5400000">
            <a:off x="7124905" y="3762161"/>
            <a:ext cx="193200" cy="225600"/>
          </a:xfrm>
          <a:prstGeom prst="curvedConnector2">
            <a:avLst/>
          </a:prstGeom>
          <a:noFill/>
          <a:ln cap="flat" cmpd="sng" w="9525">
            <a:solidFill>
              <a:schemeClr val="dk2"/>
            </a:solidFill>
            <a:prstDash val="solid"/>
            <a:round/>
            <a:headEnd len="med" w="med" type="none"/>
            <a:tailEnd len="med" w="med" type="none"/>
          </a:ln>
        </p:spPr>
      </p:cxnSp>
      <p:cxnSp>
        <p:nvCxnSpPr>
          <p:cNvPr id="139" name="Google Shape;139;p17"/>
          <p:cNvCxnSpPr>
            <a:stCxn id="134" idx="6"/>
            <a:endCxn id="105" idx="1"/>
          </p:cNvCxnSpPr>
          <p:nvPr/>
        </p:nvCxnSpPr>
        <p:spPr>
          <a:xfrm>
            <a:off x="7146400" y="4060975"/>
            <a:ext cx="222000" cy="225900"/>
          </a:xfrm>
          <a:prstGeom prst="curvedConnector3">
            <a:avLst>
              <a:gd fmla="val 49977" name="adj1"/>
            </a:avLst>
          </a:prstGeom>
          <a:noFill/>
          <a:ln cap="flat" cmpd="sng" w="9525">
            <a:solidFill>
              <a:schemeClr val="dk2"/>
            </a:solidFill>
            <a:prstDash val="solid"/>
            <a:round/>
            <a:headEnd len="med" w="med" type="none"/>
            <a:tailEnd len="med" w="med" type="none"/>
          </a:ln>
        </p:spPr>
      </p:cxnSp>
      <p:cxnSp>
        <p:nvCxnSpPr>
          <p:cNvPr id="140" name="Google Shape;140;p17"/>
          <p:cNvCxnSpPr>
            <a:stCxn id="134" idx="5"/>
            <a:endCxn id="106" idx="1"/>
          </p:cNvCxnSpPr>
          <p:nvPr/>
        </p:nvCxnSpPr>
        <p:spPr>
          <a:xfrm flipH="1" rot="-5400000">
            <a:off x="6933505" y="4325589"/>
            <a:ext cx="609900" cy="259500"/>
          </a:xfrm>
          <a:prstGeom prst="curvedConnector2">
            <a:avLst/>
          </a:prstGeom>
          <a:noFill/>
          <a:ln cap="flat" cmpd="sng" w="9525">
            <a:solidFill>
              <a:schemeClr val="dk2"/>
            </a:solidFill>
            <a:prstDash val="solid"/>
            <a:round/>
            <a:headEnd len="med" w="med" type="none"/>
            <a:tailEnd len="med" w="med" type="none"/>
          </a:ln>
        </p:spPr>
      </p:cxnSp>
      <p:sp>
        <p:nvSpPr>
          <p:cNvPr id="141" name="Google Shape;141;p17"/>
          <p:cNvSpPr/>
          <p:nvPr/>
        </p:nvSpPr>
        <p:spPr>
          <a:xfrm>
            <a:off x="5580575" y="3842600"/>
            <a:ext cx="257400" cy="252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17"/>
          <p:cNvCxnSpPr>
            <a:stCxn id="129" idx="3"/>
            <a:endCxn id="141" idx="0"/>
          </p:cNvCxnSpPr>
          <p:nvPr/>
        </p:nvCxnSpPr>
        <p:spPr>
          <a:xfrm>
            <a:off x="5320000" y="3497738"/>
            <a:ext cx="389400" cy="345000"/>
          </a:xfrm>
          <a:prstGeom prst="curvedConnector2">
            <a:avLst/>
          </a:prstGeom>
          <a:noFill/>
          <a:ln cap="flat" cmpd="sng" w="9525">
            <a:solidFill>
              <a:schemeClr val="dk2"/>
            </a:solidFill>
            <a:prstDash val="solid"/>
            <a:round/>
            <a:headEnd len="med" w="med" type="none"/>
            <a:tailEnd len="med" w="med" type="none"/>
          </a:ln>
        </p:spPr>
      </p:cxnSp>
      <p:cxnSp>
        <p:nvCxnSpPr>
          <p:cNvPr id="143" name="Google Shape;143;p17"/>
          <p:cNvCxnSpPr>
            <a:stCxn id="108" idx="3"/>
            <a:endCxn id="141" idx="1"/>
          </p:cNvCxnSpPr>
          <p:nvPr/>
        </p:nvCxnSpPr>
        <p:spPr>
          <a:xfrm>
            <a:off x="5319975" y="3842525"/>
            <a:ext cx="298200" cy="37200"/>
          </a:xfrm>
          <a:prstGeom prst="curvedConnector2">
            <a:avLst/>
          </a:prstGeom>
          <a:noFill/>
          <a:ln cap="flat" cmpd="sng" w="9525">
            <a:solidFill>
              <a:schemeClr val="dk2"/>
            </a:solidFill>
            <a:prstDash val="solid"/>
            <a:round/>
            <a:headEnd len="med" w="med" type="none"/>
            <a:tailEnd len="med" w="med" type="none"/>
          </a:ln>
        </p:spPr>
      </p:cxnSp>
      <p:cxnSp>
        <p:nvCxnSpPr>
          <p:cNvPr id="144" name="Google Shape;144;p17"/>
          <p:cNvCxnSpPr>
            <a:stCxn id="109" idx="3"/>
            <a:endCxn id="141" idx="3"/>
          </p:cNvCxnSpPr>
          <p:nvPr/>
        </p:nvCxnSpPr>
        <p:spPr>
          <a:xfrm flipH="1" rot="10800000">
            <a:off x="5319925" y="4058600"/>
            <a:ext cx="298200" cy="111000"/>
          </a:xfrm>
          <a:prstGeom prst="curvedConnector2">
            <a:avLst/>
          </a:prstGeom>
          <a:noFill/>
          <a:ln cap="flat" cmpd="sng" w="9525">
            <a:solidFill>
              <a:schemeClr val="dk2"/>
            </a:solidFill>
            <a:prstDash val="solid"/>
            <a:round/>
            <a:headEnd len="med" w="med" type="none"/>
            <a:tailEnd len="med" w="med" type="none"/>
          </a:ln>
        </p:spPr>
      </p:cxnSp>
      <p:cxnSp>
        <p:nvCxnSpPr>
          <p:cNvPr id="145" name="Google Shape;145;p17"/>
          <p:cNvCxnSpPr>
            <a:stCxn id="110" idx="3"/>
            <a:endCxn id="141" idx="4"/>
          </p:cNvCxnSpPr>
          <p:nvPr/>
        </p:nvCxnSpPr>
        <p:spPr>
          <a:xfrm flipH="1" rot="10800000">
            <a:off x="5319975" y="4095600"/>
            <a:ext cx="389400" cy="360000"/>
          </a:xfrm>
          <a:prstGeom prst="curvedConnector2">
            <a:avLst/>
          </a:prstGeom>
          <a:noFill/>
          <a:ln cap="flat" cmpd="sng" w="9525">
            <a:solidFill>
              <a:schemeClr val="dk2"/>
            </a:solidFill>
            <a:prstDash val="solid"/>
            <a:round/>
            <a:headEnd len="med" w="med" type="none"/>
            <a:tailEnd len="med" w="med" type="none"/>
          </a:ln>
        </p:spPr>
      </p:cxnSp>
      <p:cxnSp>
        <p:nvCxnSpPr>
          <p:cNvPr id="146" name="Google Shape;146;p17"/>
          <p:cNvCxnSpPr>
            <a:stCxn id="141" idx="7"/>
            <a:endCxn id="130" idx="2"/>
          </p:cNvCxnSpPr>
          <p:nvPr/>
        </p:nvCxnSpPr>
        <p:spPr>
          <a:xfrm flipH="1" rot="5400000">
            <a:off x="4363280" y="2442636"/>
            <a:ext cx="1396800" cy="1477200"/>
          </a:xfrm>
          <a:prstGeom prst="curvedConnector3">
            <a:avLst>
              <a:gd fmla="val 51331" name="adj1"/>
            </a:avLst>
          </a:prstGeom>
          <a:noFill/>
          <a:ln cap="flat" cmpd="sng" w="9525">
            <a:solidFill>
              <a:schemeClr val="dk2"/>
            </a:solidFill>
            <a:prstDash val="solid"/>
            <a:round/>
            <a:headEnd len="med" w="med" type="none"/>
            <a:tailEnd len="med" w="med" type="none"/>
          </a:ln>
        </p:spPr>
      </p:cxnSp>
      <p:cxnSp>
        <p:nvCxnSpPr>
          <p:cNvPr id="147" name="Google Shape;147;p17"/>
          <p:cNvCxnSpPr>
            <a:stCxn id="141" idx="6"/>
            <a:endCxn id="132" idx="1"/>
          </p:cNvCxnSpPr>
          <p:nvPr/>
        </p:nvCxnSpPr>
        <p:spPr>
          <a:xfrm flipH="1" rot="10800000">
            <a:off x="5837975" y="3794750"/>
            <a:ext cx="260700" cy="174300"/>
          </a:xfrm>
          <a:prstGeom prst="curvedConnector3">
            <a:avLst>
              <a:gd fmla="val 49978" name="adj1"/>
            </a:avLst>
          </a:prstGeom>
          <a:noFill/>
          <a:ln cap="flat" cmpd="sng" w="9525">
            <a:solidFill>
              <a:schemeClr val="dk2"/>
            </a:solidFill>
            <a:prstDash val="solid"/>
            <a:round/>
            <a:headEnd len="med" w="med" type="none"/>
            <a:tailEnd len="med" w="med" type="none"/>
          </a:ln>
        </p:spPr>
      </p:cxnSp>
      <p:cxnSp>
        <p:nvCxnSpPr>
          <p:cNvPr id="148" name="Google Shape;148;p17"/>
          <p:cNvCxnSpPr>
            <a:stCxn id="141" idx="5"/>
            <a:endCxn id="133" idx="1"/>
          </p:cNvCxnSpPr>
          <p:nvPr/>
        </p:nvCxnSpPr>
        <p:spPr>
          <a:xfrm flipH="1" rot="-5400000">
            <a:off x="5766980" y="4091764"/>
            <a:ext cx="392700" cy="326100"/>
          </a:xfrm>
          <a:prstGeom prst="curvedConnector2">
            <a:avLst/>
          </a:prstGeom>
          <a:noFill/>
          <a:ln cap="flat" cmpd="sng" w="9525">
            <a:solidFill>
              <a:schemeClr val="dk2"/>
            </a:solidFill>
            <a:prstDash val="solid"/>
            <a:round/>
            <a:headEnd len="med" w="med" type="none"/>
            <a:tailEnd len="med" w="med" type="none"/>
          </a:ln>
        </p:spPr>
      </p:cxnSp>
      <p:cxnSp>
        <p:nvCxnSpPr>
          <p:cNvPr id="149" name="Google Shape;149;p17"/>
          <p:cNvCxnSpPr>
            <a:stCxn id="102" idx="3"/>
            <a:endCxn id="130" idx="1"/>
          </p:cNvCxnSpPr>
          <p:nvPr/>
        </p:nvCxnSpPr>
        <p:spPr>
          <a:xfrm rot="-5400000">
            <a:off x="3480338" y="1904657"/>
            <a:ext cx="209400" cy="813300"/>
          </a:xfrm>
          <a:prstGeom prst="curvedConnector2">
            <a:avLst/>
          </a:prstGeom>
          <a:noFill/>
          <a:ln cap="flat" cmpd="sng" w="9525">
            <a:solidFill>
              <a:schemeClr val="dk2"/>
            </a:solidFill>
            <a:prstDash val="solid"/>
            <a:round/>
            <a:headEnd len="med" w="med" type="none"/>
            <a:tailEnd len="med" w="med" type="none"/>
          </a:ln>
        </p:spPr>
      </p:cxnSp>
      <p:cxnSp>
        <p:nvCxnSpPr>
          <p:cNvPr id="150" name="Google Shape;150;p17"/>
          <p:cNvCxnSpPr>
            <a:stCxn id="130" idx="3"/>
            <a:endCxn id="125" idx="1"/>
          </p:cNvCxnSpPr>
          <p:nvPr/>
        </p:nvCxnSpPr>
        <p:spPr>
          <a:xfrm flipH="1" rot="10800000">
            <a:off x="4654375" y="1986637"/>
            <a:ext cx="963900" cy="219900"/>
          </a:xfrm>
          <a:prstGeom prst="curvedConnector3">
            <a:avLst>
              <a:gd fmla="val 49995" name="adj1"/>
            </a:avLst>
          </a:prstGeom>
          <a:noFill/>
          <a:ln cap="flat" cmpd="sng" w="9525">
            <a:solidFill>
              <a:schemeClr val="dk2"/>
            </a:solidFill>
            <a:prstDash val="solid"/>
            <a:round/>
            <a:headEnd len="med" w="med" type="none"/>
            <a:tailEnd len="med" w="med" type="none"/>
          </a:ln>
        </p:spPr>
      </p:cxnSp>
      <p:cxnSp>
        <p:nvCxnSpPr>
          <p:cNvPr id="151" name="Google Shape;151;p17"/>
          <p:cNvCxnSpPr>
            <a:stCxn id="152" idx="5"/>
            <a:endCxn id="130" idx="1"/>
          </p:cNvCxnSpPr>
          <p:nvPr/>
        </p:nvCxnSpPr>
        <p:spPr>
          <a:xfrm flipH="1" rot="-5400000">
            <a:off x="2868005" y="1082664"/>
            <a:ext cx="237900" cy="2009700"/>
          </a:xfrm>
          <a:prstGeom prst="curvedConnector2">
            <a:avLst/>
          </a:prstGeom>
          <a:noFill/>
          <a:ln cap="flat" cmpd="sng" w="9525">
            <a:solidFill>
              <a:schemeClr val="dk2"/>
            </a:solidFill>
            <a:prstDash val="solid"/>
            <a:round/>
            <a:headEnd len="med" w="med" type="none"/>
            <a:tailEnd len="med" w="med" type="none"/>
          </a:ln>
        </p:spPr>
      </p:cxnSp>
      <p:sp>
        <p:nvSpPr>
          <p:cNvPr id="152" name="Google Shape;152;p17"/>
          <p:cNvSpPr/>
          <p:nvPr/>
        </p:nvSpPr>
        <p:spPr>
          <a:xfrm>
            <a:off x="1762400" y="1752700"/>
            <a:ext cx="257400" cy="252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17"/>
          <p:cNvCxnSpPr>
            <a:stCxn id="126" idx="3"/>
            <a:endCxn id="152" idx="1"/>
          </p:cNvCxnSpPr>
          <p:nvPr/>
        </p:nvCxnSpPr>
        <p:spPr>
          <a:xfrm>
            <a:off x="1621400" y="1733275"/>
            <a:ext cx="178800" cy="56400"/>
          </a:xfrm>
          <a:prstGeom prst="curvedConnector2">
            <a:avLst/>
          </a:prstGeom>
          <a:noFill/>
          <a:ln cap="flat" cmpd="sng" w="9525">
            <a:solidFill>
              <a:schemeClr val="dk2"/>
            </a:solidFill>
            <a:prstDash val="solid"/>
            <a:round/>
            <a:headEnd len="med" w="med" type="none"/>
            <a:tailEnd len="med" w="med" type="none"/>
          </a:ln>
        </p:spPr>
      </p:cxnSp>
      <p:cxnSp>
        <p:nvCxnSpPr>
          <p:cNvPr id="154" name="Google Shape;154;p17"/>
          <p:cNvCxnSpPr>
            <a:stCxn id="152" idx="7"/>
            <a:endCxn id="116" idx="1"/>
          </p:cNvCxnSpPr>
          <p:nvPr/>
        </p:nvCxnSpPr>
        <p:spPr>
          <a:xfrm rot="-5400000">
            <a:off x="2086805" y="1648136"/>
            <a:ext cx="36900" cy="246300"/>
          </a:xfrm>
          <a:prstGeom prst="curvedConnector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Arquitectura { MQTT Implentación}</a:t>
            </a:r>
            <a:endParaRPr/>
          </a:p>
        </p:txBody>
      </p:sp>
      <p:sp>
        <p:nvSpPr>
          <p:cNvPr id="160" name="Google Shape;160;p18"/>
          <p:cNvSpPr txBox="1"/>
          <p:nvPr>
            <p:ph idx="1" type="body"/>
          </p:nvPr>
        </p:nvSpPr>
        <p:spPr>
          <a:xfrm>
            <a:off x="457200" y="1200150"/>
            <a:ext cx="52170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sz="1900">
                <a:latin typeface="Courier Prime"/>
                <a:ea typeface="Courier Prime"/>
                <a:cs typeface="Courier Prime"/>
                <a:sym typeface="Courier Prime"/>
              </a:rPr>
              <a:t>Tópicos</a:t>
            </a:r>
            <a:r>
              <a:rPr lang="en-US" sz="1900">
                <a:latin typeface="Courier Prime"/>
                <a:ea typeface="Courier Prime"/>
                <a:cs typeface="Courier Prime"/>
                <a:sym typeface="Courier Prime"/>
              </a:rPr>
              <a:t>:</a:t>
            </a:r>
            <a:endParaRPr sz="1900">
              <a:latin typeface="Courier Prime"/>
              <a:ea typeface="Courier Prime"/>
              <a:cs typeface="Courier Prime"/>
              <a:sym typeface="Courier Prime"/>
            </a:endParaRPr>
          </a:p>
          <a:p>
            <a:pPr indent="0" lvl="0" marL="0" rtl="0" algn="l">
              <a:spcBef>
                <a:spcPts val="600"/>
              </a:spcBef>
              <a:spcAft>
                <a:spcPts val="0"/>
              </a:spcAft>
              <a:buNone/>
            </a:pPr>
            <a:r>
              <a:rPr lang="en-US" sz="1200">
                <a:latin typeface="Courier Prime"/>
                <a:ea typeface="Courier Prime"/>
                <a:cs typeface="Courier Prime"/>
                <a:sym typeface="Courier Prime"/>
              </a:rPr>
              <a:t>niveldelmar/&lt;canal&gt;/data/&lt;estacion&gt;</a:t>
            </a:r>
            <a:endParaRPr sz="1200">
              <a:latin typeface="Courier Prime"/>
              <a:ea typeface="Courier Prime"/>
              <a:cs typeface="Courier Prime"/>
              <a:sym typeface="Courier Prime"/>
            </a:endParaRPr>
          </a:p>
          <a:p>
            <a:pPr indent="-304800" lvl="0" marL="457200" rtl="0" algn="l">
              <a:spcBef>
                <a:spcPts val="600"/>
              </a:spcBef>
              <a:spcAft>
                <a:spcPts val="0"/>
              </a:spcAft>
              <a:buSzPts val="1200"/>
              <a:buFont typeface="Courier Prime"/>
              <a:buChar char="●"/>
            </a:pPr>
            <a:r>
              <a:rPr lang="en-US" sz="1200">
                <a:latin typeface="Courier Prime"/>
                <a:ea typeface="Courier Prime"/>
                <a:cs typeface="Courier Prime"/>
                <a:sym typeface="Courier Prime"/>
              </a:rPr>
              <a:t>&lt;canal&gt;: BGAN , GOES, GPRS</a:t>
            </a:r>
            <a:endParaRPr sz="1200">
              <a:latin typeface="Courier Prime"/>
              <a:ea typeface="Courier Prime"/>
              <a:cs typeface="Courier Prime"/>
              <a:sym typeface="Courier Prime"/>
            </a:endParaRPr>
          </a:p>
          <a:p>
            <a:pPr indent="-304800" lvl="0" marL="457200" rtl="0" algn="l">
              <a:spcBef>
                <a:spcPts val="0"/>
              </a:spcBef>
              <a:spcAft>
                <a:spcPts val="0"/>
              </a:spcAft>
              <a:buSzPts val="1200"/>
              <a:buFont typeface="Courier Prime"/>
              <a:buChar char="●"/>
            </a:pPr>
            <a:r>
              <a:rPr lang="en-US" sz="1200">
                <a:latin typeface="Courier Prime"/>
                <a:ea typeface="Courier Prime"/>
                <a:cs typeface="Courier Prime"/>
                <a:sym typeface="Courier Prime"/>
              </a:rPr>
              <a:t>&lt;estacion&gt;: VLP, CST, …etc</a:t>
            </a:r>
            <a:endParaRPr sz="1200">
              <a:latin typeface="Courier Prime"/>
              <a:ea typeface="Courier Prime"/>
              <a:cs typeface="Courier Prime"/>
              <a:sym typeface="Courier Prime"/>
            </a:endParaRPr>
          </a:p>
          <a:p>
            <a:pPr indent="0" lvl="0" marL="0" rtl="0" algn="l">
              <a:spcBef>
                <a:spcPts val="600"/>
              </a:spcBef>
              <a:spcAft>
                <a:spcPts val="0"/>
              </a:spcAft>
              <a:buNone/>
            </a:pPr>
            <a:r>
              <a:t/>
            </a:r>
            <a:endParaRPr sz="1700">
              <a:latin typeface="Courier Prime"/>
              <a:ea typeface="Courier Prime"/>
              <a:cs typeface="Courier Prime"/>
              <a:sym typeface="Courier Prime"/>
            </a:endParaRPr>
          </a:p>
          <a:p>
            <a:pPr indent="0" lvl="0" marL="0" rtl="0" algn="l">
              <a:spcBef>
                <a:spcPts val="600"/>
              </a:spcBef>
              <a:spcAft>
                <a:spcPts val="0"/>
              </a:spcAft>
              <a:buNone/>
            </a:pPr>
            <a:r>
              <a:rPr lang="en-US" sz="1700">
                <a:latin typeface="Courier Prime"/>
                <a:ea typeface="Courier Prime"/>
                <a:cs typeface="Courier Prime"/>
                <a:sym typeface="Courier Prime"/>
              </a:rPr>
              <a:t>Payload:</a:t>
            </a:r>
            <a:endParaRPr sz="1700">
              <a:latin typeface="Courier Prime"/>
              <a:ea typeface="Courier Prime"/>
              <a:cs typeface="Courier Prime"/>
              <a:sym typeface="Courier Prime"/>
            </a:endParaRPr>
          </a:p>
          <a:p>
            <a:pPr indent="0" lvl="0" marL="0" rtl="0" algn="l">
              <a:spcBef>
                <a:spcPts val="600"/>
              </a:spcBef>
              <a:spcAft>
                <a:spcPts val="0"/>
              </a:spcAft>
              <a:buNone/>
            </a:pPr>
            <a:r>
              <a:rPr lang="en-US" sz="1400">
                <a:latin typeface="Courier Prime"/>
                <a:ea typeface="Courier Prime"/>
                <a:cs typeface="Courier Prime"/>
                <a:sym typeface="Courier Prime"/>
              </a:rPr>
              <a:t>niveldelmar/GOES/data/VLP </a:t>
            </a:r>
            <a:endParaRPr sz="1400">
              <a:latin typeface="Courier Prime"/>
              <a:ea typeface="Courier Prime"/>
              <a:cs typeface="Courier Prime"/>
              <a:sym typeface="Courier Prime"/>
            </a:endParaRPr>
          </a:p>
          <a:p>
            <a:pPr indent="0" lvl="0" marL="0" rtl="0" algn="l">
              <a:spcBef>
                <a:spcPts val="600"/>
              </a:spcBef>
              <a:spcAft>
                <a:spcPts val="0"/>
              </a:spcAft>
              <a:buClr>
                <a:schemeClr val="dk1"/>
              </a:buClr>
              <a:buSzPts val="1100"/>
              <a:buFont typeface="Arial"/>
              <a:buNone/>
            </a:pPr>
            <a:r>
              <a:rPr lang="en-US" sz="1400">
                <a:latin typeface="Courier Prime"/>
                <a:ea typeface="Courier Prime"/>
                <a:cs typeface="Courier Prime"/>
                <a:sym typeface="Courier Prime"/>
              </a:rPr>
              <a:t>{"FECHAHORA":"2022-09-23T12:57:25","WL-K":2809,"WL-V":4084,"TA":13.1,"RH":087,"TW":11.4,"BP":1018.0,"BAT":14.2,"BAT2":13.8}</a:t>
            </a:r>
            <a:endParaRPr sz="1400">
              <a:latin typeface="Courier Prime"/>
              <a:ea typeface="Courier Prime"/>
              <a:cs typeface="Courier Prime"/>
              <a:sym typeface="Courier Prime"/>
            </a:endParaRPr>
          </a:p>
          <a:p>
            <a:pPr indent="0" lvl="0" marL="0" rtl="0" algn="l">
              <a:spcBef>
                <a:spcPts val="600"/>
              </a:spcBef>
              <a:spcAft>
                <a:spcPts val="0"/>
              </a:spcAft>
              <a:buClr>
                <a:schemeClr val="dk1"/>
              </a:buClr>
              <a:buSzPts val="1100"/>
              <a:buFont typeface="Arial"/>
              <a:buNone/>
            </a:pPr>
            <a:r>
              <a:t/>
            </a:r>
            <a:endParaRPr sz="1700"/>
          </a:p>
          <a:p>
            <a:pPr indent="0" lvl="0" marL="0" rtl="0" algn="l">
              <a:spcBef>
                <a:spcPts val="600"/>
              </a:spcBef>
              <a:spcAft>
                <a:spcPts val="0"/>
              </a:spcAft>
              <a:buNone/>
            </a:pPr>
            <a:r>
              <a:t/>
            </a:r>
            <a:endParaRPr sz="1700"/>
          </a:p>
        </p:txBody>
      </p:sp>
      <p:pic>
        <p:nvPicPr>
          <p:cNvPr id="161" name="Google Shape;161;p18"/>
          <p:cNvPicPr preferRelativeResize="0"/>
          <p:nvPr/>
        </p:nvPicPr>
        <p:blipFill>
          <a:blip r:embed="rId3">
            <a:alphaModFix/>
          </a:blip>
          <a:stretch>
            <a:fillRect/>
          </a:stretch>
        </p:blipFill>
        <p:spPr>
          <a:xfrm>
            <a:off x="6172200" y="1504475"/>
            <a:ext cx="2619424" cy="1851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Arquitectura { MQTT Ejemplos}</a:t>
            </a:r>
            <a:endParaRPr/>
          </a:p>
        </p:txBody>
      </p:sp>
      <p:sp>
        <p:nvSpPr>
          <p:cNvPr id="167" name="Google Shape;167;p19"/>
          <p:cNvSpPr txBox="1"/>
          <p:nvPr>
            <p:ph idx="1" type="body"/>
          </p:nvPr>
        </p:nvSpPr>
        <p:spPr>
          <a:xfrm>
            <a:off x="457200" y="1200150"/>
            <a:ext cx="79848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sz="1900">
                <a:latin typeface="Courier Prime"/>
                <a:ea typeface="Courier Prime"/>
                <a:cs typeface="Courier Prime"/>
                <a:sym typeface="Courier Prime"/>
              </a:rPr>
              <a:t>Ejemplos </a:t>
            </a:r>
            <a:r>
              <a:rPr lang="en-US" sz="1900">
                <a:latin typeface="Courier Prime"/>
                <a:ea typeface="Courier Prime"/>
                <a:cs typeface="Courier Prime"/>
                <a:sym typeface="Courier Prime"/>
              </a:rPr>
              <a:t>Suscribirse</a:t>
            </a:r>
            <a:r>
              <a:rPr lang="en-US" sz="1900">
                <a:latin typeface="Courier Prime"/>
                <a:ea typeface="Courier Prime"/>
                <a:cs typeface="Courier Prime"/>
                <a:sym typeface="Courier Prime"/>
              </a:rPr>
              <a:t> a un tópico:</a:t>
            </a:r>
            <a:endParaRPr sz="1900">
              <a:latin typeface="Courier Prime"/>
              <a:ea typeface="Courier Prime"/>
              <a:cs typeface="Courier Prime"/>
              <a:sym typeface="Courier Prime"/>
            </a:endParaRPr>
          </a:p>
          <a:p>
            <a:pPr indent="-317500" lvl="1" marL="914400" rtl="0" algn="l">
              <a:spcBef>
                <a:spcPts val="480"/>
              </a:spcBef>
              <a:spcAft>
                <a:spcPts val="0"/>
              </a:spcAft>
              <a:buSzPts val="1400"/>
              <a:buFont typeface="Courier Prime"/>
              <a:buChar char="○"/>
            </a:pPr>
            <a:r>
              <a:rPr lang="en-US" sz="1400">
                <a:latin typeface="Courier Prime"/>
                <a:ea typeface="Courier Prime"/>
                <a:cs typeface="Courier Prime"/>
                <a:sym typeface="Courier Prime"/>
              </a:rPr>
              <a:t>-t “niveldelmar/+/data/#”</a:t>
            </a:r>
            <a:endParaRPr sz="1400">
              <a:latin typeface="Courier Prime"/>
              <a:ea typeface="Courier Prime"/>
              <a:cs typeface="Courier Prime"/>
              <a:sym typeface="Courier Prime"/>
            </a:endParaRPr>
          </a:p>
          <a:p>
            <a:pPr indent="-317500" lvl="2" marL="1371600" rtl="0" algn="l">
              <a:spcBef>
                <a:spcPts val="0"/>
              </a:spcBef>
              <a:spcAft>
                <a:spcPts val="0"/>
              </a:spcAft>
              <a:buSzPts val="1400"/>
              <a:buFont typeface="Courier Prime"/>
              <a:buChar char="■"/>
            </a:pPr>
            <a:r>
              <a:rPr lang="en-US" sz="1400">
                <a:latin typeface="Courier Prime"/>
                <a:ea typeface="Courier Prime"/>
                <a:cs typeface="Courier Prime"/>
                <a:sym typeface="Courier Prime"/>
              </a:rPr>
              <a:t>Todos los canales de comunicación y todas las estaciones</a:t>
            </a:r>
            <a:endParaRPr sz="1400">
              <a:latin typeface="Courier Prime"/>
              <a:ea typeface="Courier Prime"/>
              <a:cs typeface="Courier Prime"/>
              <a:sym typeface="Courier Prime"/>
            </a:endParaRPr>
          </a:p>
          <a:p>
            <a:pPr indent="-317500" lvl="1" marL="914400" rtl="0" algn="l">
              <a:spcBef>
                <a:spcPts val="0"/>
              </a:spcBef>
              <a:spcAft>
                <a:spcPts val="0"/>
              </a:spcAft>
              <a:buSzPts val="1400"/>
              <a:buFont typeface="Courier Prime"/>
              <a:buChar char="○"/>
            </a:pPr>
            <a:r>
              <a:rPr lang="en-US" sz="1400">
                <a:latin typeface="Courier Prime"/>
                <a:ea typeface="Courier Prime"/>
                <a:cs typeface="Courier Prime"/>
                <a:sym typeface="Courier Prime"/>
              </a:rPr>
              <a:t>-t </a:t>
            </a:r>
            <a:r>
              <a:rPr lang="en-US" sz="1400">
                <a:solidFill>
                  <a:schemeClr val="dk2"/>
                </a:solidFill>
                <a:latin typeface="Courier Prime"/>
                <a:ea typeface="Courier Prime"/>
                <a:cs typeface="Courier Prime"/>
                <a:sym typeface="Courier Prime"/>
              </a:rPr>
              <a:t>“niveldelmar/BGAN/data/#”</a:t>
            </a:r>
            <a:endParaRPr sz="1400">
              <a:solidFill>
                <a:schemeClr val="dk2"/>
              </a:solidFill>
              <a:latin typeface="Courier Prime"/>
              <a:ea typeface="Courier Prime"/>
              <a:cs typeface="Courier Prime"/>
              <a:sym typeface="Courier Prime"/>
            </a:endParaRPr>
          </a:p>
          <a:p>
            <a:pPr indent="-317500" lvl="2" marL="1371600" rtl="0" algn="l">
              <a:spcBef>
                <a:spcPts val="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Canal de comunicación BGAN y todas las estaciones</a:t>
            </a:r>
            <a:endParaRPr sz="1400">
              <a:solidFill>
                <a:schemeClr val="dk2"/>
              </a:solidFill>
              <a:latin typeface="Courier Prime"/>
              <a:ea typeface="Courier Prime"/>
              <a:cs typeface="Courier Prime"/>
              <a:sym typeface="Courier Prime"/>
            </a:endParaRPr>
          </a:p>
          <a:p>
            <a:pPr indent="-317500" lvl="1" marL="914400" rtl="0" algn="l">
              <a:spcBef>
                <a:spcPts val="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-t “niveldelmar/+/data/VLP”</a:t>
            </a:r>
            <a:endParaRPr sz="1400">
              <a:solidFill>
                <a:schemeClr val="dk2"/>
              </a:solidFill>
              <a:latin typeface="Courier Prime"/>
              <a:ea typeface="Courier Prime"/>
              <a:cs typeface="Courier Prime"/>
              <a:sym typeface="Courier Prime"/>
            </a:endParaRPr>
          </a:p>
          <a:p>
            <a:pPr indent="-317500" lvl="2" marL="1371600" rtl="0" algn="l">
              <a:spcBef>
                <a:spcPts val="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Todos los Ccanales de comunicación , estación VLP</a:t>
            </a:r>
            <a:endParaRPr sz="1400">
              <a:solidFill>
                <a:schemeClr val="dk2"/>
              </a:solidFill>
              <a:latin typeface="Courier Prime"/>
              <a:ea typeface="Courier Prime"/>
              <a:cs typeface="Courier Prime"/>
              <a:sym typeface="Courier Prime"/>
            </a:endParaRPr>
          </a:p>
          <a:p>
            <a:pPr indent="-317500" lvl="1" marL="914400" rtl="0" algn="l">
              <a:spcBef>
                <a:spcPts val="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-t “niveldelmar/+/data/VLP”</a:t>
            </a:r>
            <a:endParaRPr sz="1400">
              <a:solidFill>
                <a:schemeClr val="dk2"/>
              </a:solidFill>
              <a:latin typeface="Courier Prime"/>
              <a:ea typeface="Courier Prime"/>
              <a:cs typeface="Courier Prime"/>
              <a:sym typeface="Courier Prime"/>
            </a:endParaRPr>
          </a:p>
          <a:p>
            <a:pPr indent="-317500" lvl="2" marL="1371600" rtl="0" algn="l">
              <a:spcBef>
                <a:spcPts val="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Todos los canales de comunicación , estación VLP</a:t>
            </a:r>
            <a:endParaRPr sz="1400">
              <a:solidFill>
                <a:schemeClr val="dk2"/>
              </a:solidFill>
              <a:latin typeface="Courier Prime"/>
              <a:ea typeface="Courier Prime"/>
              <a:cs typeface="Courier Prime"/>
              <a:sym typeface="Courier Prime"/>
            </a:endParaRPr>
          </a:p>
          <a:p>
            <a:pPr indent="-317500" lvl="1" marL="914400" rtl="0" algn="l">
              <a:spcBef>
                <a:spcPts val="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-t “niveldelmar/GPRS/data/VLP”</a:t>
            </a:r>
            <a:endParaRPr sz="1400">
              <a:solidFill>
                <a:schemeClr val="dk2"/>
              </a:solidFill>
              <a:latin typeface="Courier Prime"/>
              <a:ea typeface="Courier Prime"/>
              <a:cs typeface="Courier Prime"/>
              <a:sym typeface="Courier Prime"/>
            </a:endParaRPr>
          </a:p>
          <a:p>
            <a:pPr indent="-317500" lvl="2" marL="1371600" rtl="0" algn="l">
              <a:spcBef>
                <a:spcPts val="0"/>
              </a:spcBef>
              <a:spcAft>
                <a:spcPts val="0"/>
              </a:spcAft>
              <a:buClr>
                <a:schemeClr val="dk2"/>
              </a:buClr>
              <a:buSzPts val="1400"/>
              <a:buFont typeface="Courier Prime"/>
              <a:buChar char="■"/>
            </a:pPr>
            <a:r>
              <a:rPr lang="en-US" sz="1400">
                <a:solidFill>
                  <a:schemeClr val="dk2"/>
                </a:solidFill>
                <a:latin typeface="Courier Prime"/>
                <a:ea typeface="Courier Prime"/>
                <a:cs typeface="Courier Prime"/>
                <a:sym typeface="Courier Prime"/>
              </a:rPr>
              <a:t>Canal GPRS de comunicación , estación VLP</a:t>
            </a:r>
            <a:endParaRPr sz="1400">
              <a:solidFill>
                <a:schemeClr val="dk2"/>
              </a:solidFill>
              <a:latin typeface="Courier Prime"/>
              <a:ea typeface="Courier Prime"/>
              <a:cs typeface="Courier Prime"/>
              <a:sym typeface="Courier Prime"/>
            </a:endParaRPr>
          </a:p>
          <a:p>
            <a:pPr indent="0" lvl="0" marL="0" rtl="0" algn="l">
              <a:spcBef>
                <a:spcPts val="600"/>
              </a:spcBef>
              <a:spcAft>
                <a:spcPts val="0"/>
              </a:spcAft>
              <a:buNone/>
            </a:pPr>
            <a:r>
              <a:t/>
            </a:r>
            <a:endParaRPr sz="1400">
              <a:latin typeface="Courier Prime"/>
              <a:ea typeface="Courier Prime"/>
              <a:cs typeface="Courier Prime"/>
              <a:sym typeface="Courier Prime"/>
            </a:endParaRPr>
          </a:p>
          <a:p>
            <a:pPr indent="0" lvl="0" marL="0" rtl="0" algn="l">
              <a:spcBef>
                <a:spcPts val="600"/>
              </a:spcBef>
              <a:spcAft>
                <a:spcPts val="0"/>
              </a:spcAft>
              <a:buNone/>
            </a:pPr>
            <a:r>
              <a:t/>
            </a:r>
            <a:endParaRPr sz="1400">
              <a:latin typeface="Courier Prime"/>
              <a:ea typeface="Courier Prime"/>
              <a:cs typeface="Courier Prime"/>
              <a:sym typeface="Courier Prime"/>
            </a:endParaRPr>
          </a:p>
          <a:p>
            <a:pPr indent="0" lvl="0" marL="0" rtl="0" algn="l">
              <a:spcBef>
                <a:spcPts val="600"/>
              </a:spcBef>
              <a:spcAft>
                <a:spcPts val="0"/>
              </a:spcAft>
              <a:buNone/>
            </a:pPr>
            <a:r>
              <a:t/>
            </a:r>
            <a:endParaRPr sz="1700"/>
          </a:p>
          <a:p>
            <a:pPr indent="0" lvl="0" marL="0" rtl="0" algn="l">
              <a:spcBef>
                <a:spcPts val="600"/>
              </a:spcBef>
              <a:spcAft>
                <a:spcPts val="0"/>
              </a:spcAft>
              <a:buNone/>
            </a:pPr>
            <a:r>
              <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118700" y="76200"/>
            <a:ext cx="8711100" cy="10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Arquitectura { Script: Ejemplo}</a:t>
            </a:r>
            <a:endParaRPr/>
          </a:p>
        </p:txBody>
      </p:sp>
      <p:sp>
        <p:nvSpPr>
          <p:cNvPr id="173" name="Google Shape;173;p20"/>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US" sz="1200">
                <a:latin typeface="Courier Prime"/>
                <a:ea typeface="Courier Prime"/>
                <a:cs typeface="Courier Prime"/>
                <a:sym typeface="Courier Prime"/>
              </a:rPr>
              <a:t>$ </a:t>
            </a:r>
            <a:r>
              <a:rPr i="1" lang="en-US" sz="1200">
                <a:latin typeface="Courier Prime"/>
                <a:ea typeface="Courier Prime"/>
                <a:cs typeface="Courier Prime"/>
                <a:sym typeface="Courier Prime"/>
              </a:rPr>
              <a:t>mosquitto_sub -v --cert /u/slogger/config/certs/iotpasarela.pem.crt --key /u/slogger/config/certs/iotpasarela-private.pem.key --cafile /u/slogger/config/certs/VeriSign-Class3-Public-Primary-Certification-Authority-G5.pem -h a3iw16w1ss3ffq.iot.us-east-1.amazonaws.com -p 8883 -t "niveldelmar/#"</a:t>
            </a:r>
            <a:endParaRPr i="1" sz="1200">
              <a:latin typeface="Courier Prime"/>
              <a:ea typeface="Courier Prime"/>
              <a:cs typeface="Courier Prime"/>
              <a:sym typeface="Courier Prime"/>
            </a:endParaRPr>
          </a:p>
          <a:p>
            <a:pPr indent="0" lvl="0" marL="0" rtl="0" algn="l">
              <a:spcBef>
                <a:spcPts val="600"/>
              </a:spcBef>
              <a:spcAft>
                <a:spcPts val="0"/>
              </a:spcAft>
              <a:buNone/>
            </a:pPr>
            <a:r>
              <a:t/>
            </a:r>
            <a:endParaRPr i="1" sz="1200">
              <a:latin typeface="Courier Prime"/>
              <a:ea typeface="Courier Prime"/>
              <a:cs typeface="Courier Prime"/>
              <a:sym typeface="Courier Prime"/>
            </a:endParaRPr>
          </a:p>
          <a:p>
            <a:pPr indent="0" lvl="0" marL="0" rtl="0" algn="l">
              <a:spcBef>
                <a:spcPts val="600"/>
              </a:spcBef>
              <a:spcAft>
                <a:spcPts val="0"/>
              </a:spcAft>
              <a:buNone/>
            </a:pPr>
            <a:r>
              <a:t/>
            </a:r>
            <a:endParaRPr i="1" sz="1200">
              <a:latin typeface="Courier Prime"/>
              <a:ea typeface="Courier Prime"/>
              <a:cs typeface="Courier Prime"/>
              <a:sym typeface="Courier Prime"/>
            </a:endParaRPr>
          </a:p>
        </p:txBody>
      </p:sp>
      <p:pic>
        <p:nvPicPr>
          <p:cNvPr id="174" name="Google Shape;174;p20"/>
          <p:cNvPicPr preferRelativeResize="0"/>
          <p:nvPr/>
        </p:nvPicPr>
        <p:blipFill>
          <a:blip r:embed="rId3">
            <a:alphaModFix/>
          </a:blip>
          <a:stretch>
            <a:fillRect/>
          </a:stretch>
        </p:blipFill>
        <p:spPr>
          <a:xfrm>
            <a:off x="655675" y="2136526"/>
            <a:ext cx="7569551" cy="2698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