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645" r:id="rId2"/>
    <p:sldId id="646" r:id="rId3"/>
    <p:sldId id="642" r:id="rId4"/>
    <p:sldId id="643" r:id="rId5"/>
    <p:sldId id="644" r:id="rId6"/>
  </p:sldIdLst>
  <p:sldSz cx="9144000" cy="6858000" type="screen4x3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FF53C9FF-B040-1B4C-884D-873B75ACAE41}">
          <p14:sldIdLst>
            <p14:sldId id="645"/>
            <p14:sldId id="646"/>
            <p14:sldId id="642"/>
            <p14:sldId id="643"/>
            <p14:sldId id="644"/>
          </p14:sldIdLst>
        </p14:section>
        <p14:section name="revisar" id="{A61BA92A-046F-BA40-8C52-DF346ACBFEE6}">
          <p14:sldIdLst/>
        </p14:section>
        <p14:section name="Sección sin título" id="{74372E65-93E5-433E-B655-6ABFC217561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309"/>
    <a:srgbClr val="FFD513"/>
    <a:srgbClr val="FFFF00"/>
    <a:srgbClr val="00B050"/>
    <a:srgbClr val="F94A08"/>
    <a:srgbClr val="141B30"/>
    <a:srgbClr val="0F253F"/>
    <a:srgbClr val="19353B"/>
    <a:srgbClr val="EA6907"/>
    <a:srgbClr val="FFE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5" autoAdjust="0"/>
    <p:restoredTop sz="94306" autoAdjust="0"/>
  </p:normalViewPr>
  <p:slideViewPr>
    <p:cSldViewPr snapToGrid="0" snapToObjects="1">
      <p:cViewPr varScale="1">
        <p:scale>
          <a:sx n="57" d="100"/>
          <a:sy n="57" d="100"/>
        </p:scale>
        <p:origin x="72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Shape 209"/>
          <p:cNvSpPr>
            <a:spLocks noGrp="1"/>
          </p:cNvSpPr>
          <p:nvPr>
            <p:ph type="body" sz="quarter" idx="1"/>
          </p:nvPr>
        </p:nvSpPr>
        <p:spPr>
          <a:xfrm>
            <a:off x="934721" y="4415790"/>
            <a:ext cx="5140960" cy="41833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629590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o del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172" name="Nivel de texto 1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73" name="Marcador de texto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74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o del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182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83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84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o del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92" name="Nivel de texto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93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o del título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01" name="Nivel de texto 1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02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73" name="Nivel de texto 1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Marcador de texto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83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3" name="Nivel de texto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2" name="Nivel de texto 1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o del título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11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2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o del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38" name="Nivel de texto 1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9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o del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47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8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49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3" r:id="rId8"/>
    <p:sldLayoutId id="2147483664" r:id="rId9"/>
    <p:sldLayoutId id="2147483667" r:id="rId10"/>
    <p:sldLayoutId id="2147483668" r:id="rId11"/>
    <p:sldLayoutId id="2147483669" r:id="rId12"/>
    <p:sldLayoutId id="2147483670" r:id="rId13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ioc-sealevelmonitoring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t-atps.info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2022\Oceanografia\Taller VLIZ\Logos\decenio una lin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152" y="5349139"/>
            <a:ext cx="241181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:\2022\Oceanografia\Taller VLIZ\base para Pantalla PP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980977"/>
            <a:ext cx="9144000" cy="287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:\2022\Oceanografia\Taller VLIZ\Logos\decenio una line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57" y="5056690"/>
            <a:ext cx="2430288" cy="72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:\2022\Oceanografia\Taller VLIZ\Logos\logos cabecer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336704" cy="116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1547664" y="1844824"/>
            <a:ext cx="60486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 smtClean="0"/>
              <a:t>Taller</a:t>
            </a:r>
          </a:p>
          <a:p>
            <a:pPr algn="ctr"/>
            <a:endParaRPr lang="es-CL" sz="2000" dirty="0" smtClean="0"/>
          </a:p>
          <a:p>
            <a:pPr algn="ctr"/>
            <a:r>
              <a:rPr lang="es-CL" sz="2000" dirty="0" smtClean="0"/>
              <a:t>“Acceso compartido a datos de Nivel del Mar:</a:t>
            </a:r>
          </a:p>
          <a:p>
            <a:pPr algn="ctr"/>
            <a:r>
              <a:rPr lang="es-CL" sz="2000" i="1" dirty="0" smtClean="0"/>
              <a:t>Herramienta para una respuesta Regional</a:t>
            </a:r>
          </a:p>
          <a:p>
            <a:pPr algn="ctr"/>
            <a:r>
              <a:rPr lang="es-CL" sz="2000" i="1" dirty="0" smtClean="0"/>
              <a:t>efectiva ante Emergencias de Tsunami</a:t>
            </a:r>
            <a:r>
              <a:rPr lang="es-CL" sz="2000" dirty="0" smtClean="0"/>
              <a:t>”. </a:t>
            </a:r>
          </a:p>
          <a:p>
            <a:pPr algn="ctr"/>
            <a:endParaRPr lang="es-CL" sz="2000" dirty="0" smtClean="0"/>
          </a:p>
          <a:p>
            <a:pPr algn="ctr"/>
            <a:endParaRPr lang="es-CL" sz="2000" dirty="0" smtClean="0"/>
          </a:p>
          <a:p>
            <a:pPr algn="ctr"/>
            <a:r>
              <a:rPr lang="es-CL" sz="1600" dirty="0" smtClean="0"/>
              <a:t>27 al 30 de septiembre </a:t>
            </a:r>
          </a:p>
          <a:p>
            <a:pPr algn="ctr"/>
            <a:r>
              <a:rPr lang="es-CL" sz="1600" dirty="0" smtClean="0"/>
              <a:t>Valparaíso - Chile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1594302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2022\Oceanografia\Taller VLIZ\Logos\decenio una line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152" y="5349139"/>
            <a:ext cx="241181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:\2022\Oceanografia\Taller VLIZ\base para Pantalla PP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980977"/>
            <a:ext cx="9144000" cy="287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:\2022\Oceanografia\Taller VLIZ\Logos\decenio una line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57" y="5056690"/>
            <a:ext cx="2430288" cy="72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:\2022\Oceanografia\Taller VLIZ\Logos\logos cabecer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336704" cy="116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921128" y="1844824"/>
            <a:ext cx="7088336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sz="2000" dirty="0" smtClean="0"/>
          </a:p>
          <a:p>
            <a:pPr algn="ctr"/>
            <a:endParaRPr lang="es-CL" sz="2000" dirty="0" smtClean="0">
              <a:solidFill>
                <a:srgbClr val="0070C0"/>
              </a:solidFill>
            </a:endParaRPr>
          </a:p>
          <a:p>
            <a:pPr algn="ctr" defTabSz="914400">
              <a:lnSpc>
                <a:spcPct val="110000"/>
              </a:lnSpc>
            </a:pPr>
            <a:r>
              <a:rPr lang="en-GB" sz="4400" b="1" i="1" dirty="0">
                <a:solidFill>
                  <a:srgbClr val="0070C0"/>
                </a:solidFill>
              </a:rPr>
              <a:t>¿ What brings us together in this Workshop ?</a:t>
            </a:r>
          </a:p>
          <a:p>
            <a:pPr algn="ctr"/>
            <a:endParaRPr lang="es-CL" sz="2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246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6286789"/>
            <a:ext cx="9144000" cy="571211"/>
            <a:chOff x="0" y="6286789"/>
            <a:chExt cx="9144000" cy="571211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799A75F-7AFD-48E3-A1A6-DB8D3CD1A621}"/>
                </a:ext>
              </a:extLst>
            </p:cNvPr>
            <p:cNvSpPr/>
            <p:nvPr/>
          </p:nvSpPr>
          <p:spPr>
            <a:xfrm>
              <a:off x="0" y="6342926"/>
              <a:ext cx="9144000" cy="515074"/>
            </a:xfrm>
            <a:prstGeom prst="rect">
              <a:avLst/>
            </a:prstGeom>
            <a:solidFill>
              <a:srgbClr val="0118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s-CL" sz="1100" dirty="0">
                <a:latin typeface="Century" panose="02040604050505020304" pitchFamily="18" charset="0"/>
              </a:endParaRPr>
            </a:p>
          </p:txBody>
        </p:sp>
        <p:sp>
          <p:nvSpPr>
            <p:cNvPr id="12" name="Proceso alternativo 7">
              <a:extLst>
                <a:ext uri="{FF2B5EF4-FFF2-40B4-BE49-F238E27FC236}">
                  <a16:creationId xmlns:a16="http://schemas.microsoft.com/office/drawing/2014/main" id="{D55218EE-51B4-4F20-B032-A3EB87DA4B51}"/>
                </a:ext>
              </a:extLst>
            </p:cNvPr>
            <p:cNvSpPr/>
            <p:nvPr/>
          </p:nvSpPr>
          <p:spPr>
            <a:xfrm flipV="1">
              <a:off x="0" y="6286789"/>
              <a:ext cx="9144000" cy="45719"/>
            </a:xfrm>
            <a:prstGeom prst="flowChartAlternateProcess">
              <a:avLst/>
            </a:prstGeom>
            <a:solidFill>
              <a:srgbClr val="957001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s-CL" kern="0" dirty="0">
                <a:solidFill>
                  <a:sysClr val="window" lastClr="FFFFFF"/>
                </a:solidFill>
                <a:latin typeface="Calibri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14" name="Agrupar 17">
              <a:extLst>
                <a:ext uri="{FF2B5EF4-FFF2-40B4-BE49-F238E27FC236}">
                  <a16:creationId xmlns:a16="http://schemas.microsoft.com/office/drawing/2014/main" id="{CE83BCFE-969C-4CE3-ADF7-E08F87A53B9A}"/>
                </a:ext>
              </a:extLst>
            </p:cNvPr>
            <p:cNvGrpSpPr/>
            <p:nvPr/>
          </p:nvGrpSpPr>
          <p:grpSpPr>
            <a:xfrm>
              <a:off x="0" y="6311265"/>
              <a:ext cx="9144000" cy="546735"/>
              <a:chOff x="0" y="6311265"/>
              <a:chExt cx="9144000" cy="546735"/>
            </a:xfrm>
          </p:grpSpPr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C8B05D01-77D5-48E9-8FB8-351364752FEB}"/>
                  </a:ext>
                </a:extLst>
              </p:cNvPr>
              <p:cNvSpPr/>
              <p:nvPr/>
            </p:nvSpPr>
            <p:spPr>
              <a:xfrm>
                <a:off x="3606883" y="6332508"/>
                <a:ext cx="19302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/>
                    <a:cs typeface="Arial"/>
                  </a:rPr>
                  <a:t>P A T R I O T I S M O</a:t>
                </a:r>
              </a:p>
            </p:txBody>
          </p:sp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525E813C-6F1E-4E4B-91F1-1A7376946AA6}"/>
                  </a:ext>
                </a:extLst>
              </p:cNvPr>
              <p:cNvSpPr/>
              <p:nvPr/>
            </p:nvSpPr>
            <p:spPr>
              <a:xfrm>
                <a:off x="932229" y="6596390"/>
                <a:ext cx="709731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HONOR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9DABA75E-DC98-4B79-9F0C-12E3EC457D99}"/>
                  </a:ext>
                </a:extLst>
              </p:cNvPr>
              <p:cNvSpPr/>
              <p:nvPr/>
            </p:nvSpPr>
            <p:spPr>
              <a:xfrm>
                <a:off x="2436066" y="6596390"/>
                <a:ext cx="790939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LEALTAD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2F185DF0-1D34-4393-9BC2-2E296CDD376A}"/>
                  </a:ext>
                </a:extLst>
              </p:cNvPr>
              <p:cNvSpPr/>
              <p:nvPr/>
            </p:nvSpPr>
            <p:spPr>
              <a:xfrm>
                <a:off x="4133419" y="6596390"/>
                <a:ext cx="877163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VALENTÍA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7A3EDF22-C19C-4420-9ACA-1D9E94A718F7}"/>
                  </a:ext>
                </a:extLst>
              </p:cNvPr>
              <p:cNvSpPr/>
              <p:nvPr/>
            </p:nvSpPr>
            <p:spPr>
              <a:xfrm>
                <a:off x="5692380" y="6596390"/>
                <a:ext cx="105460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INTEGRIDAD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C49BDC20-73C9-44B6-A444-6CB6F119091F}"/>
                  </a:ext>
                </a:extLst>
              </p:cNvPr>
              <p:cNvSpPr/>
              <p:nvPr/>
            </p:nvSpPr>
            <p:spPr>
              <a:xfrm>
                <a:off x="7541095" y="6596390"/>
                <a:ext cx="67067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DEBER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3" name="Conector recto 22">
                <a:extLst>
                  <a:ext uri="{FF2B5EF4-FFF2-40B4-BE49-F238E27FC236}">
                    <a16:creationId xmlns:a16="http://schemas.microsoft.com/office/drawing/2014/main" id="{885157D7-7504-4F74-AE47-D9278C294A4A}"/>
                  </a:ext>
                </a:extLst>
              </p:cNvPr>
              <p:cNvCxnSpPr/>
              <p:nvPr/>
            </p:nvCxnSpPr>
            <p:spPr>
              <a:xfrm>
                <a:off x="0" y="6311265"/>
                <a:ext cx="9144000" cy="0"/>
              </a:xfrm>
              <a:prstGeom prst="line">
                <a:avLst/>
              </a:prstGeom>
              <a:ln>
                <a:solidFill>
                  <a:srgbClr val="FEB81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" name="Imagen 18" descr="ESCUDO ARMADA-0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88" y="81140"/>
            <a:ext cx="618641" cy="790706"/>
          </a:xfrm>
          <a:prstGeom prst="rect">
            <a:avLst/>
          </a:prstGeom>
        </p:spPr>
      </p:pic>
      <p:pic>
        <p:nvPicPr>
          <p:cNvPr id="24" name="Imagen 23" descr="ESCUDO SHOA-0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764" y="186383"/>
            <a:ext cx="686130" cy="686130"/>
          </a:xfrm>
          <a:prstGeom prst="rect">
            <a:avLst/>
          </a:prstGeom>
        </p:spPr>
      </p:pic>
      <p:sp>
        <p:nvSpPr>
          <p:cNvPr id="25" name="Proceso alternativo 5">
            <a:extLst>
              <a:ext uri="{FF2B5EF4-FFF2-40B4-BE49-F238E27FC236}">
                <a16:creationId xmlns:a16="http://schemas.microsoft.com/office/drawing/2014/main" id="{A9B50D0E-EF3B-4F81-8D1C-45E23C4F8FF5}"/>
              </a:ext>
            </a:extLst>
          </p:cNvPr>
          <p:cNvSpPr/>
          <p:nvPr/>
        </p:nvSpPr>
        <p:spPr>
          <a:xfrm>
            <a:off x="1047730" y="562937"/>
            <a:ext cx="7048541" cy="31227"/>
          </a:xfrm>
          <a:prstGeom prst="flowChartAlternateProcess">
            <a:avLst/>
          </a:prstGeom>
          <a:solidFill>
            <a:srgbClr val="957001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68580" tIns="34290" rIns="68580" bIns="3429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8 Marcador de contenido"/>
          <p:cNvSpPr txBox="1">
            <a:spLocks/>
          </p:cNvSpPr>
          <p:nvPr/>
        </p:nvSpPr>
        <p:spPr>
          <a:xfrm>
            <a:off x="457200" y="126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§"/>
            </a:pPr>
            <a:endParaRPr lang="es-CL" sz="2000" dirty="0">
              <a:solidFill>
                <a:schemeClr val="bg1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31" name="19 Rectángulo">
            <a:extLst>
              <a:ext uri="{FF2B5EF4-FFF2-40B4-BE49-F238E27FC236}">
                <a16:creationId xmlns:a16="http://schemas.microsoft.com/office/drawing/2014/main" id="{A28FF564-BC61-4223-B11E-CE6A1824B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682" y="113876"/>
            <a:ext cx="7722637" cy="461665"/>
          </a:xfrm>
          <a:prstGeom prst="rect">
            <a:avLst/>
          </a:prstGeom>
          <a:noFill/>
          <a:ln w="12700">
            <a:miter lim="400000"/>
          </a:ln>
        </p:spPr>
        <p:txBody>
          <a:bodyPr wrap="square" lIns="45719" rIns="45719">
            <a:spAutoFit/>
          </a:bodyPr>
          <a:lstStyle/>
          <a:p>
            <a:pPr algn="ctr"/>
            <a:r>
              <a:rPr lang="es-ES" sz="2400" smtClean="0">
                <a:solidFill>
                  <a:srgbClr val="FFFF00"/>
                </a:solidFill>
                <a:latin typeface="Arial"/>
                <a:ea typeface="Avenir Roman"/>
                <a:cs typeface="Arial"/>
              </a:rPr>
              <a:t>Past Experiences</a:t>
            </a:r>
            <a:endParaRPr lang="es-ES" sz="2400" dirty="0">
              <a:solidFill>
                <a:srgbClr val="FFFF00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33" name="8 CuadroTexto"/>
          <p:cNvSpPr txBox="1">
            <a:spLocks noChangeArrowheads="1"/>
          </p:cNvSpPr>
          <p:nvPr/>
        </p:nvSpPr>
        <p:spPr bwMode="auto">
          <a:xfrm>
            <a:off x="255588" y="952747"/>
            <a:ext cx="8612187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indent="0" algn="just" eaLnBrk="1" hangingPunct="1"/>
            <a:r>
              <a:rPr lang="es-CL" altLang="es-CL" i="1" smtClean="0">
                <a:solidFill>
                  <a:srgbClr val="FFFF00"/>
                </a:solidFill>
                <a:latin typeface="Arial" charset="0"/>
              </a:rPr>
              <a:t>Tonga Event, January 15th 2022.</a:t>
            </a:r>
            <a:endParaRPr lang="es-CL" altLang="es-CL" i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First historical Tsunami event not triggered by seismic activity, for which emergency response an Tsunami Treath levels had to be updated almost in realtime.</a:t>
            </a:r>
          </a:p>
          <a:p>
            <a:pPr algn="just" eaLnBrk="1" hangingPunct="1">
              <a:buFontTx/>
              <a:buChar char="•"/>
            </a:pPr>
            <a:endParaRPr lang="es-CL" altLang="es-CL" sz="1600" b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Showed how real time access to foreign sea level stations data accross the Pacific was the only available information to alert coastal communities.</a:t>
            </a: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" name="8 CuadroTexto"/>
          <p:cNvSpPr txBox="1">
            <a:spLocks noChangeArrowheads="1"/>
          </p:cNvSpPr>
          <p:nvPr/>
        </p:nvSpPr>
        <p:spPr bwMode="auto">
          <a:xfrm>
            <a:off x="266320" y="3191521"/>
            <a:ext cx="861218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indent="0" algn="just" eaLnBrk="1" hangingPunct="1"/>
            <a:r>
              <a:rPr lang="es-CL" altLang="es-CL" i="1" smtClean="0">
                <a:solidFill>
                  <a:srgbClr val="FFFF00"/>
                </a:solidFill>
                <a:latin typeface="Arial" charset="0"/>
              </a:rPr>
              <a:t>VLIZ – SHOA long history working together.</a:t>
            </a:r>
            <a:endParaRPr lang="es-CL" altLang="es-CL" i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Initial work began in 2011 during SHOA’s main sea level station network upgrade and expansión.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SHOA currently operates 47 sea level stations from Arica down to Antartica, including three island territories of Juan Fernández, San Félix and Easter Island.</a:t>
            </a:r>
          </a:p>
          <a:p>
            <a:pPr algn="just" eaLnBrk="1" hangingPunct="1">
              <a:buFontTx/>
              <a:buChar char="•"/>
            </a:pPr>
            <a:endParaRPr lang="es-CL" altLang="es-CL" sz="1600" b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r>
              <a:rPr lang="es-CL" altLang="es-CL" sz="1600">
                <a:solidFill>
                  <a:schemeClr val="bg1"/>
                </a:solidFill>
                <a:latin typeface="Arial" charset="0"/>
              </a:rPr>
              <a:t>All stations </a:t>
            </a: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operate </a:t>
            </a:r>
            <a:r>
              <a:rPr lang="es-CL" altLang="es-CL" sz="1600">
                <a:solidFill>
                  <a:schemeClr val="bg1"/>
                </a:solidFill>
                <a:latin typeface="Arial" charset="0"/>
              </a:rPr>
              <a:t>two telemetry options, most of them present at </a:t>
            </a:r>
            <a:r>
              <a:rPr lang="es-CL" altLang="es-CL" sz="1600">
                <a:solidFill>
                  <a:schemeClr val="bg1"/>
                </a:solidFill>
                <a:latin typeface="Arial" charset="0"/>
                <a:hlinkClick r:id="rId4"/>
              </a:rPr>
              <a:t>https://www.ioc-sealevelmonitoring.org</a:t>
            </a:r>
            <a:r>
              <a:rPr lang="es-CL" altLang="es-CL" sz="1600" smtClean="0">
                <a:solidFill>
                  <a:schemeClr val="bg1"/>
                </a:solidFill>
                <a:latin typeface="Arial" charset="0"/>
                <a:hlinkClick r:id="rId4"/>
              </a:rPr>
              <a:t>/</a:t>
            </a: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 (Currently accounting for 90 stations on that database)</a:t>
            </a: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0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6286789"/>
            <a:ext cx="9144000" cy="571211"/>
            <a:chOff x="0" y="6286789"/>
            <a:chExt cx="9144000" cy="571211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799A75F-7AFD-48E3-A1A6-DB8D3CD1A621}"/>
                </a:ext>
              </a:extLst>
            </p:cNvPr>
            <p:cNvSpPr/>
            <p:nvPr/>
          </p:nvSpPr>
          <p:spPr>
            <a:xfrm>
              <a:off x="0" y="6342926"/>
              <a:ext cx="9144000" cy="515074"/>
            </a:xfrm>
            <a:prstGeom prst="rect">
              <a:avLst/>
            </a:prstGeom>
            <a:solidFill>
              <a:srgbClr val="0118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s-CL" sz="1100" dirty="0">
                <a:latin typeface="Century" panose="02040604050505020304" pitchFamily="18" charset="0"/>
              </a:endParaRPr>
            </a:p>
          </p:txBody>
        </p:sp>
        <p:sp>
          <p:nvSpPr>
            <p:cNvPr id="12" name="Proceso alternativo 7">
              <a:extLst>
                <a:ext uri="{FF2B5EF4-FFF2-40B4-BE49-F238E27FC236}">
                  <a16:creationId xmlns:a16="http://schemas.microsoft.com/office/drawing/2014/main" id="{D55218EE-51B4-4F20-B032-A3EB87DA4B51}"/>
                </a:ext>
              </a:extLst>
            </p:cNvPr>
            <p:cNvSpPr/>
            <p:nvPr/>
          </p:nvSpPr>
          <p:spPr>
            <a:xfrm flipV="1">
              <a:off x="0" y="6286789"/>
              <a:ext cx="9144000" cy="45719"/>
            </a:xfrm>
            <a:prstGeom prst="flowChartAlternateProcess">
              <a:avLst/>
            </a:prstGeom>
            <a:solidFill>
              <a:srgbClr val="957001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s-CL" kern="0" dirty="0">
                <a:solidFill>
                  <a:sysClr val="window" lastClr="FFFFFF"/>
                </a:solidFill>
                <a:latin typeface="Calibri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14" name="Agrupar 17">
              <a:extLst>
                <a:ext uri="{FF2B5EF4-FFF2-40B4-BE49-F238E27FC236}">
                  <a16:creationId xmlns:a16="http://schemas.microsoft.com/office/drawing/2014/main" id="{CE83BCFE-969C-4CE3-ADF7-E08F87A53B9A}"/>
                </a:ext>
              </a:extLst>
            </p:cNvPr>
            <p:cNvGrpSpPr/>
            <p:nvPr/>
          </p:nvGrpSpPr>
          <p:grpSpPr>
            <a:xfrm>
              <a:off x="0" y="6311265"/>
              <a:ext cx="9144000" cy="546735"/>
              <a:chOff x="0" y="6311265"/>
              <a:chExt cx="9144000" cy="546735"/>
            </a:xfrm>
          </p:grpSpPr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C8B05D01-77D5-48E9-8FB8-351364752FEB}"/>
                  </a:ext>
                </a:extLst>
              </p:cNvPr>
              <p:cNvSpPr/>
              <p:nvPr/>
            </p:nvSpPr>
            <p:spPr>
              <a:xfrm>
                <a:off x="3606883" y="6332508"/>
                <a:ext cx="19302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/>
                    <a:cs typeface="Arial"/>
                  </a:rPr>
                  <a:t>P A T R I O T I S M O</a:t>
                </a:r>
              </a:p>
            </p:txBody>
          </p:sp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525E813C-6F1E-4E4B-91F1-1A7376946AA6}"/>
                  </a:ext>
                </a:extLst>
              </p:cNvPr>
              <p:cNvSpPr/>
              <p:nvPr/>
            </p:nvSpPr>
            <p:spPr>
              <a:xfrm>
                <a:off x="932229" y="6596390"/>
                <a:ext cx="709731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HONOR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9DABA75E-DC98-4B79-9F0C-12E3EC457D99}"/>
                  </a:ext>
                </a:extLst>
              </p:cNvPr>
              <p:cNvSpPr/>
              <p:nvPr/>
            </p:nvSpPr>
            <p:spPr>
              <a:xfrm>
                <a:off x="2436066" y="6596390"/>
                <a:ext cx="790939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LEALTAD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2F185DF0-1D34-4393-9BC2-2E296CDD376A}"/>
                  </a:ext>
                </a:extLst>
              </p:cNvPr>
              <p:cNvSpPr/>
              <p:nvPr/>
            </p:nvSpPr>
            <p:spPr>
              <a:xfrm>
                <a:off x="4133419" y="6596390"/>
                <a:ext cx="877163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VALENTÍA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7A3EDF22-C19C-4420-9ACA-1D9E94A718F7}"/>
                  </a:ext>
                </a:extLst>
              </p:cNvPr>
              <p:cNvSpPr/>
              <p:nvPr/>
            </p:nvSpPr>
            <p:spPr>
              <a:xfrm>
                <a:off x="5692380" y="6596390"/>
                <a:ext cx="105460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INTEGRIDAD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C49BDC20-73C9-44B6-A444-6CB6F119091F}"/>
                  </a:ext>
                </a:extLst>
              </p:cNvPr>
              <p:cNvSpPr/>
              <p:nvPr/>
            </p:nvSpPr>
            <p:spPr>
              <a:xfrm>
                <a:off x="7541095" y="6596390"/>
                <a:ext cx="67067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DEBER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3" name="Conector recto 22">
                <a:extLst>
                  <a:ext uri="{FF2B5EF4-FFF2-40B4-BE49-F238E27FC236}">
                    <a16:creationId xmlns:a16="http://schemas.microsoft.com/office/drawing/2014/main" id="{885157D7-7504-4F74-AE47-D9278C294A4A}"/>
                  </a:ext>
                </a:extLst>
              </p:cNvPr>
              <p:cNvCxnSpPr/>
              <p:nvPr/>
            </p:nvCxnSpPr>
            <p:spPr>
              <a:xfrm>
                <a:off x="0" y="6311265"/>
                <a:ext cx="9144000" cy="0"/>
              </a:xfrm>
              <a:prstGeom prst="line">
                <a:avLst/>
              </a:prstGeom>
              <a:ln>
                <a:solidFill>
                  <a:srgbClr val="FEB81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" name="Imagen 18" descr="ESCUDO ARMADA-0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88" y="81140"/>
            <a:ext cx="618641" cy="790706"/>
          </a:xfrm>
          <a:prstGeom prst="rect">
            <a:avLst/>
          </a:prstGeom>
        </p:spPr>
      </p:pic>
      <p:pic>
        <p:nvPicPr>
          <p:cNvPr id="24" name="Imagen 23" descr="ESCUDO SHOA-0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764" y="186383"/>
            <a:ext cx="686130" cy="686130"/>
          </a:xfrm>
          <a:prstGeom prst="rect">
            <a:avLst/>
          </a:prstGeom>
        </p:spPr>
      </p:pic>
      <p:sp>
        <p:nvSpPr>
          <p:cNvPr id="25" name="Proceso alternativo 5">
            <a:extLst>
              <a:ext uri="{FF2B5EF4-FFF2-40B4-BE49-F238E27FC236}">
                <a16:creationId xmlns:a16="http://schemas.microsoft.com/office/drawing/2014/main" id="{A9B50D0E-EF3B-4F81-8D1C-45E23C4F8FF5}"/>
              </a:ext>
            </a:extLst>
          </p:cNvPr>
          <p:cNvSpPr/>
          <p:nvPr/>
        </p:nvSpPr>
        <p:spPr>
          <a:xfrm>
            <a:off x="1047730" y="562937"/>
            <a:ext cx="7048541" cy="31227"/>
          </a:xfrm>
          <a:prstGeom prst="flowChartAlternateProcess">
            <a:avLst/>
          </a:prstGeom>
          <a:solidFill>
            <a:srgbClr val="957001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68580" tIns="34290" rIns="68580" bIns="3429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8 Marcador de contenido"/>
          <p:cNvSpPr txBox="1">
            <a:spLocks/>
          </p:cNvSpPr>
          <p:nvPr/>
        </p:nvSpPr>
        <p:spPr>
          <a:xfrm>
            <a:off x="457200" y="126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§"/>
            </a:pPr>
            <a:endParaRPr lang="es-CL" sz="2000" dirty="0">
              <a:solidFill>
                <a:schemeClr val="bg1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31" name="19 Rectángulo">
            <a:extLst>
              <a:ext uri="{FF2B5EF4-FFF2-40B4-BE49-F238E27FC236}">
                <a16:creationId xmlns:a16="http://schemas.microsoft.com/office/drawing/2014/main" id="{A28FF564-BC61-4223-B11E-CE6A1824B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682" y="113876"/>
            <a:ext cx="7722637" cy="461665"/>
          </a:xfrm>
          <a:prstGeom prst="rect">
            <a:avLst/>
          </a:prstGeom>
          <a:noFill/>
          <a:ln w="12700">
            <a:miter lim="400000"/>
          </a:ln>
        </p:spPr>
        <p:txBody>
          <a:bodyPr wrap="square" lIns="45719" rIns="45719">
            <a:spAutoFit/>
          </a:bodyPr>
          <a:lstStyle/>
          <a:p>
            <a:pPr algn="ctr"/>
            <a:r>
              <a:rPr lang="es-ES" sz="2400" smtClean="0">
                <a:solidFill>
                  <a:srgbClr val="FFFF00"/>
                </a:solidFill>
                <a:latin typeface="Arial"/>
                <a:ea typeface="Avenir Roman"/>
                <a:cs typeface="Arial"/>
              </a:rPr>
              <a:t>Past Experiences</a:t>
            </a:r>
            <a:endParaRPr lang="es-ES" sz="2400" dirty="0">
              <a:solidFill>
                <a:srgbClr val="FFFF00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33" name="8 CuadroTexto"/>
          <p:cNvSpPr txBox="1">
            <a:spLocks noChangeArrowheads="1"/>
          </p:cNvSpPr>
          <p:nvPr/>
        </p:nvSpPr>
        <p:spPr bwMode="auto">
          <a:xfrm>
            <a:off x="255588" y="952747"/>
            <a:ext cx="8612187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indent="0" algn="just" eaLnBrk="1" hangingPunct="1"/>
            <a:r>
              <a:rPr lang="es-CL" altLang="es-CL" i="1" smtClean="0">
                <a:solidFill>
                  <a:srgbClr val="FFFF00"/>
                </a:solidFill>
                <a:latin typeface="Arial" charset="0"/>
              </a:rPr>
              <a:t>GT-ATPS</a:t>
            </a:r>
            <a:endParaRPr lang="es-CL" altLang="es-CL" i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>
                <a:solidFill>
                  <a:schemeClr val="bg1"/>
                </a:solidFill>
                <a:latin typeface="Arial" charset="0"/>
              </a:rPr>
              <a:t>Permanent cooperation between National Tsunami Warning Centers within the framework of South East Pacific Tsunami Working Group as part of the Permanent Comission for the South Pacific (CPPS) </a:t>
            </a:r>
            <a:r>
              <a:rPr lang="es-CL" altLang="es-CL" sz="1600">
                <a:solidFill>
                  <a:schemeClr val="bg1"/>
                </a:solidFill>
                <a:latin typeface="Arial" charset="0"/>
                <a:hlinkClick r:id="rId4"/>
              </a:rPr>
              <a:t>https://gt-atps.info</a:t>
            </a:r>
            <a:r>
              <a:rPr lang="es-CL" altLang="es-CL" sz="1600" smtClean="0">
                <a:solidFill>
                  <a:schemeClr val="bg1"/>
                </a:solidFill>
                <a:latin typeface="Arial" charset="0"/>
                <a:hlinkClick r:id="rId4"/>
              </a:rPr>
              <a:t>/</a:t>
            </a:r>
            <a:endParaRPr lang="es-CL" altLang="es-CL" sz="1600" smtClean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b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Lessons learned during past Tsunami excercises, where standarization of sea level data sharing has been difficult.</a:t>
            </a: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06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6286789"/>
            <a:ext cx="9144000" cy="571211"/>
            <a:chOff x="0" y="6286789"/>
            <a:chExt cx="9144000" cy="571211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799A75F-7AFD-48E3-A1A6-DB8D3CD1A621}"/>
                </a:ext>
              </a:extLst>
            </p:cNvPr>
            <p:cNvSpPr/>
            <p:nvPr/>
          </p:nvSpPr>
          <p:spPr>
            <a:xfrm>
              <a:off x="0" y="6342926"/>
              <a:ext cx="9144000" cy="515074"/>
            </a:xfrm>
            <a:prstGeom prst="rect">
              <a:avLst/>
            </a:prstGeom>
            <a:solidFill>
              <a:srgbClr val="0118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s-CL" sz="1100" dirty="0">
                <a:latin typeface="Century" panose="02040604050505020304" pitchFamily="18" charset="0"/>
              </a:endParaRPr>
            </a:p>
          </p:txBody>
        </p:sp>
        <p:sp>
          <p:nvSpPr>
            <p:cNvPr id="12" name="Proceso alternativo 7">
              <a:extLst>
                <a:ext uri="{FF2B5EF4-FFF2-40B4-BE49-F238E27FC236}">
                  <a16:creationId xmlns:a16="http://schemas.microsoft.com/office/drawing/2014/main" id="{D55218EE-51B4-4F20-B032-A3EB87DA4B51}"/>
                </a:ext>
              </a:extLst>
            </p:cNvPr>
            <p:cNvSpPr/>
            <p:nvPr/>
          </p:nvSpPr>
          <p:spPr>
            <a:xfrm flipV="1">
              <a:off x="0" y="6286789"/>
              <a:ext cx="9144000" cy="45719"/>
            </a:xfrm>
            <a:prstGeom prst="flowChartAlternateProcess">
              <a:avLst/>
            </a:prstGeom>
            <a:solidFill>
              <a:srgbClr val="957001"/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</a:pPr>
              <a:endParaRPr lang="es-CL" kern="0" dirty="0">
                <a:solidFill>
                  <a:sysClr val="window" lastClr="FFFFFF"/>
                </a:solidFill>
                <a:latin typeface="Calibri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14" name="Agrupar 17">
              <a:extLst>
                <a:ext uri="{FF2B5EF4-FFF2-40B4-BE49-F238E27FC236}">
                  <a16:creationId xmlns:a16="http://schemas.microsoft.com/office/drawing/2014/main" id="{CE83BCFE-969C-4CE3-ADF7-E08F87A53B9A}"/>
                </a:ext>
              </a:extLst>
            </p:cNvPr>
            <p:cNvGrpSpPr/>
            <p:nvPr/>
          </p:nvGrpSpPr>
          <p:grpSpPr>
            <a:xfrm>
              <a:off x="0" y="6311265"/>
              <a:ext cx="9144000" cy="546735"/>
              <a:chOff x="0" y="6311265"/>
              <a:chExt cx="9144000" cy="546735"/>
            </a:xfrm>
          </p:grpSpPr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C8B05D01-77D5-48E9-8FB8-351364752FEB}"/>
                  </a:ext>
                </a:extLst>
              </p:cNvPr>
              <p:cNvSpPr/>
              <p:nvPr/>
            </p:nvSpPr>
            <p:spPr>
              <a:xfrm>
                <a:off x="3606883" y="6332508"/>
                <a:ext cx="19302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/>
                    <a:cs typeface="Arial"/>
                  </a:rPr>
                  <a:t>P A T R I O T I S M O</a:t>
                </a:r>
              </a:p>
            </p:txBody>
          </p:sp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525E813C-6F1E-4E4B-91F1-1A7376946AA6}"/>
                  </a:ext>
                </a:extLst>
              </p:cNvPr>
              <p:cNvSpPr/>
              <p:nvPr/>
            </p:nvSpPr>
            <p:spPr>
              <a:xfrm>
                <a:off x="932229" y="6596390"/>
                <a:ext cx="709731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HONOR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9DABA75E-DC98-4B79-9F0C-12E3EC457D99}"/>
                  </a:ext>
                </a:extLst>
              </p:cNvPr>
              <p:cNvSpPr/>
              <p:nvPr/>
            </p:nvSpPr>
            <p:spPr>
              <a:xfrm>
                <a:off x="2436066" y="6596390"/>
                <a:ext cx="790939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LEALTAD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2F185DF0-1D34-4393-9BC2-2E296CDD376A}"/>
                  </a:ext>
                </a:extLst>
              </p:cNvPr>
              <p:cNvSpPr/>
              <p:nvPr/>
            </p:nvSpPr>
            <p:spPr>
              <a:xfrm>
                <a:off x="4133419" y="6596390"/>
                <a:ext cx="877163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VALENTÍA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7A3EDF22-C19C-4420-9ACA-1D9E94A718F7}"/>
                  </a:ext>
                </a:extLst>
              </p:cNvPr>
              <p:cNvSpPr/>
              <p:nvPr/>
            </p:nvSpPr>
            <p:spPr>
              <a:xfrm>
                <a:off x="5692380" y="6596390"/>
                <a:ext cx="105460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INTEGRIDAD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C49BDC20-73C9-44B6-A444-6CB6F119091F}"/>
                  </a:ext>
                </a:extLst>
              </p:cNvPr>
              <p:cNvSpPr/>
              <p:nvPr/>
            </p:nvSpPr>
            <p:spPr>
              <a:xfrm>
                <a:off x="7541095" y="6596390"/>
                <a:ext cx="67067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CL" sz="1100" dirty="0">
                    <a:solidFill>
                      <a:schemeClr val="bg1"/>
                    </a:solidFill>
                    <a:latin typeface="Arial"/>
                    <a:cs typeface="Arial"/>
                  </a:rPr>
                  <a:t>DEBER</a:t>
                </a:r>
                <a:endParaRPr lang="es-ES" sz="110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23" name="Conector recto 22">
                <a:extLst>
                  <a:ext uri="{FF2B5EF4-FFF2-40B4-BE49-F238E27FC236}">
                    <a16:creationId xmlns:a16="http://schemas.microsoft.com/office/drawing/2014/main" id="{885157D7-7504-4F74-AE47-D9278C294A4A}"/>
                  </a:ext>
                </a:extLst>
              </p:cNvPr>
              <p:cNvCxnSpPr/>
              <p:nvPr/>
            </p:nvCxnSpPr>
            <p:spPr>
              <a:xfrm>
                <a:off x="0" y="6311265"/>
                <a:ext cx="9144000" cy="0"/>
              </a:xfrm>
              <a:prstGeom prst="line">
                <a:avLst/>
              </a:prstGeom>
              <a:ln>
                <a:solidFill>
                  <a:srgbClr val="FEB81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" name="Imagen 18" descr="ESCUDO ARMADA-0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88" y="81140"/>
            <a:ext cx="618641" cy="790706"/>
          </a:xfrm>
          <a:prstGeom prst="rect">
            <a:avLst/>
          </a:prstGeom>
        </p:spPr>
      </p:pic>
      <p:pic>
        <p:nvPicPr>
          <p:cNvPr id="24" name="Imagen 23" descr="ESCUDO SHOA-0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764" y="186383"/>
            <a:ext cx="686130" cy="686130"/>
          </a:xfrm>
          <a:prstGeom prst="rect">
            <a:avLst/>
          </a:prstGeom>
        </p:spPr>
      </p:pic>
      <p:sp>
        <p:nvSpPr>
          <p:cNvPr id="25" name="Proceso alternativo 5">
            <a:extLst>
              <a:ext uri="{FF2B5EF4-FFF2-40B4-BE49-F238E27FC236}">
                <a16:creationId xmlns:a16="http://schemas.microsoft.com/office/drawing/2014/main" id="{A9B50D0E-EF3B-4F81-8D1C-45E23C4F8FF5}"/>
              </a:ext>
            </a:extLst>
          </p:cNvPr>
          <p:cNvSpPr/>
          <p:nvPr/>
        </p:nvSpPr>
        <p:spPr>
          <a:xfrm>
            <a:off x="1047730" y="562937"/>
            <a:ext cx="7048541" cy="31227"/>
          </a:xfrm>
          <a:prstGeom prst="flowChartAlternateProcess">
            <a:avLst/>
          </a:prstGeom>
          <a:solidFill>
            <a:srgbClr val="957001"/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68580" tIns="34290" rIns="68580" bIns="3429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8 Marcador de contenido"/>
          <p:cNvSpPr txBox="1">
            <a:spLocks/>
          </p:cNvSpPr>
          <p:nvPr/>
        </p:nvSpPr>
        <p:spPr>
          <a:xfrm>
            <a:off x="457200" y="12670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§"/>
            </a:pPr>
            <a:endParaRPr lang="es-CL" sz="2000" dirty="0">
              <a:solidFill>
                <a:schemeClr val="bg1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31" name="19 Rectángulo">
            <a:extLst>
              <a:ext uri="{FF2B5EF4-FFF2-40B4-BE49-F238E27FC236}">
                <a16:creationId xmlns:a16="http://schemas.microsoft.com/office/drawing/2014/main" id="{A28FF564-BC61-4223-B11E-CE6A1824B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682" y="113876"/>
            <a:ext cx="7722637" cy="461665"/>
          </a:xfrm>
          <a:prstGeom prst="rect">
            <a:avLst/>
          </a:prstGeom>
          <a:noFill/>
          <a:ln w="12700">
            <a:miter lim="400000"/>
          </a:ln>
        </p:spPr>
        <p:txBody>
          <a:bodyPr wrap="square" lIns="45719" rIns="45719">
            <a:spAutoFit/>
          </a:bodyPr>
          <a:lstStyle/>
          <a:p>
            <a:pPr algn="ctr"/>
            <a:r>
              <a:rPr lang="es-ES" sz="2400" smtClean="0">
                <a:solidFill>
                  <a:srgbClr val="FFFF00"/>
                </a:solidFill>
                <a:latin typeface="Arial"/>
                <a:ea typeface="Avenir Roman"/>
                <a:cs typeface="Arial"/>
              </a:rPr>
              <a:t>Our objectives</a:t>
            </a:r>
            <a:endParaRPr lang="es-ES" sz="2400" dirty="0">
              <a:solidFill>
                <a:srgbClr val="FFFF00"/>
              </a:solidFill>
              <a:latin typeface="Arial"/>
              <a:ea typeface="Avenir Roman"/>
              <a:cs typeface="Arial"/>
            </a:endParaRPr>
          </a:p>
        </p:txBody>
      </p:sp>
      <p:sp>
        <p:nvSpPr>
          <p:cNvPr id="33" name="8 CuadroTexto"/>
          <p:cNvSpPr txBox="1">
            <a:spLocks noChangeArrowheads="1"/>
          </p:cNvSpPr>
          <p:nvPr/>
        </p:nvSpPr>
        <p:spPr bwMode="auto">
          <a:xfrm>
            <a:off x="152556" y="759562"/>
            <a:ext cx="8991443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indent="0" algn="just" eaLnBrk="1" hangingPunct="1"/>
            <a:r>
              <a:rPr lang="es-CL" altLang="es-CL" i="1" smtClean="0">
                <a:solidFill>
                  <a:srgbClr val="FFFF00"/>
                </a:solidFill>
                <a:latin typeface="Arial" charset="0"/>
              </a:rPr>
              <a:t>Advancing together</a:t>
            </a:r>
            <a:endParaRPr lang="es-CL" altLang="es-CL" i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Present data sharing strategies and recomendations currently used by Chile and other countries with VLIZ and PTWC.</a:t>
            </a:r>
          </a:p>
          <a:p>
            <a:pPr algn="just" eaLnBrk="1" hangingPunct="1">
              <a:buFontTx/>
              <a:buChar char="•"/>
            </a:pPr>
            <a:endParaRPr lang="es-CL" altLang="es-CL" sz="1600" b="1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Present each country’s current operational state of sea level station network and Data transfer protocols.</a:t>
            </a: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Identify the best practices to optimize Data Transfer strategies to achieve a more robust sea level station network.</a:t>
            </a: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Identify the best strategies to share sea level stations with IOC sea level data Facility, according to each country’s operational capabilities.</a:t>
            </a: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Understand the importance of sharing data for enhancing and strengthening Pacific Tsunami Warning System (PTWS) and Pacific Tsunami Warning Center (PTWC) operational capabilities.</a:t>
            </a: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r>
              <a:rPr lang="es-CL" altLang="es-CL" sz="1600" smtClean="0">
                <a:solidFill>
                  <a:schemeClr val="bg1"/>
                </a:solidFill>
                <a:latin typeface="Arial" charset="0"/>
              </a:rPr>
              <a:t>Getting to know each other and </a:t>
            </a:r>
            <a:r>
              <a:rPr lang="es-CL" altLang="es-CL" sz="1600" b="1" i="1" smtClean="0">
                <a:solidFill>
                  <a:srgbClr val="00B0F0"/>
                </a:solidFill>
                <a:latin typeface="Arial" charset="0"/>
              </a:rPr>
              <a:t>advance together!</a:t>
            </a:r>
          </a:p>
          <a:p>
            <a:pPr algn="just" eaLnBrk="1" hangingPunct="1">
              <a:buFontTx/>
              <a:buChar char="•"/>
            </a:pPr>
            <a:endParaRPr lang="es-CL" altLang="es-CL" sz="160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  <a:p>
            <a:pPr algn="just" eaLnBrk="1" hangingPunct="1">
              <a:buFontTx/>
              <a:buChar char="•"/>
            </a:pPr>
            <a:endParaRPr lang="es-CL" altLang="es-CL" sz="16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97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13589</TotalTime>
  <Words>395</Words>
  <Application>Microsoft Office PowerPoint</Application>
  <PresentationFormat>Presentación en pantalla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Avenir Roman</vt:lpstr>
      <vt:lpstr>Calibri</vt:lpstr>
      <vt:lpstr>Century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Relaciones Públicas SHOA</dc:creator>
  <cp:lastModifiedBy>standalone</cp:lastModifiedBy>
  <cp:revision>629</cp:revision>
  <cp:lastPrinted>2022-03-31T21:11:50Z</cp:lastPrinted>
  <dcterms:modified xsi:type="dcterms:W3CDTF">2022-09-26T19:27:55Z</dcterms:modified>
</cp:coreProperties>
</file>