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517" r:id="rId2"/>
    <p:sldId id="518" r:id="rId3"/>
    <p:sldId id="443" r:id="rId4"/>
    <p:sldId id="444" r:id="rId5"/>
    <p:sldId id="450" r:id="rId6"/>
    <p:sldId id="451" r:id="rId7"/>
    <p:sldId id="449" r:id="rId8"/>
    <p:sldId id="501" r:id="rId9"/>
    <p:sldId id="503" r:id="rId10"/>
    <p:sldId id="504" r:id="rId11"/>
    <p:sldId id="502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5" r:id="rId22"/>
    <p:sldId id="514" r:id="rId23"/>
    <p:sldId id="453" r:id="rId24"/>
    <p:sldId id="516" r:id="rId25"/>
    <p:sldId id="446" r:id="rId26"/>
    <p:sldId id="491" r:id="rId27"/>
    <p:sldId id="340" r:id="rId2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orient="horz" pos="984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pos="54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-Inés Pérez" initials="MP" lastIdx="1" clrIdx="0">
    <p:extLst/>
  </p:cmAuthor>
  <p:cmAuthor id="2" name="Jorge" initials="JG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1746"/>
    <a:srgbClr val="66FF66"/>
    <a:srgbClr val="1C304E"/>
    <a:srgbClr val="162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06" autoAdjust="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90" y="570"/>
      </p:cViewPr>
      <p:guideLst>
        <p:guide orient="horz" pos="2160"/>
        <p:guide pos="431"/>
        <p:guide orient="horz" pos="984"/>
        <p:guide orient="horz" pos="3543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A4AE1-6BB1-4A0B-A06F-1914E0CAE819}" type="datetimeFigureOut">
              <a:rPr lang="es-CL" smtClean="0"/>
              <a:t>26-09-2022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CA77D-A99C-4FC3-9B28-569C804EE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683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87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96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3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4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90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65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4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60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36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01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F020-6BEA-4640-BD7D-E4F41ACCB61E}" type="datetimeFigureOut">
              <a:rPr lang="es-ES" smtClean="0"/>
              <a:t>26/09/2022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98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2022\Oceanografia\Taller VLIZ\Logos\decenio una lin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2" y="5349139"/>
            <a:ext cx="24118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2022\Oceanografia\Taller VLIZ\base para Pantalla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0977"/>
            <a:ext cx="9144000" cy="28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2022\Oceanografia\Taller VLIZ\Logos\decenio una lin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57" y="5056690"/>
            <a:ext cx="2430288" cy="7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2022\Oceanografia\Taller VLIZ\Logos\logos cabece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36704" cy="11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547664" y="1844824"/>
            <a:ext cx="60486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Taller</a:t>
            </a:r>
          </a:p>
          <a:p>
            <a:pPr algn="ctr"/>
            <a:endParaRPr lang="es-CL" sz="2000" dirty="0" smtClean="0"/>
          </a:p>
          <a:p>
            <a:pPr algn="ctr"/>
            <a:r>
              <a:rPr lang="es-CL" sz="2000" dirty="0" smtClean="0"/>
              <a:t>“Acceso compartido a datos de Nivel del Mar:</a:t>
            </a:r>
          </a:p>
          <a:p>
            <a:pPr algn="ctr"/>
            <a:r>
              <a:rPr lang="es-CL" sz="2000" i="1" dirty="0" smtClean="0"/>
              <a:t>Herramienta para una respuesta Regional</a:t>
            </a:r>
          </a:p>
          <a:p>
            <a:pPr algn="ctr"/>
            <a:r>
              <a:rPr lang="es-CL" sz="2000" i="1" dirty="0" smtClean="0"/>
              <a:t>efectiva ante Emergencias de Tsunami</a:t>
            </a:r>
            <a:r>
              <a:rPr lang="es-CL" sz="2000" dirty="0" smtClean="0"/>
              <a:t>”. </a:t>
            </a:r>
          </a:p>
          <a:p>
            <a:pPr algn="ctr"/>
            <a:endParaRPr lang="es-CL" sz="2000" dirty="0" smtClean="0"/>
          </a:p>
          <a:p>
            <a:pPr algn="ctr"/>
            <a:endParaRPr lang="es-CL" sz="2000" dirty="0" smtClean="0"/>
          </a:p>
          <a:p>
            <a:pPr algn="ctr"/>
            <a:r>
              <a:rPr lang="es-CL" sz="1600" dirty="0" smtClean="0"/>
              <a:t>27 al 30 de septiembre </a:t>
            </a:r>
          </a:p>
          <a:p>
            <a:pPr algn="ctr"/>
            <a:r>
              <a:rPr lang="es-CL" sz="1600" dirty="0" smtClean="0"/>
              <a:t>Valparaíso - Chile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05123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2708"/>
          <a:stretch/>
        </p:blipFill>
        <p:spPr>
          <a:xfrm>
            <a:off x="545408" y="1130300"/>
            <a:ext cx="8060421" cy="2414020"/>
          </a:xfrm>
          <a:prstGeom prst="rect">
            <a:avLst/>
          </a:prstGeom>
        </p:spPr>
      </p:pic>
      <p:cxnSp>
        <p:nvCxnSpPr>
          <p:cNvPr id="41" name="66 Conector recto de flecha"/>
          <p:cNvCxnSpPr/>
          <p:nvPr/>
        </p:nvCxnSpPr>
        <p:spPr bwMode="auto">
          <a:xfrm>
            <a:off x="1786569" y="1892300"/>
            <a:ext cx="0" cy="273710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 (UTC)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85172" y="1422399"/>
            <a:ext cx="998949" cy="2849184"/>
            <a:chOff x="2835171" y="3231493"/>
            <a:chExt cx="998949" cy="2515571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>
              <a:off x="3334646" y="3231493"/>
              <a:ext cx="0" cy="196960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835171" y="5257934"/>
              <a:ext cx="998949" cy="4891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05:52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Pago - Pago </a:t>
              </a:r>
              <a:r>
                <a:rPr lang="es-CL" altLang="es-CL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(SAMOA)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51 CuadroTexto"/>
          <p:cNvSpPr txBox="1">
            <a:spLocks noChangeArrowheads="1"/>
          </p:cNvSpPr>
          <p:nvPr/>
        </p:nvSpPr>
        <p:spPr bwMode="auto">
          <a:xfrm>
            <a:off x="1287094" y="4610062"/>
            <a:ext cx="998949" cy="553998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04:26</a:t>
            </a:r>
          </a:p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Nuku’alofa (Tonga)</a:t>
            </a:r>
            <a:endParaRPr lang="es-CL" altLang="es-CL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427261" y="3716610"/>
            <a:ext cx="4152900" cy="2600095"/>
            <a:chOff x="4427261" y="3716610"/>
            <a:chExt cx="4152900" cy="260009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7261" y="3716610"/>
              <a:ext cx="4152900" cy="65722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1073" y="4468817"/>
              <a:ext cx="4105275" cy="1466850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5749304" y="5947373"/>
              <a:ext cx="1508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mtClean="0">
                  <a:solidFill>
                    <a:schemeClr val="bg1"/>
                  </a:solidFill>
                </a:rPr>
                <a:t>SST = UTC +13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8" name="81 Rectángulo"/>
          <p:cNvSpPr/>
          <p:nvPr/>
        </p:nvSpPr>
        <p:spPr>
          <a:xfrm>
            <a:off x="4451073" y="5597626"/>
            <a:ext cx="4105275" cy="17013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0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" y="1577721"/>
            <a:ext cx="7810500" cy="40195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3" y="1556479"/>
            <a:ext cx="7648575" cy="402907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830997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</a:t>
            </a:r>
          </a:p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Pago - Pago 06:00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218433" y="2359453"/>
            <a:ext cx="2921571" cy="1069547"/>
            <a:chOff x="2882041" y="3918315"/>
            <a:chExt cx="2921571" cy="944313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 flipH="1" flipV="1">
              <a:off x="3334646" y="4338299"/>
              <a:ext cx="2468966" cy="52432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882041" y="3918315"/>
              <a:ext cx="998949" cy="57065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Arribo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05:25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830866" y="3904682"/>
            <a:ext cx="3309138" cy="1428064"/>
            <a:chOff x="4306721" y="2435623"/>
            <a:chExt cx="3309138" cy="1428064"/>
          </a:xfrm>
        </p:grpSpPr>
        <p:cxnSp>
          <p:nvCxnSpPr>
            <p:cNvPr id="41" name="66 Conector recto de flecha"/>
            <p:cNvCxnSpPr/>
            <p:nvPr/>
          </p:nvCxnSpPr>
          <p:spPr bwMode="auto">
            <a:xfrm flipH="1" flipV="1">
              <a:off x="5146893" y="3066365"/>
              <a:ext cx="2468966" cy="79732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51 CuadroTexto"/>
            <p:cNvSpPr txBox="1">
              <a:spLocks noChangeArrowheads="1"/>
            </p:cNvSpPr>
            <p:nvPr/>
          </p:nvSpPr>
          <p:spPr bwMode="auto">
            <a:xfrm>
              <a:off x="4306721" y="2435623"/>
              <a:ext cx="998949" cy="923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Max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05:31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0.67 m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9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2708"/>
          <a:stretch/>
        </p:blipFill>
        <p:spPr>
          <a:xfrm>
            <a:off x="545408" y="1069340"/>
            <a:ext cx="8060421" cy="2414020"/>
          </a:xfrm>
          <a:prstGeom prst="rect">
            <a:avLst/>
          </a:prstGeom>
        </p:spPr>
      </p:pic>
      <p:cxnSp>
        <p:nvCxnSpPr>
          <p:cNvPr id="41" name="66 Conector recto de flecha"/>
          <p:cNvCxnSpPr/>
          <p:nvPr/>
        </p:nvCxnSpPr>
        <p:spPr bwMode="auto">
          <a:xfrm>
            <a:off x="1786569" y="1892300"/>
            <a:ext cx="0" cy="273710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 (UTC)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85172" y="1422399"/>
            <a:ext cx="998949" cy="2849184"/>
            <a:chOff x="2835171" y="3231493"/>
            <a:chExt cx="998949" cy="2515571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>
              <a:off x="3334646" y="3231493"/>
              <a:ext cx="0" cy="196960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835171" y="5257934"/>
              <a:ext cx="998949" cy="4891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05:52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Pago - Pago </a:t>
              </a:r>
              <a:r>
                <a:rPr lang="es-CL" altLang="es-CL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(SAMOA)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51 CuadroTexto"/>
          <p:cNvSpPr txBox="1">
            <a:spLocks noChangeArrowheads="1"/>
          </p:cNvSpPr>
          <p:nvPr/>
        </p:nvSpPr>
        <p:spPr bwMode="auto">
          <a:xfrm>
            <a:off x="1287094" y="4610062"/>
            <a:ext cx="998949" cy="553998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04:26</a:t>
            </a:r>
          </a:p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Nuku’alofa (Tonga)</a:t>
            </a:r>
            <a:endParaRPr lang="es-CL" altLang="es-CL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506754" y="3619035"/>
            <a:ext cx="6088121" cy="910593"/>
            <a:chOff x="2506754" y="3619035"/>
            <a:chExt cx="6088121" cy="91059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2925" y="3624753"/>
              <a:ext cx="4171950" cy="904875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2506754" y="3619035"/>
              <a:ext cx="1929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smtClean="0">
                  <a:solidFill>
                    <a:schemeClr val="bg1"/>
                  </a:solidFill>
                </a:rPr>
                <a:t>1936 SST = 0636 UTC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925" y="3493778"/>
            <a:ext cx="4171950" cy="27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2708"/>
          <a:stretch/>
        </p:blipFill>
        <p:spPr>
          <a:xfrm>
            <a:off x="545408" y="1069340"/>
            <a:ext cx="8060421" cy="2414020"/>
          </a:xfrm>
          <a:prstGeom prst="rect">
            <a:avLst/>
          </a:prstGeom>
        </p:spPr>
      </p:pic>
      <p:cxnSp>
        <p:nvCxnSpPr>
          <p:cNvPr id="41" name="66 Conector recto de flecha"/>
          <p:cNvCxnSpPr/>
          <p:nvPr/>
        </p:nvCxnSpPr>
        <p:spPr bwMode="auto">
          <a:xfrm>
            <a:off x="1786569" y="1892300"/>
            <a:ext cx="0" cy="273710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 (UTC)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85172" y="1422399"/>
            <a:ext cx="998949" cy="2849184"/>
            <a:chOff x="2835171" y="3231493"/>
            <a:chExt cx="998949" cy="2515571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>
              <a:off x="3334646" y="3231493"/>
              <a:ext cx="0" cy="196960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835171" y="5257934"/>
              <a:ext cx="998949" cy="4891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05:52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Pago - Pago </a:t>
              </a:r>
              <a:r>
                <a:rPr lang="es-CL" altLang="es-CL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(SAMOA)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51 CuadroTexto"/>
          <p:cNvSpPr txBox="1">
            <a:spLocks noChangeArrowheads="1"/>
          </p:cNvSpPr>
          <p:nvPr/>
        </p:nvSpPr>
        <p:spPr bwMode="auto">
          <a:xfrm>
            <a:off x="1287094" y="4610062"/>
            <a:ext cx="998949" cy="553998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04:26</a:t>
            </a:r>
          </a:p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Nuku’alofa (Tonga)</a:t>
            </a:r>
            <a:endParaRPr lang="es-CL" altLang="es-CL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506754" y="3619035"/>
            <a:ext cx="6088121" cy="910593"/>
            <a:chOff x="2506754" y="3619035"/>
            <a:chExt cx="6088121" cy="91059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2925" y="3624753"/>
              <a:ext cx="4171950" cy="904875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2506754" y="3619035"/>
              <a:ext cx="1929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smtClean="0">
                  <a:solidFill>
                    <a:schemeClr val="bg1"/>
                  </a:solidFill>
                </a:rPr>
                <a:t>1936 SST = 0636 UTC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257" y="4728897"/>
            <a:ext cx="4243632" cy="1281447"/>
          </a:xfrm>
          <a:prstGeom prst="rect">
            <a:avLst/>
          </a:prstGeom>
        </p:spPr>
      </p:pic>
      <p:sp>
        <p:nvSpPr>
          <p:cNvPr id="29" name="81 Rectángulo"/>
          <p:cNvSpPr/>
          <p:nvPr/>
        </p:nvSpPr>
        <p:spPr>
          <a:xfrm>
            <a:off x="4451073" y="5652357"/>
            <a:ext cx="4105275" cy="17013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CuadroTexto 31"/>
          <p:cNvSpPr txBox="1"/>
          <p:nvPr/>
        </p:nvSpPr>
        <p:spPr>
          <a:xfrm>
            <a:off x="802429" y="5421865"/>
            <a:ext cx="222184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smtClean="0">
                <a:solidFill>
                  <a:schemeClr val="bg1"/>
                </a:solidFill>
              </a:rPr>
              <a:t>Pago – Pago SHOA </a:t>
            </a:r>
          </a:p>
          <a:p>
            <a:pPr algn="ctr"/>
            <a:r>
              <a:rPr lang="es-CL" sz="1600" smtClean="0">
                <a:solidFill>
                  <a:schemeClr val="bg1"/>
                </a:solidFill>
              </a:rPr>
              <a:t>0.67 m (05:31 UTC)</a:t>
            </a:r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33" name="66 Conector recto de flecha"/>
          <p:cNvCxnSpPr/>
          <p:nvPr/>
        </p:nvCxnSpPr>
        <p:spPr bwMode="auto">
          <a:xfrm flipH="1">
            <a:off x="3170596" y="5737423"/>
            <a:ext cx="1252329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2708"/>
          <a:stretch/>
        </p:blipFill>
        <p:spPr>
          <a:xfrm>
            <a:off x="545408" y="1069340"/>
            <a:ext cx="8060421" cy="2414020"/>
          </a:xfrm>
          <a:prstGeom prst="rect">
            <a:avLst/>
          </a:prstGeom>
        </p:spPr>
      </p:pic>
      <p:cxnSp>
        <p:nvCxnSpPr>
          <p:cNvPr id="41" name="66 Conector recto de flecha"/>
          <p:cNvCxnSpPr/>
          <p:nvPr/>
        </p:nvCxnSpPr>
        <p:spPr bwMode="auto">
          <a:xfrm>
            <a:off x="1786569" y="1892300"/>
            <a:ext cx="0" cy="273710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 (UTC)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85172" y="1422399"/>
            <a:ext cx="998949" cy="2849184"/>
            <a:chOff x="2835171" y="3231493"/>
            <a:chExt cx="998949" cy="2515571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>
              <a:off x="3334646" y="3231493"/>
              <a:ext cx="0" cy="196960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835171" y="5257934"/>
              <a:ext cx="998949" cy="4891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05:52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Pago - Pago </a:t>
              </a:r>
              <a:r>
                <a:rPr lang="es-CL" altLang="es-CL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(SAMOA)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51 CuadroTexto"/>
          <p:cNvSpPr txBox="1">
            <a:spLocks noChangeArrowheads="1"/>
          </p:cNvSpPr>
          <p:nvPr/>
        </p:nvSpPr>
        <p:spPr bwMode="auto">
          <a:xfrm>
            <a:off x="1287094" y="4610062"/>
            <a:ext cx="998949" cy="553998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04:26</a:t>
            </a:r>
          </a:p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Nuku’alofa (Tonga)</a:t>
            </a:r>
            <a:endParaRPr lang="es-CL" altLang="es-CL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506754" y="3619035"/>
            <a:ext cx="6168540" cy="991027"/>
            <a:chOff x="2506754" y="3619035"/>
            <a:chExt cx="6168540" cy="991027"/>
          </a:xfrm>
        </p:grpSpPr>
        <p:sp>
          <p:nvSpPr>
            <p:cNvPr id="30" name="CuadroTexto 29"/>
            <p:cNvSpPr txBox="1"/>
            <p:nvPr/>
          </p:nvSpPr>
          <p:spPr>
            <a:xfrm>
              <a:off x="2506754" y="3619035"/>
              <a:ext cx="1929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600" smtClean="0">
                  <a:solidFill>
                    <a:schemeClr val="bg1"/>
                  </a:solidFill>
                </a:rPr>
                <a:t>2039 SST = 0739 UTC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8569" y="3638512"/>
              <a:ext cx="4276725" cy="971550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169" y="3646032"/>
            <a:ext cx="4324350" cy="2343150"/>
          </a:xfrm>
          <a:prstGeom prst="rect">
            <a:avLst/>
          </a:prstGeom>
        </p:spPr>
      </p:pic>
      <p:sp>
        <p:nvSpPr>
          <p:cNvPr id="35" name="81 Rectángulo"/>
          <p:cNvSpPr/>
          <p:nvPr/>
        </p:nvSpPr>
        <p:spPr>
          <a:xfrm>
            <a:off x="4436257" y="5179359"/>
            <a:ext cx="4105275" cy="17013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02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2708"/>
          <a:stretch/>
        </p:blipFill>
        <p:spPr>
          <a:xfrm>
            <a:off x="545408" y="1069340"/>
            <a:ext cx="8060421" cy="2414020"/>
          </a:xfrm>
          <a:prstGeom prst="rect">
            <a:avLst/>
          </a:prstGeom>
        </p:spPr>
      </p:pic>
      <p:cxnSp>
        <p:nvCxnSpPr>
          <p:cNvPr id="41" name="66 Conector recto de flecha"/>
          <p:cNvCxnSpPr/>
          <p:nvPr/>
        </p:nvCxnSpPr>
        <p:spPr bwMode="auto">
          <a:xfrm>
            <a:off x="1786569" y="1892300"/>
            <a:ext cx="0" cy="273710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 (UTC)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2238647" y="1739636"/>
            <a:ext cx="1132411" cy="3892831"/>
            <a:chOff x="2238647" y="1739636"/>
            <a:chExt cx="1132411" cy="3892831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>
              <a:off x="2785518" y="1739636"/>
              <a:ext cx="0" cy="342081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238647" y="5232357"/>
              <a:ext cx="1132411" cy="40011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06:31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Rarotonga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51 CuadroTexto"/>
          <p:cNvSpPr txBox="1">
            <a:spLocks noChangeArrowheads="1"/>
          </p:cNvSpPr>
          <p:nvPr/>
        </p:nvSpPr>
        <p:spPr bwMode="auto">
          <a:xfrm>
            <a:off x="1287094" y="4610062"/>
            <a:ext cx="998949" cy="553998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04:26</a:t>
            </a:r>
          </a:p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Nuku’alofa (Tonga)</a:t>
            </a:r>
            <a:endParaRPr lang="es-CL" altLang="es-CL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637572" y="1574799"/>
            <a:ext cx="998949" cy="2849184"/>
            <a:chOff x="2835171" y="3231493"/>
            <a:chExt cx="998949" cy="2515571"/>
          </a:xfrm>
        </p:grpSpPr>
        <p:cxnSp>
          <p:nvCxnSpPr>
            <p:cNvPr id="33" name="66 Conector recto de flecha"/>
            <p:cNvCxnSpPr/>
            <p:nvPr/>
          </p:nvCxnSpPr>
          <p:spPr bwMode="auto">
            <a:xfrm>
              <a:off x="3334646" y="3231493"/>
              <a:ext cx="0" cy="196960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51 CuadroTexto"/>
            <p:cNvSpPr txBox="1">
              <a:spLocks noChangeArrowheads="1"/>
            </p:cNvSpPr>
            <p:nvPr/>
          </p:nvSpPr>
          <p:spPr bwMode="auto">
            <a:xfrm>
              <a:off x="2835171" y="5257934"/>
              <a:ext cx="998949" cy="4891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05:52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Pago - Pago </a:t>
              </a:r>
              <a:r>
                <a:rPr lang="es-CL" altLang="es-CL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(SAMOA)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0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4019"/>
          <a:stretch/>
        </p:blipFill>
        <p:spPr>
          <a:xfrm>
            <a:off x="726931" y="1588259"/>
            <a:ext cx="7978255" cy="4146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9" y="1577841"/>
            <a:ext cx="7955226" cy="4136321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830997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</a:t>
            </a:r>
          </a:p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Rarotonga 06:45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344724" y="4239471"/>
            <a:ext cx="2877626" cy="875455"/>
            <a:chOff x="2925986" y="4862629"/>
            <a:chExt cx="2877626" cy="772947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 flipH="1">
              <a:off x="3334646" y="4862629"/>
              <a:ext cx="2468966" cy="6068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925986" y="5064924"/>
              <a:ext cx="998949" cy="57065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Arribo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06:18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194413" y="2087694"/>
            <a:ext cx="3237942" cy="1413967"/>
            <a:chOff x="2893548" y="618635"/>
            <a:chExt cx="5014662" cy="1413967"/>
          </a:xfrm>
        </p:grpSpPr>
        <p:cxnSp>
          <p:nvCxnSpPr>
            <p:cNvPr id="41" name="66 Conector recto de flecha"/>
            <p:cNvCxnSpPr/>
            <p:nvPr/>
          </p:nvCxnSpPr>
          <p:spPr bwMode="auto">
            <a:xfrm flipH="1">
              <a:off x="4082738" y="618635"/>
              <a:ext cx="3825472" cy="104437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51 CuadroTexto"/>
            <p:cNvSpPr txBox="1">
              <a:spLocks noChangeArrowheads="1"/>
            </p:cNvSpPr>
            <p:nvPr/>
          </p:nvSpPr>
          <p:spPr bwMode="auto">
            <a:xfrm>
              <a:off x="2893548" y="1109272"/>
              <a:ext cx="1779881" cy="923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Max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06:44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0.3 m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2708"/>
          <a:stretch/>
        </p:blipFill>
        <p:spPr>
          <a:xfrm>
            <a:off x="545408" y="1069340"/>
            <a:ext cx="8060421" cy="2414020"/>
          </a:xfrm>
          <a:prstGeom prst="rect">
            <a:avLst/>
          </a:prstGeom>
        </p:spPr>
      </p:pic>
      <p:cxnSp>
        <p:nvCxnSpPr>
          <p:cNvPr id="41" name="66 Conector recto de flecha"/>
          <p:cNvCxnSpPr/>
          <p:nvPr/>
        </p:nvCxnSpPr>
        <p:spPr bwMode="auto">
          <a:xfrm>
            <a:off x="1786569" y="1892300"/>
            <a:ext cx="0" cy="273710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 (UTC)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85172" y="1422399"/>
            <a:ext cx="998949" cy="2849184"/>
            <a:chOff x="2835171" y="3231493"/>
            <a:chExt cx="998949" cy="2515571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>
              <a:off x="3334646" y="3231493"/>
              <a:ext cx="0" cy="196960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835171" y="5257934"/>
              <a:ext cx="998949" cy="4891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05:52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Pago - Pago </a:t>
              </a:r>
              <a:r>
                <a:rPr lang="es-CL" altLang="es-CL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(SAMOA)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51 CuadroTexto"/>
          <p:cNvSpPr txBox="1">
            <a:spLocks noChangeArrowheads="1"/>
          </p:cNvSpPr>
          <p:nvPr/>
        </p:nvSpPr>
        <p:spPr bwMode="auto">
          <a:xfrm>
            <a:off x="1287094" y="4610062"/>
            <a:ext cx="998949" cy="553998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04:26</a:t>
            </a:r>
          </a:p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Nuku’alofa (Tonga)</a:t>
            </a:r>
            <a:endParaRPr lang="es-CL" altLang="es-CL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569" y="3638512"/>
            <a:ext cx="4276725" cy="971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169" y="3646032"/>
            <a:ext cx="4324350" cy="2343150"/>
          </a:xfrm>
          <a:prstGeom prst="rect">
            <a:avLst/>
          </a:prstGeom>
        </p:spPr>
      </p:pic>
      <p:sp>
        <p:nvSpPr>
          <p:cNvPr id="35" name="81 Rectángulo"/>
          <p:cNvSpPr/>
          <p:nvPr/>
        </p:nvSpPr>
        <p:spPr>
          <a:xfrm>
            <a:off x="4436257" y="5179359"/>
            <a:ext cx="4105275" cy="17013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2" name="66 Conector recto de flecha"/>
          <p:cNvCxnSpPr/>
          <p:nvPr/>
        </p:nvCxnSpPr>
        <p:spPr bwMode="auto">
          <a:xfrm flipH="1">
            <a:off x="2831535" y="5249572"/>
            <a:ext cx="1494821" cy="73961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802429" y="5518789"/>
            <a:ext cx="222184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smtClean="0">
                <a:solidFill>
                  <a:schemeClr val="bg1"/>
                </a:solidFill>
              </a:rPr>
              <a:t>Rarotonga SHOA </a:t>
            </a:r>
          </a:p>
          <a:p>
            <a:pPr algn="ctr"/>
            <a:r>
              <a:rPr lang="es-CL" sz="1600" smtClean="0">
                <a:solidFill>
                  <a:schemeClr val="bg1"/>
                </a:solidFill>
              </a:rPr>
              <a:t>0.3 m (06:44 UTC)</a:t>
            </a:r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2344856" y="1739636"/>
            <a:ext cx="1132411" cy="3085936"/>
            <a:chOff x="2344856" y="1739636"/>
            <a:chExt cx="1132411" cy="3085936"/>
          </a:xfrm>
        </p:grpSpPr>
        <p:cxnSp>
          <p:nvCxnSpPr>
            <p:cNvPr id="36" name="66 Conector recto de flecha"/>
            <p:cNvCxnSpPr/>
            <p:nvPr/>
          </p:nvCxnSpPr>
          <p:spPr bwMode="auto">
            <a:xfrm>
              <a:off x="2785518" y="1739636"/>
              <a:ext cx="0" cy="288977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51 CuadroTexto"/>
            <p:cNvSpPr txBox="1">
              <a:spLocks noChangeArrowheads="1"/>
            </p:cNvSpPr>
            <p:nvPr/>
          </p:nvSpPr>
          <p:spPr bwMode="auto">
            <a:xfrm>
              <a:off x="2344856" y="4425462"/>
              <a:ext cx="1132411" cy="40011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06:31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Rarotonga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2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2708"/>
          <a:stretch/>
        </p:blipFill>
        <p:spPr>
          <a:xfrm>
            <a:off x="545408" y="1069340"/>
            <a:ext cx="8060421" cy="2414020"/>
          </a:xfrm>
          <a:prstGeom prst="rect">
            <a:avLst/>
          </a:prstGeom>
        </p:spPr>
      </p:pic>
      <p:cxnSp>
        <p:nvCxnSpPr>
          <p:cNvPr id="41" name="66 Conector recto de flecha"/>
          <p:cNvCxnSpPr/>
          <p:nvPr/>
        </p:nvCxnSpPr>
        <p:spPr bwMode="auto">
          <a:xfrm>
            <a:off x="1786569" y="1892300"/>
            <a:ext cx="0" cy="273710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 (UTC)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85172" y="1422399"/>
            <a:ext cx="998949" cy="2849184"/>
            <a:chOff x="2835171" y="3231493"/>
            <a:chExt cx="998949" cy="2515571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>
              <a:off x="3334646" y="3231493"/>
              <a:ext cx="0" cy="196960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835171" y="5257934"/>
              <a:ext cx="998949" cy="4891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05:52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Pago - Pago </a:t>
              </a:r>
              <a:r>
                <a:rPr lang="es-CL" altLang="es-CL" sz="1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(SAMOA)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" name="51 CuadroTexto"/>
          <p:cNvSpPr txBox="1">
            <a:spLocks noChangeArrowheads="1"/>
          </p:cNvSpPr>
          <p:nvPr/>
        </p:nvSpPr>
        <p:spPr bwMode="auto">
          <a:xfrm>
            <a:off x="1287094" y="4610062"/>
            <a:ext cx="998949" cy="553998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04:26</a:t>
            </a:r>
          </a:p>
          <a:p>
            <a:pPr algn="ctr" eaLnBrk="1" hangingPunct="1"/>
            <a:r>
              <a:rPr lang="es-CL" altLang="es-CL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Nuku’alofa (Tonga)</a:t>
            </a:r>
            <a:endParaRPr lang="es-CL" altLang="es-CL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2344856" y="1739636"/>
            <a:ext cx="1132411" cy="3085936"/>
            <a:chOff x="2344856" y="1739636"/>
            <a:chExt cx="1132411" cy="3085936"/>
          </a:xfrm>
        </p:grpSpPr>
        <p:cxnSp>
          <p:nvCxnSpPr>
            <p:cNvPr id="36" name="66 Conector recto de flecha"/>
            <p:cNvCxnSpPr/>
            <p:nvPr/>
          </p:nvCxnSpPr>
          <p:spPr bwMode="auto">
            <a:xfrm>
              <a:off x="2785518" y="1739636"/>
              <a:ext cx="0" cy="288977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51 CuadroTexto"/>
            <p:cNvSpPr txBox="1">
              <a:spLocks noChangeArrowheads="1"/>
            </p:cNvSpPr>
            <p:nvPr/>
          </p:nvSpPr>
          <p:spPr bwMode="auto">
            <a:xfrm>
              <a:off x="2344856" y="4425462"/>
              <a:ext cx="1132411" cy="40011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06:31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Rarotonga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831535" y="1892300"/>
            <a:ext cx="1179633" cy="1582866"/>
            <a:chOff x="2831535" y="1892300"/>
            <a:chExt cx="1179633" cy="1582866"/>
          </a:xfrm>
        </p:grpSpPr>
        <p:cxnSp>
          <p:nvCxnSpPr>
            <p:cNvPr id="39" name="66 Conector recto de flecha"/>
            <p:cNvCxnSpPr/>
            <p:nvPr/>
          </p:nvCxnSpPr>
          <p:spPr bwMode="auto">
            <a:xfrm>
              <a:off x="3441670" y="1892300"/>
              <a:ext cx="0" cy="1319137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51 CuadroTexto"/>
            <p:cNvSpPr txBox="1">
              <a:spLocks noChangeArrowheads="1"/>
            </p:cNvSpPr>
            <p:nvPr/>
          </p:nvSpPr>
          <p:spPr bwMode="auto">
            <a:xfrm>
              <a:off x="2831535" y="3228945"/>
              <a:ext cx="1179633" cy="24622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Tubuai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3778832" y="1892301"/>
            <a:ext cx="1179633" cy="2430315"/>
            <a:chOff x="2831535" y="1123822"/>
            <a:chExt cx="1179633" cy="2351344"/>
          </a:xfrm>
        </p:grpSpPr>
        <p:cxnSp>
          <p:nvCxnSpPr>
            <p:cNvPr id="44" name="66 Conector recto de flecha"/>
            <p:cNvCxnSpPr/>
            <p:nvPr/>
          </p:nvCxnSpPr>
          <p:spPr bwMode="auto">
            <a:xfrm>
              <a:off x="3421351" y="1123822"/>
              <a:ext cx="20319" cy="208761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51 CuadroTexto"/>
            <p:cNvSpPr txBox="1">
              <a:spLocks noChangeArrowheads="1"/>
            </p:cNvSpPr>
            <p:nvPr/>
          </p:nvSpPr>
          <p:spPr bwMode="auto">
            <a:xfrm>
              <a:off x="2831535" y="3228945"/>
              <a:ext cx="1179633" cy="24622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Rikitea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5422552" y="2195202"/>
            <a:ext cx="1179633" cy="2430315"/>
            <a:chOff x="2831535" y="1123822"/>
            <a:chExt cx="1179633" cy="2351344"/>
          </a:xfrm>
        </p:grpSpPr>
        <p:cxnSp>
          <p:nvCxnSpPr>
            <p:cNvPr id="47" name="66 Conector recto de flecha"/>
            <p:cNvCxnSpPr/>
            <p:nvPr/>
          </p:nvCxnSpPr>
          <p:spPr bwMode="auto">
            <a:xfrm>
              <a:off x="3421351" y="1123822"/>
              <a:ext cx="20319" cy="208761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51 CuadroTexto"/>
            <p:cNvSpPr txBox="1">
              <a:spLocks noChangeArrowheads="1"/>
            </p:cNvSpPr>
            <p:nvPr/>
          </p:nvSpPr>
          <p:spPr bwMode="auto">
            <a:xfrm>
              <a:off x="2831535" y="3228945"/>
              <a:ext cx="1179633" cy="246221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Pascua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8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578734"/>
            <a:ext cx="8096250" cy="4000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2" y="1600249"/>
            <a:ext cx="7905750" cy="401002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830997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</a:t>
            </a:r>
          </a:p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Tubuai 08:30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194413" y="4102720"/>
            <a:ext cx="2877626" cy="875455"/>
            <a:chOff x="2925986" y="4862629"/>
            <a:chExt cx="2877626" cy="772947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 flipH="1">
              <a:off x="3334646" y="4862629"/>
              <a:ext cx="2468966" cy="6068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925986" y="5064924"/>
              <a:ext cx="998949" cy="57065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Arribo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07:36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918148" y="2012238"/>
            <a:ext cx="3237942" cy="1413967"/>
            <a:chOff x="2893548" y="618635"/>
            <a:chExt cx="5014662" cy="1413967"/>
          </a:xfrm>
        </p:grpSpPr>
        <p:cxnSp>
          <p:nvCxnSpPr>
            <p:cNvPr id="41" name="66 Conector recto de flecha"/>
            <p:cNvCxnSpPr/>
            <p:nvPr/>
          </p:nvCxnSpPr>
          <p:spPr bwMode="auto">
            <a:xfrm flipH="1">
              <a:off x="4082738" y="618635"/>
              <a:ext cx="3825472" cy="104437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51 CuadroTexto"/>
            <p:cNvSpPr txBox="1">
              <a:spLocks noChangeArrowheads="1"/>
            </p:cNvSpPr>
            <p:nvPr/>
          </p:nvSpPr>
          <p:spPr bwMode="auto">
            <a:xfrm>
              <a:off x="2893548" y="1109272"/>
              <a:ext cx="1779881" cy="923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Max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08:06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0.35 m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5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2022\Oceanografia\Taller VLIZ\Logos\decenio una lin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52" y="5349139"/>
            <a:ext cx="24118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2022\Oceanografia\Taller VLIZ\base para Pantalla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0977"/>
            <a:ext cx="9144000" cy="28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2022\Oceanografia\Taller VLIZ\Logos\decenio una lin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57" y="5056690"/>
            <a:ext cx="2430288" cy="7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2022\Oceanografia\Taller VLIZ\Logos\logos cabece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36704" cy="11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" y="1844824"/>
            <a:ext cx="91439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 dirty="0" smtClean="0"/>
          </a:p>
          <a:p>
            <a:pPr algn="ctr"/>
            <a:endParaRPr lang="es-CL" sz="2000" dirty="0" smtClean="0"/>
          </a:p>
          <a:p>
            <a:pPr algn="ctr"/>
            <a:r>
              <a:rPr lang="en-GB" sz="3600" b="1" i="1" dirty="0" err="1" smtClean="0">
                <a:solidFill>
                  <a:srgbClr val="0070C0"/>
                </a:solidFill>
              </a:rPr>
              <a:t>Erupción</a:t>
            </a:r>
            <a:r>
              <a:rPr lang="en-GB" sz="3600" b="1" i="1" dirty="0" smtClean="0">
                <a:solidFill>
                  <a:srgbClr val="0070C0"/>
                </a:solidFill>
              </a:rPr>
              <a:t> </a:t>
            </a:r>
            <a:r>
              <a:rPr lang="en-GB" sz="3600" b="1" i="1" dirty="0">
                <a:solidFill>
                  <a:srgbClr val="0070C0"/>
                </a:solidFill>
              </a:rPr>
              <a:t>de </a:t>
            </a:r>
            <a:r>
              <a:rPr lang="en-GB" sz="3600" b="1" i="1" dirty="0" err="1">
                <a:solidFill>
                  <a:srgbClr val="0070C0"/>
                </a:solidFill>
              </a:rPr>
              <a:t>Hunga</a:t>
            </a:r>
            <a:r>
              <a:rPr lang="en-GB" sz="3600" b="1" i="1" dirty="0">
                <a:solidFill>
                  <a:srgbClr val="0070C0"/>
                </a:solidFill>
              </a:rPr>
              <a:t> Tonga – </a:t>
            </a:r>
            <a:r>
              <a:rPr lang="en-GB" sz="3600" b="1" i="1" dirty="0" err="1">
                <a:solidFill>
                  <a:srgbClr val="0070C0"/>
                </a:solidFill>
              </a:rPr>
              <a:t>Hunga</a:t>
            </a:r>
            <a:r>
              <a:rPr lang="en-GB" sz="3600" b="1" i="1" dirty="0">
                <a:solidFill>
                  <a:srgbClr val="0070C0"/>
                </a:solidFill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</a:rPr>
              <a:t>Ha’apai</a:t>
            </a:r>
            <a:r>
              <a:rPr lang="en-GB" sz="3600" b="1" i="1" dirty="0">
                <a:solidFill>
                  <a:srgbClr val="0070C0"/>
                </a:solidFill>
              </a:rPr>
              <a:t/>
            </a:r>
            <a:br>
              <a:rPr lang="en-GB" sz="3600" b="1" i="1" dirty="0">
                <a:solidFill>
                  <a:srgbClr val="0070C0"/>
                </a:solidFill>
              </a:rPr>
            </a:br>
            <a:endParaRPr lang="en-GB" sz="3600" b="1" i="1" dirty="0" smtClean="0">
              <a:solidFill>
                <a:srgbClr val="0070C0"/>
              </a:solidFill>
            </a:endParaRPr>
          </a:p>
          <a:p>
            <a:pPr algn="ctr"/>
            <a:r>
              <a:rPr lang="en-GB" sz="3600" b="1" i="1" dirty="0" smtClean="0">
                <a:solidFill>
                  <a:srgbClr val="0070C0"/>
                </a:solidFill>
              </a:rPr>
              <a:t>2022</a:t>
            </a:r>
            <a:endParaRPr lang="en-GB" sz="3600" b="1" i="1" dirty="0">
              <a:solidFill>
                <a:srgbClr val="0070C0"/>
              </a:solidFill>
            </a:endParaRPr>
          </a:p>
          <a:p>
            <a:pPr algn="ctr"/>
            <a:endParaRPr lang="es-CL" sz="4400" b="1" i="1" dirty="0" smtClean="0">
              <a:solidFill>
                <a:srgbClr val="0070C0"/>
              </a:solidFill>
            </a:endParaRPr>
          </a:p>
          <a:p>
            <a:pPr algn="ctr"/>
            <a:endParaRPr lang="es-CL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2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433512"/>
            <a:ext cx="8105775" cy="3990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428750"/>
            <a:ext cx="7962900" cy="40005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830997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</a:t>
            </a:r>
          </a:p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Rikitea 12:00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862238" y="4220162"/>
            <a:ext cx="2877626" cy="875455"/>
            <a:chOff x="2925986" y="4862629"/>
            <a:chExt cx="2877626" cy="772947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 flipH="1">
              <a:off x="3334646" y="4862629"/>
              <a:ext cx="2468966" cy="6068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925986" y="5064924"/>
              <a:ext cx="998949" cy="57065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Arribo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08:22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448437" y="1888622"/>
            <a:ext cx="3237942" cy="1413967"/>
            <a:chOff x="2893548" y="618635"/>
            <a:chExt cx="5014662" cy="1413967"/>
          </a:xfrm>
        </p:grpSpPr>
        <p:cxnSp>
          <p:nvCxnSpPr>
            <p:cNvPr id="41" name="66 Conector recto de flecha"/>
            <p:cNvCxnSpPr/>
            <p:nvPr/>
          </p:nvCxnSpPr>
          <p:spPr bwMode="auto">
            <a:xfrm flipH="1">
              <a:off x="4082738" y="618635"/>
              <a:ext cx="3825472" cy="104437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51 CuadroTexto"/>
            <p:cNvSpPr txBox="1">
              <a:spLocks noChangeArrowheads="1"/>
            </p:cNvSpPr>
            <p:nvPr/>
          </p:nvSpPr>
          <p:spPr bwMode="auto">
            <a:xfrm>
              <a:off x="2893548" y="1109272"/>
              <a:ext cx="1779881" cy="923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Max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10:35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0.29 m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2" y="1559687"/>
            <a:ext cx="7943850" cy="402907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830997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</a:t>
            </a:r>
          </a:p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Rikitea 13:00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519801" y="4220162"/>
            <a:ext cx="2877626" cy="875455"/>
            <a:chOff x="2925986" y="4862629"/>
            <a:chExt cx="2877626" cy="772947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 flipH="1">
              <a:off x="3334646" y="4862629"/>
              <a:ext cx="2468966" cy="6068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925986" y="5064924"/>
              <a:ext cx="998949" cy="57065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Arribo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08:22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190760" y="1972480"/>
            <a:ext cx="3237942" cy="1413967"/>
            <a:chOff x="2893548" y="618635"/>
            <a:chExt cx="5014662" cy="1413967"/>
          </a:xfrm>
        </p:grpSpPr>
        <p:cxnSp>
          <p:nvCxnSpPr>
            <p:cNvPr id="41" name="66 Conector recto de flecha"/>
            <p:cNvCxnSpPr/>
            <p:nvPr/>
          </p:nvCxnSpPr>
          <p:spPr bwMode="auto">
            <a:xfrm flipH="1">
              <a:off x="4082738" y="618635"/>
              <a:ext cx="3825472" cy="104437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51 CuadroTexto"/>
            <p:cNvSpPr txBox="1">
              <a:spLocks noChangeArrowheads="1"/>
            </p:cNvSpPr>
            <p:nvPr/>
          </p:nvSpPr>
          <p:spPr bwMode="auto">
            <a:xfrm>
              <a:off x="2893548" y="1109272"/>
              <a:ext cx="1779881" cy="923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Max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10:35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0.29 m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4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30 Grupo"/>
          <p:cNvGrpSpPr/>
          <p:nvPr/>
        </p:nvGrpSpPr>
        <p:grpSpPr>
          <a:xfrm>
            <a:off x="2175185" y="1971474"/>
            <a:ext cx="1082675" cy="1745034"/>
            <a:chOff x="1840499" y="1971474"/>
            <a:chExt cx="1082675" cy="1745034"/>
          </a:xfrm>
        </p:grpSpPr>
        <p:cxnSp>
          <p:nvCxnSpPr>
            <p:cNvPr id="39" name="38 Conector recto de flecha"/>
            <p:cNvCxnSpPr/>
            <p:nvPr/>
          </p:nvCxnSpPr>
          <p:spPr bwMode="auto">
            <a:xfrm flipV="1">
              <a:off x="2397697" y="2564508"/>
              <a:ext cx="2603" cy="1152000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21 CuadroTexto"/>
            <p:cNvSpPr txBox="1">
              <a:spLocks noChangeArrowheads="1"/>
            </p:cNvSpPr>
            <p:nvPr/>
          </p:nvSpPr>
          <p:spPr bwMode="auto">
            <a:xfrm>
              <a:off x="1840499" y="1971474"/>
              <a:ext cx="1082675" cy="5847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06:12 </a:t>
              </a:r>
              <a:r>
                <a: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PTWC BOL2 en </a:t>
              </a:r>
              <a:endParaRPr lang="es-CL" altLang="es-CL" sz="800" dirty="0" smtClean="0">
                <a:solidFill>
                  <a:srgbClr val="1C304E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s-CL" altLang="es-CL" sz="800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Pg</a:t>
              </a:r>
              <a:r>
                <a: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. Web</a:t>
              </a:r>
            </a:p>
            <a:p>
              <a:pPr algn="ctr" eaLnBrk="1" hangingPunct="1"/>
              <a:r>
                <a: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Amenaza Samoa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grpSp>
        <p:nvGrpSpPr>
          <p:cNvPr id="35" name="8 Grupo"/>
          <p:cNvGrpSpPr>
            <a:grpSpLocks/>
          </p:cNvGrpSpPr>
          <p:nvPr/>
        </p:nvGrpSpPr>
        <p:grpSpPr bwMode="auto">
          <a:xfrm>
            <a:off x="281423" y="3944939"/>
            <a:ext cx="911110" cy="1024973"/>
            <a:chOff x="277109" y="2630312"/>
            <a:chExt cx="1082699" cy="1025972"/>
          </a:xfrm>
        </p:grpSpPr>
        <p:cxnSp>
          <p:nvCxnSpPr>
            <p:cNvPr id="36" name="35 Conector recto de flecha"/>
            <p:cNvCxnSpPr/>
            <p:nvPr/>
          </p:nvCxnSpPr>
          <p:spPr>
            <a:xfrm>
              <a:off x="836423" y="2630312"/>
              <a:ext cx="0" cy="554577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51 CuadroTexto"/>
            <p:cNvSpPr txBox="1">
              <a:spLocks noChangeArrowheads="1"/>
            </p:cNvSpPr>
            <p:nvPr/>
          </p:nvSpPr>
          <p:spPr bwMode="auto">
            <a:xfrm>
              <a:off x="277109" y="3194169"/>
              <a:ext cx="1082699" cy="46211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04:26 PTWC</a:t>
              </a:r>
            </a:p>
            <a:p>
              <a:pPr algn="ctr" eaLnBrk="1" hangingPunct="1"/>
              <a:r>
                <a:rPr lang="es-CL" altLang="es-CL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Estima Inicio del Tsunami</a:t>
              </a:r>
            </a:p>
          </p:txBody>
        </p:sp>
      </p:grpSp>
      <p:grpSp>
        <p:nvGrpSpPr>
          <p:cNvPr id="41" name="12 Grupo"/>
          <p:cNvGrpSpPr>
            <a:grpSpLocks/>
          </p:cNvGrpSpPr>
          <p:nvPr/>
        </p:nvGrpSpPr>
        <p:grpSpPr bwMode="auto">
          <a:xfrm>
            <a:off x="5177634" y="2687983"/>
            <a:ext cx="942975" cy="1067885"/>
            <a:chOff x="4481384" y="1557648"/>
            <a:chExt cx="942998" cy="1067861"/>
          </a:xfrm>
          <a:solidFill>
            <a:srgbClr val="FFFF00"/>
          </a:solidFill>
        </p:grpSpPr>
        <p:cxnSp>
          <p:nvCxnSpPr>
            <p:cNvPr id="42" name="41 Conector recto de flecha"/>
            <p:cNvCxnSpPr>
              <a:endCxn id="43" idx="2"/>
            </p:cNvCxnSpPr>
            <p:nvPr/>
          </p:nvCxnSpPr>
          <p:spPr>
            <a:xfrm flipV="1">
              <a:off x="4953214" y="2265517"/>
              <a:ext cx="0" cy="359992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23 CuadroTexto"/>
            <p:cNvSpPr txBox="1">
              <a:spLocks noChangeArrowheads="1"/>
            </p:cNvSpPr>
            <p:nvPr/>
          </p:nvSpPr>
          <p:spPr bwMode="auto">
            <a:xfrm>
              <a:off x="4481384" y="1557648"/>
              <a:ext cx="942998" cy="707869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s-CL" altLang="es-CL" sz="800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13:05 </a:t>
              </a:r>
            </a:p>
            <a:p>
              <a:pPr algn="ctr"/>
              <a:r>
                <a:rPr lang="es-CL" altLang="es-CL" sz="800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Llamado al PTWC Para Recabar Antecedentes</a:t>
              </a:r>
              <a:endParaRPr lang="es-CL" altLang="es-CL" sz="800" dirty="0">
                <a:solidFill>
                  <a:srgbClr val="1C304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3 Grupo"/>
          <p:cNvGrpSpPr>
            <a:grpSpLocks/>
          </p:cNvGrpSpPr>
          <p:nvPr/>
        </p:nvGrpSpPr>
        <p:grpSpPr bwMode="auto">
          <a:xfrm>
            <a:off x="6028243" y="1821863"/>
            <a:ext cx="1038228" cy="1974201"/>
            <a:chOff x="2618560" y="651568"/>
            <a:chExt cx="1038675" cy="1971983"/>
          </a:xfrm>
          <a:solidFill>
            <a:srgbClr val="66FF66"/>
          </a:solidFill>
        </p:grpSpPr>
        <p:cxnSp>
          <p:nvCxnSpPr>
            <p:cNvPr id="52" name="51 Conector recto de flecha"/>
            <p:cNvCxnSpPr/>
            <p:nvPr/>
          </p:nvCxnSpPr>
          <p:spPr>
            <a:xfrm flipV="1">
              <a:off x="3137897" y="1221109"/>
              <a:ext cx="0" cy="1402442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4 CuadroTexto"/>
            <p:cNvSpPr txBox="1">
              <a:spLocks noChangeArrowheads="1"/>
            </p:cNvSpPr>
            <p:nvPr/>
          </p:nvSpPr>
          <p:spPr bwMode="auto">
            <a:xfrm>
              <a:off x="2618560" y="651568"/>
              <a:ext cx="1038675" cy="5841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s-CL" altLang="es-CL" sz="800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13:16 </a:t>
              </a:r>
              <a:endParaRPr lang="es-CL" altLang="es-CL" sz="800" dirty="0">
                <a:solidFill>
                  <a:srgbClr val="1C304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PTWC Bol 4 reenviado por </a:t>
              </a:r>
              <a:r>
                <a:rPr lang="es-CL" altLang="es-CL" sz="800" dirty="0" err="1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SubDirector</a:t>
              </a:r>
              <a:endParaRPr lang="es-CL" altLang="es-CL" sz="800" dirty="0">
                <a:solidFill>
                  <a:srgbClr val="1C304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4 Grupo"/>
          <p:cNvGrpSpPr>
            <a:grpSpLocks/>
          </p:cNvGrpSpPr>
          <p:nvPr/>
        </p:nvGrpSpPr>
        <p:grpSpPr bwMode="auto">
          <a:xfrm>
            <a:off x="5521505" y="3947804"/>
            <a:ext cx="1392238" cy="1829502"/>
            <a:chOff x="3140331" y="2645094"/>
            <a:chExt cx="1391746" cy="1334590"/>
          </a:xfrm>
          <a:solidFill>
            <a:srgbClr val="66FF66"/>
          </a:solidFill>
        </p:grpSpPr>
        <p:cxnSp>
          <p:nvCxnSpPr>
            <p:cNvPr id="58" name="57 Conector recto de flecha"/>
            <p:cNvCxnSpPr/>
            <p:nvPr/>
          </p:nvCxnSpPr>
          <p:spPr>
            <a:xfrm>
              <a:off x="3848540" y="2645094"/>
              <a:ext cx="0" cy="1076716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58 CuadroTexto"/>
            <p:cNvSpPr txBox="1">
              <a:spLocks noChangeArrowheads="1"/>
            </p:cNvSpPr>
            <p:nvPr/>
          </p:nvSpPr>
          <p:spPr bwMode="auto">
            <a:xfrm>
              <a:off x="3140331" y="3732715"/>
              <a:ext cx="1391746" cy="246969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s-CL" altLang="es-CL" sz="800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13:14 </a:t>
              </a:r>
              <a:endParaRPr lang="es-CL" altLang="es-CL" sz="800" dirty="0">
                <a:solidFill>
                  <a:srgbClr val="1C304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CL" altLang="es-CL" sz="800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Se decide difundir Bol 1 </a:t>
              </a:r>
              <a:endParaRPr lang="es-CL" altLang="es-CL" sz="800" dirty="0">
                <a:solidFill>
                  <a:srgbClr val="1C304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708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Acciones y Boletines emitidos por el SNAM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sp>
        <p:nvSpPr>
          <p:cNvPr id="65" name="66 CuadroTexto"/>
          <p:cNvSpPr txBox="1">
            <a:spLocks noChangeArrowheads="1"/>
          </p:cNvSpPr>
          <p:nvPr/>
        </p:nvSpPr>
        <p:spPr bwMode="auto">
          <a:xfrm>
            <a:off x="-338931" y="3173012"/>
            <a:ext cx="189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Hora de la erupción</a:t>
            </a:r>
          </a:p>
          <a:p>
            <a:pPr algn="ctr" eaLnBrk="1" hangingPunct="1"/>
            <a:r>
              <a: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T0=04:15 UTC</a:t>
            </a:r>
          </a:p>
        </p:txBody>
      </p:sp>
      <p:grpSp>
        <p:nvGrpSpPr>
          <p:cNvPr id="79" name="78 Grupo"/>
          <p:cNvGrpSpPr/>
          <p:nvPr/>
        </p:nvGrpSpPr>
        <p:grpSpPr>
          <a:xfrm>
            <a:off x="932107" y="1411834"/>
            <a:ext cx="1082675" cy="2299744"/>
            <a:chOff x="705859" y="1411834"/>
            <a:chExt cx="1082675" cy="2299744"/>
          </a:xfrm>
          <a:solidFill>
            <a:srgbClr val="FFFF00"/>
          </a:solidFill>
        </p:grpSpPr>
        <p:cxnSp>
          <p:nvCxnSpPr>
            <p:cNvPr id="54" name="53 Conector recto de flecha"/>
            <p:cNvCxnSpPr>
              <a:endCxn id="55" idx="2"/>
            </p:cNvCxnSpPr>
            <p:nvPr/>
          </p:nvCxnSpPr>
          <p:spPr bwMode="auto">
            <a:xfrm flipV="1">
              <a:off x="1244021" y="1873499"/>
              <a:ext cx="3176" cy="1838079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21 CuadroTexto"/>
            <p:cNvSpPr txBox="1">
              <a:spLocks noChangeArrowheads="1"/>
            </p:cNvSpPr>
            <p:nvPr/>
          </p:nvSpPr>
          <p:spPr bwMode="auto">
            <a:xfrm>
              <a:off x="705859" y="1411834"/>
              <a:ext cx="1082675" cy="46166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latin typeface="Arial" pitchFamily="34" charset="0"/>
                  <a:cs typeface="Arial" pitchFamily="34" charset="0"/>
                </a:rPr>
                <a:t>05:30 Activación DART y ENM Tonga</a:t>
              </a:r>
              <a:endParaRPr lang="es-CL" altLang="es-CL" sz="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936546" y="3944939"/>
            <a:ext cx="911110" cy="1723044"/>
            <a:chOff x="710298" y="3944939"/>
            <a:chExt cx="911110" cy="1723044"/>
          </a:xfrm>
        </p:grpSpPr>
        <p:cxnSp>
          <p:nvCxnSpPr>
            <p:cNvPr id="56" name="55 Conector recto de flecha"/>
            <p:cNvCxnSpPr/>
            <p:nvPr/>
          </p:nvCxnSpPr>
          <p:spPr bwMode="auto">
            <a:xfrm>
              <a:off x="1180506" y="3944939"/>
              <a:ext cx="0" cy="1252108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51 CuadroTexto"/>
            <p:cNvSpPr txBox="1">
              <a:spLocks noChangeArrowheads="1"/>
            </p:cNvSpPr>
            <p:nvPr/>
          </p:nvSpPr>
          <p:spPr bwMode="auto">
            <a:xfrm>
              <a:off x="710298" y="5206318"/>
              <a:ext cx="911110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05:00 Llamado Sub-Director a J</a:t>
              </a:r>
              <a:r>
                <a:rPr lang="es-CL" altLang="es-CL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s-CL" altLang="es-CL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1553568" y="3911254"/>
            <a:ext cx="911110" cy="851749"/>
            <a:chOff x="1242477" y="3911254"/>
            <a:chExt cx="911110" cy="851749"/>
          </a:xfrm>
        </p:grpSpPr>
        <p:cxnSp>
          <p:nvCxnSpPr>
            <p:cNvPr id="67" name="66 Conector recto de flecha"/>
            <p:cNvCxnSpPr/>
            <p:nvPr/>
          </p:nvCxnSpPr>
          <p:spPr bwMode="auto">
            <a:xfrm>
              <a:off x="1686884" y="3911254"/>
              <a:ext cx="0" cy="390084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51 CuadroTexto"/>
            <p:cNvSpPr txBox="1">
              <a:spLocks noChangeArrowheads="1"/>
            </p:cNvSpPr>
            <p:nvPr/>
          </p:nvSpPr>
          <p:spPr bwMode="auto">
            <a:xfrm>
              <a:off x="1242477" y="4301338"/>
              <a:ext cx="911110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05:35 Inicio monitoreo área afectada</a:t>
              </a:r>
              <a:endParaRPr lang="es-CL" altLang="es-CL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77 Grupo"/>
          <p:cNvGrpSpPr/>
          <p:nvPr/>
        </p:nvGrpSpPr>
        <p:grpSpPr>
          <a:xfrm>
            <a:off x="1987832" y="3959225"/>
            <a:ext cx="1893888" cy="2078566"/>
            <a:chOff x="1676741" y="3959225"/>
            <a:chExt cx="1893888" cy="2078566"/>
          </a:xfrm>
          <a:solidFill>
            <a:srgbClr val="FFFF00"/>
          </a:solidFill>
        </p:grpSpPr>
        <p:cxnSp>
          <p:nvCxnSpPr>
            <p:cNvPr id="69" name="68 Conector recto de flecha"/>
            <p:cNvCxnSpPr/>
            <p:nvPr/>
          </p:nvCxnSpPr>
          <p:spPr bwMode="auto">
            <a:xfrm>
              <a:off x="2565043" y="3959225"/>
              <a:ext cx="0" cy="1252108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51 CuadroTexto"/>
            <p:cNvSpPr txBox="1">
              <a:spLocks noChangeArrowheads="1"/>
            </p:cNvSpPr>
            <p:nvPr/>
          </p:nvSpPr>
          <p:spPr bwMode="auto">
            <a:xfrm>
              <a:off x="1837066" y="5220604"/>
              <a:ext cx="1573238" cy="5847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05:50 Activación DART Samoa ENM </a:t>
              </a:r>
              <a:r>
                <a:rPr lang="es-CL" altLang="es-CL" sz="800" b="1" dirty="0" err="1" smtClean="0">
                  <a:latin typeface="Arial" pitchFamily="34" charset="0"/>
                  <a:cs typeface="Arial" pitchFamily="34" charset="0"/>
                </a:rPr>
                <a:t>amp</a:t>
              </a:r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. 0.7 m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Bol 01 PTWC en Página web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Amenaza Samoa Am.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66 CuadroTexto"/>
            <p:cNvSpPr txBox="1">
              <a:spLocks noChangeArrowheads="1"/>
            </p:cNvSpPr>
            <p:nvPr/>
          </p:nvSpPr>
          <p:spPr bwMode="auto">
            <a:xfrm>
              <a:off x="1676741" y="5806959"/>
              <a:ext cx="1893888" cy="2308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Mando informado</a:t>
              </a:r>
              <a:endPara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3452974" y="3959226"/>
            <a:ext cx="1893888" cy="1470325"/>
            <a:chOff x="2476836" y="3959226"/>
            <a:chExt cx="1893888" cy="1470325"/>
          </a:xfrm>
        </p:grpSpPr>
        <p:grpSp>
          <p:nvGrpSpPr>
            <p:cNvPr id="32" name="11 Grupo"/>
            <p:cNvGrpSpPr>
              <a:grpSpLocks/>
            </p:cNvGrpSpPr>
            <p:nvPr/>
          </p:nvGrpSpPr>
          <p:grpSpPr bwMode="auto">
            <a:xfrm>
              <a:off x="2857688" y="3959226"/>
              <a:ext cx="1086919" cy="807740"/>
              <a:chOff x="2837550" y="2653549"/>
              <a:chExt cx="1622291" cy="807456"/>
            </a:xfrm>
          </p:grpSpPr>
          <p:sp>
            <p:nvSpPr>
              <p:cNvPr id="33" name="32 CuadroTexto"/>
              <p:cNvSpPr txBox="1"/>
              <p:nvPr/>
            </p:nvSpPr>
            <p:spPr>
              <a:xfrm>
                <a:off x="2837550" y="2999503"/>
                <a:ext cx="1622291" cy="46150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L" altLang="es-CL" sz="800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06:40 </a:t>
                </a:r>
                <a:r>
                  <a:rPr lang="es-CL" altLang="es-CL" sz="800" dirty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PTWC </a:t>
                </a:r>
                <a:r>
                  <a:rPr lang="es-CL" altLang="es-CL" sz="800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BOL3</a:t>
                </a:r>
                <a:endPara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s-CL" altLang="es-CL" sz="800" dirty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Pg. Web</a:t>
                </a:r>
              </a:p>
              <a:p>
                <a:pPr algn="ctr"/>
                <a:r>
                  <a:rPr lang="es-CL" altLang="es-CL" sz="800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Informa </a:t>
                </a:r>
                <a:r>
                  <a:rPr lang="es-CL" altLang="es-CL" sz="800" dirty="0" err="1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Mag</a:t>
                </a:r>
                <a:r>
                  <a:rPr lang="es-CL" altLang="es-CL" sz="800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. 7.6 ?</a:t>
                </a:r>
                <a:endPara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33 Conector recto de flecha"/>
              <p:cNvCxnSpPr/>
              <p:nvPr/>
            </p:nvCxnSpPr>
            <p:spPr>
              <a:xfrm>
                <a:off x="3660708" y="2653549"/>
                <a:ext cx="0" cy="34754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66 CuadroTexto"/>
            <p:cNvSpPr txBox="1">
              <a:spLocks noChangeArrowheads="1"/>
            </p:cNvSpPr>
            <p:nvPr/>
          </p:nvSpPr>
          <p:spPr bwMode="auto">
            <a:xfrm>
              <a:off x="2476836" y="4783220"/>
              <a:ext cx="18938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Sin Confirmar por otras fuentes sísmicas</a:t>
              </a:r>
            </a:p>
            <a:p>
              <a:pPr algn="ctr" eaLnBrk="1" hangingPunct="1"/>
              <a:endParaRPr lang="es-CL" altLang="es-CL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s-CL" altLang="es-CL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 SE DIFUNDE</a:t>
              </a:r>
              <a:endParaRPr lang="es-CL" altLang="es-CL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6493487" y="2751880"/>
            <a:ext cx="1769277" cy="1822099"/>
            <a:chOff x="3923102" y="2691128"/>
            <a:chExt cx="1769277" cy="1822099"/>
          </a:xfrm>
        </p:grpSpPr>
        <p:grpSp>
          <p:nvGrpSpPr>
            <p:cNvPr id="44" name="15 Grupo"/>
            <p:cNvGrpSpPr>
              <a:grpSpLocks/>
            </p:cNvGrpSpPr>
            <p:nvPr/>
          </p:nvGrpSpPr>
          <p:grpSpPr bwMode="auto">
            <a:xfrm>
              <a:off x="4214872" y="2691128"/>
              <a:ext cx="1110579" cy="971802"/>
              <a:chOff x="4550811" y="855618"/>
              <a:chExt cx="1465162" cy="971384"/>
            </a:xfrm>
          </p:grpSpPr>
          <p:cxnSp>
            <p:nvCxnSpPr>
              <p:cNvPr id="45" name="44 Conector recto de flecha"/>
              <p:cNvCxnSpPr>
                <a:endCxn id="46" idx="2"/>
              </p:cNvCxnSpPr>
              <p:nvPr/>
            </p:nvCxnSpPr>
            <p:spPr>
              <a:xfrm flipH="1" flipV="1">
                <a:off x="5283393" y="1317084"/>
                <a:ext cx="794" cy="50991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27 CuadroTexto"/>
              <p:cNvSpPr txBox="1">
                <a:spLocks noChangeArrowheads="1"/>
              </p:cNvSpPr>
              <p:nvPr/>
            </p:nvSpPr>
            <p:spPr bwMode="auto">
              <a:xfrm>
                <a:off x="4550811" y="855618"/>
                <a:ext cx="1465162" cy="46146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/>
                <a:r>
                  <a:rPr lang="es-CL" altLang="es-CL" sz="800" b="1" dirty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13:27 </a:t>
                </a:r>
                <a:endParaRPr lang="es-CL" altLang="es-CL" sz="800" b="1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s-CL" altLang="es-CL" sz="800" b="1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Boletín 01 SNAM</a:t>
                </a:r>
              </a:p>
              <a:p>
                <a:pPr algn="ctr"/>
                <a:r>
                  <a:rPr lang="es-CL" altLang="es-CL" sz="800" b="1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Formato Manual</a:t>
                </a:r>
                <a:endParaRPr lang="es-CL" altLang="es-CL" sz="800" b="1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3" name="66 CuadroTexto"/>
            <p:cNvSpPr txBox="1">
              <a:spLocks noChangeArrowheads="1"/>
            </p:cNvSpPr>
            <p:nvPr/>
          </p:nvSpPr>
          <p:spPr bwMode="auto">
            <a:xfrm>
              <a:off x="3923102" y="4005396"/>
              <a:ext cx="176927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9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PRECAUCIÓN</a:t>
              </a:r>
            </a:p>
            <a:p>
              <a:pPr algn="ctr" eaLnBrk="1" hangingPunct="1"/>
              <a:endParaRPr lang="es-CL" altLang="es-CL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s-CL" altLang="es-CL" sz="9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Territorio Insular + Antártica</a:t>
              </a:r>
              <a:endParaRPr lang="es-CL" altLang="es-CL" sz="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31 Flecha derecha"/>
          <p:cNvSpPr/>
          <p:nvPr/>
        </p:nvSpPr>
        <p:spPr>
          <a:xfrm>
            <a:off x="557213" y="3575050"/>
            <a:ext cx="8286750" cy="500063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2000">
                <a:srgbClr val="FFFF00"/>
              </a:gs>
              <a:gs pos="41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bg1"/>
              </a:solidFill>
            </a:endParaRPr>
          </a:p>
        </p:txBody>
      </p:sp>
      <p:sp>
        <p:nvSpPr>
          <p:cNvPr id="50" name="10 Estrella de 5 puntas"/>
          <p:cNvSpPr/>
          <p:nvPr/>
        </p:nvSpPr>
        <p:spPr>
          <a:xfrm>
            <a:off x="268288" y="3544888"/>
            <a:ext cx="487362" cy="433387"/>
          </a:xfrm>
          <a:prstGeom prst="star5">
            <a:avLst>
              <a:gd name="adj" fmla="val 1733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21" y="1267064"/>
            <a:ext cx="55721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708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Acciones y Boletines emitidos por el SNAM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512095" y="2396768"/>
            <a:ext cx="5493650" cy="42014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4 CuadroTexto"/>
          <p:cNvSpPr txBox="1"/>
          <p:nvPr/>
        </p:nvSpPr>
        <p:spPr>
          <a:xfrm>
            <a:off x="3027" y="1170556"/>
            <a:ext cx="304321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Formato pre-establecido para fuente sísmica.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3512094" y="4895249"/>
            <a:ext cx="5493651" cy="188583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4 CuadroTexto"/>
          <p:cNvSpPr txBox="1"/>
          <p:nvPr/>
        </p:nvSpPr>
        <p:spPr>
          <a:xfrm>
            <a:off x="38564" y="2372914"/>
            <a:ext cx="328942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rgbClr val="00B0F0"/>
                </a:solidFill>
                <a:latin typeface="Arial"/>
                <a:cs typeface="Arial"/>
              </a:rPr>
              <a:t>Estados de Amenaza en base a comportamiento de Boyas DART y ENM extranjeras.</a:t>
            </a:r>
          </a:p>
        </p:txBody>
      </p:sp>
      <p:sp>
        <p:nvSpPr>
          <p:cNvPr id="49" name="4 CuadroTexto"/>
          <p:cNvSpPr txBox="1"/>
          <p:nvPr/>
        </p:nvSpPr>
        <p:spPr>
          <a:xfrm>
            <a:off x="35259" y="1929769"/>
            <a:ext cx="5167231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Glosa específica.</a:t>
            </a:r>
          </a:p>
        </p:txBody>
      </p:sp>
      <p:sp>
        <p:nvSpPr>
          <p:cNvPr id="32" name="4 CuadroTexto"/>
          <p:cNvSpPr txBox="1"/>
          <p:nvPr/>
        </p:nvSpPr>
        <p:spPr>
          <a:xfrm>
            <a:off x="81969" y="3850579"/>
            <a:ext cx="324602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Difusión posterior a 10 minutos desde la activación del SNAM.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3433620" y="1612104"/>
            <a:ext cx="5572125" cy="733676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4 CuadroTexto"/>
          <p:cNvSpPr txBox="1"/>
          <p:nvPr/>
        </p:nvSpPr>
        <p:spPr>
          <a:xfrm>
            <a:off x="-82051" y="5057044"/>
            <a:ext cx="382116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rgbClr val="00B0F0"/>
                </a:solidFill>
                <a:latin typeface="Arial"/>
                <a:cs typeface="Arial"/>
              </a:rPr>
              <a:t>Inicio del Monitoreo.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3512094" y="3696094"/>
            <a:ext cx="5524401" cy="30897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Rectángulo"/>
          <p:cNvSpPr/>
          <p:nvPr/>
        </p:nvSpPr>
        <p:spPr>
          <a:xfrm>
            <a:off x="3512093" y="5133195"/>
            <a:ext cx="5524401" cy="65983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9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grpSp>
        <p:nvGrpSpPr>
          <p:cNvPr id="35" name="8 Grupo"/>
          <p:cNvGrpSpPr>
            <a:grpSpLocks/>
          </p:cNvGrpSpPr>
          <p:nvPr/>
        </p:nvGrpSpPr>
        <p:grpSpPr bwMode="auto">
          <a:xfrm>
            <a:off x="281423" y="3944939"/>
            <a:ext cx="911110" cy="1271194"/>
            <a:chOff x="277109" y="2630312"/>
            <a:chExt cx="1082699" cy="1272433"/>
          </a:xfrm>
        </p:grpSpPr>
        <p:cxnSp>
          <p:nvCxnSpPr>
            <p:cNvPr id="36" name="35 Conector recto de flecha"/>
            <p:cNvCxnSpPr/>
            <p:nvPr/>
          </p:nvCxnSpPr>
          <p:spPr>
            <a:xfrm>
              <a:off x="836423" y="2630312"/>
              <a:ext cx="0" cy="554577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51 CuadroTexto"/>
            <p:cNvSpPr txBox="1">
              <a:spLocks noChangeArrowheads="1"/>
            </p:cNvSpPr>
            <p:nvPr/>
          </p:nvSpPr>
          <p:spPr bwMode="auto">
            <a:xfrm>
              <a:off x="277109" y="3194169"/>
              <a:ext cx="1082699" cy="70857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13:34 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Boletín 02 SNAM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Horas de Arribo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12 Grupo"/>
          <p:cNvGrpSpPr>
            <a:grpSpLocks/>
          </p:cNvGrpSpPr>
          <p:nvPr/>
        </p:nvGrpSpPr>
        <p:grpSpPr bwMode="auto">
          <a:xfrm>
            <a:off x="7211205" y="2731873"/>
            <a:ext cx="1321980" cy="928992"/>
            <a:chOff x="4481385" y="1557648"/>
            <a:chExt cx="942998" cy="1067866"/>
          </a:xfrm>
          <a:solidFill>
            <a:srgbClr val="FFFF00"/>
          </a:solidFill>
        </p:grpSpPr>
        <p:cxnSp>
          <p:nvCxnSpPr>
            <p:cNvPr id="42" name="41 Conector recto de flecha"/>
            <p:cNvCxnSpPr>
              <a:endCxn id="43" idx="2"/>
            </p:cNvCxnSpPr>
            <p:nvPr/>
          </p:nvCxnSpPr>
          <p:spPr>
            <a:xfrm flipH="1" flipV="1">
              <a:off x="4952884" y="2265517"/>
              <a:ext cx="331" cy="359997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23 CuadroTexto"/>
            <p:cNvSpPr txBox="1">
              <a:spLocks noChangeArrowheads="1"/>
            </p:cNvSpPr>
            <p:nvPr/>
          </p:nvSpPr>
          <p:spPr bwMode="auto">
            <a:xfrm>
              <a:off x="4481385" y="1557648"/>
              <a:ext cx="942998" cy="70787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17:29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Boletín 45 SNAM</a:t>
              </a:r>
            </a:p>
            <a:p>
              <a:pPr algn="ctr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CANCELACIÓN</a:t>
              </a:r>
            </a:p>
            <a:p>
              <a:pPr algn="ctr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TOTAL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708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Acciones y Boletines emitidos por el SNAM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9" name="78 Grupo"/>
          <p:cNvGrpSpPr/>
          <p:nvPr/>
        </p:nvGrpSpPr>
        <p:grpSpPr>
          <a:xfrm>
            <a:off x="385341" y="2495939"/>
            <a:ext cx="1302055" cy="1208238"/>
            <a:chOff x="592735" y="2495939"/>
            <a:chExt cx="1302055" cy="1208238"/>
          </a:xfrm>
          <a:solidFill>
            <a:srgbClr val="FFFF00"/>
          </a:solidFill>
        </p:grpSpPr>
        <p:cxnSp>
          <p:nvCxnSpPr>
            <p:cNvPr id="54" name="53 Conector recto de flecha"/>
            <p:cNvCxnSpPr/>
            <p:nvPr/>
          </p:nvCxnSpPr>
          <p:spPr bwMode="auto">
            <a:xfrm flipV="1">
              <a:off x="1234594" y="2948177"/>
              <a:ext cx="3176" cy="75600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21 CuadroTexto"/>
            <p:cNvSpPr txBox="1">
              <a:spLocks noChangeArrowheads="1"/>
            </p:cNvSpPr>
            <p:nvPr/>
          </p:nvSpPr>
          <p:spPr bwMode="auto">
            <a:xfrm>
              <a:off x="592735" y="2495939"/>
              <a:ext cx="1302055" cy="5847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14:31 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Boletín 03 </a:t>
              </a:r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SNAM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Amplitudes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Pascua 0.3 m</a:t>
              </a:r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1375408" y="3944939"/>
            <a:ext cx="1343294" cy="1846154"/>
            <a:chOff x="278114" y="3944939"/>
            <a:chExt cx="1343294" cy="1846154"/>
          </a:xfrm>
        </p:grpSpPr>
        <p:cxnSp>
          <p:nvCxnSpPr>
            <p:cNvPr id="56" name="55 Conector recto de flecha"/>
            <p:cNvCxnSpPr/>
            <p:nvPr/>
          </p:nvCxnSpPr>
          <p:spPr bwMode="auto">
            <a:xfrm>
              <a:off x="982539" y="3944939"/>
              <a:ext cx="0" cy="1252108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51 CuadroTexto"/>
            <p:cNvSpPr txBox="1">
              <a:spLocks noChangeArrowheads="1"/>
            </p:cNvSpPr>
            <p:nvPr/>
          </p:nvSpPr>
          <p:spPr bwMode="auto">
            <a:xfrm>
              <a:off x="278114" y="5206318"/>
              <a:ext cx="1343294" cy="5847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17:28  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Boletín 06 </a:t>
              </a:r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SNAM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Precaución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Arica y P. / Coquimbo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1918022" y="1976371"/>
            <a:ext cx="1136341" cy="1760403"/>
            <a:chOff x="1105312" y="4193339"/>
            <a:chExt cx="1136341" cy="1760403"/>
          </a:xfrm>
        </p:grpSpPr>
        <p:cxnSp>
          <p:nvCxnSpPr>
            <p:cNvPr id="67" name="66 Conector recto de flecha"/>
            <p:cNvCxnSpPr/>
            <p:nvPr/>
          </p:nvCxnSpPr>
          <p:spPr bwMode="auto">
            <a:xfrm>
              <a:off x="1661457" y="4657742"/>
              <a:ext cx="0" cy="1296000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51 CuadroTexto"/>
            <p:cNvSpPr txBox="1">
              <a:spLocks noChangeArrowheads="1"/>
            </p:cNvSpPr>
            <p:nvPr/>
          </p:nvSpPr>
          <p:spPr bwMode="auto">
            <a:xfrm>
              <a:off x="1105312" y="4193339"/>
              <a:ext cx="1136341" cy="46166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17:35 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Boletín </a:t>
              </a:r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07 </a:t>
              </a:r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SNAM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Amplitudes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77 Grupo"/>
          <p:cNvGrpSpPr/>
          <p:nvPr/>
        </p:nvGrpSpPr>
        <p:grpSpPr>
          <a:xfrm>
            <a:off x="2680221" y="3959225"/>
            <a:ext cx="1893888" cy="2234227"/>
            <a:chOff x="1322524" y="3959225"/>
            <a:chExt cx="1893888" cy="2234227"/>
          </a:xfrm>
          <a:solidFill>
            <a:srgbClr val="FFFF00"/>
          </a:solidFill>
        </p:grpSpPr>
        <p:cxnSp>
          <p:nvCxnSpPr>
            <p:cNvPr id="69" name="68 Conector recto de flecha"/>
            <p:cNvCxnSpPr/>
            <p:nvPr/>
          </p:nvCxnSpPr>
          <p:spPr bwMode="auto">
            <a:xfrm>
              <a:off x="2256686" y="3959225"/>
              <a:ext cx="0" cy="1252108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51 CuadroTexto"/>
            <p:cNvSpPr txBox="1">
              <a:spLocks noChangeArrowheads="1"/>
            </p:cNvSpPr>
            <p:nvPr/>
          </p:nvSpPr>
          <p:spPr bwMode="auto">
            <a:xfrm>
              <a:off x="1837066" y="5220604"/>
              <a:ext cx="818343" cy="7078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19:48</a:t>
              </a:r>
            </a:p>
            <a:p>
              <a:pPr algn="ctr" eaLnBrk="1" hangingPunct="1"/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Boletín </a:t>
              </a:r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13 </a:t>
              </a:r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SNAM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Alerta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Los Ríos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66 CuadroTexto"/>
            <p:cNvSpPr txBox="1">
              <a:spLocks noChangeArrowheads="1"/>
            </p:cNvSpPr>
            <p:nvPr/>
          </p:nvSpPr>
          <p:spPr bwMode="auto">
            <a:xfrm>
              <a:off x="1322524" y="5962620"/>
              <a:ext cx="1893888" cy="2308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Corral </a:t>
              </a:r>
              <a:r>
                <a:rPr lang="es-CL" altLang="es-CL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Ampl</a:t>
              </a:r>
              <a:r>
                <a:rPr lang="es-CL" altLang="es-CL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1.0 m</a:t>
              </a:r>
              <a:endPara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11 Grupo"/>
          <p:cNvGrpSpPr>
            <a:grpSpLocks/>
          </p:cNvGrpSpPr>
          <p:nvPr/>
        </p:nvGrpSpPr>
        <p:grpSpPr bwMode="auto">
          <a:xfrm>
            <a:off x="4700588" y="3959225"/>
            <a:ext cx="1086919" cy="930850"/>
            <a:chOff x="2234490" y="2653549"/>
            <a:chExt cx="1622291" cy="930523"/>
          </a:xfrm>
          <a:solidFill>
            <a:schemeClr val="bg2">
              <a:lumMod val="90000"/>
            </a:schemeClr>
          </a:solidFill>
        </p:grpSpPr>
        <p:sp>
          <p:nvSpPr>
            <p:cNvPr id="33" name="32 CuadroTexto"/>
            <p:cNvSpPr txBox="1"/>
            <p:nvPr/>
          </p:nvSpPr>
          <p:spPr>
            <a:xfrm>
              <a:off x="2234490" y="2999503"/>
              <a:ext cx="1622291" cy="58456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00:14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Boletín </a:t>
              </a:r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22 </a:t>
              </a:r>
              <a:r>
                <a:rPr lang="es-CL" altLang="es-CL" sz="800" b="1" dirty="0">
                  <a:latin typeface="Arial" pitchFamily="34" charset="0"/>
                  <a:cs typeface="Arial" pitchFamily="34" charset="0"/>
                </a:rPr>
                <a:t>SNAM</a:t>
              </a:r>
            </a:p>
            <a:p>
              <a:pPr algn="ctr"/>
              <a:r>
                <a:rPr lang="es-CL" altLang="es-CL" sz="800" b="1" dirty="0" err="1" smtClean="0">
                  <a:latin typeface="Arial" pitchFamily="34" charset="0"/>
                  <a:cs typeface="Arial" pitchFamily="34" charset="0"/>
                </a:rPr>
                <a:t>Canc</a:t>
              </a:r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. Parcial</a:t>
              </a:r>
            </a:p>
            <a:p>
              <a:pPr algn="ctr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Antártica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33 Conector recto de flecha"/>
            <p:cNvCxnSpPr/>
            <p:nvPr/>
          </p:nvCxnSpPr>
          <p:spPr>
            <a:xfrm>
              <a:off x="3073504" y="2653549"/>
              <a:ext cx="0" cy="34754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31 Flecha derecha"/>
          <p:cNvSpPr/>
          <p:nvPr/>
        </p:nvSpPr>
        <p:spPr>
          <a:xfrm>
            <a:off x="557213" y="3575050"/>
            <a:ext cx="8286750" cy="500063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2000">
                <a:srgbClr val="FFFF00"/>
              </a:gs>
              <a:gs pos="41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bg1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063928" y="3501008"/>
            <a:ext cx="457447" cy="563861"/>
            <a:chOff x="1063928" y="3501008"/>
            <a:chExt cx="457447" cy="5638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928" y="3520352"/>
              <a:ext cx="24303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569569"/>
              <a:ext cx="11235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501008"/>
              <a:ext cx="45719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2574686" y="3548414"/>
            <a:ext cx="189735" cy="563861"/>
            <a:chOff x="2574686" y="3548414"/>
            <a:chExt cx="189735" cy="563861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686" y="3616975"/>
              <a:ext cx="11235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702" y="3548414"/>
              <a:ext cx="45719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6 Grupo"/>
          <p:cNvGrpSpPr/>
          <p:nvPr/>
        </p:nvGrpSpPr>
        <p:grpSpPr>
          <a:xfrm>
            <a:off x="2936629" y="1706447"/>
            <a:ext cx="1893888" cy="2010061"/>
            <a:chOff x="2936629" y="1706447"/>
            <a:chExt cx="1893888" cy="2010061"/>
          </a:xfrm>
        </p:grpSpPr>
        <p:grpSp>
          <p:nvGrpSpPr>
            <p:cNvPr id="31" name="30 Grupo"/>
            <p:cNvGrpSpPr/>
            <p:nvPr/>
          </p:nvGrpSpPr>
          <p:grpSpPr>
            <a:xfrm>
              <a:off x="3338831" y="1971474"/>
              <a:ext cx="1082675" cy="1745034"/>
              <a:chOff x="1957539" y="1971474"/>
              <a:chExt cx="1082675" cy="1745034"/>
            </a:xfrm>
          </p:grpSpPr>
          <p:cxnSp>
            <p:nvCxnSpPr>
              <p:cNvPr id="39" name="38 Conector recto de flecha"/>
              <p:cNvCxnSpPr/>
              <p:nvPr/>
            </p:nvCxnSpPr>
            <p:spPr bwMode="auto">
              <a:xfrm flipV="1">
                <a:off x="2485477" y="2564508"/>
                <a:ext cx="2603" cy="11520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21 CuadroTexto"/>
              <p:cNvSpPr txBox="1">
                <a:spLocks noChangeArrowheads="1"/>
              </p:cNvSpPr>
              <p:nvPr/>
            </p:nvSpPr>
            <p:spPr bwMode="auto">
              <a:xfrm>
                <a:off x="1957539" y="1971474"/>
                <a:ext cx="1082675" cy="584775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s-CL" altLang="es-CL" sz="800" b="1" dirty="0" smtClean="0">
                    <a:latin typeface="Arial" pitchFamily="34" charset="0"/>
                    <a:cs typeface="Arial" pitchFamily="34" charset="0"/>
                  </a:rPr>
                  <a:t>20:04</a:t>
                </a:r>
                <a:endParaRPr lang="es-CL" altLang="es-CL" sz="800" b="1" dirty="0"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s-CL" altLang="es-CL" sz="800" b="1" dirty="0">
                    <a:latin typeface="Arial" pitchFamily="34" charset="0"/>
                    <a:cs typeface="Arial" pitchFamily="34" charset="0"/>
                  </a:rPr>
                  <a:t>Boletín </a:t>
                </a:r>
                <a:r>
                  <a:rPr lang="es-CL" altLang="es-CL" sz="800" b="1" dirty="0" smtClean="0">
                    <a:latin typeface="Arial" pitchFamily="34" charset="0"/>
                    <a:cs typeface="Arial" pitchFamily="34" charset="0"/>
                  </a:rPr>
                  <a:t>14 </a:t>
                </a:r>
                <a:r>
                  <a:rPr lang="es-CL" altLang="es-CL" sz="800" b="1" dirty="0">
                    <a:latin typeface="Arial" pitchFamily="34" charset="0"/>
                    <a:cs typeface="Arial" pitchFamily="34" charset="0"/>
                  </a:rPr>
                  <a:t>SNAM</a:t>
                </a:r>
              </a:p>
              <a:p>
                <a:pPr algn="ctr" eaLnBrk="1" hangingPunct="1"/>
                <a:r>
                  <a:rPr lang="es-CL" altLang="es-CL" sz="800" b="1" dirty="0">
                    <a:latin typeface="Arial" pitchFamily="34" charset="0"/>
                    <a:cs typeface="Arial" pitchFamily="34" charset="0"/>
                  </a:rPr>
                  <a:t>Alerta</a:t>
                </a:r>
              </a:p>
              <a:p>
                <a:pPr algn="ctr" eaLnBrk="1" hangingPunct="1"/>
                <a:r>
                  <a:rPr lang="es-CL" altLang="es-CL" sz="800" b="1" dirty="0" smtClean="0">
                    <a:latin typeface="Arial" pitchFamily="34" charset="0"/>
                    <a:cs typeface="Arial" pitchFamily="34" charset="0"/>
                  </a:rPr>
                  <a:t>Coquimbo</a:t>
                </a:r>
                <a:endParaRPr lang="es-CL" altLang="es-CL" sz="8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" name="66 CuadroTexto"/>
            <p:cNvSpPr txBox="1">
              <a:spLocks noChangeArrowheads="1"/>
            </p:cNvSpPr>
            <p:nvPr/>
          </p:nvSpPr>
          <p:spPr bwMode="auto">
            <a:xfrm>
              <a:off x="2936629" y="1706447"/>
              <a:ext cx="1893888" cy="2308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Pta. De Choros </a:t>
              </a:r>
              <a:r>
                <a:rPr lang="es-CL" altLang="es-CL" sz="9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Ampl</a:t>
              </a:r>
              <a:r>
                <a:rPr lang="es-CL" altLang="es-CL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1.0 m</a:t>
              </a:r>
              <a:endPara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4011167" y="3508218"/>
            <a:ext cx="302285" cy="563861"/>
            <a:chOff x="4011167" y="3508218"/>
            <a:chExt cx="302285" cy="563861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167" y="3576779"/>
              <a:ext cx="11235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3" y="3508218"/>
              <a:ext cx="45719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355" y="3573016"/>
              <a:ext cx="45719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733" y="3573016"/>
              <a:ext cx="45719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17 Grupo"/>
          <p:cNvGrpSpPr/>
          <p:nvPr/>
        </p:nvGrpSpPr>
        <p:grpSpPr>
          <a:xfrm>
            <a:off x="6163506" y="3541645"/>
            <a:ext cx="302285" cy="563861"/>
            <a:chOff x="6163506" y="3541645"/>
            <a:chExt cx="302285" cy="563861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522" y="3541645"/>
              <a:ext cx="45719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7 Grupo"/>
            <p:cNvGrpSpPr/>
            <p:nvPr/>
          </p:nvGrpSpPr>
          <p:grpSpPr>
            <a:xfrm>
              <a:off x="6163506" y="3606443"/>
              <a:ext cx="302285" cy="499063"/>
              <a:chOff x="6163506" y="3606443"/>
              <a:chExt cx="302285" cy="499063"/>
            </a:xfrm>
          </p:grpSpPr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3506" y="3610206"/>
                <a:ext cx="11235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694" y="3606443"/>
                <a:ext cx="45719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072" y="3606443"/>
                <a:ext cx="45719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3" name="4 CuadroTexto"/>
          <p:cNvSpPr txBox="1"/>
          <p:nvPr/>
        </p:nvSpPr>
        <p:spPr>
          <a:xfrm>
            <a:off x="5913251" y="4729226"/>
            <a:ext cx="303398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rgbClr val="FFFF00"/>
                </a:solidFill>
                <a:latin typeface="Arial"/>
                <a:cs typeface="Arial"/>
              </a:rPr>
              <a:t>45 Boletines Difundidos.</a:t>
            </a:r>
          </a:p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rgbClr val="FFFF00"/>
                </a:solidFill>
                <a:latin typeface="Arial"/>
                <a:cs typeface="Arial"/>
              </a:rPr>
              <a:t>37 horas de Emergencia.</a:t>
            </a:r>
          </a:p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endParaRPr lang="es-ES" sz="16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1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18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909" y="708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Lecciones Aprendidas y Oportunidades de Mejora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6" name="8 CuadroTexto"/>
          <p:cNvSpPr txBox="1">
            <a:spLocks noChangeArrowheads="1"/>
          </p:cNvSpPr>
          <p:nvPr/>
        </p:nvSpPr>
        <p:spPr bwMode="auto">
          <a:xfrm>
            <a:off x="189753" y="1124918"/>
            <a:ext cx="8612187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es-CL" altLang="es-CL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Recepción de Información.</a:t>
            </a:r>
            <a:endParaRPr lang="es-CL" altLang="es-CL" sz="16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just" eaLnBrk="1" hangingPunct="1">
              <a:buFontTx/>
              <a:buChar char="•"/>
            </a:pPr>
            <a:endParaRPr lang="es-CL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s-MX" altLang="es-CL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PTWC no difundió por correo los primeros 6 boletines ( Boletín 07 RX 20:44 UTC).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s-MX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r>
              <a:rPr lang="es-MX" altLang="es-CL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Importancia de la interacción en Inglés con el PTWC.</a:t>
            </a: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r>
              <a:rPr lang="es-MX" altLang="es-CL" sz="1600" dirty="0" smtClean="0">
                <a:solidFill>
                  <a:srgbClr val="00B0F0"/>
                </a:solidFill>
                <a:latin typeface="Arial" panose="020B0604020202020204" pitchFamily="34" charset="0"/>
              </a:rPr>
              <a:t>Importancia monitoreo Boyas DART y ENM extranjeras (Sistema SAVTEC).</a:t>
            </a: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r>
              <a:rPr lang="es-MX" altLang="es-CL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Impresión de 2 copias de todo lo que llega y se difunde (1 GM Compilador).</a:t>
            </a: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endParaRPr lang="es-MX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lvl="2" indent="-285750" algn="just" eaLnBrk="1" hangingPunct="1">
              <a:buFont typeface="Wingdings" pitchFamily="2" charset="2"/>
              <a:buChar char="Ø"/>
            </a:pPr>
            <a:r>
              <a:rPr lang="es-CL" altLang="es-CL" sz="1600" i="1">
                <a:solidFill>
                  <a:srgbClr val="00B0F0"/>
                </a:solidFill>
                <a:latin typeface="Arial" panose="020B0604020202020204" pitchFamily="34" charset="0"/>
              </a:rPr>
              <a:t>Monitoreo ENM.</a:t>
            </a:r>
          </a:p>
          <a:p>
            <a:pPr marL="285750" lvl="2" indent="-285750" algn="just" eaLnBrk="1" hangingPunct="1">
              <a:buFont typeface="Wingdings" pitchFamily="2" charset="2"/>
              <a:buChar char="Ø"/>
            </a:pPr>
            <a:endParaRPr lang="es-CL" altLang="es-CL" sz="1600" i="1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s-MX" altLang="es-CL" sz="1600">
                <a:solidFill>
                  <a:schemeClr val="bg1"/>
                </a:solidFill>
                <a:latin typeface="Arial" panose="020B0604020202020204" pitchFamily="34" charset="0"/>
              </a:rPr>
              <a:t>Información de Amplitudes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s-MX" altLang="es-CL"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r>
              <a:rPr lang="es-MX" altLang="es-CL" sz="1600">
                <a:solidFill>
                  <a:schemeClr val="bg1"/>
                </a:solidFill>
                <a:latin typeface="Arial" panose="020B0604020202020204" pitchFamily="34" charset="0"/>
              </a:rPr>
              <a:t>Espera de al menos 10 min para informar lecturas por estabilización de Filtro.</a:t>
            </a: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r>
              <a:rPr lang="es-MX" altLang="es-CL" sz="1600">
                <a:solidFill>
                  <a:schemeClr val="bg1"/>
                </a:solidFill>
                <a:latin typeface="Arial" panose="020B0604020202020204" pitchFamily="34" charset="0"/>
              </a:rPr>
              <a:t>Informar valores absolutos considerando valores (+) y </a:t>
            </a:r>
            <a:r>
              <a:rPr lang="es-MX" altLang="es-CL" sz="1600" smtClean="0">
                <a:solidFill>
                  <a:schemeClr val="bg1"/>
                </a:solidFill>
                <a:latin typeface="Arial" panose="020B0604020202020204" pitchFamily="34" charset="0"/>
              </a:rPr>
              <a:t>(-).</a:t>
            </a: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r>
              <a:rPr lang="es-MX" altLang="es-CL" sz="1600">
                <a:solidFill>
                  <a:schemeClr val="bg1"/>
                </a:solidFill>
                <a:latin typeface="Arial" panose="020B0604020202020204" pitchFamily="34" charset="0"/>
              </a:rPr>
              <a:t>Reforzar “Situational Awareness” para establecer áreas de monitoreo de ENM extranjeras y Boyas Dart</a:t>
            </a:r>
            <a:r>
              <a:rPr lang="es-MX" altLang="es-CL" sz="160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endParaRPr lang="es-MX" altLang="es-CL" sz="1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lvl="2" indent="-285750" algn="just" eaLnBrk="1" hangingPunct="1">
              <a:buFont typeface="Wingdings" pitchFamily="2" charset="2"/>
              <a:buChar char="Ø"/>
            </a:pPr>
            <a:r>
              <a:rPr lang="es-CL" altLang="es-CL" sz="1600" i="1">
                <a:solidFill>
                  <a:srgbClr val="00B0F0"/>
                </a:solidFill>
                <a:latin typeface="Arial" panose="020B0604020202020204" pitchFamily="34" charset="0"/>
              </a:rPr>
              <a:t>Reforzar uso de comunicaciones con </a:t>
            </a:r>
            <a:r>
              <a:rPr lang="es-CL" altLang="es-CL" sz="1600" i="1" smtClean="0">
                <a:solidFill>
                  <a:srgbClr val="00B0F0"/>
                </a:solidFill>
                <a:latin typeface="Arial" panose="020B0604020202020204" pitchFamily="34" charset="0"/>
              </a:rPr>
              <a:t>GT-ATPS</a:t>
            </a:r>
          </a:p>
          <a:p>
            <a:pPr marL="285750" lvl="2" indent="-285750" algn="just" eaLnBrk="1" hangingPunct="1">
              <a:buFont typeface="Wingdings" pitchFamily="2" charset="2"/>
              <a:buChar char="Ø"/>
            </a:pPr>
            <a:endParaRPr lang="es-CL" altLang="es-CL" sz="1600" i="1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r>
              <a:rPr lang="es-MX" altLang="es-CL" sz="1600" smtClean="0">
                <a:solidFill>
                  <a:schemeClr val="bg1"/>
                </a:solidFill>
                <a:latin typeface="Arial" panose="020B0604020202020204" pitchFamily="34" charset="0"/>
              </a:rPr>
              <a:t>Estandarizar reportes de Estaciones denivel del mar.</a:t>
            </a:r>
            <a:endParaRPr lang="es-CL" altLang="es-CL" sz="16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200150" lvl="2" indent="-285750" algn="just" eaLnBrk="1" hangingPunct="1">
              <a:buFont typeface="Wingdings" pitchFamily="2" charset="2"/>
              <a:buChar char="§"/>
            </a:pPr>
            <a:endParaRPr lang="es-MX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algn="just" eaLnBrk="1" hangingPunct="1">
              <a:buFont typeface="Arial" panose="020B0604020202020204" pitchFamily="34" charset="0"/>
              <a:buChar char="•"/>
            </a:pPr>
            <a:endParaRPr lang="es-MX" altLang="es-CL" sz="16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s-MX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s-MX" altLang="es-CL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endParaRPr lang="es-CL" altLang="es-CL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8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</p:spTree>
    <p:extLst>
      <p:ext uri="{BB962C8B-B14F-4D97-AF65-F5344CB8AC3E}">
        <p14:creationId xmlns:p14="http://schemas.microsoft.com/office/powerpoint/2010/main" val="33949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18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909" y="708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SHOA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8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pic>
        <p:nvPicPr>
          <p:cNvPr id="1026" name="Imagen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89" y="1267064"/>
            <a:ext cx="6869076" cy="484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9482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-33866" y="1980576"/>
            <a:ext cx="9143999" cy="124217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  <a:endParaRPr lang="es-CL" sz="36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66" y="3367946"/>
            <a:ext cx="4273867" cy="1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31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Visión General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graphicFrame>
        <p:nvGraphicFramePr>
          <p:cNvPr id="2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95000"/>
              </p:ext>
            </p:extLst>
          </p:nvPr>
        </p:nvGraphicFramePr>
        <p:xfrm>
          <a:off x="369888" y="1036593"/>
          <a:ext cx="4770437" cy="2198686"/>
        </p:xfrm>
        <a:graphic>
          <a:graphicData uri="http://schemas.openxmlformats.org/drawingml/2006/table">
            <a:tbl>
              <a:tblPr/>
              <a:tblGrid>
                <a:gridCol w="1530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Magnitud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rgbClr val="FFFF00"/>
                          </a:solidFill>
                          <a:latin typeface="Arial"/>
                          <a:ea typeface="Calibri"/>
                          <a:cs typeface="Times New Roman"/>
                        </a:rPr>
                        <a:t>1,0 Erupción Volcánica</a:t>
                      </a:r>
                      <a:endParaRPr lang="es-CL" sz="12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Fecha – Hora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15 de Noviembre de 2022 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las 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01:15 hora 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local 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(04:15 UTC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Epicentro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20,55° 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S; 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175.39° 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W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Profundidad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es-MX" sz="12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Km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Referencia Geográfica 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71Km al NW de Nukualofa, Tonga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Región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Archipiélago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de Tonga, Pacífico Sur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Fuente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err="1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Pacific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Tsunami </a:t>
                      </a:r>
                      <a:r>
                        <a:rPr lang="es-MX" sz="1200" dirty="0" err="1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Warning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Center 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(PTWC)</a:t>
                      </a:r>
                      <a:endParaRPr lang="es-CL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4 CuadroTexto"/>
          <p:cNvSpPr txBox="1"/>
          <p:nvPr/>
        </p:nvSpPr>
        <p:spPr>
          <a:xfrm>
            <a:off x="301064" y="3487118"/>
            <a:ext cx="5167231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Ciclo eruptivo inicia en Diciembre 2021.</a:t>
            </a:r>
          </a:p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Erupciones menores 13 y 14 de Enero generan variaciones en ENM Nukualofa.</a:t>
            </a:r>
          </a:p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Sistema de mensajería PTWC no adaptado a Tsunamis provocados por fuentes no-sísmicas.</a:t>
            </a:r>
            <a:endParaRPr lang="es-E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Mensajes difundidos manualmente a PF de Tsunami.</a:t>
            </a:r>
            <a:endParaRPr lang="es-E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869" y="986870"/>
            <a:ext cx="32480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grpSp>
        <p:nvGrpSpPr>
          <p:cNvPr id="35" name="8 Grupo"/>
          <p:cNvGrpSpPr>
            <a:grpSpLocks/>
          </p:cNvGrpSpPr>
          <p:nvPr/>
        </p:nvGrpSpPr>
        <p:grpSpPr bwMode="auto">
          <a:xfrm>
            <a:off x="281423" y="3944939"/>
            <a:ext cx="911110" cy="1024973"/>
            <a:chOff x="277109" y="2630312"/>
            <a:chExt cx="1082699" cy="1025972"/>
          </a:xfrm>
        </p:grpSpPr>
        <p:cxnSp>
          <p:nvCxnSpPr>
            <p:cNvPr id="36" name="35 Conector recto de flecha"/>
            <p:cNvCxnSpPr/>
            <p:nvPr/>
          </p:nvCxnSpPr>
          <p:spPr>
            <a:xfrm>
              <a:off x="836423" y="2630312"/>
              <a:ext cx="0" cy="554577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51 CuadroTexto"/>
            <p:cNvSpPr txBox="1">
              <a:spLocks noChangeArrowheads="1"/>
            </p:cNvSpPr>
            <p:nvPr/>
          </p:nvSpPr>
          <p:spPr bwMode="auto">
            <a:xfrm>
              <a:off x="277109" y="3194169"/>
              <a:ext cx="1082699" cy="46211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04:26 PTWC</a:t>
              </a:r>
            </a:p>
            <a:p>
              <a:pPr algn="ctr" eaLnBrk="1" hangingPunct="1"/>
              <a:r>
                <a:rPr lang="es-CL" altLang="es-CL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Estima Inicio del Tsunami</a:t>
              </a:r>
            </a:p>
          </p:txBody>
        </p:sp>
      </p:grp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708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Acciones y Boletines emitidos por el SNAM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Línea de tiempo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5" name="66 CuadroTexto"/>
          <p:cNvSpPr txBox="1">
            <a:spLocks noChangeArrowheads="1"/>
          </p:cNvSpPr>
          <p:nvPr/>
        </p:nvSpPr>
        <p:spPr bwMode="auto">
          <a:xfrm>
            <a:off x="-338931" y="3173012"/>
            <a:ext cx="189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Hora de la erupción</a:t>
            </a:r>
          </a:p>
          <a:p>
            <a:pPr algn="ctr" eaLnBrk="1" hangingPunct="1"/>
            <a:r>
              <a: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T0=04:15 UTC</a:t>
            </a:r>
          </a:p>
        </p:txBody>
      </p:sp>
      <p:grpSp>
        <p:nvGrpSpPr>
          <p:cNvPr id="79" name="78 Grupo"/>
          <p:cNvGrpSpPr/>
          <p:nvPr/>
        </p:nvGrpSpPr>
        <p:grpSpPr>
          <a:xfrm>
            <a:off x="1151563" y="1411834"/>
            <a:ext cx="1082675" cy="2299744"/>
            <a:chOff x="705859" y="1411834"/>
            <a:chExt cx="1082675" cy="2299744"/>
          </a:xfrm>
          <a:solidFill>
            <a:srgbClr val="FFFF00"/>
          </a:solidFill>
        </p:grpSpPr>
        <p:cxnSp>
          <p:nvCxnSpPr>
            <p:cNvPr id="54" name="53 Conector recto de flecha"/>
            <p:cNvCxnSpPr>
              <a:endCxn id="55" idx="2"/>
            </p:cNvCxnSpPr>
            <p:nvPr/>
          </p:nvCxnSpPr>
          <p:spPr bwMode="auto">
            <a:xfrm flipV="1">
              <a:off x="1244021" y="1873499"/>
              <a:ext cx="3176" cy="1838079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21 CuadroTexto"/>
            <p:cNvSpPr txBox="1">
              <a:spLocks noChangeArrowheads="1"/>
            </p:cNvSpPr>
            <p:nvPr/>
          </p:nvSpPr>
          <p:spPr bwMode="auto">
            <a:xfrm>
              <a:off x="705859" y="1411834"/>
              <a:ext cx="1082675" cy="46166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latin typeface="Arial" pitchFamily="34" charset="0"/>
                  <a:cs typeface="Arial" pitchFamily="34" charset="0"/>
                </a:rPr>
                <a:t>05:30 Activación DART y ENM Tonga</a:t>
              </a:r>
              <a:endParaRPr lang="es-CL" altLang="es-CL" sz="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936546" y="3944939"/>
            <a:ext cx="911110" cy="1723044"/>
            <a:chOff x="710298" y="3944939"/>
            <a:chExt cx="911110" cy="1723044"/>
          </a:xfrm>
        </p:grpSpPr>
        <p:cxnSp>
          <p:nvCxnSpPr>
            <p:cNvPr id="56" name="55 Conector recto de flecha"/>
            <p:cNvCxnSpPr/>
            <p:nvPr/>
          </p:nvCxnSpPr>
          <p:spPr bwMode="auto">
            <a:xfrm>
              <a:off x="1180506" y="3944939"/>
              <a:ext cx="0" cy="1252108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51 CuadroTexto"/>
            <p:cNvSpPr txBox="1">
              <a:spLocks noChangeArrowheads="1"/>
            </p:cNvSpPr>
            <p:nvPr/>
          </p:nvSpPr>
          <p:spPr bwMode="auto">
            <a:xfrm>
              <a:off x="710298" y="5206318"/>
              <a:ext cx="911110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05:00 Llamado Sub-Director a J</a:t>
              </a:r>
              <a:r>
                <a:rPr lang="es-CL" altLang="es-CL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s-CL" altLang="es-CL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1553568" y="3911254"/>
            <a:ext cx="911110" cy="851749"/>
            <a:chOff x="1242477" y="3911254"/>
            <a:chExt cx="911110" cy="851749"/>
          </a:xfrm>
        </p:grpSpPr>
        <p:cxnSp>
          <p:nvCxnSpPr>
            <p:cNvPr id="67" name="66 Conector recto de flecha"/>
            <p:cNvCxnSpPr/>
            <p:nvPr/>
          </p:nvCxnSpPr>
          <p:spPr bwMode="auto">
            <a:xfrm>
              <a:off x="1686884" y="3911254"/>
              <a:ext cx="0" cy="390084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51 CuadroTexto"/>
            <p:cNvSpPr txBox="1">
              <a:spLocks noChangeArrowheads="1"/>
            </p:cNvSpPr>
            <p:nvPr/>
          </p:nvSpPr>
          <p:spPr bwMode="auto">
            <a:xfrm>
              <a:off x="1242477" y="4301338"/>
              <a:ext cx="911110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05:35 Inicio monitoreo área afectada</a:t>
              </a:r>
              <a:endParaRPr lang="es-CL" altLang="es-CL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77 Grupo"/>
          <p:cNvGrpSpPr/>
          <p:nvPr/>
        </p:nvGrpSpPr>
        <p:grpSpPr>
          <a:xfrm>
            <a:off x="1987832" y="3959225"/>
            <a:ext cx="1893888" cy="2078566"/>
            <a:chOff x="1676741" y="3959225"/>
            <a:chExt cx="1893888" cy="2078566"/>
          </a:xfrm>
          <a:solidFill>
            <a:srgbClr val="FFFF00"/>
          </a:solidFill>
        </p:grpSpPr>
        <p:cxnSp>
          <p:nvCxnSpPr>
            <p:cNvPr id="69" name="68 Conector recto de flecha"/>
            <p:cNvCxnSpPr/>
            <p:nvPr/>
          </p:nvCxnSpPr>
          <p:spPr bwMode="auto">
            <a:xfrm>
              <a:off x="2565043" y="3959225"/>
              <a:ext cx="0" cy="1252108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51 CuadroTexto"/>
            <p:cNvSpPr txBox="1">
              <a:spLocks noChangeArrowheads="1"/>
            </p:cNvSpPr>
            <p:nvPr/>
          </p:nvSpPr>
          <p:spPr bwMode="auto">
            <a:xfrm>
              <a:off x="1837066" y="5220604"/>
              <a:ext cx="1573238" cy="5847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05:50 Activación DART Samoa ENM </a:t>
              </a:r>
              <a:r>
                <a:rPr lang="es-CL" altLang="es-CL" sz="800" b="1" dirty="0" err="1" smtClean="0">
                  <a:latin typeface="Arial" pitchFamily="34" charset="0"/>
                  <a:cs typeface="Arial" pitchFamily="34" charset="0"/>
                </a:rPr>
                <a:t>amp</a:t>
              </a:r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. 0.7 m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Bol 01 PTWC en Página web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Amenaza Samoa Am.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66 CuadroTexto"/>
            <p:cNvSpPr txBox="1">
              <a:spLocks noChangeArrowheads="1"/>
            </p:cNvSpPr>
            <p:nvPr/>
          </p:nvSpPr>
          <p:spPr bwMode="auto">
            <a:xfrm>
              <a:off x="1676741" y="5806959"/>
              <a:ext cx="1893888" cy="2308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Mando informado</a:t>
              </a:r>
              <a:endPara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31 Flecha derecha"/>
          <p:cNvSpPr/>
          <p:nvPr/>
        </p:nvSpPr>
        <p:spPr>
          <a:xfrm>
            <a:off x="557213" y="3575050"/>
            <a:ext cx="8286750" cy="500063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2000">
                <a:srgbClr val="FFFF00"/>
              </a:gs>
              <a:gs pos="41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bg1"/>
              </a:solidFill>
            </a:endParaRPr>
          </a:p>
        </p:txBody>
      </p:sp>
      <p:sp>
        <p:nvSpPr>
          <p:cNvPr id="50" name="10 Estrella de 5 puntas"/>
          <p:cNvSpPr/>
          <p:nvPr/>
        </p:nvSpPr>
        <p:spPr>
          <a:xfrm>
            <a:off x="268288" y="3544888"/>
            <a:ext cx="487362" cy="433387"/>
          </a:xfrm>
          <a:prstGeom prst="star5">
            <a:avLst>
              <a:gd name="adj" fmla="val 1733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708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Acciones y Boletines emitidos por el SNAM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80" y="1170556"/>
            <a:ext cx="4539014" cy="50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09880" y="1971474"/>
            <a:ext cx="4539014" cy="58477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6219684" y="1280142"/>
            <a:ext cx="214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1848 SST = 0548 UTC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4409880" y="2585774"/>
            <a:ext cx="4539014" cy="206764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4 CuadroTexto"/>
          <p:cNvSpPr txBox="1"/>
          <p:nvPr/>
        </p:nvSpPr>
        <p:spPr>
          <a:xfrm>
            <a:off x="183787" y="1170556"/>
            <a:ext cx="51672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Boletín 01 sólo por página web.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4409880" y="4088508"/>
            <a:ext cx="4539014" cy="377165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4 CuadroTexto"/>
          <p:cNvSpPr txBox="1"/>
          <p:nvPr/>
        </p:nvSpPr>
        <p:spPr>
          <a:xfrm>
            <a:off x="197958" y="1843973"/>
            <a:ext cx="5167231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Indica origen del Tsunami.</a:t>
            </a:r>
          </a:p>
        </p:txBody>
      </p:sp>
      <p:sp>
        <p:nvSpPr>
          <p:cNvPr id="48" name="4 CuadroTexto"/>
          <p:cNvSpPr txBox="1"/>
          <p:nvPr/>
        </p:nvSpPr>
        <p:spPr>
          <a:xfrm>
            <a:off x="201496" y="2166501"/>
            <a:ext cx="5167231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Hora de Arribo Preliminar.</a:t>
            </a:r>
          </a:p>
        </p:txBody>
      </p:sp>
      <p:sp>
        <p:nvSpPr>
          <p:cNvPr id="49" name="4 CuadroTexto"/>
          <p:cNvSpPr txBox="1"/>
          <p:nvPr/>
        </p:nvSpPr>
        <p:spPr>
          <a:xfrm>
            <a:off x="197958" y="1493084"/>
            <a:ext cx="5167231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Amenaza para Samoa Americana.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4408488" y="5711507"/>
            <a:ext cx="4539014" cy="377165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4 CuadroTexto"/>
          <p:cNvSpPr txBox="1"/>
          <p:nvPr/>
        </p:nvSpPr>
        <p:spPr>
          <a:xfrm>
            <a:off x="183768" y="2478396"/>
            <a:ext cx="5167231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NO CONTIENE parámetros sísmicos.</a:t>
            </a:r>
          </a:p>
        </p:txBody>
      </p:sp>
      <p:sp>
        <p:nvSpPr>
          <p:cNvPr id="57" name="4 CuadroTexto"/>
          <p:cNvSpPr txBox="1"/>
          <p:nvPr/>
        </p:nvSpPr>
        <p:spPr>
          <a:xfrm>
            <a:off x="59710" y="2863161"/>
            <a:ext cx="4073709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1" algn="just">
              <a:lnSpc>
                <a:spcPct val="150000"/>
              </a:lnSpc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tx1"/>
                </a:solidFill>
                <a:latin typeface="Arial"/>
                <a:cs typeface="Arial"/>
              </a:rPr>
              <a:t>NO PERMITE ACTIVAR CLAVE - T</a:t>
            </a:r>
          </a:p>
        </p:txBody>
      </p:sp>
    </p:spTree>
    <p:extLst>
      <p:ext uri="{BB962C8B-B14F-4D97-AF65-F5344CB8AC3E}">
        <p14:creationId xmlns:p14="http://schemas.microsoft.com/office/powerpoint/2010/main" val="32660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0" grpId="0" animBg="1"/>
      <p:bldP spid="45" grpId="0"/>
      <p:bldP spid="46" grpId="0" animBg="1"/>
      <p:bldP spid="47" grpId="0"/>
      <p:bldP spid="48" grpId="0"/>
      <p:bldP spid="49" grpId="0"/>
      <p:bldP spid="51" grpId="0" animBg="1"/>
      <p:bldP spid="53" grpId="0" build="p"/>
      <p:bldP spid="5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708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Acciones y Boletines emitidos por el SNAM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80" y="1170556"/>
            <a:ext cx="4539014" cy="504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409880" y="1971474"/>
            <a:ext cx="4539014" cy="58477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6219684" y="1280142"/>
            <a:ext cx="214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1848 SST = 0550 UTC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80" name="79 Rectángulo"/>
          <p:cNvSpPr/>
          <p:nvPr/>
        </p:nvSpPr>
        <p:spPr>
          <a:xfrm>
            <a:off x="4409880" y="2585774"/>
            <a:ext cx="4539014" cy="206764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4 CuadroTexto"/>
          <p:cNvSpPr txBox="1"/>
          <p:nvPr/>
        </p:nvSpPr>
        <p:spPr>
          <a:xfrm>
            <a:off x="183787" y="1170556"/>
            <a:ext cx="51672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Boletín 01 sólo por página web.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4409880" y="4088508"/>
            <a:ext cx="4539014" cy="377165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4 CuadroTexto"/>
          <p:cNvSpPr txBox="1"/>
          <p:nvPr/>
        </p:nvSpPr>
        <p:spPr>
          <a:xfrm>
            <a:off x="197958" y="1843973"/>
            <a:ext cx="5167231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Indica origen del Tsunami.</a:t>
            </a:r>
          </a:p>
        </p:txBody>
      </p:sp>
      <p:sp>
        <p:nvSpPr>
          <p:cNvPr id="48" name="4 CuadroTexto"/>
          <p:cNvSpPr txBox="1"/>
          <p:nvPr/>
        </p:nvSpPr>
        <p:spPr>
          <a:xfrm>
            <a:off x="201496" y="2166501"/>
            <a:ext cx="5167231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Hora de Arribo Preliminar.</a:t>
            </a:r>
          </a:p>
        </p:txBody>
      </p:sp>
      <p:sp>
        <p:nvSpPr>
          <p:cNvPr id="49" name="4 CuadroTexto"/>
          <p:cNvSpPr txBox="1"/>
          <p:nvPr/>
        </p:nvSpPr>
        <p:spPr>
          <a:xfrm>
            <a:off x="197958" y="1493084"/>
            <a:ext cx="5167231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Amenaza para Samoa Americana.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4408488" y="5711507"/>
            <a:ext cx="4539014" cy="377165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4 CuadroTexto"/>
          <p:cNvSpPr txBox="1"/>
          <p:nvPr/>
        </p:nvSpPr>
        <p:spPr>
          <a:xfrm>
            <a:off x="183768" y="2478396"/>
            <a:ext cx="5167231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NO CONTIENE parámetros sísmicos.</a:t>
            </a:r>
          </a:p>
        </p:txBody>
      </p:sp>
      <p:sp>
        <p:nvSpPr>
          <p:cNvPr id="57" name="4 CuadroTexto"/>
          <p:cNvSpPr txBox="1"/>
          <p:nvPr/>
        </p:nvSpPr>
        <p:spPr>
          <a:xfrm>
            <a:off x="59710" y="2863161"/>
            <a:ext cx="4073709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1" algn="just">
              <a:lnSpc>
                <a:spcPct val="150000"/>
              </a:lnSpc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tx1"/>
                </a:solidFill>
                <a:latin typeface="Arial"/>
                <a:cs typeface="Arial"/>
              </a:rPr>
              <a:t>NO PERMITE ACTIVAR CLAVE - 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166812"/>
            <a:ext cx="4539013" cy="504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4 CuadroTexto"/>
          <p:cNvSpPr txBox="1"/>
          <p:nvPr/>
        </p:nvSpPr>
        <p:spPr>
          <a:xfrm>
            <a:off x="183767" y="3364957"/>
            <a:ext cx="51672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Informa impactos esperados.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4409880" y="1541080"/>
            <a:ext cx="4539014" cy="1322081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4 CuadroTexto"/>
          <p:cNvSpPr txBox="1"/>
          <p:nvPr/>
        </p:nvSpPr>
        <p:spPr>
          <a:xfrm>
            <a:off x="197938" y="3708751"/>
            <a:ext cx="382116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No establece tiempo de cierre de la emergencia.</a:t>
            </a:r>
          </a:p>
        </p:txBody>
      </p:sp>
      <p:sp>
        <p:nvSpPr>
          <p:cNvPr id="35" name="4 CuadroTexto"/>
          <p:cNvSpPr txBox="1"/>
          <p:nvPr/>
        </p:nvSpPr>
        <p:spPr>
          <a:xfrm>
            <a:off x="173134" y="4490263"/>
            <a:ext cx="382116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Informa tiempo para emitir próximo boletín.</a:t>
            </a:r>
          </a:p>
        </p:txBody>
      </p:sp>
      <p:sp>
        <p:nvSpPr>
          <p:cNvPr id="37" name="4 CuadroTexto"/>
          <p:cNvSpPr txBox="1"/>
          <p:nvPr/>
        </p:nvSpPr>
        <p:spPr>
          <a:xfrm>
            <a:off x="88070" y="5815854"/>
            <a:ext cx="4073709" cy="4160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1" algn="ctr">
              <a:lnSpc>
                <a:spcPct val="150000"/>
              </a:lnSpc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tx1"/>
                </a:solidFill>
                <a:latin typeface="Arial"/>
                <a:cs typeface="Arial"/>
              </a:rPr>
              <a:t>NO CERRAR EL EVENTO</a:t>
            </a:r>
          </a:p>
        </p:txBody>
      </p:sp>
      <p:sp>
        <p:nvSpPr>
          <p:cNvPr id="38" name="4 CuadroTexto"/>
          <p:cNvSpPr txBox="1"/>
          <p:nvPr/>
        </p:nvSpPr>
        <p:spPr>
          <a:xfrm>
            <a:off x="166039" y="5216600"/>
            <a:ext cx="3821169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rgbClr val="00B0F0"/>
                </a:solidFill>
                <a:latin typeface="Arial"/>
                <a:cs typeface="Arial"/>
              </a:rPr>
              <a:t>No presionar al PTWC.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4409141" y="2914312"/>
            <a:ext cx="4539014" cy="39988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Rectángulo"/>
          <p:cNvSpPr/>
          <p:nvPr/>
        </p:nvSpPr>
        <p:spPr>
          <a:xfrm>
            <a:off x="4408487" y="4466053"/>
            <a:ext cx="4539014" cy="399882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2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35" grpId="0"/>
      <p:bldP spid="37" grpId="0" animBg="1"/>
      <p:bldP spid="38" grpId="0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30 Grupo"/>
          <p:cNvGrpSpPr/>
          <p:nvPr/>
        </p:nvGrpSpPr>
        <p:grpSpPr>
          <a:xfrm>
            <a:off x="2175185" y="1971474"/>
            <a:ext cx="1082675" cy="1745034"/>
            <a:chOff x="1840499" y="1971474"/>
            <a:chExt cx="1082675" cy="1745034"/>
          </a:xfrm>
        </p:grpSpPr>
        <p:cxnSp>
          <p:nvCxnSpPr>
            <p:cNvPr id="39" name="38 Conector recto de flecha"/>
            <p:cNvCxnSpPr/>
            <p:nvPr/>
          </p:nvCxnSpPr>
          <p:spPr bwMode="auto">
            <a:xfrm flipV="1">
              <a:off x="2397697" y="2564508"/>
              <a:ext cx="2603" cy="1152000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21 CuadroTexto"/>
            <p:cNvSpPr txBox="1">
              <a:spLocks noChangeArrowheads="1"/>
            </p:cNvSpPr>
            <p:nvPr/>
          </p:nvSpPr>
          <p:spPr bwMode="auto">
            <a:xfrm>
              <a:off x="1840499" y="1971474"/>
              <a:ext cx="1082675" cy="5847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06:12 </a:t>
              </a:r>
              <a:r>
                <a: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PTWC BOL2 en </a:t>
              </a:r>
              <a:endParaRPr lang="es-CL" altLang="es-CL" sz="800" dirty="0" smtClean="0">
                <a:solidFill>
                  <a:srgbClr val="1C304E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s-CL" altLang="es-CL" sz="800" dirty="0" smtClean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Pg</a:t>
              </a:r>
              <a:r>
                <a: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. Web</a:t>
              </a:r>
            </a:p>
            <a:p>
              <a:pPr algn="ctr" eaLnBrk="1" hangingPunct="1"/>
              <a:r>
                <a: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rPr>
                <a:t>Amenaza Samoa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8 Marcador de contenido"/>
          <p:cNvSpPr txBox="1">
            <a:spLocks/>
          </p:cNvSpPr>
          <p:nvPr/>
        </p:nvSpPr>
        <p:spPr>
          <a:xfrm>
            <a:off x="457200" y="1267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§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</p:txBody>
      </p:sp>
      <p:grpSp>
        <p:nvGrpSpPr>
          <p:cNvPr id="35" name="8 Grupo"/>
          <p:cNvGrpSpPr>
            <a:grpSpLocks/>
          </p:cNvGrpSpPr>
          <p:nvPr/>
        </p:nvGrpSpPr>
        <p:grpSpPr bwMode="auto">
          <a:xfrm>
            <a:off x="281423" y="3944939"/>
            <a:ext cx="911110" cy="1024973"/>
            <a:chOff x="277109" y="2630312"/>
            <a:chExt cx="1082699" cy="1025972"/>
          </a:xfrm>
        </p:grpSpPr>
        <p:cxnSp>
          <p:nvCxnSpPr>
            <p:cNvPr id="36" name="35 Conector recto de flecha"/>
            <p:cNvCxnSpPr/>
            <p:nvPr/>
          </p:nvCxnSpPr>
          <p:spPr>
            <a:xfrm>
              <a:off x="836423" y="2630312"/>
              <a:ext cx="0" cy="554577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51 CuadroTexto"/>
            <p:cNvSpPr txBox="1">
              <a:spLocks noChangeArrowheads="1"/>
            </p:cNvSpPr>
            <p:nvPr/>
          </p:nvSpPr>
          <p:spPr bwMode="auto">
            <a:xfrm>
              <a:off x="277109" y="3194169"/>
              <a:ext cx="1082699" cy="46211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04:26 PTWC</a:t>
              </a:r>
            </a:p>
            <a:p>
              <a:pPr algn="ctr" eaLnBrk="1" hangingPunct="1"/>
              <a:r>
                <a:rPr lang="es-CL" altLang="es-CL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Estima Inicio del Tsunami</a:t>
              </a:r>
            </a:p>
          </p:txBody>
        </p:sp>
      </p:grp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708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Acciones y Boletines emitidos por el SNAM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sp>
        <p:nvSpPr>
          <p:cNvPr id="65" name="66 CuadroTexto"/>
          <p:cNvSpPr txBox="1">
            <a:spLocks noChangeArrowheads="1"/>
          </p:cNvSpPr>
          <p:nvPr/>
        </p:nvSpPr>
        <p:spPr bwMode="auto">
          <a:xfrm>
            <a:off x="-338931" y="3173012"/>
            <a:ext cx="189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Hora de la erupción</a:t>
            </a:r>
          </a:p>
          <a:p>
            <a:pPr algn="ctr" eaLnBrk="1" hangingPunct="1"/>
            <a:r>
              <a: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T0=04:15 UTC</a:t>
            </a:r>
          </a:p>
        </p:txBody>
      </p:sp>
      <p:grpSp>
        <p:nvGrpSpPr>
          <p:cNvPr id="79" name="78 Grupo"/>
          <p:cNvGrpSpPr/>
          <p:nvPr/>
        </p:nvGrpSpPr>
        <p:grpSpPr>
          <a:xfrm>
            <a:off x="932107" y="1411834"/>
            <a:ext cx="1082675" cy="2299744"/>
            <a:chOff x="705859" y="1411834"/>
            <a:chExt cx="1082675" cy="2299744"/>
          </a:xfrm>
          <a:solidFill>
            <a:srgbClr val="FFFF00"/>
          </a:solidFill>
        </p:grpSpPr>
        <p:cxnSp>
          <p:nvCxnSpPr>
            <p:cNvPr id="54" name="53 Conector recto de flecha"/>
            <p:cNvCxnSpPr>
              <a:endCxn id="55" idx="2"/>
            </p:cNvCxnSpPr>
            <p:nvPr/>
          </p:nvCxnSpPr>
          <p:spPr bwMode="auto">
            <a:xfrm flipV="1">
              <a:off x="1244021" y="1873499"/>
              <a:ext cx="3176" cy="1838079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21 CuadroTexto"/>
            <p:cNvSpPr txBox="1">
              <a:spLocks noChangeArrowheads="1"/>
            </p:cNvSpPr>
            <p:nvPr/>
          </p:nvSpPr>
          <p:spPr bwMode="auto">
            <a:xfrm>
              <a:off x="705859" y="1411834"/>
              <a:ext cx="1082675" cy="46166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latin typeface="Arial" pitchFamily="34" charset="0"/>
                  <a:cs typeface="Arial" pitchFamily="34" charset="0"/>
                </a:rPr>
                <a:t>05:30 Activación DART y ENM Tonga</a:t>
              </a:r>
              <a:endParaRPr lang="es-CL" altLang="es-CL" sz="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74 Grupo"/>
          <p:cNvGrpSpPr/>
          <p:nvPr/>
        </p:nvGrpSpPr>
        <p:grpSpPr>
          <a:xfrm>
            <a:off x="936546" y="3944939"/>
            <a:ext cx="911110" cy="1723044"/>
            <a:chOff x="710298" y="3944939"/>
            <a:chExt cx="911110" cy="1723044"/>
          </a:xfrm>
        </p:grpSpPr>
        <p:cxnSp>
          <p:nvCxnSpPr>
            <p:cNvPr id="56" name="55 Conector recto de flecha"/>
            <p:cNvCxnSpPr/>
            <p:nvPr/>
          </p:nvCxnSpPr>
          <p:spPr bwMode="auto">
            <a:xfrm>
              <a:off x="1180506" y="3944939"/>
              <a:ext cx="0" cy="1252108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51 CuadroTexto"/>
            <p:cNvSpPr txBox="1">
              <a:spLocks noChangeArrowheads="1"/>
            </p:cNvSpPr>
            <p:nvPr/>
          </p:nvSpPr>
          <p:spPr bwMode="auto">
            <a:xfrm>
              <a:off x="710298" y="5206318"/>
              <a:ext cx="911110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05:00 Llamado Sub-Director a J</a:t>
              </a:r>
              <a:r>
                <a:rPr lang="es-CL" altLang="es-CL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s-CL" altLang="es-CL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75 Grupo"/>
          <p:cNvGrpSpPr/>
          <p:nvPr/>
        </p:nvGrpSpPr>
        <p:grpSpPr>
          <a:xfrm>
            <a:off x="1553568" y="3911254"/>
            <a:ext cx="911110" cy="851749"/>
            <a:chOff x="1242477" y="3911254"/>
            <a:chExt cx="911110" cy="851749"/>
          </a:xfrm>
        </p:grpSpPr>
        <p:cxnSp>
          <p:nvCxnSpPr>
            <p:cNvPr id="67" name="66 Conector recto de flecha"/>
            <p:cNvCxnSpPr/>
            <p:nvPr/>
          </p:nvCxnSpPr>
          <p:spPr bwMode="auto">
            <a:xfrm>
              <a:off x="1686884" y="3911254"/>
              <a:ext cx="0" cy="390084"/>
            </a:xfrm>
            <a:prstGeom prst="straightConnector1">
              <a:avLst/>
            </a:prstGeom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51 CuadroTexto"/>
            <p:cNvSpPr txBox="1">
              <a:spLocks noChangeArrowheads="1"/>
            </p:cNvSpPr>
            <p:nvPr/>
          </p:nvSpPr>
          <p:spPr bwMode="auto">
            <a:xfrm>
              <a:off x="1242477" y="4301338"/>
              <a:ext cx="911110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05:35 Inicio monitoreo área afectada</a:t>
              </a:r>
              <a:endParaRPr lang="es-CL" altLang="es-CL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77 Grupo"/>
          <p:cNvGrpSpPr/>
          <p:nvPr/>
        </p:nvGrpSpPr>
        <p:grpSpPr>
          <a:xfrm>
            <a:off x="1987832" y="3959225"/>
            <a:ext cx="1893888" cy="2078566"/>
            <a:chOff x="1676741" y="3959225"/>
            <a:chExt cx="1893888" cy="2078566"/>
          </a:xfrm>
          <a:solidFill>
            <a:srgbClr val="FFFF00"/>
          </a:solidFill>
        </p:grpSpPr>
        <p:cxnSp>
          <p:nvCxnSpPr>
            <p:cNvPr id="69" name="68 Conector recto de flecha"/>
            <p:cNvCxnSpPr/>
            <p:nvPr/>
          </p:nvCxnSpPr>
          <p:spPr bwMode="auto">
            <a:xfrm>
              <a:off x="2565043" y="3959225"/>
              <a:ext cx="0" cy="1252108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51 CuadroTexto"/>
            <p:cNvSpPr txBox="1">
              <a:spLocks noChangeArrowheads="1"/>
            </p:cNvSpPr>
            <p:nvPr/>
          </p:nvSpPr>
          <p:spPr bwMode="auto">
            <a:xfrm>
              <a:off x="1837066" y="5220604"/>
              <a:ext cx="1573238" cy="5847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05:50 Activación DART Samoa ENM </a:t>
              </a:r>
              <a:r>
                <a:rPr lang="es-CL" altLang="es-CL" sz="800" b="1" dirty="0" err="1" smtClean="0">
                  <a:latin typeface="Arial" pitchFamily="34" charset="0"/>
                  <a:cs typeface="Arial" pitchFamily="34" charset="0"/>
                </a:rPr>
                <a:t>amp</a:t>
              </a:r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. 0.7 m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Bol 01 PTWC en Página web</a:t>
              </a:r>
            </a:p>
            <a:p>
              <a:pPr algn="ctr" eaLnBrk="1" hangingPunct="1"/>
              <a:r>
                <a:rPr lang="es-CL" altLang="es-CL" sz="800" b="1" dirty="0" smtClean="0">
                  <a:latin typeface="Arial" pitchFamily="34" charset="0"/>
                  <a:cs typeface="Arial" pitchFamily="34" charset="0"/>
                </a:rPr>
                <a:t>Amenaza Samoa Am.</a:t>
              </a:r>
              <a:endParaRPr lang="es-CL" altLang="es-CL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66 CuadroTexto"/>
            <p:cNvSpPr txBox="1">
              <a:spLocks noChangeArrowheads="1"/>
            </p:cNvSpPr>
            <p:nvPr/>
          </p:nvSpPr>
          <p:spPr bwMode="auto">
            <a:xfrm>
              <a:off x="1676741" y="5806959"/>
              <a:ext cx="1893888" cy="2308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Mando informado</a:t>
              </a:r>
              <a:endParaRPr lang="es-CL" altLang="es-CL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3452974" y="3959226"/>
            <a:ext cx="1893888" cy="1470325"/>
            <a:chOff x="2476836" y="3959226"/>
            <a:chExt cx="1893888" cy="1470325"/>
          </a:xfrm>
        </p:grpSpPr>
        <p:grpSp>
          <p:nvGrpSpPr>
            <p:cNvPr id="32" name="11 Grupo"/>
            <p:cNvGrpSpPr>
              <a:grpSpLocks/>
            </p:cNvGrpSpPr>
            <p:nvPr/>
          </p:nvGrpSpPr>
          <p:grpSpPr bwMode="auto">
            <a:xfrm>
              <a:off x="2857688" y="3959226"/>
              <a:ext cx="1086919" cy="807740"/>
              <a:chOff x="2837550" y="2653549"/>
              <a:chExt cx="1622291" cy="807456"/>
            </a:xfrm>
          </p:grpSpPr>
          <p:sp>
            <p:nvSpPr>
              <p:cNvPr id="33" name="32 CuadroTexto"/>
              <p:cNvSpPr txBox="1"/>
              <p:nvPr/>
            </p:nvSpPr>
            <p:spPr>
              <a:xfrm>
                <a:off x="2837550" y="2999503"/>
                <a:ext cx="1622291" cy="46150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L" altLang="es-CL" sz="800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06:40 </a:t>
                </a:r>
                <a:r>
                  <a:rPr lang="es-CL" altLang="es-CL" sz="800" dirty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PTWC </a:t>
                </a:r>
                <a:r>
                  <a:rPr lang="es-CL" altLang="es-CL" sz="800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BOL3</a:t>
                </a:r>
                <a:endPara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s-CL" altLang="es-CL" sz="800" dirty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Pg. Web</a:t>
                </a:r>
              </a:p>
              <a:p>
                <a:pPr algn="ctr"/>
                <a:r>
                  <a:rPr lang="es-CL" altLang="es-CL" sz="800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Informa </a:t>
                </a:r>
                <a:r>
                  <a:rPr lang="es-CL" altLang="es-CL" sz="800" dirty="0" err="1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Mag</a:t>
                </a:r>
                <a:r>
                  <a:rPr lang="es-CL" altLang="es-CL" sz="800" dirty="0" smtClean="0">
                    <a:solidFill>
                      <a:srgbClr val="1C304E"/>
                    </a:solidFill>
                    <a:latin typeface="Arial" pitchFamily="34" charset="0"/>
                    <a:cs typeface="Arial" pitchFamily="34" charset="0"/>
                  </a:rPr>
                  <a:t>. 7.6 ?</a:t>
                </a:r>
                <a:endParaRPr lang="es-CL" altLang="es-CL" sz="800" dirty="0">
                  <a:solidFill>
                    <a:srgbClr val="1C30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33 Conector recto de flecha"/>
              <p:cNvCxnSpPr/>
              <p:nvPr/>
            </p:nvCxnSpPr>
            <p:spPr>
              <a:xfrm>
                <a:off x="3660708" y="2653549"/>
                <a:ext cx="0" cy="34754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66 CuadroTexto"/>
            <p:cNvSpPr txBox="1">
              <a:spLocks noChangeArrowheads="1"/>
            </p:cNvSpPr>
            <p:nvPr/>
          </p:nvSpPr>
          <p:spPr bwMode="auto">
            <a:xfrm>
              <a:off x="2476836" y="4783220"/>
              <a:ext cx="18938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Sin Confirmar por otras fuentes sísmicas</a:t>
              </a:r>
            </a:p>
            <a:p>
              <a:pPr algn="ctr" eaLnBrk="1" hangingPunct="1"/>
              <a:endParaRPr lang="es-CL" altLang="es-CL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s-CL" altLang="es-CL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 SE DIFUNDE</a:t>
              </a:r>
              <a:endParaRPr lang="es-CL" altLang="es-CL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31 Flecha derecha"/>
          <p:cNvSpPr/>
          <p:nvPr/>
        </p:nvSpPr>
        <p:spPr>
          <a:xfrm>
            <a:off x="557213" y="3575050"/>
            <a:ext cx="8286750" cy="500063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2000">
                <a:srgbClr val="FFFF00"/>
              </a:gs>
              <a:gs pos="41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bg1"/>
              </a:solidFill>
            </a:endParaRPr>
          </a:p>
        </p:txBody>
      </p:sp>
      <p:sp>
        <p:nvSpPr>
          <p:cNvPr id="50" name="10 Estrella de 5 puntas"/>
          <p:cNvSpPr/>
          <p:nvPr/>
        </p:nvSpPr>
        <p:spPr>
          <a:xfrm>
            <a:off x="268288" y="3544888"/>
            <a:ext cx="487362" cy="433387"/>
          </a:xfrm>
          <a:prstGeom prst="star5">
            <a:avLst>
              <a:gd name="adj" fmla="val 1733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6"/>
          <a:stretch/>
        </p:blipFill>
        <p:spPr bwMode="auto">
          <a:xfrm rot="-5400000">
            <a:off x="3464732" y="-1049640"/>
            <a:ext cx="2061075" cy="720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60 Rectángulo"/>
          <p:cNvSpPr/>
          <p:nvPr/>
        </p:nvSpPr>
        <p:spPr>
          <a:xfrm>
            <a:off x="894267" y="2892507"/>
            <a:ext cx="7164164" cy="199941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4 CuadroTexto"/>
          <p:cNvSpPr txBox="1"/>
          <p:nvPr/>
        </p:nvSpPr>
        <p:spPr>
          <a:xfrm>
            <a:off x="4996411" y="4107026"/>
            <a:ext cx="51672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Boletín 03 sólo por página web.</a:t>
            </a:r>
          </a:p>
        </p:txBody>
      </p:sp>
      <p:sp>
        <p:nvSpPr>
          <p:cNvPr id="80" name="4 CuadroTexto"/>
          <p:cNvSpPr txBox="1"/>
          <p:nvPr/>
        </p:nvSpPr>
        <p:spPr>
          <a:xfrm>
            <a:off x="5010583" y="4429554"/>
            <a:ext cx="404835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Información sísmica </a:t>
            </a:r>
            <a:r>
              <a:rPr lang="es-ES" sz="1600" b="1" dirty="0" smtClean="0">
                <a:solidFill>
                  <a:srgbClr val="00B0F0"/>
                </a:solidFill>
                <a:latin typeface="Arial"/>
                <a:cs typeface="Arial"/>
              </a:rPr>
              <a:t>no confirmada </a:t>
            </a: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por ninguna otra fuente.</a:t>
            </a:r>
          </a:p>
        </p:txBody>
      </p:sp>
      <p:sp>
        <p:nvSpPr>
          <p:cNvPr id="81" name="4 CuadroTexto"/>
          <p:cNvSpPr txBox="1"/>
          <p:nvPr/>
        </p:nvSpPr>
        <p:spPr>
          <a:xfrm>
            <a:off x="4999945" y="5164868"/>
            <a:ext cx="40483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indent="-361950" algn="just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Borrada posteriormente.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" y="1267065"/>
            <a:ext cx="9300664" cy="230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81 Rectángulo"/>
          <p:cNvSpPr/>
          <p:nvPr/>
        </p:nvSpPr>
        <p:spPr>
          <a:xfrm>
            <a:off x="53545" y="2607364"/>
            <a:ext cx="9198477" cy="29991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4 CuadroTexto"/>
          <p:cNvSpPr txBox="1"/>
          <p:nvPr/>
        </p:nvSpPr>
        <p:spPr>
          <a:xfrm>
            <a:off x="4721388" y="5630877"/>
            <a:ext cx="4073709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lvl="1" algn="just">
              <a:lnSpc>
                <a:spcPct val="150000"/>
              </a:lnSpc>
              <a:tabLst>
                <a:tab pos="361950" algn="l"/>
              </a:tabLst>
              <a:defRPr/>
            </a:pPr>
            <a:r>
              <a:rPr lang="es-ES" sz="1600" b="1" dirty="0" smtClean="0">
                <a:solidFill>
                  <a:schemeClr val="tx1"/>
                </a:solidFill>
                <a:latin typeface="Arial"/>
                <a:cs typeface="Arial"/>
              </a:rPr>
              <a:t>NO PERMITE ACTIVAR CLAVE - T</a:t>
            </a:r>
          </a:p>
        </p:txBody>
      </p:sp>
    </p:spTree>
    <p:extLst>
      <p:ext uri="{BB962C8B-B14F-4D97-AF65-F5344CB8AC3E}">
        <p14:creationId xmlns:p14="http://schemas.microsoft.com/office/powerpoint/2010/main" val="17047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1" grpId="0" animBg="1"/>
      <p:bldP spid="62" grpId="0"/>
      <p:bldP spid="80" grpId="0"/>
      <p:bldP spid="81" grpId="0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2708"/>
          <a:stretch/>
        </p:blipFill>
        <p:spPr>
          <a:xfrm>
            <a:off x="545408" y="1130300"/>
            <a:ext cx="8060421" cy="241402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 (UTC)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287094" y="1892300"/>
            <a:ext cx="998949" cy="3271760"/>
            <a:chOff x="1287094" y="1892300"/>
            <a:chExt cx="998949" cy="3271760"/>
          </a:xfrm>
        </p:grpSpPr>
        <p:cxnSp>
          <p:nvCxnSpPr>
            <p:cNvPr id="41" name="66 Conector recto de flecha"/>
            <p:cNvCxnSpPr/>
            <p:nvPr/>
          </p:nvCxnSpPr>
          <p:spPr bwMode="auto">
            <a:xfrm>
              <a:off x="1786569" y="1892300"/>
              <a:ext cx="0" cy="273710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51 CuadroTexto"/>
            <p:cNvSpPr txBox="1">
              <a:spLocks noChangeArrowheads="1"/>
            </p:cNvSpPr>
            <p:nvPr/>
          </p:nvSpPr>
          <p:spPr bwMode="auto">
            <a:xfrm>
              <a:off x="1287094" y="4610062"/>
              <a:ext cx="998949" cy="553998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04:26</a:t>
              </a:r>
            </a:p>
            <a:p>
              <a:pPr algn="ctr" eaLnBrk="1" hangingPunct="1"/>
              <a:r>
                <a:rPr lang="es-CL" altLang="es-CL" sz="1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Nuku’alofa (Tonga)</a:t>
              </a:r>
              <a:endParaRPr lang="es-CL" altLang="es-C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571625"/>
            <a:ext cx="7953375" cy="4010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29" y="1571625"/>
            <a:ext cx="7829550" cy="399097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0" y="6286789"/>
            <a:ext cx="9144000" cy="571211"/>
            <a:chOff x="0" y="6286789"/>
            <a:chExt cx="9144000" cy="571211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99A75F-7AFD-48E3-A1A6-DB8D3CD1A621}"/>
                </a:ext>
              </a:extLst>
            </p:cNvPr>
            <p:cNvSpPr/>
            <p:nvPr/>
          </p:nvSpPr>
          <p:spPr>
            <a:xfrm>
              <a:off x="0" y="6342926"/>
              <a:ext cx="9144000" cy="515074"/>
            </a:xfrm>
            <a:prstGeom prst="rect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s-CL" sz="1100" dirty="0">
                <a:latin typeface="Century" panose="02040604050505020304" pitchFamily="18" charset="0"/>
              </a:endParaRPr>
            </a:p>
          </p:txBody>
        </p:sp>
        <p:sp>
          <p:nvSpPr>
            <p:cNvPr id="12" name="Proceso alternativo 7">
              <a:extLst>
                <a:ext uri="{FF2B5EF4-FFF2-40B4-BE49-F238E27FC236}">
                  <a16:creationId xmlns:a16="http://schemas.microsoft.com/office/drawing/2014/main" id="{D55218EE-51B4-4F20-B032-A3EB87DA4B51}"/>
                </a:ext>
              </a:extLst>
            </p:cNvPr>
            <p:cNvSpPr/>
            <p:nvPr/>
          </p:nvSpPr>
          <p:spPr>
            <a:xfrm flipV="1">
              <a:off x="0" y="6286789"/>
              <a:ext cx="9144000" cy="45719"/>
            </a:xfrm>
            <a:prstGeom prst="flowChartAlternateProcess">
              <a:avLst/>
            </a:prstGeom>
            <a:solidFill>
              <a:srgbClr val="957001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CL" kern="0" dirty="0">
                <a:solidFill>
                  <a:sysClr val="window" lastClr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4" name="Agrupar 17">
              <a:extLst>
                <a:ext uri="{FF2B5EF4-FFF2-40B4-BE49-F238E27FC236}">
                  <a16:creationId xmlns:a16="http://schemas.microsoft.com/office/drawing/2014/main" id="{CE83BCFE-969C-4CE3-ADF7-E08F87A53B9A}"/>
                </a:ext>
              </a:extLst>
            </p:cNvPr>
            <p:cNvGrpSpPr/>
            <p:nvPr/>
          </p:nvGrpSpPr>
          <p:grpSpPr>
            <a:xfrm>
              <a:off x="0" y="6311265"/>
              <a:ext cx="9144000" cy="546735"/>
              <a:chOff x="0" y="6311265"/>
              <a:chExt cx="9144000" cy="54673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C8B05D01-77D5-48E9-8FB8-351364752FEB}"/>
                  </a:ext>
                </a:extLst>
              </p:cNvPr>
              <p:cNvSpPr/>
              <p:nvPr/>
            </p:nvSpPr>
            <p:spPr>
              <a:xfrm>
                <a:off x="3606883" y="6332508"/>
                <a:ext cx="19302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P A T R I O T I S M O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25E813C-6F1E-4E4B-91F1-1A7376946AA6}"/>
                  </a:ext>
                </a:extLst>
              </p:cNvPr>
              <p:cNvSpPr/>
              <p:nvPr/>
            </p:nvSpPr>
            <p:spPr>
              <a:xfrm>
                <a:off x="932229" y="6596390"/>
                <a:ext cx="70973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HONOR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9DABA75E-DC98-4B79-9F0C-12E3EC457D99}"/>
                  </a:ext>
                </a:extLst>
              </p:cNvPr>
              <p:cNvSpPr/>
              <p:nvPr/>
            </p:nvSpPr>
            <p:spPr>
              <a:xfrm>
                <a:off x="2436066" y="6596390"/>
                <a:ext cx="7909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LEALTAD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2F185DF0-1D34-4393-9BC2-2E296CDD376A}"/>
                  </a:ext>
                </a:extLst>
              </p:cNvPr>
              <p:cNvSpPr/>
              <p:nvPr/>
            </p:nvSpPr>
            <p:spPr>
              <a:xfrm>
                <a:off x="4133419" y="6596390"/>
                <a:ext cx="87716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VALENTÍA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7A3EDF22-C19C-4420-9ACA-1D9E94A718F7}"/>
                  </a:ext>
                </a:extLst>
              </p:cNvPr>
              <p:cNvSpPr/>
              <p:nvPr/>
            </p:nvSpPr>
            <p:spPr>
              <a:xfrm>
                <a:off x="5692380" y="6596390"/>
                <a:ext cx="1054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INTEGRIDAD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C49BDC20-73C9-44B6-A444-6CB6F119091F}"/>
                  </a:ext>
                </a:extLst>
              </p:cNvPr>
              <p:cNvSpPr/>
              <p:nvPr/>
            </p:nvSpPr>
            <p:spPr>
              <a:xfrm>
                <a:off x="7541095" y="6596390"/>
                <a:ext cx="67067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100" dirty="0">
                    <a:solidFill>
                      <a:schemeClr val="bg1"/>
                    </a:solidFill>
                    <a:latin typeface="Arial"/>
                    <a:cs typeface="Arial"/>
                  </a:rPr>
                  <a:t>DEBER</a:t>
                </a:r>
                <a:endParaRPr lang="es-ES" sz="11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885157D7-7504-4F74-AE47-D9278C294A4A}"/>
                  </a:ext>
                </a:extLst>
              </p:cNvPr>
              <p:cNvCxnSpPr/>
              <p:nvPr/>
            </p:nvCxnSpPr>
            <p:spPr>
              <a:xfrm>
                <a:off x="0" y="6311265"/>
                <a:ext cx="9144000" cy="0"/>
              </a:xfrm>
              <a:prstGeom prst="line">
                <a:avLst/>
              </a:prstGeom>
              <a:ln>
                <a:solidFill>
                  <a:srgbClr val="FEB81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Imagen 18" descr="ESCUDO ARMADA-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8" y="81140"/>
            <a:ext cx="618641" cy="790706"/>
          </a:xfrm>
          <a:prstGeom prst="rect">
            <a:avLst/>
          </a:prstGeom>
        </p:spPr>
      </p:pic>
      <p:pic>
        <p:nvPicPr>
          <p:cNvPr id="24" name="Imagen 23" descr="ESCUDO SHOA-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4" y="186383"/>
            <a:ext cx="686130" cy="686130"/>
          </a:xfrm>
          <a:prstGeom prst="rect">
            <a:avLst/>
          </a:prstGeom>
        </p:spPr>
      </p:pic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9" y="581891"/>
            <a:ext cx="7722637" cy="830997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Monitoreo de Estaciones IOC (UTC)</a:t>
            </a:r>
          </a:p>
          <a:p>
            <a:pPr algn="ctr"/>
            <a:r>
              <a:rPr lang="es-ES" sz="24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Nuku ‘alofa 05:30 UTC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64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11387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– 15/01/2022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949700" y="4191754"/>
            <a:ext cx="3006585" cy="869489"/>
            <a:chOff x="2797027" y="4862628"/>
            <a:chExt cx="3006585" cy="767680"/>
          </a:xfrm>
        </p:grpSpPr>
        <p:cxnSp>
          <p:nvCxnSpPr>
            <p:cNvPr id="31" name="66 Conector recto de flecha"/>
            <p:cNvCxnSpPr/>
            <p:nvPr/>
          </p:nvCxnSpPr>
          <p:spPr bwMode="auto">
            <a:xfrm flipH="1">
              <a:off x="3334646" y="4862628"/>
              <a:ext cx="2468966" cy="33846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51 CuadroTexto"/>
            <p:cNvSpPr txBox="1">
              <a:spLocks noChangeArrowheads="1"/>
            </p:cNvSpPr>
            <p:nvPr/>
          </p:nvSpPr>
          <p:spPr bwMode="auto">
            <a:xfrm>
              <a:off x="2797027" y="5059656"/>
              <a:ext cx="998949" cy="57065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Arribo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04:27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107408" y="2077917"/>
            <a:ext cx="3913231" cy="1281036"/>
            <a:chOff x="3107408" y="2077917"/>
            <a:chExt cx="3913231" cy="1281036"/>
          </a:xfrm>
        </p:grpSpPr>
        <p:cxnSp>
          <p:nvCxnSpPr>
            <p:cNvPr id="41" name="66 Conector recto de flecha"/>
            <p:cNvCxnSpPr/>
            <p:nvPr/>
          </p:nvCxnSpPr>
          <p:spPr bwMode="auto">
            <a:xfrm flipH="1">
              <a:off x="3608470" y="2077917"/>
              <a:ext cx="3412169" cy="49225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51 CuadroTexto"/>
            <p:cNvSpPr txBox="1">
              <a:spLocks noChangeArrowheads="1"/>
            </p:cNvSpPr>
            <p:nvPr/>
          </p:nvSpPr>
          <p:spPr bwMode="auto">
            <a:xfrm>
              <a:off x="3107408" y="2435623"/>
              <a:ext cx="998949" cy="923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Max</a:t>
              </a:r>
            </a:p>
            <a:p>
              <a:pPr algn="ctr" eaLnBrk="1" hangingPunct="1"/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04:46</a:t>
              </a:r>
            </a:p>
            <a:p>
              <a:pPr algn="ctr" eaLnBrk="1" hangingPunct="1"/>
              <a:r>
                <a:rPr lang="es-CL" altLang="es-CL" sz="1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s-CL" altLang="es-CL" sz="18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.07 m</a:t>
              </a:r>
              <a:endParaRPr lang="es-CL" altLang="es-C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13063</TotalTime>
  <Words>1550</Words>
  <Application>Microsoft Office PowerPoint</Application>
  <PresentationFormat>Presentación en pantalla (4:3)</PresentationFormat>
  <Paragraphs>459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Avenir Roman</vt:lpstr>
      <vt:lpstr>Calibri</vt:lpstr>
      <vt:lpstr>Century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 Aliaga</dc:creator>
  <cp:lastModifiedBy>standalone</cp:lastModifiedBy>
  <cp:revision>384</cp:revision>
  <dcterms:created xsi:type="dcterms:W3CDTF">2019-01-21T15:22:27Z</dcterms:created>
  <dcterms:modified xsi:type="dcterms:W3CDTF">2022-09-26T19:29:32Z</dcterms:modified>
</cp:coreProperties>
</file>