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2"/>
  </p:notesMasterIdLst>
  <p:sldIdLst>
    <p:sldId id="655" r:id="rId2"/>
    <p:sldId id="656" r:id="rId3"/>
    <p:sldId id="617" r:id="rId4"/>
    <p:sldId id="634" r:id="rId5"/>
    <p:sldId id="631" r:id="rId6"/>
    <p:sldId id="638" r:id="rId7"/>
    <p:sldId id="639" r:id="rId8"/>
    <p:sldId id="640" r:id="rId9"/>
    <p:sldId id="643" r:id="rId10"/>
    <p:sldId id="644" r:id="rId11"/>
    <p:sldId id="645" r:id="rId12"/>
    <p:sldId id="646" r:id="rId13"/>
    <p:sldId id="647" r:id="rId14"/>
    <p:sldId id="648" r:id="rId15"/>
    <p:sldId id="649" r:id="rId16"/>
    <p:sldId id="650" r:id="rId17"/>
    <p:sldId id="651" r:id="rId18"/>
    <p:sldId id="652" r:id="rId19"/>
    <p:sldId id="653" r:id="rId20"/>
    <p:sldId id="654" r:id="rId21"/>
  </p:sldIdLst>
  <p:sldSz cx="9144000" cy="6858000" type="screen4x3"/>
  <p:notesSz cx="7010400" cy="92964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l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Sección predeterminada" id="{FF53C9FF-B040-1B4C-884D-873B75ACAE41}">
          <p14:sldIdLst>
            <p14:sldId id="655"/>
            <p14:sldId id="656"/>
            <p14:sldId id="617"/>
            <p14:sldId id="634"/>
            <p14:sldId id="631"/>
            <p14:sldId id="638"/>
            <p14:sldId id="639"/>
            <p14:sldId id="640"/>
            <p14:sldId id="643"/>
            <p14:sldId id="644"/>
            <p14:sldId id="645"/>
            <p14:sldId id="646"/>
            <p14:sldId id="647"/>
            <p14:sldId id="648"/>
            <p14:sldId id="649"/>
            <p14:sldId id="650"/>
            <p14:sldId id="651"/>
            <p14:sldId id="652"/>
            <p14:sldId id="653"/>
            <p14:sldId id="654"/>
          </p14:sldIdLst>
        </p14:section>
        <p14:section name="revisar" id="{A61BA92A-046F-BA40-8C52-DF346ACBFEE6}">
          <p14:sldIdLst/>
        </p14:section>
        <p14:section name="Sección sin título" id="{74372E65-93E5-433E-B655-6ABFC217561C}">
          <p14:sldIdLst/>
        </p14:section>
      </p14:sectionLst>
    </p:ext>
    <p:ext uri="{EFAFB233-063F-42B5-8137-9DF3F51BA10A}">
      <p15:sldGuideLst xmlns:p15="http://schemas.microsoft.com/office/powerpoint/2012/main">
        <p15:guide id="1" orient="horz" pos="822" userDrawn="1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4A08"/>
    <a:srgbClr val="FEC309"/>
    <a:srgbClr val="FFD513"/>
    <a:srgbClr val="FFFF00"/>
    <a:srgbClr val="00B050"/>
    <a:srgbClr val="141B30"/>
    <a:srgbClr val="0F253F"/>
    <a:srgbClr val="19353B"/>
    <a:srgbClr val="EA6907"/>
    <a:srgbClr val="FFEF0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2D5ABB26-0587-4C30-8999-92F81FD0307C}" styleName="Sin estilo ni cuadrícula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695" autoAdjust="0"/>
    <p:restoredTop sz="94306" autoAdjust="0"/>
  </p:normalViewPr>
  <p:slideViewPr>
    <p:cSldViewPr snapToGrid="0" snapToObjects="1">
      <p:cViewPr varScale="1">
        <p:scale>
          <a:sx n="69" d="100"/>
          <a:sy n="69" d="100"/>
        </p:scale>
        <p:origin x="390" y="48"/>
      </p:cViewPr>
      <p:guideLst>
        <p:guide orient="horz" pos="822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-93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>
            <a:spLocks noGrp="1" noRot="1" noChangeAspect="1"/>
          </p:cNvSpPr>
          <p:nvPr>
            <p:ph type="sldImg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09" name="Shape 209"/>
          <p:cNvSpPr>
            <a:spLocks noGrp="1"/>
          </p:cNvSpPr>
          <p:nvPr>
            <p:ph type="body" sz="quarter" idx="1"/>
          </p:nvPr>
        </p:nvSpPr>
        <p:spPr>
          <a:xfrm>
            <a:off x="934721" y="4415790"/>
            <a:ext cx="5140960" cy="418338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56295901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defRPr sz="1200">
        <a:latin typeface="+mn-lt"/>
        <a:ea typeface="+mn-ea"/>
        <a:cs typeface="+mn-cs"/>
        <a:sym typeface="Calibri"/>
      </a:defRPr>
    </a:lvl1pPr>
    <a:lvl2pPr indent="228600" defTabSz="457200" latinLnBrk="0">
      <a:defRPr sz="1200">
        <a:latin typeface="+mn-lt"/>
        <a:ea typeface="+mn-ea"/>
        <a:cs typeface="+mn-cs"/>
        <a:sym typeface="Calibri"/>
      </a:defRPr>
    </a:lvl2pPr>
    <a:lvl3pPr indent="457200" defTabSz="457200" latinLnBrk="0">
      <a:defRPr sz="1200">
        <a:latin typeface="+mn-lt"/>
        <a:ea typeface="+mn-ea"/>
        <a:cs typeface="+mn-cs"/>
        <a:sym typeface="Calibri"/>
      </a:defRPr>
    </a:lvl3pPr>
    <a:lvl4pPr indent="685800" defTabSz="457200" latinLnBrk="0">
      <a:defRPr sz="1200">
        <a:latin typeface="+mn-lt"/>
        <a:ea typeface="+mn-ea"/>
        <a:cs typeface="+mn-cs"/>
        <a:sym typeface="Calibri"/>
      </a:defRPr>
    </a:lvl4pPr>
    <a:lvl5pPr indent="914400" defTabSz="457200" latinLnBrk="0">
      <a:defRPr sz="1200">
        <a:latin typeface="+mn-lt"/>
        <a:ea typeface="+mn-ea"/>
        <a:cs typeface="+mn-cs"/>
        <a:sym typeface="Calibri"/>
      </a:defRPr>
    </a:lvl5pPr>
    <a:lvl6pPr indent="1143000" defTabSz="457200" latinLnBrk="0">
      <a:defRPr sz="1200">
        <a:latin typeface="+mn-lt"/>
        <a:ea typeface="+mn-ea"/>
        <a:cs typeface="+mn-cs"/>
        <a:sym typeface="Calibri"/>
      </a:defRPr>
    </a:lvl6pPr>
    <a:lvl7pPr indent="1371600" defTabSz="457200" latinLnBrk="0">
      <a:defRPr sz="1200">
        <a:latin typeface="+mn-lt"/>
        <a:ea typeface="+mn-ea"/>
        <a:cs typeface="+mn-cs"/>
        <a:sym typeface="Calibri"/>
      </a:defRPr>
    </a:lvl7pPr>
    <a:lvl8pPr indent="1600200" defTabSz="457200" latinLnBrk="0">
      <a:defRPr sz="1200">
        <a:latin typeface="+mn-lt"/>
        <a:ea typeface="+mn-ea"/>
        <a:cs typeface="+mn-cs"/>
        <a:sym typeface="Calibri"/>
      </a:defRPr>
    </a:lvl8pPr>
    <a:lvl9pPr indent="1828800" defTabSz="457200" latinLnBrk="0">
      <a:defRPr sz="1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859FE-145A-404E-B13B-ECF18FB427A6}" type="slidenum">
              <a:rPr lang="es-ES_trad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4841152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859FE-145A-404E-B13B-ECF18FB427A6}" type="slidenum">
              <a:rPr lang="es-ES_trad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5994666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859FE-145A-404E-B13B-ECF18FB427A6}" type="slidenum">
              <a:rPr lang="es-ES_trad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65167387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859FE-145A-404E-B13B-ECF18FB427A6}" type="slidenum">
              <a:rPr lang="es-ES_trad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448176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859FE-145A-404E-B13B-ECF18FB427A6}" type="slidenum">
              <a:rPr lang="es-ES_trad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6811968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859FE-145A-404E-B13B-ECF18FB427A6}" type="slidenum">
              <a:rPr lang="es-ES_trad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21082299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970938" y="8829967"/>
            <a:ext cx="3037840" cy="464820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859FE-145A-404E-B13B-ECF18FB427A6}" type="slidenum">
              <a:rPr lang="es-ES_trad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466657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859FE-145A-404E-B13B-ECF18FB427A6}" type="slidenum">
              <a:rPr lang="es-ES_trad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474523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859FE-145A-404E-B13B-ECF18FB427A6}" type="slidenum">
              <a:rPr lang="es-ES_trad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7019287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859FE-145A-404E-B13B-ECF18FB427A6}" type="slidenum">
              <a:rPr lang="es-ES_trad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1152893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859FE-145A-404E-B13B-ECF18FB427A6}" type="slidenum">
              <a:rPr lang="es-ES_trad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9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37121026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859FE-145A-404E-B13B-ECF18FB427A6}" type="slidenum">
              <a:rPr lang="es-ES_trad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9831691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859FE-145A-404E-B13B-ECF18FB427A6}" type="slidenum">
              <a:rPr lang="es-ES_trad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11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25293693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00355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/>
          </a:p>
        </p:txBody>
      </p:sp>
      <p:sp>
        <p:nvSpPr>
          <p:cNvPr id="67588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xfrm>
            <a:off x="3850443" y="9430091"/>
            <a:ext cx="2945659" cy="496411"/>
          </a:xfrm>
          <a:prstGeom prst="rect">
            <a:avLst/>
          </a:prstGeom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A8D859FE-145A-404E-B13B-ECF18FB427A6}" type="slidenum">
              <a:rPr lang="es-ES_tradnl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4143911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o del título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47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48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149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Texto del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172" name="Nivel de texto 1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73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174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Texto del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182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183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84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92" name="Nivel de texto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93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exto del título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201" name="Nivel de texto 1…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202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48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457200" y="1535112"/>
            <a:ext cx="4040188" cy="639763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500"/>
              </a:spcBef>
              <a:buSzTx/>
              <a:buFontTx/>
              <a:buNone/>
              <a:defRPr sz="2400" b="1"/>
            </a:lvl1pPr>
            <a:lvl2pPr marL="0" indent="457200">
              <a:spcBef>
                <a:spcPts val="500"/>
              </a:spcBef>
              <a:buSzTx/>
              <a:buFontTx/>
              <a:buNone/>
              <a:defRPr sz="2400" b="1"/>
            </a:lvl2pPr>
            <a:lvl3pPr marL="0" indent="914400">
              <a:spcBef>
                <a:spcPts val="500"/>
              </a:spcBef>
              <a:buSzTx/>
              <a:buFontTx/>
              <a:buNone/>
              <a:defRPr sz="2400" b="1"/>
            </a:lvl3pPr>
            <a:lvl4pPr marL="0" indent="1371600">
              <a:spcBef>
                <a:spcPts val="500"/>
              </a:spcBef>
              <a:buSzTx/>
              <a:buFontTx/>
              <a:buNone/>
              <a:defRPr sz="2400" b="1"/>
            </a:lvl4pPr>
            <a:lvl5pPr marL="0" indent="1828800">
              <a:spcBef>
                <a:spcPts val="500"/>
              </a:spcBef>
              <a:buSzTx/>
              <a:buFontTx/>
              <a:buNone/>
              <a:defRPr sz="2400" b="1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9" name="Marcador de texto 4"/>
          <p:cNvSpPr>
            <a:spLocks noGrp="1"/>
          </p:cNvSpPr>
          <p:nvPr>
            <p:ph type="body" sz="quarter" idx="13"/>
          </p:nvPr>
        </p:nvSpPr>
        <p:spPr>
          <a:xfrm>
            <a:off x="4645025" y="1535112"/>
            <a:ext cx="4041775" cy="639763"/>
          </a:xfrm>
          <a:prstGeom prst="rect">
            <a:avLst/>
          </a:prstGeom>
        </p:spPr>
        <p:txBody>
          <a:bodyPr anchor="b"/>
          <a:lstStyle/>
          <a:p>
            <a:pPr marL="0" indent="0">
              <a:spcBef>
                <a:spcPts val="500"/>
              </a:spcBef>
              <a:buSzTx/>
              <a:buFontTx/>
              <a:buNone/>
              <a:defRPr sz="2400" b="1"/>
            </a:pPr>
            <a:endParaRPr/>
          </a:p>
        </p:txBody>
      </p:sp>
      <p:sp>
        <p:nvSpPr>
          <p:cNvPr id="50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o del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73" name="Nivel de texto 1…"/>
          <p:cNvSpPr>
            <a:spLocks noGrp="1"/>
          </p:cNvSpPr>
          <p:nvPr>
            <p:ph type="body"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74" name="Marcador de texto 3"/>
          <p:cNvSpPr>
            <a:spLocks noGrp="1"/>
          </p:cNvSpPr>
          <p:nvPr>
            <p:ph type="body" sz="half" idx="13"/>
          </p:nvPr>
        </p:nvSpPr>
        <p:spPr>
          <a:xfrm>
            <a:off x="457199" y="1435100"/>
            <a:ext cx="3008315" cy="4691063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300"/>
              </a:spcBef>
              <a:buSzTx/>
              <a:buFontTx/>
              <a:buNone/>
              <a:defRPr sz="1400"/>
            </a:pPr>
            <a:endParaRPr/>
          </a:p>
        </p:txBody>
      </p:sp>
      <p:sp>
        <p:nvSpPr>
          <p:cNvPr id="75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Texto del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1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t>Texto del título</a:t>
            </a:r>
          </a:p>
        </p:txBody>
      </p:sp>
      <p:sp>
        <p:nvSpPr>
          <p:cNvPr id="83" name="Marcador de posición de imagen 2"/>
          <p:cNvSpPr>
            <a:spLocks noGrp="1"/>
          </p:cNvSpPr>
          <p:nvPr>
            <p:ph type="pic" sz="half" idx="13"/>
          </p:nvPr>
        </p:nvSpPr>
        <p:spPr>
          <a:xfrm>
            <a:off x="1792288" y="612775"/>
            <a:ext cx="5486401" cy="4114800"/>
          </a:xfrm>
          <a:prstGeom prst="rect">
            <a:avLst/>
          </a:prstGeom>
        </p:spPr>
        <p:txBody>
          <a:bodyPr lIns="91439" rIns="91439">
            <a:noAutofit/>
          </a:bodyPr>
          <a:lstStyle/>
          <a:p>
            <a:endParaRPr/>
          </a:p>
        </p:txBody>
      </p:sp>
      <p:sp>
        <p:nvSpPr>
          <p:cNvPr id="84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792288" y="5367337"/>
            <a:ext cx="5486401" cy="804863"/>
          </a:xfrm>
          <a:prstGeom prst="rect">
            <a:avLst/>
          </a:prstGeom>
        </p:spPr>
        <p:txBody>
          <a:bodyPr/>
          <a:lstStyle>
            <a:lvl1pPr marL="0" indent="0">
              <a:spcBef>
                <a:spcPts val="300"/>
              </a:spcBef>
              <a:buSzTx/>
              <a:buFontTx/>
              <a:buNone/>
              <a:defRPr sz="1400"/>
            </a:lvl1pPr>
            <a:lvl2pPr marL="0" indent="457200">
              <a:spcBef>
                <a:spcPts val="300"/>
              </a:spcBef>
              <a:buSzTx/>
              <a:buFontTx/>
              <a:buNone/>
              <a:defRPr sz="1400"/>
            </a:lvl2pPr>
            <a:lvl3pPr marL="0" indent="914400">
              <a:spcBef>
                <a:spcPts val="300"/>
              </a:spcBef>
              <a:buSzTx/>
              <a:buFontTx/>
              <a:buNone/>
              <a:defRPr sz="1400"/>
            </a:lvl3pPr>
            <a:lvl4pPr marL="0" indent="1371600">
              <a:spcBef>
                <a:spcPts val="300"/>
              </a:spcBef>
              <a:buSzTx/>
              <a:buFontTx/>
              <a:buNone/>
              <a:defRPr sz="1400"/>
            </a:lvl4pPr>
            <a:lvl5pPr marL="0" indent="1828800">
              <a:spcBef>
                <a:spcPts val="300"/>
              </a:spcBef>
              <a:buSzTx/>
              <a:buFontTx/>
              <a:buNone/>
              <a:defRPr sz="14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85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93" name="Nivel de texto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94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Texto del título"/>
          <p:cNvSpPr>
            <a:spLocks noGrp="1"/>
          </p:cNvSpPr>
          <p:nvPr>
            <p:ph type="title"/>
          </p:nvPr>
        </p:nvSpPr>
        <p:spPr>
          <a:xfrm>
            <a:off x="6629400" y="274638"/>
            <a:ext cx="2057400" cy="5851526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02" name="Nivel de texto 1…"/>
          <p:cNvSpPr>
            <a:spLocks noGrp="1"/>
          </p:cNvSpPr>
          <p:nvPr>
            <p:ph type="body" idx="1"/>
          </p:nvPr>
        </p:nvSpPr>
        <p:spPr>
          <a:xfrm>
            <a:off x="457200" y="274638"/>
            <a:ext cx="6019800" cy="5851526"/>
          </a:xfrm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03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Texto del título"/>
          <p:cNvSpPr>
            <a:spLocks noGrp="1"/>
          </p:cNvSpPr>
          <p:nvPr>
            <p:ph type="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11" name="Nivel de texto 1…"/>
          <p:cNvSpPr>
            <a:spLocks noGrp="1"/>
          </p:cNvSpPr>
          <p:nvPr>
            <p:ph type="body" sz="quarter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SzTx/>
              <a:buFontTx/>
              <a:buNone/>
              <a:defRPr>
                <a:solidFill>
                  <a:srgbClr val="888888"/>
                </a:solidFill>
              </a:defRPr>
            </a:lvl1pPr>
            <a:lvl2pPr marL="0" indent="457200" algn="ctr">
              <a:buSzTx/>
              <a:buFontTx/>
              <a:buNone/>
              <a:defRPr>
                <a:solidFill>
                  <a:srgbClr val="888888"/>
                </a:solidFill>
              </a:defRPr>
            </a:lvl2pPr>
            <a:lvl3pPr marL="0" indent="914400" algn="ctr">
              <a:buSzTx/>
              <a:buFontTx/>
              <a:buNone/>
              <a:defRPr>
                <a:solidFill>
                  <a:srgbClr val="888888"/>
                </a:solidFill>
              </a:defRPr>
            </a:lvl3pPr>
            <a:lvl4pPr marL="0" indent="1371600" algn="ctr">
              <a:buSzTx/>
              <a:buFontTx/>
              <a:buNone/>
              <a:defRPr>
                <a:solidFill>
                  <a:srgbClr val="888888"/>
                </a:solidFill>
              </a:defRPr>
            </a:lvl4pPr>
            <a:lvl5pPr marL="0" indent="1828800" algn="ctr">
              <a:buSzTx/>
              <a:buFontTx/>
              <a:buNone/>
              <a:defRPr>
                <a:solidFill>
                  <a:srgbClr val="888888"/>
                </a:solidFill>
              </a:defRPr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12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20" name="Nivel de texto 1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21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Texto del título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Texto del título</a:t>
            </a:r>
          </a:p>
        </p:txBody>
      </p:sp>
      <p:sp>
        <p:nvSpPr>
          <p:cNvPr id="138" name="Nivel de texto 1…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spcBef>
                <a:spcPts val="600"/>
              </a:spcBef>
              <a:defRPr sz="2800"/>
            </a:lvl1pPr>
            <a:lvl2pPr marL="790575" indent="-333375">
              <a:spcBef>
                <a:spcPts val="600"/>
              </a:spcBef>
              <a:defRPr sz="2800"/>
            </a:lvl2pPr>
            <a:lvl3pPr marL="1234439" indent="-320039">
              <a:spcBef>
                <a:spcPts val="600"/>
              </a:spcBef>
              <a:defRPr sz="2800"/>
            </a:lvl3pPr>
            <a:lvl4pPr marL="1727200" indent="-355600">
              <a:spcBef>
                <a:spcPts val="600"/>
              </a:spcBef>
              <a:defRPr sz="2800"/>
            </a:lvl4pPr>
            <a:lvl5pPr marL="2184400" indent="-355600">
              <a:spcBef>
                <a:spcPts val="600"/>
              </a:spcBef>
              <a:defRPr sz="2800"/>
            </a:lvl5pPr>
          </a:lstStyle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139" name="Número de diapositiva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F253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 del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 anchor="ctr">
            <a:normAutofit/>
          </a:bodyPr>
          <a:lstStyle/>
          <a:p>
            <a:r>
              <a:t>Texto del título</a:t>
            </a:r>
          </a:p>
        </p:txBody>
      </p:sp>
      <p:sp>
        <p:nvSpPr>
          <p:cNvPr id="3" name="Nivel de texto 1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r>
              <a:t>Nivel de texto 1</a:t>
            </a:r>
          </a:p>
          <a:p>
            <a:pPr lvl="1"/>
            <a:r>
              <a:t>Nivel de texto 2</a:t>
            </a:r>
          </a:p>
          <a:p>
            <a:pPr lvl="2"/>
            <a:r>
              <a:t>Nivel de texto 3</a:t>
            </a:r>
          </a:p>
          <a:p>
            <a:pPr lvl="3"/>
            <a:r>
              <a:t>Nivel de texto 4</a:t>
            </a:r>
          </a:p>
          <a:p>
            <a:pPr lvl="4"/>
            <a:r>
              <a:t>Nivel de texto 5</a:t>
            </a:r>
          </a:p>
        </p:txBody>
      </p:sp>
      <p:sp>
        <p:nvSpPr>
          <p:cNvPr id="4" name="Número de diapositiva"/>
          <p:cNvSpPr>
            <a:spLocks noGrp="1"/>
          </p:cNvSpPr>
          <p:nvPr>
            <p:ph type="sldNum" sz="quarter" idx="2"/>
          </p:nvPr>
        </p:nvSpPr>
        <p:spPr>
          <a:xfrm>
            <a:off x="8428176" y="6414760"/>
            <a:ext cx="258624" cy="248305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200">
                <a:solidFill>
                  <a:srgbClr val="888888"/>
                </a:solidFill>
              </a:defRPr>
            </a:lvl1pPr>
          </a:lstStyle>
          <a:p>
            <a:fld id="{86CB4B4D-7CA3-9044-876B-883B54F8677D}" type="slidenum">
              <a:rPr/>
              <a:pPr/>
              <a:t>‹Nº›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3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3" r:id="rId9"/>
    <p:sldLayoutId id="2147483664" r:id="rId10"/>
    <p:sldLayoutId id="2147483666" r:id="rId11"/>
    <p:sldLayoutId id="2147483667" r:id="rId12"/>
    <p:sldLayoutId id="2147483668" r:id="rId13"/>
    <p:sldLayoutId id="2147483669" r:id="rId14"/>
    <p:sldLayoutId id="2147483670" r:id="rId15"/>
  </p:sldLayoutIdLst>
  <p:transition spd="med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4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342900" marR="0" indent="-3429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783771" marR="0" indent="-326571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1219200" marR="0" indent="-30480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17373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–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21945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»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26517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3108960" marR="0" indent="-365760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35661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4023359" marR="0" indent="-365759" algn="l" defTabSz="457200" rtl="0" latinLnBrk="0">
        <a:lnSpc>
          <a:spcPct val="100000"/>
        </a:lnSpc>
        <a:spcBef>
          <a:spcPts val="700"/>
        </a:spcBef>
        <a:spcAft>
          <a:spcPts val="0"/>
        </a:spcAft>
        <a:buClrTx/>
        <a:buSzPct val="100000"/>
        <a:buFont typeface="Arial"/>
        <a:buChar char="•"/>
        <a:tabLst/>
        <a:defRPr sz="3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0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31.pn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2.wdp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5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openxmlformats.org/officeDocument/2006/relationships/image" Target="../media/image9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2.jpeg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openxmlformats.org/officeDocument/2006/relationships/image" Target="../media/image19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35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3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13.png"/><Relationship Id="rId12" Type="http://schemas.microsoft.com/office/2007/relationships/hdphoto" Target="../media/hdphoto2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1.png"/><Relationship Id="rId11" Type="http://schemas.openxmlformats.org/officeDocument/2006/relationships/image" Target="../media/image15.png"/><Relationship Id="rId5" Type="http://schemas.openxmlformats.org/officeDocument/2006/relationships/image" Target="../media/image10.png"/><Relationship Id="rId10" Type="http://schemas.microsoft.com/office/2007/relationships/hdphoto" Target="../media/hdphoto1.wdp"/><Relationship Id="rId4" Type="http://schemas.openxmlformats.org/officeDocument/2006/relationships/image" Target="../media/image6.png"/><Relationship Id="rId9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microsoft.com/office/2007/relationships/hdphoto" Target="../media/hdphoto5.wdp"/><Relationship Id="rId18" Type="http://schemas.openxmlformats.org/officeDocument/2006/relationships/image" Target="../media/image21.png"/><Relationship Id="rId3" Type="http://schemas.openxmlformats.org/officeDocument/2006/relationships/image" Target="../media/image5.png"/><Relationship Id="rId7" Type="http://schemas.microsoft.com/office/2007/relationships/hdphoto" Target="../media/hdphoto3.wdp"/><Relationship Id="rId12" Type="http://schemas.openxmlformats.org/officeDocument/2006/relationships/image" Target="../media/image18.png"/><Relationship Id="rId17" Type="http://schemas.microsoft.com/office/2007/relationships/hdphoto" Target="../media/hdphoto2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5.png"/><Relationship Id="rId20" Type="http://schemas.openxmlformats.org/officeDocument/2006/relationships/image" Target="../media/image23.jpe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11" Type="http://schemas.microsoft.com/office/2007/relationships/hdphoto" Target="../media/hdphoto4.wdp"/><Relationship Id="rId5" Type="http://schemas.openxmlformats.org/officeDocument/2006/relationships/image" Target="../media/image9.png"/><Relationship Id="rId15" Type="http://schemas.openxmlformats.org/officeDocument/2006/relationships/image" Target="../media/image20.png"/><Relationship Id="rId10" Type="http://schemas.openxmlformats.org/officeDocument/2006/relationships/image" Target="../media/image17.png"/><Relationship Id="rId19" Type="http://schemas.openxmlformats.org/officeDocument/2006/relationships/image" Target="../media/image22.jpeg"/><Relationship Id="rId4" Type="http://schemas.openxmlformats.org/officeDocument/2006/relationships/image" Target="../media/image6.png"/><Relationship Id="rId9" Type="http://schemas.microsoft.com/office/2007/relationships/hdphoto" Target="../media/hdphoto1.wdp"/><Relationship Id="rId1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18.png"/><Relationship Id="rId18" Type="http://schemas.microsoft.com/office/2007/relationships/hdphoto" Target="../media/hdphoto7.wdp"/><Relationship Id="rId3" Type="http://schemas.openxmlformats.org/officeDocument/2006/relationships/image" Target="../media/image5.png"/><Relationship Id="rId21" Type="http://schemas.openxmlformats.org/officeDocument/2006/relationships/image" Target="../media/image26.png"/><Relationship Id="rId7" Type="http://schemas.openxmlformats.org/officeDocument/2006/relationships/image" Target="../media/image16.png"/><Relationship Id="rId12" Type="http://schemas.microsoft.com/office/2007/relationships/hdphoto" Target="../media/hdphoto4.wdp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6" Type="http://schemas.microsoft.com/office/2007/relationships/hdphoto" Target="../media/hdphoto2.wdp"/><Relationship Id="rId20" Type="http://schemas.openxmlformats.org/officeDocument/2006/relationships/image" Target="../media/image21.png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2.jpeg"/><Relationship Id="rId11" Type="http://schemas.openxmlformats.org/officeDocument/2006/relationships/image" Target="../media/image17.png"/><Relationship Id="rId5" Type="http://schemas.openxmlformats.org/officeDocument/2006/relationships/image" Target="../media/image9.png"/><Relationship Id="rId15" Type="http://schemas.openxmlformats.org/officeDocument/2006/relationships/image" Target="../media/image15.png"/><Relationship Id="rId10" Type="http://schemas.microsoft.com/office/2007/relationships/hdphoto" Target="../media/hdphoto6.wdp"/><Relationship Id="rId19" Type="http://schemas.openxmlformats.org/officeDocument/2006/relationships/image" Target="../media/image20.png"/><Relationship Id="rId4" Type="http://schemas.openxmlformats.org/officeDocument/2006/relationships/image" Target="../media/image6.png"/><Relationship Id="rId9" Type="http://schemas.openxmlformats.org/officeDocument/2006/relationships/image" Target="../media/image24.png"/><Relationship Id="rId14" Type="http://schemas.microsoft.com/office/2007/relationships/hdphoto" Target="../media/hdphoto5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13" Type="http://schemas.microsoft.com/office/2007/relationships/hdphoto" Target="../media/hdphoto5.wdp"/><Relationship Id="rId3" Type="http://schemas.openxmlformats.org/officeDocument/2006/relationships/image" Target="../media/image5.png"/><Relationship Id="rId7" Type="http://schemas.microsoft.com/office/2007/relationships/hdphoto" Target="../media/hdphoto4.wdp"/><Relationship Id="rId12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11" Type="http://schemas.microsoft.com/office/2007/relationships/hdphoto" Target="../media/hdphoto8.wdp"/><Relationship Id="rId5" Type="http://schemas.openxmlformats.org/officeDocument/2006/relationships/image" Target="../media/image9.png"/><Relationship Id="rId10" Type="http://schemas.openxmlformats.org/officeDocument/2006/relationships/image" Target="../media/image27.png"/><Relationship Id="rId4" Type="http://schemas.openxmlformats.org/officeDocument/2006/relationships/image" Target="../media/image6.png"/><Relationship Id="rId9" Type="http://schemas.microsoft.com/office/2007/relationships/hdphoto" Target="../media/hdphoto2.wdp"/><Relationship Id="rId1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2022\Oceanografia\Taller VLIZ\Logos\decenio una line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152" y="5349139"/>
            <a:ext cx="2411816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2022\Oceanografia\Taller VLIZ\base para Pantalla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3980977"/>
            <a:ext cx="9144000" cy="287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:\2022\Oceanografia\Taller VLIZ\Logos\decenio una line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57" y="5056690"/>
            <a:ext cx="2430288" cy="72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:\2022\Oceanografia\Taller VLIZ\Logos\logos cabecer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336704" cy="11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547664" y="1844824"/>
            <a:ext cx="6048672" cy="2739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2000" dirty="0" smtClean="0"/>
              <a:t>Taller</a:t>
            </a:r>
          </a:p>
          <a:p>
            <a:pPr algn="ctr"/>
            <a:endParaRPr lang="es-CL" sz="2000" dirty="0" smtClean="0"/>
          </a:p>
          <a:p>
            <a:pPr algn="ctr"/>
            <a:r>
              <a:rPr lang="es-CL" sz="2000" dirty="0" smtClean="0"/>
              <a:t>“Acceso compartido a datos de Nivel del Mar:</a:t>
            </a:r>
          </a:p>
          <a:p>
            <a:pPr algn="ctr"/>
            <a:r>
              <a:rPr lang="es-CL" sz="2000" i="1" dirty="0" smtClean="0"/>
              <a:t>Herramienta para una respuesta Regional</a:t>
            </a:r>
          </a:p>
          <a:p>
            <a:pPr algn="ctr"/>
            <a:r>
              <a:rPr lang="es-CL" sz="2000" i="1" dirty="0" smtClean="0"/>
              <a:t>efectiva ante Emergencias de Tsunami</a:t>
            </a:r>
            <a:r>
              <a:rPr lang="es-CL" sz="2000" dirty="0" smtClean="0"/>
              <a:t>”. </a:t>
            </a:r>
          </a:p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r>
              <a:rPr lang="es-CL" sz="1600" dirty="0" smtClean="0"/>
              <a:t>27 al 30 de septiembre </a:t>
            </a:r>
          </a:p>
          <a:p>
            <a:pPr algn="ctr"/>
            <a:r>
              <a:rPr lang="es-CL" sz="1600" dirty="0" smtClean="0"/>
              <a:t>Valparaíso - Chile</a:t>
            </a:r>
            <a:endParaRPr lang="es-CL" sz="1600" dirty="0"/>
          </a:p>
        </p:txBody>
      </p:sp>
    </p:spTree>
    <p:extLst>
      <p:ext uri="{BB962C8B-B14F-4D97-AF65-F5344CB8AC3E}">
        <p14:creationId xmlns:p14="http://schemas.microsoft.com/office/powerpoint/2010/main" val="13627363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000100" y="3143248"/>
            <a:ext cx="5715040" cy="2357454"/>
          </a:xfrm>
          <a:prstGeom prst="roundRect">
            <a:avLst>
              <a:gd name="adj" fmla="val 3968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61938" indent="-261938" algn="ctr">
              <a:buFont typeface="Arial" pitchFamily="34" charset="0"/>
              <a:buChar char="•"/>
              <a:defRPr/>
            </a:pPr>
            <a:endParaRPr lang="es-ES_tradnl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solidFill>
                  <a:srgbClr val="0A38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" name="Imagen 203" descr="ESCUDO ARMADA-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206" name="19 Rectángulo"/>
          <p:cNvSpPr>
            <a:spLocks noChangeArrowheads="1"/>
          </p:cNvSpPr>
          <p:nvPr/>
        </p:nvSpPr>
        <p:spPr bwMode="auto">
          <a:xfrm>
            <a:off x="1077152" y="145064"/>
            <a:ext cx="7202796" cy="498598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Data R</a:t>
            </a:r>
            <a:r>
              <a:rPr lang="es-CL" sz="2400" kern="1200" smtClean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edundancy: Data Transfer</a:t>
            </a:r>
            <a:endParaRPr lang="es-CL" sz="2400" kern="1200" dirty="0">
              <a:solidFill>
                <a:srgbClr val="FFFF00"/>
              </a:solidFill>
              <a:latin typeface="Arial"/>
              <a:ea typeface="Avenir Roman"/>
              <a:cs typeface="Arial"/>
            </a:endParaRPr>
          </a:p>
        </p:txBody>
      </p:sp>
      <p:grpSp>
        <p:nvGrpSpPr>
          <p:cNvPr id="207" name="Agrupar 206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19" name="Proceso alternativo 218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0" name="Agrupar 219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21" name="Rectángulo 220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22" name="Rectángulo 221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1" name="Rectángulo 230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2" name="Conector recto 231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3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4" name="Imagen 233" descr="ESCUDO SHOA-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sp>
        <p:nvSpPr>
          <p:cNvPr id="39" name="38 CuadroTexto"/>
          <p:cNvSpPr txBox="1"/>
          <p:nvPr/>
        </p:nvSpPr>
        <p:spPr>
          <a:xfrm>
            <a:off x="827017" y="574375"/>
            <a:ext cx="6333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es-CL" dirty="0">
              <a:solidFill>
                <a:srgbClr val="44EAF2"/>
              </a:solidFill>
            </a:endParaRPr>
          </a:p>
          <a:p>
            <a:pPr algn="just"/>
            <a:r>
              <a:rPr lang="es-CL" sz="2400" b="1" smtClean="0">
                <a:solidFill>
                  <a:schemeClr val="bg1"/>
                </a:solidFill>
              </a:rPr>
              <a:t>Data Redundancy originally intended for Station Data Robustness.</a:t>
            </a:r>
            <a:endParaRPr lang="es-C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t="33177"/>
          <a:stretch/>
        </p:blipFill>
        <p:spPr>
          <a:xfrm>
            <a:off x="909213" y="3212636"/>
            <a:ext cx="7502068" cy="28422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213" y="1710256"/>
            <a:ext cx="7502068" cy="120330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4737185" y="1884420"/>
            <a:ext cx="2021983" cy="448979"/>
          </a:xfrm>
          <a:prstGeom prst="rect">
            <a:avLst/>
          </a:prstGeom>
          <a:solidFill>
            <a:schemeClr val="accent1">
              <a:alpha val="32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1" name="35 CuadroTexto"/>
          <p:cNvSpPr txBox="1"/>
          <p:nvPr/>
        </p:nvSpPr>
        <p:spPr>
          <a:xfrm>
            <a:off x="3113422" y="1201074"/>
            <a:ext cx="364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b="1" smtClean="0">
                <a:solidFill>
                  <a:srgbClr val="00B0F0"/>
                </a:solidFill>
              </a:rPr>
              <a:t>Redundant Telemetry</a:t>
            </a:r>
            <a:endParaRPr lang="es-CL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108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4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000100" y="3787190"/>
            <a:ext cx="5715040" cy="2357454"/>
          </a:xfrm>
          <a:prstGeom prst="roundRect">
            <a:avLst>
              <a:gd name="adj" fmla="val 3968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61938" indent="-261938" algn="ctr">
              <a:buFont typeface="Arial" pitchFamily="34" charset="0"/>
              <a:buChar char="•"/>
              <a:defRPr/>
            </a:pPr>
            <a:endParaRPr lang="es-ES_tradnl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solidFill>
                  <a:srgbClr val="0A38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" name="Imagen 203" descr="ESCUDO ARMADA-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206" name="19 Rectángulo"/>
          <p:cNvSpPr>
            <a:spLocks noChangeArrowheads="1"/>
          </p:cNvSpPr>
          <p:nvPr/>
        </p:nvSpPr>
        <p:spPr bwMode="auto">
          <a:xfrm>
            <a:off x="1077152" y="145064"/>
            <a:ext cx="7202796" cy="498598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Data R</a:t>
            </a:r>
            <a:r>
              <a:rPr lang="es-CL" sz="2400" kern="1200" smtClean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edundancy: Data Management</a:t>
            </a:r>
            <a:endParaRPr lang="es-CL" sz="2400" kern="1200" dirty="0">
              <a:solidFill>
                <a:srgbClr val="FFFF00"/>
              </a:solidFill>
              <a:latin typeface="Arial"/>
              <a:ea typeface="Avenir Roman"/>
              <a:cs typeface="Arial"/>
            </a:endParaRPr>
          </a:p>
        </p:txBody>
      </p:sp>
      <p:grpSp>
        <p:nvGrpSpPr>
          <p:cNvPr id="207" name="Agrupar 206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19" name="Proceso alternativo 218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0" name="Agrupar 219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21" name="Rectángulo 220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22" name="Rectángulo 221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1" name="Rectángulo 230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2" name="Conector recto 231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3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4" name="Imagen 233" descr="ESCUDO SHOA-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sp>
        <p:nvSpPr>
          <p:cNvPr id="39" name="38 CuadroTexto"/>
          <p:cNvSpPr txBox="1"/>
          <p:nvPr/>
        </p:nvSpPr>
        <p:spPr>
          <a:xfrm>
            <a:off x="827017" y="574375"/>
            <a:ext cx="6333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es-CL" dirty="0">
              <a:solidFill>
                <a:srgbClr val="44EAF2"/>
              </a:solidFill>
            </a:endParaRPr>
          </a:p>
          <a:p>
            <a:pPr algn="just"/>
            <a:r>
              <a:rPr lang="es-CL" sz="2400" b="1" smtClean="0">
                <a:solidFill>
                  <a:schemeClr val="bg1"/>
                </a:solidFill>
              </a:rPr>
              <a:t>Data Redundancy originally intended for Station Data Robustness.</a:t>
            </a:r>
            <a:endParaRPr lang="es-C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t="33177"/>
          <a:stretch/>
        </p:blipFill>
        <p:spPr>
          <a:xfrm>
            <a:off x="46922" y="2371588"/>
            <a:ext cx="4424684" cy="2892766"/>
          </a:xfrm>
          <a:prstGeom prst="rect">
            <a:avLst/>
          </a:prstGeom>
        </p:spPr>
      </p:pic>
      <p:sp>
        <p:nvSpPr>
          <p:cNvPr id="41" name="35 CuadroTexto"/>
          <p:cNvSpPr txBox="1"/>
          <p:nvPr/>
        </p:nvSpPr>
        <p:spPr>
          <a:xfrm>
            <a:off x="347984" y="5507125"/>
            <a:ext cx="3645746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sz="2400" b="1" smtClean="0">
                <a:solidFill>
                  <a:schemeClr val="bg1"/>
                </a:solidFill>
              </a:rPr>
              <a:t>Savtec Servers</a:t>
            </a:r>
          </a:p>
          <a:p>
            <a:pPr marL="342900" lvl="1" indent="-342900" algn="just">
              <a:buFont typeface="Wingdings" panose="05000000000000000000" pitchFamily="2" charset="2"/>
              <a:buChar char="Ø"/>
            </a:pPr>
            <a:r>
              <a:rPr lang="es-CL" sz="2000" b="1" smtClean="0">
                <a:solidFill>
                  <a:schemeClr val="bg1"/>
                </a:solidFill>
              </a:rPr>
              <a:t>Gap filling script</a:t>
            </a:r>
          </a:p>
          <a:p>
            <a:pPr algn="just"/>
            <a:endParaRPr lang="es-CL" sz="2400" b="1" dirty="0">
              <a:solidFill>
                <a:srgbClr val="00B0F0"/>
              </a:solidFill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 rotWithShape="1">
          <a:blip r:embed="rId6"/>
          <a:srcRect b="7466"/>
          <a:stretch/>
        </p:blipFill>
        <p:spPr>
          <a:xfrm>
            <a:off x="4633846" y="2298922"/>
            <a:ext cx="4510154" cy="2980019"/>
          </a:xfrm>
          <a:prstGeom prst="rect">
            <a:avLst/>
          </a:prstGeom>
        </p:spPr>
      </p:pic>
      <p:sp>
        <p:nvSpPr>
          <p:cNvPr id="24" name="35 CuadroTexto"/>
          <p:cNvSpPr txBox="1"/>
          <p:nvPr/>
        </p:nvSpPr>
        <p:spPr>
          <a:xfrm>
            <a:off x="4520266" y="5524537"/>
            <a:ext cx="4623734" cy="11387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s-CL" sz="2400" b="1" smtClean="0">
                <a:solidFill>
                  <a:schemeClr val="bg1"/>
                </a:solidFill>
              </a:rPr>
              <a:t>IOC Servers</a:t>
            </a:r>
          </a:p>
          <a:p>
            <a:pPr marL="342900" lvl="1" indent="-342900" algn="just">
              <a:buFont typeface="Wingdings" panose="05000000000000000000" pitchFamily="2" charset="2"/>
              <a:buChar char="Ø"/>
            </a:pPr>
            <a:r>
              <a:rPr lang="es-CL" sz="2000" b="1" smtClean="0">
                <a:solidFill>
                  <a:schemeClr val="bg1"/>
                </a:solidFill>
              </a:rPr>
              <a:t>Independent Telemetry visualization</a:t>
            </a:r>
          </a:p>
          <a:p>
            <a:pPr algn="just"/>
            <a:endParaRPr lang="es-CL" sz="2400" b="1" dirty="0">
              <a:solidFill>
                <a:srgbClr val="00B0F0"/>
              </a:solidFill>
            </a:endParaRPr>
          </a:p>
        </p:txBody>
      </p:sp>
      <p:sp>
        <p:nvSpPr>
          <p:cNvPr id="25" name="35 CuadroTexto"/>
          <p:cNvSpPr txBox="1"/>
          <p:nvPr/>
        </p:nvSpPr>
        <p:spPr>
          <a:xfrm>
            <a:off x="2770837" y="1651783"/>
            <a:ext cx="3645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smtClean="0">
                <a:solidFill>
                  <a:srgbClr val="00B0F0"/>
                </a:solidFill>
              </a:rPr>
              <a:t>Easter Island</a:t>
            </a:r>
            <a:endParaRPr lang="es-CL" sz="3200" b="1" dirty="0">
              <a:solidFill>
                <a:srgbClr val="00B0F0"/>
              </a:solidFill>
            </a:endParaRPr>
          </a:p>
        </p:txBody>
      </p:sp>
      <p:sp>
        <p:nvSpPr>
          <p:cNvPr id="26" name="35 CuadroTexto"/>
          <p:cNvSpPr txBox="1"/>
          <p:nvPr/>
        </p:nvSpPr>
        <p:spPr>
          <a:xfrm>
            <a:off x="3113422" y="1201074"/>
            <a:ext cx="364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b="1" smtClean="0">
                <a:solidFill>
                  <a:srgbClr val="00B0F0"/>
                </a:solidFill>
              </a:rPr>
              <a:t>Redundant Data Servers</a:t>
            </a:r>
            <a:endParaRPr lang="es-CL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0379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4" grpId="0"/>
      <p:bldP spid="25" grpId="0"/>
      <p:bldP spid="2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000100" y="3787190"/>
            <a:ext cx="5715040" cy="2357454"/>
          </a:xfrm>
          <a:prstGeom prst="roundRect">
            <a:avLst>
              <a:gd name="adj" fmla="val 3968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61938" indent="-261938" algn="ctr">
              <a:buFont typeface="Arial" pitchFamily="34" charset="0"/>
              <a:buChar char="•"/>
              <a:defRPr/>
            </a:pPr>
            <a:endParaRPr lang="es-ES_tradnl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solidFill>
                  <a:srgbClr val="0A38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" name="Imagen 203" descr="ESCUDO ARMADA-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206" name="19 Rectángulo"/>
          <p:cNvSpPr>
            <a:spLocks noChangeArrowheads="1"/>
          </p:cNvSpPr>
          <p:nvPr/>
        </p:nvSpPr>
        <p:spPr bwMode="auto">
          <a:xfrm>
            <a:off x="1077152" y="145064"/>
            <a:ext cx="7202796" cy="498598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Data R</a:t>
            </a:r>
            <a:r>
              <a:rPr lang="es-CL" sz="2400" kern="1200" smtClean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edundancy: Data Management</a:t>
            </a:r>
            <a:endParaRPr lang="es-CL" sz="2400" kern="1200" dirty="0">
              <a:solidFill>
                <a:srgbClr val="FFFF00"/>
              </a:solidFill>
              <a:latin typeface="Arial"/>
              <a:ea typeface="Avenir Roman"/>
              <a:cs typeface="Arial"/>
            </a:endParaRPr>
          </a:p>
        </p:txBody>
      </p:sp>
      <p:grpSp>
        <p:nvGrpSpPr>
          <p:cNvPr id="207" name="Agrupar 206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19" name="Proceso alternativo 218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0" name="Agrupar 219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21" name="Rectángulo 220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22" name="Rectángulo 221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1" name="Rectángulo 230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2" name="Conector recto 231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3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4" name="Imagen 233" descr="ESCUDO SHOA-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sp>
        <p:nvSpPr>
          <p:cNvPr id="41" name="35 CuadroTexto"/>
          <p:cNvSpPr txBox="1"/>
          <p:nvPr/>
        </p:nvSpPr>
        <p:spPr>
          <a:xfrm>
            <a:off x="340055" y="5750879"/>
            <a:ext cx="3645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just">
              <a:buFont typeface="Wingdings" panose="05000000000000000000" pitchFamily="2" charset="2"/>
              <a:buChar char="Ø"/>
            </a:pPr>
            <a:r>
              <a:rPr lang="es-CL" sz="2000" b="1" smtClean="0">
                <a:solidFill>
                  <a:schemeClr val="bg1"/>
                </a:solidFill>
              </a:rPr>
              <a:t>Savtec Servers: GPRS GAPS</a:t>
            </a:r>
          </a:p>
          <a:p>
            <a:pPr algn="just"/>
            <a:endParaRPr lang="es-CL" sz="2400" b="1" dirty="0">
              <a:solidFill>
                <a:srgbClr val="00B0F0"/>
              </a:solidFill>
            </a:endParaRPr>
          </a:p>
        </p:txBody>
      </p:sp>
      <p:sp>
        <p:nvSpPr>
          <p:cNvPr id="25" name="35 CuadroTexto"/>
          <p:cNvSpPr txBox="1"/>
          <p:nvPr/>
        </p:nvSpPr>
        <p:spPr>
          <a:xfrm>
            <a:off x="2748360" y="649717"/>
            <a:ext cx="3645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smtClean="0">
                <a:solidFill>
                  <a:srgbClr val="00B0F0"/>
                </a:solidFill>
              </a:rPr>
              <a:t>Valparaíso</a:t>
            </a:r>
            <a:endParaRPr lang="es-CL" sz="3200" b="1" dirty="0">
              <a:solidFill>
                <a:srgbClr val="00B0F0"/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9880" y="1297671"/>
            <a:ext cx="7522884" cy="4280128"/>
          </a:xfrm>
          <a:prstGeom prst="rect">
            <a:avLst/>
          </a:prstGeom>
        </p:spPr>
      </p:pic>
      <p:grpSp>
        <p:nvGrpSpPr>
          <p:cNvPr id="7" name="Grupo 6"/>
          <p:cNvGrpSpPr/>
          <p:nvPr/>
        </p:nvGrpSpPr>
        <p:grpSpPr>
          <a:xfrm>
            <a:off x="2436066" y="2768434"/>
            <a:ext cx="2906143" cy="2357358"/>
            <a:chOff x="2436066" y="2768434"/>
            <a:chExt cx="2906143" cy="2357358"/>
          </a:xfrm>
        </p:grpSpPr>
        <p:sp>
          <p:nvSpPr>
            <p:cNvPr id="4" name="Elipse 3"/>
            <p:cNvSpPr/>
            <p:nvPr/>
          </p:nvSpPr>
          <p:spPr>
            <a:xfrm>
              <a:off x="2436066" y="3787190"/>
              <a:ext cx="1421554" cy="1338602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  <p:sp>
          <p:nvSpPr>
            <p:cNvPr id="26" name="Elipse 25"/>
            <p:cNvSpPr/>
            <p:nvPr/>
          </p:nvSpPr>
          <p:spPr>
            <a:xfrm>
              <a:off x="3920655" y="2768434"/>
              <a:ext cx="1421554" cy="1338602"/>
            </a:xfrm>
            <a:prstGeom prst="ellipse">
              <a:avLst/>
            </a:prstGeom>
            <a:solidFill>
              <a:srgbClr val="FF0000">
                <a:alpha val="34000"/>
              </a:srgbClr>
            </a:solidFill>
            <a:ln w="25400" cap="flat">
              <a:noFill/>
              <a:prstDash val="solid"/>
              <a:round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45719" tIns="45719" rIns="45719" bIns="45719" numCol="1" spcCol="38100" rtlCol="0" anchor="ctr">
              <a:spAutoFit/>
            </a:bodyPr>
            <a:lstStyle/>
            <a:p>
              <a:pPr marL="0" marR="0" indent="0" algn="l" defTabSz="457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US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endParaRPr>
            </a:p>
          </p:txBody>
        </p:sp>
      </p:grpSp>
      <p:sp>
        <p:nvSpPr>
          <p:cNvPr id="27" name="35 CuadroTexto"/>
          <p:cNvSpPr txBox="1"/>
          <p:nvPr/>
        </p:nvSpPr>
        <p:spPr>
          <a:xfrm>
            <a:off x="2310546" y="1805627"/>
            <a:ext cx="364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b="1" smtClean="0">
                <a:solidFill>
                  <a:srgbClr val="00B0F0"/>
                </a:solidFill>
              </a:rPr>
              <a:t>Primary Telemetry: GPRS</a:t>
            </a:r>
            <a:endParaRPr lang="es-CL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6990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57" y="1315232"/>
            <a:ext cx="7459064" cy="4278665"/>
          </a:xfrm>
          <a:prstGeom prst="rect">
            <a:avLst/>
          </a:prstGeom>
        </p:spPr>
      </p:pic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000100" y="3787190"/>
            <a:ext cx="5715040" cy="2357454"/>
          </a:xfrm>
          <a:prstGeom prst="roundRect">
            <a:avLst>
              <a:gd name="adj" fmla="val 3968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61938" indent="-261938" algn="ctr">
              <a:buFont typeface="Arial" pitchFamily="34" charset="0"/>
              <a:buChar char="•"/>
              <a:defRPr/>
            </a:pPr>
            <a:endParaRPr lang="es-ES_tradnl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solidFill>
                  <a:srgbClr val="0A38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" name="Imagen 203" descr="ESCUDO ARMADA-0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206" name="19 Rectángulo"/>
          <p:cNvSpPr>
            <a:spLocks noChangeArrowheads="1"/>
          </p:cNvSpPr>
          <p:nvPr/>
        </p:nvSpPr>
        <p:spPr bwMode="auto">
          <a:xfrm>
            <a:off x="1077152" y="145064"/>
            <a:ext cx="7202796" cy="498598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Data R</a:t>
            </a:r>
            <a:r>
              <a:rPr lang="es-CL" sz="2400" kern="1200" smtClean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edundancy: Data Management</a:t>
            </a:r>
            <a:endParaRPr lang="es-CL" sz="2400" kern="1200" dirty="0">
              <a:solidFill>
                <a:srgbClr val="FFFF00"/>
              </a:solidFill>
              <a:latin typeface="Arial"/>
              <a:ea typeface="Avenir Roman"/>
              <a:cs typeface="Arial"/>
            </a:endParaRPr>
          </a:p>
        </p:txBody>
      </p:sp>
      <p:grpSp>
        <p:nvGrpSpPr>
          <p:cNvPr id="207" name="Agrupar 206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19" name="Proceso alternativo 218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0" name="Agrupar 219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21" name="Rectángulo 220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22" name="Rectángulo 221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1" name="Rectángulo 230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2" name="Conector recto 231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3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4" name="Imagen 233" descr="ESCUDO SHOA-0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sp>
        <p:nvSpPr>
          <p:cNvPr id="41" name="35 CuadroTexto"/>
          <p:cNvSpPr txBox="1"/>
          <p:nvPr/>
        </p:nvSpPr>
        <p:spPr>
          <a:xfrm>
            <a:off x="340055" y="5750879"/>
            <a:ext cx="364574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just">
              <a:buFont typeface="Wingdings" panose="05000000000000000000" pitchFamily="2" charset="2"/>
              <a:buChar char="Ø"/>
            </a:pPr>
            <a:r>
              <a:rPr lang="es-CL" sz="2000" b="1" smtClean="0">
                <a:solidFill>
                  <a:schemeClr val="bg1"/>
                </a:solidFill>
              </a:rPr>
              <a:t>GPRS GAPS: </a:t>
            </a:r>
            <a:r>
              <a:rPr lang="es-CL" sz="2000" b="1" smtClean="0">
                <a:solidFill>
                  <a:srgbClr val="00B0F0"/>
                </a:solidFill>
              </a:rPr>
              <a:t>Filled with GOES</a:t>
            </a:r>
          </a:p>
          <a:p>
            <a:pPr algn="just"/>
            <a:endParaRPr lang="es-CL" sz="2400" b="1" dirty="0">
              <a:solidFill>
                <a:srgbClr val="00B0F0"/>
              </a:solidFill>
            </a:endParaRPr>
          </a:p>
        </p:txBody>
      </p:sp>
      <p:sp>
        <p:nvSpPr>
          <p:cNvPr id="25" name="35 CuadroTexto"/>
          <p:cNvSpPr txBox="1"/>
          <p:nvPr/>
        </p:nvSpPr>
        <p:spPr>
          <a:xfrm>
            <a:off x="2748360" y="649717"/>
            <a:ext cx="3645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smtClean="0">
                <a:solidFill>
                  <a:srgbClr val="00B0F0"/>
                </a:solidFill>
              </a:rPr>
              <a:t>Valparaíso</a:t>
            </a:r>
            <a:endParaRPr lang="es-CL" sz="3200" b="1" dirty="0">
              <a:solidFill>
                <a:srgbClr val="00B0F0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2436066" y="3787190"/>
            <a:ext cx="1421554" cy="1338602"/>
          </a:xfrm>
          <a:prstGeom prst="ellipse">
            <a:avLst/>
          </a:prstGeom>
          <a:solidFill>
            <a:srgbClr val="00B050">
              <a:alpha val="34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3920655" y="2768434"/>
            <a:ext cx="1421554" cy="1338602"/>
          </a:xfrm>
          <a:prstGeom prst="ellipse">
            <a:avLst/>
          </a:prstGeom>
          <a:solidFill>
            <a:srgbClr val="00B050">
              <a:alpha val="34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35 CuadroTexto"/>
          <p:cNvSpPr txBox="1"/>
          <p:nvPr/>
        </p:nvSpPr>
        <p:spPr>
          <a:xfrm>
            <a:off x="2310546" y="1805627"/>
            <a:ext cx="482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b="1" smtClean="0">
                <a:solidFill>
                  <a:srgbClr val="00B0F0"/>
                </a:solidFill>
              </a:rPr>
              <a:t>Secondary Telemetry: GOES</a:t>
            </a:r>
            <a:endParaRPr lang="es-CL" sz="2400" b="1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8734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4" grpId="0" animBg="1"/>
      <p:bldP spid="26" grpId="0" animBg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000100" y="3143248"/>
            <a:ext cx="5715040" cy="2357454"/>
          </a:xfrm>
          <a:prstGeom prst="roundRect">
            <a:avLst>
              <a:gd name="adj" fmla="val 3968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61938" indent="-261938" algn="ctr">
              <a:buFont typeface="Arial" pitchFamily="34" charset="0"/>
              <a:buChar char="•"/>
              <a:defRPr/>
            </a:pPr>
            <a:endParaRPr lang="es-ES_tradnl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solidFill>
                  <a:srgbClr val="0A38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" name="Imagen 203" descr="ESCUDO ARMADA-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206" name="19 Rectángulo"/>
          <p:cNvSpPr>
            <a:spLocks noChangeArrowheads="1"/>
          </p:cNvSpPr>
          <p:nvPr/>
        </p:nvSpPr>
        <p:spPr bwMode="auto">
          <a:xfrm>
            <a:off x="1077152" y="145064"/>
            <a:ext cx="7202796" cy="467051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 dirty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Data </a:t>
            </a:r>
            <a:r>
              <a:rPr lang="es-CL" sz="2400" kern="1200" dirty="0" err="1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Sharing</a:t>
            </a:r>
            <a:r>
              <a:rPr lang="es-CL" sz="2400" kern="1200" dirty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 </a:t>
            </a:r>
            <a:r>
              <a:rPr lang="es-CL" sz="2400" kern="1200" dirty="0" err="1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Options</a:t>
            </a:r>
            <a:r>
              <a:rPr lang="es-CL" sz="2400" kern="1200" dirty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: GOES</a:t>
            </a:r>
          </a:p>
        </p:txBody>
      </p:sp>
      <p:grpSp>
        <p:nvGrpSpPr>
          <p:cNvPr id="207" name="Agrupar 206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19" name="Proceso alternativo 218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0" name="Agrupar 219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21" name="Rectángulo 220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22" name="Rectángulo 221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1" name="Rectángulo 230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2" name="Conector recto 231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3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4" name="Imagen 233" descr="ESCUDO SHOA-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/>
          <a:srcRect r="67778"/>
          <a:stretch/>
        </p:blipFill>
        <p:spPr>
          <a:xfrm>
            <a:off x="5887724" y="4558934"/>
            <a:ext cx="1155978" cy="76956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60" y="574893"/>
            <a:ext cx="3054234" cy="176443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96" y="1121531"/>
            <a:ext cx="2361677" cy="2651316"/>
          </a:xfrm>
          <a:prstGeom prst="rect">
            <a:avLst/>
          </a:prstGeom>
        </p:spPr>
      </p:pic>
      <p:sp>
        <p:nvSpPr>
          <p:cNvPr id="7" name="6 Flecha a la derecha con bandas"/>
          <p:cNvSpPr/>
          <p:nvPr/>
        </p:nvSpPr>
        <p:spPr>
          <a:xfrm rot="16200000">
            <a:off x="4195766" y="2316055"/>
            <a:ext cx="752470" cy="400048"/>
          </a:xfrm>
          <a:prstGeom prst="stripedRightArrow">
            <a:avLst/>
          </a:prstGeom>
          <a:gradFill>
            <a:gsLst>
              <a:gs pos="0">
                <a:srgbClr val="44EAF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24" name="223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45" y="709544"/>
            <a:ext cx="1087336" cy="1087336"/>
          </a:xfrm>
          <a:prstGeom prst="rect">
            <a:avLst/>
          </a:prstGeom>
        </p:spPr>
      </p:pic>
      <p:pic>
        <p:nvPicPr>
          <p:cNvPr id="52" name="51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4942" flipH="1">
            <a:off x="2191919" y="740382"/>
            <a:ext cx="1087336" cy="1087336"/>
          </a:xfrm>
          <a:prstGeom prst="rect">
            <a:avLst/>
          </a:prstGeom>
        </p:spPr>
      </p:pic>
      <p:sp>
        <p:nvSpPr>
          <p:cNvPr id="55" name="54 CuadroTexto"/>
          <p:cNvSpPr txBox="1"/>
          <p:nvPr/>
        </p:nvSpPr>
        <p:spPr>
          <a:xfrm>
            <a:off x="6022884" y="4009216"/>
            <a:ext cx="98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3200" b="1" dirty="0" smtClean="0">
                <a:solidFill>
                  <a:srgbClr val="00FF99"/>
                </a:solidFill>
              </a:rPr>
              <a:t>GTS</a:t>
            </a:r>
            <a:endParaRPr lang="es-CL" sz="3200" b="1" dirty="0">
              <a:solidFill>
                <a:srgbClr val="00FF99"/>
              </a:solidFill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5370045" y="1912260"/>
            <a:ext cx="140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800" b="1" dirty="0" smtClean="0">
                <a:solidFill>
                  <a:schemeClr val="bg1"/>
                </a:solidFill>
              </a:rPr>
              <a:t>NOAA</a:t>
            </a:r>
            <a:endParaRPr lang="es-CL" sz="2800" b="1" dirty="0">
              <a:solidFill>
                <a:schemeClr val="bg1"/>
              </a:solidFill>
            </a:endParaRPr>
          </a:p>
        </p:txBody>
      </p:sp>
      <p:pic>
        <p:nvPicPr>
          <p:cNvPr id="226" name="225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491" y="4930460"/>
            <a:ext cx="1115403" cy="1115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" name="6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4662" flipV="1">
            <a:off x="6874696" y="5139673"/>
            <a:ext cx="846675" cy="955918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866401" y="1078533"/>
            <a:ext cx="1486898" cy="2153381"/>
            <a:chOff x="866401" y="1078533"/>
            <a:chExt cx="1486898" cy="2153381"/>
          </a:xfrm>
        </p:grpSpPr>
        <p:sp>
          <p:nvSpPr>
            <p:cNvPr id="57" name="56 CuadroTexto"/>
            <p:cNvSpPr txBox="1"/>
            <p:nvPr/>
          </p:nvSpPr>
          <p:spPr>
            <a:xfrm>
              <a:off x="866401" y="1078533"/>
              <a:ext cx="1409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2800" b="1" dirty="0" smtClean="0">
                  <a:solidFill>
                    <a:schemeClr val="bg1"/>
                  </a:solidFill>
                </a:rPr>
                <a:t>SHOA</a:t>
              </a:r>
              <a:endParaRPr lang="es-CL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Picture 4" descr="DSC07428">
              <a:extLst>
                <a:ext uri="{FF2B5EF4-FFF2-40B4-BE49-F238E27FC236}">
                  <a16:creationId xmlns:a16="http://schemas.microsoft.com/office/drawing/2014/main" id="{F395E74B-E01D-4850-ACBE-1B1E4E31E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1" t="7524" r="17578" b="7350"/>
            <a:stretch>
              <a:fillRect/>
            </a:stretch>
          </p:blipFill>
          <p:spPr bwMode="auto">
            <a:xfrm>
              <a:off x="947093" y="1579196"/>
              <a:ext cx="1406206" cy="165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upo 5"/>
          <p:cNvGrpSpPr/>
          <p:nvPr/>
        </p:nvGrpSpPr>
        <p:grpSpPr>
          <a:xfrm>
            <a:off x="948917" y="3127025"/>
            <a:ext cx="2166421" cy="843150"/>
            <a:chOff x="948917" y="3127025"/>
            <a:chExt cx="2166421" cy="843150"/>
          </a:xfrm>
        </p:grpSpPr>
        <p:pic>
          <p:nvPicPr>
            <p:cNvPr id="53" name="52 Imagen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19864" flipH="1">
              <a:off x="948917" y="3330519"/>
              <a:ext cx="639656" cy="639656"/>
            </a:xfrm>
            <a:prstGeom prst="rect">
              <a:avLst/>
            </a:prstGeom>
          </p:spPr>
        </p:pic>
        <p:sp>
          <p:nvSpPr>
            <p:cNvPr id="58" name="57 CuadroTexto"/>
            <p:cNvSpPr txBox="1"/>
            <p:nvPr/>
          </p:nvSpPr>
          <p:spPr>
            <a:xfrm>
              <a:off x="1545912" y="3127025"/>
              <a:ext cx="9882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3200" b="1" dirty="0" smtClean="0">
                  <a:solidFill>
                    <a:srgbClr val="00FF99"/>
                  </a:solidFill>
                </a:rPr>
                <a:t>LAN</a:t>
              </a:r>
              <a:endParaRPr lang="es-CL" sz="3200" b="1" dirty="0">
                <a:solidFill>
                  <a:srgbClr val="00FF99"/>
                </a:solidFill>
              </a:endParaRPr>
            </a:p>
          </p:txBody>
        </p:sp>
        <p:pic>
          <p:nvPicPr>
            <p:cNvPr id="41" name="52 Imagen"/>
            <p:cNvPicPr>
              <a:picLocks noChangeAspect="1"/>
            </p:cNvPicPr>
            <p:nvPr/>
          </p:nvPicPr>
          <p:blipFill>
            <a:blip r:embed="rId10" cstate="print">
              <a:duotone>
                <a:prstClr val="black"/>
                <a:srgbClr val="FF0000">
                  <a:tint val="45000"/>
                  <a:satMod val="400000"/>
                </a:srgbClr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136">
              <a:off x="2475682" y="3293691"/>
              <a:ext cx="639656" cy="639656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170830" y="3876201"/>
            <a:ext cx="3804568" cy="1375607"/>
            <a:chOff x="170830" y="3876201"/>
            <a:chExt cx="3804568" cy="1375607"/>
          </a:xfrm>
        </p:grpSpPr>
        <p:grpSp>
          <p:nvGrpSpPr>
            <p:cNvPr id="11" name="Grupo 10"/>
            <p:cNvGrpSpPr/>
            <p:nvPr/>
          </p:nvGrpSpPr>
          <p:grpSpPr>
            <a:xfrm>
              <a:off x="170830" y="3923199"/>
              <a:ext cx="1409700" cy="1328609"/>
              <a:chOff x="157069" y="4229330"/>
              <a:chExt cx="1409700" cy="1328609"/>
            </a:xfrm>
          </p:grpSpPr>
          <p:pic>
            <p:nvPicPr>
              <p:cNvPr id="44" name="Imagen 4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flipH="1">
                <a:off x="882174" y="4229330"/>
                <a:ext cx="511509" cy="693110"/>
              </a:xfrm>
              <a:prstGeom prst="rect">
                <a:avLst/>
              </a:prstGeom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flipH="1">
                <a:off x="291109" y="4283495"/>
                <a:ext cx="776068" cy="1051595"/>
              </a:xfrm>
              <a:prstGeom prst="rect">
                <a:avLst/>
              </a:prstGeom>
            </p:spPr>
          </p:pic>
          <p:sp>
            <p:nvSpPr>
              <p:cNvPr id="42" name="56 CuadroTexto"/>
              <p:cNvSpPr txBox="1"/>
              <p:nvPr/>
            </p:nvSpPr>
            <p:spPr>
              <a:xfrm>
                <a:off x="157069" y="5219385"/>
                <a:ext cx="14097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L" sz="1600" b="1" smtClean="0">
                    <a:solidFill>
                      <a:schemeClr val="bg1"/>
                    </a:solidFill>
                  </a:rPr>
                  <a:t>Datacenter 01</a:t>
                </a:r>
                <a:endParaRPr lang="es-CL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2515890" y="3876201"/>
              <a:ext cx="1459508" cy="1365466"/>
              <a:chOff x="2696506" y="4228213"/>
              <a:chExt cx="1459508" cy="1365466"/>
            </a:xfrm>
          </p:grpSpPr>
          <p:pic>
            <p:nvPicPr>
              <p:cNvPr id="45" name="Imagen 44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flipH="1">
                <a:off x="2696506" y="4228213"/>
                <a:ext cx="511509" cy="693110"/>
              </a:xfrm>
              <a:prstGeom prst="rect">
                <a:avLst/>
              </a:prstGeom>
            </p:spPr>
          </p:pic>
          <p:pic>
            <p:nvPicPr>
              <p:cNvPr id="40" name="Imagen 3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flipH="1">
                <a:off x="3044485" y="4230249"/>
                <a:ext cx="776068" cy="1051595"/>
              </a:xfrm>
              <a:prstGeom prst="rect">
                <a:avLst/>
              </a:prstGeom>
            </p:spPr>
          </p:pic>
          <p:sp>
            <p:nvSpPr>
              <p:cNvPr id="43" name="56 CuadroTexto"/>
              <p:cNvSpPr txBox="1"/>
              <p:nvPr/>
            </p:nvSpPr>
            <p:spPr>
              <a:xfrm>
                <a:off x="2746314" y="5255125"/>
                <a:ext cx="14097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L" sz="1600" b="1" smtClean="0">
                    <a:solidFill>
                      <a:schemeClr val="bg1"/>
                    </a:solidFill>
                  </a:rPr>
                  <a:t>Datacenter 02</a:t>
                </a:r>
                <a:endParaRPr lang="es-CL" sz="16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9" name="223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4529" flipV="1">
            <a:off x="1572133" y="4845993"/>
            <a:ext cx="1087336" cy="1087336"/>
          </a:xfrm>
          <a:prstGeom prst="rect">
            <a:avLst/>
          </a:prstGeom>
        </p:spPr>
      </p:pic>
      <p:pic>
        <p:nvPicPr>
          <p:cNvPr id="54" name="39 Imagen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696" b="100000" l="45059" r="9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16" t="55696" r="4414"/>
          <a:stretch/>
        </p:blipFill>
        <p:spPr>
          <a:xfrm>
            <a:off x="2902665" y="5215149"/>
            <a:ext cx="1758296" cy="981256"/>
          </a:xfrm>
          <a:prstGeom prst="rect">
            <a:avLst/>
          </a:prstGeom>
        </p:spPr>
      </p:pic>
      <p:sp>
        <p:nvSpPr>
          <p:cNvPr id="47" name="56 CuadroTexto"/>
          <p:cNvSpPr txBox="1"/>
          <p:nvPr/>
        </p:nvSpPr>
        <p:spPr>
          <a:xfrm>
            <a:off x="1754519" y="5897876"/>
            <a:ext cx="1409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b="1" smtClean="0">
                <a:solidFill>
                  <a:schemeClr val="bg1"/>
                </a:solidFill>
              </a:rPr>
              <a:t>Push</a:t>
            </a:r>
            <a:endParaRPr lang="es-CL" sz="1600" b="1" dirty="0">
              <a:solidFill>
                <a:schemeClr val="bg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5072578" y="5163015"/>
            <a:ext cx="2101631" cy="1148250"/>
            <a:chOff x="4626103" y="5047418"/>
            <a:chExt cx="2101631" cy="1148250"/>
          </a:xfrm>
        </p:grpSpPr>
        <p:pic>
          <p:nvPicPr>
            <p:cNvPr id="50" name="50 Imagen"/>
            <p:cNvPicPr>
              <a:picLocks noChangeAspect="1"/>
            </p:cNvPicPr>
            <p:nvPr/>
          </p:nvPicPr>
          <p:blipFill>
            <a:blip r:embed="rId1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brightnessContrast contras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079" flipV="1">
              <a:off x="4626103" y="5047418"/>
              <a:ext cx="1087336" cy="1087336"/>
            </a:xfrm>
            <a:prstGeom prst="rect">
              <a:avLst/>
            </a:prstGeom>
            <a:noFill/>
          </p:spPr>
        </p:pic>
        <p:sp>
          <p:nvSpPr>
            <p:cNvPr id="48" name="56 CuadroTexto"/>
            <p:cNvSpPr txBox="1"/>
            <p:nvPr/>
          </p:nvSpPr>
          <p:spPr>
            <a:xfrm>
              <a:off x="5318034" y="5857114"/>
              <a:ext cx="1409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1600" b="1" smtClean="0">
                  <a:solidFill>
                    <a:schemeClr val="bg1"/>
                  </a:solidFill>
                </a:rPr>
                <a:t>Pull</a:t>
              </a:r>
              <a:endParaRPr lang="es-CL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" name="50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9281">
            <a:off x="6822217" y="3379803"/>
            <a:ext cx="1087336" cy="1087336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3948277" y="3016479"/>
            <a:ext cx="1485553" cy="1980737"/>
            <a:chOff x="3948277" y="3016479"/>
            <a:chExt cx="1485553" cy="1980737"/>
          </a:xfrm>
        </p:grpSpPr>
        <p:pic>
          <p:nvPicPr>
            <p:cNvPr id="24" name="Picture 39" descr="Foto009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13" r="17401"/>
            <a:stretch>
              <a:fillRect/>
            </a:stretch>
          </p:blipFill>
          <p:spPr bwMode="auto">
            <a:xfrm>
              <a:off x="4177059" y="3044996"/>
              <a:ext cx="895519" cy="136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1 Imagen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8277" y="3016479"/>
              <a:ext cx="1485553" cy="1980737"/>
            </a:xfrm>
            <a:prstGeom prst="rect">
              <a:avLst/>
            </a:prstGeom>
          </p:spPr>
        </p:pic>
      </p:grpSp>
      <p:pic>
        <p:nvPicPr>
          <p:cNvPr id="59" name="50 Imagen"/>
          <p:cNvPicPr>
            <a:picLocks noChangeAspect="1"/>
          </p:cNvPicPr>
          <p:nvPr/>
        </p:nvPicPr>
        <p:blipFill>
          <a:blip r:embed="rId1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606069" y="5003266"/>
            <a:ext cx="1087336" cy="1087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55429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357" y="1337385"/>
            <a:ext cx="7423679" cy="4303912"/>
          </a:xfrm>
          <a:prstGeom prst="rect">
            <a:avLst/>
          </a:prstGeom>
        </p:spPr>
      </p:pic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000100" y="3787190"/>
            <a:ext cx="5715040" cy="2357454"/>
          </a:xfrm>
          <a:prstGeom prst="roundRect">
            <a:avLst>
              <a:gd name="adj" fmla="val 3968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61938" indent="-261938" algn="ctr">
              <a:buFont typeface="Arial" pitchFamily="34" charset="0"/>
              <a:buChar char="•"/>
              <a:defRPr/>
            </a:pPr>
            <a:endParaRPr lang="es-ES_tradnl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solidFill>
                  <a:srgbClr val="0A38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" name="Imagen 203" descr="ESCUDO ARMADA-0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206" name="19 Rectángulo"/>
          <p:cNvSpPr>
            <a:spLocks noChangeArrowheads="1"/>
          </p:cNvSpPr>
          <p:nvPr/>
        </p:nvSpPr>
        <p:spPr bwMode="auto">
          <a:xfrm>
            <a:off x="1077152" y="145064"/>
            <a:ext cx="7202796" cy="498598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Data R</a:t>
            </a:r>
            <a:r>
              <a:rPr lang="es-CL" sz="2400" kern="1200" smtClean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edundancy: Data Management</a:t>
            </a:r>
            <a:endParaRPr lang="es-CL" sz="2400" kern="1200" dirty="0">
              <a:solidFill>
                <a:srgbClr val="FFFF00"/>
              </a:solidFill>
              <a:latin typeface="Arial"/>
              <a:ea typeface="Avenir Roman"/>
              <a:cs typeface="Arial"/>
            </a:endParaRPr>
          </a:p>
        </p:txBody>
      </p:sp>
      <p:grpSp>
        <p:nvGrpSpPr>
          <p:cNvPr id="207" name="Agrupar 206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19" name="Proceso alternativo 218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0" name="Agrupar 219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21" name="Rectángulo 220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22" name="Rectángulo 221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1" name="Rectángulo 230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2" name="Conector recto 231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3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4" name="Imagen 233" descr="ESCUDO SHOA-0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sp>
        <p:nvSpPr>
          <p:cNvPr id="41" name="35 CuadroTexto"/>
          <p:cNvSpPr txBox="1"/>
          <p:nvPr/>
        </p:nvSpPr>
        <p:spPr>
          <a:xfrm>
            <a:off x="340054" y="5750879"/>
            <a:ext cx="67948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just">
              <a:buFont typeface="Wingdings" panose="05000000000000000000" pitchFamily="2" charset="2"/>
              <a:buChar char="Ø"/>
            </a:pPr>
            <a:r>
              <a:rPr lang="es-CL" sz="2000" b="1" smtClean="0">
                <a:solidFill>
                  <a:schemeClr val="bg1"/>
                </a:solidFill>
              </a:rPr>
              <a:t>GPRS or GOESGAPS: </a:t>
            </a:r>
            <a:r>
              <a:rPr lang="es-CL" sz="2000" b="1" smtClean="0">
                <a:solidFill>
                  <a:srgbClr val="00B0F0"/>
                </a:solidFill>
              </a:rPr>
              <a:t>Filled with IOC</a:t>
            </a:r>
          </a:p>
          <a:p>
            <a:pPr algn="just"/>
            <a:endParaRPr lang="es-CL" sz="2400" b="1" dirty="0">
              <a:solidFill>
                <a:srgbClr val="00B0F0"/>
              </a:solidFill>
            </a:endParaRPr>
          </a:p>
        </p:txBody>
      </p:sp>
      <p:sp>
        <p:nvSpPr>
          <p:cNvPr id="25" name="35 CuadroTexto"/>
          <p:cNvSpPr txBox="1"/>
          <p:nvPr/>
        </p:nvSpPr>
        <p:spPr>
          <a:xfrm>
            <a:off x="2748360" y="649717"/>
            <a:ext cx="3645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smtClean="0">
                <a:solidFill>
                  <a:srgbClr val="00B0F0"/>
                </a:solidFill>
              </a:rPr>
              <a:t>Valparaíso</a:t>
            </a:r>
            <a:endParaRPr lang="es-CL" sz="3200" b="1" dirty="0">
              <a:solidFill>
                <a:srgbClr val="00B0F0"/>
              </a:solidFill>
            </a:endParaRPr>
          </a:p>
        </p:txBody>
      </p:sp>
      <p:sp>
        <p:nvSpPr>
          <p:cNvPr id="4" name="Elipse 3"/>
          <p:cNvSpPr/>
          <p:nvPr/>
        </p:nvSpPr>
        <p:spPr>
          <a:xfrm>
            <a:off x="2611577" y="3797263"/>
            <a:ext cx="976835" cy="919834"/>
          </a:xfrm>
          <a:prstGeom prst="ellipse">
            <a:avLst/>
          </a:prstGeom>
          <a:solidFill>
            <a:srgbClr val="FF0000">
              <a:alpha val="34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35 CuadroTexto"/>
          <p:cNvSpPr txBox="1"/>
          <p:nvPr/>
        </p:nvSpPr>
        <p:spPr>
          <a:xfrm>
            <a:off x="2310546" y="1805627"/>
            <a:ext cx="48243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b="1" smtClean="0">
                <a:solidFill>
                  <a:srgbClr val="00B0F0"/>
                </a:solidFill>
              </a:rPr>
              <a:t>Tertiary Telemetry: IOC</a:t>
            </a:r>
            <a:endParaRPr lang="es-CL" sz="2400" b="1" dirty="0">
              <a:solidFill>
                <a:srgbClr val="00B0F0"/>
              </a:solidFill>
            </a:endParaRPr>
          </a:p>
        </p:txBody>
      </p:sp>
      <p:sp>
        <p:nvSpPr>
          <p:cNvPr id="28" name="Elipse 27"/>
          <p:cNvSpPr/>
          <p:nvPr/>
        </p:nvSpPr>
        <p:spPr>
          <a:xfrm>
            <a:off x="4433196" y="3127967"/>
            <a:ext cx="976835" cy="919834"/>
          </a:xfrm>
          <a:prstGeom prst="ellipse">
            <a:avLst/>
          </a:prstGeom>
          <a:solidFill>
            <a:srgbClr val="FF0000">
              <a:alpha val="34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9" name="Elipse 28"/>
          <p:cNvSpPr/>
          <p:nvPr/>
        </p:nvSpPr>
        <p:spPr>
          <a:xfrm>
            <a:off x="5048701" y="4247107"/>
            <a:ext cx="976835" cy="919834"/>
          </a:xfrm>
          <a:prstGeom prst="ellipse">
            <a:avLst/>
          </a:prstGeom>
          <a:solidFill>
            <a:srgbClr val="FF0000">
              <a:alpha val="34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7752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5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788" y="1310562"/>
            <a:ext cx="4388212" cy="3829556"/>
          </a:xfrm>
          <a:prstGeom prst="rect">
            <a:avLst/>
          </a:prstGeom>
        </p:spPr>
      </p:pic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000100" y="3787190"/>
            <a:ext cx="5715040" cy="2357454"/>
          </a:xfrm>
          <a:prstGeom prst="roundRect">
            <a:avLst>
              <a:gd name="adj" fmla="val 3968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61938" indent="-261938" algn="ctr">
              <a:buFont typeface="Arial" pitchFamily="34" charset="0"/>
              <a:buChar char="•"/>
              <a:defRPr/>
            </a:pPr>
            <a:endParaRPr lang="es-ES_tradnl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solidFill>
                  <a:srgbClr val="0A38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" name="Imagen 203" descr="ESCUDO ARMADA-08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206" name="19 Rectángulo"/>
          <p:cNvSpPr>
            <a:spLocks noChangeArrowheads="1"/>
          </p:cNvSpPr>
          <p:nvPr/>
        </p:nvSpPr>
        <p:spPr bwMode="auto">
          <a:xfrm>
            <a:off x="1077152" y="145064"/>
            <a:ext cx="7202796" cy="498598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Data R</a:t>
            </a:r>
            <a:r>
              <a:rPr lang="es-CL" sz="2400" kern="1200" smtClean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edundancy: Data Management</a:t>
            </a:r>
            <a:endParaRPr lang="es-CL" sz="2400" kern="1200" dirty="0">
              <a:solidFill>
                <a:srgbClr val="FFFF00"/>
              </a:solidFill>
              <a:latin typeface="Arial"/>
              <a:ea typeface="Avenir Roman"/>
              <a:cs typeface="Arial"/>
            </a:endParaRPr>
          </a:p>
        </p:txBody>
      </p:sp>
      <p:grpSp>
        <p:nvGrpSpPr>
          <p:cNvPr id="207" name="Agrupar 206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19" name="Proceso alternativo 218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0" name="Agrupar 219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21" name="Rectángulo 220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22" name="Rectángulo 221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1" name="Rectángulo 230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2" name="Conector recto 231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3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4" name="Imagen 233" descr="ESCUDO SHOA-09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sp>
        <p:nvSpPr>
          <p:cNvPr id="41" name="35 CuadroTexto"/>
          <p:cNvSpPr txBox="1"/>
          <p:nvPr/>
        </p:nvSpPr>
        <p:spPr>
          <a:xfrm>
            <a:off x="340054" y="5446275"/>
            <a:ext cx="679484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just">
              <a:buFont typeface="Wingdings" panose="05000000000000000000" pitchFamily="2" charset="2"/>
              <a:buChar char="Ø"/>
            </a:pPr>
            <a:r>
              <a:rPr lang="es-CL" sz="2000" b="1" smtClean="0">
                <a:solidFill>
                  <a:srgbClr val="00B0F0"/>
                </a:solidFill>
              </a:rPr>
              <a:t>Valp</a:t>
            </a:r>
            <a:r>
              <a:rPr lang="es-CL" sz="2000" b="1" smtClean="0">
                <a:solidFill>
                  <a:schemeClr val="bg1"/>
                </a:solidFill>
              </a:rPr>
              <a:t> Code: GTS Network – WMO Header SXCH40</a:t>
            </a:r>
            <a:endParaRPr lang="es-CL" sz="2000" b="1" smtClean="0">
              <a:solidFill>
                <a:srgbClr val="00B0F0"/>
              </a:solidFill>
            </a:endParaRPr>
          </a:p>
          <a:p>
            <a:pPr algn="just"/>
            <a:endParaRPr lang="es-CL" sz="2400" b="1" dirty="0">
              <a:solidFill>
                <a:srgbClr val="00B0F0"/>
              </a:solidFill>
            </a:endParaRPr>
          </a:p>
        </p:txBody>
      </p:sp>
      <p:sp>
        <p:nvSpPr>
          <p:cNvPr id="25" name="35 CuadroTexto"/>
          <p:cNvSpPr txBox="1"/>
          <p:nvPr/>
        </p:nvSpPr>
        <p:spPr>
          <a:xfrm>
            <a:off x="2748360" y="649717"/>
            <a:ext cx="3645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smtClean="0">
                <a:solidFill>
                  <a:srgbClr val="00B0F0"/>
                </a:solidFill>
              </a:rPr>
              <a:t>Valparaíso</a:t>
            </a:r>
            <a:endParaRPr lang="es-CL" sz="3200" b="1" dirty="0">
              <a:solidFill>
                <a:srgbClr val="00B0F0"/>
              </a:solidFill>
            </a:endParaRPr>
          </a:p>
        </p:txBody>
      </p:sp>
      <p:pic>
        <p:nvPicPr>
          <p:cNvPr id="5" name="Imagen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03553" y="1310561"/>
            <a:ext cx="3229078" cy="3860595"/>
          </a:xfrm>
          <a:prstGeom prst="rect">
            <a:avLst/>
          </a:prstGeom>
        </p:spPr>
      </p:pic>
      <p:sp>
        <p:nvSpPr>
          <p:cNvPr id="30" name="Rectángulo 29"/>
          <p:cNvSpPr/>
          <p:nvPr/>
        </p:nvSpPr>
        <p:spPr>
          <a:xfrm>
            <a:off x="5112912" y="1516303"/>
            <a:ext cx="3149852" cy="557195"/>
          </a:xfrm>
          <a:prstGeom prst="rect">
            <a:avLst/>
          </a:prstGeom>
          <a:solidFill>
            <a:schemeClr val="accent1">
              <a:alpha val="32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130096" y="4490437"/>
            <a:ext cx="3149852" cy="557195"/>
          </a:xfrm>
          <a:prstGeom prst="rect">
            <a:avLst/>
          </a:prstGeom>
          <a:solidFill>
            <a:schemeClr val="accent1">
              <a:alpha val="32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988242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5" grpId="0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553" y="1318381"/>
            <a:ext cx="3244260" cy="3472560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789" y="1321885"/>
            <a:ext cx="4388212" cy="3818233"/>
          </a:xfrm>
          <a:prstGeom prst="rect">
            <a:avLst/>
          </a:prstGeom>
        </p:spPr>
      </p:pic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000100" y="3787190"/>
            <a:ext cx="5715040" cy="2357454"/>
          </a:xfrm>
          <a:prstGeom prst="roundRect">
            <a:avLst>
              <a:gd name="adj" fmla="val 3968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61938" indent="-261938" algn="ctr">
              <a:buFont typeface="Arial" pitchFamily="34" charset="0"/>
              <a:buChar char="•"/>
              <a:defRPr/>
            </a:pPr>
            <a:endParaRPr lang="es-ES_tradnl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solidFill>
                  <a:srgbClr val="0A38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" name="Imagen 203" descr="ESCUDO ARMADA-08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206" name="19 Rectángulo"/>
          <p:cNvSpPr>
            <a:spLocks noChangeArrowheads="1"/>
          </p:cNvSpPr>
          <p:nvPr/>
        </p:nvSpPr>
        <p:spPr bwMode="auto">
          <a:xfrm>
            <a:off x="1077152" y="145064"/>
            <a:ext cx="7202796" cy="498598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Data R</a:t>
            </a:r>
            <a:r>
              <a:rPr lang="es-CL" sz="2400" kern="1200" smtClean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edundancy: Data Management</a:t>
            </a:r>
            <a:endParaRPr lang="es-CL" sz="2400" kern="1200" dirty="0">
              <a:solidFill>
                <a:srgbClr val="FFFF00"/>
              </a:solidFill>
              <a:latin typeface="Arial"/>
              <a:ea typeface="Avenir Roman"/>
              <a:cs typeface="Arial"/>
            </a:endParaRPr>
          </a:p>
        </p:txBody>
      </p:sp>
      <p:grpSp>
        <p:nvGrpSpPr>
          <p:cNvPr id="207" name="Agrupar 206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19" name="Proceso alternativo 218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0" name="Agrupar 219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21" name="Rectángulo 220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22" name="Rectángulo 221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1" name="Rectángulo 230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2" name="Conector recto 231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3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4" name="Imagen 233" descr="ESCUDO SHOA-09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sp>
        <p:nvSpPr>
          <p:cNvPr id="41" name="35 CuadroTexto"/>
          <p:cNvSpPr txBox="1"/>
          <p:nvPr/>
        </p:nvSpPr>
        <p:spPr>
          <a:xfrm>
            <a:off x="340054" y="5446275"/>
            <a:ext cx="846909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1" indent="-342900" algn="just">
              <a:buFont typeface="Wingdings" panose="05000000000000000000" pitchFamily="2" charset="2"/>
              <a:buChar char="Ø"/>
            </a:pPr>
            <a:r>
              <a:rPr lang="es-CL" sz="2000" b="1" smtClean="0">
                <a:solidFill>
                  <a:srgbClr val="00B0F0"/>
                </a:solidFill>
              </a:rPr>
              <a:t>Valp2</a:t>
            </a:r>
            <a:r>
              <a:rPr lang="es-CL" sz="2000" b="1" smtClean="0">
                <a:solidFill>
                  <a:schemeClr val="bg1"/>
                </a:solidFill>
              </a:rPr>
              <a:t> Code: Internet – Webservice connection to </a:t>
            </a:r>
            <a:r>
              <a:rPr lang="es-CL" sz="2000" b="1" smtClean="0">
                <a:solidFill>
                  <a:srgbClr val="FFC000"/>
                </a:solidFill>
              </a:rPr>
              <a:t>Amazon Web Services</a:t>
            </a:r>
            <a:endParaRPr lang="es-CL" sz="2400" b="1" dirty="0">
              <a:solidFill>
                <a:srgbClr val="FFC000"/>
              </a:solidFill>
            </a:endParaRPr>
          </a:p>
        </p:txBody>
      </p:sp>
      <p:sp>
        <p:nvSpPr>
          <p:cNvPr id="25" name="35 CuadroTexto"/>
          <p:cNvSpPr txBox="1"/>
          <p:nvPr/>
        </p:nvSpPr>
        <p:spPr>
          <a:xfrm>
            <a:off x="2748360" y="649717"/>
            <a:ext cx="364574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L" sz="3200" b="1" smtClean="0">
                <a:solidFill>
                  <a:srgbClr val="00B0F0"/>
                </a:solidFill>
              </a:rPr>
              <a:t>Valparaíso</a:t>
            </a:r>
            <a:endParaRPr lang="es-CL" sz="3200" b="1" dirty="0">
              <a:solidFill>
                <a:srgbClr val="00B0F0"/>
              </a:solidFill>
            </a:endParaRPr>
          </a:p>
        </p:txBody>
      </p:sp>
      <p:sp>
        <p:nvSpPr>
          <p:cNvPr id="30" name="Rectángulo 29"/>
          <p:cNvSpPr/>
          <p:nvPr/>
        </p:nvSpPr>
        <p:spPr>
          <a:xfrm>
            <a:off x="5112912" y="1567819"/>
            <a:ext cx="3149852" cy="557195"/>
          </a:xfrm>
          <a:prstGeom prst="rect">
            <a:avLst/>
          </a:prstGeom>
          <a:solidFill>
            <a:schemeClr val="accent1">
              <a:alpha val="32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1" name="Rectángulo 30"/>
          <p:cNvSpPr/>
          <p:nvPr/>
        </p:nvSpPr>
        <p:spPr>
          <a:xfrm>
            <a:off x="5112912" y="4211839"/>
            <a:ext cx="3149852" cy="557195"/>
          </a:xfrm>
          <a:prstGeom prst="rect">
            <a:avLst/>
          </a:prstGeom>
          <a:solidFill>
            <a:schemeClr val="accent1">
              <a:alpha val="32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6" name="Elipse 25"/>
          <p:cNvSpPr/>
          <p:nvPr/>
        </p:nvSpPr>
        <p:spPr>
          <a:xfrm>
            <a:off x="1278822" y="3127967"/>
            <a:ext cx="976835" cy="919834"/>
          </a:xfrm>
          <a:prstGeom prst="ellipse">
            <a:avLst/>
          </a:prstGeom>
          <a:solidFill>
            <a:srgbClr val="FF0000">
              <a:alpha val="34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7" name="Elipse 26"/>
          <p:cNvSpPr/>
          <p:nvPr/>
        </p:nvSpPr>
        <p:spPr>
          <a:xfrm>
            <a:off x="2074991" y="2480385"/>
            <a:ext cx="976835" cy="919834"/>
          </a:xfrm>
          <a:prstGeom prst="ellipse">
            <a:avLst/>
          </a:prstGeom>
          <a:solidFill>
            <a:srgbClr val="FF0000">
              <a:alpha val="34000"/>
            </a:srgbClr>
          </a:solidFill>
          <a:ln w="25400" cap="flat">
            <a:noFill/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40986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25" grpId="0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ángulo 10">
            <a:extLst>
              <a:ext uri="{FF2B5EF4-FFF2-40B4-BE49-F238E27FC236}">
                <a16:creationId xmlns:a16="http://schemas.microsoft.com/office/drawing/2014/main" id="{9799A75F-7AFD-48E3-A1A6-DB8D3CD1A621}"/>
              </a:ext>
            </a:extLst>
          </p:cNvPr>
          <p:cNvSpPr/>
          <p:nvPr/>
        </p:nvSpPr>
        <p:spPr>
          <a:xfrm>
            <a:off x="0" y="6342926"/>
            <a:ext cx="9144000" cy="515074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s-CL" sz="1100" dirty="0">
              <a:latin typeface="Century" panose="02040604050505020304" pitchFamily="18" charset="0"/>
            </a:endParaRPr>
          </a:p>
        </p:txBody>
      </p:sp>
      <p:sp>
        <p:nvSpPr>
          <p:cNvPr id="12" name="Proceso alternativo 7">
            <a:extLst>
              <a:ext uri="{FF2B5EF4-FFF2-40B4-BE49-F238E27FC236}">
                <a16:creationId xmlns:a16="http://schemas.microsoft.com/office/drawing/2014/main" id="{D55218EE-51B4-4F20-B032-A3EB87DA4B51}"/>
              </a:ext>
            </a:extLst>
          </p:cNvPr>
          <p:cNvSpPr/>
          <p:nvPr/>
        </p:nvSpPr>
        <p:spPr>
          <a:xfrm flipV="1">
            <a:off x="0" y="6286789"/>
            <a:ext cx="9144000" cy="45719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s-CL" kern="0" dirty="0">
              <a:solidFill>
                <a:sysClr val="window" lastClr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4" name="Agrupar 17">
            <a:extLst>
              <a:ext uri="{FF2B5EF4-FFF2-40B4-BE49-F238E27FC236}">
                <a16:creationId xmlns:a16="http://schemas.microsoft.com/office/drawing/2014/main" id="{CE83BCFE-969C-4CE3-ADF7-E08F87A53B9A}"/>
              </a:ext>
            </a:extLst>
          </p:cNvPr>
          <p:cNvGrpSpPr/>
          <p:nvPr/>
        </p:nvGrpSpPr>
        <p:grpSpPr>
          <a:xfrm>
            <a:off x="0" y="6311265"/>
            <a:ext cx="9144000" cy="546735"/>
            <a:chOff x="0" y="6311265"/>
            <a:chExt cx="9144000" cy="546735"/>
          </a:xfrm>
        </p:grpSpPr>
        <p:sp>
          <p:nvSpPr>
            <p:cNvPr id="15" name="Rectángulo 14">
              <a:extLst>
                <a:ext uri="{FF2B5EF4-FFF2-40B4-BE49-F238E27FC236}">
                  <a16:creationId xmlns:a16="http://schemas.microsoft.com/office/drawing/2014/main" id="{C8B05D01-77D5-48E9-8FB8-351364752FEB}"/>
                </a:ext>
              </a:extLst>
            </p:cNvPr>
            <p:cNvSpPr/>
            <p:nvPr/>
          </p:nvSpPr>
          <p:spPr>
            <a:xfrm>
              <a:off x="3606883" y="6332508"/>
              <a:ext cx="19302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P A T R I O T I S M O</a:t>
              </a: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id="{525E813C-6F1E-4E4B-91F1-1A7376946AA6}"/>
                </a:ext>
              </a:extLst>
            </p:cNvPr>
            <p:cNvSpPr/>
            <p:nvPr/>
          </p:nvSpPr>
          <p:spPr>
            <a:xfrm>
              <a:off x="932229" y="6596390"/>
              <a:ext cx="70973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1100" dirty="0">
                  <a:solidFill>
                    <a:schemeClr val="bg1"/>
                  </a:solidFill>
                  <a:latin typeface="Arial"/>
                  <a:cs typeface="Arial"/>
                </a:rPr>
                <a:t>HONOR</a:t>
              </a:r>
              <a:endParaRPr lang="es-ES" sz="11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17" name="Rectángulo 16">
              <a:extLst>
                <a:ext uri="{FF2B5EF4-FFF2-40B4-BE49-F238E27FC236}">
                  <a16:creationId xmlns:a16="http://schemas.microsoft.com/office/drawing/2014/main" id="{9DABA75E-DC98-4B79-9F0C-12E3EC457D99}"/>
                </a:ext>
              </a:extLst>
            </p:cNvPr>
            <p:cNvSpPr/>
            <p:nvPr/>
          </p:nvSpPr>
          <p:spPr>
            <a:xfrm>
              <a:off x="2436066" y="6596390"/>
              <a:ext cx="79093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1100" dirty="0">
                  <a:solidFill>
                    <a:schemeClr val="bg1"/>
                  </a:solidFill>
                  <a:latin typeface="Arial"/>
                  <a:cs typeface="Arial"/>
                </a:rPr>
                <a:t>LEALTAD</a:t>
              </a:r>
              <a:endParaRPr lang="es-ES" sz="11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0" name="Rectángulo 19">
              <a:extLst>
                <a:ext uri="{FF2B5EF4-FFF2-40B4-BE49-F238E27FC236}">
                  <a16:creationId xmlns:a16="http://schemas.microsoft.com/office/drawing/2014/main" id="{2F185DF0-1D34-4393-9BC2-2E296CDD376A}"/>
                </a:ext>
              </a:extLst>
            </p:cNvPr>
            <p:cNvSpPr/>
            <p:nvPr/>
          </p:nvSpPr>
          <p:spPr>
            <a:xfrm>
              <a:off x="4133419" y="6596390"/>
              <a:ext cx="87716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1100" dirty="0">
                  <a:solidFill>
                    <a:schemeClr val="bg1"/>
                  </a:solidFill>
                  <a:latin typeface="Arial"/>
                  <a:cs typeface="Arial"/>
                </a:rPr>
                <a:t>VALENTÍA</a:t>
              </a:r>
              <a:endParaRPr lang="es-ES" sz="11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1" name="Rectángulo 20">
              <a:extLst>
                <a:ext uri="{FF2B5EF4-FFF2-40B4-BE49-F238E27FC236}">
                  <a16:creationId xmlns:a16="http://schemas.microsoft.com/office/drawing/2014/main" id="{7A3EDF22-C19C-4420-9ACA-1D9E94A718F7}"/>
                </a:ext>
              </a:extLst>
            </p:cNvPr>
            <p:cNvSpPr/>
            <p:nvPr/>
          </p:nvSpPr>
          <p:spPr>
            <a:xfrm>
              <a:off x="5692380" y="6596390"/>
              <a:ext cx="105460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1100" dirty="0">
                  <a:solidFill>
                    <a:schemeClr val="bg1"/>
                  </a:solidFill>
                  <a:latin typeface="Arial"/>
                  <a:cs typeface="Arial"/>
                </a:rPr>
                <a:t>INTEGRIDAD</a:t>
              </a:r>
              <a:endParaRPr lang="es-ES" sz="11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id="{C49BDC20-73C9-44B6-A444-6CB6F119091F}"/>
                </a:ext>
              </a:extLst>
            </p:cNvPr>
            <p:cNvSpPr/>
            <p:nvPr/>
          </p:nvSpPr>
          <p:spPr>
            <a:xfrm>
              <a:off x="7541095" y="6596390"/>
              <a:ext cx="67067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1100" dirty="0">
                  <a:solidFill>
                    <a:schemeClr val="bg1"/>
                  </a:solidFill>
                  <a:latin typeface="Arial"/>
                  <a:cs typeface="Arial"/>
                </a:rPr>
                <a:t>DEBER</a:t>
              </a:r>
              <a:endParaRPr lang="es-ES" sz="11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cxnSp>
          <p:nvCxnSpPr>
            <p:cNvPr id="23" name="Conector recto 22">
              <a:extLst>
                <a:ext uri="{FF2B5EF4-FFF2-40B4-BE49-F238E27FC236}">
                  <a16:creationId xmlns:a16="http://schemas.microsoft.com/office/drawing/2014/main" id="{885157D7-7504-4F74-AE47-D9278C294A4A}"/>
                </a:ext>
              </a:extLst>
            </p:cNvPr>
            <p:cNvCxnSpPr/>
            <p:nvPr/>
          </p:nvCxnSpPr>
          <p:spPr>
            <a:xfrm>
              <a:off x="0" y="6311265"/>
              <a:ext cx="9144000" cy="0"/>
            </a:xfrm>
            <a:prstGeom prst="line">
              <a:avLst/>
            </a:prstGeom>
            <a:ln>
              <a:solidFill>
                <a:srgbClr val="FEB81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upo 2">
            <a:extLst>
              <a:ext uri="{FF2B5EF4-FFF2-40B4-BE49-F238E27FC236}">
                <a16:creationId xmlns:a16="http://schemas.microsoft.com/office/drawing/2014/main" id="{A11EFD48-3526-4E71-A7E3-55A35A609932}"/>
              </a:ext>
            </a:extLst>
          </p:cNvPr>
          <p:cNvGrpSpPr/>
          <p:nvPr/>
        </p:nvGrpSpPr>
        <p:grpSpPr>
          <a:xfrm>
            <a:off x="183788" y="81140"/>
            <a:ext cx="8927924" cy="828844"/>
            <a:chOff x="183788" y="81140"/>
            <a:chExt cx="8927924" cy="828844"/>
          </a:xfrm>
        </p:grpSpPr>
        <p:sp>
          <p:nvSpPr>
            <p:cNvPr id="7" name="Proceso alternativo 5">
              <a:extLst>
                <a:ext uri="{FF2B5EF4-FFF2-40B4-BE49-F238E27FC236}">
                  <a16:creationId xmlns:a16="http://schemas.microsoft.com/office/drawing/2014/main" id="{90EC3A56-7C7B-46F4-9819-E137BAB4075F}"/>
                </a:ext>
              </a:extLst>
            </p:cNvPr>
            <p:cNvSpPr/>
            <p:nvPr/>
          </p:nvSpPr>
          <p:spPr>
            <a:xfrm>
              <a:off x="970602" y="522202"/>
              <a:ext cx="8141110" cy="3428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lIns="68580" tIns="34290" rIns="68580" bIns="34290"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CL" sz="1800" b="0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8" name="Imagen 7" descr="ESCUDO ARMADA-08.png">
              <a:extLst>
                <a:ext uri="{FF2B5EF4-FFF2-40B4-BE49-F238E27FC236}">
                  <a16:creationId xmlns:a16="http://schemas.microsoft.com/office/drawing/2014/main" id="{DFFD03D4-B241-4554-BEB3-991DE2B5539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3788" y="81140"/>
              <a:ext cx="618641" cy="790706"/>
            </a:xfrm>
            <a:prstGeom prst="rect">
              <a:avLst/>
            </a:prstGeom>
          </p:spPr>
        </p:pic>
        <p:pic>
          <p:nvPicPr>
            <p:cNvPr id="10" name="Imagen 9" descr="ESCUDO SHOA-09.png">
              <a:extLst>
                <a:ext uri="{FF2B5EF4-FFF2-40B4-BE49-F238E27FC236}">
                  <a16:creationId xmlns:a16="http://schemas.microsoft.com/office/drawing/2014/main" id="{379BFE39-A9BB-40B2-ADC6-21AE40734C0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13224" y="188720"/>
              <a:ext cx="721264" cy="721264"/>
            </a:xfrm>
            <a:prstGeom prst="rect">
              <a:avLst/>
            </a:prstGeom>
          </p:spPr>
        </p:pic>
      </p:grpSp>
      <p:sp>
        <p:nvSpPr>
          <p:cNvPr id="24" name="Rectangle 1"/>
          <p:cNvSpPr txBox="1">
            <a:spLocks noChangeArrowheads="1"/>
          </p:cNvSpPr>
          <p:nvPr/>
        </p:nvSpPr>
        <p:spPr bwMode="auto">
          <a:xfrm>
            <a:off x="365125" y="-172128"/>
            <a:ext cx="8386763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/>
            <a:r>
              <a:rPr lang="es-CL" sz="2400" kern="1200" smtClean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Summary</a:t>
            </a:r>
            <a:endParaRPr lang="es-CL" sz="2400" kern="1200" dirty="0">
              <a:solidFill>
                <a:srgbClr val="FFFF00"/>
              </a:solidFill>
              <a:latin typeface="Arial"/>
              <a:ea typeface="Avenir Roman"/>
              <a:cs typeface="Arial"/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 bwMode="auto">
          <a:xfrm>
            <a:off x="290512" y="935960"/>
            <a:ext cx="8569325" cy="5373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just" eaLnBrk="1" hangingPunct="1">
              <a:lnSpc>
                <a:spcPct val="80000"/>
              </a:lnSpc>
            </a:pPr>
            <a:r>
              <a:rPr lang="es-CL" altLang="es-CL" sz="2400" i="1" smtClean="0">
                <a:solidFill>
                  <a:schemeClr val="bg1"/>
                </a:solidFill>
                <a:latin typeface="Arial" charset="0"/>
              </a:rPr>
              <a:t>Since 2010, the enhancement of SHOA’s operational Capabilities is based upon 7 main axes.</a:t>
            </a:r>
          </a:p>
          <a:p>
            <a:pPr algn="just" eaLnBrk="1" hangingPunct="1">
              <a:lnSpc>
                <a:spcPct val="80000"/>
              </a:lnSpc>
            </a:pPr>
            <a:endParaRPr lang="es-MX" altLang="es-CL" sz="1600" i="1" dirty="0">
              <a:solidFill>
                <a:schemeClr val="bg1"/>
              </a:solidFill>
              <a:latin typeface="Arial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s-MX" altLang="es-CL" sz="2000" i="1" smtClean="0">
                <a:solidFill>
                  <a:schemeClr val="bg1"/>
                </a:solidFill>
                <a:latin typeface="Arial" charset="0"/>
              </a:rPr>
              <a:t>Extended Coverage of monitoring stations</a:t>
            </a:r>
            <a:endParaRPr lang="es-MX" altLang="es-CL" sz="2000" i="1" dirty="0">
              <a:solidFill>
                <a:schemeClr val="bg1"/>
              </a:solidFill>
              <a:latin typeface="Arial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s-MX" altLang="es-CL" sz="2000" i="1" dirty="0">
              <a:solidFill>
                <a:schemeClr val="bg1"/>
              </a:solidFill>
              <a:latin typeface="Arial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s-MX" altLang="es-CL" sz="2000" i="1" smtClean="0">
                <a:solidFill>
                  <a:schemeClr val="bg1"/>
                </a:solidFill>
                <a:latin typeface="Arial" charset="0"/>
              </a:rPr>
              <a:t>Increased transmission frecuencies</a:t>
            </a:r>
            <a:endParaRPr lang="es-MX" altLang="es-CL" sz="2000" i="1" dirty="0">
              <a:solidFill>
                <a:schemeClr val="bg1"/>
              </a:solidFill>
              <a:latin typeface="Arial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s-MX" altLang="es-CL" sz="2000" i="1" dirty="0">
              <a:solidFill>
                <a:schemeClr val="bg1"/>
              </a:solidFill>
              <a:latin typeface="Arial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s-MX" altLang="es-CL" sz="2000" i="1" smtClean="0">
                <a:solidFill>
                  <a:schemeClr val="bg1"/>
                </a:solidFill>
                <a:latin typeface="Arial" charset="0"/>
              </a:rPr>
              <a:t>Redundant Telemetry options</a:t>
            </a:r>
            <a:endParaRPr lang="es-MX" altLang="es-CL" sz="2000" i="1" dirty="0">
              <a:solidFill>
                <a:schemeClr val="bg1"/>
              </a:solidFill>
              <a:latin typeface="Arial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s-MX" altLang="es-CL" sz="2000" i="1" dirty="0">
              <a:solidFill>
                <a:schemeClr val="bg1"/>
              </a:solidFill>
              <a:latin typeface="Arial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s-MX" altLang="es-CL" sz="2000" i="1" smtClean="0">
                <a:solidFill>
                  <a:schemeClr val="bg1"/>
                </a:solidFill>
                <a:latin typeface="Arial" charset="0"/>
              </a:rPr>
              <a:t>Redundant sea level sensors</a:t>
            </a:r>
            <a:endParaRPr lang="es-MX" altLang="es-CL" sz="2000" i="1" dirty="0">
              <a:solidFill>
                <a:schemeClr val="bg1"/>
              </a:solidFill>
              <a:latin typeface="Arial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s-MX" altLang="es-CL" sz="2000" i="1" dirty="0">
              <a:solidFill>
                <a:schemeClr val="bg1"/>
              </a:solidFill>
              <a:latin typeface="Arial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s-MX" altLang="es-CL" sz="2000" i="1" smtClean="0">
                <a:solidFill>
                  <a:schemeClr val="bg1"/>
                </a:solidFill>
                <a:latin typeface="Arial" charset="0"/>
              </a:rPr>
              <a:t>Real time data reception and processing</a:t>
            </a:r>
            <a:endParaRPr lang="es-MX" altLang="es-CL" sz="2000" i="1" dirty="0">
              <a:solidFill>
                <a:schemeClr val="bg1"/>
              </a:solidFill>
              <a:latin typeface="Arial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s-MX" altLang="es-CL" sz="2000" i="1" dirty="0">
              <a:solidFill>
                <a:schemeClr val="bg1"/>
              </a:solidFill>
              <a:latin typeface="Arial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s-MX" altLang="es-CL" sz="2000" i="1" smtClean="0">
                <a:solidFill>
                  <a:srgbClr val="00B0F0"/>
                </a:solidFill>
                <a:latin typeface="Arial" charset="0"/>
              </a:rPr>
              <a:t>Redundant data management strategies</a:t>
            </a:r>
            <a:endParaRPr lang="es-MX" altLang="es-CL" sz="2000" i="1" dirty="0">
              <a:solidFill>
                <a:srgbClr val="00B0F0"/>
              </a:solidFill>
              <a:latin typeface="Arial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endParaRPr lang="es-MX" altLang="es-CL" sz="2000" i="1" dirty="0">
              <a:solidFill>
                <a:schemeClr val="bg1"/>
              </a:solidFill>
              <a:latin typeface="Arial" charset="0"/>
            </a:endParaRPr>
          </a:p>
          <a:p>
            <a:pPr lvl="1" algn="just" eaLnBrk="1" hangingPunct="1">
              <a:lnSpc>
                <a:spcPct val="80000"/>
              </a:lnSpc>
              <a:buFont typeface="Wingdings" panose="05000000000000000000" pitchFamily="2" charset="2"/>
              <a:buChar char="Ø"/>
            </a:pPr>
            <a:r>
              <a:rPr lang="es-CL" altLang="es-CL" sz="2000" i="1" smtClean="0">
                <a:solidFill>
                  <a:srgbClr val="00B0F0"/>
                </a:solidFill>
                <a:latin typeface="Arial" charset="0"/>
              </a:rPr>
              <a:t>Integration with IOC external servers</a:t>
            </a:r>
            <a:endParaRPr lang="es-CL" altLang="es-CL" i="1" dirty="0">
              <a:solidFill>
                <a:srgbClr val="00B0F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078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750"/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nimClr clrSpc="rgb" dir="cw"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8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ppt_c</p:attrName>
                                        </p:attrNameLst>
                                      </p:cBhvr>
                                      <p:to>
                                        <a:srgbClr val="FFFF66"/>
                                      </p:to>
                                    </p:animClr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uiExpand="1" build="p" bldLvl="2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2"/>
          <p:cNvSpPr>
            <a:spLocks noChangeArrowheads="1"/>
          </p:cNvSpPr>
          <p:nvPr/>
        </p:nvSpPr>
        <p:spPr bwMode="auto">
          <a:xfrm>
            <a:off x="145646" y="2938179"/>
            <a:ext cx="8852708" cy="2711657"/>
          </a:xfrm>
          <a:prstGeom prst="roundRect">
            <a:avLst>
              <a:gd name="adj" fmla="val 0"/>
            </a:avLst>
          </a:prstGeom>
          <a:effectLst/>
        </p:spPr>
        <p:txBody>
          <a:bodyPr vert="horz" lIns="91440" tIns="45720" rIns="91440" bIns="45720" rtlCol="0" anchor="ctr">
            <a:noAutofit/>
          </a:bodyPr>
          <a:lstStyle/>
          <a:p>
            <a:pPr algn="ctr" defTabSz="914400">
              <a:lnSpc>
                <a:spcPct val="110000"/>
              </a:lnSpc>
            </a:pPr>
            <a:endParaRPr lang="en-GB" sz="2800" b="1" i="1">
              <a:solidFill>
                <a:schemeClr val="bg1"/>
              </a:solidFill>
            </a:endParaRPr>
          </a:p>
          <a:p>
            <a:pPr algn="ctr" defTabSz="914400">
              <a:lnSpc>
                <a:spcPct val="110000"/>
              </a:lnSpc>
            </a:pPr>
            <a:endParaRPr lang="en-GB" sz="2800" b="1" i="1" smtClean="0">
              <a:solidFill>
                <a:schemeClr val="bg1"/>
              </a:solidFill>
            </a:endParaRPr>
          </a:p>
          <a:p>
            <a:pPr algn="ctr" defTabSz="914400">
              <a:lnSpc>
                <a:spcPct val="110000"/>
              </a:lnSpc>
            </a:pPr>
            <a:r>
              <a:rPr lang="en-GB" sz="4400" b="1" i="1" smtClean="0">
                <a:solidFill>
                  <a:schemeClr val="bg1"/>
                </a:solidFill>
              </a:rPr>
              <a:t>Thank you for your attention</a:t>
            </a:r>
            <a:endParaRPr lang="en-GB" sz="4400" b="1" i="1">
              <a:solidFill>
                <a:schemeClr val="bg1"/>
              </a:solidFill>
            </a:endParaRPr>
          </a:p>
          <a:p>
            <a:pPr algn="ctr" defTabSz="914400">
              <a:lnSpc>
                <a:spcPct val="110000"/>
              </a:lnSpc>
            </a:pPr>
            <a:endParaRPr lang="en-GB" sz="2800" b="1" i="1">
              <a:solidFill>
                <a:schemeClr val="bg1"/>
              </a:solidFill>
            </a:endParaRPr>
          </a:p>
          <a:p>
            <a:pPr algn="ctr" defTabSz="914400">
              <a:lnSpc>
                <a:spcPct val="110000"/>
              </a:lnSpc>
            </a:pPr>
            <a:endParaRPr lang="en-GB" sz="2800" b="1" i="1" smtClean="0">
              <a:solidFill>
                <a:schemeClr val="bg1"/>
              </a:solidFill>
            </a:endParaRPr>
          </a:p>
          <a:p>
            <a:pPr algn="ctr" defTabSz="914400">
              <a:lnSpc>
                <a:spcPct val="110000"/>
              </a:lnSpc>
            </a:pPr>
            <a:endParaRPr lang="es-CL" sz="11500" b="1" dirty="0">
              <a:solidFill>
                <a:schemeClr val="bg1"/>
              </a:solidFill>
              <a:latin typeface="+mn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38306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H:\2022\Oceanografia\Taller VLIZ\Logos\decenio una linea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8152" y="5349139"/>
            <a:ext cx="2411816" cy="720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:\2022\Oceanografia\Taller VLIZ\base para Pantalla PP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6" y="3993967"/>
            <a:ext cx="9144000" cy="2877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3" name="Picture 9" descr="H:\2022\Oceanografia\Taller VLIZ\Logos\decenio una linea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6857" y="5056690"/>
            <a:ext cx="2430288" cy="725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H:\2022\Oceanografia\Taller VLIZ\Logos\logos cabecer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336704" cy="1161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CuadroTexto"/>
          <p:cNvSpPr txBox="1"/>
          <p:nvPr/>
        </p:nvSpPr>
        <p:spPr>
          <a:xfrm>
            <a:off x="1289004" y="1781181"/>
            <a:ext cx="664230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CL" sz="2000" dirty="0" smtClean="0"/>
          </a:p>
          <a:p>
            <a:pPr algn="ctr"/>
            <a:endParaRPr lang="es-CL" sz="2000" dirty="0" smtClean="0"/>
          </a:p>
          <a:p>
            <a:pPr algn="ctr"/>
            <a:r>
              <a:rPr lang="es-CL" sz="4400" b="1" i="1" dirty="0" smtClean="0">
                <a:solidFill>
                  <a:srgbClr val="0070C0"/>
                </a:solidFill>
              </a:rPr>
              <a:t>Data transfer </a:t>
            </a:r>
            <a:r>
              <a:rPr lang="es-CL" sz="4400" b="1" i="1" dirty="0" err="1" smtClean="0">
                <a:solidFill>
                  <a:srgbClr val="0070C0"/>
                </a:solidFill>
              </a:rPr>
              <a:t>redundancy</a:t>
            </a:r>
            <a:endParaRPr lang="es-CL" sz="4400" b="1" i="1" dirty="0" smtClean="0">
              <a:solidFill>
                <a:srgbClr val="0070C0"/>
              </a:solidFill>
            </a:endParaRPr>
          </a:p>
          <a:p>
            <a:pPr algn="ctr"/>
            <a:endParaRPr lang="es-CL" sz="2000" dirty="0" smtClean="0"/>
          </a:p>
        </p:txBody>
      </p:sp>
    </p:spTree>
    <p:extLst>
      <p:ext uri="{BB962C8B-B14F-4D97-AF65-F5344CB8AC3E}">
        <p14:creationId xmlns:p14="http://schemas.microsoft.com/office/powerpoint/2010/main" val="341616005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 descr="Fondo Horizonte ppt Armada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286788"/>
          </a:xfrm>
          <a:prstGeom prst="rect">
            <a:avLst/>
          </a:prstGeom>
        </p:spPr>
      </p:pic>
      <p:sp>
        <p:nvSpPr>
          <p:cNvPr id="16" name="Rectángulo 15">
            <a:extLst>
              <a:ext uri="{FF2B5EF4-FFF2-40B4-BE49-F238E27FC236}">
                <a16:creationId xmlns:a16="http://schemas.microsoft.com/office/drawing/2014/main" id="{11CA9D27-25BC-4311-98B4-1F73615810FA}"/>
              </a:ext>
            </a:extLst>
          </p:cNvPr>
          <p:cNvSpPr/>
          <p:nvPr/>
        </p:nvSpPr>
        <p:spPr>
          <a:xfrm>
            <a:off x="0" y="6342926"/>
            <a:ext cx="9144000" cy="515074"/>
          </a:xfrm>
          <a:prstGeom prst="rect">
            <a:avLst/>
          </a:prstGeom>
          <a:solidFill>
            <a:srgbClr val="01189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endParaRPr lang="es-CL" sz="1100" dirty="0">
              <a:latin typeface="Century" panose="02040604050505020304" pitchFamily="18" charset="0"/>
            </a:endParaRPr>
          </a:p>
        </p:txBody>
      </p:sp>
      <p:sp>
        <p:nvSpPr>
          <p:cNvPr id="17" name="Proceso alternativo 7">
            <a:extLst>
              <a:ext uri="{FF2B5EF4-FFF2-40B4-BE49-F238E27FC236}">
                <a16:creationId xmlns:a16="http://schemas.microsoft.com/office/drawing/2014/main" id="{721E0767-6746-4C9D-B2D1-2FBBDE6FCF7F}"/>
              </a:ext>
            </a:extLst>
          </p:cNvPr>
          <p:cNvSpPr/>
          <p:nvPr/>
        </p:nvSpPr>
        <p:spPr>
          <a:xfrm flipV="1">
            <a:off x="0" y="6286789"/>
            <a:ext cx="9144000" cy="45719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rtlCol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</a:pPr>
            <a:endParaRPr lang="es-CL" kern="0" dirty="0">
              <a:solidFill>
                <a:sysClr val="window" lastClr="FFFFFF"/>
              </a:solidFill>
              <a:latin typeface="Calibri"/>
              <a:ea typeface="ＭＳ Ｐゴシック" charset="0"/>
              <a:cs typeface="ＭＳ Ｐゴシック" charset="0"/>
            </a:endParaRPr>
          </a:p>
        </p:txBody>
      </p:sp>
      <p:grpSp>
        <p:nvGrpSpPr>
          <p:cNvPr id="18" name="Agrupar 17"/>
          <p:cNvGrpSpPr/>
          <p:nvPr/>
        </p:nvGrpSpPr>
        <p:grpSpPr>
          <a:xfrm>
            <a:off x="0" y="6311265"/>
            <a:ext cx="9144000" cy="546735"/>
            <a:chOff x="0" y="6311265"/>
            <a:chExt cx="9144000" cy="546735"/>
          </a:xfrm>
        </p:grpSpPr>
        <p:sp>
          <p:nvSpPr>
            <p:cNvPr id="19" name="Rectángulo 18"/>
            <p:cNvSpPr/>
            <p:nvPr/>
          </p:nvSpPr>
          <p:spPr>
            <a:xfrm>
              <a:off x="3606883" y="6332508"/>
              <a:ext cx="1930236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400" b="1" dirty="0">
                  <a:solidFill>
                    <a:schemeClr val="bg1"/>
                  </a:solidFill>
                  <a:latin typeface="Arial"/>
                  <a:cs typeface="Arial"/>
                </a:rPr>
                <a:t>P A T R I O T I S M O</a:t>
              </a:r>
            </a:p>
          </p:txBody>
        </p:sp>
        <p:sp>
          <p:nvSpPr>
            <p:cNvPr id="20" name="Rectángulo 19"/>
            <p:cNvSpPr/>
            <p:nvPr/>
          </p:nvSpPr>
          <p:spPr>
            <a:xfrm>
              <a:off x="932229" y="6596390"/>
              <a:ext cx="709731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1100" dirty="0">
                  <a:solidFill>
                    <a:schemeClr val="bg1"/>
                  </a:solidFill>
                  <a:latin typeface="Arial"/>
                  <a:cs typeface="Arial"/>
                </a:rPr>
                <a:t>HONOR</a:t>
              </a:r>
              <a:endParaRPr lang="es-ES" sz="11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1" name="Rectángulo 20"/>
            <p:cNvSpPr/>
            <p:nvPr/>
          </p:nvSpPr>
          <p:spPr>
            <a:xfrm>
              <a:off x="2436066" y="6596390"/>
              <a:ext cx="790939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1100" dirty="0">
                  <a:solidFill>
                    <a:schemeClr val="bg1"/>
                  </a:solidFill>
                  <a:latin typeface="Arial"/>
                  <a:cs typeface="Arial"/>
                </a:rPr>
                <a:t>LEALTAD</a:t>
              </a:r>
              <a:endParaRPr lang="es-ES" sz="11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2" name="Rectángulo 21"/>
            <p:cNvSpPr/>
            <p:nvPr/>
          </p:nvSpPr>
          <p:spPr>
            <a:xfrm>
              <a:off x="4133419" y="6596390"/>
              <a:ext cx="877163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1100" dirty="0">
                  <a:solidFill>
                    <a:schemeClr val="bg1"/>
                  </a:solidFill>
                  <a:latin typeface="Arial"/>
                  <a:cs typeface="Arial"/>
                </a:rPr>
                <a:t>VALENTÍA</a:t>
              </a:r>
              <a:endParaRPr lang="es-ES" sz="11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3" name="Rectángulo 22"/>
            <p:cNvSpPr/>
            <p:nvPr/>
          </p:nvSpPr>
          <p:spPr>
            <a:xfrm>
              <a:off x="5692380" y="6596390"/>
              <a:ext cx="1054608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1100" dirty="0">
                  <a:solidFill>
                    <a:schemeClr val="bg1"/>
                  </a:solidFill>
                  <a:latin typeface="Arial"/>
                  <a:cs typeface="Arial"/>
                </a:rPr>
                <a:t>INTEGRIDAD</a:t>
              </a:r>
              <a:endParaRPr lang="es-ES" sz="11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sp>
          <p:nvSpPr>
            <p:cNvPr id="24" name="Rectángulo 23"/>
            <p:cNvSpPr/>
            <p:nvPr/>
          </p:nvSpPr>
          <p:spPr>
            <a:xfrm>
              <a:off x="7541095" y="6596390"/>
              <a:ext cx="670676" cy="2616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s-CL" sz="1100" dirty="0">
                  <a:solidFill>
                    <a:schemeClr val="bg1"/>
                  </a:solidFill>
                  <a:latin typeface="Arial"/>
                  <a:cs typeface="Arial"/>
                </a:rPr>
                <a:t>DEBER</a:t>
              </a:r>
              <a:endParaRPr lang="es-ES" sz="1100" dirty="0">
                <a:solidFill>
                  <a:schemeClr val="bg1"/>
                </a:solidFill>
                <a:latin typeface="Arial"/>
                <a:cs typeface="Arial"/>
              </a:endParaRPr>
            </a:p>
          </p:txBody>
        </p:sp>
        <p:cxnSp>
          <p:nvCxnSpPr>
            <p:cNvPr id="25" name="Conector recto 24"/>
            <p:cNvCxnSpPr/>
            <p:nvPr/>
          </p:nvCxnSpPr>
          <p:spPr>
            <a:xfrm>
              <a:off x="0" y="6311265"/>
              <a:ext cx="9144000" cy="0"/>
            </a:xfrm>
            <a:prstGeom prst="line">
              <a:avLst/>
            </a:prstGeom>
            <a:ln>
              <a:solidFill>
                <a:srgbClr val="FEB81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2" name="Imagen 11" descr="ESCUDO ARMADA-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pic>
        <p:nvPicPr>
          <p:cNvPr id="27" name="Imagen 26" descr="ESCUDO SHOA-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sp>
        <p:nvSpPr>
          <p:cNvPr id="66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57933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000100" y="3143248"/>
            <a:ext cx="5715040" cy="2357454"/>
          </a:xfrm>
          <a:prstGeom prst="roundRect">
            <a:avLst>
              <a:gd name="adj" fmla="val 3968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61938" indent="-261938" algn="ctr">
              <a:buFont typeface="Arial" pitchFamily="34" charset="0"/>
              <a:buChar char="•"/>
              <a:defRPr/>
            </a:pPr>
            <a:endParaRPr lang="es-ES_tradnl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solidFill>
                  <a:srgbClr val="0A38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" name="Imagen 203" descr="ESCUDO ARMADA-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206" name="19 Rectángulo"/>
          <p:cNvSpPr>
            <a:spLocks noChangeArrowheads="1"/>
          </p:cNvSpPr>
          <p:nvPr/>
        </p:nvSpPr>
        <p:spPr bwMode="auto">
          <a:xfrm>
            <a:off x="1077152" y="145064"/>
            <a:ext cx="7202796" cy="803297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 smtClean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2010 Earthquake and Tsunami: The </a:t>
            </a:r>
            <a:r>
              <a:rPr lang="es-CL" sz="2400" kern="120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turning point</a:t>
            </a:r>
          </a:p>
          <a:p>
            <a:pPr algn="ctr" defTabSz="914400">
              <a:lnSpc>
                <a:spcPct val="110000"/>
              </a:lnSpc>
            </a:pPr>
            <a:endParaRPr lang="es-CL" dirty="0">
              <a:solidFill>
                <a:srgbClr val="FFD513"/>
              </a:solidFill>
              <a:latin typeface="Arial"/>
              <a:cs typeface="Arial"/>
            </a:endParaRPr>
          </a:p>
        </p:txBody>
      </p:sp>
      <p:grpSp>
        <p:nvGrpSpPr>
          <p:cNvPr id="207" name="Agrupar 206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19" name="Proceso alternativo 218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0" name="Agrupar 219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21" name="Rectángulo 220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22" name="Rectángulo 221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1" name="Rectángulo 230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2" name="Conector recto 231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3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4" name="Imagen 233" descr="ESCUDO SHOA-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pic>
        <p:nvPicPr>
          <p:cNvPr id="13314" name="Picture 2" descr="Terremoto de Chile de 2010 - Wikipedia, la enciclopedia libre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9" b="13317"/>
          <a:stretch/>
        </p:blipFill>
        <p:spPr bwMode="auto">
          <a:xfrm>
            <a:off x="2909887" y="998924"/>
            <a:ext cx="2447063" cy="1966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Imagen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3131" y="1000873"/>
            <a:ext cx="2947211" cy="1964808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9605" y="5141341"/>
            <a:ext cx="3113142" cy="667788"/>
          </a:xfrm>
          <a:prstGeom prst="rect">
            <a:avLst/>
          </a:prstGeom>
        </p:spPr>
      </p:pic>
      <p:pic>
        <p:nvPicPr>
          <p:cNvPr id="254" name="Imagen 25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3419" y="3132831"/>
            <a:ext cx="4900196" cy="2972030"/>
          </a:xfrm>
          <a:prstGeom prst="rect">
            <a:avLst/>
          </a:prstGeom>
        </p:spPr>
      </p:pic>
      <p:pic>
        <p:nvPicPr>
          <p:cNvPr id="257" name="Imagen 5" descr="Logo_SHOA.png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0436" y="1154903"/>
            <a:ext cx="1760494" cy="1810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adroTexto 19"/>
          <p:cNvSpPr txBox="1"/>
          <p:nvPr/>
        </p:nvSpPr>
        <p:spPr>
          <a:xfrm>
            <a:off x="3050561" y="4425599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1" name="CuadroTexto 20"/>
          <p:cNvSpPr txBox="1"/>
          <p:nvPr/>
        </p:nvSpPr>
        <p:spPr>
          <a:xfrm>
            <a:off x="315065" y="3317118"/>
            <a:ext cx="2891174" cy="166199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61950" indent="-3619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61950" algn="l"/>
              </a:tabLst>
              <a:defRPr/>
            </a:pPr>
            <a:r>
              <a:rPr lang="es-CL" sz="2000" b="1" dirty="0">
                <a:solidFill>
                  <a:schemeClr val="bg1"/>
                </a:solidFill>
                <a:latin typeface="Arial"/>
                <a:cs typeface="Arial"/>
              </a:rPr>
              <a:t>Data </a:t>
            </a:r>
            <a:r>
              <a:rPr lang="es-CL" sz="2000" b="1" dirty="0" err="1">
                <a:solidFill>
                  <a:schemeClr val="bg1"/>
                </a:solidFill>
                <a:latin typeface="Arial"/>
                <a:cs typeface="Arial"/>
              </a:rPr>
              <a:t>Transmission</a:t>
            </a:r>
            <a:r>
              <a:rPr lang="es-CL" sz="2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:</a:t>
            </a:r>
          </a:p>
          <a:p>
            <a:pPr marL="361950" lvl="4" indent="-361950" algn="just">
              <a:lnSpc>
                <a:spcPct val="150000"/>
              </a:lnSpc>
              <a:buFont typeface="Wingdings" pitchFamily="2" charset="2"/>
              <a:buChar char="Ø"/>
              <a:tabLst>
                <a:tab pos="361950" algn="l"/>
              </a:tabLst>
              <a:defRPr/>
            </a:pP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GOES (NOAA)</a:t>
            </a:r>
          </a:p>
          <a:p>
            <a:pPr marL="361950" lvl="2" indent="-361950" algn="just">
              <a:lnSpc>
                <a:spcPct val="150000"/>
              </a:lnSpc>
              <a:buFont typeface="Wingdings" pitchFamily="2" charset="2"/>
              <a:buChar char="Ø"/>
              <a:tabLst>
                <a:tab pos="361950" algn="l"/>
              </a:tabLst>
              <a:defRPr/>
            </a:pP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GPRS</a:t>
            </a:r>
          </a:p>
          <a:p>
            <a:pPr marL="361950" lvl="2" indent="-361950" algn="just">
              <a:lnSpc>
                <a:spcPct val="150000"/>
              </a:lnSpc>
              <a:buFont typeface="Wingdings" pitchFamily="2" charset="2"/>
              <a:buChar char="Ø"/>
              <a:tabLst>
                <a:tab pos="361950" algn="l"/>
              </a:tabLst>
              <a:defRPr/>
            </a:pP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BGAN </a:t>
            </a:r>
          </a:p>
        </p:txBody>
      </p:sp>
      <p:sp>
        <p:nvSpPr>
          <p:cNvPr id="22" name="Flecha derecha 21"/>
          <p:cNvSpPr/>
          <p:nvPr/>
        </p:nvSpPr>
        <p:spPr>
          <a:xfrm>
            <a:off x="2909888" y="4056978"/>
            <a:ext cx="1010782" cy="784511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327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n 11" descr="ESCUDO ARMADA-08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30" name="26 Botón de acción: Comienzo">
            <a:hlinkClick r:id="" action="ppaction://noaction" highlightClick="1"/>
          </p:cNvPr>
          <p:cNvSpPr/>
          <p:nvPr/>
        </p:nvSpPr>
        <p:spPr>
          <a:xfrm>
            <a:off x="8730094" y="6414240"/>
            <a:ext cx="369474" cy="364299"/>
          </a:xfrm>
          <a:prstGeom prst="actionButtonBeginning">
            <a:avLst/>
          </a:prstGeom>
          <a:solidFill>
            <a:srgbClr val="0F253F"/>
          </a:solidFill>
          <a:ln>
            <a:solidFill>
              <a:srgbClr val="EEA42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sp>
        <p:nvSpPr>
          <p:cNvPr id="21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2" name="Imagen 21" descr="ESCUDO SHOA-09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grpSp>
        <p:nvGrpSpPr>
          <p:cNvPr id="20" name="Agrupar 43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3" name="Rectángulo 22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4" name="Proceso alternativo 23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5" name="Agrupar 47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6" name="Rectángulo 25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7" name="Rectángulo 26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8" name="Rectángulo 27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9" name="Rectángulo 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2" name="Rectángulo 41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43" name="Rectángulo 42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44" name="Conector recto 43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1" name="19 Rectángulo"/>
          <p:cNvSpPr>
            <a:spLocks noChangeArrowheads="1"/>
          </p:cNvSpPr>
          <p:nvPr/>
        </p:nvSpPr>
        <p:spPr bwMode="auto">
          <a:xfrm>
            <a:off x="610462" y="131090"/>
            <a:ext cx="7923076" cy="467051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 smtClean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Sea Level </a:t>
            </a:r>
            <a:r>
              <a:rPr lang="es-CL" sz="2400" kern="120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Stations Network 2010 - 2022</a:t>
            </a:r>
            <a:endParaRPr lang="es-CL" sz="2400" kern="1200" dirty="0">
              <a:solidFill>
                <a:srgbClr val="FFFF00"/>
              </a:solidFill>
              <a:latin typeface="Arial"/>
              <a:ea typeface="Avenir Roman"/>
              <a:cs typeface="Arial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6757" y="816366"/>
            <a:ext cx="6054660" cy="53170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785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000100" y="3143248"/>
            <a:ext cx="5715040" cy="2357454"/>
          </a:xfrm>
          <a:prstGeom prst="roundRect">
            <a:avLst>
              <a:gd name="adj" fmla="val 3968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61938" indent="-261938" algn="ctr">
              <a:buFont typeface="Arial" pitchFamily="34" charset="0"/>
              <a:buChar char="•"/>
              <a:defRPr/>
            </a:pPr>
            <a:endParaRPr lang="es-ES_tradnl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solidFill>
                  <a:srgbClr val="0A38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" name="Imagen 203" descr="ESCUDO ARMADA-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206" name="19 Rectángulo"/>
          <p:cNvSpPr>
            <a:spLocks noChangeArrowheads="1"/>
          </p:cNvSpPr>
          <p:nvPr/>
        </p:nvSpPr>
        <p:spPr bwMode="auto">
          <a:xfrm>
            <a:off x="1077152" y="145064"/>
            <a:ext cx="7202796" cy="467051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Coordinated work with VLIZ</a:t>
            </a:r>
            <a:endParaRPr lang="es-CL" sz="2400" kern="1200" dirty="0">
              <a:solidFill>
                <a:srgbClr val="FFFF00"/>
              </a:solidFill>
              <a:latin typeface="Arial"/>
              <a:ea typeface="Avenir Roman"/>
              <a:cs typeface="Arial"/>
            </a:endParaRPr>
          </a:p>
        </p:txBody>
      </p:sp>
      <p:grpSp>
        <p:nvGrpSpPr>
          <p:cNvPr id="207" name="Agrupar 206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19" name="Proceso alternativo 218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0" name="Agrupar 219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21" name="Rectángulo 220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22" name="Rectángulo 221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1" name="Rectángulo 230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2" name="Conector recto 231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3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4" name="Imagen 233" descr="ESCUDO SHOA-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pic>
        <p:nvPicPr>
          <p:cNvPr id="254" name="Imagen 25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5669" y="1707131"/>
            <a:ext cx="5057307" cy="3189197"/>
          </a:xfrm>
          <a:prstGeom prst="rect">
            <a:avLst/>
          </a:prstGeom>
        </p:spPr>
      </p:pic>
      <p:pic>
        <p:nvPicPr>
          <p:cNvPr id="257" name="Imagen 5" descr="Logo_SHOA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461" y="4490609"/>
            <a:ext cx="1524061" cy="15675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CuadroTexto 19"/>
          <p:cNvSpPr txBox="1"/>
          <p:nvPr/>
        </p:nvSpPr>
        <p:spPr>
          <a:xfrm>
            <a:off x="3050561" y="4425599"/>
            <a:ext cx="92396" cy="36933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22" name="Flecha derecha 21"/>
          <p:cNvSpPr/>
          <p:nvPr/>
        </p:nvSpPr>
        <p:spPr>
          <a:xfrm rot="16200000">
            <a:off x="1701155" y="3377184"/>
            <a:ext cx="532966" cy="357817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0435" y="4194028"/>
            <a:ext cx="1461187" cy="2059255"/>
          </a:xfrm>
          <a:prstGeom prst="rect">
            <a:avLst/>
          </a:prstGeom>
        </p:spPr>
      </p:pic>
      <p:sp>
        <p:nvSpPr>
          <p:cNvPr id="28" name="Flecha derecha 27"/>
          <p:cNvSpPr/>
          <p:nvPr/>
        </p:nvSpPr>
        <p:spPr>
          <a:xfrm>
            <a:off x="3204130" y="2272564"/>
            <a:ext cx="555365" cy="313185"/>
          </a:xfrm>
          <a:prstGeom prst="rightArrow">
            <a:avLst/>
          </a:prstGeom>
          <a:solidFill>
            <a:srgbClr val="FFFFFF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1" name="Imagen 30"/>
          <p:cNvPicPr>
            <a:picLocks noChangeAspect="1"/>
          </p:cNvPicPr>
          <p:nvPr/>
        </p:nvPicPr>
        <p:blipFill rotWithShape="1">
          <a:blip r:embed="rId8"/>
          <a:srcRect r="67778"/>
          <a:stretch/>
        </p:blipFill>
        <p:spPr>
          <a:xfrm>
            <a:off x="932229" y="1876204"/>
            <a:ext cx="1732262" cy="1153205"/>
          </a:xfrm>
          <a:prstGeom prst="rect">
            <a:avLst/>
          </a:prstGeom>
        </p:spPr>
      </p:pic>
      <p:sp>
        <p:nvSpPr>
          <p:cNvPr id="34" name="CuadroTexto 33"/>
          <p:cNvSpPr txBox="1"/>
          <p:nvPr/>
        </p:nvSpPr>
        <p:spPr>
          <a:xfrm>
            <a:off x="745670" y="654682"/>
            <a:ext cx="6319998" cy="113877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s-CL" sz="2000" b="1" dirty="0" err="1">
                <a:solidFill>
                  <a:schemeClr val="bg1"/>
                </a:solidFill>
                <a:latin typeface="Arial"/>
                <a:cs typeface="Arial"/>
              </a:rPr>
              <a:t>Through</a:t>
            </a:r>
            <a:r>
              <a:rPr lang="es-CL" sz="2000" b="1" dirty="0">
                <a:solidFill>
                  <a:schemeClr val="bg1"/>
                </a:solidFill>
                <a:latin typeface="Arial"/>
                <a:cs typeface="Arial"/>
              </a:rPr>
              <a:t> VLIZ, SHOA </a:t>
            </a:r>
            <a:r>
              <a:rPr lang="es-CL" sz="2000" b="1" dirty="0" err="1">
                <a:solidFill>
                  <a:schemeClr val="bg1"/>
                </a:solidFill>
                <a:latin typeface="Arial"/>
                <a:cs typeface="Arial"/>
              </a:rPr>
              <a:t>is</a:t>
            </a:r>
            <a:r>
              <a:rPr lang="es-CL" sz="2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CL" sz="2000" b="1" dirty="0" err="1">
                <a:solidFill>
                  <a:schemeClr val="bg1"/>
                </a:solidFill>
                <a:latin typeface="Arial"/>
                <a:cs typeface="Arial"/>
              </a:rPr>
              <a:t>able</a:t>
            </a:r>
            <a:r>
              <a:rPr lang="es-CL" sz="20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CL" sz="2000" b="1">
                <a:solidFill>
                  <a:schemeClr val="bg1"/>
                </a:solidFill>
                <a:latin typeface="Arial"/>
                <a:cs typeface="Arial"/>
              </a:rPr>
              <a:t>to</a:t>
            </a:r>
            <a:r>
              <a:rPr lang="es-CL" sz="2000" b="1" smtClean="0">
                <a:solidFill>
                  <a:schemeClr val="bg1"/>
                </a:solidFill>
                <a:latin typeface="Arial"/>
                <a:cs typeface="Arial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s-CL" sz="16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Share </a:t>
            </a:r>
            <a:r>
              <a:rPr lang="es-CL" sz="1600" b="1" dirty="0" err="1">
                <a:solidFill>
                  <a:schemeClr val="bg1"/>
                </a:solidFill>
                <a:latin typeface="Arial"/>
                <a:cs typeface="Arial"/>
              </a:rPr>
              <a:t>its</a:t>
            </a: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 sea </a:t>
            </a:r>
            <a:r>
              <a:rPr lang="es-CL" sz="1600" b="1" dirty="0" err="1">
                <a:solidFill>
                  <a:schemeClr val="bg1"/>
                </a:solidFill>
                <a:latin typeface="Arial"/>
                <a:cs typeface="Arial"/>
              </a:rPr>
              <a:t>level</a:t>
            </a: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 gauges </a:t>
            </a:r>
            <a:r>
              <a:rPr lang="es-CL" sz="1600" b="1" dirty="0" err="1">
                <a:solidFill>
                  <a:schemeClr val="bg1"/>
                </a:solidFill>
                <a:latin typeface="Arial"/>
                <a:cs typeface="Arial"/>
              </a:rPr>
              <a:t>information</a:t>
            </a: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s-CL" sz="1600" b="1" dirty="0" err="1">
                <a:solidFill>
                  <a:schemeClr val="bg1"/>
                </a:solidFill>
                <a:latin typeface="Arial"/>
                <a:cs typeface="Arial"/>
              </a:rPr>
              <a:t>Receive</a:t>
            </a: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 sea </a:t>
            </a:r>
            <a:r>
              <a:rPr lang="es-CL" sz="1600" b="1" dirty="0" err="1">
                <a:solidFill>
                  <a:schemeClr val="bg1"/>
                </a:solidFill>
                <a:latin typeface="Arial"/>
                <a:cs typeface="Arial"/>
              </a:rPr>
              <a:t>level</a:t>
            </a: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 gauges </a:t>
            </a:r>
            <a:r>
              <a:rPr lang="es-CL" sz="1600" b="1" dirty="0" err="1">
                <a:solidFill>
                  <a:schemeClr val="bg1"/>
                </a:solidFill>
                <a:latin typeface="Arial"/>
                <a:cs typeface="Arial"/>
              </a:rPr>
              <a:t>information</a:t>
            </a: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CL" sz="1600" b="1" dirty="0" err="1">
                <a:solidFill>
                  <a:schemeClr val="bg1"/>
                </a:solidFill>
                <a:latin typeface="Arial"/>
                <a:cs typeface="Arial"/>
              </a:rPr>
              <a:t>from</a:t>
            </a: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CL" sz="1600" b="1" dirty="0" err="1">
                <a:solidFill>
                  <a:schemeClr val="bg1"/>
                </a:solidFill>
                <a:latin typeface="Arial"/>
                <a:cs typeface="Arial"/>
              </a:rPr>
              <a:t>around</a:t>
            </a: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CL" sz="1600" b="1" dirty="0" err="1">
                <a:solidFill>
                  <a:schemeClr val="bg1"/>
                </a:solidFill>
                <a:latin typeface="Arial"/>
                <a:cs typeface="Arial"/>
              </a:rPr>
              <a:t>the</a:t>
            </a: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lang="es-CL" sz="1600" b="1" dirty="0" err="1">
                <a:solidFill>
                  <a:schemeClr val="bg1"/>
                </a:solidFill>
                <a:latin typeface="Arial"/>
                <a:cs typeface="Arial"/>
              </a:rPr>
              <a:t>world</a:t>
            </a:r>
            <a:r>
              <a:rPr lang="es-CL" sz="1600" dirty="0" smtClean="0">
                <a:solidFill>
                  <a:schemeClr val="bg1"/>
                </a:solidFill>
              </a:rPr>
              <a:t>.</a:t>
            </a:r>
            <a:endParaRPr kumimoji="0" lang="es-CL" sz="1600" b="0" i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sym typeface="Calibri"/>
            </a:endParaRPr>
          </a:p>
        </p:txBody>
      </p:sp>
      <p:sp>
        <p:nvSpPr>
          <p:cNvPr id="36" name="Flecha derecha 35"/>
          <p:cNvSpPr/>
          <p:nvPr/>
        </p:nvSpPr>
        <p:spPr>
          <a:xfrm rot="10800000">
            <a:off x="2795185" y="2657447"/>
            <a:ext cx="555365" cy="313185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37" name="Flecha derecha 36"/>
          <p:cNvSpPr/>
          <p:nvPr/>
        </p:nvSpPr>
        <p:spPr>
          <a:xfrm rot="5400000">
            <a:off x="1241393" y="3838311"/>
            <a:ext cx="555365" cy="313185"/>
          </a:xfrm>
          <a:prstGeom prst="rightArrow">
            <a:avLst/>
          </a:prstGeom>
          <a:solidFill>
            <a:srgbClr val="FF0000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s-CL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pic>
        <p:nvPicPr>
          <p:cNvPr id="39" name="3 Imagen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811628"/>
            <a:ext cx="1368486" cy="1536319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55696" b="100000" l="45059" r="9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16" t="55696" r="4414"/>
          <a:stretch/>
        </p:blipFill>
        <p:spPr>
          <a:xfrm>
            <a:off x="2360586" y="3390174"/>
            <a:ext cx="1354772" cy="756060"/>
          </a:xfrm>
          <a:prstGeom prst="rect">
            <a:avLst/>
          </a:prstGeom>
        </p:spPr>
      </p:pic>
      <p:sp>
        <p:nvSpPr>
          <p:cNvPr id="41" name="55 CuadroTexto"/>
          <p:cNvSpPr txBox="1"/>
          <p:nvPr/>
        </p:nvSpPr>
        <p:spPr>
          <a:xfrm>
            <a:off x="230239" y="4038789"/>
            <a:ext cx="14097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smtClean="0">
                <a:solidFill>
                  <a:schemeClr val="bg1"/>
                </a:solidFill>
              </a:rPr>
              <a:t>NOAA</a:t>
            </a:r>
            <a:endParaRPr lang="es-CL" sz="2000" b="1" dirty="0">
              <a:solidFill>
                <a:schemeClr val="bg1"/>
              </a:solidFill>
            </a:endParaRPr>
          </a:p>
        </p:txBody>
      </p:sp>
      <p:sp>
        <p:nvSpPr>
          <p:cNvPr id="33" name="CuadroTexto 32"/>
          <p:cNvSpPr txBox="1"/>
          <p:nvPr/>
        </p:nvSpPr>
        <p:spPr>
          <a:xfrm>
            <a:off x="3438742" y="4812488"/>
            <a:ext cx="4906149" cy="156965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45719" tIns="45719" rIns="45719" bIns="45719" numCol="1" spcCol="38100" rtlCol="0" anchor="t">
            <a:spAutoFit/>
          </a:bodyPr>
          <a:lstStyle/>
          <a:p>
            <a:pPr marL="361950" indent="-361950" algn="just">
              <a:lnSpc>
                <a:spcPct val="150000"/>
              </a:lnSpc>
              <a:buFont typeface="Arial" panose="020B0604020202020204" pitchFamily="34" charset="0"/>
              <a:buChar char="•"/>
              <a:tabLst>
                <a:tab pos="361950" algn="l"/>
              </a:tabLst>
              <a:defRPr/>
            </a:pP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Data </a:t>
            </a:r>
            <a:r>
              <a:rPr lang="es-CL" sz="1600" b="1" dirty="0" err="1">
                <a:solidFill>
                  <a:schemeClr val="bg1"/>
                </a:solidFill>
                <a:latin typeface="Arial"/>
                <a:cs typeface="Arial"/>
              </a:rPr>
              <a:t>Transmission</a:t>
            </a: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 :</a:t>
            </a:r>
          </a:p>
          <a:p>
            <a:pPr marL="361950" lvl="4" indent="-361950" algn="just">
              <a:lnSpc>
                <a:spcPct val="150000"/>
              </a:lnSpc>
              <a:buFont typeface="Wingdings" pitchFamily="2" charset="2"/>
              <a:buChar char="Ø"/>
              <a:tabLst>
                <a:tab pos="361950" algn="l"/>
              </a:tabLst>
              <a:defRPr/>
            </a:pPr>
            <a:r>
              <a:rPr lang="es-CL" sz="1600" b="1">
                <a:solidFill>
                  <a:schemeClr val="bg1"/>
                </a:solidFill>
                <a:latin typeface="Arial"/>
                <a:cs typeface="Arial"/>
              </a:rPr>
              <a:t>GOES </a:t>
            </a:r>
            <a:r>
              <a:rPr lang="es-CL" sz="1600" b="1" smtClean="0">
                <a:solidFill>
                  <a:schemeClr val="bg1"/>
                </a:solidFill>
                <a:latin typeface="Arial"/>
                <a:cs typeface="Arial"/>
              </a:rPr>
              <a:t>Direct Readout Ground Station (DRGS)</a:t>
            </a:r>
            <a:endParaRPr lang="es-CL" sz="1600" b="1" dirty="0">
              <a:solidFill>
                <a:schemeClr val="bg1"/>
              </a:solidFill>
              <a:latin typeface="Arial"/>
              <a:cs typeface="Arial"/>
            </a:endParaRPr>
          </a:p>
          <a:p>
            <a:pPr marL="361950" lvl="2" indent="-361950" algn="just">
              <a:lnSpc>
                <a:spcPct val="150000"/>
              </a:lnSpc>
              <a:buFont typeface="Wingdings" pitchFamily="2" charset="2"/>
              <a:buChar char="Ø"/>
              <a:tabLst>
                <a:tab pos="361950" algn="l"/>
              </a:tabLst>
              <a:defRPr/>
            </a:pP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GPRS</a:t>
            </a:r>
          </a:p>
          <a:p>
            <a:pPr marL="361950" lvl="2" indent="-361950" algn="just">
              <a:lnSpc>
                <a:spcPct val="150000"/>
              </a:lnSpc>
              <a:buFont typeface="Wingdings" pitchFamily="2" charset="2"/>
              <a:buChar char="Ø"/>
              <a:tabLst>
                <a:tab pos="361950" algn="l"/>
              </a:tabLst>
              <a:defRPr/>
            </a:pPr>
            <a:r>
              <a:rPr lang="es-CL" sz="1600" b="1" dirty="0">
                <a:solidFill>
                  <a:schemeClr val="bg1"/>
                </a:solidFill>
                <a:latin typeface="Arial"/>
                <a:cs typeface="Arial"/>
              </a:rPr>
              <a:t>BGAN </a:t>
            </a:r>
          </a:p>
        </p:txBody>
      </p:sp>
    </p:spTree>
    <p:extLst>
      <p:ext uri="{BB962C8B-B14F-4D97-AF65-F5344CB8AC3E}">
        <p14:creationId xmlns:p14="http://schemas.microsoft.com/office/powerpoint/2010/main" val="173360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4" presetClass="entr" presetSubtype="1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16" presetClass="entr" presetSubtype="21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2" grpId="1" animBg="1"/>
      <p:bldP spid="28" grpId="0" animBg="1"/>
      <p:bldP spid="28" grpId="1" animBg="1"/>
      <p:bldP spid="36" grpId="0" animBg="1"/>
      <p:bldP spid="36" grpId="1" animBg="1"/>
      <p:bldP spid="37" grpId="0" animBg="1"/>
      <p:bldP spid="3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000100" y="3143248"/>
            <a:ext cx="5715040" cy="2357454"/>
          </a:xfrm>
          <a:prstGeom prst="roundRect">
            <a:avLst>
              <a:gd name="adj" fmla="val 3968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61938" indent="-261938" algn="ctr">
              <a:buFont typeface="Arial" pitchFamily="34" charset="0"/>
              <a:buChar char="•"/>
              <a:defRPr/>
            </a:pPr>
            <a:endParaRPr lang="es-ES_tradnl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solidFill>
                  <a:srgbClr val="0A38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" name="Imagen 203" descr="ESCUDO ARMADA-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206" name="19 Rectángulo"/>
          <p:cNvSpPr>
            <a:spLocks noChangeArrowheads="1"/>
          </p:cNvSpPr>
          <p:nvPr/>
        </p:nvSpPr>
        <p:spPr bwMode="auto">
          <a:xfrm>
            <a:off x="1077152" y="145064"/>
            <a:ext cx="7202796" cy="467051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 dirty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Data </a:t>
            </a:r>
            <a:r>
              <a:rPr lang="es-CL" sz="2400" kern="1200" dirty="0" err="1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Sharing</a:t>
            </a:r>
            <a:r>
              <a:rPr lang="es-CL" sz="2400" kern="1200" dirty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 </a:t>
            </a:r>
            <a:r>
              <a:rPr lang="es-CL" sz="2400" kern="1200" dirty="0" err="1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Options</a:t>
            </a:r>
            <a:r>
              <a:rPr lang="es-CL" sz="2400" kern="1200" dirty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: GOES</a:t>
            </a:r>
          </a:p>
        </p:txBody>
      </p:sp>
      <p:grpSp>
        <p:nvGrpSpPr>
          <p:cNvPr id="207" name="Agrupar 206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19" name="Proceso alternativo 218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0" name="Agrupar 219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21" name="Rectángulo 220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22" name="Rectángulo 221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1" name="Rectángulo 230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2" name="Conector recto 231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3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4" name="Imagen 233" descr="ESCUDO SHOA-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/>
          <a:srcRect r="67778"/>
          <a:stretch/>
        </p:blipFill>
        <p:spPr>
          <a:xfrm>
            <a:off x="5887724" y="4558934"/>
            <a:ext cx="1155978" cy="769560"/>
          </a:xfrm>
          <a:prstGeom prst="rect">
            <a:avLst/>
          </a:prstGeom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4860" y="574893"/>
            <a:ext cx="3054234" cy="1764439"/>
          </a:xfrm>
          <a:prstGeom prst="rect">
            <a:avLst/>
          </a:prstGeom>
        </p:spPr>
      </p:pic>
      <p:pic>
        <p:nvPicPr>
          <p:cNvPr id="4" name="3 Imagen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096" y="1121531"/>
            <a:ext cx="2361677" cy="2651316"/>
          </a:xfrm>
          <a:prstGeom prst="rect">
            <a:avLst/>
          </a:prstGeom>
        </p:spPr>
      </p:pic>
      <p:sp>
        <p:nvSpPr>
          <p:cNvPr id="7" name="6 Flecha a la derecha con bandas"/>
          <p:cNvSpPr/>
          <p:nvPr/>
        </p:nvSpPr>
        <p:spPr>
          <a:xfrm rot="16200000">
            <a:off x="4195766" y="2316055"/>
            <a:ext cx="752470" cy="400048"/>
          </a:xfrm>
          <a:prstGeom prst="stripedRightArrow">
            <a:avLst/>
          </a:prstGeom>
          <a:gradFill>
            <a:gsLst>
              <a:gs pos="0">
                <a:srgbClr val="44EAF2"/>
              </a:gs>
              <a:gs pos="100000">
                <a:schemeClr val="accent1">
                  <a:tint val="50000"/>
                  <a:shade val="100000"/>
                  <a:satMod val="350000"/>
                </a:schemeClr>
              </a:gs>
            </a:gsLst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L"/>
          </a:p>
        </p:txBody>
      </p:sp>
      <p:pic>
        <p:nvPicPr>
          <p:cNvPr id="224" name="223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7445" y="709544"/>
            <a:ext cx="1087336" cy="1087336"/>
          </a:xfrm>
          <a:prstGeom prst="rect">
            <a:avLst/>
          </a:prstGeom>
        </p:spPr>
      </p:pic>
      <p:pic>
        <p:nvPicPr>
          <p:cNvPr id="52" name="51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4942" flipH="1">
            <a:off x="2191919" y="740382"/>
            <a:ext cx="1087336" cy="1087336"/>
          </a:xfrm>
          <a:prstGeom prst="rect">
            <a:avLst/>
          </a:prstGeom>
        </p:spPr>
      </p:pic>
      <p:sp>
        <p:nvSpPr>
          <p:cNvPr id="55" name="54 CuadroTexto"/>
          <p:cNvSpPr txBox="1"/>
          <p:nvPr/>
        </p:nvSpPr>
        <p:spPr>
          <a:xfrm>
            <a:off x="6022884" y="4009216"/>
            <a:ext cx="98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3200" b="1" dirty="0" smtClean="0">
                <a:solidFill>
                  <a:srgbClr val="00FF99"/>
                </a:solidFill>
              </a:rPr>
              <a:t>GTS</a:t>
            </a:r>
            <a:endParaRPr lang="es-CL" sz="3200" b="1" dirty="0">
              <a:solidFill>
                <a:srgbClr val="00FF99"/>
              </a:solidFill>
            </a:endParaRPr>
          </a:p>
        </p:txBody>
      </p:sp>
      <p:sp>
        <p:nvSpPr>
          <p:cNvPr id="56" name="55 CuadroTexto"/>
          <p:cNvSpPr txBox="1"/>
          <p:nvPr/>
        </p:nvSpPr>
        <p:spPr>
          <a:xfrm>
            <a:off x="5370045" y="1912260"/>
            <a:ext cx="140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800" b="1" dirty="0" smtClean="0">
                <a:solidFill>
                  <a:schemeClr val="bg1"/>
                </a:solidFill>
              </a:rPr>
              <a:t>NOAA</a:t>
            </a:r>
            <a:endParaRPr lang="es-CL" sz="2800" b="1" dirty="0">
              <a:solidFill>
                <a:schemeClr val="bg1"/>
              </a:solidFill>
            </a:endParaRPr>
          </a:p>
        </p:txBody>
      </p:sp>
      <p:pic>
        <p:nvPicPr>
          <p:cNvPr id="226" name="225 Imagen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3491" y="4930460"/>
            <a:ext cx="1115403" cy="1115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" name="60 Imagen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04662" flipV="1">
            <a:off x="6874696" y="5139673"/>
            <a:ext cx="846675" cy="955918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866401" y="1078533"/>
            <a:ext cx="1486898" cy="2153381"/>
            <a:chOff x="866401" y="1078533"/>
            <a:chExt cx="1486898" cy="2153381"/>
          </a:xfrm>
        </p:grpSpPr>
        <p:sp>
          <p:nvSpPr>
            <p:cNvPr id="57" name="56 CuadroTexto"/>
            <p:cNvSpPr txBox="1"/>
            <p:nvPr/>
          </p:nvSpPr>
          <p:spPr>
            <a:xfrm>
              <a:off x="866401" y="1078533"/>
              <a:ext cx="1409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2800" b="1" dirty="0" smtClean="0">
                  <a:solidFill>
                    <a:schemeClr val="bg1"/>
                  </a:solidFill>
                </a:rPr>
                <a:t>SHOA</a:t>
              </a:r>
              <a:endParaRPr lang="es-CL" sz="2800" b="1" dirty="0">
                <a:solidFill>
                  <a:schemeClr val="bg1"/>
                </a:solidFill>
              </a:endParaRPr>
            </a:p>
          </p:txBody>
        </p:sp>
        <p:pic>
          <p:nvPicPr>
            <p:cNvPr id="36" name="Picture 4" descr="DSC07428">
              <a:extLst>
                <a:ext uri="{FF2B5EF4-FFF2-40B4-BE49-F238E27FC236}">
                  <a16:creationId xmlns:a16="http://schemas.microsoft.com/office/drawing/2014/main" id="{F395E74B-E01D-4850-ACBE-1B1E4E31EE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1" t="7524" r="17578" b="7350"/>
            <a:stretch>
              <a:fillRect/>
            </a:stretch>
          </p:blipFill>
          <p:spPr bwMode="auto">
            <a:xfrm>
              <a:off x="947093" y="1579196"/>
              <a:ext cx="1406206" cy="16527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upo 5"/>
          <p:cNvGrpSpPr/>
          <p:nvPr/>
        </p:nvGrpSpPr>
        <p:grpSpPr>
          <a:xfrm>
            <a:off x="948917" y="3127025"/>
            <a:ext cx="2166421" cy="843150"/>
            <a:chOff x="948917" y="3127025"/>
            <a:chExt cx="2166421" cy="843150"/>
          </a:xfrm>
        </p:grpSpPr>
        <p:pic>
          <p:nvPicPr>
            <p:cNvPr id="53" name="5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419864" flipH="1">
              <a:off x="948917" y="3330519"/>
              <a:ext cx="639656" cy="639656"/>
            </a:xfrm>
            <a:prstGeom prst="rect">
              <a:avLst/>
            </a:prstGeom>
          </p:spPr>
        </p:pic>
        <p:sp>
          <p:nvSpPr>
            <p:cNvPr id="58" name="57 CuadroTexto"/>
            <p:cNvSpPr txBox="1"/>
            <p:nvPr/>
          </p:nvSpPr>
          <p:spPr>
            <a:xfrm>
              <a:off x="1545912" y="3127025"/>
              <a:ext cx="9882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3200" b="1" dirty="0" smtClean="0">
                  <a:solidFill>
                    <a:srgbClr val="00FF99"/>
                  </a:solidFill>
                </a:rPr>
                <a:t>LAN</a:t>
              </a:r>
              <a:endParaRPr lang="es-CL" sz="3200" b="1" dirty="0">
                <a:solidFill>
                  <a:srgbClr val="00FF99"/>
                </a:solidFill>
              </a:endParaRPr>
            </a:p>
          </p:txBody>
        </p:sp>
        <p:pic>
          <p:nvPicPr>
            <p:cNvPr id="41" name="52 Imagen"/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0136">
              <a:off x="2475682" y="3293691"/>
              <a:ext cx="639656" cy="639656"/>
            </a:xfrm>
            <a:prstGeom prst="rect">
              <a:avLst/>
            </a:prstGeom>
          </p:spPr>
        </p:pic>
      </p:grpSp>
      <p:grpSp>
        <p:nvGrpSpPr>
          <p:cNvPr id="8" name="Grupo 7"/>
          <p:cNvGrpSpPr/>
          <p:nvPr/>
        </p:nvGrpSpPr>
        <p:grpSpPr>
          <a:xfrm>
            <a:off x="170830" y="3876201"/>
            <a:ext cx="3804568" cy="1375607"/>
            <a:chOff x="170830" y="3876201"/>
            <a:chExt cx="3804568" cy="1375607"/>
          </a:xfrm>
        </p:grpSpPr>
        <p:grpSp>
          <p:nvGrpSpPr>
            <p:cNvPr id="11" name="Grupo 10"/>
            <p:cNvGrpSpPr/>
            <p:nvPr/>
          </p:nvGrpSpPr>
          <p:grpSpPr>
            <a:xfrm>
              <a:off x="170830" y="3923199"/>
              <a:ext cx="1409700" cy="1328609"/>
              <a:chOff x="157069" y="4229330"/>
              <a:chExt cx="1409700" cy="1328609"/>
            </a:xfrm>
          </p:grpSpPr>
          <p:pic>
            <p:nvPicPr>
              <p:cNvPr id="44" name="Imagen 43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flipH="1">
                <a:off x="882174" y="4229330"/>
                <a:ext cx="511509" cy="693110"/>
              </a:xfrm>
              <a:prstGeom prst="rect">
                <a:avLst/>
              </a:prstGeom>
            </p:spPr>
          </p:pic>
          <p:pic>
            <p:nvPicPr>
              <p:cNvPr id="9" name="Imagen 8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flipH="1">
                <a:off x="291109" y="4283495"/>
                <a:ext cx="776068" cy="1051595"/>
              </a:xfrm>
              <a:prstGeom prst="rect">
                <a:avLst/>
              </a:prstGeom>
            </p:spPr>
          </p:pic>
          <p:sp>
            <p:nvSpPr>
              <p:cNvPr id="42" name="56 CuadroTexto"/>
              <p:cNvSpPr txBox="1"/>
              <p:nvPr/>
            </p:nvSpPr>
            <p:spPr>
              <a:xfrm>
                <a:off x="157069" y="5219385"/>
                <a:ext cx="14097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L" sz="1600" b="1" smtClean="0">
                    <a:solidFill>
                      <a:schemeClr val="bg1"/>
                    </a:solidFill>
                  </a:rPr>
                  <a:t>Datacenter 01</a:t>
                </a:r>
                <a:endParaRPr lang="es-CL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10" name="Grupo 9"/>
            <p:cNvGrpSpPr/>
            <p:nvPr/>
          </p:nvGrpSpPr>
          <p:grpSpPr>
            <a:xfrm>
              <a:off x="2515890" y="3876201"/>
              <a:ext cx="1459508" cy="1365466"/>
              <a:chOff x="2696506" y="4228213"/>
              <a:chExt cx="1459508" cy="1365466"/>
            </a:xfrm>
          </p:grpSpPr>
          <p:pic>
            <p:nvPicPr>
              <p:cNvPr id="45" name="Imagen 44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flipH="1">
                <a:off x="2696506" y="4228213"/>
                <a:ext cx="511509" cy="693110"/>
              </a:xfrm>
              <a:prstGeom prst="rect">
                <a:avLst/>
              </a:prstGeom>
            </p:spPr>
          </p:pic>
          <p:pic>
            <p:nvPicPr>
              <p:cNvPr id="40" name="Imagen 39"/>
              <p:cNvPicPr>
                <a:picLocks noChangeAspect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 flipH="1">
                <a:off x="3044485" y="4230249"/>
                <a:ext cx="776068" cy="1051595"/>
              </a:xfrm>
              <a:prstGeom prst="rect">
                <a:avLst/>
              </a:prstGeom>
            </p:spPr>
          </p:pic>
          <p:sp>
            <p:nvSpPr>
              <p:cNvPr id="43" name="56 CuadroTexto"/>
              <p:cNvSpPr txBox="1"/>
              <p:nvPr/>
            </p:nvSpPr>
            <p:spPr>
              <a:xfrm>
                <a:off x="2746314" y="5255125"/>
                <a:ext cx="1409700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L" sz="1600" b="1" smtClean="0">
                    <a:solidFill>
                      <a:schemeClr val="bg1"/>
                    </a:solidFill>
                  </a:rPr>
                  <a:t>Datacenter 02</a:t>
                </a:r>
                <a:endParaRPr lang="es-CL" sz="1600" b="1" dirty="0">
                  <a:solidFill>
                    <a:schemeClr val="bg1"/>
                  </a:solidFill>
                </a:endParaRPr>
              </a:p>
            </p:txBody>
          </p:sp>
        </p:grpSp>
      </p:grpSp>
      <p:pic>
        <p:nvPicPr>
          <p:cNvPr id="49" name="223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584529" flipV="1">
            <a:off x="1572133" y="4845993"/>
            <a:ext cx="1087336" cy="1087336"/>
          </a:xfrm>
          <a:prstGeom prst="rect">
            <a:avLst/>
          </a:prstGeom>
        </p:spPr>
      </p:pic>
      <p:pic>
        <p:nvPicPr>
          <p:cNvPr id="54" name="39 Imagen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ackgroundRemoval t="55696" b="100000" l="45059" r="9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16" t="55696" r="4414"/>
          <a:stretch/>
        </p:blipFill>
        <p:spPr>
          <a:xfrm>
            <a:off x="2902665" y="5215149"/>
            <a:ext cx="1758296" cy="981256"/>
          </a:xfrm>
          <a:prstGeom prst="rect">
            <a:avLst/>
          </a:prstGeom>
        </p:spPr>
      </p:pic>
      <p:sp>
        <p:nvSpPr>
          <p:cNvPr id="47" name="56 CuadroTexto"/>
          <p:cNvSpPr txBox="1"/>
          <p:nvPr/>
        </p:nvSpPr>
        <p:spPr>
          <a:xfrm>
            <a:off x="1754519" y="5897876"/>
            <a:ext cx="14097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1600" b="1" smtClean="0">
                <a:solidFill>
                  <a:schemeClr val="bg1"/>
                </a:solidFill>
              </a:rPr>
              <a:t>Push</a:t>
            </a:r>
            <a:endParaRPr lang="es-CL" sz="1600" b="1" dirty="0">
              <a:solidFill>
                <a:schemeClr val="bg1"/>
              </a:solidFill>
            </a:endParaRPr>
          </a:p>
        </p:txBody>
      </p:sp>
      <p:grpSp>
        <p:nvGrpSpPr>
          <p:cNvPr id="12" name="Grupo 11"/>
          <p:cNvGrpSpPr/>
          <p:nvPr/>
        </p:nvGrpSpPr>
        <p:grpSpPr>
          <a:xfrm>
            <a:off x="4972068" y="5215149"/>
            <a:ext cx="2101631" cy="1148250"/>
            <a:chOff x="4626103" y="5047418"/>
            <a:chExt cx="2101631" cy="1148250"/>
          </a:xfrm>
        </p:grpSpPr>
        <p:pic>
          <p:nvPicPr>
            <p:cNvPr id="50" name="50 Imagen"/>
            <p:cNvPicPr>
              <a:picLocks noChangeAspect="1"/>
            </p:cNvPicPr>
            <p:nvPr/>
          </p:nvPicPr>
          <p:blipFill>
            <a:blip r:embed="rId18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/>
                      </a14:imgEffect>
                      <a14:imgEffect>
                        <a14:brightnessContrast contras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079" flipV="1">
              <a:off x="4626103" y="5047418"/>
              <a:ext cx="1087336" cy="1087336"/>
            </a:xfrm>
            <a:prstGeom prst="rect">
              <a:avLst/>
            </a:prstGeom>
            <a:noFill/>
          </p:spPr>
        </p:pic>
        <p:sp>
          <p:nvSpPr>
            <p:cNvPr id="48" name="56 CuadroTexto"/>
            <p:cNvSpPr txBox="1"/>
            <p:nvPr/>
          </p:nvSpPr>
          <p:spPr>
            <a:xfrm>
              <a:off x="5318034" y="5857114"/>
              <a:ext cx="1409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1600" b="1" smtClean="0">
                  <a:solidFill>
                    <a:schemeClr val="bg1"/>
                  </a:solidFill>
                </a:rPr>
                <a:t>Pull</a:t>
              </a:r>
              <a:endParaRPr lang="es-CL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1" name="50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79281">
            <a:off x="6822217" y="3379803"/>
            <a:ext cx="1087336" cy="1087336"/>
          </a:xfrm>
          <a:prstGeom prst="rect">
            <a:avLst/>
          </a:prstGeom>
        </p:spPr>
      </p:pic>
      <p:grpSp>
        <p:nvGrpSpPr>
          <p:cNvPr id="13" name="Grupo 12"/>
          <p:cNvGrpSpPr/>
          <p:nvPr/>
        </p:nvGrpSpPr>
        <p:grpSpPr>
          <a:xfrm>
            <a:off x="3948277" y="3016479"/>
            <a:ext cx="1485553" cy="1980737"/>
            <a:chOff x="3948277" y="3016479"/>
            <a:chExt cx="1485553" cy="1980737"/>
          </a:xfrm>
        </p:grpSpPr>
        <p:pic>
          <p:nvPicPr>
            <p:cNvPr id="24" name="Picture 39" descr="Foto0091"/>
            <p:cNvPicPr>
              <a:picLocks noChangeAspect="1" noChangeArrowheads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613" r="17401"/>
            <a:stretch>
              <a:fillRect/>
            </a:stretch>
          </p:blipFill>
          <p:spPr bwMode="auto">
            <a:xfrm>
              <a:off x="4177059" y="3044996"/>
              <a:ext cx="895519" cy="1364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0" name="1 Imagen"/>
            <p:cNvPicPr>
              <a:picLocks noChangeAspect="1"/>
            </p:cNvPicPr>
            <p:nvPr/>
          </p:nvPicPr>
          <p:blipFill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48277" y="3016479"/>
              <a:ext cx="1485553" cy="1980737"/>
            </a:xfrm>
            <a:prstGeom prst="rect">
              <a:avLst/>
            </a:prstGeom>
          </p:spPr>
        </p:pic>
      </p:grpSp>
      <p:pic>
        <p:nvPicPr>
          <p:cNvPr id="59" name="50 Imagen"/>
          <p:cNvPicPr>
            <a:picLocks noChangeAspect="1"/>
          </p:cNvPicPr>
          <p:nvPr/>
        </p:nvPicPr>
        <p:blipFill>
          <a:blip r:embed="rId18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0000" b="90000" l="10000" r="90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4590044" y="4951603"/>
            <a:ext cx="1087336" cy="1087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27320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3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65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75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500"/>
                            </p:stCondLst>
                            <p:childTnLst>
                              <p:par>
                                <p:cTn id="69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500"/>
                            </p:stCondLst>
                            <p:childTnLst>
                              <p:par>
                                <p:cTn id="73" presetID="22" presetClass="entr" presetSubtype="8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500"/>
                            </p:stCondLst>
                            <p:childTnLst>
                              <p:par>
                                <p:cTn id="7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7" grpId="0" animBg="1"/>
      <p:bldP spid="55" grpId="0"/>
      <p:bldP spid="56" grpId="0"/>
      <p:bldP spid="4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000100" y="3143248"/>
            <a:ext cx="5715040" cy="2357454"/>
          </a:xfrm>
          <a:prstGeom prst="roundRect">
            <a:avLst>
              <a:gd name="adj" fmla="val 3968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61938" indent="-261938" algn="ctr">
              <a:buFont typeface="Arial" pitchFamily="34" charset="0"/>
              <a:buChar char="•"/>
              <a:defRPr/>
            </a:pPr>
            <a:endParaRPr lang="es-ES_tradnl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solidFill>
                  <a:srgbClr val="0A38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" name="Imagen 203" descr="ESCUDO ARMADA-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206" name="19 Rectángulo"/>
          <p:cNvSpPr>
            <a:spLocks noChangeArrowheads="1"/>
          </p:cNvSpPr>
          <p:nvPr/>
        </p:nvSpPr>
        <p:spPr bwMode="auto">
          <a:xfrm>
            <a:off x="1077152" y="145064"/>
            <a:ext cx="7202796" cy="467051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 dirty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Data </a:t>
            </a:r>
            <a:r>
              <a:rPr lang="es-CL" sz="2400" kern="1200" dirty="0" err="1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Sharing</a:t>
            </a:r>
            <a:r>
              <a:rPr lang="es-CL" sz="2400" kern="1200" dirty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 </a:t>
            </a:r>
            <a:r>
              <a:rPr lang="es-CL" sz="2400" kern="1200" dirty="0" err="1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Options</a:t>
            </a:r>
            <a:r>
              <a:rPr lang="es-CL" sz="2400" kern="1200" dirty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: BGAN and GPRS</a:t>
            </a:r>
          </a:p>
        </p:txBody>
      </p:sp>
      <p:grpSp>
        <p:nvGrpSpPr>
          <p:cNvPr id="207" name="Agrupar 206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19" name="Proceso alternativo 218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0" name="Agrupar 219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21" name="Rectángulo 220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22" name="Rectángulo 221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1" name="Rectángulo 230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2" name="Conector recto 231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3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4" name="Imagen 233" descr="ESCUDO SHOA-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/>
          <a:srcRect r="67778"/>
          <a:stretch/>
        </p:blipFill>
        <p:spPr>
          <a:xfrm>
            <a:off x="6281836" y="2812335"/>
            <a:ext cx="1659425" cy="1104716"/>
          </a:xfrm>
          <a:prstGeom prst="rect">
            <a:avLst/>
          </a:prstGeom>
        </p:spPr>
      </p:pic>
      <p:pic>
        <p:nvPicPr>
          <p:cNvPr id="24" name="Picture 39" descr="Foto0091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613" r="17401"/>
          <a:stretch>
            <a:fillRect/>
          </a:stretch>
        </p:blipFill>
        <p:spPr bwMode="auto">
          <a:xfrm>
            <a:off x="3238380" y="1001257"/>
            <a:ext cx="1258412" cy="19171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97" y="974005"/>
            <a:ext cx="2361369" cy="1364169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11" b="95541" l="0" r="9412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25996" y="3189521"/>
            <a:ext cx="904036" cy="887085"/>
          </a:xfrm>
          <a:prstGeom prst="rect">
            <a:avLst/>
          </a:prstGeom>
        </p:spPr>
      </p:pic>
      <p:pic>
        <p:nvPicPr>
          <p:cNvPr id="224" name="223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84039" flipV="1">
            <a:off x="3453827" y="5182510"/>
            <a:ext cx="1087336" cy="1087336"/>
          </a:xfrm>
          <a:prstGeom prst="rect">
            <a:avLst/>
          </a:prstGeom>
        </p:spPr>
      </p:pic>
      <p:pic>
        <p:nvPicPr>
          <p:cNvPr id="52" name="51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739584" flipH="1">
            <a:off x="791344" y="2098351"/>
            <a:ext cx="1087336" cy="1087336"/>
          </a:xfrm>
          <a:prstGeom prst="rect">
            <a:avLst/>
          </a:prstGeom>
        </p:spPr>
      </p:pic>
      <p:pic>
        <p:nvPicPr>
          <p:cNvPr id="53" name="52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50130" flipH="1">
            <a:off x="8329" y="4364869"/>
            <a:ext cx="1438503" cy="1087336"/>
          </a:xfrm>
          <a:prstGeom prst="rect">
            <a:avLst/>
          </a:prstGeom>
        </p:spPr>
      </p:pic>
      <p:sp>
        <p:nvSpPr>
          <p:cNvPr id="57" name="56 CuadroTexto"/>
          <p:cNvSpPr txBox="1"/>
          <p:nvPr/>
        </p:nvSpPr>
        <p:spPr>
          <a:xfrm>
            <a:off x="2088907" y="1890157"/>
            <a:ext cx="140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800" b="1" dirty="0" smtClean="0">
                <a:solidFill>
                  <a:schemeClr val="bg1"/>
                </a:solidFill>
              </a:rPr>
              <a:t>BGAN</a:t>
            </a:r>
            <a:endParaRPr lang="es-CL" sz="2800" b="1" dirty="0">
              <a:solidFill>
                <a:schemeClr val="bg1"/>
              </a:solidFill>
            </a:endParaRPr>
          </a:p>
        </p:txBody>
      </p:sp>
      <p:pic>
        <p:nvPicPr>
          <p:cNvPr id="226" name="225 Imagen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6735" y="1024440"/>
            <a:ext cx="1115403" cy="11154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1" name="60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32160">
            <a:off x="6551097" y="1612846"/>
            <a:ext cx="1085238" cy="1085238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5696" b="100000" l="45059" r="9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16" t="55696" r="4414"/>
          <a:stretch/>
        </p:blipFill>
        <p:spPr>
          <a:xfrm>
            <a:off x="5050432" y="5010212"/>
            <a:ext cx="2327701" cy="1299025"/>
          </a:xfrm>
          <a:prstGeom prst="rect">
            <a:avLst/>
          </a:prstGeom>
        </p:spPr>
      </p:pic>
      <p:grpSp>
        <p:nvGrpSpPr>
          <p:cNvPr id="15" name="14 Grupo"/>
          <p:cNvGrpSpPr/>
          <p:nvPr/>
        </p:nvGrpSpPr>
        <p:grpSpPr>
          <a:xfrm>
            <a:off x="3541289" y="2830557"/>
            <a:ext cx="2524125" cy="1809750"/>
            <a:chOff x="1586455" y="3231602"/>
            <a:chExt cx="2524125" cy="1809750"/>
          </a:xfrm>
        </p:grpSpPr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17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1053" b="100000" l="4906" r="98491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6455" y="3231602"/>
              <a:ext cx="2524125" cy="1809750"/>
            </a:xfrm>
            <a:prstGeom prst="rect">
              <a:avLst/>
            </a:prstGeom>
          </p:spPr>
        </p:pic>
        <p:grpSp>
          <p:nvGrpSpPr>
            <p:cNvPr id="14" name="13 Grupo"/>
            <p:cNvGrpSpPr/>
            <p:nvPr/>
          </p:nvGrpSpPr>
          <p:grpSpPr>
            <a:xfrm>
              <a:off x="2269136" y="3376640"/>
              <a:ext cx="715992" cy="633524"/>
              <a:chOff x="2221511" y="3376640"/>
              <a:chExt cx="715992" cy="633524"/>
            </a:xfrm>
          </p:grpSpPr>
          <p:sp>
            <p:nvSpPr>
              <p:cNvPr id="13" name="12 Arco de bloque"/>
              <p:cNvSpPr/>
              <p:nvPr/>
            </p:nvSpPr>
            <p:spPr>
              <a:xfrm rot="16200000">
                <a:off x="2480983" y="3453603"/>
                <a:ext cx="416912" cy="496129"/>
              </a:xfrm>
              <a:prstGeom prst="blockArc">
                <a:avLst/>
              </a:prstGeom>
              <a:solidFill>
                <a:srgbClr val="44EAF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>
                  <a:solidFill>
                    <a:schemeClr val="tx1"/>
                  </a:solidFill>
                </a:endParaRPr>
              </a:p>
            </p:txBody>
          </p:sp>
          <p:sp>
            <p:nvSpPr>
              <p:cNvPr id="45" name="44 Arco de bloque"/>
              <p:cNvSpPr/>
              <p:nvPr/>
            </p:nvSpPr>
            <p:spPr>
              <a:xfrm rot="16200000">
                <a:off x="2148510" y="3449641"/>
                <a:ext cx="633524" cy="487522"/>
              </a:xfrm>
              <a:prstGeom prst="blockArc">
                <a:avLst/>
              </a:prstGeom>
              <a:solidFill>
                <a:srgbClr val="44EAF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7" name="46 Grupo"/>
            <p:cNvGrpSpPr/>
            <p:nvPr/>
          </p:nvGrpSpPr>
          <p:grpSpPr>
            <a:xfrm flipH="1">
              <a:off x="2707286" y="3376640"/>
              <a:ext cx="715992" cy="633524"/>
              <a:chOff x="2221511" y="3376640"/>
              <a:chExt cx="715992" cy="633524"/>
            </a:xfrm>
          </p:grpSpPr>
          <p:sp>
            <p:nvSpPr>
              <p:cNvPr id="48" name="47 Arco de bloque"/>
              <p:cNvSpPr/>
              <p:nvPr/>
            </p:nvSpPr>
            <p:spPr>
              <a:xfrm rot="16200000">
                <a:off x="2480983" y="3453603"/>
                <a:ext cx="416912" cy="496129"/>
              </a:xfrm>
              <a:prstGeom prst="blockArc">
                <a:avLst/>
              </a:prstGeom>
              <a:solidFill>
                <a:srgbClr val="44EAF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>
                  <a:solidFill>
                    <a:schemeClr val="tx1"/>
                  </a:solidFill>
                </a:endParaRPr>
              </a:p>
            </p:txBody>
          </p:sp>
          <p:sp>
            <p:nvSpPr>
              <p:cNvPr id="49" name="48 Arco de bloque"/>
              <p:cNvSpPr/>
              <p:nvPr/>
            </p:nvSpPr>
            <p:spPr>
              <a:xfrm rot="16200000">
                <a:off x="2148510" y="3449641"/>
                <a:ext cx="633524" cy="487522"/>
              </a:xfrm>
              <a:prstGeom prst="blockArc">
                <a:avLst/>
              </a:prstGeom>
              <a:solidFill>
                <a:srgbClr val="44EAF2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s-CL">
                  <a:solidFill>
                    <a:schemeClr val="tx1"/>
                  </a:solidFill>
                </a:endParaRPr>
              </a:p>
            </p:txBody>
          </p:sp>
        </p:grpSp>
      </p:grpSp>
      <p:pic>
        <p:nvPicPr>
          <p:cNvPr id="54" name="53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626397" flipH="1">
            <a:off x="2117416" y="1176224"/>
            <a:ext cx="1087336" cy="1087336"/>
          </a:xfrm>
          <a:prstGeom prst="rect">
            <a:avLst/>
          </a:prstGeom>
        </p:spPr>
      </p:pic>
      <p:pic>
        <p:nvPicPr>
          <p:cNvPr id="59" name="58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13499">
            <a:off x="4223940" y="1718459"/>
            <a:ext cx="1277659" cy="1277659"/>
          </a:xfrm>
          <a:prstGeom prst="rect">
            <a:avLst/>
          </a:prstGeom>
        </p:spPr>
      </p:pic>
      <p:pic>
        <p:nvPicPr>
          <p:cNvPr id="60" name="59 Imagen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449574" flipV="1">
            <a:off x="1791209" y="3957233"/>
            <a:ext cx="2426316" cy="1303888"/>
          </a:xfrm>
          <a:prstGeom prst="rect">
            <a:avLst/>
          </a:prstGeom>
        </p:spPr>
      </p:pic>
      <p:sp>
        <p:nvSpPr>
          <p:cNvPr id="62" name="61 CuadroTexto"/>
          <p:cNvSpPr txBox="1"/>
          <p:nvPr/>
        </p:nvSpPr>
        <p:spPr>
          <a:xfrm>
            <a:off x="1736601" y="3261739"/>
            <a:ext cx="13989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000" b="1" dirty="0" err="1" smtClean="0">
                <a:solidFill>
                  <a:srgbClr val="44EAF2"/>
                </a:solidFill>
              </a:rPr>
              <a:t>Land</a:t>
            </a:r>
            <a:r>
              <a:rPr lang="es-CL" sz="2000" b="1" dirty="0" smtClean="0">
                <a:solidFill>
                  <a:srgbClr val="44EAF2"/>
                </a:solidFill>
              </a:rPr>
              <a:t> </a:t>
            </a:r>
            <a:r>
              <a:rPr lang="es-CL" sz="2000" b="1" dirty="0" err="1" smtClean="0">
                <a:solidFill>
                  <a:srgbClr val="44EAF2"/>
                </a:solidFill>
              </a:rPr>
              <a:t>based</a:t>
            </a:r>
            <a:r>
              <a:rPr lang="es-CL" sz="2000" b="1" dirty="0" smtClean="0">
                <a:solidFill>
                  <a:srgbClr val="44EAF2"/>
                </a:solidFill>
              </a:rPr>
              <a:t> Internet</a:t>
            </a:r>
            <a:endParaRPr lang="es-CL" sz="2000" b="1" dirty="0">
              <a:solidFill>
                <a:srgbClr val="44EAF2"/>
              </a:solidFill>
            </a:endParaRPr>
          </a:p>
        </p:txBody>
      </p:sp>
      <p:sp>
        <p:nvSpPr>
          <p:cNvPr id="63" name="62 CuadroTexto"/>
          <p:cNvSpPr txBox="1"/>
          <p:nvPr/>
        </p:nvSpPr>
        <p:spPr>
          <a:xfrm>
            <a:off x="4872136" y="1320531"/>
            <a:ext cx="14097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800" b="1" dirty="0" smtClean="0">
                <a:solidFill>
                  <a:schemeClr val="bg1"/>
                </a:solidFill>
              </a:rPr>
              <a:t>GPRS</a:t>
            </a:r>
            <a:endParaRPr lang="es-CL" sz="2800" b="1" dirty="0">
              <a:solidFill>
                <a:schemeClr val="bg1"/>
              </a:solidFill>
            </a:endParaRPr>
          </a:p>
        </p:txBody>
      </p:sp>
      <p:sp>
        <p:nvSpPr>
          <p:cNvPr id="64" name="63 CuadroTexto"/>
          <p:cNvSpPr txBox="1"/>
          <p:nvPr/>
        </p:nvSpPr>
        <p:spPr>
          <a:xfrm>
            <a:off x="553616" y="4349152"/>
            <a:ext cx="9882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3200" b="1" dirty="0" smtClean="0">
                <a:solidFill>
                  <a:srgbClr val="00FF99"/>
                </a:solidFill>
              </a:rPr>
              <a:t>LAN</a:t>
            </a:r>
            <a:endParaRPr lang="es-CL" sz="3200" b="1" dirty="0">
              <a:solidFill>
                <a:srgbClr val="00FF99"/>
              </a:solidFill>
            </a:endParaRPr>
          </a:p>
        </p:txBody>
      </p:sp>
      <p:grpSp>
        <p:nvGrpSpPr>
          <p:cNvPr id="2" name="Grupo 1"/>
          <p:cNvGrpSpPr/>
          <p:nvPr/>
        </p:nvGrpSpPr>
        <p:grpSpPr>
          <a:xfrm>
            <a:off x="1138177" y="5213622"/>
            <a:ext cx="2677141" cy="1083658"/>
            <a:chOff x="1444271" y="4685913"/>
            <a:chExt cx="2677141" cy="1083658"/>
          </a:xfrm>
        </p:grpSpPr>
        <p:grpSp>
          <p:nvGrpSpPr>
            <p:cNvPr id="76" name="Grupo 75"/>
            <p:cNvGrpSpPr/>
            <p:nvPr/>
          </p:nvGrpSpPr>
          <p:grpSpPr>
            <a:xfrm>
              <a:off x="1444271" y="4714944"/>
              <a:ext cx="1480518" cy="1054627"/>
              <a:chOff x="157069" y="4229330"/>
              <a:chExt cx="2047000" cy="1458151"/>
            </a:xfrm>
          </p:grpSpPr>
          <p:pic>
            <p:nvPicPr>
              <p:cNvPr id="77" name="Imagen 76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H="1">
                <a:off x="882174" y="4229330"/>
                <a:ext cx="511509" cy="693110"/>
              </a:xfrm>
              <a:prstGeom prst="rect">
                <a:avLst/>
              </a:prstGeom>
            </p:spPr>
          </p:pic>
          <p:pic>
            <p:nvPicPr>
              <p:cNvPr id="78" name="Imagen 77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H="1">
                <a:off x="291109" y="4283495"/>
                <a:ext cx="776068" cy="1051595"/>
              </a:xfrm>
              <a:prstGeom prst="rect">
                <a:avLst/>
              </a:prstGeom>
            </p:spPr>
          </p:pic>
          <p:sp>
            <p:nvSpPr>
              <p:cNvPr id="79" name="56 CuadroTexto"/>
              <p:cNvSpPr txBox="1"/>
              <p:nvPr/>
            </p:nvSpPr>
            <p:spPr>
              <a:xfrm>
                <a:off x="157069" y="5219389"/>
                <a:ext cx="2047000" cy="46809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L" sz="1600" b="1" smtClean="0">
                    <a:solidFill>
                      <a:schemeClr val="bg1"/>
                    </a:solidFill>
                  </a:rPr>
                  <a:t>DataC 01</a:t>
                </a:r>
                <a:endParaRPr lang="es-CL" sz="1600" b="1" dirty="0">
                  <a:solidFill>
                    <a:schemeClr val="bg1"/>
                  </a:solidFill>
                </a:endParaRPr>
              </a:p>
            </p:txBody>
          </p:sp>
        </p:grpSp>
        <p:grpSp>
          <p:nvGrpSpPr>
            <p:cNvPr id="80" name="Grupo 79"/>
            <p:cNvGrpSpPr/>
            <p:nvPr/>
          </p:nvGrpSpPr>
          <p:grpSpPr>
            <a:xfrm>
              <a:off x="2495922" y="4685913"/>
              <a:ext cx="1625490" cy="1057711"/>
              <a:chOff x="2696506" y="4228213"/>
              <a:chExt cx="2321105" cy="1510348"/>
            </a:xfrm>
          </p:grpSpPr>
          <p:pic>
            <p:nvPicPr>
              <p:cNvPr id="81" name="Imagen 80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H="1">
                <a:off x="2696506" y="4228213"/>
                <a:ext cx="511509" cy="693110"/>
              </a:xfrm>
              <a:prstGeom prst="rect">
                <a:avLst/>
              </a:prstGeom>
            </p:spPr>
          </p:pic>
          <p:pic>
            <p:nvPicPr>
              <p:cNvPr id="82" name="Imagen 81"/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 flipH="1">
                <a:off x="3044485" y="4230249"/>
                <a:ext cx="776068" cy="1051595"/>
              </a:xfrm>
              <a:prstGeom prst="rect">
                <a:avLst/>
              </a:prstGeom>
            </p:spPr>
          </p:pic>
          <p:sp>
            <p:nvSpPr>
              <p:cNvPr id="83" name="56 CuadroTexto"/>
              <p:cNvSpPr txBox="1"/>
              <p:nvPr/>
            </p:nvSpPr>
            <p:spPr>
              <a:xfrm>
                <a:off x="2746314" y="5255126"/>
                <a:ext cx="2271297" cy="4834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s-CL" sz="1600" b="1" smtClean="0">
                    <a:solidFill>
                      <a:schemeClr val="bg1"/>
                    </a:solidFill>
                  </a:rPr>
                  <a:t>DataC 02</a:t>
                </a:r>
                <a:endParaRPr lang="es-CL" sz="1600" b="1" dirty="0">
                  <a:solidFill>
                    <a:schemeClr val="bg1"/>
                  </a:solidFill>
                </a:endParaRPr>
              </a:p>
            </p:txBody>
          </p:sp>
        </p:grpSp>
      </p:grpSp>
      <p:grpSp>
        <p:nvGrpSpPr>
          <p:cNvPr id="4" name="Grupo 3"/>
          <p:cNvGrpSpPr/>
          <p:nvPr/>
        </p:nvGrpSpPr>
        <p:grpSpPr>
          <a:xfrm>
            <a:off x="6497800" y="4107162"/>
            <a:ext cx="2300579" cy="1087336"/>
            <a:chOff x="6497800" y="4107162"/>
            <a:chExt cx="2300579" cy="1087336"/>
          </a:xfrm>
        </p:grpSpPr>
        <p:pic>
          <p:nvPicPr>
            <p:cNvPr id="84" name="50 Imagen"/>
            <p:cNvPicPr>
              <a:picLocks noChangeAspect="1"/>
            </p:cNvPicPr>
            <p:nvPr/>
          </p:nvPicPr>
          <p:blipFill>
            <a:blip r:embed="rId20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  <a14:imgEffect>
                        <a14:brightnessContrast contras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171320" flipV="1">
              <a:off x="6497800" y="4107162"/>
              <a:ext cx="1087336" cy="1087336"/>
            </a:xfrm>
            <a:prstGeom prst="rect">
              <a:avLst/>
            </a:prstGeom>
            <a:noFill/>
          </p:spPr>
        </p:pic>
        <p:sp>
          <p:nvSpPr>
            <p:cNvPr id="85" name="56 CuadroTexto"/>
            <p:cNvSpPr txBox="1"/>
            <p:nvPr/>
          </p:nvSpPr>
          <p:spPr>
            <a:xfrm>
              <a:off x="7388679" y="4610294"/>
              <a:ext cx="1409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1600" b="1" smtClean="0">
                  <a:solidFill>
                    <a:schemeClr val="bg1"/>
                  </a:solidFill>
                </a:rPr>
                <a:t>Pull</a:t>
              </a:r>
              <a:endParaRPr lang="es-CL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55" name="223 Imagen"/>
          <p:cNvPicPr>
            <a:picLocks noChangeAspect="1"/>
          </p:cNvPicPr>
          <p:nvPr/>
        </p:nvPicPr>
        <p:blipFill>
          <a:blip r:embed="rId2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930890" flipV="1">
            <a:off x="4657751" y="4437264"/>
            <a:ext cx="1087336" cy="1087336"/>
          </a:xfrm>
          <a:prstGeom prst="rect">
            <a:avLst/>
          </a:prstGeom>
        </p:spPr>
      </p:pic>
      <p:pic>
        <p:nvPicPr>
          <p:cNvPr id="56" name="50 Imagen"/>
          <p:cNvPicPr>
            <a:picLocks noChangeAspect="1"/>
          </p:cNvPicPr>
          <p:nvPr/>
        </p:nvPicPr>
        <p:blipFill>
          <a:blip r:embed="rId20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/>
                    </a14:imgEffect>
                    <a14:imgEffect>
                      <a14:brightnessContrast contrast="-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760447" flipV="1">
            <a:off x="3477982" y="4466309"/>
            <a:ext cx="1087336" cy="108733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9355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500"/>
                            </p:stCondLst>
                            <p:childTnLst>
                              <p:par>
                                <p:cTn id="79" presetID="22" presetClass="entr" presetSubtype="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2500"/>
                            </p:stCondLst>
                            <p:childTnLst>
                              <p:par>
                                <p:cTn id="8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3000"/>
                            </p:stCondLst>
                            <p:childTnLst>
                              <p:par>
                                <p:cTn id="8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500"/>
                            </p:stCondLst>
                            <p:childTnLst>
                              <p:par>
                                <p:cTn id="94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57" grpId="0"/>
      <p:bldP spid="62" grpId="0"/>
      <p:bldP spid="63" grpId="0"/>
      <p:bldP spid="6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000100" y="3143248"/>
            <a:ext cx="5715040" cy="2357454"/>
          </a:xfrm>
          <a:prstGeom prst="roundRect">
            <a:avLst>
              <a:gd name="adj" fmla="val 3968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61938" indent="-261938" algn="ctr">
              <a:buFont typeface="Arial" pitchFamily="34" charset="0"/>
              <a:buChar char="•"/>
              <a:defRPr/>
            </a:pPr>
            <a:endParaRPr lang="es-ES_tradnl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solidFill>
                  <a:srgbClr val="0A38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" name="Imagen 203" descr="ESCUDO ARMADA-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206" name="19 Rectángulo"/>
          <p:cNvSpPr>
            <a:spLocks noChangeArrowheads="1"/>
          </p:cNvSpPr>
          <p:nvPr/>
        </p:nvSpPr>
        <p:spPr bwMode="auto">
          <a:xfrm>
            <a:off x="1077152" y="145064"/>
            <a:ext cx="7202796" cy="467051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 dirty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Data </a:t>
            </a:r>
            <a:r>
              <a:rPr lang="es-CL" sz="2400" kern="1200" dirty="0" err="1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Sharing</a:t>
            </a:r>
            <a:r>
              <a:rPr lang="es-CL" sz="2400" kern="1200" dirty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 </a:t>
            </a:r>
            <a:r>
              <a:rPr lang="es-CL" sz="2400" kern="1200" dirty="0" err="1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Options</a:t>
            </a:r>
            <a:r>
              <a:rPr lang="es-CL" sz="2400" kern="1200" dirty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: </a:t>
            </a:r>
            <a:r>
              <a:rPr lang="es-CL" sz="2400" kern="1200" dirty="0" err="1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Third</a:t>
            </a:r>
            <a:r>
              <a:rPr lang="es-CL" sz="2400" kern="1200" dirty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 </a:t>
            </a:r>
            <a:r>
              <a:rPr lang="es-CL" sz="2400" kern="1200" dirty="0" err="1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Party</a:t>
            </a:r>
            <a:r>
              <a:rPr lang="es-CL" sz="2400" kern="1200" dirty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 </a:t>
            </a:r>
            <a:r>
              <a:rPr lang="es-CL" sz="2400" kern="1200" dirty="0" err="1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Stations</a:t>
            </a:r>
            <a:endParaRPr lang="es-CL" sz="2400" kern="1200" dirty="0">
              <a:solidFill>
                <a:srgbClr val="FFFF00"/>
              </a:solidFill>
              <a:latin typeface="Arial"/>
              <a:ea typeface="Avenir Roman"/>
              <a:cs typeface="Arial"/>
            </a:endParaRPr>
          </a:p>
        </p:txBody>
      </p:sp>
      <p:grpSp>
        <p:nvGrpSpPr>
          <p:cNvPr id="207" name="Agrupar 206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19" name="Proceso alternativo 218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0" name="Agrupar 219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21" name="Rectángulo 220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22" name="Rectángulo 221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1" name="Rectángulo 230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2" name="Conector recto 231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3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4" name="Imagen 233" descr="ESCUDO SHOA-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pic>
        <p:nvPicPr>
          <p:cNvPr id="17" name="Imagen 16"/>
          <p:cNvPicPr>
            <a:picLocks noChangeAspect="1"/>
          </p:cNvPicPr>
          <p:nvPr/>
        </p:nvPicPr>
        <p:blipFill rotWithShape="1">
          <a:blip r:embed="rId5"/>
          <a:srcRect r="67778"/>
          <a:stretch/>
        </p:blipFill>
        <p:spPr>
          <a:xfrm>
            <a:off x="6687937" y="4409253"/>
            <a:ext cx="1732262" cy="1153205"/>
          </a:xfrm>
          <a:prstGeom prst="rect">
            <a:avLst/>
          </a:prstGeom>
        </p:spPr>
      </p:pic>
      <p:pic>
        <p:nvPicPr>
          <p:cNvPr id="224" name="223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2011" flipH="1" flipV="1">
            <a:off x="1525127" y="4471905"/>
            <a:ext cx="1303888" cy="1303888"/>
          </a:xfrm>
          <a:prstGeom prst="rect">
            <a:avLst/>
          </a:prstGeom>
        </p:spPr>
      </p:pic>
      <p:grpSp>
        <p:nvGrpSpPr>
          <p:cNvPr id="5" name="Grupo 4"/>
          <p:cNvGrpSpPr/>
          <p:nvPr/>
        </p:nvGrpSpPr>
        <p:grpSpPr>
          <a:xfrm>
            <a:off x="295250" y="2673654"/>
            <a:ext cx="2794294" cy="1779955"/>
            <a:chOff x="295250" y="2673654"/>
            <a:chExt cx="2794294" cy="1779955"/>
          </a:xfrm>
        </p:grpSpPr>
        <p:pic>
          <p:nvPicPr>
            <p:cNvPr id="35" name="Imagen 233" descr="ESCUDO SHOA-09.pn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09589" y="2673654"/>
              <a:ext cx="1779955" cy="1779955"/>
            </a:xfrm>
            <a:prstGeom prst="rect">
              <a:avLst/>
            </a:prstGeom>
          </p:spPr>
        </p:pic>
        <p:sp>
          <p:nvSpPr>
            <p:cNvPr id="57" name="56 CuadroTexto"/>
            <p:cNvSpPr txBox="1"/>
            <p:nvPr/>
          </p:nvSpPr>
          <p:spPr>
            <a:xfrm>
              <a:off x="295250" y="3768510"/>
              <a:ext cx="140970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2800" b="1" dirty="0" smtClean="0">
                  <a:solidFill>
                    <a:schemeClr val="bg1"/>
                  </a:solidFill>
                </a:rPr>
                <a:t>SHOA</a:t>
              </a:r>
              <a:endParaRPr lang="es-CL" sz="28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61" name="60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4315393" flipH="1" flipV="1">
            <a:off x="7262665" y="3114593"/>
            <a:ext cx="1085238" cy="1085238"/>
          </a:xfrm>
          <a:prstGeom prst="rect">
            <a:avLst/>
          </a:prstGeom>
        </p:spPr>
      </p:pic>
      <p:pic>
        <p:nvPicPr>
          <p:cNvPr id="40" name="39 Imagen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5696" b="100000" l="45059" r="996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1316" t="55696" r="4414"/>
          <a:stretch/>
        </p:blipFill>
        <p:spPr>
          <a:xfrm>
            <a:off x="3223581" y="4879355"/>
            <a:ext cx="1940748" cy="1083077"/>
          </a:xfrm>
          <a:prstGeom prst="rect">
            <a:avLst/>
          </a:prstGeom>
        </p:spPr>
      </p:pic>
      <p:pic>
        <p:nvPicPr>
          <p:cNvPr id="2" name="1 Imagen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98352" l="4693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3101" y="1029027"/>
            <a:ext cx="3217798" cy="2114221"/>
          </a:xfrm>
          <a:prstGeom prst="rect">
            <a:avLst/>
          </a:prstGeom>
        </p:spPr>
      </p:pic>
      <p:pic>
        <p:nvPicPr>
          <p:cNvPr id="34" name="33 Imagen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973" y="1379757"/>
            <a:ext cx="729396" cy="7293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pSp>
        <p:nvGrpSpPr>
          <p:cNvPr id="4" name="Grupo 3"/>
          <p:cNvGrpSpPr/>
          <p:nvPr/>
        </p:nvGrpSpPr>
        <p:grpSpPr>
          <a:xfrm>
            <a:off x="211874" y="2902467"/>
            <a:ext cx="5790571" cy="3295948"/>
            <a:chOff x="211874" y="2902467"/>
            <a:chExt cx="5790571" cy="3295948"/>
          </a:xfrm>
        </p:grpSpPr>
        <p:sp>
          <p:nvSpPr>
            <p:cNvPr id="36" name="35 CuadroTexto"/>
            <p:cNvSpPr txBox="1"/>
            <p:nvPr/>
          </p:nvSpPr>
          <p:spPr>
            <a:xfrm>
              <a:off x="211874" y="5675195"/>
              <a:ext cx="364574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2800" b="1" dirty="0" err="1" smtClean="0">
                  <a:solidFill>
                    <a:srgbClr val="44EAF2"/>
                  </a:solidFill>
                </a:rPr>
                <a:t>Land</a:t>
              </a:r>
              <a:r>
                <a:rPr lang="es-CL" sz="2800" b="1" dirty="0" smtClean="0">
                  <a:solidFill>
                    <a:srgbClr val="44EAF2"/>
                  </a:solidFill>
                </a:rPr>
                <a:t> </a:t>
              </a:r>
              <a:r>
                <a:rPr lang="es-CL" sz="2800" b="1" dirty="0" err="1" smtClean="0">
                  <a:solidFill>
                    <a:srgbClr val="44EAF2"/>
                  </a:solidFill>
                </a:rPr>
                <a:t>based</a:t>
              </a:r>
              <a:r>
                <a:rPr lang="es-CL" sz="2800" b="1" dirty="0" smtClean="0">
                  <a:solidFill>
                    <a:srgbClr val="44EAF2"/>
                  </a:solidFill>
                </a:rPr>
                <a:t> Internet</a:t>
              </a:r>
              <a:endParaRPr lang="es-CL" sz="2800" b="1" dirty="0">
                <a:solidFill>
                  <a:srgbClr val="44EAF2"/>
                </a:solidFill>
              </a:endParaRPr>
            </a:p>
          </p:txBody>
        </p:sp>
        <p:sp>
          <p:nvSpPr>
            <p:cNvPr id="37" name="36 CuadroTexto"/>
            <p:cNvSpPr txBox="1"/>
            <p:nvPr/>
          </p:nvSpPr>
          <p:spPr>
            <a:xfrm>
              <a:off x="4581937" y="2902467"/>
              <a:ext cx="1420508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2800" b="1" dirty="0" smtClean="0">
                  <a:solidFill>
                    <a:schemeClr val="accent6">
                      <a:lumMod val="60000"/>
                      <a:lumOff val="40000"/>
                    </a:schemeClr>
                  </a:solidFill>
                </a:rPr>
                <a:t>VSAT Internet</a:t>
              </a:r>
              <a:endParaRPr lang="es-CL" sz="2800" b="1" dirty="0">
                <a:solidFill>
                  <a:schemeClr val="accent6">
                    <a:lumMod val="60000"/>
                    <a:lumOff val="40000"/>
                  </a:schemeClr>
                </a:solidFill>
              </a:endParaRPr>
            </a:p>
          </p:txBody>
        </p:sp>
      </p:grpSp>
      <p:sp>
        <p:nvSpPr>
          <p:cNvPr id="39" name="38 CuadroTexto"/>
          <p:cNvSpPr txBox="1"/>
          <p:nvPr/>
        </p:nvSpPr>
        <p:spPr>
          <a:xfrm>
            <a:off x="248349" y="998595"/>
            <a:ext cx="6333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es-CL" dirty="0">
              <a:solidFill>
                <a:srgbClr val="44EAF2"/>
              </a:solidFill>
            </a:endParaRPr>
          </a:p>
          <a:p>
            <a:pPr algn="just"/>
            <a:r>
              <a:rPr lang="es-CL" sz="2400" b="1" dirty="0" smtClean="0">
                <a:solidFill>
                  <a:schemeClr val="bg1"/>
                </a:solidFill>
              </a:rPr>
              <a:t>VLIZ / SHOA </a:t>
            </a:r>
            <a:r>
              <a:rPr lang="es-CL" sz="2400" b="1" dirty="0" err="1" smtClean="0">
                <a:solidFill>
                  <a:schemeClr val="bg1"/>
                </a:solidFill>
              </a:rPr>
              <a:t>cooperation</a:t>
            </a:r>
            <a:r>
              <a:rPr lang="es-CL" sz="2400" b="1" dirty="0" smtClean="0">
                <a:solidFill>
                  <a:schemeClr val="bg1"/>
                </a:solidFill>
              </a:rPr>
              <a:t> </a:t>
            </a:r>
            <a:r>
              <a:rPr lang="es-CL" sz="2400" b="1" dirty="0" err="1" smtClean="0">
                <a:solidFill>
                  <a:schemeClr val="bg1"/>
                </a:solidFill>
              </a:rPr>
              <a:t>enabled</a:t>
            </a:r>
            <a:r>
              <a:rPr lang="es-CL" sz="2400" b="1" dirty="0" smtClean="0">
                <a:solidFill>
                  <a:schemeClr val="bg1"/>
                </a:solidFill>
              </a:rPr>
              <a:t> </a:t>
            </a:r>
            <a:r>
              <a:rPr lang="es-CL" sz="2400" b="1" dirty="0" err="1" smtClean="0">
                <a:solidFill>
                  <a:schemeClr val="bg1"/>
                </a:solidFill>
              </a:rPr>
              <a:t>monitoring</a:t>
            </a:r>
            <a:r>
              <a:rPr lang="es-CL" sz="2400" b="1" dirty="0" smtClean="0">
                <a:solidFill>
                  <a:schemeClr val="bg1"/>
                </a:solidFill>
              </a:rPr>
              <a:t> of </a:t>
            </a:r>
            <a:r>
              <a:rPr lang="es-CL" sz="2400" b="1" dirty="0" err="1" smtClean="0">
                <a:solidFill>
                  <a:schemeClr val="bg1"/>
                </a:solidFill>
              </a:rPr>
              <a:t>far</a:t>
            </a:r>
            <a:r>
              <a:rPr lang="es-CL" sz="2400" b="1" dirty="0" smtClean="0">
                <a:solidFill>
                  <a:schemeClr val="bg1"/>
                </a:solidFill>
              </a:rPr>
              <a:t> </a:t>
            </a:r>
            <a:r>
              <a:rPr lang="es-CL" sz="2400" b="1" dirty="0" err="1" smtClean="0">
                <a:solidFill>
                  <a:schemeClr val="bg1"/>
                </a:solidFill>
              </a:rPr>
              <a:t>field</a:t>
            </a:r>
            <a:r>
              <a:rPr lang="es-CL" sz="2400" b="1" dirty="0" smtClean="0">
                <a:solidFill>
                  <a:schemeClr val="bg1"/>
                </a:solidFill>
              </a:rPr>
              <a:t> Tsunamis (Tonga 2022) in real time.</a:t>
            </a:r>
          </a:p>
          <a:p>
            <a:pPr marL="342900" indent="-342900" algn="just">
              <a:buFont typeface="Arial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</p:txBody>
      </p:sp>
      <p:grpSp>
        <p:nvGrpSpPr>
          <p:cNvPr id="3" name="Grupo 2"/>
          <p:cNvGrpSpPr/>
          <p:nvPr/>
        </p:nvGrpSpPr>
        <p:grpSpPr>
          <a:xfrm>
            <a:off x="5259665" y="4972615"/>
            <a:ext cx="1428272" cy="1213989"/>
            <a:chOff x="5259665" y="4972615"/>
            <a:chExt cx="1428272" cy="1213989"/>
          </a:xfrm>
        </p:grpSpPr>
        <p:pic>
          <p:nvPicPr>
            <p:cNvPr id="31" name="50 Imagen"/>
            <p:cNvPicPr>
              <a:picLocks noChangeAspect="1"/>
            </p:cNvPicPr>
            <p:nvPr/>
          </p:nvPicPr>
          <p:blipFill>
            <a:blip r:embed="rId14">
              <a:duotone>
                <a:schemeClr val="accent6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  <a14:imgEffect>
                        <a14:brightnessContrast contrast="-2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812495" flipH="1" flipV="1">
              <a:off x="5259665" y="5099268"/>
              <a:ext cx="1087336" cy="1087336"/>
            </a:xfrm>
            <a:prstGeom prst="rect">
              <a:avLst/>
            </a:prstGeom>
            <a:noFill/>
          </p:spPr>
        </p:pic>
        <p:sp>
          <p:nvSpPr>
            <p:cNvPr id="32" name="56 CuadroTexto"/>
            <p:cNvSpPr txBox="1"/>
            <p:nvPr/>
          </p:nvSpPr>
          <p:spPr>
            <a:xfrm>
              <a:off x="5278237" y="4972615"/>
              <a:ext cx="140970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s-CL" sz="1600" b="1" smtClean="0">
                  <a:solidFill>
                    <a:schemeClr val="bg1"/>
                  </a:solidFill>
                </a:rPr>
                <a:t>Pull</a:t>
              </a:r>
              <a:endParaRPr lang="es-CL" sz="1600" b="1" dirty="0">
                <a:solidFill>
                  <a:schemeClr val="bg1"/>
                </a:solidFill>
              </a:endParaRPr>
            </a:p>
          </p:txBody>
        </p:sp>
      </p:grpSp>
      <p:pic>
        <p:nvPicPr>
          <p:cNvPr id="33" name="223 Imagen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135489" flipV="1">
            <a:off x="3290131" y="3406664"/>
            <a:ext cx="1303888" cy="1303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24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2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utoShape 9"/>
          <p:cNvSpPr>
            <a:spLocks noChangeArrowheads="1"/>
          </p:cNvSpPr>
          <p:nvPr/>
        </p:nvSpPr>
        <p:spPr bwMode="auto">
          <a:xfrm>
            <a:off x="1000100" y="3143248"/>
            <a:ext cx="5715040" cy="2357454"/>
          </a:xfrm>
          <a:prstGeom prst="roundRect">
            <a:avLst>
              <a:gd name="adj" fmla="val 3968"/>
            </a:avLst>
          </a:prstGeom>
          <a:noFill/>
          <a:ln>
            <a:noFill/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anchor="ctr"/>
          <a:lstStyle/>
          <a:p>
            <a:pPr marL="261938" indent="-261938" algn="ctr">
              <a:buFont typeface="Arial" pitchFamily="34" charset="0"/>
              <a:buChar char="•"/>
              <a:defRPr/>
            </a:pPr>
            <a:endParaRPr lang="es-ES_tradnl" sz="1200" b="1" dirty="0"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  <a:p>
            <a:pPr marL="261938" indent="-261938" algn="ctr">
              <a:defRPr/>
            </a:pPr>
            <a:r>
              <a:rPr lang="es-ES_tradnl" sz="1200" b="1" dirty="0">
                <a:solidFill>
                  <a:srgbClr val="0A38CC"/>
                </a:solidFill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</a:p>
          <a:p>
            <a:pPr marL="261938" indent="-261938" algn="ctr">
              <a:defRPr/>
            </a:pPr>
            <a:r>
              <a:rPr lang="es-ES_tradnl" sz="1200" b="1" dirty="0">
                <a:effectLst>
                  <a:outerShdw blurRad="38100" dist="38100" dir="2700000" algn="tl">
                    <a:srgbClr val="FFFFFF"/>
                  </a:outerShdw>
                </a:effectLst>
              </a:rPr>
              <a:t>	</a:t>
            </a:r>
            <a:endParaRPr lang="es-ES_tradnl" sz="1200" b="1" dirty="0">
              <a:solidFill>
                <a:srgbClr val="0A38CC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pic>
        <p:nvPicPr>
          <p:cNvPr id="204" name="Imagen 203" descr="ESCUDO ARMADA-08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788" y="81140"/>
            <a:ext cx="618641" cy="790706"/>
          </a:xfrm>
          <a:prstGeom prst="rect">
            <a:avLst/>
          </a:prstGeom>
        </p:spPr>
      </p:pic>
      <p:sp>
        <p:nvSpPr>
          <p:cNvPr id="206" name="19 Rectángulo"/>
          <p:cNvSpPr>
            <a:spLocks noChangeArrowheads="1"/>
          </p:cNvSpPr>
          <p:nvPr/>
        </p:nvSpPr>
        <p:spPr bwMode="auto">
          <a:xfrm>
            <a:off x="1077152" y="145064"/>
            <a:ext cx="7202796" cy="467051"/>
          </a:xfrm>
          <a:prstGeom prst="rect">
            <a:avLst/>
          </a:prstGeom>
          <a:noFill/>
          <a:ln w="12700">
            <a:miter lim="400000"/>
          </a:ln>
        </p:spPr>
        <p:txBody>
          <a:bodyPr wrap="square" lIns="45719" rIns="45719">
            <a:spAutoFit/>
          </a:bodyPr>
          <a:lstStyle/>
          <a:p>
            <a:pPr algn="ctr" defTabSz="914400">
              <a:lnSpc>
                <a:spcPct val="110000"/>
              </a:lnSpc>
            </a:pPr>
            <a:r>
              <a:rPr lang="es-CL" sz="2400" kern="120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Data R</a:t>
            </a:r>
            <a:r>
              <a:rPr lang="es-CL" sz="2400" kern="1200" smtClean="0">
                <a:solidFill>
                  <a:srgbClr val="FFFF00"/>
                </a:solidFill>
                <a:latin typeface="Arial"/>
                <a:ea typeface="Avenir Roman"/>
                <a:cs typeface="Arial"/>
              </a:rPr>
              <a:t>edundancy: Visualization</a:t>
            </a:r>
            <a:endParaRPr lang="es-CL" sz="2400" kern="1200" dirty="0">
              <a:solidFill>
                <a:srgbClr val="FFFF00"/>
              </a:solidFill>
              <a:latin typeface="Arial"/>
              <a:ea typeface="Avenir Roman"/>
              <a:cs typeface="Arial"/>
            </a:endParaRPr>
          </a:p>
        </p:txBody>
      </p:sp>
      <p:grpSp>
        <p:nvGrpSpPr>
          <p:cNvPr id="207" name="Agrupar 206"/>
          <p:cNvGrpSpPr/>
          <p:nvPr/>
        </p:nvGrpSpPr>
        <p:grpSpPr>
          <a:xfrm>
            <a:off x="0" y="6286789"/>
            <a:ext cx="9144000" cy="571211"/>
            <a:chOff x="0" y="6286789"/>
            <a:chExt cx="9144000" cy="571211"/>
          </a:xfrm>
        </p:grpSpPr>
        <p:sp>
          <p:nvSpPr>
            <p:cNvPr id="208" name="Rectángulo 207">
              <a:extLst>
                <a:ext uri="{FF2B5EF4-FFF2-40B4-BE49-F238E27FC236}">
                  <a16:creationId xmlns:a16="http://schemas.microsoft.com/office/drawing/2014/main" id="{11CA9D27-25BC-4311-98B4-1F73615810FA}"/>
                </a:ext>
              </a:extLst>
            </p:cNvPr>
            <p:cNvSpPr/>
            <p:nvPr/>
          </p:nvSpPr>
          <p:spPr>
            <a:xfrm>
              <a:off x="0" y="6342926"/>
              <a:ext cx="9144000" cy="515074"/>
            </a:xfrm>
            <a:prstGeom prst="rect">
              <a:avLst/>
            </a:prstGeom>
            <a:solidFill>
              <a:srgbClr val="0118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s-CL" sz="1100" dirty="0">
                <a:latin typeface="Century" panose="02040604050505020304" pitchFamily="18" charset="0"/>
              </a:endParaRPr>
            </a:p>
          </p:txBody>
        </p:sp>
        <p:sp>
          <p:nvSpPr>
            <p:cNvPr id="219" name="Proceso alternativo 218">
              <a:extLst>
                <a:ext uri="{FF2B5EF4-FFF2-40B4-BE49-F238E27FC236}">
                  <a16:creationId xmlns:a16="http://schemas.microsoft.com/office/drawing/2014/main" id="{721E0767-6746-4C9D-B2D1-2FBBDE6FCF7F}"/>
                </a:ext>
              </a:extLst>
            </p:cNvPr>
            <p:cNvSpPr/>
            <p:nvPr/>
          </p:nvSpPr>
          <p:spPr>
            <a:xfrm flipV="1">
              <a:off x="0" y="6286789"/>
              <a:ext cx="9144000" cy="45719"/>
            </a:xfrm>
            <a:prstGeom prst="flowChartAlternateProcess">
              <a:avLst/>
            </a:prstGeom>
            <a:solidFill>
              <a:srgbClr val="957001"/>
            </a:solidFill>
            <a:ln w="12700" cap="flat" cmpd="sng" algn="ctr">
              <a:solidFill>
                <a:srgbClr val="FFC000"/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rtlCol="0" anchor="ctr"/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</a:pPr>
              <a:endParaRPr lang="es-CL" kern="0" dirty="0">
                <a:solidFill>
                  <a:sysClr val="window" lastClr="FFFFFF"/>
                </a:solidFill>
                <a:latin typeface="Calibri"/>
                <a:ea typeface="ＭＳ Ｐゴシック" charset="0"/>
                <a:cs typeface="ＭＳ Ｐゴシック" charset="0"/>
              </a:endParaRPr>
            </a:p>
          </p:txBody>
        </p:sp>
        <p:grpSp>
          <p:nvGrpSpPr>
            <p:cNvPr id="220" name="Agrupar 219"/>
            <p:cNvGrpSpPr/>
            <p:nvPr/>
          </p:nvGrpSpPr>
          <p:grpSpPr>
            <a:xfrm>
              <a:off x="0" y="6311265"/>
              <a:ext cx="9144000" cy="546735"/>
              <a:chOff x="0" y="6311265"/>
              <a:chExt cx="9144000" cy="546735"/>
            </a:xfrm>
          </p:grpSpPr>
          <p:sp>
            <p:nvSpPr>
              <p:cNvPr id="221" name="Rectángulo 220"/>
              <p:cNvSpPr/>
              <p:nvPr/>
            </p:nvSpPr>
            <p:spPr>
              <a:xfrm>
                <a:off x="3606883" y="6332508"/>
                <a:ext cx="1930236" cy="307777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n-US" sz="1400" b="1" dirty="0">
                    <a:solidFill>
                      <a:schemeClr val="bg1"/>
                    </a:solidFill>
                    <a:latin typeface="Arial"/>
                    <a:cs typeface="Arial"/>
                  </a:rPr>
                  <a:t>P A T R I O T I S M O</a:t>
                </a:r>
              </a:p>
            </p:txBody>
          </p:sp>
          <p:sp>
            <p:nvSpPr>
              <p:cNvPr id="222" name="Rectángulo 221"/>
              <p:cNvSpPr/>
              <p:nvPr/>
            </p:nvSpPr>
            <p:spPr>
              <a:xfrm>
                <a:off x="932229" y="6596390"/>
                <a:ext cx="709731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HONOR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3" name="Rectángulo 222"/>
              <p:cNvSpPr/>
              <p:nvPr/>
            </p:nvSpPr>
            <p:spPr>
              <a:xfrm>
                <a:off x="2436066" y="6596390"/>
                <a:ext cx="790939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LEALTAD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29" name="Rectángulo 228"/>
              <p:cNvSpPr/>
              <p:nvPr/>
            </p:nvSpPr>
            <p:spPr>
              <a:xfrm>
                <a:off x="4133419" y="6596390"/>
                <a:ext cx="877163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VALENTÍA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0" name="Rectángulo 229"/>
              <p:cNvSpPr/>
              <p:nvPr/>
            </p:nvSpPr>
            <p:spPr>
              <a:xfrm>
                <a:off x="5692380" y="6596390"/>
                <a:ext cx="1054608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INTEGRIDAD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sp>
            <p:nvSpPr>
              <p:cNvPr id="231" name="Rectángulo 230"/>
              <p:cNvSpPr/>
              <p:nvPr/>
            </p:nvSpPr>
            <p:spPr>
              <a:xfrm>
                <a:off x="7541095" y="6596390"/>
                <a:ext cx="670676" cy="26161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 algn="ctr"/>
                <a:r>
                  <a:rPr lang="es-CL" sz="1100" dirty="0">
                    <a:solidFill>
                      <a:schemeClr val="bg1"/>
                    </a:solidFill>
                    <a:latin typeface="Arial"/>
                    <a:cs typeface="Arial"/>
                  </a:rPr>
                  <a:t>DEBER</a:t>
                </a:r>
                <a:endParaRPr lang="es-ES" sz="1100" dirty="0">
                  <a:solidFill>
                    <a:schemeClr val="bg1"/>
                  </a:solidFill>
                  <a:latin typeface="Arial"/>
                  <a:cs typeface="Arial"/>
                </a:endParaRPr>
              </a:p>
            </p:txBody>
          </p:sp>
          <p:cxnSp>
            <p:nvCxnSpPr>
              <p:cNvPr id="232" name="Conector recto 231"/>
              <p:cNvCxnSpPr/>
              <p:nvPr/>
            </p:nvCxnSpPr>
            <p:spPr>
              <a:xfrm>
                <a:off x="0" y="6311265"/>
                <a:ext cx="9144000" cy="0"/>
              </a:xfrm>
              <a:prstGeom prst="line">
                <a:avLst/>
              </a:prstGeom>
              <a:ln>
                <a:solidFill>
                  <a:srgbClr val="FEB810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33" name="Proceso alternativo 5">
            <a:extLst>
              <a:ext uri="{FF2B5EF4-FFF2-40B4-BE49-F238E27FC236}">
                <a16:creationId xmlns:a16="http://schemas.microsoft.com/office/drawing/2014/main" id="{A9B50D0E-EF3B-4F81-8D1C-45E23C4F8FF5}"/>
              </a:ext>
            </a:extLst>
          </p:cNvPr>
          <p:cNvSpPr/>
          <p:nvPr/>
        </p:nvSpPr>
        <p:spPr>
          <a:xfrm>
            <a:off x="1047730" y="562937"/>
            <a:ext cx="7048541" cy="31227"/>
          </a:xfrm>
          <a:prstGeom prst="flowChartAlternateProcess">
            <a:avLst/>
          </a:prstGeom>
          <a:solidFill>
            <a:srgbClr val="957001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lIns="68580" tIns="34290" rIns="68580" bIns="34290"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CL" sz="1800" b="0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34" name="Imagen 233" descr="ESCUDO SHOA-09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2764" y="186383"/>
            <a:ext cx="686130" cy="686130"/>
          </a:xfrm>
          <a:prstGeom prst="rect">
            <a:avLst/>
          </a:prstGeom>
        </p:spPr>
      </p:pic>
      <p:sp>
        <p:nvSpPr>
          <p:cNvPr id="39" name="38 CuadroTexto"/>
          <p:cNvSpPr txBox="1"/>
          <p:nvPr/>
        </p:nvSpPr>
        <p:spPr>
          <a:xfrm>
            <a:off x="827017" y="574375"/>
            <a:ext cx="633342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buFont typeface="Arial" pitchFamily="34" charset="0"/>
              <a:buChar char="•"/>
            </a:pPr>
            <a:endParaRPr lang="es-CL" dirty="0">
              <a:solidFill>
                <a:srgbClr val="44EAF2"/>
              </a:solidFill>
            </a:endParaRPr>
          </a:p>
          <a:p>
            <a:pPr algn="just"/>
            <a:r>
              <a:rPr lang="es-CL" sz="2400" b="1" smtClean="0">
                <a:solidFill>
                  <a:schemeClr val="bg1"/>
                </a:solidFill>
              </a:rPr>
              <a:t>Data Redundancy originally intended for Station Data Robustness.</a:t>
            </a:r>
            <a:endParaRPr lang="es-CL" sz="2400" b="1" dirty="0" smtClean="0">
              <a:solidFill>
                <a:schemeClr val="bg1"/>
              </a:solidFill>
            </a:endParaRPr>
          </a:p>
          <a:p>
            <a:pPr marL="342900" indent="-342900" algn="just">
              <a:buFont typeface="Arial" pitchFamily="34" charset="0"/>
              <a:buChar char="•"/>
            </a:pPr>
            <a:endParaRPr lang="es-CL" dirty="0">
              <a:solidFill>
                <a:schemeClr val="bg1"/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 rotWithShape="1">
          <a:blip r:embed="rId5"/>
          <a:srcRect t="33177"/>
          <a:stretch/>
        </p:blipFill>
        <p:spPr>
          <a:xfrm>
            <a:off x="909213" y="3212636"/>
            <a:ext cx="7502068" cy="2842285"/>
          </a:xfrm>
          <a:prstGeom prst="rect">
            <a:avLst/>
          </a:prstGeom>
        </p:spPr>
      </p:pic>
      <p:pic>
        <p:nvPicPr>
          <p:cNvPr id="7" name="Imagen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9213" y="1710256"/>
            <a:ext cx="7502068" cy="1203302"/>
          </a:xfrm>
          <a:prstGeom prst="rect">
            <a:avLst/>
          </a:prstGeom>
        </p:spPr>
      </p:pic>
      <p:sp>
        <p:nvSpPr>
          <p:cNvPr id="8" name="Rectángulo 7"/>
          <p:cNvSpPr/>
          <p:nvPr/>
        </p:nvSpPr>
        <p:spPr>
          <a:xfrm>
            <a:off x="2550017" y="1959370"/>
            <a:ext cx="2021983" cy="448979"/>
          </a:xfrm>
          <a:prstGeom prst="rect">
            <a:avLst/>
          </a:prstGeom>
          <a:solidFill>
            <a:schemeClr val="accent1">
              <a:alpha val="32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  <p:sp>
        <p:nvSpPr>
          <p:cNvPr id="41" name="35 CuadroTexto"/>
          <p:cNvSpPr txBox="1"/>
          <p:nvPr/>
        </p:nvSpPr>
        <p:spPr>
          <a:xfrm>
            <a:off x="3101242" y="1213897"/>
            <a:ext cx="364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L" sz="2400" b="1" smtClean="0">
                <a:solidFill>
                  <a:srgbClr val="00B0F0"/>
                </a:solidFill>
              </a:rPr>
              <a:t>Two Tide sensors</a:t>
            </a:r>
            <a:endParaRPr lang="es-CL" sz="2400" b="1" dirty="0">
              <a:solidFill>
                <a:srgbClr val="00B0F0"/>
              </a:solidFill>
            </a:endParaRPr>
          </a:p>
        </p:txBody>
      </p:sp>
      <p:sp>
        <p:nvSpPr>
          <p:cNvPr id="42" name="Rectángulo 41"/>
          <p:cNvSpPr/>
          <p:nvPr/>
        </p:nvSpPr>
        <p:spPr>
          <a:xfrm>
            <a:off x="6389298" y="3191394"/>
            <a:ext cx="1151797" cy="448979"/>
          </a:xfrm>
          <a:prstGeom prst="rect">
            <a:avLst/>
          </a:prstGeom>
          <a:solidFill>
            <a:schemeClr val="accent1">
              <a:alpha val="32000"/>
            </a:schemeClr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45719" tIns="45719" rIns="45719" bIns="45719" numCol="1" spcCol="38100" rtlCol="0" anchor="ctr">
            <a:spAutoFit/>
          </a:bodyPr>
          <a:lstStyle/>
          <a:p>
            <a:pPr marL="0" marR="0" indent="0" algn="l" defTabSz="457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18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33562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8" grpId="0" animBg="1"/>
      <p:bldP spid="41" grpId="0"/>
      <p:bldP spid="42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Tema de Office">
  <a:themeElements>
    <a:clrScheme name="Tema de Offic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Tema de Office">
      <a:majorFont>
        <a:latin typeface="Helvetica"/>
        <a:ea typeface="Helvetica"/>
        <a:cs typeface="Helvetica"/>
      </a:majorFont>
      <a:minorFont>
        <a:latin typeface="Calibri"/>
        <a:ea typeface="Calibri"/>
        <a:cs typeface="Calibri"/>
      </a:minorFont>
    </a:fontScheme>
    <a:fmtScheme name="Tema de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14038</TotalTime>
  <Words>659</Words>
  <Application>Microsoft Office PowerPoint</Application>
  <PresentationFormat>Presentación en pantalla (4:3)</PresentationFormat>
  <Paragraphs>288</Paragraphs>
  <Slides>20</Slides>
  <Notes>14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20</vt:i4>
      </vt:variant>
    </vt:vector>
  </HeadingPairs>
  <TitlesOfParts>
    <vt:vector size="27" baseType="lpstr">
      <vt:lpstr>ＭＳ Ｐゴシック</vt:lpstr>
      <vt:lpstr>Arial</vt:lpstr>
      <vt:lpstr>Avenir Roman</vt:lpstr>
      <vt:lpstr>Calibri</vt:lpstr>
      <vt:lpstr>Century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Relaciones Públicas SHOA</dc:creator>
  <cp:lastModifiedBy>standalone</cp:lastModifiedBy>
  <cp:revision>654</cp:revision>
  <cp:lastPrinted>2022-03-31T21:11:50Z</cp:lastPrinted>
  <dcterms:modified xsi:type="dcterms:W3CDTF">2022-09-26T19:32:04Z</dcterms:modified>
</cp:coreProperties>
</file>