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659" r:id="rId2"/>
    <p:sldId id="660" r:id="rId3"/>
    <p:sldId id="642" r:id="rId4"/>
    <p:sldId id="617" r:id="rId5"/>
    <p:sldId id="655" r:id="rId6"/>
    <p:sldId id="656" r:id="rId7"/>
    <p:sldId id="657" r:id="rId8"/>
    <p:sldId id="658" r:id="rId9"/>
    <p:sldId id="653" r:id="rId10"/>
    <p:sldId id="654" r:id="rId11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F53C9FF-B040-1B4C-884D-873B75ACAE41}">
          <p14:sldIdLst>
            <p14:sldId id="659"/>
            <p14:sldId id="660"/>
            <p14:sldId id="642"/>
            <p14:sldId id="617"/>
            <p14:sldId id="655"/>
            <p14:sldId id="656"/>
            <p14:sldId id="657"/>
            <p14:sldId id="658"/>
            <p14:sldId id="653"/>
            <p14:sldId id="654"/>
          </p14:sldIdLst>
        </p14:section>
        <p14:section name="revisar" id="{A61BA92A-046F-BA40-8C52-DF346ACBFEE6}">
          <p14:sldIdLst/>
        </p14:section>
        <p14:section name="Sección sin título" id="{74372E65-93E5-433E-B655-6ABFC21756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CC99"/>
    <a:srgbClr val="FFFF00"/>
    <a:srgbClr val="009999"/>
    <a:srgbClr val="FF00FF"/>
    <a:srgbClr val="EA6907"/>
    <a:srgbClr val="F94A08"/>
    <a:srgbClr val="FEC309"/>
    <a:srgbClr val="FFD513"/>
    <a:srgbClr val="14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5" autoAdjust="0"/>
    <p:restoredTop sz="94306" autoAdjust="0"/>
  </p:normalViewPr>
  <p:slideViewPr>
    <p:cSldViewPr snapToGrid="0" snapToObjects="1">
      <p:cViewPr varScale="1">
        <p:scale>
          <a:sx n="57" d="100"/>
          <a:sy n="57" d="100"/>
        </p:scale>
        <p:origin x="72" y="342"/>
      </p:cViewPr>
      <p:guideLst>
        <p:guide orient="horz" pos="8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34721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2959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859FE-145A-404E-B13B-ECF18FB427A6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411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859FE-145A-404E-B13B-ECF18FB427A6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347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859FE-145A-404E-B13B-ECF18FB427A6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335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859FE-145A-404E-B13B-ECF18FB427A6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280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859FE-145A-404E-B13B-ECF18FB427A6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59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47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8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49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o del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172" name="Nivel de texto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3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7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o del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182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92" name="Nivel de texto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o del títul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01" name="Nivel de texto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2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o del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1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0" name="Nivel de texto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1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38" name="Nivel de texto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9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2022\Oceanografia\Taller VLIZ\Logos\decenio una lin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2" y="5349139"/>
            <a:ext cx="24118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2022\Oceanografia\Taller VLIZ\base para Pantalla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0977"/>
            <a:ext cx="9144000" cy="28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2022\Oceanografia\Taller VLIZ\Logos\decenio una lin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57" y="5056690"/>
            <a:ext cx="2430288" cy="7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2022\Oceanografia\Taller VLIZ\Logos\logos cabece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36704" cy="1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547664" y="1844824"/>
            <a:ext cx="6048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Taller</a:t>
            </a:r>
          </a:p>
          <a:p>
            <a:pPr algn="ctr"/>
            <a:endParaRPr lang="es-CL" sz="2000" dirty="0" smtClean="0"/>
          </a:p>
          <a:p>
            <a:pPr algn="ctr"/>
            <a:r>
              <a:rPr lang="es-CL" sz="2000" dirty="0" smtClean="0"/>
              <a:t>“Acceso compartido a datos de Nivel del Mar:</a:t>
            </a:r>
          </a:p>
          <a:p>
            <a:pPr algn="ctr"/>
            <a:r>
              <a:rPr lang="es-CL" sz="2000" i="1" dirty="0" smtClean="0"/>
              <a:t>Herramienta para una respuesta Regional</a:t>
            </a:r>
          </a:p>
          <a:p>
            <a:pPr algn="ctr"/>
            <a:r>
              <a:rPr lang="es-CL" sz="2000" i="1" dirty="0" smtClean="0"/>
              <a:t>efectiva ante Emergencias de Tsunami</a:t>
            </a:r>
            <a:r>
              <a:rPr lang="es-CL" sz="2000" dirty="0" smtClean="0"/>
              <a:t>”. </a:t>
            </a:r>
          </a:p>
          <a:p>
            <a:pPr algn="ctr"/>
            <a:endParaRPr lang="es-CL" sz="2000" dirty="0" smtClean="0"/>
          </a:p>
          <a:p>
            <a:pPr algn="ctr"/>
            <a:endParaRPr lang="es-CL" sz="2000" dirty="0" smtClean="0"/>
          </a:p>
          <a:p>
            <a:pPr algn="ctr"/>
            <a:r>
              <a:rPr lang="es-CL" sz="1600" dirty="0" smtClean="0"/>
              <a:t>27 al 30 de septiembre </a:t>
            </a:r>
          </a:p>
          <a:p>
            <a:pPr algn="ctr"/>
            <a:r>
              <a:rPr lang="es-CL" sz="1600" dirty="0" smtClean="0"/>
              <a:t>Valparaíso - Chile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472890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Horizonte ppt Armad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86788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1CA9D27-25BC-4311-98B4-1F73615810FA}"/>
              </a:ext>
            </a:extLst>
          </p:cNvPr>
          <p:cNvSpPr/>
          <p:nvPr/>
        </p:nvSpPr>
        <p:spPr>
          <a:xfrm>
            <a:off x="0" y="6342926"/>
            <a:ext cx="9144000" cy="515074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sp>
        <p:nvSpPr>
          <p:cNvPr id="17" name="Proceso alternativo 7">
            <a:extLst>
              <a:ext uri="{FF2B5EF4-FFF2-40B4-BE49-F238E27FC236}">
                <a16:creationId xmlns:a16="http://schemas.microsoft.com/office/drawing/2014/main" id="{721E0767-6746-4C9D-B2D1-2FBBDE6FCF7F}"/>
              </a:ext>
            </a:extLst>
          </p:cNvPr>
          <p:cNvSpPr/>
          <p:nvPr/>
        </p:nvSpPr>
        <p:spPr>
          <a:xfrm flipV="1">
            <a:off x="0" y="6286789"/>
            <a:ext cx="9144000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s-CL" kern="0" dirty="0">
              <a:solidFill>
                <a:sysClr val="window" lastClr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0" y="6311265"/>
            <a:ext cx="9144000" cy="546735"/>
            <a:chOff x="0" y="6311265"/>
            <a:chExt cx="9144000" cy="546735"/>
          </a:xfrm>
        </p:grpSpPr>
        <p:sp>
          <p:nvSpPr>
            <p:cNvPr id="19" name="Rectángulo 18"/>
            <p:cNvSpPr/>
            <p:nvPr/>
          </p:nvSpPr>
          <p:spPr>
            <a:xfrm>
              <a:off x="3606883" y="6332508"/>
              <a:ext cx="19302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/>
                </a:rPr>
                <a:t>P A T R I O T I S M O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32229" y="6596390"/>
              <a:ext cx="70973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HONOR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436066" y="6596390"/>
              <a:ext cx="79093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LEALTAD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4133419" y="6596390"/>
              <a:ext cx="87716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VALENTÍA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692380" y="6596390"/>
              <a:ext cx="105460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INTEGRIDAD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7541095" y="6596390"/>
              <a:ext cx="67067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DEBER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25" name="Conector recto 24"/>
            <p:cNvCxnSpPr/>
            <p:nvPr/>
          </p:nvCxnSpPr>
          <p:spPr>
            <a:xfrm>
              <a:off x="0" y="6311265"/>
              <a:ext cx="9144000" cy="0"/>
            </a:xfrm>
            <a:prstGeom prst="line">
              <a:avLst/>
            </a:prstGeom>
            <a:ln>
              <a:solidFill>
                <a:srgbClr val="FEB81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n 11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7" name="Imagen 26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66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9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2022\Oceanografia\Taller VLIZ\Logos\decenio una lin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2" y="5349139"/>
            <a:ext cx="24118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2022\Oceanografia\Taller VLIZ\base para Pantalla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6" y="3993967"/>
            <a:ext cx="9144000" cy="28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2022\Oceanografia\Taller VLIZ\Logos\decenio una lin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57" y="5056690"/>
            <a:ext cx="2430288" cy="7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2022\Oceanografia\Taller VLIZ\Logos\logos cabece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36704" cy="1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26532" y="1781181"/>
            <a:ext cx="79417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dirty="0" smtClean="0"/>
          </a:p>
          <a:p>
            <a:pPr algn="ctr"/>
            <a:endParaRPr lang="es-CL" sz="2000" dirty="0" smtClean="0"/>
          </a:p>
          <a:p>
            <a:pPr algn="ctr"/>
            <a:r>
              <a:rPr lang="es-CL" sz="4400" b="1" i="1" dirty="0" smtClean="0">
                <a:solidFill>
                  <a:srgbClr val="0070C0"/>
                </a:solidFill>
              </a:rPr>
              <a:t>Sensor </a:t>
            </a:r>
            <a:r>
              <a:rPr lang="es-CL" sz="4400" b="1" i="1" dirty="0" err="1" smtClean="0">
                <a:solidFill>
                  <a:srgbClr val="0070C0"/>
                </a:solidFill>
              </a:rPr>
              <a:t>integration</a:t>
            </a:r>
            <a:r>
              <a:rPr lang="es-CL" sz="4400" b="1" i="1" dirty="0" smtClean="0">
                <a:solidFill>
                  <a:srgbClr val="0070C0"/>
                </a:solidFill>
              </a:rPr>
              <a:t> and data </a:t>
            </a:r>
            <a:r>
              <a:rPr lang="es-CL" sz="4400" b="1" i="1" dirty="0" err="1" smtClean="0">
                <a:solidFill>
                  <a:srgbClr val="0070C0"/>
                </a:solidFill>
              </a:rPr>
              <a:t>format</a:t>
            </a:r>
            <a:r>
              <a:rPr lang="es-CL" sz="4400" b="1" i="1" dirty="0" smtClean="0">
                <a:solidFill>
                  <a:srgbClr val="0070C0"/>
                </a:solidFill>
              </a:rPr>
              <a:t> </a:t>
            </a:r>
            <a:r>
              <a:rPr lang="es-CL" sz="4400" b="1" i="1" dirty="0" err="1" smtClean="0">
                <a:solidFill>
                  <a:srgbClr val="0070C0"/>
                </a:solidFill>
              </a:rPr>
              <a:t>design</a:t>
            </a:r>
            <a:endParaRPr lang="es-CL" sz="4400" b="1" i="1" dirty="0" smtClean="0">
              <a:solidFill>
                <a:srgbClr val="0070C0"/>
              </a:solidFill>
            </a:endParaRPr>
          </a:p>
          <a:p>
            <a:pPr algn="ctr"/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2357085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Horizonte ppt Armad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86788"/>
          </a:xfrm>
          <a:prstGeom prst="rect">
            <a:avLst/>
          </a:prstGeom>
        </p:spPr>
      </p:pic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145646" y="2938179"/>
            <a:ext cx="8852708" cy="2711657"/>
          </a:xfrm>
          <a:prstGeom prst="roundRect">
            <a:avLst>
              <a:gd name="adj" fmla="val 0"/>
            </a:avLst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10000"/>
              </a:lnSpc>
            </a:pPr>
            <a:endParaRPr lang="en-GB" sz="2800" b="1" i="1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endParaRPr lang="en-GB" sz="2800" b="1" i="1" smtClean="0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r>
              <a:rPr lang="en-GB" sz="4400" b="1" i="1" smtClean="0">
                <a:solidFill>
                  <a:schemeClr val="bg1"/>
                </a:solidFill>
              </a:rPr>
              <a:t>Sensor Integration and Data Format Design</a:t>
            </a:r>
            <a:endParaRPr lang="en-GB" sz="4400" b="1" i="1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endParaRPr lang="en-GB" sz="2800" b="1" i="1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endParaRPr lang="en-GB" sz="2800" b="1" i="1" smtClean="0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endParaRPr lang="es-CL" sz="11500" b="1" dirty="0">
              <a:solidFill>
                <a:schemeClr val="bg1"/>
              </a:solidFill>
              <a:latin typeface="+mn-ea"/>
              <a:cs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1CA9D27-25BC-4311-98B4-1F73615810FA}"/>
              </a:ext>
            </a:extLst>
          </p:cNvPr>
          <p:cNvSpPr/>
          <p:nvPr/>
        </p:nvSpPr>
        <p:spPr>
          <a:xfrm>
            <a:off x="0" y="6342926"/>
            <a:ext cx="9144000" cy="515074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sp>
        <p:nvSpPr>
          <p:cNvPr id="17" name="Proceso alternativo 7">
            <a:extLst>
              <a:ext uri="{FF2B5EF4-FFF2-40B4-BE49-F238E27FC236}">
                <a16:creationId xmlns:a16="http://schemas.microsoft.com/office/drawing/2014/main" id="{721E0767-6746-4C9D-B2D1-2FBBDE6FCF7F}"/>
              </a:ext>
            </a:extLst>
          </p:cNvPr>
          <p:cNvSpPr/>
          <p:nvPr/>
        </p:nvSpPr>
        <p:spPr>
          <a:xfrm flipV="1">
            <a:off x="0" y="6286789"/>
            <a:ext cx="9144000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s-CL" kern="0" dirty="0">
              <a:solidFill>
                <a:sysClr val="window" lastClr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0" y="6311265"/>
            <a:ext cx="9144000" cy="546735"/>
            <a:chOff x="0" y="6311265"/>
            <a:chExt cx="9144000" cy="546735"/>
          </a:xfrm>
        </p:grpSpPr>
        <p:sp>
          <p:nvSpPr>
            <p:cNvPr id="19" name="Rectángulo 18"/>
            <p:cNvSpPr/>
            <p:nvPr/>
          </p:nvSpPr>
          <p:spPr>
            <a:xfrm>
              <a:off x="3606883" y="6332508"/>
              <a:ext cx="19302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/>
                </a:rPr>
                <a:t>P A T R I O T I S M O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32229" y="6596390"/>
              <a:ext cx="70973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HONOR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436066" y="6596390"/>
              <a:ext cx="79093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LEALTAD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4133419" y="6596390"/>
              <a:ext cx="87716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VALENTÍA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692380" y="6596390"/>
              <a:ext cx="105460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INTEGRIDAD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7541095" y="6596390"/>
              <a:ext cx="67067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DEBER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25" name="Conector recto 24"/>
            <p:cNvCxnSpPr/>
            <p:nvPr/>
          </p:nvCxnSpPr>
          <p:spPr>
            <a:xfrm>
              <a:off x="0" y="6311265"/>
              <a:ext cx="9144000" cy="0"/>
            </a:xfrm>
            <a:prstGeom prst="line">
              <a:avLst/>
            </a:prstGeom>
            <a:ln>
              <a:solidFill>
                <a:srgbClr val="FEB81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n 11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7" name="Imagen 26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66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1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1000100" y="3143248"/>
            <a:ext cx="5715040" cy="2357454"/>
          </a:xfrm>
          <a:prstGeom prst="roundRect">
            <a:avLst>
              <a:gd name="adj" fmla="val 3968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1938" indent="-261938" algn="ctr">
              <a:buFont typeface="Arial" pitchFamily="34" charset="0"/>
              <a:buChar char="•"/>
              <a:defRPr/>
            </a:pPr>
            <a:endParaRPr lang="es-ES_tradnl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1938" indent="-261938" algn="ctr">
              <a:defRPr/>
            </a:pPr>
            <a:r>
              <a:rPr lang="es-ES_tradnl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s-ES_tradnl" sz="1200" b="1" dirty="0">
              <a:solidFill>
                <a:srgbClr val="0A38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1938" indent="-261938" algn="ctr">
              <a:defRPr/>
            </a:pPr>
            <a:r>
              <a:rPr lang="es-ES_tradnl" sz="1200" b="1" dirty="0">
                <a:solidFill>
                  <a:srgbClr val="0A38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261938" indent="-261938" algn="ctr">
              <a:defRPr/>
            </a:pPr>
            <a:r>
              <a:rPr lang="es-ES_tradnl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s-ES_tradnl" sz="1200" b="1" dirty="0">
              <a:solidFill>
                <a:srgbClr val="0A38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" name="Imagen 203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sp>
        <p:nvSpPr>
          <p:cNvPr id="206" name="19 Rectángulo"/>
          <p:cNvSpPr>
            <a:spLocks noChangeArrowheads="1"/>
          </p:cNvSpPr>
          <p:nvPr/>
        </p:nvSpPr>
        <p:spPr bwMode="auto">
          <a:xfrm>
            <a:off x="1077152" y="145064"/>
            <a:ext cx="7202796" cy="803297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es-CL" sz="2400" kern="12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Preliminary Overview</a:t>
            </a:r>
            <a:endParaRPr lang="es-CL" sz="2400" kern="120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algn="ctr" defTabSz="914400">
              <a:lnSpc>
                <a:spcPct val="110000"/>
              </a:lnSpc>
            </a:pPr>
            <a:endParaRPr lang="es-CL" dirty="0">
              <a:solidFill>
                <a:srgbClr val="FFD513"/>
              </a:solidFill>
              <a:latin typeface="Arial"/>
              <a:cs typeface="Arial"/>
            </a:endParaRPr>
          </a:p>
        </p:txBody>
      </p:sp>
      <p:grpSp>
        <p:nvGrpSpPr>
          <p:cNvPr id="207" name="Agrupar 206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id="{11CA9D27-25BC-4311-98B4-1F73615810FA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219" name="Proceso alternativo 218">
              <a:extLst>
                <a:ext uri="{FF2B5EF4-FFF2-40B4-BE49-F238E27FC236}">
                  <a16:creationId xmlns:a16="http://schemas.microsoft.com/office/drawing/2014/main" id="{721E0767-6746-4C9D-B2D1-2FBBDE6FCF7F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0" name="Agrupar 219"/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221" name="Rectángulo 220"/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222" name="Rectángulo 221"/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3" name="Rectángulo 222"/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9" name="Rectángulo 228"/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0" name="Rectángulo 229"/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1" name="Rectángulo 230"/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2" name="Conector recto 231"/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3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4" name="Imagen 23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050561" y="4425599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93108" y="882264"/>
            <a:ext cx="8569325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s-CL" altLang="es-CL" sz="2400" i="1" smtClean="0">
                <a:solidFill>
                  <a:schemeClr val="bg1"/>
                </a:solidFill>
                <a:latin typeface="Arial" charset="0"/>
              </a:rPr>
              <a:t>Sensor Integration</a:t>
            </a:r>
          </a:p>
          <a:p>
            <a:pPr algn="just" eaLnBrk="1" hangingPunct="1">
              <a:lnSpc>
                <a:spcPct val="80000"/>
              </a:lnSpc>
            </a:pPr>
            <a:endParaRPr lang="es-MX" altLang="es-CL" sz="16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Hardware Connections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Installation Site operational requirements</a:t>
            </a: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DCP software programming</a:t>
            </a: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Telemetry Options available</a:t>
            </a: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Data format constraints</a:t>
            </a: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1000100" y="3143248"/>
            <a:ext cx="5715040" cy="2357454"/>
          </a:xfrm>
          <a:prstGeom prst="roundRect">
            <a:avLst>
              <a:gd name="adj" fmla="val 3968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1938" indent="-261938" algn="ctr">
              <a:buFont typeface="Arial" pitchFamily="34" charset="0"/>
              <a:buChar char="•"/>
              <a:defRPr/>
            </a:pPr>
            <a:endParaRPr lang="es-ES_tradnl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1938" indent="-261938" algn="ctr">
              <a:defRPr/>
            </a:pPr>
            <a:r>
              <a:rPr lang="es-ES_tradnl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s-ES_tradnl" sz="1200" b="1" dirty="0">
              <a:solidFill>
                <a:srgbClr val="0A38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1938" indent="-261938" algn="ctr">
              <a:defRPr/>
            </a:pPr>
            <a:r>
              <a:rPr lang="es-ES_tradnl" sz="1200" b="1" dirty="0">
                <a:solidFill>
                  <a:srgbClr val="0A38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261938" indent="-261938" algn="ctr">
              <a:defRPr/>
            </a:pPr>
            <a:r>
              <a:rPr lang="es-ES_tradnl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s-ES_tradnl" sz="1200" b="1" dirty="0">
              <a:solidFill>
                <a:srgbClr val="0A38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" name="Imagen 203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sp>
        <p:nvSpPr>
          <p:cNvPr id="206" name="19 Rectángulo"/>
          <p:cNvSpPr>
            <a:spLocks noChangeArrowheads="1"/>
          </p:cNvSpPr>
          <p:nvPr/>
        </p:nvSpPr>
        <p:spPr bwMode="auto">
          <a:xfrm>
            <a:off x="1077152" y="145064"/>
            <a:ext cx="7202796" cy="46705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es-CL" sz="2400" kern="12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GOES format Constraints</a:t>
            </a:r>
            <a:endParaRPr lang="es-CL" sz="2400" kern="12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grpSp>
        <p:nvGrpSpPr>
          <p:cNvPr id="207" name="Agrupar 206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id="{11CA9D27-25BC-4311-98B4-1F73615810FA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219" name="Proceso alternativo 218">
              <a:extLst>
                <a:ext uri="{FF2B5EF4-FFF2-40B4-BE49-F238E27FC236}">
                  <a16:creationId xmlns:a16="http://schemas.microsoft.com/office/drawing/2014/main" id="{721E0767-6746-4C9D-B2D1-2FBBDE6FCF7F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0" name="Agrupar 219"/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221" name="Rectángulo 220"/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222" name="Rectángulo 221"/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3" name="Rectángulo 222"/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9" name="Rectángulo 228"/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0" name="Rectángulo 229"/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1" name="Rectángulo 230"/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2" name="Conector recto 231"/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3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4" name="Imagen 23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60" y="574893"/>
            <a:ext cx="3054234" cy="1764439"/>
          </a:xfrm>
          <a:prstGeom prst="rect">
            <a:avLst/>
          </a:prstGeom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942" flipH="1">
            <a:off x="2191919" y="740382"/>
            <a:ext cx="1087336" cy="108733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6401" y="1078533"/>
            <a:ext cx="1486898" cy="2153381"/>
            <a:chOff x="866401" y="1078533"/>
            <a:chExt cx="1486898" cy="2153381"/>
          </a:xfrm>
        </p:grpSpPr>
        <p:sp>
          <p:nvSpPr>
            <p:cNvPr id="57" name="56 CuadroTexto"/>
            <p:cNvSpPr txBox="1"/>
            <p:nvPr/>
          </p:nvSpPr>
          <p:spPr>
            <a:xfrm>
              <a:off x="866401" y="1078533"/>
              <a:ext cx="1409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L" sz="2800" b="1" dirty="0" smtClean="0">
                  <a:solidFill>
                    <a:schemeClr val="bg1"/>
                  </a:solidFill>
                </a:rPr>
                <a:t>SHOA</a:t>
              </a:r>
              <a:endParaRPr lang="es-CL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4" descr="DSC07428">
              <a:extLst>
                <a:ext uri="{FF2B5EF4-FFF2-40B4-BE49-F238E27FC236}">
                  <a16:creationId xmlns:a16="http://schemas.microsoft.com/office/drawing/2014/main" id="{F395E74B-E01D-4850-ACBE-1B1E4E31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1" t="7524" r="17578" b="7350"/>
            <a:stretch>
              <a:fillRect/>
            </a:stretch>
          </p:blipFill>
          <p:spPr bwMode="auto">
            <a:xfrm>
              <a:off x="947093" y="1579196"/>
              <a:ext cx="1406206" cy="165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948917" y="3127025"/>
            <a:ext cx="2166421" cy="843150"/>
            <a:chOff x="948917" y="3127025"/>
            <a:chExt cx="2166421" cy="843150"/>
          </a:xfrm>
        </p:grpSpPr>
        <p:pic>
          <p:nvPicPr>
            <p:cNvPr id="53" name="52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9864" flipH="1">
              <a:off x="948917" y="3330519"/>
              <a:ext cx="639656" cy="639656"/>
            </a:xfrm>
            <a:prstGeom prst="rect">
              <a:avLst/>
            </a:prstGeom>
          </p:spPr>
        </p:pic>
        <p:sp>
          <p:nvSpPr>
            <p:cNvPr id="58" name="57 CuadroTexto"/>
            <p:cNvSpPr txBox="1"/>
            <p:nvPr/>
          </p:nvSpPr>
          <p:spPr>
            <a:xfrm>
              <a:off x="1545912" y="3127025"/>
              <a:ext cx="988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L" sz="3200" b="1" dirty="0" smtClean="0">
                  <a:solidFill>
                    <a:srgbClr val="00FF99"/>
                  </a:solidFill>
                </a:rPr>
                <a:t>LAN</a:t>
              </a:r>
              <a:endParaRPr lang="es-CL" sz="3200" b="1" dirty="0">
                <a:solidFill>
                  <a:srgbClr val="00FF99"/>
                </a:solidFill>
              </a:endParaRPr>
            </a:p>
          </p:txBody>
        </p:sp>
        <p:pic>
          <p:nvPicPr>
            <p:cNvPr id="41" name="52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136">
              <a:off x="2475682" y="3293691"/>
              <a:ext cx="639656" cy="63965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170830" y="3876201"/>
            <a:ext cx="3804568" cy="1375607"/>
            <a:chOff x="170830" y="3876201"/>
            <a:chExt cx="3804568" cy="1375607"/>
          </a:xfrm>
        </p:grpSpPr>
        <p:grpSp>
          <p:nvGrpSpPr>
            <p:cNvPr id="11" name="Grupo 10"/>
            <p:cNvGrpSpPr/>
            <p:nvPr/>
          </p:nvGrpSpPr>
          <p:grpSpPr>
            <a:xfrm>
              <a:off x="170830" y="3923199"/>
              <a:ext cx="1409700" cy="1328609"/>
              <a:chOff x="157069" y="4229330"/>
              <a:chExt cx="1409700" cy="1328609"/>
            </a:xfrm>
          </p:grpSpPr>
          <p:pic>
            <p:nvPicPr>
              <p:cNvPr id="44" name="Imagen 4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882174" y="4229330"/>
                <a:ext cx="511509" cy="693110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291109" y="4283495"/>
                <a:ext cx="776068" cy="1051595"/>
              </a:xfrm>
              <a:prstGeom prst="rect">
                <a:avLst/>
              </a:prstGeom>
            </p:spPr>
          </p:pic>
          <p:sp>
            <p:nvSpPr>
              <p:cNvPr id="42" name="56 CuadroTexto"/>
              <p:cNvSpPr txBox="1"/>
              <p:nvPr/>
            </p:nvSpPr>
            <p:spPr>
              <a:xfrm>
                <a:off x="157069" y="5219385"/>
                <a:ext cx="1409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1600" b="1" smtClean="0">
                    <a:solidFill>
                      <a:schemeClr val="bg1"/>
                    </a:solidFill>
                  </a:rPr>
                  <a:t>Datacenter 01</a:t>
                </a:r>
                <a:endParaRPr lang="es-CL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2515890" y="3876201"/>
              <a:ext cx="1459508" cy="1365466"/>
              <a:chOff x="2696506" y="4228213"/>
              <a:chExt cx="1459508" cy="1365466"/>
            </a:xfrm>
          </p:grpSpPr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2696506" y="4228213"/>
                <a:ext cx="511509" cy="693110"/>
              </a:xfrm>
              <a:prstGeom prst="rect">
                <a:avLst/>
              </a:prstGeom>
            </p:spPr>
          </p:pic>
          <p:pic>
            <p:nvPicPr>
              <p:cNvPr id="40" name="Imagen 3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3044485" y="4230249"/>
                <a:ext cx="776068" cy="1051595"/>
              </a:xfrm>
              <a:prstGeom prst="rect">
                <a:avLst/>
              </a:prstGeom>
            </p:spPr>
          </p:pic>
          <p:sp>
            <p:nvSpPr>
              <p:cNvPr id="43" name="56 CuadroTexto"/>
              <p:cNvSpPr txBox="1"/>
              <p:nvPr/>
            </p:nvSpPr>
            <p:spPr>
              <a:xfrm>
                <a:off x="2746314" y="5255125"/>
                <a:ext cx="1409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1600" b="1" smtClean="0">
                    <a:solidFill>
                      <a:schemeClr val="bg1"/>
                    </a:solidFill>
                  </a:rPr>
                  <a:t>Datacenter 02</a:t>
                </a:r>
                <a:endParaRPr lang="es-CL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3" name="Rectángulo 62"/>
          <p:cNvSpPr/>
          <p:nvPr/>
        </p:nvSpPr>
        <p:spPr>
          <a:xfrm>
            <a:off x="5404106" y="3444812"/>
            <a:ext cx="3231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altLang="en-US" i="1" smtClean="0">
                <a:solidFill>
                  <a:srgbClr val="00B0F0"/>
                </a:solidFill>
                <a:latin typeface="Arial" panose="020B0604020202020204" pitchFamily="34" charset="0"/>
              </a:rPr>
              <a:t>DCP ID</a:t>
            </a:r>
          </a:p>
          <a:p>
            <a:pPr eaLnBrk="1" hangingPunct="1"/>
            <a:r>
              <a:rPr lang="fr-FR" altLang="en-US" i="1" smtClean="0">
                <a:solidFill>
                  <a:srgbClr val="FF0000"/>
                </a:solidFill>
                <a:latin typeface="Arial" panose="020B0604020202020204" pitchFamily="34" charset="0"/>
              </a:rPr>
              <a:t>Year (20xx)</a:t>
            </a:r>
          </a:p>
          <a:p>
            <a:pPr eaLnBrk="1" hangingPunct="1"/>
            <a:r>
              <a:rPr lang="fr-FR" altLang="en-US" i="1" smtClean="0">
                <a:solidFill>
                  <a:srgbClr val="FFFF00"/>
                </a:solidFill>
                <a:latin typeface="Arial" panose="020B0604020202020204" pitchFamily="34" charset="0"/>
              </a:rPr>
              <a:t>Julian Day</a:t>
            </a:r>
          </a:p>
          <a:p>
            <a:pPr eaLnBrk="1" hangingPunct="1"/>
            <a:r>
              <a:rPr lang="fr-FR" altLang="en-US" i="1" smtClean="0">
                <a:solidFill>
                  <a:srgbClr val="00B050"/>
                </a:solidFill>
                <a:latin typeface="Arial" panose="020B0604020202020204" pitchFamily="34" charset="0"/>
              </a:rPr>
              <a:t>HHMMSS</a:t>
            </a:r>
          </a:p>
          <a:p>
            <a:pPr eaLnBrk="1" hangingPunct="1"/>
            <a:r>
              <a:rPr lang="fr-FR" altLang="en-US" i="1" smtClean="0">
                <a:solidFill>
                  <a:srgbClr val="EA6907"/>
                </a:solidFill>
                <a:latin typeface="Arial" panose="020B0604020202020204" pitchFamily="34" charset="0"/>
              </a:rPr>
              <a:t>Antenna Power</a:t>
            </a:r>
          </a:p>
          <a:p>
            <a:pPr eaLnBrk="1" hangingPunct="1"/>
            <a:r>
              <a:rPr lang="fr-FR" altLang="en-US" i="1" smtClean="0">
                <a:solidFill>
                  <a:srgbClr val="FF00FF"/>
                </a:solidFill>
                <a:latin typeface="Arial" panose="020B0604020202020204" pitchFamily="34" charset="0"/>
              </a:rPr>
              <a:t>GOES Channel</a:t>
            </a:r>
          </a:p>
          <a:p>
            <a:pPr eaLnBrk="1" hangingPunct="1"/>
            <a:r>
              <a:rPr lang="fr-FR" altLang="en-US" i="1" smtClean="0">
                <a:solidFill>
                  <a:srgbClr val="00CC99"/>
                </a:solidFill>
                <a:latin typeface="Arial" panose="020B0604020202020204" pitchFamily="34" charset="0"/>
              </a:rPr>
              <a:t>Pressure sensor data (mm)</a:t>
            </a:r>
          </a:p>
          <a:p>
            <a:pPr eaLnBrk="1" hangingPunct="1"/>
            <a:r>
              <a:rPr lang="fr-FR" altLang="en-US" i="1" smtClean="0">
                <a:solidFill>
                  <a:srgbClr val="009999"/>
                </a:solidFill>
                <a:latin typeface="Arial" panose="020B0604020202020204" pitchFamily="34" charset="0"/>
              </a:rPr>
              <a:t>Radar Sensor Data (mm)</a:t>
            </a:r>
            <a:endParaRPr lang="fr-FR" altLang="en-US" i="1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273569" y="1728030"/>
            <a:ext cx="4572000" cy="3513637"/>
            <a:chOff x="4273569" y="1728030"/>
            <a:chExt cx="4572000" cy="3513637"/>
          </a:xfrm>
        </p:grpSpPr>
        <p:sp>
          <p:nvSpPr>
            <p:cNvPr id="2" name="Rectángulo 1"/>
            <p:cNvSpPr/>
            <p:nvPr/>
          </p:nvSpPr>
          <p:spPr>
            <a:xfrm>
              <a:off x="4273569" y="2102346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/>
              <a:r>
                <a:rPr lang="fr-FR" altLang="en-US" i="1">
                  <a:solidFill>
                    <a:srgbClr val="00B0F0"/>
                  </a:solidFill>
                  <a:latin typeface="Arial" panose="020B0604020202020204" pitchFamily="34" charset="0"/>
                </a:rPr>
                <a:t>ADC0D056</a:t>
              </a:r>
              <a:r>
                <a:rPr lang="fr-FR" altLang="en-US" i="1">
                  <a:solidFill>
                    <a:srgbClr val="FF0000"/>
                  </a:solidFill>
                  <a:latin typeface="Arial" panose="020B0604020202020204" pitchFamily="34" charset="0"/>
                </a:rPr>
                <a:t>12</a:t>
              </a:r>
              <a:r>
                <a:rPr lang="fr-FR" altLang="en-US" i="1">
                  <a:solidFill>
                    <a:srgbClr val="FFFF00"/>
                  </a:solidFill>
                  <a:latin typeface="Arial" panose="020B0604020202020204" pitchFamily="34" charset="0"/>
                </a:rPr>
                <a:t>139</a:t>
              </a:r>
              <a:r>
                <a:rPr lang="fr-FR" altLang="en-US" i="1">
                  <a:solidFill>
                    <a:srgbClr val="00B050"/>
                  </a:solidFill>
                  <a:latin typeface="Arial" panose="020B0604020202020204" pitchFamily="34" charset="0"/>
                </a:rPr>
                <a:t>180751</a:t>
              </a:r>
              <a:r>
                <a:rPr lang="fr-FR" altLang="en-US" i="1">
                  <a:solidFill>
                    <a:srgbClr val="EA6907"/>
                  </a:solidFill>
                  <a:latin typeface="Arial" panose="020B0604020202020204" pitchFamily="34" charset="0"/>
                </a:rPr>
                <a:t>G43</a:t>
              </a:r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+0NN</a:t>
              </a:r>
              <a:r>
                <a:rPr lang="fr-FR" altLang="en-US" i="1">
                  <a:solidFill>
                    <a:srgbClr val="FF00FF"/>
                  </a:solidFill>
                  <a:latin typeface="Arial" panose="020B0604020202020204" pitchFamily="34" charset="0"/>
                </a:rPr>
                <a:t>217</a:t>
              </a:r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EXE00104 </a:t>
              </a:r>
            </a:p>
            <a:p>
              <a:pPr eaLnBrk="1" hangingPunct="1"/>
              <a:r>
                <a:rPr lang="fr-FR" altLang="en-US" i="1">
                  <a:solidFill>
                    <a:srgbClr val="00CC99"/>
                  </a:solidFill>
                  <a:latin typeface="Arial" panose="020B0604020202020204" pitchFamily="34" charset="0"/>
                </a:rPr>
                <a:t>2263 2251 2143 2339 2101</a:t>
              </a:r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  <a:p>
              <a:pPr eaLnBrk="1" hangingPunct="1"/>
              <a:r>
                <a:rPr lang="fr-FR" altLang="en-US" i="1">
                  <a:solidFill>
                    <a:srgbClr val="009999"/>
                  </a:solidFill>
                  <a:latin typeface="Arial" panose="020B0604020202020204" pitchFamily="34" charset="0"/>
                </a:rPr>
                <a:t>4100 4183 4024 4229 4019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21.2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068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17.9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1012.8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14.3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428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382 </a:t>
              </a:r>
            </a:p>
          </p:txBody>
        </p:sp>
        <p:sp>
          <p:nvSpPr>
            <p:cNvPr id="64" name="56 CuadroTexto"/>
            <p:cNvSpPr txBox="1"/>
            <p:nvPr/>
          </p:nvSpPr>
          <p:spPr>
            <a:xfrm>
              <a:off x="5404106" y="1728030"/>
              <a:ext cx="2387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L" sz="1600" b="1" smtClean="0">
                  <a:solidFill>
                    <a:schemeClr val="bg1"/>
                  </a:solidFill>
                </a:rPr>
                <a:t>GOES DATA FORMAT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9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n 203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sp>
        <p:nvSpPr>
          <p:cNvPr id="206" name="19 Rectángulo"/>
          <p:cNvSpPr>
            <a:spLocks noChangeArrowheads="1"/>
          </p:cNvSpPr>
          <p:nvPr/>
        </p:nvSpPr>
        <p:spPr bwMode="auto">
          <a:xfrm>
            <a:off x="1077152" y="145064"/>
            <a:ext cx="7202796" cy="46705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es-CL" sz="2400" kern="12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GOES format Constraints</a:t>
            </a:r>
            <a:endParaRPr lang="es-CL" sz="2400" kern="12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grpSp>
        <p:nvGrpSpPr>
          <p:cNvPr id="207" name="Agrupar 206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id="{11CA9D27-25BC-4311-98B4-1F73615810FA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219" name="Proceso alternativo 218">
              <a:extLst>
                <a:ext uri="{FF2B5EF4-FFF2-40B4-BE49-F238E27FC236}">
                  <a16:creationId xmlns:a16="http://schemas.microsoft.com/office/drawing/2014/main" id="{721E0767-6746-4C9D-B2D1-2FBBDE6FCF7F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0" name="Agrupar 219"/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221" name="Rectángulo 220"/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222" name="Rectángulo 221"/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3" name="Rectángulo 222"/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9" name="Rectángulo 228"/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0" name="Rectángulo 229"/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1" name="Rectángulo 230"/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2" name="Conector recto 231"/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3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4" name="Imagen 23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63" name="Rectángulo 62"/>
          <p:cNvSpPr/>
          <p:nvPr/>
        </p:nvSpPr>
        <p:spPr>
          <a:xfrm>
            <a:off x="4845128" y="1428408"/>
            <a:ext cx="3231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altLang="en-US" i="1" smtClean="0">
                <a:solidFill>
                  <a:srgbClr val="00B0F0"/>
                </a:solidFill>
                <a:latin typeface="Arial" panose="020B0604020202020204" pitchFamily="34" charset="0"/>
              </a:rPr>
              <a:t>DCP ID</a:t>
            </a:r>
          </a:p>
          <a:p>
            <a:pPr eaLnBrk="1" hangingPunct="1"/>
            <a:r>
              <a:rPr lang="fr-FR" altLang="en-US" i="1" smtClean="0">
                <a:solidFill>
                  <a:srgbClr val="FF0000"/>
                </a:solidFill>
                <a:latin typeface="Arial" panose="020B0604020202020204" pitchFamily="34" charset="0"/>
              </a:rPr>
              <a:t>Year (20xx)</a:t>
            </a:r>
          </a:p>
          <a:p>
            <a:pPr eaLnBrk="1" hangingPunct="1"/>
            <a:r>
              <a:rPr lang="fr-FR" altLang="en-US" i="1" smtClean="0">
                <a:solidFill>
                  <a:srgbClr val="FFFF00"/>
                </a:solidFill>
                <a:latin typeface="Arial" panose="020B0604020202020204" pitchFamily="34" charset="0"/>
              </a:rPr>
              <a:t>Julian Day</a:t>
            </a:r>
          </a:p>
          <a:p>
            <a:pPr eaLnBrk="1" hangingPunct="1"/>
            <a:r>
              <a:rPr lang="fr-FR" altLang="en-US" i="1" smtClean="0">
                <a:solidFill>
                  <a:srgbClr val="00B050"/>
                </a:solidFill>
                <a:latin typeface="Arial" panose="020B0604020202020204" pitchFamily="34" charset="0"/>
              </a:rPr>
              <a:t>HHMMSS</a:t>
            </a:r>
          </a:p>
          <a:p>
            <a:pPr eaLnBrk="1" hangingPunct="1"/>
            <a:r>
              <a:rPr lang="fr-FR" altLang="en-US" i="1" smtClean="0">
                <a:solidFill>
                  <a:srgbClr val="EA6907"/>
                </a:solidFill>
                <a:latin typeface="Arial" panose="020B0604020202020204" pitchFamily="34" charset="0"/>
              </a:rPr>
              <a:t>Antenna Power</a:t>
            </a:r>
          </a:p>
          <a:p>
            <a:pPr eaLnBrk="1" hangingPunct="1"/>
            <a:r>
              <a:rPr lang="fr-FR" altLang="en-US" i="1" smtClean="0">
                <a:solidFill>
                  <a:srgbClr val="FF00FF"/>
                </a:solidFill>
                <a:latin typeface="Arial" panose="020B0604020202020204" pitchFamily="34" charset="0"/>
              </a:rPr>
              <a:t>GOES Channel</a:t>
            </a:r>
          </a:p>
          <a:p>
            <a:pPr eaLnBrk="1" hangingPunct="1"/>
            <a:r>
              <a:rPr lang="fr-FR" altLang="en-US" i="1" smtClean="0">
                <a:solidFill>
                  <a:srgbClr val="00CC99"/>
                </a:solidFill>
                <a:latin typeface="Arial" panose="020B0604020202020204" pitchFamily="34" charset="0"/>
              </a:rPr>
              <a:t>Pressure sensor data (mm)</a:t>
            </a:r>
          </a:p>
          <a:p>
            <a:pPr eaLnBrk="1" hangingPunct="1"/>
            <a:r>
              <a:rPr lang="fr-FR" altLang="en-US" i="1" smtClean="0">
                <a:solidFill>
                  <a:srgbClr val="009999"/>
                </a:solidFill>
                <a:latin typeface="Arial" panose="020B0604020202020204" pitchFamily="34" charset="0"/>
              </a:rPr>
              <a:t>Radar Sensor Data (mm)</a:t>
            </a:r>
            <a:endParaRPr lang="fr-FR" altLang="en-US" i="1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83788" y="1032249"/>
            <a:ext cx="4572000" cy="3535480"/>
            <a:chOff x="183788" y="1032249"/>
            <a:chExt cx="4572000" cy="3535480"/>
          </a:xfrm>
        </p:grpSpPr>
        <p:sp>
          <p:nvSpPr>
            <p:cNvPr id="2" name="Rectángulo 1"/>
            <p:cNvSpPr/>
            <p:nvPr/>
          </p:nvSpPr>
          <p:spPr>
            <a:xfrm>
              <a:off x="183788" y="1428408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/>
              <a:r>
                <a:rPr lang="fr-FR" altLang="en-US" i="1">
                  <a:solidFill>
                    <a:srgbClr val="00B0F0"/>
                  </a:solidFill>
                  <a:latin typeface="Arial" panose="020B0604020202020204" pitchFamily="34" charset="0"/>
                </a:rPr>
                <a:t>ADC0D056</a:t>
              </a:r>
              <a:r>
                <a:rPr lang="fr-FR" altLang="en-US" i="1">
                  <a:solidFill>
                    <a:srgbClr val="FF0000"/>
                  </a:solidFill>
                  <a:latin typeface="Arial" panose="020B0604020202020204" pitchFamily="34" charset="0"/>
                </a:rPr>
                <a:t>12</a:t>
              </a:r>
              <a:r>
                <a:rPr lang="fr-FR" altLang="en-US" i="1">
                  <a:solidFill>
                    <a:srgbClr val="FFFF00"/>
                  </a:solidFill>
                  <a:latin typeface="Arial" panose="020B0604020202020204" pitchFamily="34" charset="0"/>
                </a:rPr>
                <a:t>139</a:t>
              </a:r>
              <a:r>
                <a:rPr lang="fr-FR" altLang="en-US" i="1">
                  <a:solidFill>
                    <a:srgbClr val="00B050"/>
                  </a:solidFill>
                  <a:latin typeface="Arial" panose="020B0604020202020204" pitchFamily="34" charset="0"/>
                </a:rPr>
                <a:t>180751</a:t>
              </a:r>
              <a:r>
                <a:rPr lang="fr-FR" altLang="en-US" i="1">
                  <a:solidFill>
                    <a:srgbClr val="EA6907"/>
                  </a:solidFill>
                  <a:latin typeface="Arial" panose="020B0604020202020204" pitchFamily="34" charset="0"/>
                </a:rPr>
                <a:t>G43</a:t>
              </a:r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+0NN</a:t>
              </a:r>
              <a:r>
                <a:rPr lang="fr-FR" altLang="en-US" i="1">
                  <a:solidFill>
                    <a:srgbClr val="FF00FF"/>
                  </a:solidFill>
                  <a:latin typeface="Arial" panose="020B0604020202020204" pitchFamily="34" charset="0"/>
                </a:rPr>
                <a:t>217</a:t>
              </a:r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EXE00104 </a:t>
              </a:r>
            </a:p>
            <a:p>
              <a:pPr eaLnBrk="1" hangingPunct="1"/>
              <a:r>
                <a:rPr lang="fr-FR" altLang="en-US" i="1">
                  <a:solidFill>
                    <a:srgbClr val="00CC99"/>
                  </a:solidFill>
                  <a:latin typeface="Arial" panose="020B0604020202020204" pitchFamily="34" charset="0"/>
                </a:rPr>
                <a:t>2263 2251 2143 2339 2101</a:t>
              </a:r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  <a:p>
              <a:pPr eaLnBrk="1" hangingPunct="1"/>
              <a:r>
                <a:rPr lang="fr-FR" altLang="en-US" i="1">
                  <a:solidFill>
                    <a:srgbClr val="009999"/>
                  </a:solidFill>
                  <a:latin typeface="Arial" panose="020B0604020202020204" pitchFamily="34" charset="0"/>
                </a:rPr>
                <a:t>4100 4183 4024 4229 4019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21.2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068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17.9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1012.8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14.3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428 </a:t>
              </a:r>
            </a:p>
            <a:p>
              <a:pPr eaLnBrk="1" hangingPunct="1"/>
              <a:r>
                <a:rPr lang="fr-FR" altLang="en-US" i="1">
                  <a:solidFill>
                    <a:schemeClr val="bg1"/>
                  </a:solidFill>
                  <a:latin typeface="Arial" panose="020B0604020202020204" pitchFamily="34" charset="0"/>
                </a:rPr>
                <a:t>382 </a:t>
              </a:r>
            </a:p>
          </p:txBody>
        </p:sp>
        <p:sp>
          <p:nvSpPr>
            <p:cNvPr id="64" name="56 CuadroTexto"/>
            <p:cNvSpPr txBox="1"/>
            <p:nvPr/>
          </p:nvSpPr>
          <p:spPr>
            <a:xfrm>
              <a:off x="1077152" y="1032249"/>
              <a:ext cx="2387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L" sz="1600" b="1" smtClean="0">
                  <a:solidFill>
                    <a:schemeClr val="bg1"/>
                  </a:solidFill>
                </a:rPr>
                <a:t>GOES DATA FORMAT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79 CuadroTexto"/>
          <p:cNvSpPr txBox="1">
            <a:spLocks noChangeArrowheads="1"/>
          </p:cNvSpPr>
          <p:nvPr/>
        </p:nvSpPr>
        <p:spPr bwMode="auto">
          <a:xfrm>
            <a:off x="129982" y="4763984"/>
            <a:ext cx="94302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i="1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S:ARI_GOES</a:t>
            </a:r>
            <a:r>
              <a:rPr lang="fr-FR" altLang="en-US" sz="1400" i="1" smtClean="0">
                <a:solidFill>
                  <a:schemeClr val="accent2"/>
                </a:solidFill>
                <a:latin typeface="Arial" panose="020B0604020202020204" pitchFamily="34" charset="0"/>
              </a:rPr>
              <a:t>;D:</a:t>
            </a:r>
            <a:r>
              <a:rPr lang="fr-FR" altLang="en-US" sz="1400" i="1" smtClean="0">
                <a:solidFill>
                  <a:srgbClr val="FFFF00"/>
                </a:solidFill>
                <a:latin typeface="Arial" panose="020B0604020202020204" pitchFamily="34" charset="0"/>
              </a:rPr>
              <a:t>1805</a:t>
            </a:r>
            <a:r>
              <a:rPr lang="fr-FR" altLang="en-US" sz="1400" i="1" smtClean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fr-FR" altLang="en-US" sz="1400" i="1" smtClean="0">
                <a:solidFill>
                  <a:schemeClr val="accent2"/>
                </a:solidFill>
                <a:latin typeface="Arial" panose="020B0604020202020204" pitchFamily="34" charset="0"/>
              </a:rPr>
              <a:t>;T:</a:t>
            </a:r>
            <a:r>
              <a:rPr lang="fr-FR" altLang="en-US" sz="1400" i="1" smtClean="0">
                <a:solidFill>
                  <a:srgbClr val="00B050"/>
                </a:solidFill>
                <a:latin typeface="Arial" panose="020B0604020202020204" pitchFamily="34" charset="0"/>
              </a:rPr>
              <a:t>180751</a:t>
            </a:r>
            <a:r>
              <a:rPr lang="fr-FR" altLang="en-US" sz="1400" i="1" smtClean="0">
                <a:solidFill>
                  <a:schemeClr val="accent2"/>
                </a:solidFill>
                <a:latin typeface="Arial" panose="020B0604020202020204" pitchFamily="34" charset="0"/>
              </a:rPr>
              <a:t>;</a:t>
            </a:r>
            <a:r>
              <a:rPr lang="fr-FR" altLang="en-US" sz="1400" i="1">
                <a:solidFill>
                  <a:srgbClr val="00CC99"/>
                </a:solidFill>
                <a:latin typeface="Arial" panose="020B0604020202020204" pitchFamily="34" charset="0"/>
              </a:rPr>
              <a:t>WL-K:2</a:t>
            </a:r>
            <a:r>
              <a:rPr lang="fr-FR" altLang="en-US" sz="1400" i="1" smtClean="0">
                <a:solidFill>
                  <a:srgbClr val="00CC99"/>
                </a:solidFill>
                <a:latin typeface="Arial" panose="020B0604020202020204" pitchFamily="34" charset="0"/>
              </a:rPr>
              <a:t>101</a:t>
            </a:r>
            <a:r>
              <a:rPr lang="fr-FR" altLang="en-US" sz="1400" i="1" smtClean="0">
                <a:solidFill>
                  <a:schemeClr val="accent2"/>
                </a:solidFill>
                <a:latin typeface="Arial" panose="020B0604020202020204" pitchFamily="34" charset="0"/>
              </a:rPr>
              <a:t>;</a:t>
            </a:r>
            <a:r>
              <a:rPr lang="fr-FR" altLang="en-US" sz="1400" i="1">
                <a:solidFill>
                  <a:srgbClr val="00B050"/>
                </a:solidFill>
                <a:latin typeface="Arial" panose="020B0604020202020204" pitchFamily="34" charset="0"/>
              </a:rPr>
              <a:t>WL-V:</a:t>
            </a:r>
            <a:r>
              <a:rPr lang="fr-FR" altLang="en-US" sz="1400" i="1" smtClean="0">
                <a:solidFill>
                  <a:srgbClr val="00B050"/>
                </a:solidFill>
                <a:latin typeface="Arial" panose="020B0604020202020204" pitchFamily="34" charset="0"/>
              </a:rPr>
              <a:t>4019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;TA:21.2;RH:068;TW:17.9;BP:1012.8;BAT:14.3)</a:t>
            </a:r>
            <a:endParaRPr lang="fr-FR" altLang="en-US" sz="14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4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S:ARI_GOES;D:180512;T:180651;WL-K:2339;WL-V:4229;TA:21.2;RH:068;TW:17.9;BP:1012.8;BAT:14.3)</a:t>
            </a:r>
            <a:endParaRPr lang="fr-FR" altLang="en-US" sz="14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4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S:ARI_GOES;D:180512;T:180551;WL-K:2143;WL-V:4024;TA:21.2;RH:068;TW:17.9;BP:1012.8;BAT:14.3)</a:t>
            </a:r>
            <a:endParaRPr lang="fr-FR" altLang="en-US" sz="14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4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S:ARI_GOES;D:180512;T:180451;WL-K:2251;WL-V:4183;TA:21.2;RH:068;TW:17.9;BP:1012.8;BAT:14.3)</a:t>
            </a:r>
            <a:endParaRPr lang="en-US" altLang="en-US" sz="14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4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S:ARI_GOES;D:180512;T:180351;WL-K:2263;WL-V:4100;TA:21.2;RH:068;TW:17.9;BP:1012.8;BAT:14.3</a:t>
            </a:r>
            <a:r>
              <a:rPr lang="fr-FR" altLang="en-US" sz="1100" i="1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fr-FR" altLang="en-US" sz="11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sz="10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71689" y="1452499"/>
            <a:ext cx="785812" cy="319151"/>
          </a:xfrm>
          <a:prstGeom prst="rect">
            <a:avLst/>
          </a:prstGeom>
          <a:noFill/>
          <a:ln w="127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2483273" y="1970726"/>
            <a:ext cx="748453" cy="321972"/>
          </a:xfrm>
          <a:prstGeom prst="rect">
            <a:avLst/>
          </a:prstGeom>
          <a:noFill/>
          <a:ln w="127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3009899" y="4742742"/>
            <a:ext cx="890589" cy="321972"/>
          </a:xfrm>
          <a:prstGeom prst="rect">
            <a:avLst/>
          </a:prstGeom>
          <a:noFill/>
          <a:ln w="127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2357438" y="4737980"/>
            <a:ext cx="623888" cy="262645"/>
          </a:xfrm>
          <a:prstGeom prst="rect">
            <a:avLst/>
          </a:prstGeom>
          <a:noFill/>
          <a:ln w="127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1" name="56 CuadroTexto"/>
          <p:cNvSpPr txBox="1"/>
          <p:nvPr/>
        </p:nvSpPr>
        <p:spPr>
          <a:xfrm>
            <a:off x="1559523" y="4271279"/>
            <a:ext cx="575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smtClean="0">
                <a:solidFill>
                  <a:srgbClr val="00B0F0"/>
                </a:solidFill>
              </a:rPr>
              <a:t>Formatting script before Data Transmission </a:t>
            </a:r>
            <a:endParaRPr lang="es-CL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" grpId="0" animBg="1"/>
      <p:bldP spid="56" grpId="0" animBg="1"/>
      <p:bldP spid="59" grpId="0" animBg="1"/>
      <p:bldP spid="60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1000100" y="3143248"/>
            <a:ext cx="5715040" cy="2357454"/>
          </a:xfrm>
          <a:prstGeom prst="roundRect">
            <a:avLst>
              <a:gd name="adj" fmla="val 3968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1938" indent="-261938" algn="ctr">
              <a:buFont typeface="Arial" pitchFamily="34" charset="0"/>
              <a:buChar char="•"/>
              <a:defRPr/>
            </a:pPr>
            <a:endParaRPr lang="es-ES_tradnl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1938" indent="-261938" algn="ctr">
              <a:defRPr/>
            </a:pPr>
            <a:r>
              <a:rPr lang="es-ES_tradnl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s-ES_tradnl" sz="1200" b="1" dirty="0">
              <a:solidFill>
                <a:srgbClr val="0A38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1938" indent="-261938" algn="ctr">
              <a:defRPr/>
            </a:pPr>
            <a:r>
              <a:rPr lang="es-ES_tradnl" sz="1200" b="1" dirty="0">
                <a:solidFill>
                  <a:srgbClr val="0A38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261938" indent="-261938" algn="ctr">
              <a:defRPr/>
            </a:pPr>
            <a:r>
              <a:rPr lang="es-ES_tradnl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s-ES_tradnl" sz="1200" b="1" dirty="0">
              <a:solidFill>
                <a:srgbClr val="0A38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" name="Imagen 203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sp>
        <p:nvSpPr>
          <p:cNvPr id="206" name="19 Rectángulo"/>
          <p:cNvSpPr>
            <a:spLocks noChangeArrowheads="1"/>
          </p:cNvSpPr>
          <p:nvPr/>
        </p:nvSpPr>
        <p:spPr bwMode="auto">
          <a:xfrm>
            <a:off x="1077152" y="145064"/>
            <a:ext cx="7202796" cy="498598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es-CL" sz="2400" kern="12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BGAN </a:t>
            </a:r>
            <a:r>
              <a:rPr lang="es-CL" sz="2400" kern="12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and </a:t>
            </a:r>
            <a:r>
              <a:rPr lang="es-CL" sz="2400" kern="12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GPRS Format Constraints</a:t>
            </a:r>
            <a:endParaRPr lang="es-CL" sz="2400" kern="12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grpSp>
        <p:nvGrpSpPr>
          <p:cNvPr id="207" name="Agrupar 206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id="{11CA9D27-25BC-4311-98B4-1F73615810FA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219" name="Proceso alternativo 218">
              <a:extLst>
                <a:ext uri="{FF2B5EF4-FFF2-40B4-BE49-F238E27FC236}">
                  <a16:creationId xmlns:a16="http://schemas.microsoft.com/office/drawing/2014/main" id="{721E0767-6746-4C9D-B2D1-2FBBDE6FCF7F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0" name="Agrupar 219"/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221" name="Rectángulo 220"/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222" name="Rectángulo 221"/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3" name="Rectángulo 222"/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9" name="Rectángulo 228"/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0" name="Rectángulo 229"/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1" name="Rectángulo 230"/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2" name="Conector recto 231"/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3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4" name="Imagen 23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r="67778"/>
          <a:stretch/>
        </p:blipFill>
        <p:spPr>
          <a:xfrm>
            <a:off x="6281836" y="2812335"/>
            <a:ext cx="1659425" cy="1104716"/>
          </a:xfrm>
          <a:prstGeom prst="rect">
            <a:avLst/>
          </a:prstGeom>
        </p:spPr>
      </p:pic>
      <p:pic>
        <p:nvPicPr>
          <p:cNvPr id="24" name="Picture 39" descr="Foto00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r="17401"/>
          <a:stretch>
            <a:fillRect/>
          </a:stretch>
        </p:blipFill>
        <p:spPr bwMode="auto">
          <a:xfrm>
            <a:off x="3238380" y="1001257"/>
            <a:ext cx="1258412" cy="19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" y="974005"/>
            <a:ext cx="2361369" cy="136416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996" y="3189521"/>
            <a:ext cx="904036" cy="887085"/>
          </a:xfrm>
          <a:prstGeom prst="rect">
            <a:avLst/>
          </a:prstGeom>
        </p:spPr>
      </p:pic>
      <p:pic>
        <p:nvPicPr>
          <p:cNvPr id="224" name="223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4039" flipV="1">
            <a:off x="3453827" y="5182510"/>
            <a:ext cx="1087336" cy="1087336"/>
          </a:xfrm>
          <a:prstGeom prst="rect">
            <a:avLst/>
          </a:prstGeom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9584" flipH="1">
            <a:off x="791344" y="2098351"/>
            <a:ext cx="1087336" cy="1087336"/>
          </a:xfrm>
          <a:prstGeom prst="rect">
            <a:avLst/>
          </a:prstGeom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0130" flipH="1">
            <a:off x="8329" y="4364869"/>
            <a:ext cx="1438503" cy="1087336"/>
          </a:xfrm>
          <a:prstGeom prst="rect">
            <a:avLst/>
          </a:prstGeom>
        </p:spPr>
      </p:pic>
      <p:sp>
        <p:nvSpPr>
          <p:cNvPr id="57" name="56 CuadroTexto"/>
          <p:cNvSpPr txBox="1"/>
          <p:nvPr/>
        </p:nvSpPr>
        <p:spPr>
          <a:xfrm>
            <a:off x="2088907" y="1890157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chemeClr val="bg1"/>
                </a:solidFill>
              </a:rPr>
              <a:t>BGAN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226" name="22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35" y="1024440"/>
            <a:ext cx="1115403" cy="1115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2160">
            <a:off x="6551097" y="1612846"/>
            <a:ext cx="1085238" cy="1085238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6" t="55696" r="4414"/>
          <a:stretch/>
        </p:blipFill>
        <p:spPr>
          <a:xfrm>
            <a:off x="5050432" y="5010212"/>
            <a:ext cx="2327701" cy="1299025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3541289" y="2830557"/>
            <a:ext cx="2524125" cy="1809750"/>
            <a:chOff x="1586455" y="3231602"/>
            <a:chExt cx="2524125" cy="1809750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455" y="3231602"/>
              <a:ext cx="2524125" cy="1809750"/>
            </a:xfrm>
            <a:prstGeom prst="rect">
              <a:avLst/>
            </a:prstGeom>
          </p:spPr>
        </p:pic>
        <p:grpSp>
          <p:nvGrpSpPr>
            <p:cNvPr id="14" name="13 Grupo"/>
            <p:cNvGrpSpPr/>
            <p:nvPr/>
          </p:nvGrpSpPr>
          <p:grpSpPr>
            <a:xfrm>
              <a:off x="2269136" y="3376640"/>
              <a:ext cx="715992" cy="633524"/>
              <a:chOff x="2221511" y="3376640"/>
              <a:chExt cx="715992" cy="633524"/>
            </a:xfrm>
          </p:grpSpPr>
          <p:sp>
            <p:nvSpPr>
              <p:cNvPr id="13" name="12 Arco de bloque"/>
              <p:cNvSpPr/>
              <p:nvPr/>
            </p:nvSpPr>
            <p:spPr>
              <a:xfrm rot="16200000">
                <a:off x="2480983" y="3453603"/>
                <a:ext cx="416912" cy="496129"/>
              </a:xfrm>
              <a:prstGeom prst="blockArc">
                <a:avLst/>
              </a:prstGeom>
              <a:solidFill>
                <a:srgbClr val="44EAF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44 Arco de bloque"/>
              <p:cNvSpPr/>
              <p:nvPr/>
            </p:nvSpPr>
            <p:spPr>
              <a:xfrm rot="16200000">
                <a:off x="2148510" y="3449641"/>
                <a:ext cx="633524" cy="487522"/>
              </a:xfrm>
              <a:prstGeom prst="blockArc">
                <a:avLst/>
              </a:prstGeom>
              <a:solidFill>
                <a:srgbClr val="44EAF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46 Grupo"/>
            <p:cNvGrpSpPr/>
            <p:nvPr/>
          </p:nvGrpSpPr>
          <p:grpSpPr>
            <a:xfrm flipH="1">
              <a:off x="2707286" y="3376640"/>
              <a:ext cx="715992" cy="633524"/>
              <a:chOff x="2221511" y="3376640"/>
              <a:chExt cx="715992" cy="633524"/>
            </a:xfrm>
          </p:grpSpPr>
          <p:sp>
            <p:nvSpPr>
              <p:cNvPr id="48" name="47 Arco de bloque"/>
              <p:cNvSpPr/>
              <p:nvPr/>
            </p:nvSpPr>
            <p:spPr>
              <a:xfrm rot="16200000">
                <a:off x="2480983" y="3453603"/>
                <a:ext cx="416912" cy="496129"/>
              </a:xfrm>
              <a:prstGeom prst="blockArc">
                <a:avLst/>
              </a:prstGeom>
              <a:solidFill>
                <a:srgbClr val="44EAF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Arco de bloque"/>
              <p:cNvSpPr/>
              <p:nvPr/>
            </p:nvSpPr>
            <p:spPr>
              <a:xfrm rot="16200000">
                <a:off x="2148510" y="3449641"/>
                <a:ext cx="633524" cy="487522"/>
              </a:xfrm>
              <a:prstGeom prst="blockArc">
                <a:avLst/>
              </a:prstGeom>
              <a:solidFill>
                <a:srgbClr val="44EAF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6397" flipH="1">
            <a:off x="2117416" y="1176224"/>
            <a:ext cx="1087336" cy="1087336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3499">
            <a:off x="4223940" y="1718459"/>
            <a:ext cx="1277659" cy="1277659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9574" flipV="1">
            <a:off x="1791209" y="3957233"/>
            <a:ext cx="2426316" cy="1303888"/>
          </a:xfrm>
          <a:prstGeom prst="rect">
            <a:avLst/>
          </a:prstGeom>
        </p:spPr>
      </p:pic>
      <p:sp>
        <p:nvSpPr>
          <p:cNvPr id="62" name="61 CuadroTexto"/>
          <p:cNvSpPr txBox="1"/>
          <p:nvPr/>
        </p:nvSpPr>
        <p:spPr>
          <a:xfrm>
            <a:off x="1736601" y="3261739"/>
            <a:ext cx="139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err="1" smtClean="0">
                <a:solidFill>
                  <a:srgbClr val="44EAF2"/>
                </a:solidFill>
              </a:rPr>
              <a:t>Land</a:t>
            </a:r>
            <a:r>
              <a:rPr lang="es-CL" sz="2000" b="1" dirty="0" smtClean="0">
                <a:solidFill>
                  <a:srgbClr val="44EAF2"/>
                </a:solidFill>
              </a:rPr>
              <a:t> </a:t>
            </a:r>
            <a:r>
              <a:rPr lang="es-CL" sz="2000" b="1" dirty="0" err="1" smtClean="0">
                <a:solidFill>
                  <a:srgbClr val="44EAF2"/>
                </a:solidFill>
              </a:rPr>
              <a:t>based</a:t>
            </a:r>
            <a:r>
              <a:rPr lang="es-CL" sz="2000" b="1" dirty="0" smtClean="0">
                <a:solidFill>
                  <a:srgbClr val="44EAF2"/>
                </a:solidFill>
              </a:rPr>
              <a:t> Internet</a:t>
            </a:r>
            <a:endParaRPr lang="es-CL" sz="2000" b="1" dirty="0">
              <a:solidFill>
                <a:srgbClr val="44EAF2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872136" y="1320531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chemeClr val="bg1"/>
                </a:solidFill>
              </a:rPr>
              <a:t>GPRS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553616" y="4349152"/>
            <a:ext cx="98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b="1" dirty="0" smtClean="0">
                <a:solidFill>
                  <a:srgbClr val="00FF99"/>
                </a:solidFill>
              </a:rPr>
              <a:t>LAN</a:t>
            </a:r>
            <a:endParaRPr lang="es-CL" sz="3200" b="1" dirty="0">
              <a:solidFill>
                <a:srgbClr val="00FF99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138177" y="5213622"/>
            <a:ext cx="2677141" cy="1083658"/>
            <a:chOff x="1444271" y="4685913"/>
            <a:chExt cx="2677141" cy="1083658"/>
          </a:xfrm>
        </p:grpSpPr>
        <p:grpSp>
          <p:nvGrpSpPr>
            <p:cNvPr id="76" name="Grupo 75"/>
            <p:cNvGrpSpPr/>
            <p:nvPr/>
          </p:nvGrpSpPr>
          <p:grpSpPr>
            <a:xfrm>
              <a:off x="1444271" y="4714944"/>
              <a:ext cx="1480518" cy="1054627"/>
              <a:chOff x="157069" y="4229330"/>
              <a:chExt cx="2047000" cy="1458151"/>
            </a:xfrm>
          </p:grpSpPr>
          <p:pic>
            <p:nvPicPr>
              <p:cNvPr id="77" name="Imagen 7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flipH="1">
                <a:off x="882174" y="4229330"/>
                <a:ext cx="511509" cy="693110"/>
              </a:xfrm>
              <a:prstGeom prst="rect">
                <a:avLst/>
              </a:prstGeom>
            </p:spPr>
          </p:pic>
          <p:pic>
            <p:nvPicPr>
              <p:cNvPr id="78" name="Imagen 7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flipH="1">
                <a:off x="291109" y="4283495"/>
                <a:ext cx="776068" cy="1051595"/>
              </a:xfrm>
              <a:prstGeom prst="rect">
                <a:avLst/>
              </a:prstGeom>
            </p:spPr>
          </p:pic>
          <p:sp>
            <p:nvSpPr>
              <p:cNvPr id="79" name="56 CuadroTexto"/>
              <p:cNvSpPr txBox="1"/>
              <p:nvPr/>
            </p:nvSpPr>
            <p:spPr>
              <a:xfrm>
                <a:off x="157069" y="5219389"/>
                <a:ext cx="2047000" cy="468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1600" b="1" smtClean="0">
                    <a:solidFill>
                      <a:schemeClr val="bg1"/>
                    </a:solidFill>
                  </a:rPr>
                  <a:t>DataC 01</a:t>
                </a:r>
                <a:endParaRPr lang="es-CL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upo 79"/>
            <p:cNvGrpSpPr/>
            <p:nvPr/>
          </p:nvGrpSpPr>
          <p:grpSpPr>
            <a:xfrm>
              <a:off x="2495922" y="4685913"/>
              <a:ext cx="1625490" cy="1057711"/>
              <a:chOff x="2696506" y="4228213"/>
              <a:chExt cx="2321105" cy="1510348"/>
            </a:xfrm>
          </p:grpSpPr>
          <p:pic>
            <p:nvPicPr>
              <p:cNvPr id="81" name="Imagen 8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flipH="1">
                <a:off x="2696506" y="4228213"/>
                <a:ext cx="511509" cy="693110"/>
              </a:xfrm>
              <a:prstGeom prst="rect">
                <a:avLst/>
              </a:prstGeom>
            </p:spPr>
          </p:pic>
          <p:pic>
            <p:nvPicPr>
              <p:cNvPr id="82" name="Imagen 8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flipH="1">
                <a:off x="3044485" y="4230249"/>
                <a:ext cx="776068" cy="1051595"/>
              </a:xfrm>
              <a:prstGeom prst="rect">
                <a:avLst/>
              </a:prstGeom>
            </p:spPr>
          </p:pic>
          <p:sp>
            <p:nvSpPr>
              <p:cNvPr id="83" name="56 CuadroTexto"/>
              <p:cNvSpPr txBox="1"/>
              <p:nvPr/>
            </p:nvSpPr>
            <p:spPr>
              <a:xfrm>
                <a:off x="2746314" y="5255126"/>
                <a:ext cx="2271297" cy="48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1600" b="1" smtClean="0">
                    <a:solidFill>
                      <a:schemeClr val="bg1"/>
                    </a:solidFill>
                  </a:rPr>
                  <a:t>DataC 02</a:t>
                </a:r>
                <a:endParaRPr lang="es-CL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6497800" y="4107162"/>
            <a:ext cx="2300579" cy="1087336"/>
            <a:chOff x="6497800" y="4107162"/>
            <a:chExt cx="2300579" cy="1087336"/>
          </a:xfrm>
        </p:grpSpPr>
        <p:pic>
          <p:nvPicPr>
            <p:cNvPr id="84" name="50 Imagen"/>
            <p:cNvPicPr>
              <a:picLocks noChangeAspect="1"/>
            </p:cNvPicPr>
            <p:nvPr/>
          </p:nvPicPr>
          <p:blipFill>
            <a:blip r:embed="rId1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brightnessContrast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1320" flipV="1">
              <a:off x="6497800" y="4107162"/>
              <a:ext cx="1087336" cy="1087336"/>
            </a:xfrm>
            <a:prstGeom prst="rect">
              <a:avLst/>
            </a:prstGeom>
            <a:noFill/>
          </p:spPr>
        </p:pic>
        <p:sp>
          <p:nvSpPr>
            <p:cNvPr id="85" name="56 CuadroTexto"/>
            <p:cNvSpPr txBox="1"/>
            <p:nvPr/>
          </p:nvSpPr>
          <p:spPr>
            <a:xfrm>
              <a:off x="7388679" y="4610294"/>
              <a:ext cx="1409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L" sz="1600" b="1" smtClean="0">
                  <a:solidFill>
                    <a:schemeClr val="bg1"/>
                  </a:solidFill>
                </a:rPr>
                <a:t>Pull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5" name="223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0890" flipV="1">
            <a:off x="4657751" y="4437264"/>
            <a:ext cx="1087336" cy="1087336"/>
          </a:xfrm>
          <a:prstGeom prst="rect">
            <a:avLst/>
          </a:prstGeom>
        </p:spPr>
      </p:pic>
      <p:pic>
        <p:nvPicPr>
          <p:cNvPr id="56" name="50 Imagen"/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0447" flipV="1">
            <a:off x="3477982" y="4466309"/>
            <a:ext cx="1087336" cy="1087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2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83788" y="977701"/>
            <a:ext cx="8569325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s-CL" altLang="es-CL" sz="2400" i="1" smtClean="0">
                <a:solidFill>
                  <a:schemeClr val="bg1"/>
                </a:solidFill>
                <a:latin typeface="Arial" charset="0"/>
              </a:rPr>
              <a:t>Format operation takes place at DCP</a:t>
            </a:r>
          </a:p>
          <a:p>
            <a:pPr algn="just" eaLnBrk="1" hangingPunct="1">
              <a:lnSpc>
                <a:spcPct val="80000"/>
              </a:lnSpc>
            </a:pPr>
            <a:endParaRPr lang="es-MX" altLang="es-CL" sz="16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Optimize Sensors data format (Avoid decimals to sabe spaces)</a:t>
            </a: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Avoids complex hardware for data receivers</a:t>
            </a: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Destination can be set as IP Adress or domain name</a:t>
            </a: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altLang="es-CL" sz="2000" i="1" smtClean="0">
                <a:solidFill>
                  <a:schemeClr val="bg1"/>
                </a:solidFill>
                <a:latin typeface="Arial" charset="0"/>
              </a:rPr>
              <a:t>Simplifies Data Base structure by using same format for all Telemetry Options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smtClean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CL" sz="2000" i="1">
                <a:solidFill>
                  <a:schemeClr val="bg1"/>
                </a:solidFill>
                <a:latin typeface="Arial" charset="0"/>
              </a:rPr>
              <a:t>S (Station code): XXX_GOES/BGAN/GPRS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MX" altLang="es-CL" sz="20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4" name="Imagen 203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grpSp>
        <p:nvGrpSpPr>
          <p:cNvPr id="207" name="Agrupar 206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id="{11CA9D27-25BC-4311-98B4-1F73615810FA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219" name="Proceso alternativo 218">
              <a:extLst>
                <a:ext uri="{FF2B5EF4-FFF2-40B4-BE49-F238E27FC236}">
                  <a16:creationId xmlns:a16="http://schemas.microsoft.com/office/drawing/2014/main" id="{721E0767-6746-4C9D-B2D1-2FBBDE6FCF7F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0" name="Agrupar 219"/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221" name="Rectángulo 220"/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222" name="Rectángulo 221"/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3" name="Rectángulo 222"/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9" name="Rectángulo 228"/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0" name="Rectángulo 229"/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1" name="Rectángulo 230"/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2" name="Conector recto 231"/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3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4" name="Imagen 23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46" name="79 CuadroTexto"/>
          <p:cNvSpPr txBox="1">
            <a:spLocks noChangeArrowheads="1"/>
          </p:cNvSpPr>
          <p:nvPr/>
        </p:nvSpPr>
        <p:spPr bwMode="auto">
          <a:xfrm>
            <a:off x="129982" y="5027950"/>
            <a:ext cx="94302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S:ARI_GPRS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;D:180512;T:180751;WL-K:2101;WL-V:4019;TA:21.2;RH:068;TW:17.9;BP:1012.8;BAT:14.3)</a:t>
            </a:r>
            <a:endParaRPr lang="fr-FR" altLang="en-US" sz="14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4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S:ARI_GPRS;D:180512;T:180651;WL-K:2339;WL-V:4229;TA:21.2;RH:068;TW:17.9;BP:1012.8;BAT:14.3)</a:t>
            </a:r>
            <a:endParaRPr lang="fr-FR" altLang="en-US" sz="14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4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S:ARI_GPRS;D:180512;T:180551;WL-K:2143;WL-V:4024;TA:21.2;RH:068;TW:17.9;BP:1012.8;BAT:14.3)</a:t>
            </a:r>
            <a:endParaRPr lang="fr-FR" altLang="en-US" sz="14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4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S:ARI_GPRS;D:180512;T:180451;WL-K:2251;WL-V:4183;TA:21.2;RH:068;TW:17.9;BP:1012.8;BAT:14.3)</a:t>
            </a:r>
            <a:endParaRPr lang="en-US" altLang="en-US" sz="14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4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fr-FR" altLang="en-US" sz="1400" i="1" smtClean="0">
                <a:solidFill>
                  <a:schemeClr val="bg1"/>
                </a:solidFill>
                <a:latin typeface="Arial" panose="020B0604020202020204" pitchFamily="34" charset="0"/>
              </a:rPr>
              <a:t>S:ARI_GPRS;D:180512;T:180351;WL-K:2263;WL-V:4100;TA:21.2;RH:068;TW:17.9;BP:1012.8;BAT:14.3</a:t>
            </a:r>
            <a:r>
              <a:rPr lang="fr-FR" altLang="en-US" sz="1100" i="1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fr-FR" altLang="en-US" sz="11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sz="10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7" name="19 Rectángulo"/>
          <p:cNvSpPr>
            <a:spLocks noChangeArrowheads="1"/>
          </p:cNvSpPr>
          <p:nvPr/>
        </p:nvSpPr>
        <p:spPr bwMode="auto">
          <a:xfrm>
            <a:off x="1077152" y="145064"/>
            <a:ext cx="7202796" cy="498598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es-CL" sz="2400" kern="12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BGAN </a:t>
            </a:r>
            <a:r>
              <a:rPr lang="es-CL" sz="2400" kern="12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and </a:t>
            </a:r>
            <a:r>
              <a:rPr lang="es-CL" sz="2400" kern="12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GPRS Format Constraints</a:t>
            </a:r>
            <a:endParaRPr lang="es-CL" sz="2400" kern="12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bldLvl="2"/>
      <p:bldP spid="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45646" y="2938179"/>
            <a:ext cx="8852708" cy="2711657"/>
          </a:xfrm>
          <a:prstGeom prst="roundRect">
            <a:avLst>
              <a:gd name="adj" fmla="val 0"/>
            </a:avLst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10000"/>
              </a:lnSpc>
            </a:pPr>
            <a:endParaRPr lang="en-GB" sz="2800" b="1" i="1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endParaRPr lang="en-GB" sz="2800" b="1" i="1" smtClean="0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r>
              <a:rPr lang="en-GB" sz="4400" b="1" i="1" smtClean="0">
                <a:solidFill>
                  <a:schemeClr val="bg1"/>
                </a:solidFill>
              </a:rPr>
              <a:t>Thank you for your attention</a:t>
            </a:r>
            <a:endParaRPr lang="en-GB" sz="4400" b="1" i="1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endParaRPr lang="en-GB" sz="2800" b="1" i="1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endParaRPr lang="en-GB" sz="2800" b="1" i="1" smtClean="0">
              <a:solidFill>
                <a:schemeClr val="bg1"/>
              </a:solidFill>
            </a:endParaRPr>
          </a:p>
          <a:p>
            <a:pPr algn="ctr" defTabSz="914400">
              <a:lnSpc>
                <a:spcPct val="110000"/>
              </a:lnSpc>
            </a:pPr>
            <a:endParaRPr lang="es-CL" sz="11500" b="1" dirty="0">
              <a:solidFill>
                <a:schemeClr val="bg1"/>
              </a:solidFill>
              <a:latin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3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14099</TotalTime>
  <Words>394</Words>
  <Application>Microsoft Office PowerPoint</Application>
  <PresentationFormat>Presentación en pantalla (4:3)</PresentationFormat>
  <Paragraphs>167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Avenir Roman</vt:lpstr>
      <vt:lpstr>Calibri</vt:lpstr>
      <vt:lpstr>Century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Relaciones Públicas SHOA</dc:creator>
  <cp:lastModifiedBy>standalone</cp:lastModifiedBy>
  <cp:revision>660</cp:revision>
  <cp:lastPrinted>2022-03-31T21:11:50Z</cp:lastPrinted>
  <dcterms:modified xsi:type="dcterms:W3CDTF">2022-09-26T19:33:01Z</dcterms:modified>
</cp:coreProperties>
</file>