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5" r:id="rId2"/>
    <p:sldId id="256" r:id="rId3"/>
    <p:sldId id="318" r:id="rId4"/>
    <p:sldId id="309" r:id="rId5"/>
    <p:sldId id="310" r:id="rId6"/>
    <p:sldId id="288" r:id="rId7"/>
    <p:sldId id="267" r:id="rId8"/>
    <p:sldId id="297" r:id="rId9"/>
    <p:sldId id="305" r:id="rId10"/>
    <p:sldId id="312" r:id="rId11"/>
    <p:sldId id="306" r:id="rId12"/>
    <p:sldId id="313" r:id="rId13"/>
    <p:sldId id="314" r:id="rId14"/>
    <p:sldId id="303" r:id="rId15"/>
    <p:sldId id="315" r:id="rId16"/>
    <p:sldId id="304" r:id="rId17"/>
    <p:sldId id="300" r:id="rId18"/>
    <p:sldId id="299" r:id="rId19"/>
    <p:sldId id="301" r:id="rId20"/>
    <p:sldId id="298" r:id="rId21"/>
    <p:sldId id="293" r:id="rId22"/>
    <p:sldId id="284" r:id="rId23"/>
    <p:sldId id="287" r:id="rId24"/>
    <p:sldId id="296" r:id="rId25"/>
    <p:sldId id="323" r:id="rId26"/>
    <p:sldId id="322" r:id="rId27"/>
    <p:sldId id="321" r:id="rId28"/>
    <p:sldId id="316" r:id="rId29"/>
    <p:sldId id="317" r:id="rId30"/>
    <p:sldId id="277" r:id="rId31"/>
  </p:sldIdLst>
  <p:sldSz cx="9144000" cy="6858000" type="screen4x3"/>
  <p:notesSz cx="6858000" cy="9144000"/>
  <p:defaultTextStyle>
    <a:defPPr>
      <a:defRPr lang="nl-NL"/>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FF0000"/>
    <a:srgbClr val="15A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autoAdjust="0"/>
  </p:normalViewPr>
  <p:slideViewPr>
    <p:cSldViewPr>
      <p:cViewPr varScale="1">
        <p:scale>
          <a:sx n="69" d="100"/>
          <a:sy n="69" d="100"/>
        </p:scale>
        <p:origin x="10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50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nl-NL"/>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nl-NL"/>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nl-NL"/>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AA71953A-FBE3-44D0-B619-73BD38DD2158}" type="slidenum">
              <a:rPr lang="nl-NL" altLang="en-US"/>
              <a:pPr/>
              <a:t>‹#›</a:t>
            </a:fld>
            <a:endParaRPr lang="nl-NL"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nl-NL"/>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nl-NL"/>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nl-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65F8615-5555-4463-958C-F4F736B76C6D}" type="slidenum">
              <a:rPr lang="nl-NL" altLang="en-US"/>
              <a:pPr/>
              <a:t>‹#›</a:t>
            </a:fld>
            <a:endParaRPr lang="nl-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132856"/>
            <a:ext cx="6910536" cy="1470025"/>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1907704" y="3933056"/>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extLst>
      <p:ext uri="{BB962C8B-B14F-4D97-AF65-F5344CB8AC3E}">
        <p14:creationId xmlns:p14="http://schemas.microsoft.com/office/powerpoint/2010/main" val="2732310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27011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338015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417041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idx="1"/>
          </p:nvPr>
        </p:nvSpPr>
        <p:spPr>
          <a:xfrm>
            <a:off x="1547664" y="1600200"/>
            <a:ext cx="7139136"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38059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9671" y="4406900"/>
            <a:ext cx="6875041" cy="1362075"/>
          </a:xfrm>
          <a:prstGeom prst="rect">
            <a:avLst/>
          </a:prstGeo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1619671" y="2906713"/>
            <a:ext cx="687504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81617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1547664" y="1600200"/>
            <a:ext cx="352839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5292080" y="1600200"/>
            <a:ext cx="339472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376480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lvl1pPr>
              <a:defRPr/>
            </a:lvl1pPr>
          </a:lstStyle>
          <a:p>
            <a:r>
              <a:rPr lang="en-US" dirty="0" smtClean="0"/>
              <a:t>Click to edit Master title style</a:t>
            </a:r>
            <a:endParaRPr lang="nl-BE" dirty="0"/>
          </a:p>
        </p:txBody>
      </p:sp>
      <p:sp>
        <p:nvSpPr>
          <p:cNvPr id="3" name="Text Placeholder 2"/>
          <p:cNvSpPr>
            <a:spLocks noGrp="1"/>
          </p:cNvSpPr>
          <p:nvPr>
            <p:ph type="body" idx="1"/>
          </p:nvPr>
        </p:nvSpPr>
        <p:spPr>
          <a:xfrm>
            <a:off x="1547664" y="1535113"/>
            <a:ext cx="33843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7664" y="2174875"/>
            <a:ext cx="33843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Text Placeholder 4"/>
          <p:cNvSpPr>
            <a:spLocks noGrp="1"/>
          </p:cNvSpPr>
          <p:nvPr>
            <p:ph type="body" sz="quarter" idx="3"/>
          </p:nvPr>
        </p:nvSpPr>
        <p:spPr>
          <a:xfrm>
            <a:off x="5076057" y="1535113"/>
            <a:ext cx="361074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76057" y="2174875"/>
            <a:ext cx="361074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80006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Tree>
    <p:extLst>
      <p:ext uri="{BB962C8B-B14F-4D97-AF65-F5344CB8AC3E}">
        <p14:creationId xmlns:p14="http://schemas.microsoft.com/office/powerpoint/2010/main" val="316973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25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7664" y="273050"/>
            <a:ext cx="1917849" cy="1162050"/>
          </a:xfrm>
          <a:prstGeom prst="rect">
            <a:avLst/>
          </a:prstGeo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1547664" y="1435100"/>
            <a:ext cx="191784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06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569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96" y="6198095"/>
            <a:ext cx="967042" cy="615281"/>
          </a:xfrm>
          <a:prstGeom prst="rect">
            <a:avLst/>
          </a:prstGeom>
        </p:spPr>
      </p:pic>
      <p:sp>
        <p:nvSpPr>
          <p:cNvPr id="3" name="Text Box 11"/>
          <p:cNvSpPr txBox="1">
            <a:spLocks noChangeArrowheads="1"/>
          </p:cNvSpPr>
          <p:nvPr userDrawn="1"/>
        </p:nvSpPr>
        <p:spPr bwMode="auto">
          <a:xfrm>
            <a:off x="1043608" y="6525344"/>
            <a:ext cx="475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BE" sz="1200" b="0" dirty="0" smtClean="0"/>
              <a:t>Francisco</a:t>
            </a:r>
            <a:r>
              <a:rPr lang="nl-BE" sz="1200" b="0" baseline="0" dirty="0" smtClean="0"/>
              <a:t> </a:t>
            </a:r>
            <a:r>
              <a:rPr lang="nl-BE" sz="1200" b="0" baseline="0" dirty="0" smtClean="0"/>
              <a:t>Hernandez, Bart Vanhoorne</a:t>
            </a:r>
            <a:endParaRPr lang="nl-BE" sz="1200" b="0" baseline="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tjess@vliz.be"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www.ioc-sealevelmonitoring.org/" TargetMode="External"/><Relationship Id="rId4" Type="http://schemas.openxmlformats.org/officeDocument/2006/relationships/hyperlink" Target="mailto:info@ioc-sealvelmonitoring.org"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hyperlink" Target="http://www.ioc-sealevelmonitoring.org/ssc/"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rstudio.vsc.vliz.be:52038/tjess/lifewatch-dataexplorerOnVSC/?_state_id_=c52ceb269cc3366c"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ioc-sealevelmonitoring.org" TargetMode="External"/><Relationship Id="rId2" Type="http://schemas.openxmlformats.org/officeDocument/2006/relationships/hyperlink" Target="http://www.ioc-sealevelmonitorin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oc-sealevelmonitor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2022\Oceanografia\Taller VLIZ\Logos\decenio una line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152" y="5349139"/>
            <a:ext cx="241181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2022\Oceanografia\Taller VLIZ\base para Pantalla 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980977"/>
            <a:ext cx="9144000" cy="28770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2022\Oceanografia\Taller VLIZ\Logos\decenio una line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857" y="5056690"/>
            <a:ext cx="2430288" cy="7255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2022\Oceanografia\Taller VLIZ\Logos\logos cabece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48680"/>
            <a:ext cx="6336704" cy="1161891"/>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547664" y="1844824"/>
            <a:ext cx="6048672" cy="2739211"/>
          </a:xfrm>
          <a:prstGeom prst="rect">
            <a:avLst/>
          </a:prstGeom>
          <a:noFill/>
        </p:spPr>
        <p:txBody>
          <a:bodyPr wrap="square" rtlCol="0">
            <a:spAutoFit/>
          </a:bodyPr>
          <a:lstStyle/>
          <a:p>
            <a:pPr algn="ctr"/>
            <a:r>
              <a:rPr lang="es-CL" sz="2000" dirty="0" smtClean="0"/>
              <a:t>Taller</a:t>
            </a:r>
          </a:p>
          <a:p>
            <a:pPr algn="ctr"/>
            <a:endParaRPr lang="es-CL" sz="2000" dirty="0" smtClean="0"/>
          </a:p>
          <a:p>
            <a:pPr algn="ctr"/>
            <a:r>
              <a:rPr lang="es-CL" sz="2000" dirty="0" smtClean="0"/>
              <a:t>“Acceso compartido a datos de Nivel del Mar:</a:t>
            </a:r>
          </a:p>
          <a:p>
            <a:pPr algn="ctr"/>
            <a:r>
              <a:rPr lang="es-CL" sz="2000" i="1" dirty="0" smtClean="0"/>
              <a:t>Herramienta para una respuesta Regional</a:t>
            </a:r>
          </a:p>
          <a:p>
            <a:pPr algn="ctr"/>
            <a:r>
              <a:rPr lang="es-CL" sz="2000" i="1" dirty="0" smtClean="0"/>
              <a:t>efectiva ante Emergencias de Tsunami</a:t>
            </a:r>
            <a:r>
              <a:rPr lang="es-CL" sz="2000" dirty="0" smtClean="0"/>
              <a:t>”. </a:t>
            </a:r>
          </a:p>
          <a:p>
            <a:pPr algn="ctr"/>
            <a:endParaRPr lang="es-CL" sz="2000" dirty="0" smtClean="0"/>
          </a:p>
          <a:p>
            <a:pPr algn="ctr"/>
            <a:endParaRPr lang="es-CL" sz="2000" dirty="0" smtClean="0"/>
          </a:p>
          <a:p>
            <a:pPr algn="ctr"/>
            <a:r>
              <a:rPr lang="es-CL" sz="1600" dirty="0" smtClean="0"/>
              <a:t>27 al 30 de septiembre </a:t>
            </a:r>
          </a:p>
          <a:p>
            <a:pPr algn="ctr"/>
            <a:r>
              <a:rPr lang="es-CL" sz="1600" dirty="0" smtClean="0"/>
              <a:t>Valparaíso - Chile</a:t>
            </a:r>
            <a:endParaRPr lang="es-CL" sz="1600" dirty="0"/>
          </a:p>
        </p:txBody>
      </p:sp>
    </p:spTree>
    <p:extLst>
      <p:ext uri="{BB962C8B-B14F-4D97-AF65-F5344CB8AC3E}">
        <p14:creationId xmlns:p14="http://schemas.microsoft.com/office/powerpoint/2010/main" val="673228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List of stations</a:t>
            </a:r>
            <a:endParaRPr lang="en-US" dirty="0"/>
          </a:p>
        </p:txBody>
      </p:sp>
      <p:pic>
        <p:nvPicPr>
          <p:cNvPr id="5" name="Picture 4"/>
          <p:cNvPicPr>
            <a:picLocks noChangeAspect="1"/>
          </p:cNvPicPr>
          <p:nvPr/>
        </p:nvPicPr>
        <p:blipFill>
          <a:blip r:embed="rId2"/>
          <a:stretch>
            <a:fillRect/>
          </a:stretch>
        </p:blipFill>
        <p:spPr>
          <a:xfrm>
            <a:off x="423664" y="1446486"/>
            <a:ext cx="8243584" cy="4132402"/>
          </a:xfrm>
          <a:prstGeom prst="rect">
            <a:avLst/>
          </a:prstGeom>
        </p:spPr>
      </p:pic>
    </p:spTree>
    <p:extLst>
      <p:ext uri="{BB962C8B-B14F-4D97-AF65-F5344CB8AC3E}">
        <p14:creationId xmlns:p14="http://schemas.microsoft.com/office/powerpoint/2010/main" val="231795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BE" altLang="nl-BE" dirty="0" smtClean="0"/>
              <a:t>Station details</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357" y="1557338"/>
            <a:ext cx="7458075"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Tsunami </a:t>
            </a:r>
            <a:r>
              <a:rPr lang="nl-BE" altLang="nl-BE" dirty="0" err="1" smtClean="0"/>
              <a:t>signals</a:t>
            </a:r>
            <a:endParaRPr lang="en-US" altLang="nl-BE" dirty="0" smtClean="0"/>
          </a:p>
        </p:txBody>
      </p:sp>
      <p:pic>
        <p:nvPicPr>
          <p:cNvPr id="2" name="Picture 1"/>
          <p:cNvPicPr>
            <a:picLocks noChangeAspect="1"/>
          </p:cNvPicPr>
          <p:nvPr/>
        </p:nvPicPr>
        <p:blipFill>
          <a:blip r:embed="rId2"/>
          <a:stretch>
            <a:fillRect/>
          </a:stretch>
        </p:blipFill>
        <p:spPr>
          <a:xfrm>
            <a:off x="1331640" y="1196752"/>
            <a:ext cx="6225419" cy="4320480"/>
          </a:xfrm>
          <a:prstGeom prst="rect">
            <a:avLst/>
          </a:prstGeom>
        </p:spPr>
      </p:pic>
    </p:spTree>
    <p:extLst>
      <p:ext uri="{BB962C8B-B14F-4D97-AF65-F5344CB8AC3E}">
        <p14:creationId xmlns:p14="http://schemas.microsoft.com/office/powerpoint/2010/main" val="235334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Real Time monitoring multiple stations</a:t>
            </a:r>
            <a:endParaRPr lang="en-US" dirty="0"/>
          </a:p>
        </p:txBody>
      </p:sp>
      <p:pic>
        <p:nvPicPr>
          <p:cNvPr id="3" name="Picture 2"/>
          <p:cNvPicPr>
            <a:picLocks noChangeAspect="1"/>
          </p:cNvPicPr>
          <p:nvPr/>
        </p:nvPicPr>
        <p:blipFill>
          <a:blip r:embed="rId2"/>
          <a:stretch>
            <a:fillRect/>
          </a:stretch>
        </p:blipFill>
        <p:spPr>
          <a:xfrm>
            <a:off x="971600" y="1700808"/>
            <a:ext cx="7451174" cy="3687118"/>
          </a:xfrm>
          <a:prstGeom prst="rect">
            <a:avLst/>
          </a:prstGeom>
        </p:spPr>
      </p:pic>
    </p:spTree>
    <p:extLst>
      <p:ext uri="{BB962C8B-B14F-4D97-AF65-F5344CB8AC3E}">
        <p14:creationId xmlns:p14="http://schemas.microsoft.com/office/powerpoint/2010/main" val="178262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Optional</a:t>
            </a:r>
            <a:r>
              <a:rPr lang="nl-BE" altLang="nl-BE" dirty="0" smtClean="0"/>
              <a:t> </a:t>
            </a:r>
            <a:r>
              <a:rPr lang="nl-BE" altLang="nl-BE" dirty="0" err="1" smtClean="0"/>
              <a:t>quality</a:t>
            </a:r>
            <a:r>
              <a:rPr lang="nl-BE" altLang="nl-BE" dirty="0" smtClean="0"/>
              <a:t> control</a:t>
            </a:r>
            <a:endParaRPr lang="en-US" altLang="nl-BE" dirty="0" smtClean="0"/>
          </a:p>
        </p:txBody>
      </p:sp>
      <p:pic>
        <p:nvPicPr>
          <p:cNvPr id="2" name="Picture 1"/>
          <p:cNvPicPr>
            <a:picLocks noChangeAspect="1"/>
          </p:cNvPicPr>
          <p:nvPr/>
        </p:nvPicPr>
        <p:blipFill>
          <a:blip r:embed="rId2"/>
          <a:stretch>
            <a:fillRect/>
          </a:stretch>
        </p:blipFill>
        <p:spPr>
          <a:xfrm>
            <a:off x="323528" y="1556791"/>
            <a:ext cx="4104456" cy="2692733"/>
          </a:xfrm>
          <a:prstGeom prst="rect">
            <a:avLst/>
          </a:prstGeom>
        </p:spPr>
      </p:pic>
      <p:pic>
        <p:nvPicPr>
          <p:cNvPr id="3" name="Picture 2"/>
          <p:cNvPicPr>
            <a:picLocks noChangeAspect="1"/>
          </p:cNvPicPr>
          <p:nvPr/>
        </p:nvPicPr>
        <p:blipFill>
          <a:blip r:embed="rId3"/>
          <a:stretch>
            <a:fillRect/>
          </a:stretch>
        </p:blipFill>
        <p:spPr>
          <a:xfrm>
            <a:off x="4437567" y="1556792"/>
            <a:ext cx="4094873" cy="2764200"/>
          </a:xfrm>
          <a:prstGeom prst="rect">
            <a:avLst/>
          </a:prstGeom>
        </p:spPr>
      </p:pic>
      <p:sp>
        <p:nvSpPr>
          <p:cNvPr id="4" name="Oval 3"/>
          <p:cNvSpPr/>
          <p:nvPr/>
        </p:nvSpPr>
        <p:spPr bwMode="auto">
          <a:xfrm>
            <a:off x="5004048" y="3501008"/>
            <a:ext cx="1008112" cy="504056"/>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Parsing</a:t>
            </a:r>
            <a:r>
              <a:rPr lang="nl-BE" dirty="0" smtClean="0"/>
              <a:t> GTS </a:t>
            </a:r>
            <a:r>
              <a:rPr lang="nl-BE" dirty="0" err="1" smtClean="0"/>
              <a:t>messages</a:t>
            </a:r>
            <a:endParaRPr lang="en-US" dirty="0"/>
          </a:p>
        </p:txBody>
      </p:sp>
      <p:pic>
        <p:nvPicPr>
          <p:cNvPr id="3" name="Picture 2"/>
          <p:cNvPicPr>
            <a:picLocks noChangeAspect="1"/>
          </p:cNvPicPr>
          <p:nvPr/>
        </p:nvPicPr>
        <p:blipFill>
          <a:blip r:embed="rId2"/>
          <a:stretch>
            <a:fillRect/>
          </a:stretch>
        </p:blipFill>
        <p:spPr>
          <a:xfrm>
            <a:off x="1580990" y="1340768"/>
            <a:ext cx="5117924" cy="4776730"/>
          </a:xfrm>
          <a:prstGeom prst="rect">
            <a:avLst/>
          </a:prstGeom>
        </p:spPr>
      </p:pic>
      <p:sp>
        <p:nvSpPr>
          <p:cNvPr id="4" name="Oval 3"/>
          <p:cNvSpPr/>
          <p:nvPr/>
        </p:nvSpPr>
        <p:spPr bwMode="auto">
          <a:xfrm>
            <a:off x="1115616" y="4365104"/>
            <a:ext cx="2520280" cy="1296144"/>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148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a:t>E</a:t>
            </a:r>
            <a:r>
              <a:rPr lang="nl-BE" altLang="nl-BE" dirty="0" err="1" smtClean="0"/>
              <a:t>dit</a:t>
            </a:r>
            <a:r>
              <a:rPr lang="nl-BE" altLang="nl-BE" dirty="0" smtClean="0"/>
              <a:t> metadata</a:t>
            </a:r>
            <a:endParaRPr lang="en-US" altLang="nl-BE" dirty="0" smtClean="0"/>
          </a:p>
        </p:txBody>
      </p:sp>
      <p:sp>
        <p:nvSpPr>
          <p:cNvPr id="8195" name="Rectangle 3"/>
          <p:cNvSpPr>
            <a:spLocks noGrp="1" noChangeArrowheads="1"/>
          </p:cNvSpPr>
          <p:nvPr>
            <p:ph type="body" idx="4294967295"/>
          </p:nvPr>
        </p:nvSpPr>
        <p:spPr bwMode="auto">
          <a:xfrm>
            <a:off x="0" y="1125538"/>
            <a:ext cx="3322638" cy="2879725"/>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sz="2800" smtClean="0"/>
              <a:t>Edit most station metadata</a:t>
            </a:r>
          </a:p>
          <a:p>
            <a:pPr eaLnBrk="1" hangingPunct="1"/>
            <a:r>
              <a:rPr lang="nl-BE" altLang="nl-BE" sz="2800" smtClean="0"/>
              <a:t>Add/edit sensors</a:t>
            </a:r>
          </a:p>
          <a:p>
            <a:pPr eaLnBrk="1" hangingPunct="1"/>
            <a:r>
              <a:rPr lang="nl-BE" altLang="nl-BE" sz="2800" smtClean="0"/>
              <a:t>Add/edit GTS parsing parameters</a:t>
            </a:r>
            <a:endParaRPr lang="en-US" altLang="nl-BE" sz="280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l="10625" t="9853" r="25887" b="1804"/>
          <a:stretch>
            <a:fillRect/>
          </a:stretch>
        </p:blipFill>
        <p:spPr bwMode="auto">
          <a:xfrm>
            <a:off x="3851275" y="1125538"/>
            <a:ext cx="511016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Webservice</a:t>
            </a:r>
            <a:r>
              <a:rPr lang="nl-BE" altLang="nl-BE" dirty="0" smtClean="0"/>
              <a:t> API users</a:t>
            </a:r>
            <a:endParaRPr lang="en-US" altLang="nl-BE" dirty="0" smtClean="0"/>
          </a:p>
        </p:txBody>
      </p:sp>
      <p:sp>
        <p:nvSpPr>
          <p:cNvPr id="11267" name="Rectangle 3"/>
          <p:cNvSpPr>
            <a:spLocks noGrp="1" noChangeArrowheads="1"/>
          </p:cNvSpPr>
          <p:nvPr>
            <p:ph type="body" idx="4294967295"/>
          </p:nvPr>
        </p:nvSpPr>
        <p:spPr bwMode="auto">
          <a:xfrm>
            <a:off x="1403648" y="1268760"/>
            <a:ext cx="713898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nl-BE" altLang="nl-BE" sz="2000" dirty="0" smtClean="0"/>
              <a:t>“Official”/</a:t>
            </a:r>
            <a:r>
              <a:rPr lang="nl-BE" altLang="nl-BE" sz="2000" dirty="0" err="1" smtClean="0"/>
              <a:t>registered</a:t>
            </a:r>
            <a:r>
              <a:rPr lang="nl-BE" altLang="nl-BE" sz="2000" dirty="0" smtClean="0"/>
              <a:t> users:</a:t>
            </a:r>
          </a:p>
          <a:p>
            <a:pPr eaLnBrk="1" hangingPunct="1">
              <a:lnSpc>
                <a:spcPct val="80000"/>
              </a:lnSpc>
              <a:buFontTx/>
              <a:buNone/>
            </a:pPr>
            <a:endParaRPr lang="nl-BE" altLang="nl-BE" sz="2000" dirty="0" smtClean="0"/>
          </a:p>
          <a:p>
            <a:pPr eaLnBrk="1" hangingPunct="1">
              <a:lnSpc>
                <a:spcPct val="80000"/>
              </a:lnSpc>
            </a:pPr>
            <a:r>
              <a:rPr lang="en-US" altLang="nl-BE" sz="1800" dirty="0" smtClean="0"/>
              <a:t>Centre national </a:t>
            </a:r>
            <a:r>
              <a:rPr lang="en-US" altLang="nl-BE" sz="1800" dirty="0" err="1" smtClean="0"/>
              <a:t>d'alerte</a:t>
            </a:r>
            <a:r>
              <a:rPr lang="en-US" altLang="nl-BE" sz="1800" dirty="0" smtClean="0"/>
              <a:t> aux tsunamis (CENALT), France</a:t>
            </a:r>
          </a:p>
          <a:p>
            <a:pPr eaLnBrk="1" hangingPunct="1">
              <a:lnSpc>
                <a:spcPct val="80000"/>
              </a:lnSpc>
            </a:pPr>
            <a:r>
              <a:rPr lang="en-US" altLang="nl-BE" sz="1800" dirty="0" smtClean="0"/>
              <a:t>EU Joint Research Centre (JRC), Europe</a:t>
            </a:r>
          </a:p>
          <a:p>
            <a:pPr eaLnBrk="1" hangingPunct="1">
              <a:lnSpc>
                <a:spcPct val="80000"/>
              </a:lnSpc>
            </a:pPr>
            <a:r>
              <a:rPr lang="en-US" altLang="nl-BE" sz="1800" dirty="0" smtClean="0"/>
              <a:t>GEMPA, Germany</a:t>
            </a:r>
          </a:p>
          <a:p>
            <a:pPr eaLnBrk="1" hangingPunct="1">
              <a:lnSpc>
                <a:spcPct val="80000"/>
              </a:lnSpc>
            </a:pPr>
            <a:r>
              <a:rPr lang="en-US" altLang="nl-BE" sz="1800" dirty="0" smtClean="0"/>
              <a:t>Indian National Centre for Ocean Information Services (INCOIS), India</a:t>
            </a:r>
          </a:p>
          <a:p>
            <a:pPr eaLnBrk="1" hangingPunct="1">
              <a:lnSpc>
                <a:spcPct val="80000"/>
              </a:lnSpc>
            </a:pPr>
            <a:r>
              <a:rPr lang="en-US" altLang="nl-BE" sz="1800" dirty="0" err="1" smtClean="0"/>
              <a:t>Instituto</a:t>
            </a:r>
            <a:r>
              <a:rPr lang="en-US" altLang="nl-BE" sz="1800" dirty="0" smtClean="0"/>
              <a:t> de </a:t>
            </a:r>
            <a:r>
              <a:rPr lang="en-US" altLang="nl-BE" sz="1800" dirty="0" err="1" smtClean="0"/>
              <a:t>Meteorologia</a:t>
            </a:r>
            <a:r>
              <a:rPr lang="en-US" altLang="nl-BE" sz="1800" dirty="0" smtClean="0"/>
              <a:t>, </a:t>
            </a:r>
            <a:r>
              <a:rPr lang="en-US" altLang="nl-BE" sz="1800" dirty="0" err="1" smtClean="0"/>
              <a:t>Departamento</a:t>
            </a:r>
            <a:r>
              <a:rPr lang="en-US" altLang="nl-BE" sz="1800" dirty="0" smtClean="0"/>
              <a:t> de </a:t>
            </a:r>
            <a:r>
              <a:rPr lang="en-US" altLang="nl-BE" sz="1800" dirty="0" err="1" smtClean="0"/>
              <a:t>Sismologia</a:t>
            </a:r>
            <a:r>
              <a:rPr lang="en-US" altLang="nl-BE" sz="1800" dirty="0" smtClean="0"/>
              <a:t> e </a:t>
            </a:r>
            <a:r>
              <a:rPr lang="en-US" altLang="nl-BE" sz="1800" dirty="0" err="1" smtClean="0"/>
              <a:t>Geofísica</a:t>
            </a:r>
            <a:r>
              <a:rPr lang="en-US" altLang="nl-BE" sz="1800" dirty="0" smtClean="0"/>
              <a:t>, Portugal</a:t>
            </a:r>
          </a:p>
          <a:p>
            <a:pPr eaLnBrk="1" hangingPunct="1">
              <a:lnSpc>
                <a:spcPct val="80000"/>
              </a:lnSpc>
            </a:pPr>
            <a:r>
              <a:rPr lang="en-US" altLang="nl-BE" sz="1800" dirty="0" err="1" smtClean="0"/>
              <a:t>Marinel-Eareth</a:t>
            </a:r>
            <a:r>
              <a:rPr lang="en-US" altLang="nl-BE" sz="1800" dirty="0" smtClean="0"/>
              <a:t> Science and Technology (JAMSTEC), </a:t>
            </a:r>
            <a:r>
              <a:rPr lang="en-US" altLang="nl-BE" sz="1800" dirty="0" err="1" smtClean="0"/>
              <a:t>Jampan</a:t>
            </a:r>
            <a:endParaRPr lang="en-US" altLang="nl-BE" sz="1800" dirty="0" smtClean="0"/>
          </a:p>
          <a:p>
            <a:pPr eaLnBrk="1" hangingPunct="1">
              <a:lnSpc>
                <a:spcPct val="80000"/>
              </a:lnSpc>
            </a:pPr>
            <a:r>
              <a:rPr lang="en-US" altLang="nl-BE" sz="1800" dirty="0" smtClean="0"/>
              <a:t>NOAA Center for Tsunami Research, US</a:t>
            </a:r>
          </a:p>
          <a:p>
            <a:pPr eaLnBrk="1" hangingPunct="1">
              <a:lnSpc>
                <a:spcPct val="80000"/>
              </a:lnSpc>
            </a:pPr>
            <a:r>
              <a:rPr lang="en-US" altLang="nl-BE" sz="1800" dirty="0" smtClean="0"/>
              <a:t>NOAA, NGDC, US</a:t>
            </a:r>
          </a:p>
          <a:p>
            <a:pPr eaLnBrk="1" hangingPunct="1">
              <a:lnSpc>
                <a:spcPct val="80000"/>
              </a:lnSpc>
            </a:pPr>
            <a:r>
              <a:rPr lang="en-US" altLang="nl-BE" sz="1800" dirty="0" smtClean="0"/>
              <a:t>Pacific Islands Ocean Observing System (</a:t>
            </a:r>
            <a:r>
              <a:rPr lang="en-US" altLang="nl-BE" sz="1800" dirty="0" err="1" smtClean="0"/>
              <a:t>PacIOOS</a:t>
            </a:r>
            <a:r>
              <a:rPr lang="en-US" altLang="nl-BE" sz="1800" dirty="0" smtClean="0"/>
              <a:t>)</a:t>
            </a:r>
          </a:p>
          <a:p>
            <a:pPr eaLnBrk="1" hangingPunct="1">
              <a:lnSpc>
                <a:spcPct val="80000"/>
              </a:lnSpc>
            </a:pPr>
            <a:r>
              <a:rPr lang="en-US" altLang="nl-BE" sz="1800" dirty="0" smtClean="0"/>
              <a:t>Permanent Service for Mean Sea Level (PSMSL), UK</a:t>
            </a:r>
          </a:p>
          <a:p>
            <a:pPr eaLnBrk="1" hangingPunct="1">
              <a:lnSpc>
                <a:spcPct val="80000"/>
              </a:lnSpc>
            </a:pPr>
            <a:r>
              <a:rPr lang="en-US" altLang="nl-BE" sz="1800" dirty="0" smtClean="0"/>
              <a:t>Service </a:t>
            </a:r>
            <a:r>
              <a:rPr lang="en-US" altLang="nl-BE" sz="1800" dirty="0" err="1" smtClean="0"/>
              <a:t>Hydrographique</a:t>
            </a:r>
            <a:r>
              <a:rPr lang="en-US" altLang="nl-BE" sz="1800" dirty="0" smtClean="0"/>
              <a:t> et </a:t>
            </a:r>
            <a:r>
              <a:rPr lang="en-US" altLang="nl-BE" sz="1800" dirty="0" err="1" smtClean="0"/>
              <a:t>Océanographique</a:t>
            </a:r>
            <a:r>
              <a:rPr lang="en-US" altLang="nl-BE" sz="1800" dirty="0" smtClean="0"/>
              <a:t> de la Marine (SHOM), France</a:t>
            </a:r>
          </a:p>
          <a:p>
            <a:pPr eaLnBrk="1" hangingPunct="1">
              <a:lnSpc>
                <a:spcPct val="80000"/>
              </a:lnSpc>
            </a:pPr>
            <a:r>
              <a:rPr lang="en-US" altLang="nl-BE" sz="1800" dirty="0" smtClean="0"/>
              <a:t>University of Tasmania</a:t>
            </a:r>
          </a:p>
          <a:p>
            <a:pPr eaLnBrk="1" hangingPunct="1">
              <a:lnSpc>
                <a:spcPct val="80000"/>
              </a:lnSpc>
            </a:pPr>
            <a:r>
              <a:rPr lang="en-US" altLang="nl-BE" sz="1800" dirty="0" smtClean="0"/>
              <a:t>=&gt; users@ioc-sealevelmonitoring.org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Webservice</a:t>
            </a:r>
            <a:r>
              <a:rPr lang="nl-BE" altLang="nl-BE" dirty="0" smtClean="0"/>
              <a:t> API</a:t>
            </a:r>
            <a:endParaRPr lang="en-US" altLang="nl-BE" dirty="0" smtClean="0"/>
          </a:p>
        </p:txBody>
      </p:sp>
      <p:sp>
        <p:nvSpPr>
          <p:cNvPr id="12291" name="Rectangle 3"/>
          <p:cNvSpPr>
            <a:spLocks noGrp="1" noChangeArrowheads="1"/>
          </p:cNvSpPr>
          <p:nvPr>
            <p:ph type="body" idx="4294967295"/>
          </p:nvPr>
        </p:nvSpPr>
        <p:spPr bwMode="auto">
          <a:xfrm>
            <a:off x="2005013" y="1600200"/>
            <a:ext cx="713898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r>
              <a:rPr lang="nl-BE" altLang="nl-BE" sz="2800" smtClean="0"/>
              <a:t>Machine to machine</a:t>
            </a:r>
          </a:p>
          <a:p>
            <a:pPr marL="609600" indent="-609600" eaLnBrk="1" hangingPunct="1"/>
            <a:r>
              <a:rPr lang="nl-BE" altLang="nl-BE" sz="2800" smtClean="0"/>
              <a:t>REST</a:t>
            </a:r>
          </a:p>
          <a:p>
            <a:pPr marL="609600" indent="-609600" eaLnBrk="1" hangingPunct="1"/>
            <a:r>
              <a:rPr lang="nl-BE" altLang="nl-BE" sz="2800" smtClean="0"/>
              <a:t>Standard format: JSON/XML/ASCII</a:t>
            </a:r>
          </a:p>
          <a:p>
            <a:pPr marL="609600" indent="-609600" eaLnBrk="1" hangingPunct="1"/>
            <a:r>
              <a:rPr lang="nl-BE" altLang="nl-BE" sz="2800" smtClean="0"/>
              <a:t>Registration</a:t>
            </a:r>
          </a:p>
          <a:p>
            <a:pPr marL="609600" indent="-609600" eaLnBrk="1" hangingPunct="1"/>
            <a:r>
              <a:rPr lang="nl-BE" altLang="nl-BE" sz="2800" smtClean="0"/>
              <a:t>Simple: 4 data types:</a:t>
            </a:r>
          </a:p>
          <a:p>
            <a:pPr marL="990600" lvl="1" indent="-533400" eaLnBrk="1" hangingPunct="1">
              <a:buFontTx/>
              <a:buAutoNum type="arabicPeriod"/>
            </a:pPr>
            <a:r>
              <a:rPr lang="nl-BE" altLang="nl-BE" sz="2400" smtClean="0"/>
              <a:t>data</a:t>
            </a:r>
          </a:p>
          <a:p>
            <a:pPr marL="990600" lvl="1" indent="-533400" eaLnBrk="1" hangingPunct="1">
              <a:buFontTx/>
              <a:buAutoNum type="arabicPeriod"/>
            </a:pPr>
            <a:r>
              <a:rPr lang="nl-BE" altLang="nl-BE" sz="2400" smtClean="0"/>
              <a:t>stationlist</a:t>
            </a:r>
          </a:p>
          <a:p>
            <a:pPr marL="990600" lvl="1" indent="-533400" eaLnBrk="1" hangingPunct="1">
              <a:buFontTx/>
              <a:buAutoNum type="arabicPeriod"/>
            </a:pPr>
            <a:r>
              <a:rPr lang="nl-BE" altLang="nl-BE" sz="2400" smtClean="0"/>
              <a:t>Sensorlist</a:t>
            </a:r>
          </a:p>
          <a:p>
            <a:pPr marL="990600" lvl="1" indent="-533400" eaLnBrk="1" hangingPunct="1">
              <a:buFontTx/>
              <a:buAutoNum type="arabicPeriod"/>
            </a:pPr>
            <a:r>
              <a:rPr lang="nl-BE" altLang="nl-BE" sz="2400" smtClean="0"/>
              <a:t>Station</a:t>
            </a:r>
            <a:endParaRPr lang="en-US" altLang="nl-BE"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Query parameters</a:t>
            </a:r>
            <a:endParaRPr lang="en-US" altLang="nl-BE" dirty="0" smtClean="0"/>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l="11810" t="40915" r="19089" b="29543"/>
          <a:stretch>
            <a:fillRect/>
          </a:stretch>
        </p:blipFill>
        <p:spPr bwMode="auto">
          <a:xfrm>
            <a:off x="899592" y="1988840"/>
            <a:ext cx="73469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descr="unescoioc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63525"/>
            <a:ext cx="1708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2"/>
          <p:cNvSpPr>
            <a:spLocks noChangeArrowheads="1"/>
          </p:cNvSpPr>
          <p:nvPr/>
        </p:nvSpPr>
        <p:spPr bwMode="auto">
          <a:xfrm>
            <a:off x="1836738" y="1196975"/>
            <a:ext cx="70580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NL" altLang="nl-BE" sz="3600"/>
              <a:t>SEA LEVEL STATION MONITORING FACILITY </a:t>
            </a:r>
          </a:p>
        </p:txBody>
      </p:sp>
      <p:sp>
        <p:nvSpPr>
          <p:cNvPr id="2053" name="Rectangle 24"/>
          <p:cNvSpPr>
            <a:spLocks noChangeArrowheads="1"/>
          </p:cNvSpPr>
          <p:nvPr/>
        </p:nvSpPr>
        <p:spPr bwMode="auto">
          <a:xfrm>
            <a:off x="1836738" y="3521801"/>
            <a:ext cx="61196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nl-BE" b="0" dirty="0" smtClean="0"/>
              <a:t>Francisco</a:t>
            </a:r>
            <a:r>
              <a:rPr lang="en-US" altLang="nl-BE" dirty="0" smtClean="0"/>
              <a:t> </a:t>
            </a:r>
            <a:r>
              <a:rPr lang="en-US" altLang="nl-BE" b="0" dirty="0" smtClean="0"/>
              <a:t>Hernandez (</a:t>
            </a:r>
            <a:r>
              <a:rPr lang="en-US" altLang="nl-BE" b="0" dirty="0" smtClean="0">
                <a:hlinkClick r:id="rId3"/>
              </a:rPr>
              <a:t>tjess@vliz.be</a:t>
            </a:r>
            <a:r>
              <a:rPr lang="en-US" altLang="nl-BE" b="0" dirty="0" smtClean="0"/>
              <a:t>)</a:t>
            </a:r>
          </a:p>
          <a:p>
            <a:pPr eaLnBrk="1" hangingPunct="1"/>
            <a:r>
              <a:rPr lang="en-US" altLang="nl-BE" b="0" dirty="0"/>
              <a:t>Bart </a:t>
            </a:r>
            <a:r>
              <a:rPr lang="en-US" altLang="nl-BE" b="0" dirty="0" smtClean="0"/>
              <a:t>Vanhoorne</a:t>
            </a:r>
          </a:p>
          <a:p>
            <a:pPr eaLnBrk="1" hangingPunct="1"/>
            <a:endParaRPr lang="en-US" altLang="nl-BE" b="0" dirty="0" smtClean="0"/>
          </a:p>
          <a:p>
            <a:pPr eaLnBrk="1" hangingPunct="1"/>
            <a:r>
              <a:rPr lang="nl-BE" altLang="nl-BE" dirty="0" smtClean="0">
                <a:hlinkClick r:id="rId4"/>
              </a:rPr>
              <a:t>info@ioc-sealvelmonitoring.org</a:t>
            </a:r>
            <a:endParaRPr lang="nl-BE" altLang="nl-BE" dirty="0" smtClean="0"/>
          </a:p>
          <a:p>
            <a:pPr eaLnBrk="1" hangingPunct="1"/>
            <a:r>
              <a:rPr lang="en-US" altLang="nl-BE" b="0" dirty="0" smtClean="0"/>
              <a:t>Flanders </a:t>
            </a:r>
            <a:r>
              <a:rPr lang="en-US" altLang="nl-BE" b="0" dirty="0"/>
              <a:t>Marine Institute (VLIZ) </a:t>
            </a:r>
          </a:p>
          <a:p>
            <a:pPr eaLnBrk="1" hangingPunct="1"/>
            <a:r>
              <a:rPr lang="en-US" altLang="nl-BE" b="0" dirty="0"/>
              <a:t>Belgium</a:t>
            </a:r>
          </a:p>
        </p:txBody>
      </p:sp>
      <p:sp>
        <p:nvSpPr>
          <p:cNvPr id="2054" name="Text Box 26"/>
          <p:cNvSpPr txBox="1">
            <a:spLocks noChangeArrowheads="1"/>
          </p:cNvSpPr>
          <p:nvPr/>
        </p:nvSpPr>
        <p:spPr bwMode="auto">
          <a:xfrm>
            <a:off x="1836738" y="5363924"/>
            <a:ext cx="3728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dirty="0" smtClean="0">
                <a:hlinkClick r:id="rId5"/>
              </a:rPr>
              <a:t>www.ioc-sealevelmonitoring.org</a:t>
            </a:r>
            <a:endParaRPr lang="nl-BE" altLang="nl-B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3568" y="274638"/>
            <a:ext cx="777686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Japan Tsunami </a:t>
            </a:r>
            <a:r>
              <a:rPr lang="nl-BE" altLang="nl-BE" sz="3600" dirty="0" smtClean="0"/>
              <a:t>2011-03-11</a:t>
            </a:r>
            <a:r>
              <a:rPr lang="nl-BE" altLang="nl-BE" dirty="0" smtClean="0"/>
              <a:t> </a:t>
            </a:r>
            <a:r>
              <a:rPr lang="nl-BE" altLang="nl-BE" sz="3600" dirty="0" smtClean="0"/>
              <a:t>impact on performance</a:t>
            </a:r>
            <a:endParaRPr lang="en-US" altLang="nl-BE" sz="3600" dirty="0" smtClean="0"/>
          </a:p>
        </p:txBody>
      </p:sp>
      <p:graphicFrame>
        <p:nvGraphicFramePr>
          <p:cNvPr id="17411" name="Object 914"/>
          <p:cNvGraphicFramePr>
            <a:graphicFrameLocks noGrp="1" noChangeAspect="1"/>
          </p:cNvGraphicFramePr>
          <p:nvPr>
            <p:ph sz="half" idx="2"/>
            <p:extLst>
              <p:ext uri="{D42A27DB-BD31-4B8C-83A1-F6EECF244321}">
                <p14:modId xmlns:p14="http://schemas.microsoft.com/office/powerpoint/2010/main" val="3085714252"/>
              </p:ext>
            </p:extLst>
          </p:nvPr>
        </p:nvGraphicFramePr>
        <p:xfrm>
          <a:off x="1807617" y="4510682"/>
          <a:ext cx="5500687" cy="1798638"/>
        </p:xfrm>
        <a:graphic>
          <a:graphicData uri="http://schemas.openxmlformats.org/presentationml/2006/ole">
            <mc:AlternateContent xmlns:mc="http://schemas.openxmlformats.org/markup-compatibility/2006">
              <mc:Choice xmlns:v="urn:schemas-microsoft-com:vml" Requires="v">
                <p:oleObj spid="_x0000_s17454" name="PHOTO-PAINT" r:id="rId3" imgW="3638095" imgH="1190476" progId="CorelPHOTOPAINT.Image.14">
                  <p:embed/>
                </p:oleObj>
              </mc:Choice>
              <mc:Fallback>
                <p:oleObj name="PHOTO-PAINT" r:id="rId3" imgW="3638095" imgH="1190476" progId="CorelPHOTOPAINT.Image.14">
                  <p:embed/>
                  <p:pic>
                    <p:nvPicPr>
                      <p:cNvPr id="0" name="Object 9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617" y="4510682"/>
                        <a:ext cx="55006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Rectangle 917"/>
          <p:cNvSpPr>
            <a:spLocks noChangeArrowheads="1"/>
          </p:cNvSpPr>
          <p:nvPr/>
        </p:nvSpPr>
        <p:spPr bwMode="auto">
          <a:xfrm>
            <a:off x="2664445" y="4063007"/>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NL" altLang="nl-BE" sz="1400" dirty="0"/>
              <a:t>2,901,945</a:t>
            </a:r>
            <a:r>
              <a:rPr lang="nl-NL" altLang="nl-BE" dirty="0"/>
              <a:t> </a:t>
            </a:r>
          </a:p>
        </p:txBody>
      </p:sp>
      <p:sp>
        <p:nvSpPr>
          <p:cNvPr id="17413" name="Rectangle 918"/>
          <p:cNvSpPr>
            <a:spLocks noChangeArrowheads="1"/>
          </p:cNvSpPr>
          <p:nvPr/>
        </p:nvSpPr>
        <p:spPr bwMode="auto">
          <a:xfrm>
            <a:off x="2555875" y="4868863"/>
            <a:ext cx="107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nl-NL" altLang="nl-BE" sz="1400"/>
              <a:t>44,150 </a:t>
            </a:r>
          </a:p>
        </p:txBody>
      </p:sp>
      <p:pic>
        <p:nvPicPr>
          <p:cNvPr id="17414" name="Picture 919" descr="2011-03-11_Tsunami_japan"/>
          <p:cNvPicPr>
            <a:picLocks noChangeAspect="1" noChangeArrowheads="1"/>
          </p:cNvPicPr>
          <p:nvPr/>
        </p:nvPicPr>
        <p:blipFill>
          <a:blip r:embed="rId5">
            <a:extLst>
              <a:ext uri="{28A0092B-C50C-407E-A947-70E740481C1C}">
                <a14:useLocalDpi xmlns:a14="http://schemas.microsoft.com/office/drawing/2010/main" val="0"/>
              </a:ext>
            </a:extLst>
          </a:blip>
          <a:srcRect t="46812"/>
          <a:stretch>
            <a:fillRect/>
          </a:stretch>
        </p:blipFill>
        <p:spPr bwMode="auto">
          <a:xfrm>
            <a:off x="1043608" y="1699444"/>
            <a:ext cx="67516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nl-BE" sz="3600" smtClean="0"/>
              <a:t>Sealevel Station Catalog (SSC) </a:t>
            </a:r>
            <a:r>
              <a:rPr lang="en-US" altLang="nl-BE" smtClean="0"/>
              <a:t/>
            </a:r>
            <a:br>
              <a:rPr lang="en-US" altLang="nl-BE" smtClean="0"/>
            </a:br>
            <a:r>
              <a:rPr lang="en-US" altLang="nl-BE" sz="1800" smtClean="0"/>
              <a:t/>
            </a:r>
            <a:br>
              <a:rPr lang="en-US" altLang="nl-BE" sz="1800" smtClean="0"/>
            </a:br>
            <a:r>
              <a:rPr lang="nl-BE" altLang="nl-BE" sz="2400" smtClean="0">
                <a:hlinkClick r:id="rId2"/>
              </a:rPr>
              <a:t>http://www.ioc-sealevelmonitoring.org/ssc</a:t>
            </a:r>
            <a:endParaRPr lang="en-US" altLang="nl-BE" sz="4000" smtClean="0"/>
          </a:p>
        </p:txBody>
      </p:sp>
      <p:sp>
        <p:nvSpPr>
          <p:cNvPr id="3" name="Content Placeholder 2"/>
          <p:cNvSpPr>
            <a:spLocks noGrp="1"/>
          </p:cNvSpPr>
          <p:nvPr>
            <p:ph idx="4294967295"/>
          </p:nvPr>
        </p:nvSpPr>
        <p:spPr>
          <a:xfrm>
            <a:off x="1043608" y="1844675"/>
            <a:ext cx="7138987" cy="4281488"/>
          </a:xfrm>
          <a:prstGeom prst="rect">
            <a:avLst/>
          </a:prstGeom>
        </p:spPr>
        <p:txBody>
          <a:bodyPr/>
          <a:lstStyle/>
          <a:p>
            <a:pPr marL="0" indent="0">
              <a:buFontTx/>
              <a:buNone/>
              <a:defRPr/>
            </a:pPr>
            <a:r>
              <a:rPr lang="en-US" sz="2800" dirty="0" smtClean="0"/>
              <a:t>Goal</a:t>
            </a:r>
          </a:p>
          <a:p>
            <a:pPr marL="0" indent="0">
              <a:buFontTx/>
              <a:buNone/>
              <a:defRPr/>
            </a:pPr>
            <a:r>
              <a:rPr lang="en-US" sz="2800" dirty="0" smtClean="0"/>
              <a:t>Central point for station metadata Updated by datacenters and/or gauge operators</a:t>
            </a:r>
          </a:p>
          <a:p>
            <a:pPr marL="0" indent="0">
              <a:buFontTx/>
              <a:buNone/>
              <a:defRPr/>
            </a:pPr>
            <a:endParaRPr lang="en-US" sz="2800" dirty="0" smtClean="0"/>
          </a:p>
          <a:p>
            <a:pPr marL="0" indent="0">
              <a:buFontTx/>
              <a:buNone/>
              <a:defRPr/>
            </a:pPr>
            <a:r>
              <a:rPr lang="en-US" sz="2800" dirty="0" smtClean="0"/>
              <a:t>By</a:t>
            </a:r>
          </a:p>
          <a:p>
            <a:pPr marL="0" indent="0">
              <a:buFontTx/>
              <a:buNone/>
              <a:defRPr/>
            </a:pPr>
            <a:r>
              <a:rPr lang="en-US" sz="2800" dirty="0" smtClean="0"/>
              <a:t>Linking station identifiers of #datacenters (UHSLC, PSMSL, SONEL, ...) and any other identifier (GLOSS, PTWC, …)</a:t>
            </a:r>
          </a:p>
          <a:p>
            <a:pPr marL="0" indent="0">
              <a:buFontTx/>
              <a:buNone/>
              <a:defRPr/>
            </a:pPr>
            <a:endParaRPr lang="nl-BE" dirty="0"/>
          </a:p>
          <a:p>
            <a:pPr marL="0" indent="0">
              <a:buFontTx/>
              <a:buNone/>
              <a:defRPr/>
            </a:pPr>
            <a:endParaRPr lang="nl-BE" dirty="0" smtClean="0"/>
          </a:p>
          <a:p>
            <a:pPr marL="0" indent="0">
              <a:buFontTx/>
              <a:buNone/>
              <a:defRPr/>
            </a:pPr>
            <a:endParaRPr lang="nl-BE" dirty="0"/>
          </a:p>
          <a:p>
            <a:pPr marL="0" indent="0">
              <a:buFontTx/>
              <a:buNone/>
              <a:defRPr/>
            </a:pPr>
            <a:endParaRPr lang="nl-BE" dirty="0" smtClean="0"/>
          </a:p>
          <a:p>
            <a:pPr marL="0" indent="0">
              <a:buFontTx/>
              <a:buNone/>
              <a:defRPr/>
            </a:pPr>
            <a:endParaRPr lang="nl-BE" dirty="0"/>
          </a:p>
          <a:p>
            <a:pPr marL="0" indent="0">
              <a:buFontTx/>
              <a:buNone/>
              <a:defRPr/>
            </a:pPr>
            <a:endParaRPr lang="nl-BE" dirty="0" smtClean="0"/>
          </a:p>
          <a:p>
            <a:pPr marL="0" indent="0">
              <a:buFontTx/>
              <a:buNone/>
              <a:defRPr/>
            </a:pPr>
            <a:endParaRPr lang="nl-BE" dirty="0"/>
          </a:p>
          <a:p>
            <a:pPr>
              <a:defRPr/>
            </a:pPr>
            <a:endParaRPr lang="nl-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mtClean="0"/>
              <a:t>SSC Core fields</a:t>
            </a:r>
            <a:endParaRPr lang="en-US" altLang="nl-BE"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l="9653" t="9976" r="12122" b="55344"/>
          <a:stretch>
            <a:fillRect/>
          </a:stretch>
        </p:blipFill>
        <p:spPr bwMode="auto">
          <a:xfrm>
            <a:off x="668734" y="3584575"/>
            <a:ext cx="735965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5"/>
          <p:cNvSpPr txBox="1">
            <a:spLocks noChangeArrowheads="1"/>
          </p:cNvSpPr>
          <p:nvPr/>
        </p:nvSpPr>
        <p:spPr bwMode="auto">
          <a:xfrm>
            <a:off x="705246" y="1881188"/>
            <a:ext cx="187483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Char char="•"/>
            </a:pPr>
            <a:r>
              <a:rPr lang="nl-BE" altLang="nl-BE" sz="1600" b="0"/>
              <a:t> Unique Identifier</a:t>
            </a:r>
          </a:p>
          <a:p>
            <a:pPr eaLnBrk="1" hangingPunct="1">
              <a:buFontTx/>
              <a:buChar char="•"/>
            </a:pPr>
            <a:r>
              <a:rPr lang="nl-BE" altLang="nl-BE" sz="1600" b="0"/>
              <a:t> Station name</a:t>
            </a:r>
          </a:p>
          <a:p>
            <a:pPr eaLnBrk="1" hangingPunct="1">
              <a:buFontTx/>
              <a:buChar char="•"/>
            </a:pPr>
            <a:r>
              <a:rPr lang="nl-BE" altLang="nl-BE" sz="1600" b="0"/>
              <a:t> Country</a:t>
            </a:r>
          </a:p>
          <a:p>
            <a:pPr eaLnBrk="1" hangingPunct="1">
              <a:buFontTx/>
              <a:buChar char="•"/>
            </a:pPr>
            <a:r>
              <a:rPr lang="nl-BE" altLang="nl-BE" sz="1600" b="0"/>
              <a:t> Region (optional)</a:t>
            </a:r>
          </a:p>
          <a:p>
            <a:pPr eaLnBrk="1" hangingPunct="1">
              <a:buFontTx/>
              <a:buChar char="•"/>
            </a:pPr>
            <a:r>
              <a:rPr lang="nl-BE" altLang="nl-BE" sz="1600" b="0"/>
              <a:t> Lat/lon</a:t>
            </a:r>
          </a:p>
          <a:p>
            <a:pPr eaLnBrk="1" hangingPunct="1">
              <a:buFontTx/>
              <a:buChar char="•"/>
            </a:pPr>
            <a:r>
              <a:rPr lang="nl-BE" altLang="nl-BE" sz="1600" b="0"/>
              <a:t> Identifiers (1-n)</a:t>
            </a:r>
            <a:endParaRPr lang="en-US" altLang="nl-BE" sz="1600" b="0"/>
          </a:p>
        </p:txBody>
      </p:sp>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l="12109" t="22745" r="57774" b="34836"/>
          <a:stretch>
            <a:fillRect/>
          </a:stretch>
        </p:blipFill>
        <p:spPr bwMode="auto">
          <a:xfrm>
            <a:off x="4881959" y="1052513"/>
            <a:ext cx="3146425" cy="34559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Line 7"/>
          <p:cNvSpPr>
            <a:spLocks noChangeShapeType="1"/>
          </p:cNvSpPr>
          <p:nvPr/>
        </p:nvSpPr>
        <p:spPr bwMode="auto">
          <a:xfrm flipH="1" flipV="1">
            <a:off x="7545784" y="4437063"/>
            <a:ext cx="2159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Rectangle 1"/>
          <p:cNvSpPr>
            <a:spLocks noChangeArrowheads="1"/>
          </p:cNvSpPr>
          <p:nvPr/>
        </p:nvSpPr>
        <p:spPr bwMode="auto">
          <a:xfrm>
            <a:off x="849709" y="1073150"/>
            <a:ext cx="247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2000"/>
              <a:t>Very limited fields </a:t>
            </a:r>
          </a:p>
          <a:p>
            <a:pPr eaLnBrk="1" hangingPunct="1"/>
            <a:r>
              <a:rPr lang="nl-BE" altLang="nl-BE" sz="2000"/>
              <a:t>(4-5) stored in SSC</a:t>
            </a:r>
          </a:p>
        </p:txBody>
      </p:sp>
      <p:sp>
        <p:nvSpPr>
          <p:cNvPr id="21512" name="Right Brace 2"/>
          <p:cNvSpPr>
            <a:spLocks/>
          </p:cNvSpPr>
          <p:nvPr/>
        </p:nvSpPr>
        <p:spPr bwMode="auto">
          <a:xfrm rot="10800000">
            <a:off x="4577159" y="1427163"/>
            <a:ext cx="376237" cy="1452562"/>
          </a:xfrm>
          <a:prstGeom prst="rightBrace">
            <a:avLst>
              <a:gd name="adj1" fmla="val 8347"/>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cxnSp>
        <p:nvCxnSpPr>
          <p:cNvPr id="21513" name="Straight Arrow Connector 4"/>
          <p:cNvCxnSpPr>
            <a:cxnSpLocks noChangeShapeType="1"/>
            <a:stCxn id="21512" idx="1"/>
          </p:cNvCxnSpPr>
          <p:nvPr/>
        </p:nvCxnSpPr>
        <p:spPr bwMode="auto">
          <a:xfrm flipH="1" flipV="1">
            <a:off x="2561034" y="2060575"/>
            <a:ext cx="2016125" cy="936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mtClean="0"/>
              <a:t>SSC Station detail</a:t>
            </a:r>
            <a:endParaRPr lang="en-US" altLang="nl-BE" smtClean="0"/>
          </a:p>
        </p:txBody>
      </p:sp>
      <p:pic>
        <p:nvPicPr>
          <p:cNvPr id="22531" name="Picture 6"/>
          <p:cNvPicPr>
            <a:picLocks noChangeAspect="1" noChangeArrowheads="1"/>
          </p:cNvPicPr>
          <p:nvPr/>
        </p:nvPicPr>
        <p:blipFill>
          <a:blip r:embed="rId2">
            <a:extLst>
              <a:ext uri="{28A0092B-C50C-407E-A947-70E740481C1C}">
                <a14:useLocalDpi xmlns:a14="http://schemas.microsoft.com/office/drawing/2010/main" val="0"/>
              </a:ext>
            </a:extLst>
          </a:blip>
          <a:srcRect l="8699" t="29295" r="8699" b="9346"/>
          <a:stretch>
            <a:fillRect/>
          </a:stretch>
        </p:blipFill>
        <p:spPr bwMode="auto">
          <a:xfrm>
            <a:off x="2098625" y="3213100"/>
            <a:ext cx="567055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2" name="Group 3"/>
          <p:cNvGrpSpPr>
            <a:grpSpLocks/>
          </p:cNvGrpSpPr>
          <p:nvPr/>
        </p:nvGrpSpPr>
        <p:grpSpPr bwMode="auto">
          <a:xfrm>
            <a:off x="1668413" y="1162050"/>
            <a:ext cx="6503987" cy="2181225"/>
            <a:chOff x="1042988" y="1052513"/>
            <a:chExt cx="7416800" cy="2468562"/>
          </a:xfrm>
        </p:grpSpPr>
        <p:pic>
          <p:nvPicPr>
            <p:cNvPr id="22543" name="Picture 8"/>
            <p:cNvPicPr>
              <a:picLocks noChangeAspect="1" noChangeArrowheads="1"/>
            </p:cNvPicPr>
            <p:nvPr/>
          </p:nvPicPr>
          <p:blipFill>
            <a:blip r:embed="rId3">
              <a:extLst>
                <a:ext uri="{28A0092B-C50C-407E-A947-70E740481C1C}">
                  <a14:useLocalDpi xmlns:a14="http://schemas.microsoft.com/office/drawing/2010/main" val="0"/>
                </a:ext>
              </a:extLst>
            </a:blip>
            <a:srcRect l="10429" t="11539" r="12500" b="52422"/>
            <a:stretch>
              <a:fillRect/>
            </a:stretch>
          </p:blipFill>
          <p:spPr bwMode="auto">
            <a:xfrm>
              <a:off x="1042988" y="1052513"/>
              <a:ext cx="74168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AutoShape 9"/>
            <p:cNvSpPr>
              <a:spLocks noChangeArrowheads="1"/>
            </p:cNvSpPr>
            <p:nvPr/>
          </p:nvSpPr>
          <p:spPr bwMode="auto">
            <a:xfrm>
              <a:off x="2555875"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5" name="AutoShape 10"/>
            <p:cNvSpPr>
              <a:spLocks noChangeArrowheads="1"/>
            </p:cNvSpPr>
            <p:nvPr/>
          </p:nvSpPr>
          <p:spPr bwMode="auto">
            <a:xfrm>
              <a:off x="3995738"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6" name="AutoShape 11"/>
            <p:cNvSpPr>
              <a:spLocks noChangeArrowheads="1"/>
            </p:cNvSpPr>
            <p:nvPr/>
          </p:nvSpPr>
          <p:spPr bwMode="auto">
            <a:xfrm>
              <a:off x="5508625"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7" name="AutoShape 12"/>
            <p:cNvSpPr>
              <a:spLocks noChangeArrowheads="1"/>
            </p:cNvSpPr>
            <p:nvPr/>
          </p:nvSpPr>
          <p:spPr bwMode="auto">
            <a:xfrm>
              <a:off x="6948488"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grpSp>
      <p:sp>
        <p:nvSpPr>
          <p:cNvPr id="22533" name="Left Brace 5"/>
          <p:cNvSpPr>
            <a:spLocks/>
          </p:cNvSpPr>
          <p:nvPr/>
        </p:nvSpPr>
        <p:spPr bwMode="auto">
          <a:xfrm>
            <a:off x="1447750" y="1196975"/>
            <a:ext cx="255588" cy="1482725"/>
          </a:xfrm>
          <a:prstGeom prst="leftBrace">
            <a:avLst>
              <a:gd name="adj1" fmla="val 8353"/>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22534" name="TextBox 6"/>
          <p:cNvSpPr txBox="1">
            <a:spLocks noChangeArrowheads="1"/>
          </p:cNvSpPr>
          <p:nvPr/>
        </p:nvSpPr>
        <p:spPr bwMode="auto">
          <a:xfrm>
            <a:off x="484138" y="1614488"/>
            <a:ext cx="928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altLang="nl-BE"/>
              <a:t>Stored</a:t>
            </a:r>
          </a:p>
          <a:p>
            <a:pPr algn="r" eaLnBrk="1" hangingPunct="1"/>
            <a:r>
              <a:rPr lang="en-US" altLang="nl-BE"/>
              <a:t>in SSC</a:t>
            </a:r>
          </a:p>
        </p:txBody>
      </p:sp>
      <p:sp>
        <p:nvSpPr>
          <p:cNvPr id="22535" name="Left Brace 7"/>
          <p:cNvSpPr>
            <a:spLocks/>
          </p:cNvSpPr>
          <p:nvPr/>
        </p:nvSpPr>
        <p:spPr bwMode="auto">
          <a:xfrm>
            <a:off x="1447750" y="2708275"/>
            <a:ext cx="280988" cy="3816350"/>
          </a:xfrm>
          <a:prstGeom prst="leftBrace">
            <a:avLst>
              <a:gd name="adj1" fmla="val 83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22536" name="TextBox 15"/>
          <p:cNvSpPr txBox="1">
            <a:spLocks noChangeArrowheads="1"/>
          </p:cNvSpPr>
          <p:nvPr/>
        </p:nvSpPr>
        <p:spPr bwMode="auto">
          <a:xfrm>
            <a:off x="373013" y="3987800"/>
            <a:ext cx="1074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altLang="nl-BE"/>
              <a:t>Linked</a:t>
            </a:r>
          </a:p>
          <a:p>
            <a:pPr algn="r" eaLnBrk="1" hangingPunct="1"/>
            <a:r>
              <a:rPr lang="en-US" altLang="nl-BE"/>
              <a:t>via</a:t>
            </a:r>
          </a:p>
          <a:p>
            <a:pPr algn="r" eaLnBrk="1" hangingPunct="1"/>
            <a:r>
              <a:rPr lang="en-US" altLang="nl-BE"/>
              <a:t>Web-service</a:t>
            </a:r>
          </a:p>
        </p:txBody>
      </p:sp>
      <p:sp>
        <p:nvSpPr>
          <p:cNvPr id="22537" name="TextBox 16"/>
          <p:cNvSpPr txBox="1">
            <a:spLocks noChangeArrowheads="1"/>
          </p:cNvSpPr>
          <p:nvPr/>
        </p:nvSpPr>
        <p:spPr bwMode="auto">
          <a:xfrm>
            <a:off x="6022925" y="1614488"/>
            <a:ext cx="1223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nl-BE" altLang="nl-BE"/>
              <a:t>Compare</a:t>
            </a:r>
          </a:p>
          <a:p>
            <a:pPr algn="r" eaLnBrk="1" hangingPunct="1"/>
            <a:r>
              <a:rPr lang="nl-BE" altLang="nl-BE"/>
              <a:t>metadata</a:t>
            </a:r>
          </a:p>
        </p:txBody>
      </p:sp>
      <p:cxnSp>
        <p:nvCxnSpPr>
          <p:cNvPr id="22538" name="Straight Arrow Connector 9"/>
          <p:cNvCxnSpPr>
            <a:cxnSpLocks noChangeShapeType="1"/>
          </p:cNvCxnSpPr>
          <p:nvPr/>
        </p:nvCxnSpPr>
        <p:spPr bwMode="auto">
          <a:xfrm flipH="1">
            <a:off x="3600400" y="2252663"/>
            <a:ext cx="2520950" cy="4556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Straight Arrow Connector 12"/>
          <p:cNvCxnSpPr>
            <a:cxnSpLocks noChangeShapeType="1"/>
          </p:cNvCxnSpPr>
          <p:nvPr/>
        </p:nvCxnSpPr>
        <p:spPr bwMode="auto">
          <a:xfrm flipH="1">
            <a:off x="5056138" y="2252663"/>
            <a:ext cx="1327150" cy="5635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0" name="Straight Arrow Connector 17"/>
          <p:cNvCxnSpPr>
            <a:cxnSpLocks noChangeShapeType="1"/>
          </p:cNvCxnSpPr>
          <p:nvPr/>
        </p:nvCxnSpPr>
        <p:spPr bwMode="auto">
          <a:xfrm>
            <a:off x="6553150" y="2260600"/>
            <a:ext cx="293688" cy="5556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1" name="Straight Arrow Connector 19"/>
          <p:cNvCxnSpPr>
            <a:cxnSpLocks noChangeShapeType="1"/>
          </p:cNvCxnSpPr>
          <p:nvPr/>
        </p:nvCxnSpPr>
        <p:spPr bwMode="auto">
          <a:xfrm flipH="1">
            <a:off x="6264225" y="2252663"/>
            <a:ext cx="215900" cy="5635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4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5353" t="36713" r="31122"/>
          <a:stretch>
            <a:fillRect/>
          </a:stretch>
        </p:blipFill>
        <p:spPr bwMode="auto">
          <a:xfrm>
            <a:off x="4779913" y="3360738"/>
            <a:ext cx="3141662"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10532" t="7970" r="11864" b="35265"/>
          <a:stretch>
            <a:fillRect/>
          </a:stretch>
        </p:blipFill>
        <p:spPr bwMode="auto">
          <a:xfrm>
            <a:off x="683568" y="3213100"/>
            <a:ext cx="74168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BE" sz="4000" dirty="0" smtClean="0"/>
              <a:t>SSC  functionalities</a:t>
            </a:r>
          </a:p>
        </p:txBody>
      </p:sp>
      <p:sp>
        <p:nvSpPr>
          <p:cNvPr id="23556" name="Content Placeholder 2"/>
          <p:cNvSpPr>
            <a:spLocks noGrp="1"/>
          </p:cNvSpPr>
          <p:nvPr>
            <p:ph idx="4294967295"/>
          </p:nvPr>
        </p:nvSpPr>
        <p:spPr bwMode="auto">
          <a:xfrm>
            <a:off x="1140768" y="1196975"/>
            <a:ext cx="7138987"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BE" sz="2800" smtClean="0"/>
              <a:t>Live search</a:t>
            </a:r>
          </a:p>
          <a:p>
            <a:r>
              <a:rPr lang="en-US" altLang="nl-BE" sz="2800" smtClean="0"/>
              <a:t>RSS feeds</a:t>
            </a:r>
          </a:p>
          <a:p>
            <a:r>
              <a:rPr lang="en-US" altLang="nl-BE" sz="2800" smtClean="0"/>
              <a:t>Anyone can go in and edit</a:t>
            </a:r>
          </a:p>
          <a:p>
            <a:r>
              <a:rPr lang="en-US" altLang="nl-BE" sz="2800" smtClean="0"/>
              <a:t>Cache linked data (performance)</a:t>
            </a:r>
          </a:p>
        </p:txBody>
      </p:sp>
      <p:cxnSp>
        <p:nvCxnSpPr>
          <p:cNvPr id="23557" name="Curved Connector 30"/>
          <p:cNvCxnSpPr>
            <a:cxnSpLocks noChangeShapeType="1"/>
          </p:cNvCxnSpPr>
          <p:nvPr/>
        </p:nvCxnSpPr>
        <p:spPr bwMode="auto">
          <a:xfrm>
            <a:off x="3202930" y="1484313"/>
            <a:ext cx="4465638" cy="2449512"/>
          </a:xfrm>
          <a:prstGeom prst="curvedConnector3">
            <a:avLst>
              <a:gd name="adj1" fmla="val 100139"/>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urved Connector 16392"/>
          <p:cNvCxnSpPr>
            <a:cxnSpLocks noChangeShapeType="1"/>
          </p:cNvCxnSpPr>
          <p:nvPr/>
        </p:nvCxnSpPr>
        <p:spPr bwMode="auto">
          <a:xfrm>
            <a:off x="5363518" y="2565400"/>
            <a:ext cx="2089150" cy="2016125"/>
          </a:xfrm>
          <a:prstGeom prst="curved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9" name="Straight Arrow Connector 16398"/>
          <p:cNvCxnSpPr>
            <a:cxnSpLocks noChangeShapeType="1"/>
          </p:cNvCxnSpPr>
          <p:nvPr/>
        </p:nvCxnSpPr>
        <p:spPr bwMode="auto">
          <a:xfrm>
            <a:off x="1043930" y="1989138"/>
            <a:ext cx="0" cy="20161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837" y="764704"/>
            <a:ext cx="8964107" cy="3096344"/>
          </a:xfrm>
          <a:prstGeom prst="rect">
            <a:avLst/>
          </a:prstGeom>
        </p:spPr>
      </p:pic>
      <p:sp>
        <p:nvSpPr>
          <p:cNvPr id="4" name="Rectangle 3"/>
          <p:cNvSpPr/>
          <p:nvPr/>
        </p:nvSpPr>
        <p:spPr>
          <a:xfrm>
            <a:off x="0" y="4077072"/>
            <a:ext cx="9001944" cy="523220"/>
          </a:xfrm>
          <a:prstGeom prst="rect">
            <a:avLst/>
          </a:prstGeom>
        </p:spPr>
        <p:txBody>
          <a:bodyPr wrap="square">
            <a:spAutoFit/>
          </a:bodyPr>
          <a:lstStyle/>
          <a:p>
            <a:r>
              <a:rPr lang="en-US" sz="1400" dirty="0">
                <a:hlinkClick r:id="rId3"/>
              </a:rPr>
              <a:t>http://rstudio.vsc.vliz.be:52038/tjess/lifewatch-dataexplorerOnVSC/?_state_id_=</a:t>
            </a:r>
            <a:r>
              <a:rPr lang="en-US" sz="1400" dirty="0" smtClean="0">
                <a:hlinkClick r:id="rId3"/>
              </a:rPr>
              <a:t>c52ceb269cc3366c</a:t>
            </a:r>
            <a:endParaRPr lang="en-US" sz="1400" dirty="0" smtClean="0"/>
          </a:p>
          <a:p>
            <a:endParaRPr lang="en-US" sz="1400" dirty="0"/>
          </a:p>
        </p:txBody>
      </p:sp>
    </p:spTree>
    <p:extLst>
      <p:ext uri="{BB962C8B-B14F-4D97-AF65-F5344CB8AC3E}">
        <p14:creationId xmlns:p14="http://schemas.microsoft.com/office/powerpoint/2010/main" val="387696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Tonga</a:t>
            </a:r>
            <a:endParaRPr lang="en-US" dirty="0"/>
          </a:p>
        </p:txBody>
      </p:sp>
      <p:pic>
        <p:nvPicPr>
          <p:cNvPr id="5" name="Picture 4"/>
          <p:cNvPicPr>
            <a:picLocks noChangeAspect="1"/>
          </p:cNvPicPr>
          <p:nvPr/>
        </p:nvPicPr>
        <p:blipFill>
          <a:blip r:embed="rId2"/>
          <a:stretch>
            <a:fillRect/>
          </a:stretch>
        </p:blipFill>
        <p:spPr>
          <a:xfrm>
            <a:off x="1885950" y="1500187"/>
            <a:ext cx="5372100" cy="3857625"/>
          </a:xfrm>
          <a:prstGeom prst="rect">
            <a:avLst/>
          </a:prstGeom>
        </p:spPr>
      </p:pic>
    </p:spTree>
    <p:extLst>
      <p:ext uri="{BB962C8B-B14F-4D97-AF65-F5344CB8AC3E}">
        <p14:creationId xmlns:p14="http://schemas.microsoft.com/office/powerpoint/2010/main" val="122663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Tonga waves Chile</a:t>
            </a:r>
            <a:endParaRPr lang="en-US" dirty="0"/>
          </a:p>
        </p:txBody>
      </p:sp>
      <p:pic>
        <p:nvPicPr>
          <p:cNvPr id="3" name="Picture 2"/>
          <p:cNvPicPr>
            <a:picLocks noChangeAspect="1"/>
          </p:cNvPicPr>
          <p:nvPr/>
        </p:nvPicPr>
        <p:blipFill>
          <a:blip r:embed="rId2"/>
          <a:stretch>
            <a:fillRect/>
          </a:stretch>
        </p:blipFill>
        <p:spPr>
          <a:xfrm>
            <a:off x="683568" y="1988840"/>
            <a:ext cx="7359774" cy="2561201"/>
          </a:xfrm>
          <a:prstGeom prst="rect">
            <a:avLst/>
          </a:prstGeom>
        </p:spPr>
      </p:pic>
    </p:spTree>
    <p:extLst>
      <p:ext uri="{BB962C8B-B14F-4D97-AF65-F5344CB8AC3E}">
        <p14:creationId xmlns:p14="http://schemas.microsoft.com/office/powerpoint/2010/main" val="161133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Plans</a:t>
            </a:r>
            <a:endParaRPr lang="en-US" dirty="0"/>
          </a:p>
        </p:txBody>
      </p:sp>
      <p:sp>
        <p:nvSpPr>
          <p:cNvPr id="4" name="Content Placeholder 3"/>
          <p:cNvSpPr>
            <a:spLocks noGrp="1"/>
          </p:cNvSpPr>
          <p:nvPr>
            <p:ph sz="half" idx="1"/>
          </p:nvPr>
        </p:nvSpPr>
        <p:spPr>
          <a:xfrm>
            <a:off x="395536" y="1600200"/>
            <a:ext cx="8291264" cy="4525963"/>
          </a:xfrm>
        </p:spPr>
        <p:txBody>
          <a:bodyPr/>
          <a:lstStyle/>
          <a:p>
            <a:r>
              <a:rPr lang="nl-BE" sz="2400" dirty="0" smtClean="0"/>
              <a:t>Budget &amp; </a:t>
            </a:r>
            <a:r>
              <a:rPr lang="nl-BE" sz="2400" dirty="0" err="1" smtClean="0"/>
              <a:t>projects</a:t>
            </a:r>
            <a:r>
              <a:rPr lang="nl-BE" sz="2400" dirty="0" smtClean="0"/>
              <a:t> :</a:t>
            </a:r>
          </a:p>
          <a:p>
            <a:pPr lvl="1"/>
            <a:r>
              <a:rPr lang="nl-BE" sz="2000" dirty="0" smtClean="0"/>
              <a:t>EPOS Tsunami CTS</a:t>
            </a:r>
            <a:endParaRPr lang="nl-BE" sz="2000" dirty="0"/>
          </a:p>
          <a:p>
            <a:pPr lvl="1"/>
            <a:r>
              <a:rPr lang="nl-BE" sz="2000" dirty="0" err="1"/>
              <a:t>Geo</a:t>
            </a:r>
            <a:r>
              <a:rPr lang="nl-BE" sz="2000" dirty="0"/>
              <a:t> </a:t>
            </a:r>
            <a:r>
              <a:rPr lang="nl-BE" sz="2000" dirty="0" err="1" smtClean="0"/>
              <a:t>Inquire</a:t>
            </a:r>
            <a:r>
              <a:rPr lang="nl-BE" sz="2000" dirty="0" smtClean="0"/>
              <a:t> : + 1 FTE/3y</a:t>
            </a:r>
            <a:endParaRPr lang="nl-BE" sz="2000" dirty="0"/>
          </a:p>
          <a:p>
            <a:pPr lvl="1"/>
            <a:r>
              <a:rPr lang="nl-BE" sz="2000" dirty="0" err="1"/>
              <a:t>Geophysical</a:t>
            </a:r>
            <a:r>
              <a:rPr lang="nl-BE" sz="2000" dirty="0"/>
              <a:t> </a:t>
            </a:r>
            <a:r>
              <a:rPr lang="nl-BE" sz="2000" dirty="0" err="1"/>
              <a:t>extremes</a:t>
            </a:r>
            <a:r>
              <a:rPr lang="nl-BE" sz="2000" dirty="0"/>
              <a:t> </a:t>
            </a:r>
            <a:r>
              <a:rPr lang="nl-BE" sz="2000" dirty="0" smtClean="0"/>
              <a:t>Digital </a:t>
            </a:r>
            <a:r>
              <a:rPr lang="nl-BE" sz="2000" dirty="0" err="1" smtClean="0"/>
              <a:t>Twin</a:t>
            </a:r>
            <a:r>
              <a:rPr lang="nl-BE" sz="2000" dirty="0" smtClean="0"/>
              <a:t> : + 1 FTE/1y</a:t>
            </a:r>
          </a:p>
          <a:p>
            <a:pPr lvl="1"/>
            <a:r>
              <a:rPr lang="nl-BE" sz="2000" dirty="0"/>
              <a:t>VLIZ : + 1 FTE + hardware</a:t>
            </a:r>
          </a:p>
          <a:p>
            <a:pPr marL="457200" lvl="1" indent="0">
              <a:buNone/>
            </a:pPr>
            <a:endParaRPr lang="nl-BE" sz="2000" dirty="0"/>
          </a:p>
          <a:p>
            <a:r>
              <a:rPr lang="nl-BE" sz="2400" dirty="0" err="1" smtClean="0"/>
              <a:t>Operationality</a:t>
            </a:r>
            <a:r>
              <a:rPr lang="nl-BE" sz="2400" dirty="0" smtClean="0"/>
              <a:t> :</a:t>
            </a:r>
          </a:p>
          <a:p>
            <a:pPr lvl="1"/>
            <a:r>
              <a:rPr lang="nl-BE" sz="2000" dirty="0" err="1" smtClean="0"/>
              <a:t>Mirrors</a:t>
            </a:r>
            <a:r>
              <a:rPr lang="nl-BE" sz="2000" dirty="0" smtClean="0"/>
              <a:t> : </a:t>
            </a:r>
          </a:p>
          <a:p>
            <a:pPr lvl="2"/>
            <a:r>
              <a:rPr lang="nl-BE" sz="1800" dirty="0" smtClean="0"/>
              <a:t>2 data hubs</a:t>
            </a:r>
          </a:p>
          <a:p>
            <a:pPr lvl="2"/>
            <a:r>
              <a:rPr lang="nl-BE" sz="1800" dirty="0" smtClean="0"/>
              <a:t>2 websites</a:t>
            </a:r>
          </a:p>
          <a:p>
            <a:pPr lvl="2"/>
            <a:r>
              <a:rPr lang="nl-BE" sz="1800" dirty="0" smtClean="0"/>
              <a:t> # timezones</a:t>
            </a:r>
          </a:p>
          <a:p>
            <a:pPr lvl="1"/>
            <a:r>
              <a:rPr lang="nl-BE" sz="2000" dirty="0" smtClean="0"/>
              <a:t>Split research data</a:t>
            </a:r>
          </a:p>
          <a:p>
            <a:pPr marL="0" indent="0">
              <a:buNone/>
            </a:pPr>
            <a:endParaRPr lang="nl-BE" dirty="0"/>
          </a:p>
          <a:p>
            <a:endParaRPr lang="nl-BE" dirty="0" smtClean="0"/>
          </a:p>
          <a:p>
            <a:endParaRPr lang="nl-BE" dirty="0" smtClean="0"/>
          </a:p>
          <a:p>
            <a:endParaRPr lang="en-US" dirty="0"/>
          </a:p>
        </p:txBody>
      </p:sp>
    </p:spTree>
    <p:extLst>
      <p:ext uri="{BB962C8B-B14F-4D97-AF65-F5344CB8AC3E}">
        <p14:creationId xmlns:p14="http://schemas.microsoft.com/office/powerpoint/2010/main" val="291778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Plans</a:t>
            </a:r>
            <a:endParaRPr lang="en-US" dirty="0"/>
          </a:p>
        </p:txBody>
      </p:sp>
      <p:sp>
        <p:nvSpPr>
          <p:cNvPr id="4" name="Content Placeholder 3"/>
          <p:cNvSpPr>
            <a:spLocks noGrp="1"/>
          </p:cNvSpPr>
          <p:nvPr>
            <p:ph sz="half" idx="1"/>
          </p:nvPr>
        </p:nvSpPr>
        <p:spPr>
          <a:xfrm>
            <a:off x="395536" y="1600200"/>
            <a:ext cx="8291264" cy="4525963"/>
          </a:xfrm>
        </p:spPr>
        <p:txBody>
          <a:bodyPr/>
          <a:lstStyle/>
          <a:p>
            <a:r>
              <a:rPr lang="nl-BE" sz="2000" dirty="0"/>
              <a:t>Research tools:</a:t>
            </a:r>
          </a:p>
          <a:p>
            <a:pPr lvl="1"/>
            <a:r>
              <a:rPr lang="nl-BE" sz="1800" dirty="0"/>
              <a:t>API 30day </a:t>
            </a:r>
            <a:r>
              <a:rPr lang="nl-BE" sz="1800" dirty="0" smtClean="0"/>
              <a:t>limit</a:t>
            </a:r>
          </a:p>
          <a:p>
            <a:pPr lvl="1"/>
            <a:r>
              <a:rPr lang="nl-BE" sz="1800" dirty="0" smtClean="0"/>
              <a:t>Online QC &amp; </a:t>
            </a:r>
            <a:r>
              <a:rPr lang="nl-BE" sz="1800" dirty="0" err="1" smtClean="0"/>
              <a:t>detiding</a:t>
            </a:r>
            <a:endParaRPr lang="nl-BE" sz="1800" dirty="0"/>
          </a:p>
          <a:p>
            <a:pPr lvl="1"/>
            <a:r>
              <a:rPr lang="nl-BE" sz="1800" dirty="0"/>
              <a:t>Cloud </a:t>
            </a:r>
            <a:r>
              <a:rPr lang="nl-BE" sz="1800" dirty="0" smtClean="0"/>
              <a:t>(</a:t>
            </a:r>
            <a:r>
              <a:rPr lang="nl-BE" sz="1800" dirty="0" err="1" smtClean="0"/>
              <a:t>Rstudio</a:t>
            </a:r>
            <a:r>
              <a:rPr lang="nl-BE" sz="1800" dirty="0" smtClean="0"/>
              <a:t>/</a:t>
            </a:r>
            <a:r>
              <a:rPr lang="nl-BE" sz="1800" dirty="0" err="1" smtClean="0"/>
              <a:t>Rshiny</a:t>
            </a:r>
            <a:r>
              <a:rPr lang="nl-BE" sz="1800" dirty="0" smtClean="0"/>
              <a:t>) &amp; HPC</a:t>
            </a:r>
            <a:endParaRPr lang="nl-BE" sz="1800" dirty="0"/>
          </a:p>
          <a:p>
            <a:pPr lvl="1"/>
            <a:r>
              <a:rPr lang="nl-BE" sz="1800" dirty="0" err="1" smtClean="0"/>
              <a:t>Archive</a:t>
            </a:r>
            <a:r>
              <a:rPr lang="nl-BE" sz="1800" dirty="0" smtClean="0"/>
              <a:t> data via file download</a:t>
            </a:r>
          </a:p>
          <a:p>
            <a:pPr marL="457200" lvl="1" indent="0">
              <a:buNone/>
            </a:pPr>
            <a:endParaRPr lang="nl-BE" sz="1800" dirty="0"/>
          </a:p>
          <a:p>
            <a:r>
              <a:rPr lang="nl-BE" sz="2000" dirty="0" err="1" smtClean="0"/>
              <a:t>Filling</a:t>
            </a:r>
            <a:r>
              <a:rPr lang="nl-BE" sz="2000" dirty="0" smtClean="0"/>
              <a:t> </a:t>
            </a:r>
            <a:r>
              <a:rPr lang="nl-BE" sz="2000" dirty="0" err="1" smtClean="0"/>
              <a:t>gaps</a:t>
            </a:r>
            <a:r>
              <a:rPr lang="nl-BE" sz="2000" dirty="0" smtClean="0"/>
              <a:t> : </a:t>
            </a:r>
          </a:p>
          <a:p>
            <a:pPr lvl="1"/>
            <a:r>
              <a:rPr lang="nl-BE" sz="1800" dirty="0" err="1" smtClean="0"/>
              <a:t>Africa</a:t>
            </a:r>
            <a:r>
              <a:rPr lang="nl-BE" sz="1800" dirty="0" smtClean="0"/>
              <a:t>  50k€, IDSL</a:t>
            </a:r>
          </a:p>
          <a:p>
            <a:pPr lvl="1"/>
            <a:r>
              <a:rPr lang="nl-BE" sz="1800" dirty="0" smtClean="0"/>
              <a:t>S-America SHOA : Chile, Peru, Ecuador</a:t>
            </a:r>
          </a:p>
          <a:p>
            <a:pPr lvl="1"/>
            <a:r>
              <a:rPr lang="nl-BE" sz="1800" dirty="0" smtClean="0"/>
              <a:t>DART</a:t>
            </a:r>
          </a:p>
          <a:p>
            <a:pPr lvl="1"/>
            <a:r>
              <a:rPr lang="nl-BE" sz="1800" dirty="0" err="1" smtClean="0"/>
              <a:t>Baltic</a:t>
            </a:r>
            <a:r>
              <a:rPr lang="nl-BE" sz="1800" dirty="0" smtClean="0"/>
              <a:t> ?</a:t>
            </a:r>
          </a:p>
          <a:p>
            <a:pPr lvl="1"/>
            <a:r>
              <a:rPr lang="nl-BE" sz="1800" dirty="0" err="1" smtClean="0"/>
              <a:t>Denser</a:t>
            </a:r>
            <a:r>
              <a:rPr lang="nl-BE" sz="1800" dirty="0" smtClean="0"/>
              <a:t> </a:t>
            </a:r>
            <a:r>
              <a:rPr lang="nl-BE" sz="1800" dirty="0" err="1" smtClean="0"/>
              <a:t>network</a:t>
            </a:r>
            <a:r>
              <a:rPr lang="nl-BE" sz="1800" dirty="0" smtClean="0"/>
              <a:t> ?</a:t>
            </a:r>
          </a:p>
          <a:p>
            <a:pPr marL="0" indent="0">
              <a:buNone/>
            </a:pPr>
            <a:endParaRPr lang="nl-BE" sz="2000" dirty="0" smtClean="0"/>
          </a:p>
          <a:p>
            <a:r>
              <a:rPr lang="nl-BE" sz="2000" dirty="0" smtClean="0"/>
              <a:t>Feedback : info@ioc-sealevelmonitoring.org</a:t>
            </a:r>
            <a:endParaRPr lang="nl-BE" sz="2000" dirty="0"/>
          </a:p>
          <a:p>
            <a:endParaRPr lang="nl-BE" sz="2000" dirty="0" smtClean="0"/>
          </a:p>
          <a:p>
            <a:endParaRPr lang="nl-BE" sz="2000" dirty="0" smtClean="0"/>
          </a:p>
          <a:p>
            <a:endParaRPr lang="en-US" sz="2000" dirty="0"/>
          </a:p>
        </p:txBody>
      </p:sp>
    </p:spTree>
    <p:extLst>
      <p:ext uri="{BB962C8B-B14F-4D97-AF65-F5344CB8AC3E}">
        <p14:creationId xmlns:p14="http://schemas.microsoft.com/office/powerpoint/2010/main" val="35936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Content</a:t>
            </a:r>
            <a:endParaRPr lang="en-US" dirty="0"/>
          </a:p>
        </p:txBody>
      </p:sp>
      <p:sp>
        <p:nvSpPr>
          <p:cNvPr id="3" name="Content Placeholder 2"/>
          <p:cNvSpPr>
            <a:spLocks noGrp="1"/>
          </p:cNvSpPr>
          <p:nvPr>
            <p:ph idx="1"/>
          </p:nvPr>
        </p:nvSpPr>
        <p:spPr/>
        <p:txBody>
          <a:bodyPr/>
          <a:lstStyle/>
          <a:p>
            <a:r>
              <a:rPr lang="nl-BE" sz="2400" dirty="0" smtClean="0"/>
              <a:t>Sea level station monitoring facility summary</a:t>
            </a:r>
          </a:p>
          <a:p>
            <a:r>
              <a:rPr lang="nl-BE" sz="2400" dirty="0" err="1" smtClean="0"/>
              <a:t>History</a:t>
            </a:r>
            <a:endParaRPr lang="nl-BE" sz="2400" dirty="0" smtClean="0"/>
          </a:p>
          <a:p>
            <a:r>
              <a:rPr lang="nl-BE" sz="2400" dirty="0" smtClean="0"/>
              <a:t>Data flow</a:t>
            </a:r>
          </a:p>
          <a:p>
            <a:r>
              <a:rPr lang="nl-BE" sz="2400" dirty="0" err="1" smtClean="0"/>
              <a:t>Operational</a:t>
            </a:r>
            <a:r>
              <a:rPr lang="nl-BE" sz="2400" dirty="0" smtClean="0"/>
              <a:t> Interface</a:t>
            </a:r>
          </a:p>
          <a:p>
            <a:r>
              <a:rPr lang="nl-BE" sz="2400" dirty="0" smtClean="0"/>
              <a:t>Station metadata management</a:t>
            </a:r>
          </a:p>
          <a:p>
            <a:r>
              <a:rPr lang="nl-BE" sz="2400" dirty="0" err="1" smtClean="0"/>
              <a:t>Webservices</a:t>
            </a:r>
            <a:r>
              <a:rPr lang="nl-BE" sz="2400" dirty="0" smtClean="0"/>
              <a:t> &amp; API</a:t>
            </a:r>
          </a:p>
          <a:p>
            <a:r>
              <a:rPr lang="nl-BE" sz="2400" dirty="0" smtClean="0"/>
              <a:t>Sea Level Station </a:t>
            </a:r>
            <a:r>
              <a:rPr lang="nl-BE" sz="2400" dirty="0" err="1" smtClean="0"/>
              <a:t>Catalogue</a:t>
            </a:r>
            <a:endParaRPr lang="nl-BE" sz="2400" dirty="0" smtClean="0"/>
          </a:p>
          <a:p>
            <a:r>
              <a:rPr lang="nl-BE" sz="2400" dirty="0" err="1" smtClean="0"/>
              <a:t>Plans</a:t>
            </a:r>
            <a:r>
              <a:rPr lang="nl-BE" sz="2400" dirty="0" smtClean="0"/>
              <a:t> &amp; </a:t>
            </a:r>
            <a:r>
              <a:rPr lang="nl-BE" sz="2400" dirty="0" err="1" smtClean="0"/>
              <a:t>projects</a:t>
            </a:r>
            <a:endParaRPr lang="nl-BE" sz="2400" dirty="0" smtClean="0"/>
          </a:p>
          <a:p>
            <a:endParaRPr lang="nl-BE" sz="1600" dirty="0" smtClean="0"/>
          </a:p>
          <a:p>
            <a:endParaRPr lang="nl-BE" sz="1600" dirty="0" smtClean="0"/>
          </a:p>
          <a:p>
            <a:endParaRPr lang="nl-BE" sz="1600" dirty="0" smtClean="0"/>
          </a:p>
          <a:p>
            <a:endParaRPr lang="en-US" sz="1600" dirty="0"/>
          </a:p>
          <a:p>
            <a:pPr marL="0" indent="0">
              <a:buNone/>
            </a:pPr>
            <a:endParaRPr lang="en-US" sz="1600" dirty="0"/>
          </a:p>
        </p:txBody>
      </p:sp>
    </p:spTree>
    <p:extLst>
      <p:ext uri="{BB962C8B-B14F-4D97-AF65-F5344CB8AC3E}">
        <p14:creationId xmlns:p14="http://schemas.microsoft.com/office/powerpoint/2010/main" val="1974220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539750" y="2492375"/>
            <a:ext cx="8229600" cy="1223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pPr>
            <a:r>
              <a:rPr lang="nl-BE" altLang="nl-BE" dirty="0" err="1" smtClean="0"/>
              <a:t>Thank</a:t>
            </a:r>
            <a:r>
              <a:rPr lang="nl-BE" altLang="nl-BE" dirty="0" smtClean="0"/>
              <a:t> </a:t>
            </a:r>
            <a:r>
              <a:rPr lang="nl-BE" altLang="nl-BE" dirty="0" err="1" smtClean="0"/>
              <a:t>you</a:t>
            </a:r>
            <a:endParaRPr lang="nl-NL" altLang="nl-BE" dirty="0" smtClean="0"/>
          </a:p>
        </p:txBody>
      </p:sp>
      <p:sp>
        <p:nvSpPr>
          <p:cNvPr id="26627" name="Text Box 4"/>
          <p:cNvSpPr txBox="1">
            <a:spLocks noChangeArrowheads="1"/>
          </p:cNvSpPr>
          <p:nvPr/>
        </p:nvSpPr>
        <p:spPr bwMode="auto">
          <a:xfrm>
            <a:off x="2843213" y="3860800"/>
            <a:ext cx="370205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a:hlinkClick r:id="rId2"/>
              </a:rPr>
              <a:t>www.ioc-sealevelmonitoring.org</a:t>
            </a:r>
            <a:endParaRPr lang="nl-BE" altLang="nl-BE"/>
          </a:p>
          <a:p>
            <a:pPr algn="ctr" eaLnBrk="1" hangingPunct="1"/>
            <a:endParaRPr lang="nl-BE" altLang="nl-BE"/>
          </a:p>
          <a:p>
            <a:pPr algn="ctr" eaLnBrk="1" hangingPunct="1"/>
            <a:r>
              <a:rPr lang="nl-BE" altLang="nl-BE" sz="1600">
                <a:hlinkClick r:id="rId3"/>
              </a:rPr>
              <a:t>info@</a:t>
            </a:r>
            <a:r>
              <a:rPr lang="nl-NL" altLang="nl-BE" sz="1600">
                <a:hlinkClick r:id="rId3"/>
              </a:rPr>
              <a:t>ioc-sealevelmonitoring.org</a:t>
            </a:r>
            <a:endParaRPr lang="nl-NL" altLang="nl-BE" sz="1600"/>
          </a:p>
          <a:p>
            <a:pPr algn="ctr" eaLnBrk="1" hangingPunct="1"/>
            <a:endParaRPr lang="nl-NL" altLang="nl-BE"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Summary</a:t>
            </a:r>
            <a:endParaRPr lang="en-US" dirty="0"/>
          </a:p>
        </p:txBody>
      </p:sp>
      <p:sp>
        <p:nvSpPr>
          <p:cNvPr id="3" name="Content Placeholder 2"/>
          <p:cNvSpPr>
            <a:spLocks noGrp="1"/>
          </p:cNvSpPr>
          <p:nvPr>
            <p:ph idx="1"/>
          </p:nvPr>
        </p:nvSpPr>
        <p:spPr/>
        <p:txBody>
          <a:bodyPr/>
          <a:lstStyle/>
          <a:p>
            <a:r>
              <a:rPr lang="en-US" sz="1600" dirty="0"/>
              <a:t>The sea level </a:t>
            </a:r>
            <a:r>
              <a:rPr lang="en-US" sz="1600" dirty="0" smtClean="0"/>
              <a:t>station monitoring </a:t>
            </a:r>
            <a:r>
              <a:rPr lang="en-US" sz="1600" dirty="0"/>
              <a:t>facility (</a:t>
            </a:r>
            <a:r>
              <a:rPr lang="en-US" sz="1600" u="sng" dirty="0">
                <a:hlinkClick r:id="rId2"/>
              </a:rPr>
              <a:t>http://www.ioc-sealevelmonitoring.org/</a:t>
            </a:r>
            <a:r>
              <a:rPr lang="en-US" sz="1600" dirty="0"/>
              <a:t>) collects and processes in real time data from 1028 sea level measuring stations operated by 164 institutes (station operators) world wide. </a:t>
            </a:r>
            <a:endParaRPr lang="en-US" sz="1600" dirty="0" smtClean="0"/>
          </a:p>
          <a:p>
            <a:endParaRPr lang="en-US" sz="1600" dirty="0" smtClean="0"/>
          </a:p>
          <a:p>
            <a:r>
              <a:rPr lang="en-US" sz="1600" dirty="0" smtClean="0"/>
              <a:t>The </a:t>
            </a:r>
            <a:r>
              <a:rPr lang="en-US" sz="1600" dirty="0"/>
              <a:t>objective of this service is </a:t>
            </a:r>
          </a:p>
          <a:p>
            <a:pPr lvl="1"/>
            <a:r>
              <a:rPr lang="en-US" sz="1200" dirty="0"/>
              <a:t>to provide information about the </a:t>
            </a:r>
            <a:r>
              <a:rPr lang="en-US" sz="1200" b="1" dirty="0"/>
              <a:t>operational status</a:t>
            </a:r>
            <a:r>
              <a:rPr lang="en-US" sz="1200" dirty="0"/>
              <a:t> of global and regional networks of real time sea level stations </a:t>
            </a:r>
          </a:p>
          <a:p>
            <a:pPr lvl="1"/>
            <a:r>
              <a:rPr lang="en-US" sz="1200" dirty="0"/>
              <a:t>to provide a display service for quick inspection of the </a:t>
            </a:r>
            <a:r>
              <a:rPr lang="en-US" sz="1200" b="1" dirty="0"/>
              <a:t>raw data stream</a:t>
            </a:r>
            <a:r>
              <a:rPr lang="en-US" sz="1200" dirty="0"/>
              <a:t> from individual stations.</a:t>
            </a:r>
          </a:p>
          <a:p>
            <a:endParaRPr lang="en-US" sz="1600" dirty="0" smtClean="0"/>
          </a:p>
          <a:p>
            <a:r>
              <a:rPr lang="en-US" sz="1600" dirty="0" smtClean="0"/>
              <a:t>The </a:t>
            </a:r>
            <a:r>
              <a:rPr lang="en-US" sz="1600" dirty="0"/>
              <a:t>system was build and is operated by Flanders Marine Institute (VLIZ) for UNESCO as part of the GLOSS program of IOC</a:t>
            </a:r>
            <a:r>
              <a:rPr lang="en-US" sz="1600" dirty="0" smtClean="0"/>
              <a:t>.</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76798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Summary</a:t>
            </a:r>
            <a:endParaRPr lang="en-US" dirty="0"/>
          </a:p>
        </p:txBody>
      </p:sp>
      <p:sp>
        <p:nvSpPr>
          <p:cNvPr id="3" name="Content Placeholder 2"/>
          <p:cNvSpPr>
            <a:spLocks noGrp="1"/>
          </p:cNvSpPr>
          <p:nvPr>
            <p:ph idx="1"/>
          </p:nvPr>
        </p:nvSpPr>
        <p:spPr/>
        <p:txBody>
          <a:bodyPr/>
          <a:lstStyle/>
          <a:p>
            <a:pPr marL="457200" lvl="1" indent="0">
              <a:buNone/>
            </a:pPr>
            <a:endParaRPr lang="en-US" sz="1200" dirty="0"/>
          </a:p>
          <a:p>
            <a:r>
              <a:rPr lang="en-US" sz="1600" dirty="0"/>
              <a:t>The station operators push the raw data to the SLMF using different data protocols : the WMO GTS, FTP push, HTTP and even Email. The data is parsed in real-time and stored in the database. The SLMF redistributes the parsed real time data through a series of interfaces ( webpages, a rest API, or the GTS) to the different users, including the Tsunami warning centers, the station operators and the scientific community. </a:t>
            </a:r>
            <a:endParaRPr lang="en-US" sz="1600" dirty="0" smtClean="0"/>
          </a:p>
          <a:p>
            <a:endParaRPr lang="en-US" sz="1600" dirty="0" smtClean="0"/>
          </a:p>
          <a:p>
            <a:r>
              <a:rPr lang="en-US" sz="1600" dirty="0" smtClean="0"/>
              <a:t>The </a:t>
            </a:r>
            <a:r>
              <a:rPr lang="en-US" sz="1600" dirty="0"/>
              <a:t>SLMF database contains the </a:t>
            </a:r>
            <a:r>
              <a:rPr lang="en-US" sz="1600" dirty="0" err="1"/>
              <a:t>sealevel</a:t>
            </a:r>
            <a:r>
              <a:rPr lang="en-US" sz="1600" dirty="0"/>
              <a:t> data, but also metadata, contact information and configuration data about the different stations and their sensors. The team at VLIZ, the station operators and the Tsunami warning centers, maintain the configuration data.</a:t>
            </a:r>
          </a:p>
          <a:p>
            <a:endParaRPr lang="en-US" sz="1600" dirty="0" smtClean="0"/>
          </a:p>
          <a:p>
            <a:endParaRPr lang="en-US" sz="1600" dirty="0"/>
          </a:p>
        </p:txBody>
      </p:sp>
    </p:spTree>
    <p:extLst>
      <p:ext uri="{BB962C8B-B14F-4D97-AF65-F5344CB8AC3E}">
        <p14:creationId xmlns:p14="http://schemas.microsoft.com/office/powerpoint/2010/main" val="180367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sz="3600" dirty="0" err="1"/>
              <a:t>H</a:t>
            </a:r>
            <a:r>
              <a:rPr lang="nl-BE" altLang="nl-BE" sz="3600" dirty="0" err="1" smtClean="0"/>
              <a:t>istory</a:t>
            </a:r>
            <a:endParaRPr lang="nl-BE" altLang="nl-BE" sz="3600" dirty="0" smtClean="0"/>
          </a:p>
        </p:txBody>
      </p:sp>
      <p:sp>
        <p:nvSpPr>
          <p:cNvPr id="3075" name="Content Placeholder 2"/>
          <p:cNvSpPr>
            <a:spLocks noGrp="1"/>
          </p:cNvSpPr>
          <p:nvPr>
            <p:ph idx="4294967295"/>
          </p:nvPr>
        </p:nvSpPr>
        <p:spPr bwMode="auto">
          <a:xfrm>
            <a:off x="1043608" y="763935"/>
            <a:ext cx="7138987" cy="511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AutoNum type="arabicPeriod"/>
            </a:pPr>
            <a:endParaRPr lang="nl-BE" altLang="nl-BE" sz="2000" dirty="0" smtClean="0"/>
          </a:p>
          <a:p>
            <a:pPr marL="457200" indent="-457200" eaLnBrk="1" hangingPunct="1">
              <a:buFontTx/>
              <a:buAutoNum type="arabicPeriod"/>
            </a:pPr>
            <a:r>
              <a:rPr lang="nl-BE" altLang="nl-BE" sz="2000" dirty="0" smtClean="0"/>
              <a:t>Monitoring status of </a:t>
            </a:r>
            <a:r>
              <a:rPr lang="nl-BE" altLang="nl-BE" sz="2000" dirty="0" err="1" smtClean="0"/>
              <a:t>gauges</a:t>
            </a:r>
            <a:r>
              <a:rPr lang="nl-BE" altLang="nl-BE" sz="2000" dirty="0" smtClean="0"/>
              <a:t>: </a:t>
            </a:r>
            <a:r>
              <a:rPr lang="nl-BE" altLang="nl-BE" sz="2000" dirty="0" err="1" smtClean="0"/>
              <a:t>working</a:t>
            </a:r>
            <a:r>
              <a:rPr lang="nl-BE" altLang="nl-BE" sz="2000" dirty="0" smtClean="0"/>
              <a:t> yes/no (2006)</a:t>
            </a:r>
            <a:endParaRPr lang="nl-BE" altLang="nl-BE" sz="1800" dirty="0" smtClean="0"/>
          </a:p>
          <a:p>
            <a:pPr lvl="1" eaLnBrk="1" hangingPunct="1"/>
            <a:r>
              <a:rPr lang="nl-BE" altLang="nl-BE" sz="1800" dirty="0" smtClean="0"/>
              <a:t>Collect data in </a:t>
            </a:r>
            <a:r>
              <a:rPr lang="nl-BE" altLang="nl-BE" sz="1800" dirty="0" err="1" smtClean="0"/>
              <a:t>realtime</a:t>
            </a:r>
            <a:endParaRPr lang="nl-BE" altLang="nl-BE" sz="1800" dirty="0" smtClean="0"/>
          </a:p>
          <a:p>
            <a:pPr marL="457200" indent="-457200" eaLnBrk="1" hangingPunct="1">
              <a:buFontTx/>
              <a:buAutoNum type="arabicPeriod"/>
            </a:pPr>
            <a:endParaRPr lang="nl-BE" altLang="nl-BE" sz="2000" dirty="0" smtClean="0"/>
          </a:p>
          <a:p>
            <a:pPr marL="457200" indent="-457200" eaLnBrk="1" hangingPunct="1">
              <a:buFontTx/>
              <a:buAutoNum type="arabicPeriod"/>
            </a:pPr>
            <a:r>
              <a:rPr lang="nl-BE" altLang="nl-BE" sz="2000" dirty="0" err="1" smtClean="0"/>
              <a:t>Inspect</a:t>
            </a:r>
            <a:r>
              <a:rPr lang="nl-BE" altLang="nl-BE" sz="2000" dirty="0" smtClean="0"/>
              <a:t> </a:t>
            </a:r>
            <a:r>
              <a:rPr lang="nl-BE" altLang="nl-BE" sz="2000" dirty="0" err="1" smtClean="0"/>
              <a:t>raw</a:t>
            </a:r>
            <a:r>
              <a:rPr lang="nl-BE" altLang="nl-BE" sz="2000" dirty="0" smtClean="0"/>
              <a:t> data (2007-2008)</a:t>
            </a:r>
          </a:p>
          <a:p>
            <a:pPr lvl="1" eaLnBrk="1" hangingPunct="1"/>
            <a:r>
              <a:rPr lang="nl-BE" altLang="nl-BE" sz="1800" dirty="0" smtClean="0"/>
              <a:t>Display </a:t>
            </a:r>
            <a:r>
              <a:rPr lang="nl-BE" altLang="nl-BE" sz="1800" dirty="0" err="1" smtClean="0"/>
              <a:t>graph</a:t>
            </a:r>
            <a:endParaRPr lang="nl-BE" altLang="nl-BE" sz="1800" dirty="0" smtClean="0"/>
          </a:p>
          <a:p>
            <a:pPr lvl="1" eaLnBrk="1" hangingPunct="1"/>
            <a:r>
              <a:rPr lang="nl-BE" altLang="nl-BE" sz="1800" dirty="0" smtClean="0"/>
              <a:t>Download data</a:t>
            </a:r>
          </a:p>
          <a:p>
            <a:pPr lvl="1" eaLnBrk="1" hangingPunct="1">
              <a:buFontTx/>
              <a:buNone/>
            </a:pPr>
            <a:r>
              <a:rPr lang="nl-BE" altLang="nl-BE" sz="1800" dirty="0" smtClean="0"/>
              <a:t>=&gt; tsunami </a:t>
            </a:r>
            <a:r>
              <a:rPr lang="nl-BE" altLang="nl-BE" sz="1800" dirty="0" err="1" smtClean="0"/>
              <a:t>evaluation</a:t>
            </a:r>
            <a:endParaRPr lang="nl-BE" altLang="nl-BE" sz="1800" dirty="0" smtClean="0"/>
          </a:p>
          <a:p>
            <a:pPr lvl="1" eaLnBrk="1" hangingPunct="1">
              <a:buFontTx/>
              <a:buAutoNum type="arabicPeriod"/>
            </a:pPr>
            <a:endParaRPr lang="nl-BE" altLang="nl-BE" sz="1800" dirty="0" smtClean="0"/>
          </a:p>
          <a:p>
            <a:pPr marL="457200" indent="-457200" eaLnBrk="1" hangingPunct="1">
              <a:buFontTx/>
              <a:buAutoNum type="arabicPeriod"/>
            </a:pPr>
            <a:r>
              <a:rPr lang="nl-BE" altLang="nl-BE" sz="2000" dirty="0" smtClean="0"/>
              <a:t>Performance (2011-2012)</a:t>
            </a:r>
          </a:p>
          <a:p>
            <a:pPr lvl="1" eaLnBrk="1" hangingPunct="1"/>
            <a:r>
              <a:rPr lang="nl-BE" altLang="nl-BE" sz="1800" dirty="0" err="1" smtClean="0"/>
              <a:t>Expected</a:t>
            </a:r>
            <a:r>
              <a:rPr lang="nl-BE" altLang="nl-BE" sz="1800" dirty="0" smtClean="0"/>
              <a:t> vs. </a:t>
            </a:r>
            <a:r>
              <a:rPr lang="nl-BE" altLang="nl-BE" sz="1800" dirty="0" err="1" smtClean="0"/>
              <a:t>Arrived</a:t>
            </a:r>
            <a:endParaRPr lang="nl-BE" altLang="nl-BE" sz="1800" dirty="0" smtClean="0"/>
          </a:p>
          <a:p>
            <a:pPr lvl="1" eaLnBrk="1" hangingPunct="1">
              <a:buFontTx/>
              <a:buNone/>
            </a:pPr>
            <a:r>
              <a:rPr lang="nl-BE" altLang="nl-BE" sz="1800" dirty="0" smtClean="0"/>
              <a:t>=&gt; Feedback operators</a:t>
            </a:r>
          </a:p>
          <a:p>
            <a:pPr lvl="1" eaLnBrk="1" hangingPunct="1">
              <a:buFontTx/>
              <a:buAutoNum type="arabicPeriod"/>
            </a:pPr>
            <a:endParaRPr lang="nl-BE" altLang="nl-BE" sz="1800" dirty="0" smtClean="0"/>
          </a:p>
          <a:p>
            <a:pPr marL="457200" indent="-457200" eaLnBrk="1" hangingPunct="1">
              <a:buFontTx/>
              <a:buAutoNum type="arabicPeriod"/>
            </a:pPr>
            <a:r>
              <a:rPr lang="nl-BE" altLang="nl-BE" sz="2000" dirty="0" err="1" smtClean="0"/>
              <a:t>Archive</a:t>
            </a:r>
            <a:r>
              <a:rPr lang="nl-BE" altLang="nl-BE" sz="2000" dirty="0" smtClean="0"/>
              <a:t> data (2013)</a:t>
            </a:r>
          </a:p>
          <a:p>
            <a:pPr lvl="1" eaLnBrk="1" hangingPunct="1"/>
            <a:r>
              <a:rPr lang="nl-BE" altLang="nl-BE" sz="1800" dirty="0" err="1" smtClean="0"/>
              <a:t>Accessible</a:t>
            </a:r>
            <a:r>
              <a:rPr lang="nl-BE" altLang="nl-BE" sz="1800" dirty="0" smtClean="0"/>
              <a:t> via </a:t>
            </a:r>
            <a:r>
              <a:rPr lang="nl-BE" altLang="nl-BE" sz="1800" dirty="0" err="1" smtClean="0"/>
              <a:t>webservice</a:t>
            </a:r>
            <a:endParaRPr lang="nl-BE" altLang="nl-BE" sz="1800" dirty="0" smtClean="0"/>
          </a:p>
          <a:p>
            <a:pPr lvl="1" eaLnBrk="1" hangingPunct="1"/>
            <a:r>
              <a:rPr lang="nl-BE" altLang="nl-BE" sz="1800" dirty="0" err="1" smtClean="0"/>
              <a:t>redundancy</a:t>
            </a:r>
            <a:endParaRPr lang="nl-BE" altLang="nl-BE" sz="2000" dirty="0" smtClean="0"/>
          </a:p>
        </p:txBody>
      </p:sp>
      <p:sp>
        <p:nvSpPr>
          <p:cNvPr id="3076" name="AutoShape 4" descr="data:image/jpeg;base64,/9j/4AAQSkZJRgABAQAAAQABAAD/2wCEAAkGBg8SDhIUEhINEA4RDw8UDxUXDxAUDxIaFBUVIB8YEhYXHCYeFxkmGRIUHy8sLzMpLS0sGB4xODA2NSkrLCkBCQoKDgsNGg4PGjUlHyU1LDMwMjQuNiktNDU0NSk1KjE1LTQpLzU1NTUzKSo1NTU0LzUsLDI1KSwsLjU1Mik2LP/AABEIAGAAYAMBIgACEQEDEQH/xAAbAAACAwEBAQAAAAAAAAAAAAADBAIFBgEAB//EADYQAAICAQECDQIFBAMAAAAAAAECAAMRBBIhBQYTMTJBUVJhcYGhsSKRFHKiwvBCYsHRFpKy/8QAGgEAAwEBAQEAAAAAAAAAAAAAAwQFAQIABv/EAC4RAAICAAIIBAcBAQAAAAAAAAECAAMRIQQSEzFBUXHBBTJhkSJCgaGx0fHwFP/aAAwDAQACEQMRAD8A+4z09F9fr66ay9h2UX7nwA6zMJCjEzGYKMTuh2YAEnAAGSeoecodTxsUtsaat9TZ2ruqHm2N/wAeMSSi/XHauLU6POUqB+qzxc9fx2ds0GmorqXZrVUUdQHz2xHa2X51/CvPieg7n2k3b26RnV8K8yMz0HAep9pUDScJ29O6rTKf6UXLD1Ofme/4sx6er1rHrxYyj7ZMuWtkGtmGiv5iT1J/kw6NV85LH1Y/gED7SoPFlh0NXrVPjaWH2zI8nwlV0bqtQo/pddlj6jHzLVrYJrYM1IvkJHQn+QLU1rmhK9GP4xI+0W0vG1NoJqEfTWf3b6j5P1ev3l8rAjI3g80odUiOpVwGU9R/m6VdN92jOa9q3SZ+usnLV+NZ/g+Z5dKao4WZjnxHUfr2mppr0nC7NefEdR3HtNnPQGi1td1avWwZGG4/4I6jDymCGGIlhWDDEbpxnABJIAAJJPMMdsyFZOu1HKvn8JUSKUPM57xH83YHbHuOGsOwmnTp6hsN4IMZz5kgeWYTTItaKi7lUYH+5M0l9rbsvlG/1PAd/aR9Ls212x+Vcz6ngO5+keNsibYsbZE2To2To3Rg2wZsgTZIF4M2QRthmsgmsg2eDZ4FrIBrJNrIF7JB7IB7Iu9kUe2D0Wu/CX7Qz+GsIFy9SHvgfPh6TcqwIyN4PNMBeQQQeYjfL7iZwgWpapjl6CAPFDnZ+2CPQRjw7SMH2J3Hd3H+9Y14VpWrYdHO45juO/vK++3lOEbm5xSq1r4HG/3LR3lZT8HWZe9uttRaf1NHhZF1sxJbmSYqluJZuZJ+/wCo1yk5txcPJbU714TaQpecLQe1Is+JhaYXk2aCZoJ3J8IFlgGsi728oV2i9jzjZ8YJyYu7xR7JCyyH4t6vY1ydlitW32yPdfeJWSOkbZvpPZfT7uB8GAqsKXI3qIvTaU0hGHAiT3pbYBuK3XD9bR+nV559x9pHh3TbGttHU5WxfHaGD+pTAViFYNVay+phXDU3OnImWKvJhopWIwgjCsTGkYmF2pzZk0SECQwXGMBSYuUkGSNlIN0mMkxq4m6wDrHHWL2LFXWJ2LE7Fg9NXm+kdt9P/sH4Bh7BGeL2m29bX2Vh7G9Bge7e0DVXr3Ko5iL01Gy9FHMS6446HNa3DnqJD/kbGT6EA+WZn6xPoLoCCCAQQQQeYg9RmG1vBx09vJnPJNk0N2juE94e49ZZ8S0bB9sOO+X/ABbRCH267jv7TtYjNawNYjNQiVYk+oQ1awypOVrGUSPosp1pjF2SBsSPOkWsWedJ6xMIjYsWsEctEVsEQsEmWiKWTRcTtBs1NaR9VxGz4Iudn75LeolNwfwadRbsb+RXBvb9gPaevsHmJuVUAYAAA5h1CO+G6Ni22P0lDwjRCX/6G3Dd3M7F9foK7qyjjKn0ZSOYqeoiMT0uEBhgZ9IyhhqndMVq9JZp2xbvrJwluPpPhZ3G9j7Riqat0BBBAIIwQRkHzEpdRxZA30PyX9hBen0Gcr6HHhJNmhFDjXmOXGQ7fDmrOtVmOXGCqjdcrzXqa+nQzDvVsrj7HDe06OFkHSW9Pzae4ftmK2p5suuUxG1PNl1yj9sUtgjwqh6K6h/y6e4/tnhXqbOhQyjvWsEH/UZaeY6/lz6Zzztr+XPpnAWwGj0dmobFf01Z+u3q8qu83jzD2lxp+LKnfe5tPcA2aR5rnLep9JdqoAAAAAGABzDynVeglzjZkOU6q8OZzrW5DlxgdDoa6awiDCj1JJ5yT1kw89PSqAFGAltVCjAbp//Z"/>
          <p:cNvSpPr>
            <a:spLocks noChangeAspect="1" noChangeArrowheads="1"/>
          </p:cNvSpPr>
          <p:nvPr/>
        </p:nvSpPr>
        <p:spPr bwMode="auto">
          <a:xfrm>
            <a:off x="155575" y="-433388"/>
            <a:ext cx="9144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77" name="AutoShape 6" descr="data:image/jpeg;base64,/9j/4AAQSkZJRgABAQAAAQABAAD/2wCEAAkGBg8SDhIUEhINEA4RDw8UDxUXDxAUDxIaFBUVIB8YEhYXHCYeFxkmGRIUHy8sLzMpLS0sGB4xODA2NSkrLCkBCQoKDgsNGg4PGjUlHyU1LDMwMjQuNiktNDU0NSk1KjE1LTQpLzU1NTUzKSo1NTU0LzUsLDI1KSwsLjU1Mik2LP/AABEIAGAAYAMBIgACEQEDEQH/xAAbAAACAwEBAQAAAAAAAAAAAAADBAIFBgEAB//EADYQAAICAQECDQIFBAMAAAAAAAECAAMRBBIhBQYTMTJBUVJhcYGhsSKRFHKiwvBCYsHRFpKy/8QAGgEAAwEBAQEAAAAAAAAAAAAAAwQFAQIABv/EAC4RAAICAAIIBAcBAQAAAAAAAAECAAMRIQQSEzFBUXHBBTJhkSJCgaGx0fHwFP/aAAwDAQACEQMRAD8A+4z09F9fr66ay9h2UX7nwA6zMJCjEzGYKMTuh2YAEnAAGSeoecodTxsUtsaat9TZ2ruqHm2N/wAeMSSi/XHauLU6POUqB+qzxc9fx2ds0GmorqXZrVUUdQHz2xHa2X51/CvPieg7n2k3b26RnV8K8yMz0HAep9pUDScJ29O6rTKf6UXLD1Ofme/4sx6er1rHrxYyj7ZMuWtkGtmGiv5iT1J/kw6NV85LH1Y/gED7SoPFlh0NXrVPjaWH2zI8nwlV0bqtQo/pddlj6jHzLVrYJrYM1IvkJHQn+QLU1rmhK9GP4xI+0W0vG1NoJqEfTWf3b6j5P1ev3l8rAjI3g80odUiOpVwGU9R/m6VdN92jOa9q3SZ+usnLV+NZ/g+Z5dKao4WZjnxHUfr2mppr0nC7NefEdR3HtNnPQGi1td1avWwZGG4/4I6jDymCGGIlhWDDEbpxnABJIAAJJPMMdsyFZOu1HKvn8JUSKUPM57xH83YHbHuOGsOwmnTp6hsN4IMZz5kgeWYTTItaKi7lUYH+5M0l9rbsvlG/1PAd/aR9Ls212x+Vcz6ngO5+keNsibYsbZE2To2To3Rg2wZsgTZIF4M2QRthmsgmsg2eDZ4FrIBrJNrIF7JB7IB7Iu9kUe2D0Wu/CX7Qz+GsIFy9SHvgfPh6TcqwIyN4PNMBeQQQeYjfL7iZwgWpapjl6CAPFDnZ+2CPQRjw7SMH2J3Hd3H+9Y14VpWrYdHO45juO/vK++3lOEbm5xSq1r4HG/3LR3lZT8HWZe9uttRaf1NHhZF1sxJbmSYqluJZuZJ+/wCo1yk5txcPJbU714TaQpecLQe1Is+JhaYXk2aCZoJ3J8IFlgGsi728oV2i9jzjZ8YJyYu7xR7JCyyH4t6vY1ydlitW32yPdfeJWSOkbZvpPZfT7uB8GAqsKXI3qIvTaU0hGHAiT3pbYBuK3XD9bR+nV559x9pHh3TbGttHU5WxfHaGD+pTAViFYNVay+phXDU3OnImWKvJhopWIwgjCsTGkYmF2pzZk0SECQwXGMBSYuUkGSNlIN0mMkxq4m6wDrHHWL2LFXWJ2LE7Fg9NXm+kdt9P/sH4Bh7BGeL2m29bX2Vh7G9Bge7e0DVXr3Ko5iL01Gy9FHMS6446HNa3DnqJD/kbGT6EA+WZn6xPoLoCCCAQQQQeYg9RmG1vBx09vJnPJNk0N2juE94e49ZZ8S0bB9sOO+X/ABbRCH267jv7TtYjNawNYjNQiVYk+oQ1awypOVrGUSPosp1pjF2SBsSPOkWsWedJ6xMIjYsWsEctEVsEQsEmWiKWTRcTtBs1NaR9VxGz4Iudn75LeolNwfwadRbsb+RXBvb9gPaevsHmJuVUAYAAA5h1CO+G6Ni22P0lDwjRCX/6G3Dd3M7F9foK7qyjjKn0ZSOYqeoiMT0uEBhgZ9IyhhqndMVq9JZp2xbvrJwluPpPhZ3G9j7Riqat0BBBAIIwQRkHzEpdRxZA30PyX9hBen0Gcr6HHhJNmhFDjXmOXGQ7fDmrOtVmOXGCqjdcrzXqa+nQzDvVsrj7HDe06OFkHSW9Pzae4ftmK2p5suuUxG1PNl1yj9sUtgjwqh6K6h/y6e4/tnhXqbOhQyjvWsEH/UZaeY6/lz6Zzztr+XPpnAWwGj0dmobFf01Z+u3q8qu83jzD2lxp+LKnfe5tPcA2aR5rnLep9JdqoAAAAAGABzDynVeglzjZkOU6q8OZzrW5DlxgdDoa6awiDCj1JJ5yT1kw89PSqAFGAltVCjAbp//Z"/>
          <p:cNvSpPr>
            <a:spLocks noChangeAspect="1" noChangeArrowheads="1"/>
          </p:cNvSpPr>
          <p:nvPr/>
        </p:nvSpPr>
        <p:spPr bwMode="auto">
          <a:xfrm>
            <a:off x="307975" y="-280988"/>
            <a:ext cx="9144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pic>
        <p:nvPicPr>
          <p:cNvPr id="3078" name="Picture 12" descr="Glossy round button icons"/>
          <p:cNvPicPr>
            <a:picLocks noChangeAspect="1" noChangeArrowheads="1"/>
          </p:cNvPicPr>
          <p:nvPr/>
        </p:nvPicPr>
        <p:blipFill>
          <a:blip r:embed="rId2">
            <a:extLst>
              <a:ext uri="{28A0092B-C50C-407E-A947-70E740481C1C}">
                <a14:useLocalDpi xmlns:a14="http://schemas.microsoft.com/office/drawing/2010/main" val="0"/>
              </a:ext>
            </a:extLst>
          </a:blip>
          <a:srcRect l="3976" t="70222" r="36021" b="3307"/>
          <a:stretch>
            <a:fillRect/>
          </a:stretch>
        </p:blipFill>
        <p:spPr bwMode="auto">
          <a:xfrm>
            <a:off x="7507238" y="1671638"/>
            <a:ext cx="6651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14" descr="http://www.ioc-sealevelmonitoring.org/getchart.php?img=chart1&amp;id=tbmrs0249bbv2bk0skj1n8gbl352704834d581a&amp;"/>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0" name="AutoShape 16" descr="http://www.ioc-sealevelmonitoring.org/getchart.php?img=chart1&amp;id=tbmrs0249bbv2bk0skj1n8gbl352704834d581a&amp;"/>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1" name="AutoShape 18" descr="http://www.ioc-sealevelmonitoring.org/getchart.php?img=chart1&amp;id=tbmrs0249bbv2bk0skj1n8gbl352704834d581a&amp;"/>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2" name="AutoShape 20" descr="http://www.ioc-sealevelmonitoring.org/getchart.php?img=chart1&amp;id=tbmrs0249bbv2bk0skj1n8gbl352704834d581a&amp;"/>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3" name="AutoShape 22" descr="http://www.ioc-sealevelmonitoring.org/getchart.php?img=chart1&amp;id=tbmrs0249bbv2bk0skj1n8gbl352704834d581a&amp;"/>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4" name="AutoShape 24" descr="http://www.ioc-sealevelmonitoring.org/getchart.php?img=chart1&amp;id=tbmrs0249bbv2bk0skj1n8gbl352704834d581a&amp;"/>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5" name="AutoShape 26" descr="http://www.ioc-sealevelmonitoring.org/getchart.php?img=chart1&amp;id=tbmrs0249bbv2bk0skj1n8gbl352704834d581a&amp;"/>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6" name="AutoShape 28" descr="http://www.ioc-sealevelmonitoring.org/getchart.php?img=chart1&amp;id=tbmrs0249bbv2bk0skj1n8gbl352704834d581a&amp;"/>
          <p:cNvSpPr>
            <a:spLocks noChangeAspect="1" noChangeArrowheads="1"/>
          </p:cNvSpPr>
          <p:nvPr/>
        </p:nvSpPr>
        <p:spPr bwMode="auto">
          <a:xfrm>
            <a:off x="1222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3087" name="AutoShape 30" descr="http://www.ioc-sealevelmonitoring.org/getchart.php?img=chart1&amp;id=tbmrs0249bbv2bk0skj1n8gbl352704834d581a&amp;"/>
          <p:cNvSpPr>
            <a:spLocks noChangeAspect="1" noChangeArrowheads="1"/>
          </p:cNvSpPr>
          <p:nvPr/>
        </p:nvSpPr>
        <p:spPr bwMode="auto">
          <a:xfrm>
            <a:off x="1374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pic>
        <p:nvPicPr>
          <p:cNvPr id="3088" name="Picture 31"/>
          <p:cNvPicPr>
            <a:picLocks noChangeAspect="1" noChangeArrowheads="1"/>
          </p:cNvPicPr>
          <p:nvPr/>
        </p:nvPicPr>
        <p:blipFill>
          <a:blip r:embed="rId3">
            <a:extLst>
              <a:ext uri="{28A0092B-C50C-407E-A947-70E740481C1C}">
                <a14:useLocalDpi xmlns:a14="http://schemas.microsoft.com/office/drawing/2010/main" val="0"/>
              </a:ext>
            </a:extLst>
          </a:blip>
          <a:srcRect l="29115" t="39957" r="29794" b="30742"/>
          <a:stretch>
            <a:fillRect/>
          </a:stretch>
        </p:blipFill>
        <p:spPr bwMode="auto">
          <a:xfrm>
            <a:off x="5507831" y="3395951"/>
            <a:ext cx="253682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33" descr="http://t0.gstatic.com/images?q=tbn:ANd9GcTm9zoPQdasn0_e5u8Ki1KWzuZeXcs1XUA8ThwgbmHyk3-2KbM7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157788"/>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33" descr="http://t0.gstatic.com/images?q=tbn:ANd9GcTm9zoPQdasn0_e5u8Ki1KWzuZeXcs1XUA8ThwgbmHyk3-2KbM7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398" y="5121275"/>
            <a:ext cx="9255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3" descr="http://t0.gstatic.com/images?q=tbn:ANd9GcTm9zoPQdasn0_e5u8Ki1KWzuZeXcs1XUA8ThwgbmHyk3-2KbM7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08" y="5271295"/>
            <a:ext cx="92551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z="3600" dirty="0" smtClean="0"/>
              <a:t>Data flow</a:t>
            </a:r>
            <a:endParaRPr lang="en-US" altLang="nl-BE" sz="3600" dirty="0" smtClean="0"/>
          </a:p>
        </p:txBody>
      </p:sp>
      <p:pic>
        <p:nvPicPr>
          <p:cNvPr id="4100" name="Picture 33"/>
          <p:cNvPicPr>
            <a:picLocks noChangeAspect="1" noChangeArrowheads="1"/>
          </p:cNvPicPr>
          <p:nvPr/>
        </p:nvPicPr>
        <p:blipFill>
          <a:blip r:embed="rId2">
            <a:extLst>
              <a:ext uri="{28A0092B-C50C-407E-A947-70E740481C1C}">
                <a14:useLocalDpi xmlns:a14="http://schemas.microsoft.com/office/drawing/2010/main" val="0"/>
              </a:ext>
            </a:extLst>
          </a:blip>
          <a:srcRect l="9091" r="4895"/>
          <a:stretch>
            <a:fillRect/>
          </a:stretch>
        </p:blipFill>
        <p:spPr bwMode="auto">
          <a:xfrm>
            <a:off x="2277268" y="545331"/>
            <a:ext cx="140811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Line 34"/>
          <p:cNvSpPr>
            <a:spLocks noChangeShapeType="1"/>
          </p:cNvSpPr>
          <p:nvPr/>
        </p:nvSpPr>
        <p:spPr bwMode="auto">
          <a:xfrm flipV="1">
            <a:off x="1960564" y="1730221"/>
            <a:ext cx="558800" cy="4780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Line 35"/>
          <p:cNvSpPr>
            <a:spLocks noChangeShapeType="1"/>
          </p:cNvSpPr>
          <p:nvPr/>
        </p:nvSpPr>
        <p:spPr bwMode="auto">
          <a:xfrm>
            <a:off x="3276600" y="1319417"/>
            <a:ext cx="1295400" cy="4839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Rectangle 37"/>
          <p:cNvSpPr>
            <a:spLocks noChangeArrowheads="1"/>
          </p:cNvSpPr>
          <p:nvPr/>
        </p:nvSpPr>
        <p:spPr bwMode="auto">
          <a:xfrm>
            <a:off x="4557713" y="1457338"/>
            <a:ext cx="1055688" cy="676275"/>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dirty="0">
                <a:solidFill>
                  <a:schemeClr val="bg1"/>
                </a:solidFill>
              </a:rPr>
              <a:t>GTS</a:t>
            </a:r>
            <a:endParaRPr lang="nl-NL" altLang="nl-BE" dirty="0">
              <a:solidFill>
                <a:schemeClr val="bg1"/>
              </a:solidFill>
            </a:endParaRPr>
          </a:p>
        </p:txBody>
      </p:sp>
      <p:sp>
        <p:nvSpPr>
          <p:cNvPr id="4104" name="Line 38"/>
          <p:cNvSpPr>
            <a:spLocks noChangeShapeType="1"/>
          </p:cNvSpPr>
          <p:nvPr/>
        </p:nvSpPr>
        <p:spPr bwMode="auto">
          <a:xfrm>
            <a:off x="7608888" y="2452712"/>
            <a:ext cx="25400" cy="949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Rectangle 41"/>
          <p:cNvSpPr>
            <a:spLocks noChangeArrowheads="1"/>
          </p:cNvSpPr>
          <p:nvPr/>
        </p:nvSpPr>
        <p:spPr bwMode="auto">
          <a:xfrm>
            <a:off x="7569200" y="2647975"/>
            <a:ext cx="1577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FTP upload</a:t>
            </a:r>
          </a:p>
          <a:p>
            <a:pPr eaLnBrk="1" hangingPunct="1"/>
            <a:r>
              <a:rPr lang="nl-BE" altLang="nl-BE" sz="1200" b="0"/>
              <a:t>VLIZ server (1x/min)</a:t>
            </a:r>
            <a:endParaRPr lang="nl-NL" altLang="nl-BE" sz="1200" b="0"/>
          </a:p>
        </p:txBody>
      </p:sp>
      <p:sp>
        <p:nvSpPr>
          <p:cNvPr id="4106" name="Line 42"/>
          <p:cNvSpPr>
            <a:spLocks noChangeShapeType="1"/>
          </p:cNvSpPr>
          <p:nvPr/>
        </p:nvSpPr>
        <p:spPr bwMode="auto">
          <a:xfrm>
            <a:off x="7732713" y="4029100"/>
            <a:ext cx="68262" cy="1096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Rectangle 43"/>
          <p:cNvSpPr>
            <a:spLocks noChangeArrowheads="1"/>
          </p:cNvSpPr>
          <p:nvPr/>
        </p:nvSpPr>
        <p:spPr bwMode="auto">
          <a:xfrm>
            <a:off x="5495925" y="5035575"/>
            <a:ext cx="1728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±730 stations:</a:t>
            </a:r>
            <a:r>
              <a:rPr lang="nl-BE" altLang="nl-BE" sz="1200" b="0">
                <a:cs typeface="Arial" panose="020B0604020202020204" pitchFamily="34" charset="0"/>
              </a:rPr>
              <a:t> parse &amp; insert into </a:t>
            </a:r>
            <a:r>
              <a:rPr lang="nl-BE" altLang="nl-BE" sz="1200" b="0"/>
              <a:t>database </a:t>
            </a:r>
            <a:endParaRPr lang="nl-NL" altLang="nl-BE" sz="1200" b="0"/>
          </a:p>
        </p:txBody>
      </p:sp>
      <p:cxnSp>
        <p:nvCxnSpPr>
          <p:cNvPr id="4108" name="AutoShape 45"/>
          <p:cNvCxnSpPr>
            <a:cxnSpLocks noChangeShapeType="1"/>
            <a:stCxn id="4103" idx="3"/>
          </p:cNvCxnSpPr>
          <p:nvPr/>
        </p:nvCxnSpPr>
        <p:spPr bwMode="auto">
          <a:xfrm flipV="1">
            <a:off x="5613401" y="1635138"/>
            <a:ext cx="1471612" cy="160337"/>
          </a:xfrm>
          <a:prstGeom prst="curvedConnector3">
            <a:avLst>
              <a:gd name="adj1" fmla="val 50000"/>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9" name="Picture 46"/>
          <p:cNvPicPr>
            <a:picLocks noChangeAspect="1" noChangeArrowheads="1"/>
          </p:cNvPicPr>
          <p:nvPr/>
        </p:nvPicPr>
        <p:blipFill>
          <a:blip r:embed="rId3">
            <a:extLst>
              <a:ext uri="{28A0092B-C50C-407E-A947-70E740481C1C}">
                <a14:useLocalDpi xmlns:a14="http://schemas.microsoft.com/office/drawing/2010/main" val="0"/>
              </a:ext>
            </a:extLst>
          </a:blip>
          <a:srcRect l="15221" t="8237" r="16794" b="8043"/>
          <a:stretch>
            <a:fillRect/>
          </a:stretch>
        </p:blipFill>
        <p:spPr bwMode="auto">
          <a:xfrm>
            <a:off x="1393825" y="3366785"/>
            <a:ext cx="17113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0" name="Line 47"/>
          <p:cNvSpPr>
            <a:spLocks noChangeShapeType="1"/>
          </p:cNvSpPr>
          <p:nvPr/>
        </p:nvSpPr>
        <p:spPr bwMode="auto">
          <a:xfrm flipH="1">
            <a:off x="5253038" y="5518175"/>
            <a:ext cx="2224087" cy="44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Rectangle 48"/>
          <p:cNvSpPr>
            <a:spLocks noChangeArrowheads="1"/>
          </p:cNvSpPr>
          <p:nvPr/>
        </p:nvSpPr>
        <p:spPr bwMode="auto">
          <a:xfrm>
            <a:off x="4459288" y="5884887"/>
            <a:ext cx="881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nl-BE" altLang="nl-BE" sz="1200" b="0"/>
              <a:t>Database</a:t>
            </a:r>
          </a:p>
        </p:txBody>
      </p:sp>
      <p:pic>
        <p:nvPicPr>
          <p:cNvPr id="4112"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163" y="5107012"/>
            <a:ext cx="7778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3" name="Line 51"/>
          <p:cNvSpPr>
            <a:spLocks noChangeShapeType="1"/>
          </p:cNvSpPr>
          <p:nvPr/>
        </p:nvSpPr>
        <p:spPr bwMode="auto">
          <a:xfrm flipH="1" flipV="1">
            <a:off x="3067047" y="4497085"/>
            <a:ext cx="1352551" cy="7772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4" name="Picture 5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r="11029"/>
          <a:stretch>
            <a:fillRect/>
          </a:stretch>
        </p:blipFill>
        <p:spPr bwMode="auto">
          <a:xfrm>
            <a:off x="7521575" y="3484587"/>
            <a:ext cx="422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00" y="2776562"/>
            <a:ext cx="12128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 name="Line 58"/>
          <p:cNvSpPr>
            <a:spLocks noChangeShapeType="1"/>
          </p:cNvSpPr>
          <p:nvPr/>
        </p:nvSpPr>
        <p:spPr bwMode="auto">
          <a:xfrm>
            <a:off x="5324475" y="3338537"/>
            <a:ext cx="2154238" cy="384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 name="Line 59"/>
          <p:cNvSpPr>
            <a:spLocks noChangeShapeType="1"/>
          </p:cNvSpPr>
          <p:nvPr/>
        </p:nvSpPr>
        <p:spPr bwMode="auto">
          <a:xfrm>
            <a:off x="3067049" y="1474813"/>
            <a:ext cx="1360489" cy="1323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8"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988" y="732656"/>
            <a:ext cx="10445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64" descr="KMI I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2338" y="1919312"/>
            <a:ext cx="855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AutoShape 70"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4121" name="AutoShape 72"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4122" name="AutoShape 74"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pic>
        <p:nvPicPr>
          <p:cNvPr id="4123" name="Picture 75" descr="getch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075" y="3659048"/>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294" y="1730221"/>
            <a:ext cx="9969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5" name="Line 59"/>
          <p:cNvSpPr>
            <a:spLocks noChangeShapeType="1"/>
          </p:cNvSpPr>
          <p:nvPr/>
        </p:nvSpPr>
        <p:spPr bwMode="auto">
          <a:xfrm>
            <a:off x="1979613" y="2463825"/>
            <a:ext cx="2174875" cy="712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26" name="Picture 136" descr="https://encrypted-tbn3.gstatic.com/images?q=tbn:ANd9GcSay3G4sw7wiP-lKKsZyIhVF_PeR1RiC-gNqUHQR61ckSa07Dy8_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8713" y="5132412"/>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Rectangle 6"/>
          <p:cNvSpPr>
            <a:spLocks noChangeArrowheads="1"/>
          </p:cNvSpPr>
          <p:nvPr/>
        </p:nvSpPr>
        <p:spPr bwMode="auto">
          <a:xfrm>
            <a:off x="7477125" y="5961087"/>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nl-BE" altLang="nl-BE" sz="1200" b="0"/>
              <a:t>Script(s)</a:t>
            </a:r>
          </a:p>
        </p:txBody>
      </p:sp>
      <p:sp>
        <p:nvSpPr>
          <p:cNvPr id="4128" name="Rectangle 41"/>
          <p:cNvSpPr>
            <a:spLocks noChangeArrowheads="1"/>
          </p:cNvSpPr>
          <p:nvPr/>
        </p:nvSpPr>
        <p:spPr bwMode="auto">
          <a:xfrm>
            <a:off x="5495925" y="3576662"/>
            <a:ext cx="1398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Push/pull to VLIZ </a:t>
            </a:r>
          </a:p>
          <a:p>
            <a:pPr eaLnBrk="1" hangingPunct="1"/>
            <a:r>
              <a:rPr lang="nl-BE" altLang="nl-BE" sz="1200" b="0"/>
              <a:t>server (5min-1h)</a:t>
            </a:r>
            <a:endParaRPr lang="nl-NL" altLang="nl-BE" sz="1200" b="0"/>
          </a:p>
        </p:txBody>
      </p:sp>
      <p:sp>
        <p:nvSpPr>
          <p:cNvPr id="4129" name="Rectangle 41"/>
          <p:cNvSpPr>
            <a:spLocks noChangeArrowheads="1"/>
          </p:cNvSpPr>
          <p:nvPr/>
        </p:nvSpPr>
        <p:spPr bwMode="auto">
          <a:xfrm>
            <a:off x="7231063" y="1444650"/>
            <a:ext cx="8397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Belgian</a:t>
            </a:r>
          </a:p>
          <a:p>
            <a:pPr eaLnBrk="1" hangingPunct="1"/>
            <a:r>
              <a:rPr lang="nl-BE" altLang="nl-BE" sz="1200" b="0"/>
              <a:t>MetOffice</a:t>
            </a:r>
          </a:p>
        </p:txBody>
      </p:sp>
      <p:sp>
        <p:nvSpPr>
          <p:cNvPr id="4130" name="Rectangle 1"/>
          <p:cNvSpPr>
            <a:spLocks noChangeArrowheads="1"/>
          </p:cNvSpPr>
          <p:nvPr/>
        </p:nvSpPr>
        <p:spPr bwMode="auto">
          <a:xfrm>
            <a:off x="2966084" y="1789752"/>
            <a:ext cx="546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a:t>BGAN</a:t>
            </a:r>
            <a:endParaRPr lang="en-US" altLang="nl-BE" sz="1000" b="0" dirty="0"/>
          </a:p>
        </p:txBody>
      </p:sp>
      <p:sp>
        <p:nvSpPr>
          <p:cNvPr id="4131" name="Rectangle 2"/>
          <p:cNvSpPr>
            <a:spLocks noChangeArrowheads="1"/>
          </p:cNvSpPr>
          <p:nvPr/>
        </p:nvSpPr>
        <p:spPr bwMode="auto">
          <a:xfrm rot="1057025">
            <a:off x="2836863" y="2909912"/>
            <a:ext cx="11541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a:t>FTP/HTTP/Email</a:t>
            </a:r>
            <a:endParaRPr lang="en-US" altLang="nl-BE" sz="1000" b="0" dirty="0"/>
          </a:p>
        </p:txBody>
      </p:sp>
      <p:sp>
        <p:nvSpPr>
          <p:cNvPr id="2" name="Rectangle 1"/>
          <p:cNvSpPr/>
          <p:nvPr/>
        </p:nvSpPr>
        <p:spPr bwMode="auto">
          <a:xfrm>
            <a:off x="755576" y="5677858"/>
            <a:ext cx="2312979" cy="55945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BE" sz="1800" b="1" i="0" u="none" strike="noStrike" cap="none" normalizeH="0" baseline="0" dirty="0" smtClean="0">
                <a:ln>
                  <a:noFill/>
                </a:ln>
                <a:solidFill>
                  <a:schemeClr val="tx1"/>
                </a:solidFill>
                <a:effectLst/>
                <a:latin typeface="Arial" charset="0"/>
              </a:rPr>
              <a:t>Tsunami centers</a:t>
            </a:r>
          </a:p>
          <a:p>
            <a:pPr marL="0" marR="0" indent="0" algn="l" defTabSz="914400" rtl="0" eaLnBrk="1" fontAlgn="base" latinLnBrk="0" hangingPunct="1">
              <a:lnSpc>
                <a:spcPct val="100000"/>
              </a:lnSpc>
              <a:spcBef>
                <a:spcPct val="0"/>
              </a:spcBef>
              <a:spcAft>
                <a:spcPct val="0"/>
              </a:spcAft>
              <a:buClrTx/>
              <a:buSzTx/>
              <a:buFontTx/>
              <a:buNone/>
              <a:tabLst/>
            </a:pPr>
            <a:r>
              <a:rPr lang="nl-BE" dirty="0" smtClean="0">
                <a:latin typeface="Arial" charset="0"/>
              </a:rPr>
              <a:t>Station operators</a:t>
            </a:r>
            <a:endParaRPr kumimoji="0" lang="en-US" sz="1800" b="1" i="0" u="none" strike="noStrike" cap="none" normalizeH="0" baseline="0" dirty="0" smtClean="0">
              <a:ln>
                <a:noFill/>
              </a:ln>
              <a:solidFill>
                <a:schemeClr val="tx1"/>
              </a:solidFill>
              <a:effectLst/>
              <a:latin typeface="Arial" charset="0"/>
            </a:endParaRPr>
          </a:p>
        </p:txBody>
      </p:sp>
      <p:sp>
        <p:nvSpPr>
          <p:cNvPr id="37" name="Line 51"/>
          <p:cNvSpPr>
            <a:spLocks noChangeShapeType="1"/>
          </p:cNvSpPr>
          <p:nvPr/>
        </p:nvSpPr>
        <p:spPr bwMode="auto">
          <a:xfrm flipH="1">
            <a:off x="3067048" y="5677858"/>
            <a:ext cx="1320802" cy="3718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Rectangle 1"/>
          <p:cNvSpPr>
            <a:spLocks noChangeArrowheads="1"/>
          </p:cNvSpPr>
          <p:nvPr/>
        </p:nvSpPr>
        <p:spPr bwMode="auto">
          <a:xfrm rot="20710270">
            <a:off x="3008598" y="5554747"/>
            <a:ext cx="15408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err="1" smtClean="0"/>
              <a:t>Webservice</a:t>
            </a:r>
            <a:r>
              <a:rPr lang="nl-BE" altLang="nl-BE" sz="1000" b="0" dirty="0" smtClean="0"/>
              <a:t> / REST API</a:t>
            </a:r>
            <a:endParaRPr lang="en-US" altLang="nl-BE" sz="1000" b="0" dirty="0"/>
          </a:p>
        </p:txBody>
      </p:sp>
      <p:sp>
        <p:nvSpPr>
          <p:cNvPr id="40" name="Rectangle 1"/>
          <p:cNvSpPr>
            <a:spLocks noChangeArrowheads="1"/>
          </p:cNvSpPr>
          <p:nvPr/>
        </p:nvSpPr>
        <p:spPr bwMode="auto">
          <a:xfrm rot="1832061">
            <a:off x="3452456" y="4637006"/>
            <a:ext cx="834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smtClean="0"/>
              <a:t>Website</a:t>
            </a:r>
            <a:endParaRPr lang="en-US" altLang="nl-BE" sz="1000" b="0" dirty="0"/>
          </a:p>
        </p:txBody>
      </p:sp>
      <p:pic>
        <p:nvPicPr>
          <p:cNvPr id="4099" name="Picture 31"/>
          <p:cNvPicPr>
            <a:picLocks noChangeAspect="1" noChangeArrowheads="1"/>
          </p:cNvPicPr>
          <p:nvPr/>
        </p:nvPicPr>
        <p:blipFill>
          <a:blip r:embed="rId12">
            <a:extLst>
              <a:ext uri="{28A0092B-C50C-407E-A947-70E740481C1C}">
                <a14:useLocalDpi xmlns:a14="http://schemas.microsoft.com/office/drawing/2010/main" val="0"/>
              </a:ext>
            </a:extLst>
          </a:blip>
          <a:srcRect l="11018" t="8237" r="10753" b="12984"/>
          <a:stretch>
            <a:fillRect/>
          </a:stretch>
        </p:blipFill>
        <p:spPr bwMode="auto">
          <a:xfrm>
            <a:off x="1059409" y="4153146"/>
            <a:ext cx="1655762"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468313" y="260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sz="2800" dirty="0" smtClean="0">
                <a:solidFill>
                  <a:schemeClr val="tx2"/>
                </a:solidFill>
              </a:rPr>
              <a:t>Data </a:t>
            </a:r>
            <a:r>
              <a:rPr lang="nl-BE" altLang="nl-BE" sz="2800" dirty="0" err="1" smtClean="0">
                <a:solidFill>
                  <a:schemeClr val="tx2"/>
                </a:solidFill>
              </a:rPr>
              <a:t>ingestion</a:t>
            </a:r>
            <a:endParaRPr lang="nl-NL" altLang="nl-BE" sz="2800" dirty="0">
              <a:solidFill>
                <a:schemeClr val="tx2"/>
              </a:solidFill>
            </a:endParaRPr>
          </a:p>
        </p:txBody>
      </p:sp>
      <p:graphicFrame>
        <p:nvGraphicFramePr>
          <p:cNvPr id="35108" name="Group 292"/>
          <p:cNvGraphicFramePr>
            <a:graphicFrameLocks noGrp="1"/>
          </p:cNvGraphicFramePr>
          <p:nvPr>
            <p:ph/>
            <p:extLst>
              <p:ext uri="{D42A27DB-BD31-4B8C-83A1-F6EECF244321}">
                <p14:modId xmlns:p14="http://schemas.microsoft.com/office/powerpoint/2010/main" val="3147390051"/>
              </p:ext>
            </p:extLst>
          </p:nvPr>
        </p:nvGraphicFramePr>
        <p:xfrm>
          <a:off x="395536" y="1125538"/>
          <a:ext cx="8208911" cy="4963161"/>
        </p:xfrm>
        <a:graphic>
          <a:graphicData uri="http://schemas.openxmlformats.org/drawingml/2006/table">
            <a:tbl>
              <a:tblPr/>
              <a:tblGrid>
                <a:gridCol w="1800200">
                  <a:extLst>
                    <a:ext uri="{9D8B030D-6E8A-4147-A177-3AD203B41FA5}">
                      <a16:colId xmlns:a16="http://schemas.microsoft.com/office/drawing/2014/main" val="20000"/>
                    </a:ext>
                  </a:extLst>
                </a:gridCol>
                <a:gridCol w="1428796">
                  <a:extLst>
                    <a:ext uri="{9D8B030D-6E8A-4147-A177-3AD203B41FA5}">
                      <a16:colId xmlns:a16="http://schemas.microsoft.com/office/drawing/2014/main" val="20001"/>
                    </a:ext>
                  </a:extLst>
                </a:gridCol>
                <a:gridCol w="1805892">
                  <a:extLst>
                    <a:ext uri="{9D8B030D-6E8A-4147-A177-3AD203B41FA5}">
                      <a16:colId xmlns:a16="http://schemas.microsoft.com/office/drawing/2014/main" val="20002"/>
                    </a:ext>
                  </a:extLst>
                </a:gridCol>
                <a:gridCol w="1805892">
                  <a:extLst>
                    <a:ext uri="{9D8B030D-6E8A-4147-A177-3AD203B41FA5}">
                      <a16:colId xmlns:a16="http://schemas.microsoft.com/office/drawing/2014/main" val="2887674302"/>
                    </a:ext>
                  </a:extLst>
                </a:gridCol>
                <a:gridCol w="1368131">
                  <a:extLst>
                    <a:ext uri="{9D8B030D-6E8A-4147-A177-3AD203B41FA5}">
                      <a16:colId xmlns:a16="http://schemas.microsoft.com/office/drawing/2014/main" val="20003"/>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charset="0"/>
                          <a:cs typeface="Arial" charset="0"/>
                        </a:rPr>
                        <a:t>GTS</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charset="0"/>
                          <a:cs typeface="Arial" charset="0"/>
                        </a:rPr>
                        <a:t>FTP</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bg1"/>
                          </a:solidFill>
                          <a:effectLst/>
                          <a:latin typeface="Arial" charset="0"/>
                        </a:rPr>
                        <a:t>HTTP API</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err="1" smtClean="0">
                          <a:ln>
                            <a:noFill/>
                          </a:ln>
                          <a:solidFill>
                            <a:schemeClr val="bg1"/>
                          </a:solidFill>
                          <a:effectLst/>
                          <a:latin typeface="Arial" charset="0"/>
                          <a:cs typeface="Arial" charset="0"/>
                        </a:rPr>
                        <a:t>Webservice</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17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Transmit</a:t>
                      </a:r>
                      <a:r>
                        <a:rPr kumimoji="0" lang="nl-NL" sz="1200" b="1" i="0" u="none" strike="noStrike" cap="none" normalizeH="0" baseline="0" dirty="0" smtClean="0">
                          <a:ln>
                            <a:noFill/>
                          </a:ln>
                          <a:solidFill>
                            <a:schemeClr val="tx1"/>
                          </a:solidFill>
                          <a:effectLst/>
                          <a:latin typeface="Arial" charset="0"/>
                          <a:cs typeface="Arial" charset="0"/>
                        </a:rPr>
                        <a:t> interval (min)</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5 ..15</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1 .. 60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1..60</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chemeClr val="tx1"/>
                          </a:solidFill>
                          <a:effectLst/>
                          <a:latin typeface="Arial" charset="0"/>
                          <a:cs typeface="Arial" charset="0"/>
                        </a:rPr>
                        <a:t>5</a:t>
                      </a:r>
                      <a:endParaRPr kumimoji="0" lang="nl-NL" sz="16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charset="0"/>
                        </a:rPr>
                        <a:t>Total station</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541</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225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325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58</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7111557"/>
                  </a:ext>
                </a:extLst>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Typical</a:t>
                      </a:r>
                      <a:r>
                        <a:rPr kumimoji="0" lang="nl-NL" sz="1200" b="1" i="0" u="none" strike="noStrike" cap="none" normalizeH="0" baseline="0" dirty="0" smtClean="0">
                          <a:ln>
                            <a:noFill/>
                          </a:ln>
                          <a:solidFill>
                            <a:schemeClr val="tx1"/>
                          </a:solidFill>
                          <a:effectLst/>
                          <a:latin typeface="Arial" charset="0"/>
                          <a:cs typeface="Arial" charset="0"/>
                        </a:rPr>
                        <a:t> delay (min)</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BE" sz="1600" b="0" i="0" u="none" strike="noStrike" cap="none" normalizeH="0" baseline="0" dirty="0" smtClean="0">
                          <a:ln>
                            <a:noFill/>
                          </a:ln>
                          <a:solidFill>
                            <a:schemeClr val="tx1"/>
                          </a:solidFill>
                          <a:effectLst/>
                          <a:latin typeface="Arial" charset="0"/>
                          <a:cs typeface="Arial" charset="0"/>
                        </a:rPr>
                        <a:t>2 .. 15</a:t>
                      </a:r>
                      <a:endParaRPr kumimoji="0" lang="nl-BE"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2..12</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1..15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1-5</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cs typeface="Arial" charset="0"/>
                        </a:rPr>
                        <a:t>Ratio expected/arrived (%)</a:t>
                      </a:r>
                      <a:endParaRPr kumimoji="0" lang="nl-NL" sz="12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~100%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&lt;&lt; 80%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~100%</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chemeClr val="tx1"/>
                          </a:solidFill>
                          <a:effectLst/>
                          <a:latin typeface="Arial" charset="0"/>
                          <a:cs typeface="Arial" charset="0"/>
                        </a:rPr>
                        <a:t>~100%</a:t>
                      </a:r>
                      <a:endParaRPr kumimoji="0" lang="nl-NL" sz="16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Mechanism</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Push </a:t>
                      </a:r>
                      <a:r>
                        <a:rPr kumimoji="0" lang="nl-NL" sz="1400" b="0" i="0" u="none" strike="noStrike" cap="none" normalizeH="0" baseline="0" dirty="0" err="1" smtClean="0">
                          <a:ln>
                            <a:noFill/>
                          </a:ln>
                          <a:solidFill>
                            <a:schemeClr val="tx1"/>
                          </a:solidFill>
                          <a:effectLst/>
                          <a:latin typeface="Arial" charset="0"/>
                          <a:cs typeface="Arial" charset="0"/>
                        </a:rPr>
                        <a:t>to</a:t>
                      </a:r>
                      <a:r>
                        <a:rPr kumimoji="0" lang="nl-NL" sz="1400" b="0" i="0" u="none" strike="noStrike" cap="none" normalizeH="0" baseline="0" dirty="0" smtClean="0">
                          <a:ln>
                            <a:noFill/>
                          </a:ln>
                          <a:solidFill>
                            <a:schemeClr val="tx1"/>
                          </a:solidFill>
                          <a:effectLst/>
                          <a:latin typeface="Arial" charset="0"/>
                          <a:cs typeface="Arial" charset="0"/>
                        </a:rPr>
                        <a:t> GTS of WMO</a:t>
                      </a:r>
                      <a:endParaRPr kumimoji="0" lang="nl-NL"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Push </a:t>
                      </a:r>
                      <a:r>
                        <a:rPr kumimoji="0" lang="nl-NL" sz="1400" b="0" i="0" u="none" strike="noStrike" cap="none" normalizeH="0" baseline="0" dirty="0" err="1" smtClean="0">
                          <a:ln>
                            <a:noFill/>
                          </a:ln>
                          <a:solidFill>
                            <a:schemeClr val="tx1"/>
                          </a:solidFill>
                          <a:effectLst/>
                          <a:latin typeface="Arial" charset="0"/>
                          <a:cs typeface="Arial" charset="0"/>
                        </a:rPr>
                        <a:t>to</a:t>
                      </a:r>
                      <a:r>
                        <a:rPr kumimoji="0" lang="nl-NL" sz="1400" b="0" i="0" u="none" strike="noStrike" cap="none" normalizeH="0" baseline="0" dirty="0" smtClean="0">
                          <a:ln>
                            <a:noFill/>
                          </a:ln>
                          <a:solidFill>
                            <a:schemeClr val="tx1"/>
                          </a:solidFill>
                          <a:effectLst/>
                          <a:latin typeface="Arial" charset="0"/>
                          <a:cs typeface="Arial" charset="0"/>
                        </a:rPr>
                        <a:t> FTP server at VLIZ or pull from station operator FTP</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Pull from web </a:t>
                      </a:r>
                      <a:r>
                        <a:rPr kumimoji="0" lang="nl-NL" sz="1400" b="0" i="0" u="none" strike="noStrike" cap="none" normalizeH="0" baseline="0" dirty="0" err="1" smtClean="0">
                          <a:ln>
                            <a:noFill/>
                          </a:ln>
                          <a:solidFill>
                            <a:schemeClr val="tx1"/>
                          </a:solidFill>
                          <a:effectLst/>
                          <a:latin typeface="Arial" charset="0"/>
                          <a:cs typeface="Arial" charset="0"/>
                        </a:rPr>
                        <a:t>api</a:t>
                      </a:r>
                      <a:endParaRPr kumimoji="0" lang="nl-NL" sz="1400" b="0" i="0" u="none" strike="noStrike" cap="none" normalizeH="0" baseline="0" dirty="0" smtClean="0">
                        <a:ln>
                          <a:noFill/>
                        </a:ln>
                        <a:solidFill>
                          <a:schemeClr val="tx1"/>
                        </a:solidFill>
                        <a:effectLst/>
                        <a:latin typeface="Arial" charset="0"/>
                        <a:cs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rPr>
                        <a:t>Push </a:t>
                      </a:r>
                      <a:r>
                        <a:rPr kumimoji="0" lang="nl-NL" sz="1400" b="0" i="0" u="none" strike="noStrike" cap="none" normalizeH="0" baseline="0" dirty="0" err="1" smtClean="0">
                          <a:ln>
                            <a:noFill/>
                          </a:ln>
                          <a:solidFill>
                            <a:schemeClr val="tx1"/>
                          </a:solidFill>
                          <a:effectLst/>
                          <a:latin typeface="Arial" charset="0"/>
                        </a:rPr>
                        <a:t>to</a:t>
                      </a:r>
                      <a:r>
                        <a:rPr kumimoji="0" lang="nl-NL" sz="1400" b="0" i="0" u="none" strike="noStrike" cap="none" normalizeH="0" baseline="0" dirty="0" smtClean="0">
                          <a:ln>
                            <a:noFill/>
                          </a:ln>
                          <a:solidFill>
                            <a:schemeClr val="tx1"/>
                          </a:solidFill>
                          <a:effectLst/>
                          <a:latin typeface="Arial" charset="0"/>
                        </a:rPr>
                        <a:t> HTTP server at VLIZ</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Notes</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Many</a:t>
                      </a:r>
                      <a:r>
                        <a:rPr kumimoji="0" lang="nl-BE" sz="1400" b="0" i="0" u="none" strike="noStrike" cap="none" normalizeH="0" baseline="0" dirty="0" smtClean="0">
                          <a:ln>
                            <a:noFill/>
                          </a:ln>
                          <a:solidFill>
                            <a:schemeClr val="tx1"/>
                          </a:solidFill>
                          <a:effectLst/>
                          <a:latin typeface="Arial" charset="0"/>
                        </a:rPr>
                        <a:t> formats , </a:t>
                      </a:r>
                      <a:r>
                        <a:rPr kumimoji="0" lang="nl-BE" sz="1400" b="0" i="0" u="none" strike="noStrike" cap="none" normalizeH="0" baseline="0" dirty="0" err="1" smtClean="0">
                          <a:ln>
                            <a:noFill/>
                          </a:ln>
                          <a:solidFill>
                            <a:schemeClr val="tx1"/>
                          </a:solidFill>
                          <a:effectLst/>
                          <a:latin typeface="Arial" charset="0"/>
                        </a:rPr>
                        <a:t>some</a:t>
                      </a:r>
                      <a:r>
                        <a:rPr kumimoji="0" lang="nl-BE" sz="1400" b="0" i="0" u="none" strike="noStrike" cap="none" normalizeH="0" baseline="0" dirty="0" smtClean="0">
                          <a:ln>
                            <a:noFill/>
                          </a:ln>
                          <a:solidFill>
                            <a:schemeClr val="tx1"/>
                          </a:solidFill>
                          <a:effectLst/>
                          <a:latin typeface="Arial" charset="0"/>
                        </a:rPr>
                        <a:t> </a:t>
                      </a:r>
                      <a:r>
                        <a:rPr kumimoji="0" lang="nl-BE" sz="1400" b="0" i="0" u="none" strike="noStrike" cap="none" normalizeH="0" baseline="0" dirty="0" err="1" smtClean="0">
                          <a:ln>
                            <a:noFill/>
                          </a:ln>
                          <a:solidFill>
                            <a:schemeClr val="tx1"/>
                          </a:solidFill>
                          <a:effectLst/>
                          <a:latin typeface="Arial" charset="0"/>
                        </a:rPr>
                        <a:t>standards</a:t>
                      </a:r>
                      <a:r>
                        <a:rPr kumimoji="0" lang="nl-BE" sz="1400" b="0" i="0" u="none" strike="noStrike" cap="none" normalizeH="0" baseline="0" dirty="0" smtClean="0">
                          <a:ln>
                            <a:noFill/>
                          </a:ln>
                          <a:solidFill>
                            <a:schemeClr val="tx1"/>
                          </a:solidFill>
                          <a:effectLst/>
                          <a:latin typeface="Arial" charset="0"/>
                        </a:rPr>
                        <a:t> CREXX, OTT, GOES,</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Mostly</a:t>
                      </a:r>
                      <a:r>
                        <a:rPr kumimoji="0" lang="nl-BE" sz="1400" b="0" i="0" u="none" strike="noStrike" cap="none" normalizeH="0" baseline="0" dirty="0" smtClean="0">
                          <a:ln>
                            <a:noFill/>
                          </a:ln>
                          <a:solidFill>
                            <a:schemeClr val="tx1"/>
                          </a:solidFill>
                          <a:effectLst/>
                          <a:latin typeface="Arial" charset="0"/>
                        </a:rPr>
                        <a:t> 1 new file per </a:t>
                      </a:r>
                      <a:r>
                        <a:rPr kumimoji="0" lang="nl-BE" sz="1400" b="0" i="0" u="none" strike="noStrike" cap="none" normalizeH="0" baseline="0" dirty="0" err="1" smtClean="0">
                          <a:ln>
                            <a:noFill/>
                          </a:ln>
                          <a:solidFill>
                            <a:schemeClr val="tx1"/>
                          </a:solidFill>
                          <a:effectLst/>
                          <a:latin typeface="Arial" charset="0"/>
                        </a:rPr>
                        <a:t>day</a:t>
                      </a:r>
                      <a:r>
                        <a:rPr kumimoji="0" lang="nl-BE" sz="1400" b="0" i="0" u="none" strike="noStrike" cap="none" normalizeH="0" baseline="0" dirty="0" smtClean="0">
                          <a:ln>
                            <a:noFill/>
                          </a:ln>
                          <a:solidFill>
                            <a:schemeClr val="tx1"/>
                          </a:solidFill>
                          <a:effectLst/>
                          <a:latin typeface="Arial" charset="0"/>
                        </a:rPr>
                        <a:t> per station, </a:t>
                      </a:r>
                      <a:r>
                        <a:rPr kumimoji="0" lang="nl-BE" sz="1400" b="0" i="0" u="none" strike="noStrike" cap="none" normalizeH="0" baseline="0" dirty="0" err="1" smtClean="0">
                          <a:ln>
                            <a:noFill/>
                          </a:ln>
                          <a:solidFill>
                            <a:schemeClr val="tx1"/>
                          </a:solidFill>
                          <a:effectLst/>
                          <a:latin typeface="Arial" charset="0"/>
                        </a:rPr>
                        <a:t>updated</a:t>
                      </a:r>
                      <a:r>
                        <a:rPr kumimoji="0" lang="nl-BE" sz="1400" b="0" i="0" u="none" strike="noStrike" cap="none" normalizeH="0" baseline="0" dirty="0" smtClean="0">
                          <a:ln>
                            <a:noFill/>
                          </a:ln>
                          <a:solidFill>
                            <a:schemeClr val="tx1"/>
                          </a:solidFill>
                          <a:effectLst/>
                          <a:latin typeface="Arial" charset="0"/>
                        </a:rPr>
                        <a:t> </a:t>
                      </a:r>
                      <a:r>
                        <a:rPr kumimoji="0" lang="nl-BE" sz="1400" b="0" i="0" u="none" strike="noStrike" cap="none" normalizeH="0" baseline="0" dirty="0" err="1" smtClean="0">
                          <a:ln>
                            <a:noFill/>
                          </a:ln>
                          <a:solidFill>
                            <a:schemeClr val="tx1"/>
                          </a:solidFill>
                          <a:effectLst/>
                          <a:latin typeface="Arial" charset="0"/>
                        </a:rPr>
                        <a:t>constantly</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Many</a:t>
                      </a:r>
                      <a:r>
                        <a:rPr kumimoji="0" lang="nl-BE" sz="1400" b="0" i="0" u="none" strike="noStrike" cap="none" normalizeH="0" baseline="0" dirty="0" smtClean="0">
                          <a:ln>
                            <a:noFill/>
                          </a:ln>
                          <a:solidFill>
                            <a:schemeClr val="tx1"/>
                          </a:solidFill>
                          <a:effectLst/>
                          <a:latin typeface="Arial" charset="0"/>
                        </a:rPr>
                        <a:t> formats</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err="1" smtClean="0">
                          <a:ln>
                            <a:noFill/>
                          </a:ln>
                          <a:solidFill>
                            <a:schemeClr val="tx1"/>
                          </a:solidFill>
                          <a:effectLst/>
                          <a:latin typeface="Arial" charset="0"/>
                        </a:rPr>
                        <a:t>Almost</a:t>
                      </a:r>
                      <a:r>
                        <a:rPr kumimoji="0" lang="nl-NL" sz="1400" b="0" i="0" u="none" strike="noStrike" cap="none" normalizeH="0" baseline="0" dirty="0" smtClean="0">
                          <a:ln>
                            <a:noFill/>
                          </a:ln>
                          <a:solidFill>
                            <a:schemeClr val="tx1"/>
                          </a:solidFill>
                          <a:effectLst/>
                          <a:latin typeface="Arial" charset="0"/>
                        </a:rPr>
                        <a:t> no delay</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235" y="311151"/>
            <a:ext cx="8907585" cy="4904258"/>
          </a:xfrm>
          <a:prstGeom prst="rect">
            <a:avLst/>
          </a:prstGeom>
        </p:spPr>
      </p:pic>
      <p:sp>
        <p:nvSpPr>
          <p:cNvPr id="7" name="Content Placeholder 6"/>
          <p:cNvSpPr>
            <a:spLocks noGrp="1"/>
          </p:cNvSpPr>
          <p:nvPr>
            <p:ph/>
          </p:nvPr>
        </p:nvSpPr>
        <p:spPr>
          <a:xfrm>
            <a:off x="457200" y="5215409"/>
            <a:ext cx="8579296" cy="1093912"/>
          </a:xfrm>
        </p:spPr>
        <p:txBody>
          <a:bodyPr/>
          <a:lstStyle/>
          <a:p>
            <a:pPr marL="0" indent="0">
              <a:buNone/>
            </a:pPr>
            <a:r>
              <a:rPr lang="nl-BE" sz="2400" dirty="0" err="1"/>
              <a:t>What</a:t>
            </a:r>
            <a:r>
              <a:rPr lang="nl-BE" sz="2400" dirty="0"/>
              <a:t> stations are </a:t>
            </a:r>
            <a:r>
              <a:rPr lang="nl-BE" sz="2400" dirty="0" err="1"/>
              <a:t>operational</a:t>
            </a:r>
            <a:r>
              <a:rPr lang="nl-BE" sz="2400" dirty="0"/>
              <a:t>  or offline.</a:t>
            </a:r>
          </a:p>
          <a:p>
            <a:pPr marL="0" indent="0">
              <a:buNone/>
            </a:pPr>
            <a:r>
              <a:rPr lang="nl-BE" sz="2400" dirty="0"/>
              <a:t>For </a:t>
            </a:r>
            <a:r>
              <a:rPr lang="nl-BE" sz="2400" dirty="0" err="1"/>
              <a:t>which</a:t>
            </a:r>
            <a:r>
              <a:rPr lang="nl-BE" sz="2400" dirty="0"/>
              <a:t> data flow GTS / FTP / HTTP /.. ?</a:t>
            </a:r>
          </a:p>
          <a:p>
            <a:pPr marL="0" indent="0">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8271</TotalTime>
  <Words>909</Words>
  <Application>Microsoft Office PowerPoint</Application>
  <PresentationFormat>On-screen Show (4:3)</PresentationFormat>
  <Paragraphs>225</Paragraphs>
  <Slides>30</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3" baseType="lpstr">
      <vt:lpstr>Arial</vt:lpstr>
      <vt:lpstr>Default Design</vt:lpstr>
      <vt:lpstr>PHOTO-PAINT</vt:lpstr>
      <vt:lpstr>PowerPoint Presentation</vt:lpstr>
      <vt:lpstr>PowerPoint Presentation</vt:lpstr>
      <vt:lpstr>Content</vt:lpstr>
      <vt:lpstr>Summary</vt:lpstr>
      <vt:lpstr>Summary</vt:lpstr>
      <vt:lpstr>History</vt:lpstr>
      <vt:lpstr>Data flow</vt:lpstr>
      <vt:lpstr>PowerPoint Presentation</vt:lpstr>
      <vt:lpstr>PowerPoint Presentation</vt:lpstr>
      <vt:lpstr>List of stations</vt:lpstr>
      <vt:lpstr>Station details</vt:lpstr>
      <vt:lpstr>Tsunami signals</vt:lpstr>
      <vt:lpstr>Real Time monitoring multiple stations</vt:lpstr>
      <vt:lpstr>Optional quality control</vt:lpstr>
      <vt:lpstr>Parsing GTS messages</vt:lpstr>
      <vt:lpstr>Edit metadata</vt:lpstr>
      <vt:lpstr>Webservice API users</vt:lpstr>
      <vt:lpstr>Webservice API</vt:lpstr>
      <vt:lpstr>Query parameters</vt:lpstr>
      <vt:lpstr>Japan Tsunami 2011-03-11 impact on performance</vt:lpstr>
      <vt:lpstr>Sealevel Station Catalog (SSC)   http://www.ioc-sealevelmonitoring.org/ssc</vt:lpstr>
      <vt:lpstr>SSC Core fields</vt:lpstr>
      <vt:lpstr>SSC Station detail</vt:lpstr>
      <vt:lpstr>SSC  functionalities</vt:lpstr>
      <vt:lpstr>PowerPoint Presentation</vt:lpstr>
      <vt:lpstr>Tonga</vt:lpstr>
      <vt:lpstr>Tonga waves Chile</vt:lpstr>
      <vt:lpstr>Plans</vt:lpstr>
      <vt:lpstr>Plans</vt:lpstr>
      <vt:lpstr>PowerPoint Presentation</vt:lpstr>
    </vt:vector>
  </TitlesOfParts>
  <Company>vfhvmf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Mieke Goffin</dc:creator>
  <cp:lastModifiedBy>Francisco Hernandez</cp:lastModifiedBy>
  <cp:revision>157</cp:revision>
  <dcterms:created xsi:type="dcterms:W3CDTF">2008-04-17T13:15:39Z</dcterms:created>
  <dcterms:modified xsi:type="dcterms:W3CDTF">2022-09-26T20:17:35Z</dcterms:modified>
</cp:coreProperties>
</file>