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94" r:id="rId3"/>
    <p:sldId id="308" r:id="rId4"/>
    <p:sldId id="304" r:id="rId5"/>
    <p:sldId id="306" r:id="rId6"/>
    <p:sldId id="305" r:id="rId7"/>
    <p:sldId id="307" r:id="rId8"/>
    <p:sldId id="282" r:id="rId9"/>
  </p:sldIdLst>
  <p:sldSz cx="12192000" cy="6858000"/>
  <p:notesSz cx="6858000" cy="9144000"/>
  <p:embeddedFontLst>
    <p:embeddedFont>
      <p:font typeface="Aharoni" panose="02010803020104030203" pitchFamily="2" charset="-79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Garamond" panose="02020404030301010803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Z5Nc//j9ryOVhGp/GCC8ouT1E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19467"/>
    <a:srgbClr val="B33130"/>
    <a:srgbClr val="D1752F"/>
    <a:srgbClr val="42A968"/>
    <a:srgbClr val="3E377A"/>
    <a:srgbClr val="071738"/>
    <a:srgbClr val="00132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100" autoAdjust="0"/>
  </p:normalViewPr>
  <p:slideViewPr>
    <p:cSldViewPr snapToGrid="0">
      <p:cViewPr varScale="1">
        <p:scale>
          <a:sx n="81" d="100"/>
          <a:sy n="81" d="100"/>
        </p:scale>
        <p:origin x="9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114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 txBox="1">
            <a:spLocks noGrp="1"/>
          </p:cNvSpPr>
          <p:nvPr>
            <p:ph type="title"/>
          </p:nvPr>
        </p:nvSpPr>
        <p:spPr>
          <a:xfrm rot="5400000">
            <a:off x="7285039" y="1828808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2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, 1 objeto y 2 objetos" type="objAndTwoObj">
  <p:cSld name="OBJECT_AND_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3"/>
          </p:nvPr>
        </p:nvSpPr>
        <p:spPr>
          <a:xfrm>
            <a:off x="6197600" y="3938598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, texto y objetos" type="txAndObj">
  <p:cSld name="TEXT_AND_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" type="objOnly">
  <p:cSld name="OBJECT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>
            <a:spLocks noGrp="1"/>
          </p:cNvSpPr>
          <p:nvPr>
            <p:ph type="body" idx="1"/>
          </p:nvPr>
        </p:nvSpPr>
        <p:spPr>
          <a:xfrm>
            <a:off x="609600" y="274647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objetos">
  <p:cSld name="1_Título y objeto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3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sldNum" idx="12"/>
          </p:nvPr>
        </p:nvSpPr>
        <p:spPr>
          <a:xfrm>
            <a:off x="0" y="1138243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, texto y 2 objetos" type="txAndTwoObj">
  <p:cSld name="TEXT_AND_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body" idx="3"/>
          </p:nvPr>
        </p:nvSpPr>
        <p:spPr>
          <a:xfrm>
            <a:off x="6197600" y="3938598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lvl="0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b" anchorCtr="0">
            <a:no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74650" algn="l">
              <a:spcBef>
                <a:spcPts val="460"/>
              </a:spcBef>
              <a:spcAft>
                <a:spcPts val="0"/>
              </a:spcAft>
              <a:buClr>
                <a:srgbClr val="FFFF00"/>
              </a:buClr>
              <a:buSzPts val="2300"/>
              <a:buChar char="•"/>
              <a:defRPr sz="23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74650" algn="l">
              <a:spcBef>
                <a:spcPts val="460"/>
              </a:spcBef>
              <a:spcAft>
                <a:spcPts val="0"/>
              </a:spcAft>
              <a:buClr>
                <a:srgbClr val="FFFF00"/>
              </a:buClr>
              <a:buSzPts val="2300"/>
              <a:buChar char="•"/>
              <a:defRPr sz="23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1"/>
          </p:nvPr>
        </p:nvSpPr>
        <p:spPr>
          <a:xfrm>
            <a:off x="609600" y="153512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None/>
              <a:defRPr sz="17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None/>
              <a:defRPr sz="1500" b="1"/>
            </a:lvl3pPr>
            <a:lvl4pPr marL="1828800" lvl="3" indent="-22860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None/>
              <a:defRPr sz="1300" b="1"/>
            </a:lvl4pPr>
            <a:lvl5pPr marL="2286000" lvl="4" indent="-22860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None/>
              <a:defRPr sz="1300" b="1"/>
            </a:lvl5pPr>
            <a:lvl6pPr marL="2743200" lvl="5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6pPr>
            <a:lvl7pPr marL="3200400" lvl="6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7pPr>
            <a:lvl8pPr marL="3657600" lvl="7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8pPr>
            <a:lvl9pPr marL="4114800" lvl="8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 sz="2000"/>
            </a:lvl1pPr>
            <a:lvl2pPr marL="914400" lvl="1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–"/>
              <a:defRPr sz="17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•"/>
              <a:defRPr sz="15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3"/>
          </p:nvPr>
        </p:nvSpPr>
        <p:spPr>
          <a:xfrm>
            <a:off x="6193377" y="1535122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None/>
              <a:defRPr sz="17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None/>
              <a:defRPr sz="1500" b="1"/>
            </a:lvl3pPr>
            <a:lvl4pPr marL="1828800" lvl="3" indent="-22860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None/>
              <a:defRPr sz="1300" b="1"/>
            </a:lvl4pPr>
            <a:lvl5pPr marL="2286000" lvl="4" indent="-22860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None/>
              <a:defRPr sz="1300" b="1"/>
            </a:lvl5pPr>
            <a:lvl6pPr marL="2743200" lvl="5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6pPr>
            <a:lvl7pPr marL="3200400" lvl="6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7pPr>
            <a:lvl8pPr marL="3657600" lvl="7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8pPr>
            <a:lvl9pPr marL="4114800" lvl="8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body" idx="4"/>
          </p:nvPr>
        </p:nvSpPr>
        <p:spPr>
          <a:xfrm>
            <a:off x="619337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 sz="2000"/>
            </a:lvl1pPr>
            <a:lvl2pPr marL="914400" lvl="1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–"/>
              <a:defRPr sz="17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500"/>
              <a:buChar char="•"/>
              <a:defRPr sz="15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260"/>
              </a:spcBef>
              <a:spcAft>
                <a:spcPts val="0"/>
              </a:spcAft>
              <a:buClr>
                <a:srgbClr val="FFFF00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ó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body" idx="1"/>
          </p:nvPr>
        </p:nvSpPr>
        <p:spPr>
          <a:xfrm>
            <a:off x="4766733" y="27306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rgbClr val="FFFF00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rgbClr val="FFFF00"/>
              </a:buClr>
              <a:buSzPts val="2300"/>
              <a:buChar char="–"/>
              <a:defRPr sz="23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 sz="2000"/>
            </a:lvl3pPr>
            <a:lvl4pPr marL="1828800" lvl="3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–"/>
              <a:defRPr sz="1700"/>
            </a:lvl4pPr>
            <a:lvl5pPr marL="2286000" lvl="4" indent="-33655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»"/>
              <a:defRPr sz="1700"/>
            </a:lvl5pPr>
            <a:lvl6pPr marL="2743200" lvl="5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 sz="1000"/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rmAutofit/>
          </a:bodyPr>
          <a:lstStyle>
            <a:lvl1pPr marR="0" lvl="0" algn="l" rtl="0">
              <a:spcBef>
                <a:spcPts val="540"/>
              </a:spcBef>
              <a:spcAft>
                <a:spcPts val="0"/>
              </a:spcAft>
              <a:buClr>
                <a:srgbClr val="FFFF00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460"/>
              </a:spcBef>
              <a:spcAft>
                <a:spcPts val="0"/>
              </a:spcAft>
              <a:buClr>
                <a:srgbClr val="FFFF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2389717" y="536734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 sz="1000"/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60" y="0"/>
            <a:ext cx="121892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t" anchorCtr="0">
            <a:noAutofit/>
          </a:bodyPr>
          <a:lstStyle>
            <a:lvl1pPr marL="457200" marR="0" lvl="0" indent="-400050" algn="l" rtl="0">
              <a:spcBef>
                <a:spcPts val="540"/>
              </a:spcBef>
              <a:spcAft>
                <a:spcPts val="0"/>
              </a:spcAft>
              <a:buClr>
                <a:srgbClr val="FFFF00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74650" algn="l" rtl="0">
              <a:spcBef>
                <a:spcPts val="460"/>
              </a:spcBef>
              <a:spcAft>
                <a:spcPts val="0"/>
              </a:spcAft>
              <a:buClr>
                <a:srgbClr val="FFFF00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6550" algn="l" rtl="0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6550" algn="l" rtl="0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65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dt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ft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sldNum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  <p:pic>
        <p:nvPicPr>
          <p:cNvPr id="16" name="Google Shape;16;p28" descr="Marina de Guerra - 0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-16929" y="23815"/>
            <a:ext cx="1132417" cy="87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427704" y="35467"/>
            <a:ext cx="706104" cy="8155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hyperlink" Target="https://www.naylamp.dhn.mil.pe/dhn/est_mareograficas/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D9E92F5-1D99-4034-98C9-3FC827DB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" y="0"/>
            <a:ext cx="12188806" cy="6858000"/>
          </a:xfrm>
          <a:prstGeom prst="rect">
            <a:avLst/>
          </a:prstGeom>
        </p:spPr>
      </p:pic>
      <p:sp>
        <p:nvSpPr>
          <p:cNvPr id="124" name="Google Shape;124;p1"/>
          <p:cNvSpPr txBox="1"/>
          <p:nvPr/>
        </p:nvSpPr>
        <p:spPr>
          <a:xfrm>
            <a:off x="2251737" y="3151628"/>
            <a:ext cx="7377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  <a:latin typeface="Aharoni" panose="02010803020104030203" pitchFamily="2" charset="-79"/>
                <a:ea typeface="Century Gothic"/>
                <a:cs typeface="Aharoni" panose="02010803020104030203" pitchFamily="2" charset="-79"/>
                <a:sym typeface="Century Gothic"/>
              </a:rPr>
              <a:t>SISTEMA DE TRANSMISION DE DATOS</a:t>
            </a:r>
          </a:p>
        </p:txBody>
      </p:sp>
      <p:sp>
        <p:nvSpPr>
          <p:cNvPr id="125" name="Google Shape;125;p1"/>
          <p:cNvSpPr txBox="1"/>
          <p:nvPr/>
        </p:nvSpPr>
        <p:spPr>
          <a:xfrm>
            <a:off x="4691842" y="6093761"/>
            <a:ext cx="2808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5962" y="333469"/>
            <a:ext cx="724280" cy="7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485" y="271725"/>
            <a:ext cx="552632" cy="84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/>
          <p:nvPr/>
        </p:nvSpPr>
        <p:spPr>
          <a:xfrm>
            <a:off x="2459595" y="280111"/>
            <a:ext cx="727280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PERUVIAN NAVY</a:t>
            </a:r>
            <a:endParaRPr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DIRECTORATE OF HYDROGRAPHY AND NAVIGATION</a:t>
            </a: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"/>
          <p:cNvSpPr txBox="1"/>
          <p:nvPr/>
        </p:nvSpPr>
        <p:spPr>
          <a:xfrm>
            <a:off x="2315578" y="4000218"/>
            <a:ext cx="75608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Aharoni" panose="02010803020104030203" pitchFamily="2" charset="-79"/>
                <a:ea typeface="Century Gothic"/>
                <a:cs typeface="Aharoni" panose="02010803020104030203" pitchFamily="2" charset="-79"/>
                <a:sym typeface="Century Gothic"/>
              </a:rPr>
              <a:t>--</a:t>
            </a:r>
            <a:endParaRPr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3CE5CD-0DBE-B018-FB13-7F594FA4B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88" y="905818"/>
            <a:ext cx="4632175" cy="5807382"/>
          </a:xfrm>
          <a:prstGeom prst="rect">
            <a:avLst/>
          </a:prstGeom>
        </p:spPr>
      </p:pic>
      <p:sp>
        <p:nvSpPr>
          <p:cNvPr id="143" name="Google Shape;143;p2"/>
          <p:cNvSpPr/>
          <p:nvPr/>
        </p:nvSpPr>
        <p:spPr>
          <a:xfrm>
            <a:off x="2351584" y="447009"/>
            <a:ext cx="74888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4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TSUNAMI WARNING CENTER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126;p1">
            <a:extLst>
              <a:ext uri="{FF2B5EF4-FFF2-40B4-BE49-F238E27FC236}">
                <a16:creationId xmlns:a16="http://schemas.microsoft.com/office/drawing/2014/main" id="{96D83386-5685-41AB-AF8D-3DA3569DA6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206" y="370124"/>
            <a:ext cx="630330" cy="6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7;p1">
            <a:extLst>
              <a:ext uri="{FF2B5EF4-FFF2-40B4-BE49-F238E27FC236}">
                <a16:creationId xmlns:a16="http://schemas.microsoft.com/office/drawing/2014/main" id="{0F39443B-1F1C-4E62-AD7C-50C41664AD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5265" y="299429"/>
            <a:ext cx="480946" cy="72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EAAEC5C-E97C-3BBD-BCE2-137FE96C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0" y="2958910"/>
            <a:ext cx="1490825" cy="176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DAEE5C-BA7A-84C4-4403-E30EB5CDC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657" y="1370257"/>
            <a:ext cx="1490824" cy="13770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1F1539-CA00-4C8F-A28F-AD985D24F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3657" y="4920501"/>
            <a:ext cx="1509157" cy="1310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BC69A8-9338-0A73-DD42-8F5FDBE596B7}"/>
              </a:ext>
            </a:extLst>
          </p:cNvPr>
          <p:cNvSpPr txBox="1"/>
          <p:nvPr/>
        </p:nvSpPr>
        <p:spPr>
          <a:xfrm>
            <a:off x="4916489" y="1904910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Talara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B32FE-8B2F-AF04-BB48-84AEC9F64895}"/>
              </a:ext>
            </a:extLst>
          </p:cNvPr>
          <p:cNvSpPr txBox="1"/>
          <p:nvPr/>
        </p:nvSpPr>
        <p:spPr>
          <a:xfrm>
            <a:off x="4916488" y="3622530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Callao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6D04D-D67F-B980-71E9-A3D9E2968351}"/>
              </a:ext>
            </a:extLst>
          </p:cNvPr>
          <p:cNvSpPr txBox="1"/>
          <p:nvPr/>
        </p:nvSpPr>
        <p:spPr>
          <a:xfrm>
            <a:off x="4658405" y="543342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Matarani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Google Shape;223;p9" descr="Centro Nacional de Alerta de Tsunamis">
            <a:extLst>
              <a:ext uri="{FF2B5EF4-FFF2-40B4-BE49-F238E27FC236}">
                <a16:creationId xmlns:a16="http://schemas.microsoft.com/office/drawing/2014/main" id="{13AF97B9-68D1-DA79-AEC0-D4BB8C5B719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288" r="7686"/>
          <a:stretch/>
        </p:blipFill>
        <p:spPr>
          <a:xfrm>
            <a:off x="747930" y="2763655"/>
            <a:ext cx="3120944" cy="202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BD5D8A-FC07-2F52-5078-2A7B6A7EB6A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055820" y="2058799"/>
            <a:ext cx="1860669" cy="632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B3C4FA-D664-FB34-1984-27319AFEBF93}"/>
              </a:ext>
            </a:extLst>
          </p:cNvPr>
          <p:cNvCxnSpPr>
            <a:cxnSpLocks/>
          </p:cNvCxnSpPr>
          <p:nvPr/>
        </p:nvCxnSpPr>
        <p:spPr>
          <a:xfrm flipH="1" flipV="1">
            <a:off x="3142593" y="4861398"/>
            <a:ext cx="1473994" cy="7259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685E95-92B3-B45B-9900-AD30135A7983}"/>
              </a:ext>
            </a:extLst>
          </p:cNvPr>
          <p:cNvCxnSpPr>
            <a:cxnSpLocks/>
          </p:cNvCxnSpPr>
          <p:nvPr/>
        </p:nvCxnSpPr>
        <p:spPr>
          <a:xfrm flipH="1">
            <a:off x="3987498" y="3755806"/>
            <a:ext cx="92899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TextBox 7167">
            <a:extLst>
              <a:ext uri="{FF2B5EF4-FFF2-40B4-BE49-F238E27FC236}">
                <a16:creationId xmlns:a16="http://schemas.microsoft.com/office/drawing/2014/main" id="{C3E22FA3-61CA-80C7-C49B-2A8DA5E304B2}"/>
              </a:ext>
            </a:extLst>
          </p:cNvPr>
          <p:cNvSpPr txBox="1"/>
          <p:nvPr/>
        </p:nvSpPr>
        <p:spPr>
          <a:xfrm>
            <a:off x="752799" y="4915032"/>
            <a:ext cx="1054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20 </a:t>
            </a:r>
            <a:r>
              <a:rPr lang="es-PE" dirty="0" err="1">
                <a:solidFill>
                  <a:schemeClr val="bg1"/>
                </a:solidFill>
              </a:rPr>
              <a:t>stations</a:t>
            </a:r>
            <a:endParaRPr lang="es-PE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D0C7DC1F-0197-9229-5D9D-4939194A6C2A}"/>
              </a:ext>
            </a:extLst>
          </p:cNvPr>
          <p:cNvSpPr txBox="1"/>
          <p:nvPr/>
        </p:nvSpPr>
        <p:spPr>
          <a:xfrm>
            <a:off x="731640" y="153557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dirty="0" err="1">
                <a:solidFill>
                  <a:srgbClr val="FFFF00"/>
                </a:solidFill>
              </a:rPr>
              <a:t>National</a:t>
            </a:r>
            <a:r>
              <a:rPr lang="es-PE" sz="1800" dirty="0">
                <a:solidFill>
                  <a:srgbClr val="FFFF00"/>
                </a:solidFill>
              </a:rPr>
              <a:t> </a:t>
            </a:r>
            <a:r>
              <a:rPr lang="es-PE" sz="1800" dirty="0" err="1">
                <a:solidFill>
                  <a:srgbClr val="FFFF00"/>
                </a:solidFill>
              </a:rPr>
              <a:t>Tide</a:t>
            </a:r>
            <a:r>
              <a:rPr lang="es-PE" sz="1800" dirty="0">
                <a:solidFill>
                  <a:srgbClr val="FFFF00"/>
                </a:solidFill>
              </a:rPr>
              <a:t> Gauge Network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DC0E7157-C22F-52FE-6AA8-220EA7EC795D}"/>
              </a:ext>
            </a:extLst>
          </p:cNvPr>
          <p:cNvSpPr/>
          <p:nvPr/>
        </p:nvSpPr>
        <p:spPr>
          <a:xfrm>
            <a:off x="825397" y="5433421"/>
            <a:ext cx="228600" cy="2145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CF459782-1CA9-AA90-F9EA-A866332088AD}"/>
              </a:ext>
            </a:extLst>
          </p:cNvPr>
          <p:cNvSpPr/>
          <p:nvPr/>
        </p:nvSpPr>
        <p:spPr>
          <a:xfrm>
            <a:off x="825397" y="5741198"/>
            <a:ext cx="228600" cy="21450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4FCB9DB0-EB18-2ABA-12A2-5C4B0F193E92}"/>
              </a:ext>
            </a:extLst>
          </p:cNvPr>
          <p:cNvSpPr txBox="1"/>
          <p:nvPr/>
        </p:nvSpPr>
        <p:spPr>
          <a:xfrm>
            <a:off x="1128367" y="5410215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GEONICAS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687037C-9AA1-5001-A56E-763D9F8DB8A5}"/>
              </a:ext>
            </a:extLst>
          </p:cNvPr>
          <p:cNvSpPr txBox="1"/>
          <p:nvPr/>
        </p:nvSpPr>
        <p:spPr>
          <a:xfrm>
            <a:off x="1137629" y="5707614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JICAS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5C9D31DF-8810-406C-53B8-0CDD67B74D39}"/>
              </a:ext>
            </a:extLst>
          </p:cNvPr>
          <p:cNvSpPr/>
          <p:nvPr/>
        </p:nvSpPr>
        <p:spPr>
          <a:xfrm>
            <a:off x="825397" y="6082559"/>
            <a:ext cx="228600" cy="21450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BAD594C-D597-378A-D625-7F896FD6AF3A}"/>
              </a:ext>
            </a:extLst>
          </p:cNvPr>
          <p:cNvSpPr txBox="1"/>
          <p:nvPr/>
        </p:nvSpPr>
        <p:spPr>
          <a:xfrm>
            <a:off x="1137629" y="6048975"/>
            <a:ext cx="291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LA PLANCHADA : INOPERATIVE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6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2FB57B-2E70-C314-D33D-E92A1DA7A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1" t="32083" r="22343" b="11806"/>
          <a:stretch/>
        </p:blipFill>
        <p:spPr>
          <a:xfrm>
            <a:off x="619125" y="561975"/>
            <a:ext cx="7239000" cy="3848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D5E3E4-0E70-B385-7F31-AB88B61D4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t="31806" r="22343" b="10973"/>
          <a:stretch/>
        </p:blipFill>
        <p:spPr>
          <a:xfrm>
            <a:off x="2366963" y="1562100"/>
            <a:ext cx="7239000" cy="3924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ED1359-CF87-772F-C675-F055BA65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6" t="31667" r="22266" b="11111"/>
          <a:stretch/>
        </p:blipFill>
        <p:spPr>
          <a:xfrm>
            <a:off x="4195762" y="2371725"/>
            <a:ext cx="73247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3">
            <a:extLst>
              <a:ext uri="{FF2B5EF4-FFF2-40B4-BE49-F238E27FC236}">
                <a16:creationId xmlns:a16="http://schemas.microsoft.com/office/drawing/2014/main" id="{BB6C3ED7-397B-3B9B-87DC-3585F56D6061}"/>
              </a:ext>
            </a:extLst>
          </p:cNvPr>
          <p:cNvSpPr txBox="1">
            <a:spLocks/>
          </p:cNvSpPr>
          <p:nvPr/>
        </p:nvSpPr>
        <p:spPr>
          <a:xfrm>
            <a:off x="2241630" y="474875"/>
            <a:ext cx="7708739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RED – MAREOGRÁFICA</a:t>
            </a:r>
            <a:endParaRPr lang="es-PE" sz="2400" dirty="0">
              <a:solidFill>
                <a:srgbClr val="FFFF00"/>
              </a:solidFill>
            </a:endParaRPr>
          </a:p>
        </p:txBody>
      </p:sp>
      <p:pic>
        <p:nvPicPr>
          <p:cNvPr id="3" name="Google Shape;126;p1">
            <a:extLst>
              <a:ext uri="{FF2B5EF4-FFF2-40B4-BE49-F238E27FC236}">
                <a16:creationId xmlns:a16="http://schemas.microsoft.com/office/drawing/2014/main" id="{7D1E5B5E-A6C0-1FD2-60E4-8C374AA3BC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206" y="370124"/>
            <a:ext cx="630330" cy="6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">
            <a:extLst>
              <a:ext uri="{FF2B5EF4-FFF2-40B4-BE49-F238E27FC236}">
                <a16:creationId xmlns:a16="http://schemas.microsoft.com/office/drawing/2014/main" id="{B242BB57-FC1D-4838-8DE1-E336EEC7B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265" y="299429"/>
            <a:ext cx="480946" cy="72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E99AFD6-59C7-9327-B35A-E3C818F3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66" y="854684"/>
            <a:ext cx="5838563" cy="5807382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6F5BA06-3EE0-C02E-5574-43D7E55F3169}"/>
              </a:ext>
            </a:extLst>
          </p:cNvPr>
          <p:cNvSpPr txBox="1">
            <a:spLocks/>
          </p:cNvSpPr>
          <p:nvPr/>
        </p:nvSpPr>
        <p:spPr>
          <a:xfrm>
            <a:off x="1010371" y="2040847"/>
            <a:ext cx="3641371" cy="2135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solidFill>
                  <a:schemeClr val="bg1"/>
                </a:solidFill>
              </a:rPr>
              <a:t>11 ESTACIONES GEÓNICAS</a:t>
            </a:r>
          </a:p>
          <a:p>
            <a:pPr algn="just"/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8 ESTACIONES JICA</a:t>
            </a:r>
          </a:p>
          <a:p>
            <a:pPr algn="just"/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1 ESTACIÓN SIAP MICROS</a:t>
            </a:r>
            <a:endParaRPr lang="es-MX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0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3">
            <a:extLst>
              <a:ext uri="{FF2B5EF4-FFF2-40B4-BE49-F238E27FC236}">
                <a16:creationId xmlns:a16="http://schemas.microsoft.com/office/drawing/2014/main" id="{BB6C3ED7-397B-3B9B-87DC-3585F56D6061}"/>
              </a:ext>
            </a:extLst>
          </p:cNvPr>
          <p:cNvSpPr txBox="1">
            <a:spLocks/>
          </p:cNvSpPr>
          <p:nvPr/>
        </p:nvSpPr>
        <p:spPr>
          <a:xfrm>
            <a:off x="2241630" y="474875"/>
            <a:ext cx="7708739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RED – MAREOGRÁFICA</a:t>
            </a:r>
            <a:endParaRPr lang="es-PE" sz="2400" dirty="0">
              <a:solidFill>
                <a:srgbClr val="FFFF00"/>
              </a:solidFill>
            </a:endParaRPr>
          </a:p>
        </p:txBody>
      </p:sp>
      <p:pic>
        <p:nvPicPr>
          <p:cNvPr id="3" name="Google Shape;126;p1">
            <a:extLst>
              <a:ext uri="{FF2B5EF4-FFF2-40B4-BE49-F238E27FC236}">
                <a16:creationId xmlns:a16="http://schemas.microsoft.com/office/drawing/2014/main" id="{7D1E5B5E-A6C0-1FD2-60E4-8C374AA3BC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206" y="370124"/>
            <a:ext cx="630330" cy="6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">
            <a:extLst>
              <a:ext uri="{FF2B5EF4-FFF2-40B4-BE49-F238E27FC236}">
                <a16:creationId xmlns:a16="http://schemas.microsoft.com/office/drawing/2014/main" id="{B242BB57-FC1D-4838-8DE1-E336EEC7B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265" y="299429"/>
            <a:ext cx="480946" cy="72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2CFFF935-3F4B-10BE-9BAF-16D2CCBAD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25356" r="17715" b="5823"/>
          <a:stretch>
            <a:fillRect/>
          </a:stretch>
        </p:blipFill>
        <p:spPr bwMode="auto">
          <a:xfrm>
            <a:off x="611188" y="1214438"/>
            <a:ext cx="4105275" cy="531653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F418764-5DB1-3C75-002F-6A0BFC188EE6}"/>
              </a:ext>
            </a:extLst>
          </p:cNvPr>
          <p:cNvCxnSpPr/>
          <p:nvPr/>
        </p:nvCxnSpPr>
        <p:spPr>
          <a:xfrm flipH="1">
            <a:off x="2213738" y="1700808"/>
            <a:ext cx="576064" cy="7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B37BBB4-AB1E-99BB-6429-90EBF9CE2018}"/>
              </a:ext>
            </a:extLst>
          </p:cNvPr>
          <p:cNvCxnSpPr/>
          <p:nvPr/>
        </p:nvCxnSpPr>
        <p:spPr>
          <a:xfrm flipH="1">
            <a:off x="3617894" y="3928166"/>
            <a:ext cx="72008" cy="499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DA0DAF1-250A-83E4-8FB4-4B176DBA6316}"/>
              </a:ext>
            </a:extLst>
          </p:cNvPr>
          <p:cNvCxnSpPr/>
          <p:nvPr/>
        </p:nvCxnSpPr>
        <p:spPr>
          <a:xfrm>
            <a:off x="1043608" y="3922279"/>
            <a:ext cx="504056" cy="204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761C000-87F4-F07E-4833-D2938F6D2855}"/>
              </a:ext>
            </a:extLst>
          </p:cNvPr>
          <p:cNvCxnSpPr/>
          <p:nvPr/>
        </p:nvCxnSpPr>
        <p:spPr>
          <a:xfrm flipV="1">
            <a:off x="1010412" y="5158387"/>
            <a:ext cx="504056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12ED679-B9CA-69A0-D4B7-8985EE66A378}"/>
              </a:ext>
            </a:extLst>
          </p:cNvPr>
          <p:cNvCxnSpPr/>
          <p:nvPr/>
        </p:nvCxnSpPr>
        <p:spPr>
          <a:xfrm flipH="1">
            <a:off x="2078822" y="3356992"/>
            <a:ext cx="584966" cy="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3CBEBCF-0790-C6D8-917F-EA1AA13406F8}"/>
              </a:ext>
            </a:extLst>
          </p:cNvPr>
          <p:cNvCxnSpPr/>
          <p:nvPr/>
        </p:nvCxnSpPr>
        <p:spPr>
          <a:xfrm flipH="1">
            <a:off x="2339752" y="3356992"/>
            <a:ext cx="324036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CuadroTexto 18">
            <a:extLst>
              <a:ext uri="{FF2B5EF4-FFF2-40B4-BE49-F238E27FC236}">
                <a16:creationId xmlns:a16="http://schemas.microsoft.com/office/drawing/2014/main" id="{49F94251-F0D1-55AD-6781-A9B87415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1531938"/>
            <a:ext cx="14938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SISTEMA SATELITAL INMARSAT</a:t>
            </a:r>
          </a:p>
        </p:txBody>
      </p:sp>
      <p:sp>
        <p:nvSpPr>
          <p:cNvPr id="13" name="CuadroTexto 23">
            <a:extLst>
              <a:ext uri="{FF2B5EF4-FFF2-40B4-BE49-F238E27FC236}">
                <a16:creationId xmlns:a16="http://schemas.microsoft.com/office/drawing/2014/main" id="{3D53E950-BA57-7F45-5EBA-54CD6F0A8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3152775"/>
            <a:ext cx="1493838" cy="2460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PANELES SOLARES</a:t>
            </a:r>
          </a:p>
        </p:txBody>
      </p:sp>
      <p:sp>
        <p:nvSpPr>
          <p:cNvPr id="14" name="CuadroTexto 24">
            <a:extLst>
              <a:ext uri="{FF2B5EF4-FFF2-40B4-BE49-F238E27FC236}">
                <a16:creationId xmlns:a16="http://schemas.microsoft.com/office/drawing/2014/main" id="{23D56B05-FABE-3F2D-FBD7-55D97356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3575050"/>
            <a:ext cx="14938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SENSOR DE NIVEL TIPO RADAR</a:t>
            </a:r>
          </a:p>
        </p:txBody>
      </p:sp>
      <p:sp>
        <p:nvSpPr>
          <p:cNvPr id="15" name="CuadroTexto 26">
            <a:extLst>
              <a:ext uri="{FF2B5EF4-FFF2-40B4-BE49-F238E27FC236}">
                <a16:creationId xmlns:a16="http://schemas.microsoft.com/office/drawing/2014/main" id="{58AA3E0A-C37A-7574-A21E-E4E78A92E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5575300"/>
            <a:ext cx="1493837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GABINETE DE ALIMENTACION</a:t>
            </a:r>
          </a:p>
        </p:txBody>
      </p:sp>
      <p:sp>
        <p:nvSpPr>
          <p:cNvPr id="16" name="CuadroTexto 27">
            <a:extLst>
              <a:ext uri="{FF2B5EF4-FFF2-40B4-BE49-F238E27FC236}">
                <a16:creationId xmlns:a16="http://schemas.microsoft.com/office/drawing/2014/main" id="{34D06562-83F2-94DC-F3B5-65D41E40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3613150"/>
            <a:ext cx="1493838" cy="2460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DATALOGGER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8A42912-8D0C-5B24-6283-4FBF883D420B}"/>
              </a:ext>
            </a:extLst>
          </p:cNvPr>
          <p:cNvCxnSpPr/>
          <p:nvPr/>
        </p:nvCxnSpPr>
        <p:spPr>
          <a:xfrm flipH="1">
            <a:off x="2267744" y="2532193"/>
            <a:ext cx="522058" cy="169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CuadroTexto 32">
            <a:extLst>
              <a:ext uri="{FF2B5EF4-FFF2-40B4-BE49-F238E27FC236}">
                <a16:creationId xmlns:a16="http://schemas.microsoft.com/office/drawing/2014/main" id="{B83252FE-887B-D71C-02D8-A937BD52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2392363"/>
            <a:ext cx="1492250" cy="24606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>
                <a:solidFill>
                  <a:schemeClr val="bg1"/>
                </a:solidFill>
              </a:rPr>
              <a:t>CAMARA WEB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592598C5-7A7B-CA1E-92A9-70722350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845" y="1214438"/>
            <a:ext cx="4135967" cy="531653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20" name="CuadroTexto 26">
            <a:extLst>
              <a:ext uri="{FF2B5EF4-FFF2-40B4-BE49-F238E27FC236}">
                <a16:creationId xmlns:a16="http://schemas.microsoft.com/office/drawing/2014/main" id="{A8FCB047-3597-808F-9444-78F993DAA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591" y="4169834"/>
            <a:ext cx="1493837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GABINETE DE ALIMENTACION</a:t>
            </a:r>
          </a:p>
        </p:txBody>
      </p:sp>
      <p:sp>
        <p:nvSpPr>
          <p:cNvPr id="21" name="CuadroTexto 27">
            <a:extLst>
              <a:ext uri="{FF2B5EF4-FFF2-40B4-BE49-F238E27FC236}">
                <a16:creationId xmlns:a16="http://schemas.microsoft.com/office/drawing/2014/main" id="{7C9408E9-5D49-713C-7E47-B052D5FE7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178" y="2207684"/>
            <a:ext cx="1493838" cy="2460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DATALOGGER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1E084FA-FED2-6D56-9146-0370B2095DFF}"/>
              </a:ext>
            </a:extLst>
          </p:cNvPr>
          <p:cNvCxnSpPr/>
          <p:nvPr/>
        </p:nvCxnSpPr>
        <p:spPr>
          <a:xfrm flipH="1">
            <a:off x="10122874" y="2477294"/>
            <a:ext cx="324036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EC5BD6C-79A0-A32B-F064-24F0B66BFFB8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0275274" y="4069854"/>
            <a:ext cx="90317" cy="30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CuadroTexto 23">
            <a:extLst>
              <a:ext uri="{FF2B5EF4-FFF2-40B4-BE49-F238E27FC236}">
                <a16:creationId xmlns:a16="http://schemas.microsoft.com/office/drawing/2014/main" id="{54780847-D8EA-ED31-2E4B-6D6B42CB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268" y="2567438"/>
            <a:ext cx="1493838" cy="2460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PANELES SOLARES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7624AB9-6664-41D2-CBA9-637E84177BF9}"/>
              </a:ext>
            </a:extLst>
          </p:cNvPr>
          <p:cNvCxnSpPr>
            <a:cxnSpLocks/>
          </p:cNvCxnSpPr>
          <p:nvPr/>
        </p:nvCxnSpPr>
        <p:spPr>
          <a:xfrm>
            <a:off x="9512828" y="2813501"/>
            <a:ext cx="401537" cy="59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uadroTexto 24">
            <a:extLst>
              <a:ext uri="{FF2B5EF4-FFF2-40B4-BE49-F238E27FC236}">
                <a16:creationId xmlns:a16="http://schemas.microsoft.com/office/drawing/2014/main" id="{C9AFA0E5-036D-80DF-2B25-A6481A20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914" y="2813501"/>
            <a:ext cx="14938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SENSOR DE NIVEL TIPO ULTRASONICO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6643127-F860-1901-7377-70A323AB9F7E}"/>
              </a:ext>
            </a:extLst>
          </p:cNvPr>
          <p:cNvCxnSpPr>
            <a:cxnSpLocks/>
          </p:cNvCxnSpPr>
          <p:nvPr/>
        </p:nvCxnSpPr>
        <p:spPr>
          <a:xfrm>
            <a:off x="7101569" y="3179006"/>
            <a:ext cx="620031" cy="46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CuadroTexto 24">
            <a:extLst>
              <a:ext uri="{FF2B5EF4-FFF2-40B4-BE49-F238E27FC236}">
                <a16:creationId xmlns:a16="http://schemas.microsoft.com/office/drawing/2014/main" id="{6DCC84A2-F128-37F2-286D-ABA77997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802" y="5443537"/>
            <a:ext cx="14938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1000" b="1" dirty="0">
                <a:solidFill>
                  <a:schemeClr val="bg1"/>
                </a:solidFill>
              </a:rPr>
              <a:t>SENSOR DE NIVEL TIPO PRESIÓN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1212F711-2344-1960-7E2A-475019C2E44C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2501770" y="5643562"/>
            <a:ext cx="288032" cy="131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Google Shape;148;p3">
            <a:extLst>
              <a:ext uri="{FF2B5EF4-FFF2-40B4-BE49-F238E27FC236}">
                <a16:creationId xmlns:a16="http://schemas.microsoft.com/office/drawing/2014/main" id="{D18B77E5-4836-57C0-A883-DADC9782310E}"/>
              </a:ext>
            </a:extLst>
          </p:cNvPr>
          <p:cNvSpPr txBox="1">
            <a:spLocks/>
          </p:cNvSpPr>
          <p:nvPr/>
        </p:nvSpPr>
        <p:spPr>
          <a:xfrm>
            <a:off x="1125921" y="6122044"/>
            <a:ext cx="2751697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GEONICA</a:t>
            </a:r>
            <a:endParaRPr lang="es-PE" sz="2400" dirty="0">
              <a:solidFill>
                <a:srgbClr val="FFFF00"/>
              </a:solidFill>
            </a:endParaRPr>
          </a:p>
        </p:txBody>
      </p:sp>
      <p:sp>
        <p:nvSpPr>
          <p:cNvPr id="27" name="Google Shape;148;p3">
            <a:extLst>
              <a:ext uri="{FF2B5EF4-FFF2-40B4-BE49-F238E27FC236}">
                <a16:creationId xmlns:a16="http://schemas.microsoft.com/office/drawing/2014/main" id="{22749627-CD9B-D3CA-31C4-393D96F96DF1}"/>
              </a:ext>
            </a:extLst>
          </p:cNvPr>
          <p:cNvSpPr txBox="1">
            <a:spLocks/>
          </p:cNvSpPr>
          <p:nvPr/>
        </p:nvSpPr>
        <p:spPr>
          <a:xfrm>
            <a:off x="8350876" y="6037462"/>
            <a:ext cx="2751697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JICA</a:t>
            </a:r>
            <a:endParaRPr lang="es-PE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1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3">
            <a:extLst>
              <a:ext uri="{FF2B5EF4-FFF2-40B4-BE49-F238E27FC236}">
                <a16:creationId xmlns:a16="http://schemas.microsoft.com/office/drawing/2014/main" id="{BB6C3ED7-397B-3B9B-87DC-3585F56D6061}"/>
              </a:ext>
            </a:extLst>
          </p:cNvPr>
          <p:cNvSpPr txBox="1">
            <a:spLocks/>
          </p:cNvSpPr>
          <p:nvPr/>
        </p:nvSpPr>
        <p:spPr>
          <a:xfrm>
            <a:off x="2241630" y="474875"/>
            <a:ext cx="7708739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RED – MAREOGRÁFICA</a:t>
            </a:r>
            <a:endParaRPr lang="es-PE" sz="2400" dirty="0">
              <a:solidFill>
                <a:srgbClr val="FFFF00"/>
              </a:solidFill>
            </a:endParaRPr>
          </a:p>
        </p:txBody>
      </p:sp>
      <p:pic>
        <p:nvPicPr>
          <p:cNvPr id="3" name="Google Shape;126;p1">
            <a:extLst>
              <a:ext uri="{FF2B5EF4-FFF2-40B4-BE49-F238E27FC236}">
                <a16:creationId xmlns:a16="http://schemas.microsoft.com/office/drawing/2014/main" id="{7D1E5B5E-A6C0-1FD2-60E4-8C374AA3BC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206" y="370124"/>
            <a:ext cx="630330" cy="6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">
            <a:extLst>
              <a:ext uri="{FF2B5EF4-FFF2-40B4-BE49-F238E27FC236}">
                <a16:creationId xmlns:a16="http://schemas.microsoft.com/office/drawing/2014/main" id="{B242BB57-FC1D-4838-8DE1-E336EEC7B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265" y="299429"/>
            <a:ext cx="480946" cy="72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2CFFF935-3F4B-10BE-9BAF-16D2CCBAD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25356" r="17715" b="5823"/>
          <a:stretch>
            <a:fillRect/>
          </a:stretch>
        </p:blipFill>
        <p:spPr bwMode="auto">
          <a:xfrm>
            <a:off x="5677427" y="1197503"/>
            <a:ext cx="4105275" cy="53165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DE7A7D8-26E4-12ED-98D5-24AA0236FABD}"/>
              </a:ext>
            </a:extLst>
          </p:cNvPr>
          <p:cNvSpPr txBox="1"/>
          <p:nvPr/>
        </p:nvSpPr>
        <p:spPr>
          <a:xfrm>
            <a:off x="1207002" y="1991435"/>
            <a:ext cx="3660457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sz="1400" dirty="0">
                <a:solidFill>
                  <a:schemeClr val="bg1"/>
                </a:solidFill>
              </a:rPr>
              <a:t>ESTACION QUE REGISTRARA DE FORMA AUTOMATICA LA VARIACION DEL NIVEL DEL MAR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PE" altLang="es-PE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sz="1400" dirty="0">
                <a:solidFill>
                  <a:schemeClr val="bg1"/>
                </a:solidFill>
              </a:rPr>
              <a:t>TRANSMICIÓN: GPRS Y SATELITAL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dirty="0">
                <a:solidFill>
                  <a:schemeClr val="bg1"/>
                </a:solidFill>
              </a:rPr>
              <a:t>A</a:t>
            </a:r>
            <a:r>
              <a:rPr lang="es-PE" altLang="es-PE" sz="1400" dirty="0">
                <a:solidFill>
                  <a:schemeClr val="bg1"/>
                </a:solidFill>
              </a:rPr>
              <a:t>LMACENAMIENTO: SERVIDORES LOCALES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dirty="0">
                <a:solidFill>
                  <a:schemeClr val="bg1"/>
                </a:solidFill>
              </a:rPr>
              <a:t>PROTOCOLOS: IP</a:t>
            </a:r>
            <a:endParaRPr lang="es-PE" altLang="es-PE" sz="1400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dirty="0">
                <a:solidFill>
                  <a:schemeClr val="bg1"/>
                </a:solidFill>
              </a:rPr>
              <a:t>DECODIFICACIÓN: SOFTWARE LOCAL DEL PROVEEDOR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PE" altLang="es-PE" dirty="0">
                <a:solidFill>
                  <a:schemeClr val="bg1"/>
                </a:solidFill>
              </a:rPr>
              <a:t>MANTENIMIENTO: SEMESTRAL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PE" altLang="es-P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4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3">
            <a:extLst>
              <a:ext uri="{FF2B5EF4-FFF2-40B4-BE49-F238E27FC236}">
                <a16:creationId xmlns:a16="http://schemas.microsoft.com/office/drawing/2014/main" id="{BB6C3ED7-397B-3B9B-87DC-3585F56D6061}"/>
              </a:ext>
            </a:extLst>
          </p:cNvPr>
          <p:cNvSpPr txBox="1">
            <a:spLocks/>
          </p:cNvSpPr>
          <p:nvPr/>
        </p:nvSpPr>
        <p:spPr>
          <a:xfrm>
            <a:off x="2241630" y="474875"/>
            <a:ext cx="7708739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RED – MAREOGRÁFICA</a:t>
            </a:r>
            <a:endParaRPr lang="es-PE" sz="2400" dirty="0">
              <a:solidFill>
                <a:srgbClr val="FFFF00"/>
              </a:solidFill>
            </a:endParaRPr>
          </a:p>
        </p:txBody>
      </p:sp>
      <p:pic>
        <p:nvPicPr>
          <p:cNvPr id="3" name="Google Shape;126;p1">
            <a:extLst>
              <a:ext uri="{FF2B5EF4-FFF2-40B4-BE49-F238E27FC236}">
                <a16:creationId xmlns:a16="http://schemas.microsoft.com/office/drawing/2014/main" id="{7D1E5B5E-A6C0-1FD2-60E4-8C374AA3BC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206" y="370124"/>
            <a:ext cx="630330" cy="6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1">
            <a:extLst>
              <a:ext uri="{FF2B5EF4-FFF2-40B4-BE49-F238E27FC236}">
                <a16:creationId xmlns:a16="http://schemas.microsoft.com/office/drawing/2014/main" id="{B242BB57-FC1D-4838-8DE1-E336EEC7B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265" y="299429"/>
            <a:ext cx="480946" cy="72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2CFFF935-3F4B-10BE-9BAF-16D2CCBAD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25356" r="17715" b="5823"/>
          <a:stretch>
            <a:fillRect/>
          </a:stretch>
        </p:blipFill>
        <p:spPr bwMode="auto">
          <a:xfrm>
            <a:off x="4197182" y="1283248"/>
            <a:ext cx="4105275" cy="53165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6" name="Arco de bloque 5">
            <a:extLst>
              <a:ext uri="{FF2B5EF4-FFF2-40B4-BE49-F238E27FC236}">
                <a16:creationId xmlns:a16="http://schemas.microsoft.com/office/drawing/2014/main" id="{17DEE674-83C8-D069-C48E-B5D25D9301E6}"/>
              </a:ext>
            </a:extLst>
          </p:cNvPr>
          <p:cNvSpPr/>
          <p:nvPr/>
        </p:nvSpPr>
        <p:spPr>
          <a:xfrm rot="10800000">
            <a:off x="7001933" y="4961467"/>
            <a:ext cx="406400" cy="313266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" name="Arco de bloque 6">
            <a:extLst>
              <a:ext uri="{FF2B5EF4-FFF2-40B4-BE49-F238E27FC236}">
                <a16:creationId xmlns:a16="http://schemas.microsoft.com/office/drawing/2014/main" id="{902A902D-E099-92BB-4725-328794246744}"/>
              </a:ext>
            </a:extLst>
          </p:cNvPr>
          <p:cNvSpPr/>
          <p:nvPr/>
        </p:nvSpPr>
        <p:spPr>
          <a:xfrm rot="10800000">
            <a:off x="6925732" y="5165728"/>
            <a:ext cx="558799" cy="393169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Arco de bloque 7">
            <a:extLst>
              <a:ext uri="{FF2B5EF4-FFF2-40B4-BE49-F238E27FC236}">
                <a16:creationId xmlns:a16="http://schemas.microsoft.com/office/drawing/2014/main" id="{FA7C74C3-1624-E084-0BE3-9E9D1F631861}"/>
              </a:ext>
            </a:extLst>
          </p:cNvPr>
          <p:cNvSpPr/>
          <p:nvPr/>
        </p:nvSpPr>
        <p:spPr>
          <a:xfrm rot="10800000">
            <a:off x="6883397" y="5525481"/>
            <a:ext cx="643468" cy="393170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9" name="Arco de bloque 8">
            <a:extLst>
              <a:ext uri="{FF2B5EF4-FFF2-40B4-BE49-F238E27FC236}">
                <a16:creationId xmlns:a16="http://schemas.microsoft.com/office/drawing/2014/main" id="{B74C9BF8-78AA-F876-80BE-B879F9E6BFD1}"/>
              </a:ext>
            </a:extLst>
          </p:cNvPr>
          <p:cNvSpPr/>
          <p:nvPr/>
        </p:nvSpPr>
        <p:spPr>
          <a:xfrm rot="3825818">
            <a:off x="6121397" y="1761067"/>
            <a:ext cx="406400" cy="313266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0" name="Arco de bloque 9">
            <a:extLst>
              <a:ext uri="{FF2B5EF4-FFF2-40B4-BE49-F238E27FC236}">
                <a16:creationId xmlns:a16="http://schemas.microsoft.com/office/drawing/2014/main" id="{7DB63A41-32C3-612D-CD37-1261CD8826F0}"/>
              </a:ext>
            </a:extLst>
          </p:cNvPr>
          <p:cNvSpPr/>
          <p:nvPr/>
        </p:nvSpPr>
        <p:spPr>
          <a:xfrm rot="3558484">
            <a:off x="6292337" y="1632022"/>
            <a:ext cx="558799" cy="393169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63DEE035-C3C0-334C-CECD-9A664829E6E0}"/>
              </a:ext>
            </a:extLst>
          </p:cNvPr>
          <p:cNvSpPr/>
          <p:nvPr/>
        </p:nvSpPr>
        <p:spPr>
          <a:xfrm rot="4006131">
            <a:off x="6561662" y="1574740"/>
            <a:ext cx="643468" cy="393170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3D4468-E6D5-07BC-5B00-5C6FC445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779" y="370124"/>
            <a:ext cx="2399242" cy="17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co de bloque 12">
            <a:extLst>
              <a:ext uri="{FF2B5EF4-FFF2-40B4-BE49-F238E27FC236}">
                <a16:creationId xmlns:a16="http://schemas.microsoft.com/office/drawing/2014/main" id="{3C034C8F-614A-1246-3714-A81D1B167ABC}"/>
              </a:ext>
            </a:extLst>
          </p:cNvPr>
          <p:cNvSpPr/>
          <p:nvPr/>
        </p:nvSpPr>
        <p:spPr>
          <a:xfrm rot="4006131">
            <a:off x="6919110" y="1476395"/>
            <a:ext cx="643468" cy="393170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4" name="Arco de bloque 13">
            <a:extLst>
              <a:ext uri="{FF2B5EF4-FFF2-40B4-BE49-F238E27FC236}">
                <a16:creationId xmlns:a16="http://schemas.microsoft.com/office/drawing/2014/main" id="{D1CA9B49-2507-8E95-1216-B0E4EB808BCD}"/>
              </a:ext>
            </a:extLst>
          </p:cNvPr>
          <p:cNvSpPr/>
          <p:nvPr/>
        </p:nvSpPr>
        <p:spPr>
          <a:xfrm rot="4006131">
            <a:off x="7308129" y="1406549"/>
            <a:ext cx="643468" cy="393170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5" name="Globo: flecha derecha 14">
            <a:extLst>
              <a:ext uri="{FF2B5EF4-FFF2-40B4-BE49-F238E27FC236}">
                <a16:creationId xmlns:a16="http://schemas.microsoft.com/office/drawing/2014/main" id="{150A08BC-DB7F-FD0B-F650-01648E2347E8}"/>
              </a:ext>
            </a:extLst>
          </p:cNvPr>
          <p:cNvSpPr/>
          <p:nvPr/>
        </p:nvSpPr>
        <p:spPr>
          <a:xfrm rot="20192424">
            <a:off x="4013200" y="4466177"/>
            <a:ext cx="1143001" cy="379809"/>
          </a:xfrm>
          <a:prstGeom prst="rightArrowCallout">
            <a:avLst>
              <a:gd name="adj1" fmla="val 19009"/>
              <a:gd name="adj2" fmla="val 19608"/>
              <a:gd name="adj3" fmla="val 5398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GPRS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F4E496-E28A-F13D-64CC-08E6F483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111" y1="38444" x2="33111" y2="38444"/>
                        <a14:foregroundMark x1="17778" y1="27778" x2="17778" y2="27778"/>
                        <a14:foregroundMark x1="68889" y1="33333" x2="68889" y2="33333"/>
                        <a14:foregroundMark x1="85778" y1="36667" x2="85778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4" y="2515674"/>
            <a:ext cx="1826651" cy="182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co de bloque 15">
            <a:extLst>
              <a:ext uri="{FF2B5EF4-FFF2-40B4-BE49-F238E27FC236}">
                <a16:creationId xmlns:a16="http://schemas.microsoft.com/office/drawing/2014/main" id="{4E6284CE-C36A-48E8-BB8A-A3EE6F511F91}"/>
              </a:ext>
            </a:extLst>
          </p:cNvPr>
          <p:cNvSpPr/>
          <p:nvPr/>
        </p:nvSpPr>
        <p:spPr>
          <a:xfrm rot="17828731">
            <a:off x="4469776" y="3800737"/>
            <a:ext cx="406400" cy="313266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Arco de bloque 16">
            <a:extLst>
              <a:ext uri="{FF2B5EF4-FFF2-40B4-BE49-F238E27FC236}">
                <a16:creationId xmlns:a16="http://schemas.microsoft.com/office/drawing/2014/main" id="{E96B4B08-4C3F-6C5C-431B-D73B64518775}"/>
              </a:ext>
            </a:extLst>
          </p:cNvPr>
          <p:cNvSpPr/>
          <p:nvPr/>
        </p:nvSpPr>
        <p:spPr>
          <a:xfrm rot="17545735">
            <a:off x="4119653" y="3724021"/>
            <a:ext cx="542047" cy="313266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" name="Arco de bloque 17">
            <a:extLst>
              <a:ext uri="{FF2B5EF4-FFF2-40B4-BE49-F238E27FC236}">
                <a16:creationId xmlns:a16="http://schemas.microsoft.com/office/drawing/2014/main" id="{091FB1A8-A702-4C20-E0C1-A4057940E5F6}"/>
              </a:ext>
            </a:extLst>
          </p:cNvPr>
          <p:cNvSpPr/>
          <p:nvPr/>
        </p:nvSpPr>
        <p:spPr>
          <a:xfrm rot="17214113">
            <a:off x="3676248" y="3670013"/>
            <a:ext cx="766359" cy="313266"/>
          </a:xfrm>
          <a:prstGeom prst="blockArc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2BB7529-8FC2-3FF7-EF51-EB0C5AD1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34" y="4190938"/>
            <a:ext cx="19240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148;p3">
            <a:extLst>
              <a:ext uri="{FF2B5EF4-FFF2-40B4-BE49-F238E27FC236}">
                <a16:creationId xmlns:a16="http://schemas.microsoft.com/office/drawing/2014/main" id="{676524C5-87A7-E81B-CB47-BD23D119F682}"/>
              </a:ext>
            </a:extLst>
          </p:cNvPr>
          <p:cNvSpPr txBox="1">
            <a:spLocks/>
          </p:cNvSpPr>
          <p:nvPr/>
        </p:nvSpPr>
        <p:spPr>
          <a:xfrm>
            <a:off x="9522592" y="5717902"/>
            <a:ext cx="2384058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DHN</a:t>
            </a:r>
            <a:endParaRPr lang="es-PE" sz="2400" dirty="0">
              <a:solidFill>
                <a:srgbClr val="FFFF0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EF206AA-1F7F-C401-FB58-0F73D0FA51EE}"/>
              </a:ext>
            </a:extLst>
          </p:cNvPr>
          <p:cNvSpPr txBox="1"/>
          <p:nvPr/>
        </p:nvSpPr>
        <p:spPr>
          <a:xfrm>
            <a:off x="5274668" y="4037049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rgbClr val="FFFF00"/>
                </a:solidFill>
              </a:rPr>
              <a:t>2</a:t>
            </a:r>
            <a:endParaRPr lang="es-PE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22BB8D5-E90F-301C-2232-DCDCEC6F03ED}"/>
              </a:ext>
            </a:extLst>
          </p:cNvPr>
          <p:cNvSpPr txBox="1"/>
          <p:nvPr/>
        </p:nvSpPr>
        <p:spPr>
          <a:xfrm>
            <a:off x="7225897" y="4238811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rgbClr val="FFFF00"/>
                </a:solidFill>
              </a:rPr>
              <a:t>1</a:t>
            </a:r>
            <a:endParaRPr lang="es-PE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1B98BB6-796D-CA7D-9D91-69031C0D25C5}"/>
              </a:ext>
            </a:extLst>
          </p:cNvPr>
          <p:cNvSpPr txBox="1"/>
          <p:nvPr/>
        </p:nvSpPr>
        <p:spPr>
          <a:xfrm>
            <a:off x="1034288" y="2361785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rgbClr val="FFFF00"/>
                </a:solidFill>
              </a:rPr>
              <a:t>3</a:t>
            </a:r>
            <a:endParaRPr lang="es-PE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EA3A38F-6A8D-AA73-9118-62B7C5B14189}"/>
              </a:ext>
            </a:extLst>
          </p:cNvPr>
          <p:cNvSpPr txBox="1"/>
          <p:nvPr/>
        </p:nvSpPr>
        <p:spPr>
          <a:xfrm>
            <a:off x="10916920" y="922167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rgbClr val="FFFF00"/>
                </a:solidFill>
              </a:rPr>
              <a:t>3</a:t>
            </a:r>
            <a:endParaRPr lang="es-PE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41D1988A-5270-AE90-4ABA-4471A0703E09}"/>
              </a:ext>
            </a:extLst>
          </p:cNvPr>
          <p:cNvSpPr txBox="1"/>
          <p:nvPr/>
        </p:nvSpPr>
        <p:spPr>
          <a:xfrm>
            <a:off x="7616779" y="2982907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FFFF00"/>
                </a:solidFill>
              </a:rPr>
              <a:t>4</a:t>
            </a:r>
            <a:endParaRPr lang="es-PE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EBA8DE4-C097-25AA-94FA-D4866BC636A0}"/>
              </a:ext>
            </a:extLst>
          </p:cNvPr>
          <p:cNvSpPr txBox="1"/>
          <p:nvPr/>
        </p:nvSpPr>
        <p:spPr>
          <a:xfrm>
            <a:off x="10625672" y="3816934"/>
            <a:ext cx="291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FFFF00"/>
                </a:solidFill>
              </a:rPr>
              <a:t>5</a:t>
            </a:r>
            <a:endParaRPr lang="es-PE" dirty="0"/>
          </a:p>
        </p:txBody>
      </p:sp>
      <p:sp>
        <p:nvSpPr>
          <p:cNvPr id="22" name="Nube 21">
            <a:extLst>
              <a:ext uri="{FF2B5EF4-FFF2-40B4-BE49-F238E27FC236}">
                <a16:creationId xmlns:a16="http://schemas.microsoft.com/office/drawing/2014/main" id="{059A1EAD-6877-9CDD-3153-A7F53A3A9629}"/>
              </a:ext>
            </a:extLst>
          </p:cNvPr>
          <p:cNvSpPr/>
          <p:nvPr/>
        </p:nvSpPr>
        <p:spPr>
          <a:xfrm>
            <a:off x="6049655" y="2324327"/>
            <a:ext cx="1901742" cy="96246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INTERNET</a:t>
            </a:r>
            <a:endParaRPr lang="es-PE" b="1" dirty="0"/>
          </a:p>
        </p:txBody>
      </p: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A5BA82A0-AA91-0A28-0032-9CB9821BDCDA}"/>
              </a:ext>
            </a:extLst>
          </p:cNvPr>
          <p:cNvCxnSpPr>
            <a:cxnSpLocks/>
            <a:stCxn id="1028" idx="3"/>
            <a:endCxn id="22" idx="2"/>
          </p:cNvCxnSpPr>
          <p:nvPr/>
        </p:nvCxnSpPr>
        <p:spPr>
          <a:xfrm flipV="1">
            <a:off x="2831655" y="2805558"/>
            <a:ext cx="3223899" cy="623442"/>
          </a:xfrm>
          <a:prstGeom prst="bentConnector3">
            <a:avLst>
              <a:gd name="adj1" fmla="val 21637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085A2327-C903-45EA-E491-7B7D6FCE4BC3}"/>
              </a:ext>
            </a:extLst>
          </p:cNvPr>
          <p:cNvCxnSpPr>
            <a:cxnSpLocks/>
            <a:stCxn id="1026" idx="1"/>
            <a:endCxn id="22" idx="0"/>
          </p:cNvCxnSpPr>
          <p:nvPr/>
        </p:nvCxnSpPr>
        <p:spPr>
          <a:xfrm rot="10800000" flipV="1">
            <a:off x="7949813" y="1231390"/>
            <a:ext cx="1177967" cy="1574167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1A77AB0E-C0D8-EC7B-E2EE-D51730B84F97}"/>
              </a:ext>
            </a:extLst>
          </p:cNvPr>
          <p:cNvCxnSpPr>
            <a:cxnSpLocks/>
            <a:stCxn id="22" idx="1"/>
            <a:endCxn id="1030" idx="0"/>
          </p:cNvCxnSpPr>
          <p:nvPr/>
        </p:nvCxnSpPr>
        <p:spPr>
          <a:xfrm rot="16200000" flipH="1">
            <a:off x="8200805" y="2085483"/>
            <a:ext cx="905175" cy="3305733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lobo: flecha derecha 35">
            <a:extLst>
              <a:ext uri="{FF2B5EF4-FFF2-40B4-BE49-F238E27FC236}">
                <a16:creationId xmlns:a16="http://schemas.microsoft.com/office/drawing/2014/main" id="{FFB27A0A-BC61-C5AA-7159-52FA7411EF7D}"/>
              </a:ext>
            </a:extLst>
          </p:cNvPr>
          <p:cNvSpPr/>
          <p:nvPr/>
        </p:nvSpPr>
        <p:spPr>
          <a:xfrm rot="20192424">
            <a:off x="4013200" y="4462142"/>
            <a:ext cx="1143001" cy="379809"/>
          </a:xfrm>
          <a:prstGeom prst="rightArrowCallout">
            <a:avLst>
              <a:gd name="adj1" fmla="val 19009"/>
              <a:gd name="adj2" fmla="val 19608"/>
              <a:gd name="adj3" fmla="val 5398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3G</a:t>
            </a:r>
          </a:p>
        </p:txBody>
      </p:sp>
      <p:sp>
        <p:nvSpPr>
          <p:cNvPr id="37" name="Signo de multiplicación 36">
            <a:extLst>
              <a:ext uri="{FF2B5EF4-FFF2-40B4-BE49-F238E27FC236}">
                <a16:creationId xmlns:a16="http://schemas.microsoft.com/office/drawing/2014/main" id="{82809A0E-0FEA-003E-E9A4-4A05A4DE2FB3}"/>
              </a:ext>
            </a:extLst>
          </p:cNvPr>
          <p:cNvSpPr/>
          <p:nvPr/>
        </p:nvSpPr>
        <p:spPr>
          <a:xfrm>
            <a:off x="9098417" y="380861"/>
            <a:ext cx="2217479" cy="171817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Google Shape;148;p3">
            <a:extLst>
              <a:ext uri="{FF2B5EF4-FFF2-40B4-BE49-F238E27FC236}">
                <a16:creationId xmlns:a16="http://schemas.microsoft.com/office/drawing/2014/main" id="{118EAD8F-E21E-88ED-ACDD-3A73563E85D5}"/>
              </a:ext>
            </a:extLst>
          </p:cNvPr>
          <p:cNvSpPr txBox="1">
            <a:spLocks/>
          </p:cNvSpPr>
          <p:nvPr/>
        </p:nvSpPr>
        <p:spPr>
          <a:xfrm>
            <a:off x="1125921" y="6122044"/>
            <a:ext cx="2751697" cy="3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25" tIns="19150" rIns="38325" bIns="19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400" b="1" dirty="0">
                <a:solidFill>
                  <a:srgbClr val="FFFF00"/>
                </a:solidFill>
              </a:rPr>
              <a:t>JICA</a:t>
            </a:r>
            <a:endParaRPr lang="es-PE" sz="2400" dirty="0">
              <a:solidFill>
                <a:srgbClr val="FFFF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5D5837-F85B-96FC-3143-ED6F336686D7}"/>
              </a:ext>
            </a:extLst>
          </p:cNvPr>
          <p:cNvSpPr txBox="1"/>
          <p:nvPr/>
        </p:nvSpPr>
        <p:spPr>
          <a:xfrm>
            <a:off x="0" y="655857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hlinkClick r:id="rId10"/>
              </a:rPr>
              <a:t>https://www.naylamp.dhn.mil.pe/dhn/est_mareograficas/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938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27"/>
          <p:cNvPicPr preferRelativeResize="0"/>
          <p:nvPr/>
        </p:nvPicPr>
        <p:blipFill rotWithShape="1">
          <a:blip r:embed="rId3">
            <a:alphaModFix/>
          </a:blip>
          <a:srcRect t="1293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7"/>
          <p:cNvSpPr txBox="1"/>
          <p:nvPr/>
        </p:nvSpPr>
        <p:spPr>
          <a:xfrm>
            <a:off x="4511824" y="116637"/>
            <a:ext cx="63367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3200" b="1" i="1">
                <a:solidFill>
                  <a:srgbClr val="0F243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GRACIAS POR SU ATENCIÓN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EXPO COGEMAR PRESIDEN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157</Words>
  <Application>Microsoft Office PowerPoint</Application>
  <PresentationFormat>Panorámica</PresentationFormat>
  <Paragraphs>57</Paragraphs>
  <Slides>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Garamond</vt:lpstr>
      <vt:lpstr>Aharoni</vt:lpstr>
      <vt:lpstr>Century Gothic</vt:lpstr>
      <vt:lpstr>1_EXPO COGEMAR PRESIDENTE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Laptop</dc:creator>
  <cp:lastModifiedBy>Gibson Marquez</cp:lastModifiedBy>
  <cp:revision>39</cp:revision>
  <dcterms:created xsi:type="dcterms:W3CDTF">2016-06-24T16:20:07Z</dcterms:created>
  <dcterms:modified xsi:type="dcterms:W3CDTF">2022-09-28T16:25:37Z</dcterms:modified>
</cp:coreProperties>
</file>