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51" r:id="rId2"/>
  </p:sldMasterIdLst>
  <p:notesMasterIdLst>
    <p:notesMasterId r:id="rId15"/>
  </p:notesMasterIdLst>
  <p:sldIdLst>
    <p:sldId id="256" r:id="rId3"/>
    <p:sldId id="263" r:id="rId4"/>
    <p:sldId id="265" r:id="rId5"/>
    <p:sldId id="266" r:id="rId6"/>
    <p:sldId id="267" r:id="rId7"/>
    <p:sldId id="268" r:id="rId8"/>
    <p:sldId id="269" r:id="rId9"/>
    <p:sldId id="264" r:id="rId10"/>
    <p:sldId id="270" r:id="rId11"/>
    <p:sldId id="271" r:id="rId12"/>
    <p:sldId id="259" r:id="rId13"/>
    <p:sldId id="261" r:id="rId14"/>
  </p:sldIdLst>
  <p:sldSz cx="9144000" cy="6858000" type="screen4x3"/>
  <p:notesSz cx="6669088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6" roundtripDataSignature="AMtx7mhUweEYJCL+g0SfxN/lGZzNQRSz3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890458" cy="49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778631" y="0"/>
            <a:ext cx="2890457" cy="49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626" cy="446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429991"/>
            <a:ext cx="2890458" cy="496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778631" y="9429991"/>
            <a:ext cx="2890457" cy="496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668753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 txBox="1">
            <a:spLocks noGrp="1"/>
          </p:cNvSpPr>
          <p:nvPr>
            <p:ph type="sldNum" idx="12"/>
          </p:nvPr>
        </p:nvSpPr>
        <p:spPr>
          <a:xfrm>
            <a:off x="3778631" y="9429991"/>
            <a:ext cx="2890457" cy="496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9" name="Google Shape;109;p1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626" cy="446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b204c397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b204c3975_0_8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700" cy="44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5b204c3975_0_8:notes"/>
          <p:cNvSpPr txBox="1">
            <a:spLocks noGrp="1"/>
          </p:cNvSpPr>
          <p:nvPr>
            <p:ph type="sldNum" idx="12"/>
          </p:nvPr>
        </p:nvSpPr>
        <p:spPr>
          <a:xfrm>
            <a:off x="3778631" y="9429991"/>
            <a:ext cx="28905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626" cy="446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1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0"/>
          </a:scheme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6"/>
          <p:cNvSpPr/>
          <p:nvPr/>
        </p:nvSpPr>
        <p:spPr>
          <a:xfrm>
            <a:off x="0" y="0"/>
            <a:ext cx="9144000" cy="3287486"/>
          </a:xfrm>
          <a:custGeom>
            <a:avLst/>
            <a:gdLst/>
            <a:ahLst/>
            <a:cxnLst/>
            <a:rect l="l" t="t" r="r" b="b"/>
            <a:pathLst>
              <a:path w="21600" h="30049" extrusionOk="0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3887" y="8682"/>
                  <a:pt x="8113" y="30049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6"/>
          <p:cNvSpPr/>
          <p:nvPr/>
        </p:nvSpPr>
        <p:spPr>
          <a:xfrm rot="10800000">
            <a:off x="0" y="4948238"/>
            <a:ext cx="9144000" cy="2705100"/>
          </a:xfrm>
          <a:custGeom>
            <a:avLst/>
            <a:gdLst/>
            <a:ahLst/>
            <a:cxnLst/>
            <a:rect l="l" t="t" r="r" b="b"/>
            <a:pathLst>
              <a:path w="21600" h="67609" extrusionOk="0">
                <a:moveTo>
                  <a:pt x="0" y="19190"/>
                </a:moveTo>
                <a:lnTo>
                  <a:pt x="21600" y="19190"/>
                </a:lnTo>
                <a:lnTo>
                  <a:pt x="21600" y="36512"/>
                </a:lnTo>
                <a:cubicBezTo>
                  <a:pt x="10775" y="0"/>
                  <a:pt x="1971" y="67609"/>
                  <a:pt x="0" y="39362"/>
                </a:cubicBezTo>
                <a:lnTo>
                  <a:pt x="0" y="1919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6"/>
          <p:cNvSpPr txBox="1"/>
          <p:nvPr/>
        </p:nvSpPr>
        <p:spPr>
          <a:xfrm>
            <a:off x="0" y="6592888"/>
            <a:ext cx="33480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6" descr="dbcp_light_tex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4213" y="188913"/>
            <a:ext cx="2087562" cy="208756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pic>
        <p:nvPicPr>
          <p:cNvPr id="19" name="Google Shape;19;p6" descr="ioc_wmo.g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44194" y="174171"/>
            <a:ext cx="2636520" cy="120396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8"/>
          <p:cNvSpPr/>
          <p:nvPr/>
        </p:nvSpPr>
        <p:spPr>
          <a:xfrm rot="10800000">
            <a:off x="0" y="4948238"/>
            <a:ext cx="9144000" cy="2705100"/>
          </a:xfrm>
          <a:custGeom>
            <a:avLst/>
            <a:gdLst/>
            <a:ahLst/>
            <a:cxnLst/>
            <a:rect l="l" t="t" r="r" b="b"/>
            <a:pathLst>
              <a:path w="21600" h="67609" extrusionOk="0">
                <a:moveTo>
                  <a:pt x="0" y="19190"/>
                </a:moveTo>
                <a:lnTo>
                  <a:pt x="21600" y="19190"/>
                </a:lnTo>
                <a:lnTo>
                  <a:pt x="21600" y="36512"/>
                </a:lnTo>
                <a:cubicBezTo>
                  <a:pt x="10775" y="0"/>
                  <a:pt x="1971" y="67609"/>
                  <a:pt x="0" y="39362"/>
                </a:cubicBezTo>
                <a:lnTo>
                  <a:pt x="0" y="1919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36;p8" descr="dbcp_light_text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05242" y="199800"/>
            <a:ext cx="970416" cy="97041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ick.Lumpkin@noaa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ndbc.noaa.gov/obs.s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ndbc.noaa.gov/obs.s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pmel.noaa.gov/tao/global/status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pmel.noaa.gov/tao/global/statu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pmel.noaa.gov/tao/global/statu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"/>
          <p:cNvSpPr txBox="1"/>
          <p:nvPr/>
        </p:nvSpPr>
        <p:spPr>
          <a:xfrm>
            <a:off x="0" y="2786744"/>
            <a:ext cx="9144000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dirty="0" smtClean="0">
                <a:solidFill>
                  <a:srgbClr val="0000CC"/>
                </a:solidFill>
              </a:rPr>
              <a:t>USA </a:t>
            </a:r>
            <a:r>
              <a:rPr lang="en-US" sz="4000" b="1" i="0" u="none" strike="noStrike" cap="none" dirty="0" smtClean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National </a:t>
            </a:r>
            <a:r>
              <a:rPr lang="en-US" sz="4000" b="1" i="0" u="none" strike="noStrike" cap="none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Report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DBCP–38, 1—4 </a:t>
            </a:r>
            <a:r>
              <a:rPr lang="en-US" sz="2400" b="1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Nov </a:t>
            </a:r>
            <a:r>
              <a:rPr lang="en-US" sz="2400" b="1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dirty="0" smtClean="0"/>
              <a:t>Rick Lumpkin, </a:t>
            </a:r>
            <a:r>
              <a:rPr lang="en-US" sz="2400" b="1" dirty="0" smtClean="0">
                <a:hlinkClick r:id="rId3"/>
              </a:rPr>
              <a:t>Rick.Lumpkin@noaa.gov</a:t>
            </a:r>
            <a:endParaRPr lang="en-US" sz="2400" b="1" dirty="0" smtClean="0"/>
          </a:p>
          <a:p>
            <a:pPr lvl="0" algn="ctr">
              <a:lnSpc>
                <a:spcPct val="150000"/>
              </a:lnSpc>
              <a:buSzPts val="2400"/>
            </a:pPr>
            <a:r>
              <a:rPr lang="en-US" sz="2400" b="1" dirty="0" smtClean="0">
                <a:solidFill>
                  <a:schemeClr val="dk1"/>
                </a:solidFill>
              </a:rPr>
              <a:t>Input from </a:t>
            </a:r>
            <a:r>
              <a:rPr lang="en-US" sz="2400" b="1" dirty="0">
                <a:solidFill>
                  <a:schemeClr val="dk1"/>
                </a:solidFill>
              </a:rPr>
              <a:t>Tara </a:t>
            </a:r>
            <a:r>
              <a:rPr lang="en-US" sz="2400" b="1" dirty="0" smtClean="0">
                <a:solidFill>
                  <a:schemeClr val="dk1"/>
                </a:solidFill>
              </a:rPr>
              <a:t>Clemente, </a:t>
            </a:r>
            <a:r>
              <a:rPr lang="en-US" sz="2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Karen Grissom, Robert Jensen, Ignatius Rigor, and Rory Toon</a:t>
            </a:r>
            <a:endParaRPr sz="3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4003" y="0"/>
            <a:ext cx="7772400" cy="1470025"/>
          </a:xfrm>
        </p:spPr>
        <p:txBody>
          <a:bodyPr/>
          <a:lstStyle/>
          <a:p>
            <a:r>
              <a:rPr lang="en-US" sz="3600" dirty="0" smtClean="0"/>
              <a:t>Coastal Data Information Program (CDIP)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67627" y="5899759"/>
            <a:ext cx="2642992" cy="313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628" y="1365165"/>
            <a:ext cx="4809267" cy="787167"/>
          </a:xfrm>
          <a:prstGeom prst="rect">
            <a:avLst/>
          </a:prstGeom>
        </p:spPr>
      </p:pic>
      <p:pic>
        <p:nvPicPr>
          <p:cNvPr id="9" name="Picture 8" descr="Map&#10;&#10;Description automatically generated"/>
          <p:cNvPicPr/>
          <p:nvPr/>
        </p:nvPicPr>
        <p:blipFill>
          <a:blip r:embed="rId3"/>
          <a:stretch>
            <a:fillRect/>
          </a:stretch>
        </p:blipFill>
        <p:spPr>
          <a:xfrm>
            <a:off x="625907" y="2191067"/>
            <a:ext cx="7678167" cy="454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b204c3975_0_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/>
              <a:t>Key Successes/Highlights</a:t>
            </a:r>
            <a:endParaRPr b="1" dirty="0"/>
          </a:p>
        </p:txBody>
      </p:sp>
      <p:sp>
        <p:nvSpPr>
          <p:cNvPr id="131" name="Google Shape;131;g5b204c3975_0_8"/>
          <p:cNvSpPr txBox="1">
            <a:spLocks noGrp="1"/>
          </p:cNvSpPr>
          <p:nvPr>
            <p:ph type="body" idx="1"/>
          </p:nvPr>
        </p:nvSpPr>
        <p:spPr>
          <a:xfrm>
            <a:off x="407095" y="1204278"/>
            <a:ext cx="8736905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200"/>
              <a:t>A new generation of mooring data acquisition system, named TELOS, is currently being tested. These systems will offer increased flexibility for incorporating additional instrumentation and higher resolution real-time data transmissions</a:t>
            </a:r>
            <a:r>
              <a:rPr lang="en-US" sz="2200"/>
              <a:t>. </a:t>
            </a:r>
            <a:endParaRPr lang="en-US" sz="2200" smtClean="0"/>
          </a:p>
          <a:p>
            <a:r>
              <a:rPr lang="en-US" sz="2200" smtClean="0"/>
              <a:t>The </a:t>
            </a:r>
            <a:r>
              <a:rPr lang="en-US" sz="2200"/>
              <a:t>Bay of Bengal Large Marine Ecosystem Project (BoBLME) supports </a:t>
            </a:r>
            <a:r>
              <a:rPr lang="en-US" sz="2200"/>
              <a:t>a </a:t>
            </a:r>
            <a:r>
              <a:rPr lang="en-US" sz="2200" smtClean="0"/>
              <a:t>PMEL-designed system </a:t>
            </a:r>
            <a:r>
              <a:rPr lang="en-US" sz="2200"/>
              <a:t>for CO</a:t>
            </a:r>
            <a:r>
              <a:rPr lang="en-US" sz="2200" baseline="-25000"/>
              <a:t>2</a:t>
            </a:r>
            <a:r>
              <a:rPr lang="en-US" sz="2200"/>
              <a:t> and ocean acidification observations at one RAMA site. Ancillary </a:t>
            </a:r>
            <a:r>
              <a:rPr lang="en-US" sz="2200"/>
              <a:t>observations </a:t>
            </a:r>
            <a:r>
              <a:rPr lang="en-US" sz="2200" smtClean="0"/>
              <a:t>are </a:t>
            </a:r>
            <a:r>
              <a:rPr lang="en-US" sz="2200"/>
              <a:t>provided by Oregon </a:t>
            </a:r>
            <a:r>
              <a:rPr lang="en-US" sz="2200"/>
              <a:t>State </a:t>
            </a:r>
            <a:r>
              <a:rPr lang="en-US" sz="2200" smtClean="0"/>
              <a:t>University, GEOMAR, LOCEAN, and Dalhousie University.</a:t>
            </a:r>
            <a:endParaRPr lang="en-US" sz="2200"/>
          </a:p>
          <a:p>
            <a:r>
              <a:rPr lang="en-US" sz="2200"/>
              <a:t>The next generation of the </a:t>
            </a:r>
            <a:r>
              <a:rPr lang="en-US" sz="2200"/>
              <a:t>TAO </a:t>
            </a:r>
            <a:r>
              <a:rPr lang="en-US" sz="2200" smtClean="0"/>
              <a:t>buoy is </a:t>
            </a:r>
            <a:r>
              <a:rPr lang="en-US" sz="2200"/>
              <a:t>currently being tested in the TAO array. To date there have been three successful field tests of the </a:t>
            </a:r>
            <a:r>
              <a:rPr lang="en-US" sz="2200"/>
              <a:t>new </a:t>
            </a:r>
            <a:r>
              <a:rPr lang="en-US" sz="2200" smtClean="0"/>
              <a:t>technology. </a:t>
            </a:r>
            <a:r>
              <a:rPr lang="en-US" sz="2200"/>
              <a:t>Each deployment is more complex than the previous. The new TAO Recap </a:t>
            </a:r>
            <a:r>
              <a:rPr lang="en-US" sz="2200"/>
              <a:t>buoys </a:t>
            </a:r>
            <a:r>
              <a:rPr lang="en-US" sz="2200" smtClean="0"/>
              <a:t>will </a:t>
            </a:r>
            <a:r>
              <a:rPr lang="en-US" sz="2200"/>
              <a:t>offer </a:t>
            </a:r>
            <a:r>
              <a:rPr lang="en-US" sz="2200"/>
              <a:t>value </a:t>
            </a:r>
            <a:r>
              <a:rPr lang="en-US" sz="2200" smtClean="0"/>
              <a:t>additional </a:t>
            </a:r>
            <a:r>
              <a:rPr lang="en-US" sz="2200"/>
              <a:t>mixed-layer observations and air-sea flux instruments along with higher resolution real-time data transmissions</a:t>
            </a:r>
            <a:r>
              <a:rPr lang="en-US" sz="2200"/>
              <a:t>. </a:t>
            </a:r>
            <a:endParaRPr lang="en-US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/>
              <a:t>Data usage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"/>
          <p:cNvSpPr txBox="1">
            <a:spLocks noGrp="1"/>
          </p:cNvSpPr>
          <p:nvPr>
            <p:ph type="body" idx="1"/>
          </p:nvPr>
        </p:nvSpPr>
        <p:spPr>
          <a:xfrm>
            <a:off x="444674" y="1049055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SzPts val="1100"/>
              <a:buNone/>
            </a:pPr>
            <a:endParaRPr lang="en-US" sz="2800" dirty="0"/>
          </a:p>
          <a:p>
            <a:r>
              <a:rPr lang="en-US" sz="2800" dirty="0"/>
              <a:t>Data used for </a:t>
            </a:r>
            <a:r>
              <a:rPr lang="en-US" sz="2800" dirty="0" smtClean="0"/>
              <a:t>weather prediction, ocean </a:t>
            </a:r>
            <a:r>
              <a:rPr lang="en-US" sz="2800" dirty="0"/>
              <a:t>state </a:t>
            </a:r>
            <a:r>
              <a:rPr lang="en-US" sz="2800" dirty="0" smtClean="0"/>
              <a:t>estimation, and monitoring climate change globally.</a:t>
            </a:r>
          </a:p>
          <a:p>
            <a:r>
              <a:rPr lang="en-US" sz="2800" smtClean="0"/>
              <a:t>Over 100 </a:t>
            </a:r>
            <a:r>
              <a:rPr lang="en-US" sz="2800" dirty="0" smtClean="0"/>
              <a:t>peer-reviewed research papers published in the intersessional period that rely on data from these buoy </a:t>
            </a:r>
            <a:r>
              <a:rPr lang="en-US" sz="2800" dirty="0" err="1" smtClean="0"/>
              <a:t>programmes</a:t>
            </a:r>
            <a:r>
              <a:rPr lang="en-US" sz="2800" dirty="0" smtClean="0"/>
              <a:t> (</a:t>
            </a:r>
            <a:r>
              <a:rPr lang="en-US" sz="2800" smtClean="0"/>
              <a:t>see </a:t>
            </a:r>
            <a:r>
              <a:rPr lang="en-US" sz="2800" smtClean="0"/>
              <a:t>USA </a:t>
            </a:r>
            <a:r>
              <a:rPr lang="en-US" sz="2800" dirty="0" smtClean="0"/>
              <a:t>national report).</a:t>
            </a:r>
            <a:endParaRPr lang="en-US" sz="2800" dirty="0"/>
          </a:p>
          <a:p>
            <a:endParaRPr lang="en-US" sz="2800" dirty="0"/>
          </a:p>
          <a:p>
            <a:pPr marL="0" lvl="0" indent="0">
              <a:buNone/>
            </a:pPr>
            <a:endParaRPr lang="en-US" sz="2800" dirty="0"/>
          </a:p>
          <a:p>
            <a:pPr marL="0" lvl="0" indent="0">
              <a:buNone/>
            </a:pPr>
            <a:endParaRPr lang="en-US" sz="28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728" y="0"/>
            <a:ext cx="7772400" cy="757411"/>
          </a:xfrm>
        </p:spPr>
        <p:txBody>
          <a:bodyPr/>
          <a:lstStyle/>
          <a:p>
            <a:r>
              <a:rPr lang="en-US" dirty="0" smtClean="0"/>
              <a:t>Global Drifter Program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380875" y="2038911"/>
            <a:ext cx="8560654" cy="4625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208" y="916667"/>
            <a:ext cx="5283067" cy="85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1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728" y="288099"/>
            <a:ext cx="7772400" cy="757411"/>
          </a:xfrm>
        </p:spPr>
        <p:txBody>
          <a:bodyPr/>
          <a:lstStyle/>
          <a:p>
            <a:r>
              <a:rPr lang="en-US" dirty="0" smtClean="0"/>
              <a:t>US Interagency Arctic Buoy Program (</a:t>
            </a:r>
            <a:r>
              <a:rPr lang="en-US" dirty="0"/>
              <a:t>USIABP)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061" y="1533030"/>
            <a:ext cx="5499733" cy="10974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06" y="2849940"/>
            <a:ext cx="3342091" cy="38123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2436" y="3097393"/>
            <a:ext cx="2723290" cy="2352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849940"/>
            <a:ext cx="3408218" cy="38527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9602" y="3057326"/>
            <a:ext cx="2693013" cy="25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75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5618" y="300625"/>
            <a:ext cx="7772400" cy="757411"/>
          </a:xfrm>
        </p:spPr>
        <p:txBody>
          <a:bodyPr/>
          <a:lstStyle/>
          <a:p>
            <a:r>
              <a:rPr lang="en-US" dirty="0" smtClean="0"/>
              <a:t>NDBC Coastal Weather Buoys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662466" y="6245317"/>
            <a:ext cx="59108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NDBC Moored Buoys (MET/OCEAN), showing stations reporting in the last 8h (yellow) or not (red).  Figure from 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http://www.ndbc.noaa.gov/obs.shtml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 This image is </a:t>
            </a: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 </a:t>
            </a: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 September 2022.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466" y="1104817"/>
            <a:ext cx="5846482" cy="945948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467158" y="2118327"/>
            <a:ext cx="8416109" cy="412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5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5618" y="300625"/>
            <a:ext cx="7772400" cy="757411"/>
          </a:xfrm>
        </p:spPr>
        <p:txBody>
          <a:bodyPr/>
          <a:lstStyle/>
          <a:p>
            <a:r>
              <a:rPr lang="en-US" dirty="0" smtClean="0"/>
              <a:t>NDBC </a:t>
            </a:r>
            <a:r>
              <a:rPr lang="en-US" dirty="0" err="1" smtClean="0"/>
              <a:t>Tsunameters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240077" y="6267420"/>
            <a:ext cx="60375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International Tsunami Network status, showing stations reporting in the last 24h (yellow) or not (red).  Figure from 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http://www.ndbc.noaa.gov/obs.shtml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 This image is </a:t>
            </a: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 </a:t>
            </a: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 September</a:t>
            </a:r>
            <a:r>
              <a:rPr kumimoji="0" lang="en-US" altLang="en-US" sz="10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2022.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4756" y="1053235"/>
            <a:ext cx="5163708" cy="646907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748508" y="1871564"/>
            <a:ext cx="7939510" cy="422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3397" y="1"/>
            <a:ext cx="8110603" cy="939452"/>
          </a:xfrm>
        </p:spPr>
        <p:txBody>
          <a:bodyPr/>
          <a:lstStyle/>
          <a:p>
            <a:r>
              <a:rPr lang="en-US" dirty="0" smtClean="0"/>
              <a:t>Tropical Atmosphere Ocean (TAO)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135688" y="6344990"/>
            <a:ext cx="557408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NDBC Tropical Atmosphere Ocean (TAO) Array and TRITON </a:t>
            </a: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Array </a:t>
            </a: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status.  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numbers indicate how many days have passed since last servicing (ideally &lt;365).  Figure from 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http://www.pmel.noaa.gov/tao/global/status/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93721" y="4960307"/>
            <a:ext cx="2642992" cy="313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91840" y="4895380"/>
            <a:ext cx="2344873" cy="21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865" y="815937"/>
            <a:ext cx="4258269" cy="695422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 rotWithShape="1">
          <a:blip r:embed="rId4"/>
          <a:srcRect b="28074"/>
          <a:stretch/>
        </p:blipFill>
        <p:spPr bwMode="auto">
          <a:xfrm>
            <a:off x="1193944" y="1609725"/>
            <a:ext cx="7040979" cy="35458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/>
          <p:nvPr/>
        </p:nvPicPr>
        <p:blipFill>
          <a:blip r:embed="rId5"/>
          <a:stretch>
            <a:fillRect/>
          </a:stretch>
        </p:blipFill>
        <p:spPr>
          <a:xfrm>
            <a:off x="2135688" y="5155570"/>
            <a:ext cx="506793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9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9139" y="1"/>
            <a:ext cx="7772400" cy="964504"/>
          </a:xfrm>
        </p:spPr>
        <p:txBody>
          <a:bodyPr/>
          <a:lstStyle/>
          <a:p>
            <a:r>
              <a:rPr lang="en-US" sz="3600" dirty="0"/>
              <a:t>Prediction and Research moored Array in the Tropical Atlantic (PIRATA)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42367" y="5743183"/>
            <a:ext cx="2642992" cy="313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290181" y="5756252"/>
            <a:ext cx="6187857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PIRATA Array including PMEL/AOML Northeast </a:t>
            </a: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Extension </a:t>
            </a: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status.  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numbers indicate how many days have passed since last servicing (ideally &lt;365).  ).  Figure from 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http://www.pmel.noaa.gov/tao/global/status/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14168" y="5533790"/>
            <a:ext cx="2344873" cy="21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5360" y="1200213"/>
            <a:ext cx="5028163" cy="642613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 rotWithShape="1">
          <a:blip r:embed="rId4"/>
          <a:srcRect b="5831"/>
          <a:stretch/>
        </p:blipFill>
        <p:spPr bwMode="auto">
          <a:xfrm>
            <a:off x="1518671" y="2028825"/>
            <a:ext cx="5730875" cy="3609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2975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4003" y="0"/>
            <a:ext cx="7772400" cy="1470025"/>
          </a:xfrm>
        </p:spPr>
        <p:txBody>
          <a:bodyPr/>
          <a:lstStyle/>
          <a:p>
            <a:r>
              <a:rPr lang="en-US" sz="3600" dirty="0"/>
              <a:t>Research Moored Array for African-Asian-Australian Monsoon Analysis and prediction (RAMA)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67627" y="5899759"/>
            <a:ext cx="2642992" cy="313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11736" y="5892371"/>
            <a:ext cx="57807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International RAMA </a:t>
            </a: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Array </a:t>
            </a: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status.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numbers indicate how many days have passed since last servicing (ideally &lt;365).  Figure from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http://www.pmel.noaa.gov/tao/global/status/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492" y="1659433"/>
            <a:ext cx="5321251" cy="823936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1429470" y="2618946"/>
            <a:ext cx="5730875" cy="327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3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4003" y="0"/>
            <a:ext cx="7772400" cy="1470025"/>
          </a:xfrm>
        </p:spPr>
        <p:txBody>
          <a:bodyPr/>
          <a:lstStyle/>
          <a:p>
            <a:r>
              <a:rPr lang="en-US" sz="3600" dirty="0" smtClean="0"/>
              <a:t>Naval Oceanographic Office (NAVOCEANO)</a:t>
            </a:r>
            <a:endParaRPr lang="en-US" sz="36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67627" y="5899759"/>
            <a:ext cx="2642992" cy="313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NAVO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728" y="3529252"/>
            <a:ext cx="2667526" cy="26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www.public.navy.mil/fltfor/cnmoc/PublishingImages/With%20VIRINs/111101-N-OD165-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477" y="3675084"/>
            <a:ext cx="3105718" cy="232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504" y="1685379"/>
            <a:ext cx="5563223" cy="128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8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437</Words>
  <Application>Microsoft Office PowerPoint</Application>
  <PresentationFormat>On-screen Show (4:3)</PresentationFormat>
  <Paragraphs>30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Custom Design</vt:lpstr>
      <vt:lpstr>PowerPoint Presentation</vt:lpstr>
      <vt:lpstr>Global Drifter Program</vt:lpstr>
      <vt:lpstr>US Interagency Arctic Buoy Program (USIABP)</vt:lpstr>
      <vt:lpstr>NDBC Coastal Weather Buoys</vt:lpstr>
      <vt:lpstr>NDBC Tsunameters</vt:lpstr>
      <vt:lpstr>Tropical Atmosphere Ocean (TAO)</vt:lpstr>
      <vt:lpstr>Prediction and Research moored Array in the Tropical Atlantic (PIRATA)</vt:lpstr>
      <vt:lpstr>Research Moored Array for African-Asian-Australian Monsoon Analysis and prediction (RAMA)</vt:lpstr>
      <vt:lpstr>Naval Oceanographic Office (NAVOCEANO)</vt:lpstr>
      <vt:lpstr>Coastal Data Information Program (CDIP)</vt:lpstr>
      <vt:lpstr>Key Successes/Highlights</vt:lpstr>
      <vt:lpstr>Data usage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Boris Kelly-Gerreyn</dc:creator>
  <cp:lastModifiedBy>Rick Lumpkin</cp:lastModifiedBy>
  <cp:revision>20</cp:revision>
  <dcterms:modified xsi:type="dcterms:W3CDTF">2022-10-20T19:44:17Z</dcterms:modified>
</cp:coreProperties>
</file>