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4"/>
    <p:sldMasterId id="2147483906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8" r:id="rId7"/>
    <p:sldId id="259" r:id="rId8"/>
    <p:sldId id="277" r:id="rId9"/>
    <p:sldId id="260" r:id="rId10"/>
    <p:sldId id="261" r:id="rId11"/>
    <p:sldId id="27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B2B2B2"/>
    <a:srgbClr val="000099"/>
    <a:srgbClr val="121896"/>
    <a:srgbClr val="FFFFFF"/>
    <a:srgbClr val="DDDD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9623" autoAdjust="0"/>
  </p:normalViewPr>
  <p:slideViewPr>
    <p:cSldViewPr snapToGrid="0">
      <p:cViewPr varScale="1">
        <p:scale>
          <a:sx n="98" d="100"/>
          <a:sy n="98" d="100"/>
        </p:scale>
        <p:origin x="1758" y="90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Cabrie" userId="543a1b83-5114-4171-839b-62966d091303" providerId="ADAL" clId="{AB3129D4-4577-47EE-B4D6-7BA1E15DA4EA}"/>
    <pc:docChg chg="custSel modSld">
      <pc:chgData name="Joel Cabrie" userId="543a1b83-5114-4171-839b-62966d091303" providerId="ADAL" clId="{AB3129D4-4577-47EE-B4D6-7BA1E15DA4EA}" dt="2022-10-21T01:03:45.258" v="378" actId="113"/>
      <pc:docMkLst>
        <pc:docMk/>
      </pc:docMkLst>
      <pc:sldChg chg="modSp mod">
        <pc:chgData name="Joel Cabrie" userId="543a1b83-5114-4171-839b-62966d091303" providerId="ADAL" clId="{AB3129D4-4577-47EE-B4D6-7BA1E15DA4EA}" dt="2022-10-21T01:03:45.258" v="378" actId="113"/>
        <pc:sldMkLst>
          <pc:docMk/>
          <pc:sldMk cId="0" sldId="261"/>
        </pc:sldMkLst>
        <pc:spChg chg="mod">
          <ac:chgData name="Joel Cabrie" userId="543a1b83-5114-4171-839b-62966d091303" providerId="ADAL" clId="{AB3129D4-4577-47EE-B4D6-7BA1E15DA4EA}" dt="2022-10-21T01:03:45.258" v="378" actId="113"/>
          <ac:spMkLst>
            <pc:docMk/>
            <pc:sldMk cId="0" sldId="261"/>
            <ac:spMk id="142" creationId="{00000000-0000-0000-0000-000000000000}"/>
          </ac:spMkLst>
        </pc:spChg>
      </pc:sldChg>
      <pc:sldChg chg="addSp delSp modSp mod">
        <pc:chgData name="Joel Cabrie" userId="543a1b83-5114-4171-839b-62966d091303" providerId="ADAL" clId="{AB3129D4-4577-47EE-B4D6-7BA1E15DA4EA}" dt="2022-10-21T01:03:24.090" v="377" actId="1582"/>
        <pc:sldMkLst>
          <pc:docMk/>
          <pc:sldMk cId="4166406949" sldId="277"/>
        </pc:sldMkLst>
        <pc:spChg chg="del mod">
          <ac:chgData name="Joel Cabrie" userId="543a1b83-5114-4171-839b-62966d091303" providerId="ADAL" clId="{AB3129D4-4577-47EE-B4D6-7BA1E15DA4EA}" dt="2022-10-21T00:59:04.948" v="1" actId="478"/>
          <ac:spMkLst>
            <pc:docMk/>
            <pc:sldMk cId="4166406949" sldId="277"/>
            <ac:spMk id="4" creationId="{70323C26-7E5A-3998-A43F-B7703DA3CA1B}"/>
          </ac:spMkLst>
        </pc:spChg>
        <pc:spChg chg="mod">
          <ac:chgData name="Joel Cabrie" userId="543a1b83-5114-4171-839b-62966d091303" providerId="ADAL" clId="{AB3129D4-4577-47EE-B4D6-7BA1E15DA4EA}" dt="2022-10-21T01:03:16.363" v="375" actId="1076"/>
          <ac:spMkLst>
            <pc:docMk/>
            <pc:sldMk cId="4166406949" sldId="277"/>
            <ac:spMk id="131" creationId="{00000000-0000-0000-0000-000000000000}"/>
          </ac:spMkLst>
        </pc:spChg>
        <pc:picChg chg="add mod">
          <ac:chgData name="Joel Cabrie" userId="543a1b83-5114-4171-839b-62966d091303" providerId="ADAL" clId="{AB3129D4-4577-47EE-B4D6-7BA1E15DA4EA}" dt="2022-10-21T01:03:24.090" v="377" actId="1582"/>
          <ac:picMkLst>
            <pc:docMk/>
            <pc:sldMk cId="4166406949" sldId="277"/>
            <ac:picMk id="5" creationId="{3C924C84-7CEC-EFA0-9BD1-081F522901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47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38, Hybrid meeting,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, Switzerland, 1-4 November 2022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Joel Cabrie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Manager Marine Networks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Bureau of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Meteorology</a:t>
            </a:r>
            <a:endParaRPr lang="fr-CH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Current Status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BB652-C3C4-78D1-7119-316218FF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4" y="1176691"/>
            <a:ext cx="8336606" cy="5562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C8E6A-7572-F8D7-EC10-2661CE0F3C21}"/>
              </a:ext>
            </a:extLst>
          </p:cNvPr>
          <p:cNvSpPr txBox="1"/>
          <p:nvPr/>
        </p:nvSpPr>
        <p:spPr>
          <a:xfrm>
            <a:off x="5272390" y="1332690"/>
            <a:ext cx="2966938" cy="156966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/>
              <a:t>27 x Bureau-owned drifting buoys</a:t>
            </a:r>
          </a:p>
          <a:p>
            <a:r>
              <a:rPr lang="en-AU" sz="1200" dirty="0"/>
              <a:t>6 x Barometer upgrade drifting buoys</a:t>
            </a:r>
          </a:p>
          <a:p>
            <a:r>
              <a:rPr lang="en-AU" sz="1200" dirty="0"/>
              <a:t>22 x GDC drifting buoys</a:t>
            </a:r>
          </a:p>
          <a:p>
            <a:r>
              <a:rPr lang="en-AU" sz="1200" dirty="0"/>
              <a:t>2 x Bureau-owned wave buoys (</a:t>
            </a:r>
            <a:r>
              <a:rPr lang="en-AU" sz="1200" dirty="0" err="1"/>
              <a:t>Triaxys</a:t>
            </a:r>
            <a:r>
              <a:rPr lang="en-AU" sz="1200" dirty="0"/>
              <a:t>)</a:t>
            </a:r>
          </a:p>
          <a:p>
            <a:r>
              <a:rPr lang="en-AU" sz="1200" dirty="0"/>
              <a:t>2 x IMOS-funded wave buoys (</a:t>
            </a:r>
            <a:r>
              <a:rPr lang="en-AU" sz="1200" dirty="0" err="1"/>
              <a:t>Triaxys</a:t>
            </a:r>
            <a:r>
              <a:rPr lang="en-AU" sz="1200" dirty="0"/>
              <a:t>)</a:t>
            </a:r>
          </a:p>
          <a:p>
            <a:r>
              <a:rPr lang="en-AU" sz="1200" dirty="0"/>
              <a:t>37 x 3</a:t>
            </a:r>
            <a:r>
              <a:rPr lang="en-AU" sz="1200" baseline="30000" dirty="0"/>
              <a:t>rd</a:t>
            </a:r>
            <a:r>
              <a:rPr lang="en-AU" sz="1200" dirty="0"/>
              <a:t> party wave buoys </a:t>
            </a:r>
          </a:p>
          <a:p>
            <a:r>
              <a:rPr lang="en-AU" sz="1200" dirty="0"/>
              <a:t>6 x </a:t>
            </a:r>
            <a:r>
              <a:rPr lang="en-AU" sz="1200" dirty="0" err="1"/>
              <a:t>Tsunameters</a:t>
            </a:r>
            <a:endParaRPr lang="en-AU" sz="1200" dirty="0"/>
          </a:p>
          <a:p>
            <a:r>
              <a:rPr lang="en-AU" sz="1200" dirty="0"/>
              <a:t>1 x Southern Ocean Flux Station buoy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H</a:t>
            </a:r>
            <a:r>
              <a:rPr lang="en-US" sz="4400" b="1" dirty="0"/>
              <a:t>ighlights</a:t>
            </a:r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72465" y="1119086"/>
            <a:ext cx="4357992" cy="4039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Deck Drifter deployed on </a:t>
            </a:r>
            <a:r>
              <a:rPr lang="en-AU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Action Now </a:t>
            </a: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reporting hourly pressure observations during Antarctic circumnavigation</a:t>
            </a:r>
          </a:p>
          <a:p>
            <a:pPr>
              <a:spcBef>
                <a:spcPts val="640"/>
              </a:spcBef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 x Drifting Buoys deployed by Lisa Blair during this voyage.</a:t>
            </a:r>
            <a:endParaRPr lang="en-A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40"/>
              </a:spcBef>
            </a:pPr>
            <a:endParaRPr lang="en-A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67098-4720-5416-23B9-A86061DBA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40" y="4092730"/>
            <a:ext cx="2216501" cy="2438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61C705-6F23-06D8-62A8-54C94D1EF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69" y="3968663"/>
            <a:ext cx="5161016" cy="268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8E55D-FB80-646C-04B8-1503D59B3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286" y="1102232"/>
            <a:ext cx="4783212" cy="2798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H</a:t>
            </a:r>
            <a:r>
              <a:rPr lang="en-US" sz="4400" b="1" dirty="0"/>
              <a:t>ighlights</a:t>
            </a:r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301557" y="1417636"/>
            <a:ext cx="5476673" cy="4963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infrastructure for in-situ wave observations project well underway</a:t>
            </a:r>
          </a:p>
          <a:p>
            <a:pPr lvl="1">
              <a:spcBef>
                <a:spcPts val="64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Standard operating procedures</a:t>
            </a:r>
          </a:p>
          <a:p>
            <a:pPr lvl="1">
              <a:spcBef>
                <a:spcPts val="640"/>
              </a:spcBef>
            </a:pP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Standardised data format (simplified to encourage participation from 3</a:t>
            </a:r>
            <a:r>
              <a:rPr lang="en-AU" sz="20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rd</a:t>
            </a: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party providers)</a:t>
            </a:r>
          </a:p>
          <a:p>
            <a:pPr lvl="1">
              <a:spcBef>
                <a:spcPts val="64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Standardised Quality Control procedures based on QARTOD manual</a:t>
            </a:r>
          </a:p>
          <a:p>
            <a:pPr lvl="1">
              <a:spcBef>
                <a:spcPts val="640"/>
              </a:spcBef>
            </a:pPr>
            <a:endParaRPr lang="en-A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40"/>
              </a:spcBef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Scripps </a:t>
            </a:r>
            <a:r>
              <a:rPr lang="en-AU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Minimet</a:t>
            </a: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moored buoy ready for deployment in the Gulf of Carpentaria</a:t>
            </a:r>
          </a:p>
          <a:p>
            <a:pPr lvl="1">
              <a:spcBef>
                <a:spcPts val="64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report in BUFR 315008</a:t>
            </a:r>
          </a:p>
          <a:p>
            <a:pPr lvl="1">
              <a:spcBef>
                <a:spcPts val="640"/>
              </a:spcBef>
            </a:pP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be deployed by fishing trawler in June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24C84-7CEC-EFA0-9BD1-081F5229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511" y="2250566"/>
            <a:ext cx="3048000" cy="3314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640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Issues &amp; Risks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PMO Fremantle responsible for drifting buoy deployment planning and logistics will be retiring in November. Vacant position currently being advertised</a:t>
            </a:r>
          </a:p>
          <a:p>
            <a:pPr>
              <a:spcBef>
                <a:spcPts val="640"/>
              </a:spcBef>
            </a:pPr>
            <a:endParaRPr lang="en-A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40"/>
              </a:spcBef>
            </a:pPr>
            <a:r>
              <a:rPr lang="en-AU" sz="2400" dirty="0"/>
              <a:t>BUFR migration for wave buoy networks delayed until </a:t>
            </a: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infrastructure for in-situ wave observations project </a:t>
            </a:r>
            <a:r>
              <a:rPr lang="en-AU" sz="2400" dirty="0"/>
              <a:t>is completed</a:t>
            </a:r>
          </a:p>
          <a:p>
            <a:pPr lvl="1">
              <a:spcBef>
                <a:spcPts val="640"/>
              </a:spcBef>
            </a:pPr>
            <a:r>
              <a:rPr lang="en-AU" sz="2000" dirty="0"/>
              <a:t>All data supplied to the Bureau in a standard data format can then be easily translated into BUFR 315008 for posting to the GTS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Publications &amp; User Impact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dirty="0"/>
              <a:t>Data from the national wave buoy network (41 buoys) now being used for forecast verification.</a:t>
            </a:r>
          </a:p>
          <a:p>
            <a:endParaRPr lang="en-US" sz="2800" dirty="0"/>
          </a:p>
          <a:p>
            <a:r>
              <a:rPr lang="en-US" sz="2800" dirty="0"/>
              <a:t>All wave and SOFS mooring data made available on the Australian Ocean Data Network (AODN) database for research purposes.</a:t>
            </a:r>
          </a:p>
          <a:p>
            <a:pPr marL="400050" marR="0" lvl="1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7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Joel Cabrie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Joel.cabrie@bom.gov.au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M Presentation" ma:contentTypeID="0x010100C6327E052C8BE04C942220FEE09FA62D003611B1D53A1B5442B64EC13CD8C48E70" ma:contentTypeVersion="12" ma:contentTypeDescription="BoM Document Content Type is the base content type used to control all Bureau managed presentations." ma:contentTypeScope="" ma:versionID="778ea9a834bab080ca950c5c99dca1b4">
  <xsd:schema xmlns:xsd="http://www.w3.org/2001/XMLSchema" xmlns:xs="http://www.w3.org/2001/XMLSchema" xmlns:p="http://schemas.microsoft.com/office/2006/metadata/properties" xmlns:ns2="3e03809e-c3ee-45dc-babc-9adc7888d119" xmlns:ns3="dcfeb59e-bb29-419e-af83-3d16f5fa27da" targetNamespace="http://schemas.microsoft.com/office/2006/metadata/properties" ma:root="true" ma:fieldsID="c9797b3e5405a192d9a8e85848574806" ns2:_="" ns3:_="">
    <xsd:import namespace="3e03809e-c3ee-45dc-babc-9adc7888d119"/>
    <xsd:import namespace="dcfeb59e-bb29-419e-af83-3d16f5fa27da"/>
    <xsd:element name="properties">
      <xsd:complexType>
        <xsd:sequence>
          <xsd:element name="documentManagement">
            <xsd:complexType>
              <xsd:all>
                <xsd:element ref="ns2:FileCategory" minOccurs="0"/>
                <xsd:element ref="ns2:FileClass" minOccurs="0"/>
                <xsd:element ref="ns2:jefe7a9d9a0344d3920c9767147f6121" minOccurs="0"/>
                <xsd:element ref="ns2:TaxCatchAll" minOccurs="0"/>
                <xsd:element ref="ns2:TaxCatchAllLabel" minOccurs="0"/>
                <xsd:element ref="ns2:SiteKeyword" minOccurs="0"/>
                <xsd:element ref="ns2:RPNumber" minOccurs="0"/>
                <xsd:element ref="ns3:Platfor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809e-c3ee-45dc-babc-9adc7888d119" elementFormDefault="qualified">
    <xsd:import namespace="http://schemas.microsoft.com/office/2006/documentManagement/types"/>
    <xsd:import namespace="http://schemas.microsoft.com/office/infopath/2007/PartnerControls"/>
    <xsd:element name="FileCategory" ma:index="2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"/>
                    <xsd:enumeration value="Consumables"/>
                    <xsd:enumeration value="Data"/>
                    <xsd:enumeration value="Finance"/>
                    <xsd:enumeration value="Hardware"/>
                    <xsd:enumeration value="HR"/>
                    <xsd:enumeration value="Meeting Related"/>
                    <xsd:enumeration value="Operational"/>
                    <xsd:enumeration value="Planning"/>
                    <xsd:enumeration value="Procurement"/>
                    <xsd:enumeration value="Project Management"/>
                    <xsd:enumeration value="Software"/>
                    <xsd:enumeration value="Training"/>
                    <xsd:enumeration value="Travel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FileClass" ma:index="3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ice"/>
                    <xsd:enumeration value="agenda"/>
                    <xsd:enumeration value="agreement"/>
                    <xsd:enumeration value="bulletin"/>
                    <xsd:enumeration value="checklist"/>
                    <xsd:enumeration value="contract"/>
                    <xsd:enumeration value="correspondence"/>
                    <xsd:enumeration value="data file"/>
                    <xsd:enumeration value="diagram"/>
                    <xsd:enumeration value="form"/>
                    <xsd:enumeration value="instruction"/>
                    <xsd:enumeration value="invoice"/>
                    <xsd:enumeration value="letter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photo"/>
                    <xsd:enumeration value="presentation"/>
                    <xsd:enumeration value="quote"/>
                    <xsd:enumeration value="receipt"/>
                    <xsd:enumeration value="report"/>
                    <xsd:enumeration value="risk assessment"/>
                    <xsd:enumeration value="survey"/>
                    <xsd:enumeration value="template"/>
                    <xsd:enumeration value="tender"/>
                    <xsd:enumeration value="video"/>
                    <xsd:enumeration value="worksheet"/>
                  </xsd:restriction>
                </xsd:simpleType>
              </xsd:element>
            </xsd:sequence>
          </xsd:extension>
        </xsd:complexContent>
      </xsd:complexType>
    </xsd:element>
    <xsd:element name="jefe7a9d9a0344d3920c9767147f6121" ma:index="8" nillable="true" ma:taxonomy="true" ma:internalName="jefe7a9d9a0344d3920c9767147f6121" ma:taxonomyFieldName="Record_x0020_Activity" ma:displayName="Record Activity" ma:fieldId="{3efe7a9d-9a03-44d3-920c-9767147f6121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e740254-b579-4c0f-88c8-c5d9f6e789f9}" ma:internalName="TaxCatchAll" ma:showField="CatchAllData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e740254-b579-4c0f-88c8-c5d9f6e789f9}" ma:internalName="TaxCatchAllLabel" ma:readOnly="true" ma:showField="CatchAllDataLabel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RPNumber" ma:index="15" nillable="true" ma:displayName="RPNumber" ma:description="Record Number from RecordPoint." ma:hidden="true" ma:internalName="RPNumb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eb59e-bb29-419e-af83-3d16f5fa27da" elementFormDefault="qualified">
    <xsd:import namespace="http://schemas.microsoft.com/office/2006/documentManagement/types"/>
    <xsd:import namespace="http://schemas.microsoft.com/office/infopath/2007/PartnerControls"/>
    <xsd:element name="Platform" ma:index="16" nillable="true" ma:displayName="Platform" ma:format="Dropdown" ma:internalName="Plat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VOF"/>
                    <xsd:enumeration value="Drifting Buoy"/>
                    <xsd:enumeration value="Moored Buoy"/>
                    <xsd:enumeration value="Argo"/>
                    <xsd:enumeration value="XBT"/>
                    <xsd:enumeration value="Wave buoy"/>
                    <xsd:enumeration value="IMOS SST"/>
                  </xsd:restriction>
                </xsd:simpleType>
              </xsd:element>
            </xsd:sequence>
          </xsd:extension>
        </xsd:complexContent>
      </xsd:complexType>
    </xsd:element>
    <xsd:element name="Date" ma:index="17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PNumber xmlns="3e03809e-c3ee-45dc-babc-9adc7888d119" xsi:nil="true"/>
    <Platform xmlns="dcfeb59e-bb29-419e-af83-3d16f5fa27da" xsi:nil="true"/>
    <SiteKeyword xmlns="3e03809e-c3ee-45dc-babc-9adc7888d119" xsi:nil="true"/>
    <jefe7a9d9a0344d3920c9767147f6121 xmlns="3e03809e-c3ee-45dc-babc-9adc7888d119">
      <Terms xmlns="http://schemas.microsoft.com/office/infopath/2007/PartnerControls"/>
    </jefe7a9d9a0344d3920c9767147f6121>
    <TaxCatchAll xmlns="3e03809e-c3ee-45dc-babc-9adc7888d119" xsi:nil="true"/>
    <FileCategory xmlns="3e03809e-c3ee-45dc-babc-9adc7888d119"/>
    <FileClass xmlns="3e03809e-c3ee-45dc-babc-9adc7888d119" xsi:nil="true"/>
    <Date xmlns="dcfeb59e-bb29-419e-af83-3d16f5fa27da" xsi:nil="true"/>
  </documentManagement>
</p:properties>
</file>

<file path=customXml/itemProps1.xml><?xml version="1.0" encoding="utf-8"?>
<ds:datastoreItem xmlns:ds="http://schemas.openxmlformats.org/officeDocument/2006/customXml" ds:itemID="{A91F043B-3B66-44CF-9C48-C0A4A3FFA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809e-c3ee-45dc-babc-9adc7888d119"/>
    <ds:schemaRef ds:uri="dcfeb59e-bb29-419e-af83-3d16f5fa2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DCFA4-512E-48B4-97D4-4A3F237FE8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25F0C-F815-4058-9E89-9C535FB3E093}">
  <ds:schemaRefs>
    <ds:schemaRef ds:uri="http://purl.org/dc/elements/1.1/"/>
    <ds:schemaRef ds:uri="http://schemas.microsoft.com/office/2006/metadata/properties"/>
    <ds:schemaRef ds:uri="3e03809e-c3ee-45dc-babc-9adc7888d11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cfeb59e-bb29-419e-af83-3d16f5fa27d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33869</TotalTime>
  <Words>289</Words>
  <Application>Microsoft Office PowerPoint</Application>
  <PresentationFormat>On-screen Show (4:3)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PowerPoint Presentation</vt:lpstr>
      <vt:lpstr>Current Status</vt:lpstr>
      <vt:lpstr>Highlights</vt:lpstr>
      <vt:lpstr>Highlights</vt:lpstr>
      <vt:lpstr>Issues &amp; Risks</vt:lpstr>
      <vt:lpstr>Publications &amp; User Impact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Joel Cabrie</cp:lastModifiedBy>
  <cp:revision>735</cp:revision>
  <cp:lastPrinted>2017-11-08T15:57:27Z</cp:lastPrinted>
  <dcterms:created xsi:type="dcterms:W3CDTF">2008-01-30T04:31:58Z</dcterms:created>
  <dcterms:modified xsi:type="dcterms:W3CDTF">2022-10-21T01:03:54Z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0x010100C6327E052C8BE04C942220FEE09FA62D003611B1D53A1B5442B64EC13CD8C48E70</vt:lpwstr>
  </property>
  <property fmtid="{D5CDD505-2E9C-101B-9397-08002B2CF9AE}" pid="3" name="TaxKeyword">
    <vt:lpwstr/>
  </property>
  <property fmtid="{D5CDD505-2E9C-101B-9397-08002B2CF9AE}" pid="4" name="TaxKeywordTaxHTField">
    <vt:lpwstr/>
  </property>
  <property fmtid="{D5CDD505-2E9C-101B-9397-08002B2CF9AE}" pid="5" name="Record Activity">
    <vt:lpwstr/>
  </property>
</Properties>
</file>