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sldIdLst>
    <p:sldId id="256" r:id="rId5"/>
    <p:sldId id="262" r:id="rId6"/>
    <p:sldId id="266" r:id="rId7"/>
    <p:sldId id="270" r:id="rId8"/>
    <p:sldId id="274" r:id="rId9"/>
    <p:sldId id="281" r:id="rId10"/>
    <p:sldId id="282" r:id="rId11"/>
    <p:sldId id="286" r:id="rId12"/>
    <p:sldId id="287" r:id="rId13"/>
    <p:sldId id="289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85" autoAdjust="0"/>
    <p:restoredTop sz="90253" autoAdjust="0"/>
  </p:normalViewPr>
  <p:slideViewPr>
    <p:cSldViewPr snapToGrid="0" snapToObjects="1">
      <p:cViewPr varScale="1">
        <p:scale>
          <a:sx n="112" d="100"/>
          <a:sy n="112" d="100"/>
        </p:scale>
        <p:origin x="1565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mpika Gallage" userId="4a82e38a-957a-410d-b619-5a28fcbc3224" providerId="ADAL" clId="{60402D1D-C9A8-4B54-892E-D8FD0E502E67}"/>
    <pc:docChg chg="modSld">
      <pc:chgData name="Champika Gallage" userId="4a82e38a-957a-410d-b619-5a28fcbc3224" providerId="ADAL" clId="{60402D1D-C9A8-4B54-892E-D8FD0E502E67}" dt="2022-10-31T17:26:13.563" v="0" actId="1076"/>
      <pc:docMkLst>
        <pc:docMk/>
      </pc:docMkLst>
      <pc:sldChg chg="modSp mod">
        <pc:chgData name="Champika Gallage" userId="4a82e38a-957a-410d-b619-5a28fcbc3224" providerId="ADAL" clId="{60402D1D-C9A8-4B54-892E-D8FD0E502E67}" dt="2022-10-31T17:26:13.563" v="0" actId="1076"/>
        <pc:sldMkLst>
          <pc:docMk/>
          <pc:sldMk cId="1306462608" sldId="274"/>
        </pc:sldMkLst>
        <pc:spChg chg="mod">
          <ac:chgData name="Champika Gallage" userId="4a82e38a-957a-410d-b619-5a28fcbc3224" providerId="ADAL" clId="{60402D1D-C9A8-4B54-892E-D8FD0E502E67}" dt="2022-10-31T17:26:13.563" v="0" actId="1076"/>
          <ac:spMkLst>
            <pc:docMk/>
            <pc:sldMk cId="1306462608" sldId="274"/>
            <ac:spMk id="8" creationId="{D7D5BEBF-1B38-B1A8-570B-565B08A046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4703A9-27D6-4296-8AA9-3EC409762AB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37E8-7CEF-4170-8CA3-3570C87FD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9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Funds related to DBCP</a:t>
            </a:r>
            <a:r>
              <a:rPr lang="en-US" baseline="0" dirty="0"/>
              <a:t> </a:t>
            </a:r>
            <a:r>
              <a:rPr lang="en-US" dirty="0"/>
              <a:t> activities come from different accounts managed by WMO, and IOC. WMO manage two</a:t>
            </a:r>
            <a:r>
              <a:rPr lang="en-US" baseline="0" dirty="0"/>
              <a:t> </a:t>
            </a:r>
            <a:r>
              <a:rPr lang="en-US" dirty="0"/>
              <a:t>trust funds related to DBCP</a:t>
            </a:r>
            <a:r>
              <a:rPr lang="en-US" baseline="0" dirty="0"/>
              <a:t> </a:t>
            </a:r>
            <a:r>
              <a:rPr lang="en-US" dirty="0"/>
              <a:t>activities; JCOMM Trust Fund(JCOMM-TF), and DBCP Trust Fund (DBCP-TF). IOC also manage a trust fund for DBCP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E37E8-7CEF-4170-8CA3-3570C87FD7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1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/>
              <a:t>Around</a:t>
            </a:r>
            <a:r>
              <a:rPr lang="fr-CH" dirty="0"/>
              <a:t> 45K in total per </a:t>
            </a:r>
            <a:r>
              <a:rPr lang="fr-CH" dirty="0" err="1"/>
              <a:t>year</a:t>
            </a:r>
            <a:r>
              <a:rPr lang="fr-CH" dirty="0"/>
              <a:t> for </a:t>
            </a:r>
            <a:r>
              <a:rPr lang="fr-CH" dirty="0" err="1"/>
              <a:t>purely</a:t>
            </a:r>
            <a:r>
              <a:rPr lang="fr-CH" dirty="0"/>
              <a:t> DBCP </a:t>
            </a:r>
            <a:r>
              <a:rPr lang="fr-CH" dirty="0" err="1"/>
              <a:t>activities</a:t>
            </a:r>
            <a:r>
              <a:rPr lang="fr-CH" dirty="0"/>
              <a:t> </a:t>
            </a:r>
            <a:r>
              <a:rPr lang="fr-CH" baseline="0" dirty="0"/>
              <a:t> </a:t>
            </a:r>
            <a:r>
              <a:rPr lang="fr-CH" baseline="0" dirty="0" err="1"/>
              <a:t>with</a:t>
            </a:r>
            <a:r>
              <a:rPr lang="fr-CH" baseline="0" dirty="0"/>
              <a:t> </a:t>
            </a:r>
            <a:r>
              <a:rPr lang="fr-CH" baseline="0" dirty="0" err="1"/>
              <a:t>current</a:t>
            </a:r>
            <a:r>
              <a:rPr lang="fr-CH" baseline="0" dirty="0"/>
              <a:t> distribution of </a:t>
            </a:r>
            <a:r>
              <a:rPr lang="fr-CH" baseline="0" dirty="0" err="1"/>
              <a:t>funds</a:t>
            </a:r>
            <a:r>
              <a:rPr lang="fr-CH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E37E8-7CEF-4170-8CA3-3570C87FD7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5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E37E8-7CEF-4170-8CA3-3570C87FD7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10481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CH" sz="4800" dirty="0">
                <a:solidFill>
                  <a:schemeClr val="bg1"/>
                </a:solidFill>
              </a:rPr>
              <a:t>Financial </a:t>
            </a:r>
            <a:r>
              <a:rPr lang="fr-CH" sz="54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7" name="Rectangle 6"/>
          <p:cNvSpPr/>
          <p:nvPr/>
        </p:nvSpPr>
        <p:spPr>
          <a:xfrm>
            <a:off x="2034964" y="1851294"/>
            <a:ext cx="54921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3</a:t>
            </a:r>
            <a:r>
              <a:rPr lang="en-CH" sz="2400" dirty="0">
                <a:solidFill>
                  <a:schemeClr val="bg1"/>
                </a:solidFill>
              </a:rPr>
              <a:t>8</a:t>
            </a:r>
            <a:r>
              <a:rPr lang="en-US" sz="2400" baseline="30000" dirty="0" err="1">
                <a:solidFill>
                  <a:schemeClr val="bg1"/>
                </a:solidFill>
              </a:rPr>
              <a:t>th</a:t>
            </a:r>
            <a:r>
              <a:rPr lang="en-US" sz="2400" dirty="0">
                <a:solidFill>
                  <a:schemeClr val="bg1"/>
                </a:solidFill>
              </a:rPr>
              <a:t>  Session of Data Buoy Cooperation Panel</a:t>
            </a:r>
            <a:endParaRPr lang="en-CH" sz="2400" dirty="0">
              <a:solidFill>
                <a:schemeClr val="bg1"/>
              </a:solidFill>
            </a:endParaRPr>
          </a:p>
          <a:p>
            <a:pPr algn="ctr"/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CH" sz="2400" dirty="0">
                <a:solidFill>
                  <a:schemeClr val="bg1"/>
                </a:solidFill>
              </a:rPr>
              <a:t>WMO, Geneva, Switzerland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01</a:t>
            </a:r>
            <a:r>
              <a:rPr lang="en-CH" sz="2400" dirty="0">
                <a:solidFill>
                  <a:schemeClr val="bg1"/>
                </a:solidFill>
              </a:rPr>
              <a:t>-04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CH" sz="2400" dirty="0">
                <a:solidFill>
                  <a:schemeClr val="bg1"/>
                </a:solidFill>
              </a:rPr>
              <a:t>November </a:t>
            </a:r>
            <a:r>
              <a:rPr lang="en-US" sz="2400" dirty="0">
                <a:solidFill>
                  <a:schemeClr val="bg1"/>
                </a:solidFill>
              </a:rPr>
              <a:t>202</a:t>
            </a:r>
            <a:r>
              <a:rPr lang="en-CH" sz="2400" dirty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09B4C4-D6C4-4409-A2FA-D7CC5E79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2EC8-6E83-35F9-637D-1A356E26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/>
          <a:lstStyle/>
          <a:p>
            <a:r>
              <a:rPr 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Estimated Balance by the end of 2023</a:t>
            </a:r>
            <a:endParaRPr lang="en-CH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202C4C-14E1-61DF-2CCA-4A9B717F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970D05-7758-5F18-9189-1BCCCA4FA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46571"/>
              </p:ext>
            </p:extLst>
          </p:nvPr>
        </p:nvGraphicFramePr>
        <p:xfrm>
          <a:off x="541176" y="1511719"/>
          <a:ext cx="8145624" cy="29709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95326">
                  <a:extLst>
                    <a:ext uri="{9D8B030D-6E8A-4147-A177-3AD203B41FA5}">
                      <a16:colId xmlns:a16="http://schemas.microsoft.com/office/drawing/2014/main" val="1135828746"/>
                    </a:ext>
                  </a:extLst>
                </a:gridCol>
                <a:gridCol w="1971153">
                  <a:extLst>
                    <a:ext uri="{9D8B030D-6E8A-4147-A177-3AD203B41FA5}">
                      <a16:colId xmlns:a16="http://schemas.microsoft.com/office/drawing/2014/main" val="922625758"/>
                    </a:ext>
                  </a:extLst>
                </a:gridCol>
                <a:gridCol w="1979145">
                  <a:extLst>
                    <a:ext uri="{9D8B030D-6E8A-4147-A177-3AD203B41FA5}">
                      <a16:colId xmlns:a16="http://schemas.microsoft.com/office/drawing/2014/main" val="181668209"/>
                    </a:ext>
                  </a:extLst>
                </a:gridCol>
              </a:tblGrid>
              <a:tr h="7265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ITEM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DBCP TF (US$)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IOC TF (US$)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7422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Funds Available for </a:t>
                      </a:r>
                      <a:r>
                        <a:rPr lang="en-CH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2023 Year*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142,827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71,158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7053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Approved maximum expenditures for 2023 (as approved at DBCP-38)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</a:t>
                      </a:r>
                      <a:r>
                        <a:rPr lang="en-GB" sz="1800" dirty="0">
                          <a:effectLst/>
                        </a:rPr>
                        <a:t>$5</a:t>
                      </a:r>
                      <a:r>
                        <a:rPr lang="en-CH" sz="1800" dirty="0">
                          <a:effectLst/>
                        </a:rPr>
                        <a:t>0,000)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</a:t>
                      </a: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30,000)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34781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Support cost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**($1,500)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***($2,100)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806843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1800" b="1" dirty="0">
                          <a:effectLst/>
                        </a:rPr>
                        <a:t>Estimated carry forward to </a:t>
                      </a:r>
                      <a:r>
                        <a:rPr lang="en-GB" sz="1800" b="1" dirty="0">
                          <a:effectLst/>
                        </a:rPr>
                        <a:t>202</a:t>
                      </a:r>
                      <a:r>
                        <a:rPr lang="en-CH" sz="1800" b="1" dirty="0">
                          <a:effectLst/>
                        </a:rPr>
                        <a:t>4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$91,327</a:t>
                      </a: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$39,058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22349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7E6758-AC71-EA46-F0DB-3D36C3A095F4}"/>
              </a:ext>
            </a:extLst>
          </p:cNvPr>
          <p:cNvSpPr txBox="1"/>
          <p:nvPr/>
        </p:nvSpPr>
        <p:spPr>
          <a:xfrm>
            <a:off x="532264" y="4976949"/>
            <a:ext cx="780651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H" dirty="0"/>
              <a:t>*</a:t>
            </a:r>
            <a:r>
              <a:rPr lang="en-US" dirty="0"/>
              <a:t>W</a:t>
            </a:r>
            <a:r>
              <a:rPr lang="en-CH" dirty="0" err="1"/>
              <a:t>ith</a:t>
            </a:r>
            <a:r>
              <a:rPr lang="en-CH" dirty="0"/>
              <a:t> the assumption that all regular contributions will arrive</a:t>
            </a:r>
          </a:p>
          <a:p>
            <a:r>
              <a:rPr lang="en-CH" dirty="0"/>
              <a:t>** 3% support cost , *** 7% support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47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>
                <a:solidFill>
                  <a:schemeClr val="bg1"/>
                </a:solidFill>
              </a:rPr>
              <a:t>Merci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76623D-0CB6-4802-B2D1-73747DD2A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H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DBCP </a:t>
            </a:r>
            <a:r>
              <a:rPr lang="fr-CH" sz="40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Funding</a:t>
            </a:r>
            <a:r>
              <a:rPr lang="fr-CH" sz="4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Sources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739947"/>
            <a:ext cx="7696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CH" sz="2400" b="1" dirty="0">
                <a:solidFill>
                  <a:srgbClr val="7030A0"/>
                </a:solidFill>
              </a:rPr>
              <a:t>WHOI Trust Funds at WMO</a:t>
            </a:r>
            <a:r>
              <a:rPr lang="fr-CH" sz="2000" dirty="0"/>
              <a:t>(support </a:t>
            </a:r>
            <a:r>
              <a:rPr lang="fr-CH" sz="2000" dirty="0" err="1"/>
              <a:t>cost</a:t>
            </a:r>
            <a:r>
              <a:rPr lang="fr-CH" sz="2000" dirty="0"/>
              <a:t> 7%)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Primarily for </a:t>
            </a:r>
            <a:r>
              <a:rPr lang="en-CH" dirty="0"/>
              <a:t>Ocean</a:t>
            </a:r>
            <a:r>
              <a:rPr lang="en-US" dirty="0"/>
              <a:t>OPS staff salaries (fraction for </a:t>
            </a:r>
            <a:r>
              <a:rPr lang="en-CH" dirty="0"/>
              <a:t>Ocean</a:t>
            </a:r>
            <a:r>
              <a:rPr lang="en-US" dirty="0"/>
              <a:t>OPS activities)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Managed by WMO following the instructions from the donor </a:t>
            </a:r>
          </a:p>
          <a:p>
            <a:pPr lvl="1"/>
            <a:endParaRPr lang="fr-CH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CH" sz="2400" b="1" dirty="0">
                <a:solidFill>
                  <a:schemeClr val="accent3">
                    <a:lumMod val="75000"/>
                  </a:schemeClr>
                </a:solidFill>
              </a:rPr>
              <a:t>DBCP Trust </a:t>
            </a:r>
            <a:r>
              <a:rPr lang="fr-CH" sz="2400" b="1" dirty="0" err="1">
                <a:solidFill>
                  <a:schemeClr val="accent3">
                    <a:lumMod val="75000"/>
                  </a:schemeClr>
                </a:solidFill>
              </a:rPr>
              <a:t>Fund</a:t>
            </a:r>
            <a:r>
              <a:rPr lang="fr-CH" sz="2400" b="1" dirty="0">
                <a:solidFill>
                  <a:schemeClr val="accent3">
                    <a:lumMod val="75000"/>
                  </a:schemeClr>
                </a:solidFill>
              </a:rPr>
              <a:t> at WMO </a:t>
            </a:r>
            <a:r>
              <a:rPr lang="fr-CH" sz="2000" dirty="0"/>
              <a:t>(support </a:t>
            </a:r>
            <a:r>
              <a:rPr lang="fr-CH" sz="2000" dirty="0" err="1"/>
              <a:t>cost</a:t>
            </a:r>
            <a:r>
              <a:rPr lang="fr-CH" sz="2000" dirty="0"/>
              <a:t> 3%)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CH" dirty="0"/>
              <a:t>Evolved to a </a:t>
            </a:r>
            <a:r>
              <a:rPr lang="en-GB" dirty="0"/>
              <a:t>multi-user trust fund 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CH" dirty="0" err="1"/>
              <a:t>Benifits</a:t>
            </a:r>
            <a:r>
              <a:rPr lang="fr-CH" dirty="0"/>
              <a:t>  </a:t>
            </a:r>
            <a:r>
              <a:rPr lang="fr-CH" dirty="0" err="1"/>
              <a:t>from</a:t>
            </a:r>
            <a:r>
              <a:rPr lang="fr-CH" dirty="0"/>
              <a:t> </a:t>
            </a:r>
            <a:r>
              <a:rPr lang="fr-CH" dirty="0" err="1"/>
              <a:t>lower</a:t>
            </a:r>
            <a:r>
              <a:rPr lang="fr-CH" dirty="0"/>
              <a:t> support </a:t>
            </a:r>
            <a:r>
              <a:rPr lang="fr-CH" dirty="0" err="1"/>
              <a:t>cost</a:t>
            </a:r>
            <a:endParaRPr lang="fr-CH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CH" dirty="0" err="1"/>
              <a:t>Managed</a:t>
            </a:r>
            <a:r>
              <a:rPr lang="fr-CH" dirty="0"/>
              <a:t> by WMO </a:t>
            </a:r>
            <a:r>
              <a:rPr lang="fr-CH" dirty="0" err="1"/>
              <a:t>with</a:t>
            </a:r>
            <a:r>
              <a:rPr lang="fr-CH" dirty="0"/>
              <a:t> </a:t>
            </a:r>
            <a:r>
              <a:rPr lang="fr-CH" dirty="0" err="1"/>
              <a:t>authorization</a:t>
            </a:r>
            <a:r>
              <a:rPr lang="fr-CH" dirty="0"/>
              <a:t> </a:t>
            </a:r>
            <a:r>
              <a:rPr lang="fr-CH" dirty="0" err="1"/>
              <a:t>from</a:t>
            </a:r>
            <a:r>
              <a:rPr lang="fr-CH" dirty="0"/>
              <a:t> respective panels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fr-CH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CH" sz="2400" b="1" dirty="0">
                <a:solidFill>
                  <a:schemeClr val="accent2">
                    <a:lumMod val="75000"/>
                  </a:schemeClr>
                </a:solidFill>
              </a:rPr>
              <a:t>DBCP Trust </a:t>
            </a:r>
            <a:r>
              <a:rPr lang="fr-CH" sz="2400" b="1" dirty="0" err="1">
                <a:solidFill>
                  <a:schemeClr val="accent2">
                    <a:lumMod val="75000"/>
                  </a:schemeClr>
                </a:solidFill>
              </a:rPr>
              <a:t>Fund</a:t>
            </a:r>
            <a:r>
              <a:rPr lang="fr-CH" sz="2400" b="1" dirty="0">
                <a:solidFill>
                  <a:schemeClr val="accent2">
                    <a:lumMod val="75000"/>
                  </a:schemeClr>
                </a:solidFill>
              </a:rPr>
              <a:t> at IOC </a:t>
            </a:r>
            <a:r>
              <a:rPr lang="fr-CH" sz="2000" dirty="0"/>
              <a:t>(support </a:t>
            </a:r>
            <a:r>
              <a:rPr lang="fr-CH" sz="2000" dirty="0" err="1"/>
              <a:t>cost</a:t>
            </a:r>
            <a:r>
              <a:rPr lang="fr-CH" sz="2000" dirty="0"/>
              <a:t> 7%)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n-US" dirty="0"/>
              <a:t>Primarily for DBCP Capacity Building activities (</a:t>
            </a:r>
            <a:r>
              <a:rPr lang="en-CH" dirty="0"/>
              <a:t>MNR</a:t>
            </a:r>
            <a:r>
              <a:rPr lang="en-US" dirty="0"/>
              <a:t>, China contribution)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CH" dirty="0" err="1"/>
              <a:t>Managed</a:t>
            </a:r>
            <a:r>
              <a:rPr lang="fr-CH" dirty="0"/>
              <a:t> by IOC </a:t>
            </a:r>
            <a:r>
              <a:rPr lang="fr-CH" dirty="0" err="1"/>
              <a:t>with</a:t>
            </a:r>
            <a:r>
              <a:rPr lang="fr-CH" dirty="0"/>
              <a:t>  </a:t>
            </a:r>
            <a:r>
              <a:rPr lang="fr-CH" dirty="0" err="1"/>
              <a:t>authorization</a:t>
            </a:r>
            <a:r>
              <a:rPr lang="fr-CH" dirty="0"/>
              <a:t>  </a:t>
            </a:r>
            <a:r>
              <a:rPr lang="fr-CH" dirty="0" err="1"/>
              <a:t>from</a:t>
            </a:r>
            <a:r>
              <a:rPr lang="fr-CH" dirty="0"/>
              <a:t> DBCP </a:t>
            </a:r>
            <a:r>
              <a:rPr lang="en-US" dirty="0"/>
              <a:t>following the instructions from the donor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07B8E2-5DE3-4ACB-AB7B-C8FD59BEE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41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142"/>
          </a:xfrm>
        </p:spPr>
        <p:txBody>
          <a:bodyPr>
            <a:noAutofit/>
          </a:bodyPr>
          <a:lstStyle/>
          <a:p>
            <a:r>
              <a:rPr lang="fr-CH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DBCP TF </a:t>
            </a:r>
            <a:r>
              <a:rPr lang="fr-CH" sz="3600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Governance</a:t>
            </a:r>
            <a:endParaRPr lang="en-U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968970"/>
              </p:ext>
            </p:extLst>
          </p:nvPr>
        </p:nvGraphicFramePr>
        <p:xfrm>
          <a:off x="197207" y="1145563"/>
          <a:ext cx="3865205" cy="3927033"/>
        </p:xfrm>
        <a:graphic>
          <a:graphicData uri="http://schemas.openxmlformats.org/drawingml/2006/table">
            <a:tbl>
              <a:tblPr firstRow="1" firstCol="1" bandRow="1"/>
              <a:tblGrid>
                <a:gridCol w="386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/>
                          <a:ea typeface="Batang"/>
                          <a:cs typeface="Arial"/>
                        </a:rPr>
                        <a:t>DBCP-TF Item description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0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Ocean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OPS 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(OCG</a:t>
                      </a:r>
                      <a:r>
                        <a:rPr lang="en-GB" sz="1400" b="1" i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 with Panel Chairs)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Ocean</a:t>
                      </a: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OPS Logistical Support </a:t>
                      </a:r>
                      <a:r>
                        <a:rPr lang="en-CH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(i.e. IT hosting)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DBCP-TC Travel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SOT-TC Travel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Other </a:t>
                      </a:r>
                      <a:r>
                        <a:rPr lang="en-CH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Ocean</a:t>
                      </a: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OPS  expenses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DBCP 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(DBCP EXB)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DBCP chair and other travel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DBCP Capacity Building 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27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Other DBCP expenses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SOT 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(SOT EXB)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SOT chair and other travel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Other SOT expenses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Batang"/>
                          <a:cs typeface="Arial"/>
                        </a:rPr>
                        <a:t>WMO (Secretariat)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Arial"/>
                          <a:ea typeface="Batang"/>
                          <a:cs typeface="Arial"/>
                        </a:rPr>
                        <a:t>WMO activities</a:t>
                      </a: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564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7501" marR="575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0426" y="5051138"/>
            <a:ext cx="2448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3% program support cost</a:t>
            </a:r>
            <a:endParaRPr lang="en-US" i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2E12D0-C945-876A-CA46-35683D6A0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412" y="1162122"/>
            <a:ext cx="4981575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05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142"/>
          </a:xfrm>
        </p:spPr>
        <p:txBody>
          <a:bodyPr>
            <a:noAutofit/>
          </a:bodyPr>
          <a:lstStyle/>
          <a:p>
            <a:r>
              <a:rPr lang="fr-CH" sz="36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DBCP TF</a:t>
            </a:r>
            <a:r>
              <a:rPr lang="fr-CH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Regular Contributions</a:t>
            </a:r>
            <a:endParaRPr lang="en-U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758791"/>
              </p:ext>
            </p:extLst>
          </p:nvPr>
        </p:nvGraphicFramePr>
        <p:xfrm>
          <a:off x="1615311" y="1196225"/>
          <a:ext cx="6082748" cy="29589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59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Currency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 err="1"/>
                        <a:t>Amount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 err="1"/>
                        <a:t>Australia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11,700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Canada*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CAD$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3</a:t>
                      </a:r>
                      <a:r>
                        <a:rPr lang="en-CH" dirty="0"/>
                        <a:t>5</a:t>
                      </a:r>
                      <a:r>
                        <a:rPr lang="fr-CH" dirty="0"/>
                        <a:t>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E-SURFMAR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55,000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Germany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3,600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 err="1"/>
                        <a:t>India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US$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5,000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New </a:t>
                      </a:r>
                      <a:r>
                        <a:rPr lang="fr-CH" dirty="0" err="1"/>
                        <a:t>Zealand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1,800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74">
                <a:tc>
                  <a:txBody>
                    <a:bodyPr/>
                    <a:lstStyle/>
                    <a:p>
                      <a:r>
                        <a:rPr lang="fr-CH" dirty="0"/>
                        <a:t>South </a:t>
                      </a:r>
                      <a:r>
                        <a:rPr lang="fr-CH" dirty="0" err="1"/>
                        <a:t>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dirty="0"/>
                        <a:t>EURO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CH" dirty="0"/>
                        <a:t>4,000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615310" y="4317212"/>
            <a:ext cx="60827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contributions for 20</a:t>
            </a:r>
            <a:r>
              <a:rPr lang="en-CH" sz="1400" dirty="0"/>
              <a:t>22</a:t>
            </a:r>
            <a:r>
              <a:rPr lang="en-US" sz="1400" dirty="0"/>
              <a:t> and the amount increases by CAD$ 1,000 each year</a:t>
            </a:r>
            <a:r>
              <a:rPr lang="en-CH" sz="1400" dirty="0"/>
              <a:t> until the end of agreement in 2023</a:t>
            </a:r>
            <a:endParaRPr lang="en-US" sz="1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11962"/>
              </p:ext>
            </p:extLst>
          </p:nvPr>
        </p:nvGraphicFramePr>
        <p:xfrm>
          <a:off x="1090962" y="5002427"/>
          <a:ext cx="6962076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9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78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8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 err="1"/>
                        <a:t>Contributors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H" dirty="0"/>
                        <a:t>Ocean</a:t>
                      </a:r>
                      <a:r>
                        <a:rPr lang="fr-CH" dirty="0"/>
                        <a:t>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SOT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DBCP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sz="1800" kern="1200" dirty="0">
                          <a:solidFill>
                            <a:schemeClr val="dk1"/>
                          </a:solidFill>
                        </a:rPr>
                        <a:t>All </a:t>
                      </a:r>
                      <a:r>
                        <a:rPr lang="fr-CH" sz="1400" dirty="0" err="1"/>
                        <a:t>except</a:t>
                      </a:r>
                      <a:r>
                        <a:rPr lang="fr-CH" sz="1400" dirty="0"/>
                        <a:t> E-SURFMAR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61%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08%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31%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E-SURFMAR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dirty="0"/>
                        <a:t>15%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860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C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contributions </a:t>
            </a:r>
            <a:r>
              <a:rPr lang="fr-CH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DBCP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041058"/>
              </p:ext>
            </p:extLst>
          </p:nvPr>
        </p:nvGraphicFramePr>
        <p:xfrm>
          <a:off x="544750" y="959256"/>
          <a:ext cx="8142050" cy="5144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3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4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29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b="1" kern="1200" dirty="0">
                          <a:solidFill>
                            <a:schemeClr val="tx1"/>
                          </a:solidFill>
                          <a:effectLst/>
                        </a:rPr>
                        <a:t>Annual contribution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b="1" kern="1200" dirty="0">
                          <a:solidFill>
                            <a:schemeClr val="tx1"/>
                          </a:solidFill>
                          <a:effectLst/>
                        </a:rPr>
                        <a:t>OceanOPS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DBCP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SOT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/>
                </a:tc>
                <a:extLst>
                  <a:ext uri="{0D108BD9-81ED-4DB2-BD59-A6C34878D82A}">
                    <a16:rowId xmlns:a16="http://schemas.microsoft.com/office/drawing/2014/main" val="3067382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E-SURFMAR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€ 55,000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70%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15%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15%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Meteorological Services of New Zealand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€ 1,800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31%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Environment and Climate Change Canada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CAD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 33,000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31%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Bureau of Meteorology, Australia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€ 11,700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31%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National Institute of Ocean Technology, India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US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</a:rPr>
                        <a:t>$5,000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31%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South African Weather Service (SAWS)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€ 4,000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31%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BSH, Germany</a:t>
                      </a:r>
                      <a:endParaRPr lang="en-US" sz="16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600" kern="1200" dirty="0">
                          <a:solidFill>
                            <a:schemeClr val="tx1"/>
                          </a:solidFill>
                          <a:effectLst/>
                        </a:rPr>
                        <a:t>€ 3,600</a:t>
                      </a:r>
                      <a:endParaRPr lang="en-CH" sz="16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61%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31%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8%</a:t>
                      </a:r>
                      <a:endParaRPr lang="en-US" sz="16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United States (Contribution to for DBCP)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tx1"/>
                          </a:solidFill>
                          <a:effectLst/>
                        </a:rPr>
                        <a:t>~US$52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0,000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~64%</a:t>
                      </a: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*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effectLst/>
                        </a:rPr>
                        <a:t>~20%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CH" sz="16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~20% </a:t>
                      </a:r>
                      <a:endParaRPr lang="en-CH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effectLst/>
                        </a:rPr>
                        <a:t>Ministry of natural Resources, China (received at IOC)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solidFill>
                            <a:schemeClr val="tx1"/>
                          </a:solidFill>
                          <a:effectLst/>
                        </a:rPr>
                        <a:t>US$ 20,000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CH" sz="1600" dirty="0">
                          <a:effectLst/>
                        </a:rPr>
                        <a:t>100%</a:t>
                      </a:r>
                      <a:endParaRPr lang="en-US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5405" marR="68580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346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904689" y="982401"/>
            <a:ext cx="1459149" cy="51213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A6C4F-52C1-4F36-813E-5956C3415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D5BEBF-1B38-B1A8-570B-565B08A04604}"/>
              </a:ext>
            </a:extLst>
          </p:cNvPr>
          <p:cNvSpPr txBox="1"/>
          <p:nvPr/>
        </p:nvSpPr>
        <p:spPr>
          <a:xfrm>
            <a:off x="2186473" y="6126854"/>
            <a:ext cx="4858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400" dirty="0">
                <a:solidFill>
                  <a:schemeClr val="bg1">
                    <a:lumMod val="65000"/>
                  </a:schemeClr>
                </a:solidFill>
              </a:rPr>
              <a:t>* includes 20% DBCP and 20% SOT</a:t>
            </a:r>
          </a:p>
        </p:txBody>
      </p:sp>
    </p:spTree>
    <p:extLst>
      <p:ext uri="{BB962C8B-B14F-4D97-AF65-F5344CB8AC3E}">
        <p14:creationId xmlns:p14="http://schemas.microsoft.com/office/powerpoint/2010/main" val="130646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33E11-A9E4-A666-BB19-88717B3DC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2" y="110621"/>
            <a:ext cx="8229600" cy="769416"/>
          </a:xfrm>
        </p:spPr>
        <p:txBody>
          <a:bodyPr>
            <a:normAutofit/>
          </a:bodyPr>
          <a:lstStyle/>
          <a:p>
            <a:r>
              <a:rPr lang="en-CH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Contributions to Panels in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CF08E7-D6EF-F383-F6D5-DC6B51313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41AFB6-C2F8-16BF-5C3E-F81660C65C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39980"/>
              </p:ext>
            </p:extLst>
          </p:nvPr>
        </p:nvGraphicFramePr>
        <p:xfrm>
          <a:off x="457202" y="704681"/>
          <a:ext cx="8229602" cy="566963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2887">
                  <a:extLst>
                    <a:ext uri="{9D8B030D-6E8A-4147-A177-3AD203B41FA5}">
                      <a16:colId xmlns:a16="http://schemas.microsoft.com/office/drawing/2014/main" val="736327119"/>
                    </a:ext>
                  </a:extLst>
                </a:gridCol>
                <a:gridCol w="1345580">
                  <a:extLst>
                    <a:ext uri="{9D8B030D-6E8A-4147-A177-3AD203B41FA5}">
                      <a16:colId xmlns:a16="http://schemas.microsoft.com/office/drawing/2014/main" val="3543924508"/>
                    </a:ext>
                  </a:extLst>
                </a:gridCol>
                <a:gridCol w="1222234">
                  <a:extLst>
                    <a:ext uri="{9D8B030D-6E8A-4147-A177-3AD203B41FA5}">
                      <a16:colId xmlns:a16="http://schemas.microsoft.com/office/drawing/2014/main" val="1020274520"/>
                    </a:ext>
                  </a:extLst>
                </a:gridCol>
                <a:gridCol w="1009185">
                  <a:extLst>
                    <a:ext uri="{9D8B030D-6E8A-4147-A177-3AD203B41FA5}">
                      <a16:colId xmlns:a16="http://schemas.microsoft.com/office/drawing/2014/main" val="3302725891"/>
                    </a:ext>
                  </a:extLst>
                </a:gridCol>
                <a:gridCol w="1035062">
                  <a:extLst>
                    <a:ext uri="{9D8B030D-6E8A-4147-A177-3AD203B41FA5}">
                      <a16:colId xmlns:a16="http://schemas.microsoft.com/office/drawing/2014/main" val="2359608452"/>
                    </a:ext>
                  </a:extLst>
                </a:gridCol>
                <a:gridCol w="1077327">
                  <a:extLst>
                    <a:ext uri="{9D8B030D-6E8A-4147-A177-3AD203B41FA5}">
                      <a16:colId xmlns:a16="http://schemas.microsoft.com/office/drawing/2014/main" val="2219581672"/>
                    </a:ext>
                  </a:extLst>
                </a:gridCol>
                <a:gridCol w="1077327">
                  <a:extLst>
                    <a:ext uri="{9D8B030D-6E8A-4147-A177-3AD203B41FA5}">
                      <a16:colId xmlns:a16="http://schemas.microsoft.com/office/drawing/2014/main" val="2290724806"/>
                    </a:ext>
                  </a:extLst>
                </a:gridCol>
              </a:tblGrid>
              <a:tr h="39124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In Currency of Payment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In US$ </a:t>
                      </a:r>
                      <a:r>
                        <a:rPr lang="en-GB" sz="1050" dirty="0">
                          <a:solidFill>
                            <a:srgbClr val="0000FF"/>
                          </a:solidFill>
                          <a:effectLst/>
                        </a:rPr>
                        <a:t>(exchange rate of 02/07/2021)</a:t>
                      </a:r>
                      <a:endParaRPr lang="en-CH" sz="105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WMO/DBCP TF (Estimates)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IOC TF Estimates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extLst>
                  <a:ext uri="{0D108BD9-81ED-4DB2-BD59-A6C34878D82A}">
                    <a16:rowId xmlns:a16="http://schemas.microsoft.com/office/drawing/2014/main" val="536665377"/>
                  </a:ext>
                </a:extLst>
              </a:tr>
              <a:tr h="191207"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solidFill>
                            <a:srgbClr val="0000FF"/>
                          </a:solidFill>
                          <a:effectLst/>
                        </a:rPr>
                        <a:t>OceanOPS</a:t>
                      </a:r>
                      <a:endParaRPr lang="en-CH" sz="140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DBCP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SOT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solidFill>
                            <a:srgbClr val="0000FF"/>
                          </a:solidFill>
                          <a:effectLst/>
                        </a:rPr>
                        <a:t>DBCP</a:t>
                      </a:r>
                      <a:endParaRPr lang="en-CH" sz="14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588862"/>
                  </a:ext>
                </a:extLst>
              </a:tr>
              <a:tr h="39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E-SURFMAR (DBCP/SOT)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€ 55,000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62,745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43,950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9,418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9,418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78628"/>
                  </a:ext>
                </a:extLst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Meteorological Services of New Zealand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€ 1,800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$2,027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$1,236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$628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$162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69714"/>
                  </a:ext>
                </a:extLst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Environment and Climate Change Canada</a:t>
                      </a:r>
                      <a:r>
                        <a:rPr lang="en-CH" sz="1400" dirty="0">
                          <a:effectLst/>
                        </a:rPr>
                        <a:t>**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CAD$ 34,000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$27,698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$16,</a:t>
                      </a:r>
                      <a:r>
                        <a:rPr lang="en-CH" sz="1400">
                          <a:effectLst/>
                        </a:rPr>
                        <a:t>896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$8,586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$2,21</a:t>
                      </a:r>
                      <a:r>
                        <a:rPr lang="en-CH" sz="1400" dirty="0">
                          <a:effectLst/>
                        </a:rPr>
                        <a:t>6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748689"/>
                  </a:ext>
                </a:extLst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Bureau of Meteorology, Australia</a:t>
                      </a:r>
                      <a:r>
                        <a:rPr lang="en-CH" sz="1400" dirty="0">
                          <a:effectLst/>
                        </a:rPr>
                        <a:t>**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€ 11,700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$13,176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$8,037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$4,08</a:t>
                      </a:r>
                      <a:r>
                        <a:rPr lang="en-CH" sz="1400" dirty="0">
                          <a:effectLst/>
                        </a:rPr>
                        <a:t>5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$1,054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390023"/>
                  </a:ext>
                </a:extLst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National Institute of Ocean Technology, India</a:t>
                      </a:r>
                      <a:r>
                        <a:rPr lang="en-CH" sz="1400" dirty="0">
                          <a:effectLst/>
                        </a:rPr>
                        <a:t>**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US$ 5,000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$5,000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$3,050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$1,550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$400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10275"/>
                  </a:ext>
                </a:extLst>
              </a:tr>
              <a:tr h="591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South African Weather Service (SAWS)*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€ 4,000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$4,730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$2,885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$1,466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$378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61550"/>
                  </a:ext>
                </a:extLst>
              </a:tr>
              <a:tr h="391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BSH, Germany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(SOT)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€ </a:t>
                      </a:r>
                      <a:r>
                        <a:rPr lang="en-CH" sz="1400" dirty="0">
                          <a:effectLst/>
                        </a:rPr>
                        <a:t>3,600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$4</a:t>
                      </a:r>
                      <a:r>
                        <a:rPr lang="en-CH" sz="1400" dirty="0">
                          <a:effectLst/>
                        </a:rPr>
                        <a:t>,110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2,548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1,274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329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968067"/>
                  </a:ext>
                </a:extLst>
              </a:tr>
              <a:tr h="255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MNR-China 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US$ </a:t>
                      </a:r>
                      <a:r>
                        <a:rPr lang="en-CH" sz="1400">
                          <a:effectLst/>
                        </a:rPr>
                        <a:t>1</a:t>
                      </a:r>
                      <a:r>
                        <a:rPr lang="en-GB" sz="1400">
                          <a:effectLst/>
                        </a:rPr>
                        <a:t>0,000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CH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1</a:t>
                      </a:r>
                      <a:r>
                        <a:rPr lang="en-GB" sz="1400" dirty="0">
                          <a:effectLst/>
                        </a:rPr>
                        <a:t>0,000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888746"/>
                  </a:ext>
                </a:extLst>
              </a:tr>
              <a:tr h="255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Total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$1</a:t>
                      </a:r>
                      <a:r>
                        <a:rPr lang="en-CH" sz="1400" dirty="0">
                          <a:effectLst/>
                        </a:rPr>
                        <a:t>19,526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78,603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$2</a:t>
                      </a:r>
                      <a:r>
                        <a:rPr lang="en-CH" sz="1400" dirty="0">
                          <a:effectLst/>
                        </a:rPr>
                        <a:t>7,007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$1</a:t>
                      </a:r>
                      <a:r>
                        <a:rPr lang="en-CH" sz="1400" dirty="0">
                          <a:effectLst/>
                        </a:rPr>
                        <a:t>3,975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$</a:t>
                      </a:r>
                      <a:r>
                        <a:rPr lang="en-CH" sz="1400" dirty="0">
                          <a:effectLst/>
                        </a:rPr>
                        <a:t>1</a:t>
                      </a:r>
                      <a:r>
                        <a:rPr lang="en-GB" sz="1400" dirty="0">
                          <a:effectLst/>
                        </a:rPr>
                        <a:t>0,000</a:t>
                      </a:r>
                      <a:endParaRPr lang="en-CH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5405" marR="73025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7390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16B1340-6762-9F57-E6E3-E98F04D7DF28}"/>
              </a:ext>
            </a:extLst>
          </p:cNvPr>
          <p:cNvSpPr txBox="1"/>
          <p:nvPr/>
        </p:nvSpPr>
        <p:spPr>
          <a:xfrm>
            <a:off x="2047164" y="6522079"/>
            <a:ext cx="6455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/>
              <a:t>* Contribution may not be possible, ** contributions not yet received</a:t>
            </a:r>
          </a:p>
        </p:txBody>
      </p:sp>
    </p:spTree>
    <p:extLst>
      <p:ext uri="{BB962C8B-B14F-4D97-AF65-F5344CB8AC3E}">
        <p14:creationId xmlns:p14="http://schemas.microsoft.com/office/powerpoint/2010/main" val="92161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2EC8-6E83-35F9-637D-1A356E26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/>
          <a:lstStyle/>
          <a:p>
            <a:r>
              <a:rPr lang="en-CH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Financial Statement - 2022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202C4C-14E1-61DF-2CCA-4A9B717F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A5FAF27-E17C-3CDC-5B58-5DDBCEEABC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20501"/>
              </p:ext>
            </p:extLst>
          </p:nvPr>
        </p:nvGraphicFramePr>
        <p:xfrm>
          <a:off x="532264" y="1511719"/>
          <a:ext cx="8154536" cy="34373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490112">
                  <a:extLst>
                    <a:ext uri="{9D8B030D-6E8A-4147-A177-3AD203B41FA5}">
                      <a16:colId xmlns:a16="http://schemas.microsoft.com/office/drawing/2014/main" val="3603167136"/>
                    </a:ext>
                  </a:extLst>
                </a:gridCol>
                <a:gridCol w="2006221">
                  <a:extLst>
                    <a:ext uri="{9D8B030D-6E8A-4147-A177-3AD203B41FA5}">
                      <a16:colId xmlns:a16="http://schemas.microsoft.com/office/drawing/2014/main" val="3024981298"/>
                    </a:ext>
                  </a:extLst>
                </a:gridCol>
                <a:gridCol w="1658203">
                  <a:extLst>
                    <a:ext uri="{9D8B030D-6E8A-4147-A177-3AD203B41FA5}">
                      <a16:colId xmlns:a16="http://schemas.microsoft.com/office/drawing/2014/main" val="4054354351"/>
                    </a:ext>
                  </a:extLst>
                </a:gridCol>
              </a:tblGrid>
              <a:tr h="4467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ITEM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DBCP TF (US$)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IOC TF (US$)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51725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Balance Brought Forward from previous year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$133,75</a:t>
                      </a:r>
                      <a:r>
                        <a:rPr lang="en-CH" sz="1800" dirty="0">
                          <a:effectLst/>
                        </a:rPr>
                        <a:t>8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53,354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13507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National Contributions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27,007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$10,000 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07245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Funds Available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$1</a:t>
                      </a:r>
                      <a:r>
                        <a:rPr lang="en-CH" sz="1800" b="1" dirty="0">
                          <a:effectLst/>
                        </a:rPr>
                        <a:t>60,765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CH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63,354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19352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Expenses (travel support for DBCP participants)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</a:t>
                      </a:r>
                      <a:r>
                        <a:rPr lang="en-GB" sz="1800" dirty="0">
                          <a:effectLst/>
                        </a:rPr>
                        <a:t>$20,000</a:t>
                      </a:r>
                      <a:r>
                        <a:rPr lang="en-CH" sz="1800" dirty="0">
                          <a:effectLst/>
                        </a:rPr>
                        <a:t>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2,0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42*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54856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Expenses (Chair travel)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</a:t>
                      </a:r>
                      <a:r>
                        <a:rPr lang="en-GB" sz="1800" dirty="0">
                          <a:effectLst/>
                        </a:rPr>
                        <a:t>$4,100</a:t>
                      </a:r>
                      <a:r>
                        <a:rPr lang="en-CH" sz="1800" dirty="0">
                          <a:effectLst/>
                        </a:rPr>
                        <a:t>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638033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>
                          <a:effectLst/>
                        </a:rPr>
                        <a:t>Wave drifter pilot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($20,500)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40760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Expenses (Direct &amp; Indirect costs)</a:t>
                      </a:r>
                      <a:endParaRPr lang="en-CH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(</a:t>
                      </a: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1,338**)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154***)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946937"/>
                  </a:ext>
                </a:extLst>
              </a:tr>
              <a:tr h="3452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Balance at </a:t>
                      </a:r>
                      <a:r>
                        <a:rPr lang="en-CH" sz="1800" b="1" dirty="0">
                          <a:effectLst/>
                        </a:rPr>
                        <a:t>31 </a:t>
                      </a:r>
                      <a:r>
                        <a:rPr lang="en-GB" sz="1800" b="1" dirty="0">
                          <a:effectLst/>
                        </a:rPr>
                        <a:t>Dec</a:t>
                      </a:r>
                      <a:r>
                        <a:rPr lang="en-CH" sz="1800" b="1" dirty="0">
                          <a:effectLst/>
                        </a:rPr>
                        <a:t>ember</a:t>
                      </a:r>
                      <a:r>
                        <a:rPr lang="en-GB" sz="1800" b="1" dirty="0">
                          <a:effectLst/>
                        </a:rPr>
                        <a:t> 2022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</a:rPr>
                        <a:t>$</a:t>
                      </a:r>
                      <a:r>
                        <a:rPr lang="en-CH" sz="1800" b="1" dirty="0">
                          <a:effectLst/>
                        </a:rPr>
                        <a:t>114,827</a:t>
                      </a:r>
                      <a:endParaRPr lang="en-CH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CH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61,158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28604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42A830D-E0DA-ED33-6DC5-BCFB29D2C2EE}"/>
              </a:ext>
            </a:extLst>
          </p:cNvPr>
          <p:cNvSpPr txBox="1"/>
          <p:nvPr/>
        </p:nvSpPr>
        <p:spPr>
          <a:xfrm>
            <a:off x="934873" y="5373304"/>
            <a:ext cx="72742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*These expenses are already committed but not yet spent (see Annex 4)</a:t>
            </a:r>
          </a:p>
          <a:p>
            <a:r>
              <a:rPr lang="en-US" sz="1400" dirty="0"/>
              <a:t>** 3% Support cost    *** 7% support cost</a:t>
            </a:r>
          </a:p>
        </p:txBody>
      </p:sp>
    </p:spTree>
    <p:extLst>
      <p:ext uri="{BB962C8B-B14F-4D97-AF65-F5344CB8AC3E}">
        <p14:creationId xmlns:p14="http://schemas.microsoft.com/office/powerpoint/2010/main" val="133971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2EC8-6E83-35F9-637D-1A356E26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/>
          <a:lstStyle/>
          <a:p>
            <a:r>
              <a:rPr lang="en-CH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Estimated Budget for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202C4C-14E1-61DF-2CCA-4A9B717F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970D05-7758-5F18-9189-1BCCCA4FA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096844"/>
              </p:ext>
            </p:extLst>
          </p:nvPr>
        </p:nvGraphicFramePr>
        <p:xfrm>
          <a:off x="532264" y="1511719"/>
          <a:ext cx="8154536" cy="22953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04238">
                  <a:extLst>
                    <a:ext uri="{9D8B030D-6E8A-4147-A177-3AD203B41FA5}">
                      <a16:colId xmlns:a16="http://schemas.microsoft.com/office/drawing/2014/main" val="1135828746"/>
                    </a:ext>
                  </a:extLst>
                </a:gridCol>
                <a:gridCol w="1971153">
                  <a:extLst>
                    <a:ext uri="{9D8B030D-6E8A-4147-A177-3AD203B41FA5}">
                      <a16:colId xmlns:a16="http://schemas.microsoft.com/office/drawing/2014/main" val="922625758"/>
                    </a:ext>
                  </a:extLst>
                </a:gridCol>
                <a:gridCol w="1979145">
                  <a:extLst>
                    <a:ext uri="{9D8B030D-6E8A-4147-A177-3AD203B41FA5}">
                      <a16:colId xmlns:a16="http://schemas.microsoft.com/office/drawing/2014/main" val="181668209"/>
                    </a:ext>
                  </a:extLst>
                </a:gridCol>
              </a:tblGrid>
              <a:tr h="7265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ITEM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DBCP TF (US$)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IOC TF (US$)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7422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Balance Brought Forward from previous year</a:t>
                      </a:r>
                      <a:r>
                        <a:rPr lang="en-CH" sz="1800" dirty="0">
                          <a:effectLst/>
                        </a:rPr>
                        <a:t> 2022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114,827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</a:t>
                      </a:r>
                      <a:r>
                        <a:rPr lang="en-CH" sz="1800" dirty="0">
                          <a:effectLst/>
                        </a:rPr>
                        <a:t>61,158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7053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National Contributions</a:t>
                      </a:r>
                      <a:r>
                        <a:rPr lang="en-CH" sz="1800" dirty="0">
                          <a:effectLst/>
                        </a:rPr>
                        <a:t>*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CH" sz="1800" dirty="0">
                          <a:effectLst/>
                        </a:rPr>
                        <a:t>~</a:t>
                      </a:r>
                      <a:r>
                        <a:rPr lang="en-GB" sz="1800" dirty="0">
                          <a:effectLst/>
                        </a:rPr>
                        <a:t>$2</a:t>
                      </a:r>
                      <a:r>
                        <a:rPr lang="en-CH" sz="1800" dirty="0">
                          <a:effectLst/>
                        </a:rPr>
                        <a:t>8,000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$10,000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80359"/>
                  </a:ext>
                </a:extLst>
              </a:tr>
              <a:tr h="49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Funds Available </a:t>
                      </a:r>
                      <a:r>
                        <a:rPr lang="en-CH" sz="1800" dirty="0">
                          <a:effectLst/>
                        </a:rPr>
                        <a:t>for </a:t>
                      </a:r>
                      <a:r>
                        <a:rPr lang="en-GB" sz="1800" dirty="0">
                          <a:effectLst/>
                        </a:rPr>
                        <a:t>2023</a:t>
                      </a:r>
                      <a:r>
                        <a:rPr lang="en-CH" sz="1800" dirty="0">
                          <a:effectLst/>
                        </a:rPr>
                        <a:t> year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$14</a:t>
                      </a:r>
                      <a:r>
                        <a:rPr lang="en-CH" sz="1800" dirty="0">
                          <a:effectLst/>
                        </a:rPr>
                        <a:t>2,827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$7</a:t>
                      </a:r>
                      <a:r>
                        <a:rPr lang="en-CH" sz="1800" dirty="0">
                          <a:effectLst/>
                        </a:rPr>
                        <a:t>1,158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3478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57E6758-AC71-EA46-F0DB-3D36C3A095F4}"/>
              </a:ext>
            </a:extLst>
          </p:cNvPr>
          <p:cNvSpPr txBox="1"/>
          <p:nvPr/>
        </p:nvSpPr>
        <p:spPr>
          <a:xfrm>
            <a:off x="532264" y="4675789"/>
            <a:ext cx="78065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H" dirty="0"/>
              <a:t>* </a:t>
            </a:r>
            <a:r>
              <a:rPr lang="en-US" dirty="0"/>
              <a:t>W</a:t>
            </a:r>
            <a:r>
              <a:rPr lang="en-CH" dirty="0" err="1"/>
              <a:t>ith</a:t>
            </a:r>
            <a:r>
              <a:rPr lang="en-CH" dirty="0"/>
              <a:t> the assumption that all regular contributions will arrive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910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2EC8-6E83-35F9-637D-1A356E268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53661"/>
          </a:xfrm>
        </p:spPr>
        <p:txBody>
          <a:bodyPr/>
          <a:lstStyle/>
          <a:p>
            <a:r>
              <a:rPr lang="en-CH" sz="36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Planned maximum expenditure for 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202C4C-14E1-61DF-2CCA-4A9B717F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970D05-7758-5F18-9189-1BCCCA4FA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372170"/>
              </p:ext>
            </p:extLst>
          </p:nvPr>
        </p:nvGraphicFramePr>
        <p:xfrm>
          <a:off x="532264" y="1511719"/>
          <a:ext cx="8154536" cy="33949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04238">
                  <a:extLst>
                    <a:ext uri="{9D8B030D-6E8A-4147-A177-3AD203B41FA5}">
                      <a16:colId xmlns:a16="http://schemas.microsoft.com/office/drawing/2014/main" val="1135828746"/>
                    </a:ext>
                  </a:extLst>
                </a:gridCol>
                <a:gridCol w="1971153">
                  <a:extLst>
                    <a:ext uri="{9D8B030D-6E8A-4147-A177-3AD203B41FA5}">
                      <a16:colId xmlns:a16="http://schemas.microsoft.com/office/drawing/2014/main" val="922625758"/>
                    </a:ext>
                  </a:extLst>
                </a:gridCol>
                <a:gridCol w="1979145">
                  <a:extLst>
                    <a:ext uri="{9D8B030D-6E8A-4147-A177-3AD203B41FA5}">
                      <a16:colId xmlns:a16="http://schemas.microsoft.com/office/drawing/2014/main" val="181668209"/>
                    </a:ext>
                  </a:extLst>
                </a:gridCol>
              </a:tblGrid>
              <a:tr h="51497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DBCP – Draft Spend Plan - 2023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WMO/DBCP TF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IOC/DBCP TF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4742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Travel of DBCP Chairperson and other Exec Board or Panel members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$15,000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859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DBCP Capacity Building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$10,000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$30,000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8820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TT </a:t>
                      </a:r>
                      <a:r>
                        <a:rPr lang="en-CH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and other DBCP </a:t>
                      </a: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activities 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$20,000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6705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Communications 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$5,000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8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CH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8035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$50,000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$30,000</a:t>
                      </a:r>
                      <a:endParaRPr lang="en-C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0347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0ACD4C8-9DD2-C0DA-0AFB-40F71351043C}"/>
              </a:ext>
            </a:extLst>
          </p:cNvPr>
          <p:cNvSpPr txBox="1"/>
          <p:nvPr/>
        </p:nvSpPr>
        <p:spPr>
          <a:xfrm>
            <a:off x="532264" y="5481587"/>
            <a:ext cx="81545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H" i="1" dirty="0">
                <a:solidFill>
                  <a:srgbClr val="0000FF"/>
                </a:solidFill>
                <a:highlight>
                  <a:srgbClr val="FFFF00"/>
                </a:highlight>
              </a:rPr>
              <a:t>Action: Request this Panel to review and approve proposed expenditures for 2023</a:t>
            </a:r>
            <a:r>
              <a:rPr lang="en-CH" dirty="0">
                <a:highlight>
                  <a:srgbClr val="FFFF00"/>
                </a:highlight>
              </a:rPr>
              <a:t>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59651198"/>
      </p:ext>
    </p:extLst>
  </p:cSld>
  <p:clrMapOvr>
    <a:masterClrMapping/>
  </p:clrMapOvr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3" ma:contentTypeDescription="Create a new document." ma:contentTypeScope="" ma:versionID="3d6997ac2ab690854c8faa20de8be7f6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98ed515a40b18afe455038d746da1722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C6B171-10A7-4E03-937E-A49033B58E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758171-AD5F-4101-A6C3-ECC8DE31DA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4005CC-C9B3-43C8-AEA4-00261D8B30EA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5e341866-7c71-43e7-8f34-3402d2b4f504"/>
    <ds:schemaRef ds:uri="8ec0b821-9e03-4938-aec6-1dcf2ecf3e10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2572</TotalTime>
  <Words>1044</Words>
  <Application>Microsoft Office PowerPoint</Application>
  <PresentationFormat>On-screen Show (4:3)</PresentationFormat>
  <Paragraphs>296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WMO_BLUE_Powerpoint_en_fr</vt:lpstr>
      <vt:lpstr>PowerPoint Presentation</vt:lpstr>
      <vt:lpstr>DBCP Funding Sources</vt:lpstr>
      <vt:lpstr>DBCP TF Governance</vt:lpstr>
      <vt:lpstr>DBCP TF Regular Contributions</vt:lpstr>
      <vt:lpstr>Regular contributions for DBCP</vt:lpstr>
      <vt:lpstr>Contributions to Panels in 2022</vt:lpstr>
      <vt:lpstr>Financial Statement - 2022</vt:lpstr>
      <vt:lpstr>Estimated Budget for 2023</vt:lpstr>
      <vt:lpstr>Planned maximum expenditure for 2023</vt:lpstr>
      <vt:lpstr>Estimated Balance by the end of 2023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Champika Gallage</dc:creator>
  <cp:lastModifiedBy>Champika Gallage</cp:lastModifiedBy>
  <cp:revision>63</cp:revision>
  <dcterms:created xsi:type="dcterms:W3CDTF">2018-11-30T15:54:16Z</dcterms:created>
  <dcterms:modified xsi:type="dcterms:W3CDTF">2022-10-31T17:26:23Z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