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63" r:id="rId4"/>
    <p:sldId id="265" r:id="rId5"/>
    <p:sldId id="272" r:id="rId6"/>
    <p:sldId id="266" r:id="rId7"/>
    <p:sldId id="267" r:id="rId8"/>
    <p:sldId id="273" r:id="rId9"/>
    <p:sldId id="268" r:id="rId10"/>
    <p:sldId id="261" r:id="rId11"/>
    <p:sldId id="275" r:id="rId12"/>
  </p:sldIdLst>
  <p:sldSz cx="9144000" cy="6858000" type="screen4x3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66875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187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5245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9144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8"/>
            <a:ext cx="33480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213" y="188913"/>
            <a:ext cx="2087562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4194" y="174171"/>
            <a:ext cx="263652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9144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42" y="199800"/>
            <a:ext cx="970416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onia.recalde@inocar.mil.e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ocar.mil.ec/" TargetMode="External"/><Relationship Id="rId5" Type="http://schemas.openxmlformats.org/officeDocument/2006/relationships/hyperlink" Target="mailto:inocar@inocar.mil.ec" TargetMode="External"/><Relationship Id="rId4" Type="http://schemas.openxmlformats.org/officeDocument/2006/relationships/hyperlink" Target="callto:(593-4)%2038134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qualink.org/sites/944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111760" y="2324307"/>
            <a:ext cx="8879840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0000CC"/>
                </a:solidFill>
              </a:rPr>
              <a:t>ECUADOR </a:t>
            </a:r>
            <a:r>
              <a:rPr lang="en-US" sz="4000" b="1" i="0" u="none" strike="noStrike" cap="none" dirty="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National Report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DBCP-38, 1-4 Nov 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/>
              <a:t>Sonia Recalde*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dirty="0"/>
              <a:t> </a:t>
            </a:r>
            <a:r>
              <a:rPr lang="en-US" sz="2000" b="1" dirty="0"/>
              <a:t>INSTITUTO OCEANOGRÁFICO Y ANTÁRTICO DE LA ARMADA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000" b="1" dirty="0">
                <a:hlinkClick r:id="rId3"/>
              </a:rPr>
              <a:t>sonia.recalde@inocar.mil.ec</a:t>
            </a:r>
            <a:endParaRPr lang="en-US" sz="2000" b="1" dirty="0"/>
          </a:p>
          <a:p>
            <a:pPr lvl="0" algn="ctr">
              <a:lnSpc>
                <a:spcPct val="150000"/>
              </a:lnSpc>
              <a:buSzPts val="2400"/>
            </a:pPr>
            <a:r>
              <a:rPr lang="en-US" sz="2000" b="1" dirty="0">
                <a:solidFill>
                  <a:schemeClr val="dk1"/>
                </a:solidFill>
              </a:rPr>
              <a:t>Input from:  Miriam Lucero*, Susy Marin*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Inti Keith**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  <p:sp>
        <p:nvSpPr>
          <p:cNvPr id="4" name="Rectángulo 3"/>
          <p:cNvSpPr/>
          <p:nvPr/>
        </p:nvSpPr>
        <p:spPr>
          <a:xfrm>
            <a:off x="57152" y="6377644"/>
            <a:ext cx="1016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400"/>
            </a:pPr>
            <a:r>
              <a:rPr lang="en-US" sz="1200" b="1" dirty="0">
                <a:solidFill>
                  <a:schemeClr val="dk1"/>
                </a:solidFill>
              </a:rPr>
              <a:t>*INOCAR</a:t>
            </a:r>
          </a:p>
          <a:p>
            <a:pPr lvl="0">
              <a:buSzPts val="2400"/>
            </a:pPr>
            <a:r>
              <a:rPr lang="en-US" sz="1200" b="1" dirty="0">
                <a:solidFill>
                  <a:schemeClr val="dk1"/>
                </a:solidFill>
              </a:rPr>
              <a:t>**FCD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B409D12-A7FF-93A8-BF20-2567795393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89CA38-FB55-C9DF-748E-01D698EB2A90}"/>
              </a:ext>
            </a:extLst>
          </p:cNvPr>
          <p:cNvSpPr txBox="1">
            <a:spLocks/>
          </p:cNvSpPr>
          <p:nvPr/>
        </p:nvSpPr>
        <p:spPr>
          <a:xfrm>
            <a:off x="520552" y="2646494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800" b="1" dirty="0"/>
              <a:t>Thank you!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  <p:sp>
        <p:nvSpPr>
          <p:cNvPr id="2" name="Rectángulo 1"/>
          <p:cNvSpPr/>
          <p:nvPr/>
        </p:nvSpPr>
        <p:spPr>
          <a:xfrm>
            <a:off x="1785940" y="4114785"/>
            <a:ext cx="56007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>
                <a:solidFill>
                  <a:schemeClr val="tx1"/>
                </a:solidFill>
                <a:latin typeface="tahoma" panose="020B0604030504040204" pitchFamily="34" charset="0"/>
              </a:rPr>
              <a:t>INSTITUTO OCEANOGRÁFICO Y ANTÁRTICO DE LA ARMADA</a:t>
            </a:r>
          </a:p>
          <a:p>
            <a:r>
              <a:rPr lang="es-EC" b="1" dirty="0">
                <a:solidFill>
                  <a:schemeClr val="tx1"/>
                </a:solidFill>
                <a:latin typeface="tahoma" panose="020B0604030504040204" pitchFamily="34" charset="0"/>
              </a:rPr>
              <a:t>Dirección de Oceanografía y Meteorología Marina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Av. 25 de Julio vía </a:t>
            </a:r>
            <a:r>
              <a:rPr lang="es-EC" dirty="0" err="1">
                <a:solidFill>
                  <a:schemeClr val="tx1"/>
                </a:solidFill>
                <a:latin typeface="tahoma" panose="020B0604030504040204" pitchFamily="34" charset="0"/>
              </a:rPr>
              <a:t>Pto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. Marítimo. Base Naval Sur</a:t>
            </a:r>
            <a:br>
              <a:rPr lang="es-EC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Tel.: + 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  <a:hlinkClick r:id="rId4"/>
              </a:rPr>
              <a:t>(593-4) 3813440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  Ext.38233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Código Postal: 090205 - Guayaquil-Ecuador</a:t>
            </a:r>
          </a:p>
          <a:p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Mail: 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  <a:hlinkClick r:id="rId5"/>
              </a:rPr>
              <a:t>inocar@inocar.mil.ec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b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</a:br>
            <a:r>
              <a:rPr lang="es-EC" dirty="0" err="1">
                <a:solidFill>
                  <a:schemeClr val="tx1"/>
                </a:solidFill>
                <a:latin typeface="tahoma" panose="020B0604030504040204" pitchFamily="34" charset="0"/>
              </a:rPr>
              <a:t>Website</a:t>
            </a:r>
            <a:r>
              <a:rPr lang="es-EC" dirty="0">
                <a:solidFill>
                  <a:schemeClr val="tx1"/>
                </a:solidFill>
                <a:latin typeface="tahoma" panose="020B0604030504040204" pitchFamily="34" charset="0"/>
              </a:rPr>
              <a:t>: </a:t>
            </a:r>
            <a:r>
              <a:rPr lang="es-EC" b="1" dirty="0">
                <a:solidFill>
                  <a:schemeClr val="tx1"/>
                </a:solidFill>
                <a:latin typeface="tahoma" panose="020B0604030504040204" pitchFamily="34" charset="0"/>
                <a:hlinkClick r:id="rId6"/>
              </a:rPr>
              <a:t>www.inocar.mil.ec</a:t>
            </a:r>
            <a:endParaRPr lang="es-EC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75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4097" y="288611"/>
            <a:ext cx="8090451" cy="1029081"/>
          </a:xfrm>
        </p:spPr>
        <p:txBody>
          <a:bodyPr/>
          <a:lstStyle/>
          <a:p>
            <a:r>
              <a:rPr lang="en-US" sz="3600" b="1" dirty="0"/>
              <a:t>NETWORK MONITORING OCEANOGRAPHIC BUOY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F587E6-2460-E0D0-0391-42545981B4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8812" y="1457740"/>
            <a:ext cx="5265736" cy="29817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E4F2DC5-95F4-B563-BBF2-9B2CC83E6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17716"/>
              </p:ext>
            </p:extLst>
          </p:nvPr>
        </p:nvGraphicFramePr>
        <p:xfrm>
          <a:off x="4643438" y="4665251"/>
          <a:ext cx="3844782" cy="88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1594">
                  <a:extLst>
                    <a:ext uri="{9D8B030D-6E8A-4147-A177-3AD203B41FA5}">
                      <a16:colId xmlns:a16="http://schemas.microsoft.com/office/drawing/2014/main" val="3787390906"/>
                    </a:ext>
                  </a:extLst>
                </a:gridCol>
                <a:gridCol w="1185368">
                  <a:extLst>
                    <a:ext uri="{9D8B030D-6E8A-4147-A177-3AD203B41FA5}">
                      <a16:colId xmlns:a16="http://schemas.microsoft.com/office/drawing/2014/main" val="2119358595"/>
                    </a:ext>
                  </a:extLst>
                </a:gridCol>
                <a:gridCol w="1377820">
                  <a:extLst>
                    <a:ext uri="{9D8B030D-6E8A-4147-A177-3AD203B41FA5}">
                      <a16:colId xmlns:a16="http://schemas.microsoft.com/office/drawing/2014/main" val="838466759"/>
                    </a:ext>
                  </a:extLst>
                </a:gridCol>
              </a:tblGrid>
              <a:tr h="260898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Buoy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032962"/>
                  </a:ext>
                </a:extLst>
              </a:tr>
              <a:tr h="521796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Santa Cruz Island-Puerto Ayora</a:t>
                      </a: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0° 46’ 4.16’’S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90° 17’ 24.42’’W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64699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00750F5B-F341-EF40-9CDE-C2E3532C7868}"/>
              </a:ext>
            </a:extLst>
          </p:cNvPr>
          <p:cNvSpPr txBox="1"/>
          <p:nvPr/>
        </p:nvSpPr>
        <p:spPr>
          <a:xfrm>
            <a:off x="276453" y="1457740"/>
            <a:ext cx="34190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TRIAXYS BUOY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WAVES: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Significant Wave Height, Peak Period, Peak Direction, Mean Period, Mean Direction, </a:t>
            </a:r>
          </a:p>
          <a:p>
            <a:pPr algn="just"/>
            <a:r>
              <a:rPr lang="en-US" b="1" dirty="0"/>
              <a:t>CURRENTS: </a:t>
            </a:r>
            <a:r>
              <a:rPr lang="en-US" dirty="0"/>
              <a:t>Velocity</a:t>
            </a:r>
            <a:r>
              <a:rPr lang="en-US" b="1" dirty="0"/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Direction</a:t>
            </a:r>
            <a:endParaRPr lang="en-US" b="1" dirty="0"/>
          </a:p>
          <a:p>
            <a:pPr algn="just"/>
            <a:r>
              <a:rPr lang="en-US" b="1" dirty="0"/>
              <a:t>SST: </a:t>
            </a:r>
            <a:r>
              <a:rPr lang="en-US" dirty="0"/>
              <a:t>Sea Surface Temperature (°C)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4AA058D-D428-EC79-6B0E-F5E993F5102A}"/>
              </a:ext>
            </a:extLst>
          </p:cNvPr>
          <p:cNvSpPr txBox="1"/>
          <p:nvPr/>
        </p:nvSpPr>
        <p:spPr>
          <a:xfrm>
            <a:off x="398776" y="5400260"/>
            <a:ext cx="31744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DATE INSTALATED: </a:t>
            </a:r>
            <a:r>
              <a:rPr lang="en-US" dirty="0"/>
              <a:t>October 2021</a:t>
            </a:r>
          </a:p>
          <a:p>
            <a:r>
              <a:rPr lang="en-US" b="1" dirty="0"/>
              <a:t>DEEP:</a:t>
            </a:r>
            <a:r>
              <a:rPr lang="en-US" dirty="0"/>
              <a:t> 40 m.</a:t>
            </a:r>
          </a:p>
          <a:p>
            <a:r>
              <a:rPr lang="en-US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TRANSMISSION: </a:t>
            </a:r>
            <a:r>
              <a:rPr lang="en-US" b="0" i="0" u="none" strike="noStrike" baseline="0" dirty="0">
                <a:solidFill>
                  <a:srgbClr val="000000"/>
                </a:solidFill>
              </a:rPr>
              <a:t>Inmarsat </a:t>
            </a:r>
          </a:p>
          <a:p>
            <a:endParaRPr lang="en-US" dirty="0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3BDD387-34E0-C80F-B1A2-5B53BA611E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92" y="3501472"/>
            <a:ext cx="2299770" cy="172482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E5262770-69FA-DC50-E8E3-B04B725C0974}"/>
              </a:ext>
            </a:extLst>
          </p:cNvPr>
          <p:cNvSpPr/>
          <p:nvPr/>
        </p:nvSpPr>
        <p:spPr>
          <a:xfrm>
            <a:off x="5370268" y="2948609"/>
            <a:ext cx="507206" cy="4929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upo 8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121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26AD3BA3-8CFD-0684-7835-CE5BF02598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6814" y="1582181"/>
            <a:ext cx="4477068" cy="31712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16F51B98-A715-B4D0-0CB5-3BCB041FA2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96322"/>
              </p:ext>
            </p:extLst>
          </p:nvPr>
        </p:nvGraphicFramePr>
        <p:xfrm>
          <a:off x="4674176" y="4836667"/>
          <a:ext cx="3677343" cy="885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3838">
                  <a:extLst>
                    <a:ext uri="{9D8B030D-6E8A-4147-A177-3AD203B41FA5}">
                      <a16:colId xmlns:a16="http://schemas.microsoft.com/office/drawing/2014/main" val="3787390906"/>
                    </a:ext>
                  </a:extLst>
                </a:gridCol>
                <a:gridCol w="1317724">
                  <a:extLst>
                    <a:ext uri="{9D8B030D-6E8A-4147-A177-3AD203B41FA5}">
                      <a16:colId xmlns:a16="http://schemas.microsoft.com/office/drawing/2014/main" val="2119358595"/>
                    </a:ext>
                  </a:extLst>
                </a:gridCol>
                <a:gridCol w="1225781">
                  <a:extLst>
                    <a:ext uri="{9D8B030D-6E8A-4147-A177-3AD203B41FA5}">
                      <a16:colId xmlns:a16="http://schemas.microsoft.com/office/drawing/2014/main" val="838466759"/>
                    </a:ext>
                  </a:extLst>
                </a:gridCol>
              </a:tblGrid>
              <a:tr h="260898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Buoy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032962"/>
                  </a:ext>
                </a:extLst>
              </a:tr>
              <a:tr h="5217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  <a:defRPr/>
                      </a:pPr>
                      <a:endParaRPr lang="es-MX" sz="1000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  <a:defRPr/>
                      </a:pPr>
                      <a:r>
                        <a:rPr lang="es-MX" sz="1000" dirty="0">
                          <a:effectLst/>
                        </a:rPr>
                        <a:t>Darwin Island-</a:t>
                      </a:r>
                      <a:r>
                        <a:rPr lang="en-US" sz="1000" b="1" i="0" u="none" strike="noStrike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Wellington reef</a:t>
                      </a: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1.674° N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91.993° W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646995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4CF48ACF-8FA6-D0C2-B3AF-475B4CC0D79A}"/>
              </a:ext>
            </a:extLst>
          </p:cNvPr>
          <p:cNvSpPr txBox="1"/>
          <p:nvPr/>
        </p:nvSpPr>
        <p:spPr>
          <a:xfrm>
            <a:off x="162242" y="1582181"/>
            <a:ext cx="39955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SOFAR SPOTTER BUOY</a:t>
            </a:r>
            <a:endParaRPr lang="es-MX" b="1" dirty="0"/>
          </a:p>
          <a:p>
            <a:pPr algn="just"/>
            <a:endParaRPr lang="es-MX" b="1" dirty="0"/>
          </a:p>
          <a:p>
            <a:pPr algn="just"/>
            <a:r>
              <a:rPr lang="es-MX" b="1" dirty="0"/>
              <a:t>WAVES: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Significant Wave Height, Period,  Direction</a:t>
            </a:r>
          </a:p>
          <a:p>
            <a:pPr algn="just"/>
            <a:r>
              <a:rPr lang="es-MX" b="1" dirty="0"/>
              <a:t>SEA TEMPERATURE:   </a:t>
            </a:r>
            <a:r>
              <a:rPr lang="es-MX" dirty="0"/>
              <a:t>1 and 18 m </a:t>
            </a:r>
            <a:r>
              <a:rPr lang="es-MX" dirty="0" err="1"/>
              <a:t>depth</a:t>
            </a:r>
            <a:r>
              <a:rPr lang="es-MX" dirty="0"/>
              <a:t>.</a:t>
            </a:r>
          </a:p>
          <a:p>
            <a:pPr algn="just"/>
            <a:r>
              <a:rPr lang="es-MX" b="1" dirty="0"/>
              <a:t>WIND SPEED</a:t>
            </a:r>
          </a:p>
          <a:p>
            <a:pPr algn="just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B2D2D72-2705-AE96-ECA8-5AAF09B852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097" y="288611"/>
            <a:ext cx="8090451" cy="1029081"/>
          </a:xfrm>
        </p:spPr>
        <p:txBody>
          <a:bodyPr/>
          <a:lstStyle/>
          <a:p>
            <a:r>
              <a:rPr lang="en-US" sz="3600" b="1" dirty="0"/>
              <a:t>NETWORK MONITORING OCEANOGRAPHIC BUOY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0DA948-F4D7-A5AD-9889-501FA8C4F7DD}"/>
              </a:ext>
            </a:extLst>
          </p:cNvPr>
          <p:cNvSpPr txBox="1"/>
          <p:nvPr/>
        </p:nvSpPr>
        <p:spPr>
          <a:xfrm>
            <a:off x="296773" y="5460795"/>
            <a:ext cx="30898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DATE INSTALATED: </a:t>
            </a:r>
            <a:r>
              <a:rPr lang="es-MX" dirty="0"/>
              <a:t>March-2022</a:t>
            </a:r>
          </a:p>
          <a:p>
            <a:r>
              <a:rPr lang="es-MX" b="1" dirty="0"/>
              <a:t>DEEP:</a:t>
            </a:r>
            <a:r>
              <a:rPr lang="es-MX" dirty="0"/>
              <a:t> 20 m.</a:t>
            </a:r>
          </a:p>
          <a:p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TRANSMISSION: </a:t>
            </a:r>
            <a:r>
              <a:rPr lang="en-GB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Iridium SBD (satellite) connectivity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</a:rPr>
              <a:t> </a:t>
            </a: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4099FC78-6C26-33F1-C74F-F479776BE2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949" y="3377571"/>
            <a:ext cx="2628597" cy="1971448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ACFBD12-FF37-2416-00AC-A01C4A4FC83C}"/>
              </a:ext>
            </a:extLst>
          </p:cNvPr>
          <p:cNvSpPr/>
          <p:nvPr/>
        </p:nvSpPr>
        <p:spPr>
          <a:xfrm>
            <a:off x="7613406" y="3007519"/>
            <a:ext cx="507206" cy="4929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upo 8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8758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64DEB14-9B13-9A96-748B-3EB5D4A146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452945"/>
              </p:ext>
            </p:extLst>
          </p:nvPr>
        </p:nvGraphicFramePr>
        <p:xfrm>
          <a:off x="4451606" y="4750802"/>
          <a:ext cx="3994739" cy="769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1580">
                  <a:extLst>
                    <a:ext uri="{9D8B030D-6E8A-4147-A177-3AD203B41FA5}">
                      <a16:colId xmlns:a16="http://schemas.microsoft.com/office/drawing/2014/main" val="3787390906"/>
                    </a:ext>
                  </a:extLst>
                </a:gridCol>
                <a:gridCol w="1322039">
                  <a:extLst>
                    <a:ext uri="{9D8B030D-6E8A-4147-A177-3AD203B41FA5}">
                      <a16:colId xmlns:a16="http://schemas.microsoft.com/office/drawing/2014/main" val="2119358595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838466759"/>
                    </a:ext>
                  </a:extLst>
                </a:gridCol>
              </a:tblGrid>
              <a:tr h="235988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Buoy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03296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Manabí-Bahía de Jaramijó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0° 54’ 22.25’’ 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</a:rPr>
                        <a:t>80° 37’ 35.82’’ W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64699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FC5537C-AD9B-B6F9-CEDD-1C29784153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196" y="1734588"/>
            <a:ext cx="5149561" cy="29156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3950D3-FAE3-0394-940F-774B4229EBF9}"/>
              </a:ext>
            </a:extLst>
          </p:cNvPr>
          <p:cNvSpPr txBox="1"/>
          <p:nvPr/>
        </p:nvSpPr>
        <p:spPr>
          <a:xfrm>
            <a:off x="290826" y="1784068"/>
            <a:ext cx="3538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/>
              <a:t>TRIAXYS BUOY</a:t>
            </a:r>
          </a:p>
          <a:p>
            <a:pPr algn="just"/>
            <a:endParaRPr lang="en-US" b="1" dirty="0"/>
          </a:p>
          <a:p>
            <a:pPr algn="just"/>
            <a:r>
              <a:rPr lang="en-US" b="1" dirty="0"/>
              <a:t>WAVES: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Significant Wave Height,  Period, Direction, </a:t>
            </a:r>
            <a:endParaRPr lang="en-US" dirty="0"/>
          </a:p>
          <a:p>
            <a:pPr algn="just"/>
            <a:r>
              <a:rPr lang="en-US" b="1" dirty="0"/>
              <a:t>CURRENTS: </a:t>
            </a:r>
            <a:r>
              <a:rPr lang="en-US" dirty="0"/>
              <a:t>Velocity</a:t>
            </a:r>
            <a:r>
              <a:rPr lang="en-US" b="1" dirty="0"/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Direction</a:t>
            </a:r>
            <a:endParaRPr lang="en-US" b="1" dirty="0"/>
          </a:p>
          <a:p>
            <a:pPr algn="just"/>
            <a:r>
              <a:rPr lang="en-US" b="1" dirty="0"/>
              <a:t>SST: </a:t>
            </a:r>
            <a:r>
              <a:rPr lang="en-US" dirty="0"/>
              <a:t>Sea Surface Temperature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57C35D8-E8D9-32F7-AC78-62F6DDAF9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1054" y="318428"/>
            <a:ext cx="7494103" cy="1029081"/>
          </a:xfrm>
        </p:spPr>
        <p:txBody>
          <a:bodyPr/>
          <a:lstStyle/>
          <a:p>
            <a:r>
              <a:rPr lang="en-US" sz="3600" b="1" dirty="0"/>
              <a:t>NETWORK MONITORING OCEANOGRAPHIC BUOY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912549F-CC39-DF03-7D8A-91536A074B86}"/>
              </a:ext>
            </a:extLst>
          </p:cNvPr>
          <p:cNvSpPr txBox="1"/>
          <p:nvPr/>
        </p:nvSpPr>
        <p:spPr>
          <a:xfrm>
            <a:off x="425467" y="5736725"/>
            <a:ext cx="3089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DATE INSTALATED: </a:t>
            </a:r>
            <a:r>
              <a:rPr lang="es-MX" dirty="0" err="1"/>
              <a:t>October</a:t>
            </a:r>
            <a:r>
              <a:rPr lang="es-MX" dirty="0"/>
              <a:t> 2022</a:t>
            </a:r>
          </a:p>
          <a:p>
            <a:r>
              <a:rPr lang="es-MX" b="1" dirty="0"/>
              <a:t>DEEP:</a:t>
            </a:r>
            <a:r>
              <a:rPr lang="es-MX" dirty="0"/>
              <a:t> 20 m.</a:t>
            </a:r>
          </a:p>
          <a:p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TRANSMISSION: </a:t>
            </a:r>
            <a:r>
              <a:rPr lang="it-IT" sz="1400" b="0" i="0" u="none" strike="noStrike" baseline="0" dirty="0">
                <a:solidFill>
                  <a:srgbClr val="000000"/>
                </a:solidFill>
              </a:rPr>
              <a:t>Inmarsat </a:t>
            </a: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13275A6-1FBB-C1E4-7598-E148ABBC67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62" y="3943789"/>
            <a:ext cx="1932129" cy="14490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4B87AE7-6B73-D15B-7735-D0A54C9578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11" y="3657459"/>
            <a:ext cx="1420080" cy="189344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FD50CAB2-2066-594B-43AC-C9486F03E107}"/>
              </a:ext>
            </a:extLst>
          </p:cNvPr>
          <p:cNvSpPr/>
          <p:nvPr/>
        </p:nvSpPr>
        <p:spPr>
          <a:xfrm>
            <a:off x="6448975" y="2000250"/>
            <a:ext cx="507206" cy="49291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upo 9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90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6AC588C-CCCF-EE63-DC7C-41997228C471}"/>
              </a:ext>
            </a:extLst>
          </p:cNvPr>
          <p:cNvSpPr txBox="1"/>
          <p:nvPr/>
        </p:nvSpPr>
        <p:spPr>
          <a:xfrm>
            <a:off x="1494845" y="282045"/>
            <a:ext cx="71482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NATIONAL TSUNAMI WARNING SYSTEM </a:t>
            </a:r>
            <a:endParaRPr lang="es-CL" sz="36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D33CBBC-EBEA-18EE-6692-03B6ED1C46D2}"/>
              </a:ext>
            </a:extLst>
          </p:cNvPr>
          <p:cNvSpPr txBox="1"/>
          <p:nvPr/>
        </p:nvSpPr>
        <p:spPr>
          <a:xfrm>
            <a:off x="134839" y="4750163"/>
            <a:ext cx="4328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TRANSMISSION: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Iridium satellite communications 	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0DC986F-EB42-8219-9A6C-B7D224DD803F}"/>
              </a:ext>
            </a:extLst>
          </p:cNvPr>
          <p:cNvSpPr txBox="1"/>
          <p:nvPr/>
        </p:nvSpPr>
        <p:spPr>
          <a:xfrm>
            <a:off x="322028" y="1444363"/>
            <a:ext cx="3449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+mj-lt"/>
              </a:rPr>
              <a:t>TSUNAMI BUOY EBM24-TS </a:t>
            </a:r>
          </a:p>
          <a:p>
            <a:endParaRPr lang="en-US" b="1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es-EC" b="1" kern="1200" dirty="0">
                <a:solidFill>
                  <a:srgbClr val="000000"/>
                </a:solidFill>
                <a:effectLst/>
                <a:latin typeface="+mj-lt"/>
                <a:ea typeface="MS PGothic" panose="020B0600070205080204" pitchFamily="34" charset="-128"/>
                <a:cs typeface="Times New Roman" panose="02020603050405020304" pitchFamily="18" charset="0"/>
              </a:rPr>
              <a:t>PRESSURE SENSOR: </a:t>
            </a:r>
            <a:r>
              <a:rPr lang="en-US" dirty="0"/>
              <a:t>sea surface variations</a:t>
            </a:r>
            <a:r>
              <a:rPr lang="en-US" b="0" i="0" u="none" strike="noStrike" baseline="0" dirty="0">
                <a:solidFill>
                  <a:srgbClr val="000000"/>
                </a:solidFill>
                <a:latin typeface="+mj-lt"/>
              </a:rPr>
              <a:t>	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7401254-E350-B149-FF60-D21095CD7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3113" y="1381112"/>
            <a:ext cx="4680887" cy="4095776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1D5FCF0-7178-10AC-EB3C-7208DFA3F3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448" y="2666528"/>
            <a:ext cx="1030397" cy="179300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383F471B-41E3-D77F-1B83-F29DFFCAD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109151"/>
              </p:ext>
            </p:extLst>
          </p:nvPr>
        </p:nvGraphicFramePr>
        <p:xfrm>
          <a:off x="134839" y="5150186"/>
          <a:ext cx="3923477" cy="1100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7826">
                  <a:extLst>
                    <a:ext uri="{9D8B030D-6E8A-4147-A177-3AD203B41FA5}">
                      <a16:colId xmlns:a16="http://schemas.microsoft.com/office/drawing/2014/main" val="3787390906"/>
                    </a:ext>
                  </a:extLst>
                </a:gridCol>
                <a:gridCol w="1298455">
                  <a:extLst>
                    <a:ext uri="{9D8B030D-6E8A-4147-A177-3AD203B41FA5}">
                      <a16:colId xmlns:a16="http://schemas.microsoft.com/office/drawing/2014/main" val="2119358595"/>
                    </a:ext>
                  </a:extLst>
                </a:gridCol>
                <a:gridCol w="1317196">
                  <a:extLst>
                    <a:ext uri="{9D8B030D-6E8A-4147-A177-3AD203B41FA5}">
                      <a16:colId xmlns:a16="http://schemas.microsoft.com/office/drawing/2014/main" val="838466759"/>
                    </a:ext>
                  </a:extLst>
                </a:gridCol>
              </a:tblGrid>
              <a:tr h="199280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Buoy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Latitude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 err="1">
                          <a:effectLst/>
                        </a:rPr>
                        <a:t>Longitude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0032962"/>
                  </a:ext>
                </a:extLst>
              </a:tr>
              <a:tr h="450429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  <a:latin typeface="+mn-lt"/>
                        </a:rPr>
                        <a:t>Manta 32068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  <a:latin typeface="+mn-lt"/>
                        </a:rPr>
                        <a:t>0° 53’ 17’’ S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  <a:latin typeface="+mn-lt"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  <a:latin typeface="+mn-lt"/>
                        </a:rPr>
                        <a:t>81° 39’ 50’’ W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1646995"/>
                  </a:ext>
                </a:extLst>
              </a:tr>
              <a:tr h="450429"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MX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MX" sz="1000" dirty="0">
                          <a:effectLst/>
                          <a:latin typeface="+mn-lt"/>
                          <a:ea typeface="Arial" panose="020B0604020202020204" pitchFamily="34" charset="0"/>
                        </a:rPr>
                        <a:t>Esmeraldas 32069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C" sz="10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s-EC" sz="10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0°15‘18"S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endParaRPr lang="es-EC" sz="10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tabLst>
                          <a:tab pos="2971800" algn="ctr"/>
                          <a:tab pos="5943600" algn="r"/>
                          <a:tab pos="270510" algn="ctr"/>
                          <a:tab pos="2971800" algn="ctr"/>
                          <a:tab pos="5943600" algn="r"/>
                        </a:tabLst>
                      </a:pPr>
                      <a:r>
                        <a:rPr lang="es-EC" sz="10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81°12‘40“O</a:t>
                      </a:r>
                      <a:endParaRPr lang="en-US" sz="1000" dirty="0">
                        <a:effectLst/>
                        <a:latin typeface="+mn-lt"/>
                        <a:ea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0103802"/>
                  </a:ext>
                </a:extLst>
              </a:tr>
            </a:tbl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2CCDB7F1-D7A0-4FAD-D1EB-F2FA9E0021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9888" y="2251635"/>
            <a:ext cx="1393292" cy="2354729"/>
          </a:xfrm>
          <a:prstGeom prst="rect">
            <a:avLst/>
          </a:prstGeom>
          <a:noFill/>
        </p:spPr>
      </p:pic>
      <p:grpSp>
        <p:nvGrpSpPr>
          <p:cNvPr id="14" name="Grupo 13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455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4730" y="200590"/>
            <a:ext cx="7772400" cy="757411"/>
          </a:xfrm>
        </p:spPr>
        <p:txBody>
          <a:bodyPr/>
          <a:lstStyle/>
          <a:p>
            <a:r>
              <a:rPr lang="en-US" dirty="0"/>
              <a:t>PUBLIC INFORMATION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58265E1-1A8E-B40A-7EBC-590DED77F6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1169" y="938763"/>
            <a:ext cx="5239522" cy="4955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DF5752D-37E5-F574-4CF6-29871FE00A88}"/>
              </a:ext>
            </a:extLst>
          </p:cNvPr>
          <p:cNvSpPr txBox="1"/>
          <p:nvPr/>
        </p:nvSpPr>
        <p:spPr>
          <a:xfrm>
            <a:off x="745554" y="5894688"/>
            <a:ext cx="59435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https://www.inocar.mil.ec/web/index.php/productos/monitoreo-oceanico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7E59D4-2865-50E0-1196-42261BBFBE95}"/>
              </a:ext>
            </a:extLst>
          </p:cNvPr>
          <p:cNvSpPr txBox="1"/>
          <p:nvPr/>
        </p:nvSpPr>
        <p:spPr>
          <a:xfrm>
            <a:off x="401268" y="2815889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TIAXYS BUOY</a:t>
            </a:r>
          </a:p>
          <a:p>
            <a:pPr algn="ctr"/>
            <a:r>
              <a:rPr lang="es-MX" b="1" dirty="0"/>
              <a:t>Santa Cruz Island</a:t>
            </a:r>
            <a:endParaRPr lang="en-US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499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0747B8-463A-BF01-9FB6-18BC6871AA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0168" y="1027872"/>
            <a:ext cx="5699517" cy="50326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A98E63B-47A2-B5A3-4125-2D5E6449A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5618" y="300625"/>
            <a:ext cx="7772400" cy="757411"/>
          </a:xfrm>
        </p:spPr>
        <p:txBody>
          <a:bodyPr/>
          <a:lstStyle/>
          <a:p>
            <a:r>
              <a:rPr lang="en-US" dirty="0"/>
              <a:t>PUBLIC INFORMATION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28B348-F67D-C22E-3DB4-3CE715A847E8}"/>
              </a:ext>
            </a:extLst>
          </p:cNvPr>
          <p:cNvSpPr txBox="1"/>
          <p:nvPr/>
        </p:nvSpPr>
        <p:spPr>
          <a:xfrm>
            <a:off x="380684" y="3031904"/>
            <a:ext cx="2329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b="1" dirty="0"/>
              <a:t> </a:t>
            </a:r>
            <a:r>
              <a:rPr lang="en-GB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SOFAR SPOTTER BUOY</a:t>
            </a:r>
          </a:p>
          <a:p>
            <a:pPr algn="ctr"/>
            <a:r>
              <a:rPr lang="en-GB" b="1" dirty="0">
                <a:latin typeface="Arial" panose="020B0604020202020204" pitchFamily="34" charset="0"/>
              </a:rPr>
              <a:t>Darwin Island</a:t>
            </a:r>
            <a:endParaRPr lang="es-MX" b="1" dirty="0"/>
          </a:p>
          <a:p>
            <a:endParaRPr lang="en-US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E7FF9DF-A492-B434-B93A-86517CAC17E4}"/>
              </a:ext>
            </a:extLst>
          </p:cNvPr>
          <p:cNvSpPr txBox="1"/>
          <p:nvPr/>
        </p:nvSpPr>
        <p:spPr>
          <a:xfrm>
            <a:off x="1848736" y="6060558"/>
            <a:ext cx="27990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https://aqualink.org/sites/944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7386640" y="5986084"/>
            <a:ext cx="1576384" cy="771900"/>
            <a:chOff x="7386640" y="5928932"/>
            <a:chExt cx="1576384" cy="7719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974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4770" y="3488861"/>
            <a:ext cx="2285898" cy="2440071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6996" y="550663"/>
            <a:ext cx="42033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PLANNED PROGRAMMES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993721" y="4960307"/>
            <a:ext cx="2642992" cy="313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1840" y="4895380"/>
            <a:ext cx="2344873" cy="2100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4755CDF-CEBD-83F7-950B-25C3321FFAFA}"/>
              </a:ext>
            </a:extLst>
          </p:cNvPr>
          <p:cNvSpPr txBox="1"/>
          <p:nvPr/>
        </p:nvSpPr>
        <p:spPr>
          <a:xfrm>
            <a:off x="939201" y="2010466"/>
            <a:ext cx="26014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01 TSUNAMI MSM BUOY</a:t>
            </a:r>
          </a:p>
          <a:p>
            <a:r>
              <a:rPr lang="es-MX" dirty="0" err="1"/>
              <a:t>Deployed</a:t>
            </a:r>
            <a:r>
              <a:rPr lang="es-MX" dirty="0"/>
              <a:t>:  Galápagos    </a:t>
            </a:r>
          </a:p>
          <a:p>
            <a:r>
              <a:rPr lang="es-MX" dirty="0" err="1"/>
              <a:t>October</a:t>
            </a:r>
            <a:r>
              <a:rPr lang="es-MX" dirty="0"/>
              <a:t> 2022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05CAD7E-6D02-8806-CEDA-02A5E5A142DF}"/>
              </a:ext>
            </a:extLst>
          </p:cNvPr>
          <p:cNvSpPr txBox="1"/>
          <p:nvPr/>
        </p:nvSpPr>
        <p:spPr>
          <a:xfrm>
            <a:off x="956930" y="4083202"/>
            <a:ext cx="2829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05 OCEANOGRAPHIC  BUOY </a:t>
            </a:r>
          </a:p>
          <a:p>
            <a:r>
              <a:rPr lang="es-MX" b="1" dirty="0"/>
              <a:t>                       2023</a:t>
            </a:r>
          </a:p>
          <a:p>
            <a:r>
              <a:rPr lang="es-MX" dirty="0"/>
              <a:t> </a:t>
            </a:r>
          </a:p>
          <a:p>
            <a:r>
              <a:rPr lang="es-MX" dirty="0"/>
              <a:t>03 </a:t>
            </a:r>
            <a:r>
              <a:rPr lang="es-MX" dirty="0" err="1"/>
              <a:t>Oceanographic</a:t>
            </a:r>
            <a:r>
              <a:rPr lang="es-MX" dirty="0"/>
              <a:t> MSM </a:t>
            </a:r>
            <a:r>
              <a:rPr lang="es-MX" dirty="0" err="1"/>
              <a:t>Buoy</a:t>
            </a:r>
            <a:r>
              <a:rPr lang="es-MX" dirty="0"/>
              <a:t> </a:t>
            </a:r>
          </a:p>
          <a:p>
            <a:r>
              <a:rPr lang="es-MX" dirty="0"/>
              <a:t>02 </a:t>
            </a:r>
            <a:r>
              <a:rPr lang="es-MX" dirty="0" err="1"/>
              <a:t>Triaxys</a:t>
            </a:r>
            <a:r>
              <a:rPr lang="es-MX" dirty="0"/>
              <a:t>   </a:t>
            </a:r>
            <a:r>
              <a:rPr lang="es-MX" dirty="0" err="1"/>
              <a:t>Buoy</a:t>
            </a:r>
            <a:endParaRPr lang="es-MX" dirty="0"/>
          </a:p>
          <a:p>
            <a:endParaRPr lang="en-US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AB54BC7-D67B-D1B6-EBAD-32E8021D35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854" y="1406337"/>
            <a:ext cx="3902147" cy="195107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D7697AF-AF0C-376A-0F27-65BA88E6446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11726" y="3488861"/>
            <a:ext cx="2262682" cy="2441549"/>
          </a:xfrm>
          <a:prstGeom prst="rect">
            <a:avLst/>
          </a:prstGeom>
          <a:noFill/>
          <a:ln>
            <a:noFill/>
            <a:prstDash/>
          </a:ln>
        </p:spPr>
      </p:pic>
      <p:grpSp>
        <p:nvGrpSpPr>
          <p:cNvPr id="9" name="Grupo 8"/>
          <p:cNvGrpSpPr/>
          <p:nvPr/>
        </p:nvGrpSpPr>
        <p:grpSpPr>
          <a:xfrm>
            <a:off x="7386640" y="5986084"/>
            <a:ext cx="1576384" cy="771900"/>
            <a:chOff x="7386640" y="5928932"/>
            <a:chExt cx="1576384" cy="771900"/>
          </a:xfrm>
        </p:grpSpPr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4798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/>
              <a:t>DATA USAGE</a:t>
            </a:r>
            <a:endParaRPr lang="en-US" sz="4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body" idx="1"/>
          </p:nvPr>
        </p:nvSpPr>
        <p:spPr>
          <a:xfrm>
            <a:off x="1198179" y="1638978"/>
            <a:ext cx="6979035" cy="37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SzPts val="1100"/>
              <a:buNone/>
            </a:pPr>
            <a:endParaRPr lang="en-US" sz="2800" dirty="0"/>
          </a:p>
          <a:p>
            <a:r>
              <a:rPr lang="en-US" sz="2400" dirty="0">
                <a:latin typeface="+mn-lt"/>
              </a:rPr>
              <a:t>Data used for weather prediction.</a:t>
            </a:r>
          </a:p>
          <a:p>
            <a:r>
              <a:rPr lang="en-US" sz="2400" dirty="0">
                <a:latin typeface="+mn-lt"/>
              </a:rPr>
              <a:t>Waves, currents prediction</a:t>
            </a:r>
          </a:p>
          <a:p>
            <a:r>
              <a:rPr lang="en-US" sz="2400" dirty="0">
                <a:latin typeface="+mn-lt"/>
              </a:rPr>
              <a:t>Ocean state estimation</a:t>
            </a:r>
          </a:p>
          <a:p>
            <a:r>
              <a:rPr lang="en-US" sz="2400" dirty="0">
                <a:latin typeface="+mn-lt"/>
              </a:rPr>
              <a:t>Navigation aids newsletters </a:t>
            </a:r>
          </a:p>
          <a:p>
            <a:r>
              <a:rPr lang="en-US" sz="2400" dirty="0">
                <a:latin typeface="+mn-lt"/>
              </a:rPr>
              <a:t>Newsletters for seaside community in general</a:t>
            </a:r>
          </a:p>
          <a:p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>
              <a:buNone/>
            </a:pPr>
            <a:endParaRPr lang="en-US" sz="2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3000" dirty="0"/>
          </a:p>
        </p:txBody>
      </p:sp>
      <p:grpSp>
        <p:nvGrpSpPr>
          <p:cNvPr id="4" name="Grupo 3"/>
          <p:cNvGrpSpPr/>
          <p:nvPr/>
        </p:nvGrpSpPr>
        <p:grpSpPr>
          <a:xfrm>
            <a:off x="7386640" y="5928932"/>
            <a:ext cx="1576384" cy="771900"/>
            <a:chOff x="7386640" y="5928932"/>
            <a:chExt cx="1576384" cy="771900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91124" y="5928932"/>
              <a:ext cx="771900" cy="77190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6640" y="5928932"/>
              <a:ext cx="790574" cy="771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438</Words>
  <Application>Microsoft Office PowerPoint</Application>
  <PresentationFormat>Presentación en pantalla (4:3)</PresentationFormat>
  <Paragraphs>117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Arial</vt:lpstr>
      <vt:lpstr>Calibri</vt:lpstr>
      <vt:lpstr>tahoma</vt:lpstr>
      <vt:lpstr>Office Theme</vt:lpstr>
      <vt:lpstr>Custom Design</vt:lpstr>
      <vt:lpstr>Presentación de PowerPoint</vt:lpstr>
      <vt:lpstr>NETWORK MONITORING OCEANOGRAPHIC BUOY  </vt:lpstr>
      <vt:lpstr>NETWORK MONITORING OCEANOGRAPHIC BUOY  </vt:lpstr>
      <vt:lpstr>NETWORK MONITORING OCEANOGRAPHIC BUOY  </vt:lpstr>
      <vt:lpstr>Presentación de PowerPoint</vt:lpstr>
      <vt:lpstr>PUBLIC INFORMATION</vt:lpstr>
      <vt:lpstr>PUBLIC INFORMATION</vt:lpstr>
      <vt:lpstr>Presentación de PowerPoint</vt:lpstr>
      <vt:lpstr>DATA USAGE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Lenovo</cp:lastModifiedBy>
  <cp:revision>46</cp:revision>
  <dcterms:modified xsi:type="dcterms:W3CDTF">2022-10-27T15:56:24Z</dcterms:modified>
</cp:coreProperties>
</file>