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0" r:id="rId5"/>
    <p:sldId id="261" r:id="rId6"/>
    <p:sldId id="262" r:id="rId7"/>
    <p:sldId id="280" r:id="rId8"/>
    <p:sldId id="276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 varScale="1">
        <p:scale>
          <a:sx n="103" d="100"/>
          <a:sy n="103" d="100"/>
        </p:scale>
        <p:origin x="2304" y="78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FD196AE0-E05B-4FC1-ABF4-22C781D4C599}"/>
    <pc:docChg chg="custSel modSld">
      <pc:chgData name="Long Jiang" userId="479591b0-bbdd-467b-a489-7f685e24f696" providerId="ADAL" clId="{FD196AE0-E05B-4FC1-ABF4-22C781D4C599}" dt="2021-09-30T11:38:52.457" v="66" actId="20577"/>
      <pc:docMkLst>
        <pc:docMk/>
      </pc:docMkLst>
      <pc:sldChg chg="modSp mod">
        <pc:chgData name="Long Jiang" userId="479591b0-bbdd-467b-a489-7f685e24f696" providerId="ADAL" clId="{FD196AE0-E05B-4FC1-ABF4-22C781D4C599}" dt="2021-09-30T11:37:04.203" v="38" actId="20577"/>
        <pc:sldMkLst>
          <pc:docMk/>
          <pc:sldMk cId="0" sldId="256"/>
        </pc:sldMkLst>
        <pc:spChg chg="mod">
          <ac:chgData name="Long Jiang" userId="479591b0-bbdd-467b-a489-7f685e24f696" providerId="ADAL" clId="{FD196AE0-E05B-4FC1-ABF4-22C781D4C599}" dt="2021-09-30T11:37:04.203" v="3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39.949" v="65" actId="113"/>
        <pc:sldMkLst>
          <pc:docMk/>
          <pc:sldMk cId="1520732637" sldId="277"/>
        </pc:sldMkLst>
        <pc:spChg chg="mod">
          <ac:chgData name="Long Jiang" userId="479591b0-bbdd-467b-a489-7f685e24f696" providerId="ADAL" clId="{FD196AE0-E05B-4FC1-ABF4-22C781D4C599}" dt="2021-09-30T11:38:39.949" v="65" actId="113"/>
          <ac:spMkLst>
            <pc:docMk/>
            <pc:sldMk cId="1520732637" sldId="277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08.549" v="64" actId="20577"/>
        <pc:sldMkLst>
          <pc:docMk/>
          <pc:sldMk cId="2399176098" sldId="278"/>
        </pc:sldMkLst>
        <pc:spChg chg="mod">
          <ac:chgData name="Long Jiang" userId="479591b0-bbdd-467b-a489-7f685e24f696" providerId="ADAL" clId="{FD196AE0-E05B-4FC1-ABF4-22C781D4C599}" dt="2021-09-30T11:38:08.549" v="64" actId="20577"/>
          <ac:spMkLst>
            <pc:docMk/>
            <pc:sldMk cId="2399176098" sldId="278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7:26.141" v="44" actId="20577"/>
        <pc:sldMkLst>
          <pc:docMk/>
          <pc:sldMk cId="1274542619" sldId="279"/>
        </pc:sldMkLst>
        <pc:spChg chg="mod">
          <ac:chgData name="Long Jiang" userId="479591b0-bbdd-467b-a489-7f685e24f696" providerId="ADAL" clId="{FD196AE0-E05B-4FC1-ABF4-22C781D4C599}" dt="2021-09-30T11:37:26.141" v="44" actId="20577"/>
          <ac:spMkLst>
            <pc:docMk/>
            <pc:sldMk cId="1274542619" sldId="279"/>
            <ac:spMk id="3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52.457" v="66" actId="20577"/>
        <pc:sldMkLst>
          <pc:docMk/>
          <pc:sldMk cId="2451328533" sldId="280"/>
        </pc:sldMkLst>
        <pc:spChg chg="mod">
          <ac:chgData name="Long Jiang" userId="479591b0-bbdd-467b-a489-7f685e24f696" providerId="ADAL" clId="{FD196AE0-E05B-4FC1-ABF4-22C781D4C599}" dt="2021-09-30T11:38:52.457" v="66" actId="20577"/>
          <ac:spMkLst>
            <pc:docMk/>
            <pc:sldMk cId="2451328533" sldId="280"/>
            <ac:spMk id="3" creationId="{00000000-0000-0000-0000-000000000000}"/>
          </ac:spMkLst>
        </pc:spChg>
      </pc:sldChg>
    </pc:docChg>
  </pc:docChgLst>
  <pc:docChgLst>
    <pc:chgData name="Long Jiang" userId="479591b0-bbdd-467b-a489-7f685e24f696" providerId="ADAL" clId="{2D6B453D-9A3A-4580-9675-6020D9FB805F}"/>
    <pc:docChg chg="undo redo custSel modSld">
      <pc:chgData name="Long Jiang" userId="479591b0-bbdd-467b-a489-7f685e24f696" providerId="ADAL" clId="{2D6B453D-9A3A-4580-9675-6020D9FB805F}" dt="2022-08-02T08:24:40.546" v="138" actId="6549"/>
      <pc:docMkLst>
        <pc:docMk/>
      </pc:docMkLst>
      <pc:sldChg chg="modSp mod">
        <pc:chgData name="Long Jiang" userId="479591b0-bbdd-467b-a489-7f685e24f696" providerId="ADAL" clId="{2D6B453D-9A3A-4580-9675-6020D9FB805F}" dt="2022-08-02T08:20:32.453" v="54" actId="20577"/>
        <pc:sldMkLst>
          <pc:docMk/>
          <pc:sldMk cId="0" sldId="260"/>
        </pc:sldMkLst>
        <pc:spChg chg="mod">
          <ac:chgData name="Long Jiang" userId="479591b0-bbdd-467b-a489-7f685e24f696" providerId="ADAL" clId="{2D6B453D-9A3A-4580-9675-6020D9FB805F}" dt="2022-08-02T08:20:32.453" v="54" actId="20577"/>
          <ac:spMkLst>
            <pc:docMk/>
            <pc:sldMk cId="0" sldId="260"/>
            <ac:spMk id="137" creationId="{00000000-0000-0000-0000-000000000000}"/>
          </ac:spMkLst>
        </pc:spChg>
      </pc:sldChg>
      <pc:sldChg chg="modSp mod">
        <pc:chgData name="Long Jiang" userId="479591b0-bbdd-467b-a489-7f685e24f696" providerId="ADAL" clId="{2D6B453D-9A3A-4580-9675-6020D9FB805F}" dt="2022-08-02T08:24:40.546" v="138" actId="6549"/>
        <pc:sldMkLst>
          <pc:docMk/>
          <pc:sldMk cId="0" sldId="261"/>
        </pc:sldMkLst>
        <pc:spChg chg="mod">
          <ac:chgData name="Long Jiang" userId="479591b0-bbdd-467b-a489-7f685e24f696" providerId="ADAL" clId="{2D6B453D-9A3A-4580-9675-6020D9FB805F}" dt="2022-08-02T08:24:40.546" v="138" actId="6549"/>
          <ac:spMkLst>
            <pc:docMk/>
            <pc:sldMk cId="0" sldId="261"/>
            <ac:spMk id="143" creationId="{00000000-0000-0000-0000-000000000000}"/>
          </ac:spMkLst>
        </pc:spChg>
      </pc:sldChg>
    </pc:docChg>
  </pc:docChgLst>
  <pc:docChgLst>
    <pc:chgData name="Yu, Ting" userId="92efbe2d-e7bb-4a12-b39d-00700da331ea" providerId="ADAL" clId="{988E9CF5-1E9E-4C38-82EA-610188FECE46}"/>
    <pc:docChg chg="custSel addSld delSld modSld modMainMaster">
      <pc:chgData name="Yu, Ting" userId="92efbe2d-e7bb-4a12-b39d-00700da331ea" providerId="ADAL" clId="{988E9CF5-1E9E-4C38-82EA-610188FECE46}" dt="2022-08-01T08:23:31.008" v="129" actId="20577"/>
      <pc:docMkLst>
        <pc:docMk/>
      </pc:docMkLst>
      <pc:sldChg chg="modSp mod">
        <pc:chgData name="Yu, Ting" userId="92efbe2d-e7bb-4a12-b39d-00700da331ea" providerId="ADAL" clId="{988E9CF5-1E9E-4C38-82EA-610188FECE46}" dt="2022-08-01T08:23:31.008" v="129" actId="20577"/>
        <pc:sldMkLst>
          <pc:docMk/>
          <pc:sldMk cId="0" sldId="256"/>
        </pc:sldMkLst>
        <pc:spChg chg="mod">
          <ac:chgData name="Yu, Ting" userId="92efbe2d-e7bb-4a12-b39d-00700da331ea" providerId="ADAL" clId="{988E9CF5-1E9E-4C38-82EA-610188FECE46}" dt="2022-08-01T08:23:31.008" v="12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7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8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9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0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1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2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045548208" sldId="274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31706717" sldId="275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520732637" sldId="277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99176098" sldId="278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274542619" sldId="279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451328533" sldId="280"/>
        </pc:sldMkLst>
      </pc:sldChg>
      <pc:sldMasterChg chg="addSp delSp modSp mod">
        <pc:chgData name="Yu, Ting" userId="92efbe2d-e7bb-4a12-b39d-00700da331ea" providerId="ADAL" clId="{988E9CF5-1E9E-4C38-82EA-610188FECE46}" dt="2022-07-28T13:15:48.555" v="90"/>
        <pc:sldMasterMkLst>
          <pc:docMk/>
          <pc:sldMasterMk cId="0" sldId="2147483765"/>
        </pc:sldMasterMkLst>
        <pc:picChg chg="add del mod">
          <ac:chgData name="Yu, Ting" userId="92efbe2d-e7bb-4a12-b39d-00700da331ea" providerId="ADAL" clId="{988E9CF5-1E9E-4C38-82EA-610188FECE46}" dt="2022-07-28T13:15:20.852" v="79" actId="478"/>
          <ac:picMkLst>
            <pc:docMk/>
            <pc:sldMasterMk cId="0" sldId="2147483765"/>
            <ac:picMk id="12" creationId="{8A818E4B-63F8-4EC3-BB7C-7BF53806206B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4" creationId="{A2AF5EBB-3499-4716-B88F-ECD6CDF20261}"/>
          </ac:picMkLst>
        </pc:picChg>
        <pc:picChg chg="add del mod">
          <ac:chgData name="Yu, Ting" userId="92efbe2d-e7bb-4a12-b39d-00700da331ea" providerId="ADAL" clId="{988E9CF5-1E9E-4C38-82EA-610188FECE46}" dt="2022-07-28T13:05:18.777" v="72" actId="478"/>
          <ac:picMkLst>
            <pc:docMk/>
            <pc:sldMasterMk cId="0" sldId="2147483765"/>
            <ac:picMk id="14" creationId="{BCEF2137-5F8E-4A18-A391-4C23A98AF750}"/>
          </ac:picMkLst>
        </pc:picChg>
        <pc:picChg chg="add del mod">
          <ac:chgData name="Yu, Ting" userId="92efbe2d-e7bb-4a12-b39d-00700da331ea" providerId="ADAL" clId="{988E9CF5-1E9E-4C38-82EA-610188FECE46}" dt="2022-07-28T13:05:19.457" v="73" actId="478"/>
          <ac:picMkLst>
            <pc:docMk/>
            <pc:sldMasterMk cId="0" sldId="2147483765"/>
            <ac:picMk id="15" creationId="{2B649734-26A3-4FB2-8243-27C37A8FBE07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5" creationId="{E2E61A8F-1CF1-4383-8CC0-DBDD9CB713DB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7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7" creationId="{9058DFB6-29B3-4283-9664-A0C78AE24F19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18" creationId="{0327BC2E-E4A1-4B72-A21C-9E028F6754AC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8" creationId="{06627352-1745-49DB-8C91-B1279429FD8B}"/>
          </ac:picMkLst>
        </pc:picChg>
        <pc:picChg chg="add del mod">
          <ac:chgData name="Yu, Ting" userId="92efbe2d-e7bb-4a12-b39d-00700da331ea" providerId="ADAL" clId="{988E9CF5-1E9E-4C38-82EA-610188FECE46}" dt="2022-07-28T13:15:22.710" v="81" actId="478"/>
          <ac:picMkLst>
            <pc:docMk/>
            <pc:sldMasterMk cId="0" sldId="2147483765"/>
            <ac:picMk id="19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22.008" v="80" actId="478"/>
          <ac:picMkLst>
            <pc:docMk/>
            <pc:sldMasterMk cId="0" sldId="2147483765"/>
            <ac:picMk id="20" creationId="{06627352-1745-49DB-8C91-B1279429FD8B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1" creationId="{F962A923-3896-4831-A667-F36DC1AF3D8E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2" creationId="{6B740B19-E789-4A1E-B5E6-E524EEFBA302}"/>
          </ac:picMkLst>
        </pc:picChg>
        <pc:picChg chg="del mod">
          <ac:chgData name="Yu, Ting" userId="92efbe2d-e7bb-4a12-b39d-00700da331ea" providerId="ADAL" clId="{988E9CF5-1E9E-4C38-82EA-610188FECE46}" dt="2022-07-28T09:32:25.375" v="12" actId="478"/>
          <ac:picMkLst>
            <pc:docMk/>
            <pc:sldMasterMk cId="0" sldId="2147483765"/>
            <ac:picMk id="1033" creationId="{00000000-0000-0000-0000-000000000000}"/>
          </ac:picMkLst>
        </pc:picChg>
        <pc:picChg chg="del mod">
          <ac:chgData name="Yu, Ting" userId="92efbe2d-e7bb-4a12-b39d-00700da331ea" providerId="ADAL" clId="{988E9CF5-1E9E-4C38-82EA-610188FECE46}" dt="2022-07-28T09:31:37.525" v="10" actId="478"/>
          <ac:picMkLst>
            <pc:docMk/>
            <pc:sldMasterMk cId="0" sldId="2147483765"/>
            <ac:picMk id="1037" creationId="{00000000-0000-0000-0000-000000000000}"/>
          </ac:picMkLst>
        </pc:picChg>
      </pc:sldMasterChg>
      <pc:sldMasterChg chg="addSp delSp modSp mod">
        <pc:chgData name="Yu, Ting" userId="92efbe2d-e7bb-4a12-b39d-00700da331ea" providerId="ADAL" clId="{988E9CF5-1E9E-4C38-82EA-610188FECE46}" dt="2022-07-28T09:32:40.690" v="14"/>
        <pc:sldMasterMkLst>
          <pc:docMk/>
          <pc:sldMasterMk cId="0" sldId="2147483906"/>
        </pc:sldMasterMkLst>
        <pc:picChg chg="del">
          <ac:chgData name="Yu, Ting" userId="92efbe2d-e7bb-4a12-b39d-00700da331ea" providerId="ADAL" clId="{988E9CF5-1E9E-4C38-82EA-610188FECE46}" dt="2022-07-28T09:32:40.135" v="13" actId="478"/>
          <ac:picMkLst>
            <pc:docMk/>
            <pc:sldMasterMk cId="0" sldId="2147483906"/>
            <ac:picMk id="8" creationId="{00000000-0000-0000-0000-000000000000}"/>
          </ac:picMkLst>
        </pc:picChg>
        <pc:picChg chg="add mod">
          <ac:chgData name="Yu, Ting" userId="92efbe2d-e7bb-4a12-b39d-00700da331ea" providerId="ADAL" clId="{988E9CF5-1E9E-4C38-82EA-610188FECE46}" dt="2022-07-28T09:32:40.690" v="14"/>
          <ac:picMkLst>
            <pc:docMk/>
            <pc:sldMasterMk cId="0" sldId="2147483906"/>
            <ac:picMk id="9" creationId="{1A643D60-EF80-45D4-85EB-6D793F809C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44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lexander.Zucconi@ec.gc.c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1" y="225489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National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</a:t>
            </a:r>
            <a:r>
              <a:rPr lang="en-US" altLang="en-US" sz="2000" b="1" dirty="0" smtClean="0">
                <a:solidFill>
                  <a:prstClr val="black"/>
                </a:solidFill>
                <a:ea typeface="+mj-ea"/>
              </a:rPr>
              <a:t/>
            </a:r>
            <a:br>
              <a:rPr lang="en-US" altLang="en-US" sz="2000" b="1" dirty="0" smtClean="0">
                <a:solidFill>
                  <a:prstClr val="black"/>
                </a:solidFill>
                <a:ea typeface="+mj-ea"/>
              </a:rPr>
            </a:br>
            <a:r>
              <a:rPr lang="en-US" altLang="en-US" sz="2000" b="1" dirty="0" smtClean="0">
                <a:solidFill>
                  <a:prstClr val="black"/>
                </a:solidFill>
                <a:ea typeface="+mj-ea"/>
              </a:rPr>
              <a:t>1-4 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November 2022</a:t>
            </a:r>
          </a:p>
          <a:p>
            <a:pPr algn="ctr">
              <a:lnSpc>
                <a:spcPct val="150000"/>
              </a:lnSpc>
            </a:pPr>
            <a:r>
              <a:rPr lang="fr-CH" sz="2000" b="1" dirty="0" smtClean="0">
                <a:solidFill>
                  <a:prstClr val="black"/>
                </a:solidFill>
              </a:rPr>
              <a:t>Alexander Zucconi</a:t>
            </a:r>
          </a:p>
          <a:p>
            <a:pPr algn="ctr">
              <a:lnSpc>
                <a:spcPct val="150000"/>
              </a:lnSpc>
            </a:pPr>
            <a:r>
              <a:rPr lang="fr-CH" sz="2000" b="1" dirty="0" smtClean="0">
                <a:solidFill>
                  <a:prstClr val="black"/>
                </a:solidFill>
              </a:rPr>
              <a:t>Marine Networks Manager</a:t>
            </a:r>
            <a:endParaRPr lang="fr-CH" sz="2000" b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</a:rPr>
              <a:t>Meteorological Service of Canada</a:t>
            </a:r>
            <a:endParaRPr lang="fr-CH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OVERVIEW</a:t>
            </a:r>
            <a:endParaRPr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MSC </a:t>
            </a:r>
            <a:r>
              <a:rPr lang="en-US" sz="2800" dirty="0" smtClean="0"/>
              <a:t>Buoy </a:t>
            </a:r>
            <a:r>
              <a:rPr lang="en-US" sz="2800" dirty="0"/>
              <a:t>Networks Overview/Status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Future </a:t>
            </a:r>
            <a:r>
              <a:rPr lang="en-US" sz="2800" dirty="0" smtClean="0"/>
              <a:t>Plans/Challenges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Vandalism Example</a:t>
            </a:r>
            <a:endParaRPr lang="en-US"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-74643" y="880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Moored Buoy Network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642" y="1226974"/>
            <a:ext cx="3475315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50" b="1" dirty="0">
                <a:solidFill>
                  <a:prstClr val="black"/>
                </a:solidFill>
                <a:latin typeface="Calibri" panose="020F0502020204030204"/>
              </a:rPr>
              <a:t>Purpose:</a:t>
            </a:r>
            <a:r>
              <a:rPr lang="en-US" sz="17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750" dirty="0" smtClean="0">
                <a:solidFill>
                  <a:prstClr val="black"/>
                </a:solidFill>
                <a:latin typeface="Calibri" panose="020F0502020204030204"/>
              </a:rPr>
              <a:t>To support marine warning/forecasting, modelling, research applications and general marine safety</a:t>
            </a:r>
            <a:endParaRPr lang="en-US" sz="175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Status:</a:t>
            </a:r>
            <a:endParaRPr lang="en-US" sz="175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 Moored Buoys across Canada </a:t>
            </a:r>
            <a:b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(39 CORE + 4 OPP):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Pacific </a:t>
            </a:r>
            <a:b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(16xCORE + 2xOPP)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In-land Lakes (Seasonal)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Atlantic </a:t>
            </a:r>
            <a:b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(4xCORE, 2xOPP)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 of 3m (33) &amp; 1.7m </a:t>
            </a:r>
            <a:r>
              <a:rPr lang="en-US" sz="175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750" dirty="0">
                <a:solidFill>
                  <a:prstClr val="black"/>
                </a:solidFill>
                <a:latin typeface="Calibri" panose="020F0502020204030204"/>
              </a:rPr>
              <a:t>10)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75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easure/transmit: Pressure, Wind Speed/Direction, Air Temperature, SST, Waves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750" noProof="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CORE -&gt; hourly; OPP -&gt; /10 </a:t>
            </a:r>
            <a:r>
              <a:rPr lang="en-US" sz="1750" noProof="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mins</a:t>
            </a:r>
            <a:endParaRPr kumimoji="0" lang="en-US" sz="17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34" y="0"/>
            <a:ext cx="1117655" cy="1391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549" y="1398971"/>
            <a:ext cx="5959451" cy="44886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34" y="0"/>
            <a:ext cx="1043182" cy="1391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60311" y="6340999"/>
            <a:ext cx="618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Data available in Near Real-Time via GTS, now is BUFR format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49277" y="693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CA" dirty="0"/>
              <a:t>Drifting </a:t>
            </a:r>
            <a:r>
              <a:rPr lang="en-CA" dirty="0" smtClean="0"/>
              <a:t>Buoy Network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40" y="1242178"/>
            <a:ext cx="28803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Work towards fulfilling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METAREA obligations (XVII &amp; XVIII)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growing need of marine transportation in Arctic Environments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Work collaboratively with DND-DRDC and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ICE-PPR, IABP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strategies &amp; deployments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~37 “active” drifting buoys that measure and transmit – SST, Air Temp, Pressure,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/Long on a hourly basis via Iridium Satellite 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 to re-seed annually 10-15 drifting buoys every summer to maintain array of active buoys in Arctic Ocean &amp; Beaufort Sea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142" y="1335047"/>
            <a:ext cx="6183857" cy="4645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701" y="1774735"/>
            <a:ext cx="1471683" cy="1236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778" y="6008908"/>
            <a:ext cx="2054221" cy="8786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469" y="14687"/>
            <a:ext cx="977388" cy="1308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857" y="14687"/>
            <a:ext cx="765142" cy="1308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540" y="6286643"/>
            <a:ext cx="36091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Data available in Near Real-Time via GTS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204c3975_0_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CA" dirty="0"/>
              <a:t>Plans &amp; Challenges</a:t>
            </a:r>
            <a:endParaRPr dirty="0"/>
          </a:p>
        </p:txBody>
      </p:sp>
      <p:sp>
        <p:nvSpPr>
          <p:cNvPr id="150" name="Google Shape;150;g5b204c3975_0_17"/>
          <p:cNvSpPr txBox="1">
            <a:spLocks noGrp="1"/>
          </p:cNvSpPr>
          <p:nvPr>
            <p:ph type="body" idx="1"/>
          </p:nvPr>
        </p:nvSpPr>
        <p:spPr>
          <a:xfrm>
            <a:off x="457199" y="1334278"/>
            <a:ext cx="8556171" cy="4792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500" b="1" dirty="0">
                <a:solidFill>
                  <a:prstClr val="black"/>
                </a:solidFill>
              </a:rPr>
              <a:t>Plans</a:t>
            </a:r>
          </a:p>
          <a:p>
            <a:pPr marL="285750" lvl="0" indent="-285750">
              <a:spcBef>
                <a:spcPts val="0"/>
              </a:spcBef>
              <a:defRPr/>
            </a:pPr>
            <a:r>
              <a:rPr lang="en-US" sz="2500" dirty="0" smtClean="0">
                <a:solidFill>
                  <a:prstClr val="black"/>
                </a:solidFill>
              </a:rPr>
              <a:t>Integrating </a:t>
            </a:r>
            <a:r>
              <a:rPr lang="en-US" sz="2500" dirty="0">
                <a:solidFill>
                  <a:prstClr val="black"/>
                </a:solidFill>
              </a:rPr>
              <a:t>n</a:t>
            </a:r>
            <a:r>
              <a:rPr lang="en-US" sz="2500" dirty="0" smtClean="0">
                <a:solidFill>
                  <a:prstClr val="black"/>
                </a:solidFill>
              </a:rPr>
              <a:t>ew </a:t>
            </a:r>
            <a:r>
              <a:rPr lang="en-US" sz="2500" dirty="0">
                <a:solidFill>
                  <a:prstClr val="black"/>
                </a:solidFill>
              </a:rPr>
              <a:t>WM500 Payload Technology &amp; </a:t>
            </a:r>
            <a:r>
              <a:rPr lang="en-US" sz="2500" dirty="0" err="1">
                <a:solidFill>
                  <a:prstClr val="black"/>
                </a:solidFill>
              </a:rPr>
              <a:t>TriAxys</a:t>
            </a:r>
            <a:r>
              <a:rPr lang="en-US" sz="2500" dirty="0">
                <a:solidFill>
                  <a:prstClr val="black"/>
                </a:solidFill>
              </a:rPr>
              <a:t> Wave Sensors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</a:rPr>
              <a:t>TriAxys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G3 Wave </a:t>
            </a:r>
            <a:r>
              <a:rPr lang="en-US" sz="2400" dirty="0" err="1">
                <a:solidFill>
                  <a:prstClr val="black"/>
                </a:solidFill>
              </a:rPr>
              <a:t>Senors</a:t>
            </a:r>
            <a:r>
              <a:rPr lang="en-US" sz="2400" dirty="0">
                <a:solidFill>
                  <a:prstClr val="black"/>
                </a:solidFill>
              </a:rPr>
              <a:t> -&gt; Spectral Wave Data 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in non real-time)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500" b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Challenges</a:t>
            </a:r>
            <a:endParaRPr lang="en-US" sz="25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en-US" sz="2500" dirty="0">
                <a:solidFill>
                  <a:prstClr val="black"/>
                </a:solidFill>
              </a:rPr>
              <a:t>Reliable </a:t>
            </a:r>
            <a:r>
              <a:rPr lang="en-US" sz="2500" dirty="0" smtClean="0">
                <a:solidFill>
                  <a:prstClr val="black"/>
                </a:solidFill>
              </a:rPr>
              <a:t>public sector ship-time </a:t>
            </a:r>
            <a:r>
              <a:rPr lang="en-US" sz="2500" dirty="0">
                <a:solidFill>
                  <a:prstClr val="black"/>
                </a:solidFill>
              </a:rPr>
              <a:t>capacity/availability to service our moored buoys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</a:rPr>
              <a:t>Significant issue in Atlantic Canada </a:t>
            </a:r>
            <a:br>
              <a:rPr lang="en-US" sz="2500" dirty="0">
                <a:solidFill>
                  <a:prstClr val="black"/>
                </a:solidFill>
              </a:rPr>
            </a:br>
            <a:r>
              <a:rPr lang="en-US" sz="2500" dirty="0">
                <a:solidFill>
                  <a:prstClr val="black"/>
                </a:solidFill>
              </a:rPr>
              <a:t>(FY22/23 no ship-time in </a:t>
            </a:r>
            <a:r>
              <a:rPr lang="en-US" sz="2500" dirty="0" smtClean="0">
                <a:solidFill>
                  <a:prstClr val="black"/>
                </a:solidFill>
              </a:rPr>
              <a:t>Atlantic </a:t>
            </a:r>
            <a:r>
              <a:rPr lang="en-US" sz="2500" dirty="0">
                <a:solidFill>
                  <a:prstClr val="black"/>
                </a:solidFill>
              </a:rPr>
              <a:t>for </a:t>
            </a:r>
            <a:r>
              <a:rPr lang="en-US" sz="2500" dirty="0" smtClean="0">
                <a:solidFill>
                  <a:prstClr val="black"/>
                </a:solidFill>
              </a:rPr>
              <a:t>CORE </a:t>
            </a:r>
            <a:r>
              <a:rPr lang="en-US" sz="2500" dirty="0">
                <a:solidFill>
                  <a:prstClr val="black"/>
                </a:solidFill>
              </a:rPr>
              <a:t>buoys) </a:t>
            </a:r>
          </a:p>
          <a:p>
            <a:pPr marL="285750" lvl="0" indent="-285750">
              <a:spcBef>
                <a:spcPts val="0"/>
              </a:spcBef>
              <a:defRPr/>
            </a:pPr>
            <a:r>
              <a:rPr lang="en-US" sz="2500" dirty="0">
                <a:solidFill>
                  <a:prstClr val="black"/>
                </a:solidFill>
              </a:rPr>
              <a:t>Sustainable funding to support continued long-term operations</a:t>
            </a: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204c3975_0_17"/>
          <p:cNvSpPr txBox="1">
            <a:spLocks noGrp="1"/>
          </p:cNvSpPr>
          <p:nvPr>
            <p:ph type="title"/>
          </p:nvPr>
        </p:nvSpPr>
        <p:spPr>
          <a:xfrm>
            <a:off x="457200" y="12534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/>
              <a:t>Vandalism – Example</a:t>
            </a:r>
            <a:br>
              <a:rPr lang="en-US" sz="4000" dirty="0"/>
            </a:br>
            <a:r>
              <a:rPr lang="en-US" sz="4000" dirty="0" smtClean="0"/>
              <a:t>Buoy</a:t>
            </a:r>
            <a:r>
              <a:rPr lang="en-US" sz="4000" dirty="0"/>
              <a:t>: West Bay of Fundy(4400490)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111967" y="1468020"/>
            <a:ext cx="304178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+mn-lt"/>
              </a:rPr>
              <a:t>Buoy originally </a:t>
            </a:r>
            <a:r>
              <a:rPr lang="en-US" sz="1700" dirty="0">
                <a:latin typeface="+mn-lt"/>
              </a:rPr>
              <a:t>deployed </a:t>
            </a:r>
            <a:br>
              <a:rPr lang="en-US" sz="1700" dirty="0">
                <a:latin typeface="+mn-lt"/>
              </a:rPr>
            </a:br>
            <a:r>
              <a:rPr lang="en-US" sz="1700" dirty="0">
                <a:latin typeface="+mn-lt"/>
              </a:rPr>
              <a:t>Nov/2019 and hadn’t </a:t>
            </a:r>
            <a:br>
              <a:rPr lang="en-US" sz="1700" dirty="0">
                <a:latin typeface="+mn-lt"/>
              </a:rPr>
            </a:br>
            <a:r>
              <a:rPr lang="en-US" sz="1700" dirty="0">
                <a:latin typeface="+mn-lt"/>
              </a:rPr>
              <a:t>been serviced since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June 19, 2022: Drift </a:t>
            </a:r>
            <a:br>
              <a:rPr lang="en-US" sz="1700" dirty="0">
                <a:latin typeface="+mn-lt"/>
              </a:rPr>
            </a:br>
            <a:r>
              <a:rPr lang="en-US" sz="1700" dirty="0">
                <a:latin typeface="+mn-lt"/>
              </a:rPr>
              <a:t>Alarm </a:t>
            </a:r>
            <a:r>
              <a:rPr lang="en-US" sz="1700" dirty="0" smtClean="0">
                <a:latin typeface="+mn-lt"/>
              </a:rPr>
              <a:t>Triggered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Arial" panose="020B0604020202020204" pitchFamily="34" charset="0"/>
              </a:rPr>
              <a:t>Potential Cause: Mooring intentionally severed to free entangled fishing gear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Arial" panose="020B0604020202020204" pitchFamily="34" charset="0"/>
              </a:rPr>
              <a:t>Loss of mooring (~$20k-$25k), and expensive retrieval costs </a:t>
            </a:r>
            <a:r>
              <a:rPr lang="en-US" sz="1700" dirty="0" smtClean="0">
                <a:latin typeface="+mn-lt"/>
                <a:cs typeface="Arial" panose="020B0604020202020204" pitchFamily="34" charset="0"/>
              </a:rPr>
              <a:t>(~$30k</a:t>
            </a:r>
            <a:r>
              <a:rPr lang="en-US" sz="17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cs typeface="Arial" panose="020B0604020202020204" pitchFamily="34" charset="0"/>
              </a:rPr>
              <a:t>Loss of data – redeployment uncertain</a:t>
            </a:r>
            <a:r>
              <a:rPr lang="en-US" sz="1700" dirty="0" smtClean="0">
                <a:latin typeface="+mn-lt"/>
                <a:cs typeface="Arial" panose="020B0604020202020204" pitchFamily="34" charset="0"/>
              </a:rPr>
              <a:t>?</a:t>
            </a:r>
            <a:endParaRPr lang="en-CA" sz="17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86" y="1302933"/>
            <a:ext cx="5863387" cy="55643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86" y="1302933"/>
            <a:ext cx="1820822" cy="1663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51" y="4971444"/>
            <a:ext cx="2370704" cy="1905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" y="4971444"/>
            <a:ext cx="1675751" cy="10982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45945" y="5520548"/>
            <a:ext cx="216024" cy="233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773" y="13951"/>
            <a:ext cx="942900" cy="12716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1286" y="2983878"/>
            <a:ext cx="1825981" cy="14489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979" y="5385199"/>
            <a:ext cx="2933095" cy="1482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7594802" y="1302933"/>
            <a:ext cx="1549202" cy="446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8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36" y="2149475"/>
            <a:ext cx="7772400" cy="1470025"/>
          </a:xfrm>
        </p:spPr>
        <p:txBody>
          <a:bodyPr/>
          <a:lstStyle/>
          <a:p>
            <a:r>
              <a:rPr lang="en-US" sz="4800" b="1" dirty="0" smtClean="0"/>
              <a:t>Thanks!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Alexander Zucconi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Marine </a:t>
            </a:r>
            <a:r>
              <a:rPr lang="en-US" dirty="0" smtClean="0">
                <a:solidFill>
                  <a:schemeClr val="tx1"/>
                </a:solidFill>
              </a:rPr>
              <a:t>Networks Manager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Meteorological Service of Canada</a:t>
            </a:r>
          </a:p>
          <a:p>
            <a:pPr algn="r"/>
            <a:r>
              <a:rPr lang="en-US" dirty="0" smtClean="0">
                <a:hlinkClick r:id="rId2"/>
              </a:rPr>
              <a:t>Alexander.Zucconi@ec.gc.ca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0" y="4689205"/>
            <a:ext cx="2494402" cy="1975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35212</TotalTime>
  <Words>372</Words>
  <Application>Microsoft Office PowerPoint</Application>
  <PresentationFormat>On-screen Show (4:3)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宋体</vt:lpstr>
      <vt:lpstr>Arial</vt:lpstr>
      <vt:lpstr>Calibri</vt:lpstr>
      <vt:lpstr>Wingdings</vt:lpstr>
      <vt:lpstr>Office Theme</vt:lpstr>
      <vt:lpstr>Custom Design</vt:lpstr>
      <vt:lpstr>PowerPoint Presentation</vt:lpstr>
      <vt:lpstr>OVERVIEW</vt:lpstr>
      <vt:lpstr>Moored Buoy Network</vt:lpstr>
      <vt:lpstr>Drifting Buoy Network</vt:lpstr>
      <vt:lpstr>Plans &amp; Challenges</vt:lpstr>
      <vt:lpstr>Vandalism – Example Buoy: West Bay of Fundy(4400490)</vt:lpstr>
      <vt:lpstr>Thanks!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Zucconi,Alexander (ECCC)</cp:lastModifiedBy>
  <cp:revision>766</cp:revision>
  <cp:lastPrinted>2017-11-08T15:57:27Z</cp:lastPrinted>
  <dcterms:created xsi:type="dcterms:W3CDTF">2008-01-30T04:31:58Z</dcterms:created>
  <dcterms:modified xsi:type="dcterms:W3CDTF">2022-11-01T15:37:54Z</dcterms:modified>
</cp:coreProperties>
</file>