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65" r:id="rId1"/>
    <p:sldMasterId id="2147483906" r:id="rId2"/>
  </p:sldMasterIdLst>
  <p:notesMasterIdLst>
    <p:notesMasterId r:id="rId13"/>
  </p:notesMasterIdLst>
  <p:handoutMasterIdLst>
    <p:handoutMasterId r:id="rId14"/>
  </p:handoutMasterIdLst>
  <p:sldIdLst>
    <p:sldId id="256" r:id="rId3"/>
    <p:sldId id="285" r:id="rId4"/>
    <p:sldId id="258" r:id="rId5"/>
    <p:sldId id="278" r:id="rId6"/>
    <p:sldId id="282" r:id="rId7"/>
    <p:sldId id="277" r:id="rId8"/>
    <p:sldId id="279" r:id="rId9"/>
    <p:sldId id="280" r:id="rId10"/>
    <p:sldId id="283" r:id="rId11"/>
    <p:sldId id="276" r:id="rId1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620">
          <p15:clr>
            <a:srgbClr val="A4A3A4"/>
          </p15:clr>
        </p15:guide>
        <p15:guide id="2" orient="horz" pos="443">
          <p15:clr>
            <a:srgbClr val="A4A3A4"/>
          </p15:clr>
        </p15:guide>
        <p15:guide id="3" pos="5398">
          <p15:clr>
            <a:srgbClr val="A4A3A4"/>
          </p15:clr>
        </p15:guide>
        <p15:guide id="4" pos="280">
          <p15:clr>
            <a:srgbClr val="A4A3A4"/>
          </p15:clr>
        </p15:guide>
        <p15:guide id="5" pos="287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B2B2B2"/>
    <a:srgbClr val="000099"/>
    <a:srgbClr val="121896"/>
    <a:srgbClr val="FFFFFF"/>
    <a:srgbClr val="DDDDDD"/>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49" autoAdjust="0"/>
    <p:restoredTop sz="89623" autoAdjust="0"/>
  </p:normalViewPr>
  <p:slideViewPr>
    <p:cSldViewPr snapToGrid="0">
      <p:cViewPr varScale="1">
        <p:scale>
          <a:sx n="70" d="100"/>
          <a:sy n="70" d="100"/>
        </p:scale>
        <p:origin x="1476" y="52"/>
      </p:cViewPr>
      <p:guideLst>
        <p:guide orient="horz" pos="620"/>
        <p:guide orient="horz" pos="443"/>
        <p:guide pos="5398"/>
        <p:guide pos="280"/>
        <p:guide pos="2876"/>
      </p:guideLst>
    </p:cSldViewPr>
  </p:slideViewPr>
  <p:outlineViewPr>
    <p:cViewPr>
      <p:scale>
        <a:sx n="33" d="100"/>
        <a:sy n="33" d="100"/>
      </p:scale>
      <p:origin x="0" y="105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3264" y="-7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99" y="0"/>
            <a:ext cx="2946189" cy="496650"/>
          </a:xfrm>
          <a:prstGeom prst="rect">
            <a:avLst/>
          </a:prstGeom>
        </p:spPr>
        <p:txBody>
          <a:bodyPr vert="horz" lIns="91440" tIns="45720" rIns="91440" bIns="45720" rtlCol="0"/>
          <a:lstStyle>
            <a:lvl1pPr algn="r">
              <a:defRPr sz="1200"/>
            </a:lvl1pPr>
          </a:lstStyle>
          <a:p>
            <a:fld id="{949A6076-D573-4E0A-B455-4750807E8EF6}" type="datetimeFigureOut">
              <a:rPr lang="en-US" smtClean="0"/>
              <a:pPr/>
              <a:t>10/28/2022</a:t>
            </a:fld>
            <a:endParaRPr lang="en-US"/>
          </a:p>
        </p:txBody>
      </p:sp>
      <p:sp>
        <p:nvSpPr>
          <p:cNvPr id="4" name="Footer Placeholder 3"/>
          <p:cNvSpPr>
            <a:spLocks noGrp="1"/>
          </p:cNvSpPr>
          <p:nvPr>
            <p:ph type="ftr" sz="quarter" idx="2"/>
          </p:nvPr>
        </p:nvSpPr>
        <p:spPr>
          <a:xfrm>
            <a:off x="1" y="9428402"/>
            <a:ext cx="2946189" cy="4966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99" y="9428402"/>
            <a:ext cx="2946189" cy="496650"/>
          </a:xfrm>
          <a:prstGeom prst="rect">
            <a:avLst/>
          </a:prstGeom>
        </p:spPr>
        <p:txBody>
          <a:bodyPr vert="horz" lIns="91440" tIns="45720" rIns="91440" bIns="45720" rtlCol="0" anchor="b"/>
          <a:lstStyle>
            <a:lvl1pPr algn="r">
              <a:defRPr sz="1200"/>
            </a:lvl1pPr>
          </a:lstStyle>
          <a:p>
            <a:fld id="{2693D0AD-310D-4F4D-8B2F-C1B046738F0D}" type="slidenum">
              <a:rPr lang="en-US" smtClean="0"/>
              <a:pPr/>
              <a:t>‹#›</a:t>
            </a:fld>
            <a:endParaRPr lang="en-US"/>
          </a:p>
        </p:txBody>
      </p:sp>
    </p:spTree>
    <p:extLst>
      <p:ext uri="{BB962C8B-B14F-4D97-AF65-F5344CB8AC3E}">
        <p14:creationId xmlns:p14="http://schemas.microsoft.com/office/powerpoint/2010/main" val="614244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46189" cy="49665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eaLnBrk="0" hangingPunct="0">
              <a:defRPr sz="1200">
                <a:cs typeface="+mn-cs"/>
              </a:defRPr>
            </a:lvl1pPr>
          </a:lstStyle>
          <a:p>
            <a:pPr>
              <a:defRPr/>
            </a:pPr>
            <a:endParaRPr lang="en-US"/>
          </a:p>
        </p:txBody>
      </p:sp>
      <p:sp>
        <p:nvSpPr>
          <p:cNvPr id="12291" name="Rectangle 3"/>
          <p:cNvSpPr>
            <a:spLocks noGrp="1" noChangeArrowheads="1"/>
          </p:cNvSpPr>
          <p:nvPr>
            <p:ph type="dt" idx="1"/>
          </p:nvPr>
        </p:nvSpPr>
        <p:spPr bwMode="auto">
          <a:xfrm>
            <a:off x="3851487" y="0"/>
            <a:ext cx="2946188" cy="49665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06887" y="4715788"/>
            <a:ext cx="4983903" cy="446667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1" y="9429990"/>
            <a:ext cx="2946189" cy="496649"/>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eaLnBrk="0" hangingPunct="0">
              <a:defRPr sz="1200">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51487" y="9429990"/>
            <a:ext cx="2946188" cy="496649"/>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lgn="r" eaLnBrk="0" hangingPunct="0">
              <a:defRPr sz="1200">
                <a:cs typeface="+mn-cs"/>
              </a:defRPr>
            </a:lvl1pPr>
          </a:lstStyle>
          <a:p>
            <a:pPr>
              <a:defRPr/>
            </a:pPr>
            <a:fld id="{F8B46950-940C-46C7-9F83-9FBF0386027F}" type="slidenum">
              <a:rPr lang="en-US"/>
              <a:pPr>
                <a:defRPr/>
              </a:pPr>
              <a:t>‹#›</a:t>
            </a:fld>
            <a:endParaRPr lang="en-US"/>
          </a:p>
        </p:txBody>
      </p:sp>
    </p:spTree>
    <p:extLst>
      <p:ext uri="{BB962C8B-B14F-4D97-AF65-F5344CB8AC3E}">
        <p14:creationId xmlns:p14="http://schemas.microsoft.com/office/powerpoint/2010/main" val="177493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805D12C-A591-43DB-B79E-4FABC4D6DC79}" type="slidenum">
              <a:rPr lang="en-US" smtClean="0"/>
              <a:pPr/>
              <a:t>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805D12C-A591-43DB-B79E-4FABC4D6DC79}" type="slidenum">
              <a:rPr lang="en-US" smtClean="0"/>
              <a:pPr/>
              <a:t>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fr-FR"/>
          </a:p>
        </p:txBody>
      </p:sp>
    </p:spTree>
    <p:extLst>
      <p:ext uri="{BB962C8B-B14F-4D97-AF65-F5344CB8AC3E}">
        <p14:creationId xmlns:p14="http://schemas.microsoft.com/office/powerpoint/2010/main" val="3819003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b204c3975_0_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b204c3975_0_0:notes"/>
          <p:cNvSpPr txBox="1">
            <a:spLocks noGrp="1"/>
          </p:cNvSpPr>
          <p:nvPr>
            <p:ph type="body" idx="1"/>
          </p:nvPr>
        </p:nvSpPr>
        <p:spPr>
          <a:xfrm>
            <a:off x="889732" y="4715788"/>
            <a:ext cx="4889700" cy="4466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21" name="Google Shape;121;g5b204c3975_0_0:notes"/>
          <p:cNvSpPr txBox="1">
            <a:spLocks noGrp="1"/>
          </p:cNvSpPr>
          <p:nvPr>
            <p:ph type="sldNum" idx="12"/>
          </p:nvPr>
        </p:nvSpPr>
        <p:spPr>
          <a:xfrm>
            <a:off x="3778631" y="9429991"/>
            <a:ext cx="2890500" cy="49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b204c3975_0_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b204c3975_0_0:notes"/>
          <p:cNvSpPr txBox="1">
            <a:spLocks noGrp="1"/>
          </p:cNvSpPr>
          <p:nvPr>
            <p:ph type="body" idx="1"/>
          </p:nvPr>
        </p:nvSpPr>
        <p:spPr>
          <a:xfrm>
            <a:off x="889732" y="4715788"/>
            <a:ext cx="4889700" cy="4466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dirty="0"/>
          </a:p>
        </p:txBody>
      </p:sp>
      <p:sp>
        <p:nvSpPr>
          <p:cNvPr id="121" name="Google Shape;121;g5b204c3975_0_0:notes"/>
          <p:cNvSpPr txBox="1">
            <a:spLocks noGrp="1"/>
          </p:cNvSpPr>
          <p:nvPr>
            <p:ph type="sldNum" idx="12"/>
          </p:nvPr>
        </p:nvSpPr>
        <p:spPr>
          <a:xfrm>
            <a:off x="3778631" y="9429991"/>
            <a:ext cx="2890500" cy="49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214082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b204c3975_0_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b204c3975_0_0:notes"/>
          <p:cNvSpPr txBox="1">
            <a:spLocks noGrp="1"/>
          </p:cNvSpPr>
          <p:nvPr>
            <p:ph type="body" idx="1"/>
          </p:nvPr>
        </p:nvSpPr>
        <p:spPr>
          <a:xfrm>
            <a:off x="889732" y="4715788"/>
            <a:ext cx="4889700" cy="4466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dirty="0"/>
          </a:p>
        </p:txBody>
      </p:sp>
      <p:sp>
        <p:nvSpPr>
          <p:cNvPr id="121" name="Google Shape;121;g5b204c3975_0_0:notes"/>
          <p:cNvSpPr txBox="1">
            <a:spLocks noGrp="1"/>
          </p:cNvSpPr>
          <p:nvPr>
            <p:ph type="sldNum" idx="12"/>
          </p:nvPr>
        </p:nvSpPr>
        <p:spPr>
          <a:xfrm>
            <a:off x="3778631" y="9429991"/>
            <a:ext cx="2890500" cy="49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extLst>
      <p:ext uri="{BB962C8B-B14F-4D97-AF65-F5344CB8AC3E}">
        <p14:creationId xmlns:p14="http://schemas.microsoft.com/office/powerpoint/2010/main" val="1063322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b204c3975_0_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b204c3975_0_0:notes"/>
          <p:cNvSpPr txBox="1">
            <a:spLocks noGrp="1"/>
          </p:cNvSpPr>
          <p:nvPr>
            <p:ph type="body" idx="1"/>
          </p:nvPr>
        </p:nvSpPr>
        <p:spPr>
          <a:xfrm>
            <a:off x="889732" y="4715788"/>
            <a:ext cx="4889700" cy="4466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21" name="Google Shape;121;g5b204c3975_0_0:notes"/>
          <p:cNvSpPr txBox="1">
            <a:spLocks noGrp="1"/>
          </p:cNvSpPr>
          <p:nvPr>
            <p:ph type="sldNum" idx="12"/>
          </p:nvPr>
        </p:nvSpPr>
        <p:spPr>
          <a:xfrm>
            <a:off x="3778631" y="9429991"/>
            <a:ext cx="2890500" cy="49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107700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b204c3975_0_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b204c3975_0_0:notes"/>
          <p:cNvSpPr txBox="1">
            <a:spLocks noGrp="1"/>
          </p:cNvSpPr>
          <p:nvPr>
            <p:ph type="body" idx="1"/>
          </p:nvPr>
        </p:nvSpPr>
        <p:spPr>
          <a:xfrm>
            <a:off x="889732" y="4715788"/>
            <a:ext cx="4889700" cy="4466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dirty="0"/>
          </a:p>
        </p:txBody>
      </p:sp>
      <p:sp>
        <p:nvSpPr>
          <p:cNvPr id="121" name="Google Shape;121;g5b204c3975_0_0:notes"/>
          <p:cNvSpPr txBox="1">
            <a:spLocks noGrp="1"/>
          </p:cNvSpPr>
          <p:nvPr>
            <p:ph type="sldNum" idx="12"/>
          </p:nvPr>
        </p:nvSpPr>
        <p:spPr>
          <a:xfrm>
            <a:off x="3778631" y="9429991"/>
            <a:ext cx="2890500" cy="49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169918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b204c3975_0_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b204c3975_0_0:notes"/>
          <p:cNvSpPr txBox="1">
            <a:spLocks noGrp="1"/>
          </p:cNvSpPr>
          <p:nvPr>
            <p:ph type="body" idx="1"/>
          </p:nvPr>
        </p:nvSpPr>
        <p:spPr>
          <a:xfrm>
            <a:off x="889732" y="4715788"/>
            <a:ext cx="4889700" cy="4466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21" name="Google Shape;121;g5b204c3975_0_0:notes"/>
          <p:cNvSpPr txBox="1">
            <a:spLocks noGrp="1"/>
          </p:cNvSpPr>
          <p:nvPr>
            <p:ph type="sldNum" idx="12"/>
          </p:nvPr>
        </p:nvSpPr>
        <p:spPr>
          <a:xfrm>
            <a:off x="3778631" y="9429991"/>
            <a:ext cx="2890500" cy="49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782100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b204c3975_0_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b204c3975_0_0:notes"/>
          <p:cNvSpPr txBox="1">
            <a:spLocks noGrp="1"/>
          </p:cNvSpPr>
          <p:nvPr>
            <p:ph type="body" idx="1"/>
          </p:nvPr>
        </p:nvSpPr>
        <p:spPr>
          <a:xfrm>
            <a:off x="889732" y="4715788"/>
            <a:ext cx="4889700" cy="4466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21" name="Google Shape;121;g5b204c3975_0_0:notes"/>
          <p:cNvSpPr txBox="1">
            <a:spLocks noGrp="1"/>
          </p:cNvSpPr>
          <p:nvPr>
            <p:ph type="sldNum" idx="12"/>
          </p:nvPr>
        </p:nvSpPr>
        <p:spPr>
          <a:xfrm>
            <a:off x="3778631" y="9429991"/>
            <a:ext cx="2890500" cy="49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282029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21E27A-3F6A-4EE0-A789-4E7FF6C096C2}" type="datetimeFigureOut">
              <a:rPr lang="en-US" smtClean="0"/>
              <a:pPr/>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21E27A-3F6A-4EE0-A789-4E7FF6C096C2}" type="datetimeFigureOut">
              <a:rPr lang="en-US" smtClean="0"/>
              <a:pPr/>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1E27A-3F6A-4EE0-A789-4E7FF6C096C2}"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1E27A-3F6A-4EE0-A789-4E7FF6C096C2}"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01842C-3315-4F3E-AF23-91340BE7D8F0}" type="slidenum">
              <a:rPr lang="en-US"/>
              <a:pPr>
                <a:defRPr/>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21E27A-3F6A-4EE0-A789-4E7FF6C096C2}"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1E27A-3F6A-4EE0-A789-4E7FF6C096C2}"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21E27A-3F6A-4EE0-A789-4E7FF6C096C2}"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21E27A-3F6A-4EE0-A789-4E7FF6C096C2}" type="datetimeFigureOut">
              <a:rPr lang="en-US" smtClean="0"/>
              <a:pPr/>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21E27A-3F6A-4EE0-A789-4E7FF6C096C2}" type="datetimeFigureOut">
              <a:rPr lang="en-US" smtClean="0"/>
              <a:pPr/>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21E27A-3F6A-4EE0-A789-4E7FF6C096C2}" type="datetimeFigureOut">
              <a:rPr lang="en-US" smtClean="0"/>
              <a:pPr/>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1E27A-3F6A-4EE0-A789-4E7FF6C096C2}" type="datetimeFigureOut">
              <a:rPr lang="en-US" smtClean="0"/>
              <a:pPr/>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386106-D267-4D13-B93D-C99418C7D5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a:t>
            </a:r>
            <a:r>
              <a:rPr lang="en-US" dirty="0" err="1"/>
              <a:t>levelourth</a:t>
            </a:r>
            <a:r>
              <a:rPr lang="en-US" dirty="0"/>
              <a:t>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E0C338BF-A446-4492-98BF-62F2C5836B99}" type="datetimeFigureOut">
              <a:rPr lang="en-US"/>
              <a:pPr>
                <a:defRPr/>
              </a:pPr>
              <a:t>10/28/2022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25DD9B7B-43DF-4050-B30B-560B4EF70F7F}" type="slidenum">
              <a:rPr lang="en-US"/>
              <a:pPr>
                <a:defRPr/>
              </a:pPr>
              <a:t>‹#›</a:t>
            </a:fld>
            <a:endParaRPr lang="en-US"/>
          </a:p>
        </p:txBody>
      </p:sp>
      <p:sp>
        <p:nvSpPr>
          <p:cNvPr id="7" name="Freeform 6"/>
          <p:cNvSpPr/>
          <p:nvPr userDrawn="1"/>
        </p:nvSpPr>
        <p:spPr>
          <a:xfrm>
            <a:off x="0" y="0"/>
            <a:ext cx="9144000" cy="328748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7453"/>
              <a:gd name="connsiteX1" fmla="*/ 21600 w 21600"/>
              <a:gd name="connsiteY1" fmla="*/ 0 h 27453"/>
              <a:gd name="connsiteX2" fmla="*/ 21600 w 21600"/>
              <a:gd name="connsiteY2" fmla="*/ 17322 h 27453"/>
              <a:gd name="connsiteX3" fmla="*/ 0 w 21600"/>
              <a:gd name="connsiteY3" fmla="*/ 20172 h 27453"/>
              <a:gd name="connsiteX4" fmla="*/ 0 w 21600"/>
              <a:gd name="connsiteY4" fmla="*/ 0 h 27453"/>
              <a:gd name="connsiteX0" fmla="*/ 0 w 21600"/>
              <a:gd name="connsiteY0" fmla="*/ 0 h 27453"/>
              <a:gd name="connsiteX1" fmla="*/ 21600 w 21600"/>
              <a:gd name="connsiteY1" fmla="*/ 0 h 27453"/>
              <a:gd name="connsiteX2" fmla="*/ 21600 w 21600"/>
              <a:gd name="connsiteY2" fmla="*/ 17322 h 27453"/>
              <a:gd name="connsiteX3" fmla="*/ 0 w 21600"/>
              <a:gd name="connsiteY3" fmla="*/ 20172 h 27453"/>
              <a:gd name="connsiteX4" fmla="*/ 0 w 21600"/>
              <a:gd name="connsiteY4" fmla="*/ 0 h 27453"/>
              <a:gd name="connsiteX0" fmla="*/ 0 w 21600"/>
              <a:gd name="connsiteY0" fmla="*/ 0 h 27453"/>
              <a:gd name="connsiteX1" fmla="*/ 21600 w 21600"/>
              <a:gd name="connsiteY1" fmla="*/ 0 h 27453"/>
              <a:gd name="connsiteX2" fmla="*/ 21600 w 21600"/>
              <a:gd name="connsiteY2" fmla="*/ 17322 h 27453"/>
              <a:gd name="connsiteX3" fmla="*/ 0 w 21600"/>
              <a:gd name="connsiteY3" fmla="*/ 20172 h 27453"/>
              <a:gd name="connsiteX4" fmla="*/ 0 w 21600"/>
              <a:gd name="connsiteY4" fmla="*/ 0 h 27453"/>
              <a:gd name="connsiteX0" fmla="*/ 0 w 21600"/>
              <a:gd name="connsiteY0" fmla="*/ 0 h 30049"/>
              <a:gd name="connsiteX1" fmla="*/ 21600 w 21600"/>
              <a:gd name="connsiteY1" fmla="*/ 0 h 30049"/>
              <a:gd name="connsiteX2" fmla="*/ 21600 w 21600"/>
              <a:gd name="connsiteY2" fmla="*/ 17322 h 30049"/>
              <a:gd name="connsiteX3" fmla="*/ 0 w 21600"/>
              <a:gd name="connsiteY3" fmla="*/ 20172 h 30049"/>
              <a:gd name="connsiteX4" fmla="*/ 0 w 21600"/>
              <a:gd name="connsiteY4" fmla="*/ 0 h 30049"/>
              <a:gd name="connsiteX0" fmla="*/ 0 w 21600"/>
              <a:gd name="connsiteY0" fmla="*/ 0 h 30049"/>
              <a:gd name="connsiteX1" fmla="*/ 21600 w 21600"/>
              <a:gd name="connsiteY1" fmla="*/ 0 h 30049"/>
              <a:gd name="connsiteX2" fmla="*/ 21600 w 21600"/>
              <a:gd name="connsiteY2" fmla="*/ 17322 h 30049"/>
              <a:gd name="connsiteX3" fmla="*/ 0 w 21600"/>
              <a:gd name="connsiteY3" fmla="*/ 20172 h 30049"/>
              <a:gd name="connsiteX4" fmla="*/ 0 w 21600"/>
              <a:gd name="connsiteY4" fmla="*/ 0 h 3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30049">
                <a:moveTo>
                  <a:pt x="0" y="0"/>
                </a:moveTo>
                <a:lnTo>
                  <a:pt x="21600" y="0"/>
                </a:lnTo>
                <a:lnTo>
                  <a:pt x="21600" y="17322"/>
                </a:lnTo>
                <a:cubicBezTo>
                  <a:pt x="13887" y="8682"/>
                  <a:pt x="8113" y="30049"/>
                  <a:pt x="0" y="20172"/>
                </a:cubicBezTo>
                <a:lnTo>
                  <a:pt x="0" y="0"/>
                </a:lnTo>
                <a:close/>
              </a:path>
            </a:pathLst>
          </a:custGeom>
          <a:gradFill>
            <a:gsLst>
              <a:gs pos="0">
                <a:srgbClr val="5E9EFF"/>
              </a:gs>
              <a:gs pos="39999">
                <a:srgbClr val="85C2FF"/>
              </a:gs>
              <a:gs pos="70000">
                <a:srgbClr val="C4D6EB"/>
              </a:gs>
              <a:gs pos="100000">
                <a:srgbClr val="FFEBF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3" name="Freeform 12"/>
          <p:cNvSpPr/>
          <p:nvPr userDrawn="1"/>
        </p:nvSpPr>
        <p:spPr>
          <a:xfrm rot="10800000">
            <a:off x="0" y="4948238"/>
            <a:ext cx="9144000" cy="27051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55427"/>
              <a:gd name="connsiteX1" fmla="*/ 21600 w 21600"/>
              <a:gd name="connsiteY1" fmla="*/ 0 h 55427"/>
              <a:gd name="connsiteX2" fmla="*/ 21600 w 21600"/>
              <a:gd name="connsiteY2" fmla="*/ 17322 h 55427"/>
              <a:gd name="connsiteX3" fmla="*/ 0 w 21600"/>
              <a:gd name="connsiteY3" fmla="*/ 20172 h 55427"/>
              <a:gd name="connsiteX4" fmla="*/ 0 w 21600"/>
              <a:gd name="connsiteY4" fmla="*/ 0 h 55427"/>
              <a:gd name="connsiteX0" fmla="*/ 0 w 21600"/>
              <a:gd name="connsiteY0" fmla="*/ 19190 h 74617"/>
              <a:gd name="connsiteX1" fmla="*/ 21600 w 21600"/>
              <a:gd name="connsiteY1" fmla="*/ 19190 h 74617"/>
              <a:gd name="connsiteX2" fmla="*/ 21600 w 21600"/>
              <a:gd name="connsiteY2" fmla="*/ 36512 h 74617"/>
              <a:gd name="connsiteX3" fmla="*/ 0 w 21600"/>
              <a:gd name="connsiteY3" fmla="*/ 39362 h 74617"/>
              <a:gd name="connsiteX4" fmla="*/ 0 w 21600"/>
              <a:gd name="connsiteY4" fmla="*/ 19190 h 74617"/>
              <a:gd name="connsiteX0" fmla="*/ 0 w 21600"/>
              <a:gd name="connsiteY0" fmla="*/ 19190 h 67609"/>
              <a:gd name="connsiteX1" fmla="*/ 21600 w 21600"/>
              <a:gd name="connsiteY1" fmla="*/ 19190 h 67609"/>
              <a:gd name="connsiteX2" fmla="*/ 21600 w 21600"/>
              <a:gd name="connsiteY2" fmla="*/ 36512 h 67609"/>
              <a:gd name="connsiteX3" fmla="*/ 0 w 21600"/>
              <a:gd name="connsiteY3" fmla="*/ 39362 h 67609"/>
              <a:gd name="connsiteX4" fmla="*/ 0 w 21600"/>
              <a:gd name="connsiteY4" fmla="*/ 19190 h 67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67609">
                <a:moveTo>
                  <a:pt x="0" y="19190"/>
                </a:moveTo>
                <a:lnTo>
                  <a:pt x="21600" y="19190"/>
                </a:lnTo>
                <a:lnTo>
                  <a:pt x="21600" y="36512"/>
                </a:lnTo>
                <a:cubicBezTo>
                  <a:pt x="10775" y="0"/>
                  <a:pt x="1971" y="67609"/>
                  <a:pt x="0" y="39362"/>
                </a:cubicBezTo>
                <a:lnTo>
                  <a:pt x="0" y="19190"/>
                </a:lnTo>
                <a:close/>
              </a:path>
            </a:pathLst>
          </a:cu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6" name="Date Placeholder 3"/>
          <p:cNvSpPr txBox="1">
            <a:spLocks/>
          </p:cNvSpPr>
          <p:nvPr userDrawn="1"/>
        </p:nvSpPr>
        <p:spPr>
          <a:xfrm>
            <a:off x="0" y="6592888"/>
            <a:ext cx="3348038" cy="365125"/>
          </a:xfrm>
          <a:prstGeom prst="rect">
            <a:avLst/>
          </a:prstGeom>
        </p:spPr>
        <p:txBody>
          <a:bodyPr anchor="ctr"/>
          <a:lstStyle>
            <a:lvl1pPr algn="l">
              <a:defRPr sz="1000">
                <a:solidFill>
                  <a:schemeClr val="tx2">
                    <a:lumMod val="75000"/>
                  </a:schemeClr>
                </a:solidFill>
              </a:defRPr>
            </a:lvl1pPr>
          </a:lstStyle>
          <a:p>
            <a:pPr eaLnBrk="0" hangingPunct="0">
              <a:defRPr/>
            </a:pPr>
            <a:endParaRPr lang="en-US" dirty="0">
              <a:cs typeface="+mn-cs"/>
            </a:endParaRPr>
          </a:p>
        </p:txBody>
      </p:sp>
      <p:pic>
        <p:nvPicPr>
          <p:cNvPr id="18" name="Google Shape;18;p6" descr="dbcp_light_text.png">
            <a:extLst>
              <a:ext uri="{FF2B5EF4-FFF2-40B4-BE49-F238E27FC236}">
                <a16:creationId xmlns:a16="http://schemas.microsoft.com/office/drawing/2014/main" id="{0327BC2E-E4A1-4B72-A21C-9E028F6754AC}"/>
              </a:ext>
            </a:extLst>
          </p:cNvPr>
          <p:cNvPicPr preferRelativeResize="0"/>
          <p:nvPr userDrawn="1"/>
        </p:nvPicPr>
        <p:blipFill rotWithShape="1">
          <a:blip r:embed="rId4">
            <a:alphaModFix/>
          </a:blip>
          <a:srcRect/>
          <a:stretch/>
        </p:blipFill>
        <p:spPr>
          <a:xfrm>
            <a:off x="259800" y="274639"/>
            <a:ext cx="1206534" cy="1208172"/>
          </a:xfrm>
          <a:prstGeom prst="rect">
            <a:avLst/>
          </a:prstGeom>
          <a:noFill/>
          <a:ln>
            <a:noFill/>
          </a:ln>
          <a:effectLst>
            <a:outerShdw blurRad="292100" dist="139700" dir="2700000" algn="tl" rotWithShape="0">
              <a:srgbClr val="333333">
                <a:alpha val="64313"/>
              </a:srgbClr>
            </a:outerShdw>
          </a:effectLst>
        </p:spPr>
      </p:pic>
      <p:pic>
        <p:nvPicPr>
          <p:cNvPr id="21" name="Picture 20" descr="Logo, company name&#10;&#10;Description automatically generated">
            <a:extLst>
              <a:ext uri="{FF2B5EF4-FFF2-40B4-BE49-F238E27FC236}">
                <a16:creationId xmlns:a16="http://schemas.microsoft.com/office/drawing/2014/main" id="{F962A923-3896-4831-A667-F36DC1AF3D8E}"/>
              </a:ext>
            </a:extLst>
          </p:cNvPr>
          <p:cNvPicPr>
            <a:picLocks noChangeAspect="1"/>
          </p:cNvPicPr>
          <p:nvPr userDrawn="1"/>
        </p:nvPicPr>
        <p:blipFill>
          <a:blip r:embed="rId5"/>
          <a:stretch>
            <a:fillRect/>
          </a:stretch>
        </p:blipFill>
        <p:spPr>
          <a:xfrm>
            <a:off x="7772251" y="274637"/>
            <a:ext cx="1145517" cy="1136691"/>
          </a:xfrm>
          <a:prstGeom prst="rect">
            <a:avLst/>
          </a:prstGeom>
        </p:spPr>
      </p:pic>
      <p:pic>
        <p:nvPicPr>
          <p:cNvPr id="22" name="Picture 21" descr="Logo&#10;&#10;Description automatically generated">
            <a:extLst>
              <a:ext uri="{FF2B5EF4-FFF2-40B4-BE49-F238E27FC236}">
                <a16:creationId xmlns:a16="http://schemas.microsoft.com/office/drawing/2014/main" id="{6B740B19-E789-4A1E-B5E6-E524EEFBA302}"/>
              </a:ext>
            </a:extLst>
          </p:cNvPr>
          <p:cNvPicPr>
            <a:picLocks noChangeAspect="1"/>
          </p:cNvPicPr>
          <p:nvPr userDrawn="1"/>
        </p:nvPicPr>
        <p:blipFill>
          <a:blip r:embed="rId6"/>
          <a:stretch>
            <a:fillRect/>
          </a:stretch>
        </p:blipFill>
        <p:spPr>
          <a:xfrm>
            <a:off x="6604034" y="274636"/>
            <a:ext cx="1145517" cy="1134033"/>
          </a:xfrm>
          <a:prstGeom prst="rect">
            <a:avLst/>
          </a:prstGeom>
        </p:spPr>
      </p:pic>
    </p:spTree>
  </p:cSld>
  <p:clrMap bg1="lt1" tx1="dk1" bg2="lt2" tx2="dk2" accent1="accent1" accent2="accent2" accent3="accent3" accent4="accent4" accent5="accent5" accent6="accent6" hlink="hlink" folHlink="folHlink"/>
  <p:sldLayoutIdLst>
    <p:sldLayoutId id="2147483904" r:id="rId1"/>
    <p:sldLayoutId id="2147483905"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1E27A-3F6A-4EE0-A789-4E7FF6C096C2}" type="datetimeFigureOut">
              <a:rPr lang="en-US" smtClean="0"/>
              <a:pPr/>
              <a:t>10/28/2022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86106-D267-4D13-B93D-C99418C7D561}" type="slidenum">
              <a:rPr lang="en-US" smtClean="0"/>
              <a:pPr/>
              <a:t>‹#›</a:t>
            </a:fld>
            <a:endParaRPr lang="en-US"/>
          </a:p>
        </p:txBody>
      </p:sp>
      <p:sp>
        <p:nvSpPr>
          <p:cNvPr id="7" name="Freeform 6"/>
          <p:cNvSpPr/>
          <p:nvPr userDrawn="1"/>
        </p:nvSpPr>
        <p:spPr>
          <a:xfrm rot="10800000">
            <a:off x="0" y="4948238"/>
            <a:ext cx="9144000" cy="27051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55427"/>
              <a:gd name="connsiteX1" fmla="*/ 21600 w 21600"/>
              <a:gd name="connsiteY1" fmla="*/ 0 h 55427"/>
              <a:gd name="connsiteX2" fmla="*/ 21600 w 21600"/>
              <a:gd name="connsiteY2" fmla="*/ 17322 h 55427"/>
              <a:gd name="connsiteX3" fmla="*/ 0 w 21600"/>
              <a:gd name="connsiteY3" fmla="*/ 20172 h 55427"/>
              <a:gd name="connsiteX4" fmla="*/ 0 w 21600"/>
              <a:gd name="connsiteY4" fmla="*/ 0 h 55427"/>
              <a:gd name="connsiteX0" fmla="*/ 0 w 21600"/>
              <a:gd name="connsiteY0" fmla="*/ 19190 h 74617"/>
              <a:gd name="connsiteX1" fmla="*/ 21600 w 21600"/>
              <a:gd name="connsiteY1" fmla="*/ 19190 h 74617"/>
              <a:gd name="connsiteX2" fmla="*/ 21600 w 21600"/>
              <a:gd name="connsiteY2" fmla="*/ 36512 h 74617"/>
              <a:gd name="connsiteX3" fmla="*/ 0 w 21600"/>
              <a:gd name="connsiteY3" fmla="*/ 39362 h 74617"/>
              <a:gd name="connsiteX4" fmla="*/ 0 w 21600"/>
              <a:gd name="connsiteY4" fmla="*/ 19190 h 74617"/>
              <a:gd name="connsiteX0" fmla="*/ 0 w 21600"/>
              <a:gd name="connsiteY0" fmla="*/ 19190 h 67609"/>
              <a:gd name="connsiteX1" fmla="*/ 21600 w 21600"/>
              <a:gd name="connsiteY1" fmla="*/ 19190 h 67609"/>
              <a:gd name="connsiteX2" fmla="*/ 21600 w 21600"/>
              <a:gd name="connsiteY2" fmla="*/ 36512 h 67609"/>
              <a:gd name="connsiteX3" fmla="*/ 0 w 21600"/>
              <a:gd name="connsiteY3" fmla="*/ 39362 h 67609"/>
              <a:gd name="connsiteX4" fmla="*/ 0 w 21600"/>
              <a:gd name="connsiteY4" fmla="*/ 19190 h 67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67609">
                <a:moveTo>
                  <a:pt x="0" y="19190"/>
                </a:moveTo>
                <a:lnTo>
                  <a:pt x="21600" y="19190"/>
                </a:lnTo>
                <a:lnTo>
                  <a:pt x="21600" y="36512"/>
                </a:lnTo>
                <a:cubicBezTo>
                  <a:pt x="10775" y="0"/>
                  <a:pt x="1971" y="67609"/>
                  <a:pt x="0" y="39362"/>
                </a:cubicBezTo>
                <a:lnTo>
                  <a:pt x="0" y="19190"/>
                </a:lnTo>
                <a:close/>
              </a:path>
            </a:pathLst>
          </a:cu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pic>
        <p:nvPicPr>
          <p:cNvPr id="9" name="Google Shape;36;p8" descr="dbcp_light_text.png">
            <a:extLst>
              <a:ext uri="{FF2B5EF4-FFF2-40B4-BE49-F238E27FC236}">
                <a16:creationId xmlns:a16="http://schemas.microsoft.com/office/drawing/2014/main" id="{1A643D60-EF80-45D4-85EB-6D793F809C7B}"/>
              </a:ext>
            </a:extLst>
          </p:cNvPr>
          <p:cNvPicPr preferRelativeResize="0"/>
          <p:nvPr userDrawn="1"/>
        </p:nvPicPr>
        <p:blipFill rotWithShape="1">
          <a:blip r:embed="rId13">
            <a:alphaModFix/>
          </a:blip>
          <a:srcRect/>
          <a:stretch/>
        </p:blipFill>
        <p:spPr>
          <a:xfrm>
            <a:off x="205242" y="199800"/>
            <a:ext cx="775061" cy="796978"/>
          </a:xfrm>
          <a:prstGeom prst="rect">
            <a:avLst/>
          </a:prstGeom>
          <a:noFill/>
          <a:ln>
            <a:noFill/>
          </a:ln>
          <a:effectLst>
            <a:outerShdw blurRad="292100" dist="139700" dir="2700000" algn="tl" rotWithShape="0">
              <a:srgbClr val="333333">
                <a:alpha val="64313"/>
              </a:srgbClr>
            </a:outerShdw>
          </a:effectLst>
        </p:spPr>
      </p:pic>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16896"/>
            <a:ext cx="9144000" cy="4651979"/>
          </a:xfrm>
          <a:prstGeom prst="rect">
            <a:avLst/>
          </a:prstGeom>
          <a:noFill/>
        </p:spPr>
        <p:txBody>
          <a:bodyPr wrap="square" rtlCol="0">
            <a:spAutoFit/>
          </a:bodyPr>
          <a:lstStyle/>
          <a:p>
            <a:pPr algn="ctr">
              <a:lnSpc>
                <a:spcPct val="150000"/>
              </a:lnSpc>
            </a:pPr>
            <a:r>
              <a:rPr lang="en-US" sz="4000" b="1" dirty="0">
                <a:solidFill>
                  <a:srgbClr val="0000CC"/>
                </a:solidFill>
                <a:effectLst>
                  <a:outerShdw blurRad="38100" dist="38100" dir="2700000" algn="tl">
                    <a:srgbClr val="000000">
                      <a:alpha val="43137"/>
                    </a:srgbClr>
                  </a:outerShdw>
                </a:effectLst>
              </a:rPr>
              <a:t>Outcomes of the EOI on Deploying Wave drifter</a:t>
            </a:r>
          </a:p>
          <a:p>
            <a:pPr algn="ctr">
              <a:lnSpc>
                <a:spcPct val="150000"/>
              </a:lnSpc>
            </a:pPr>
            <a:r>
              <a:rPr lang="en-US" altLang="en-US" sz="2000" b="1" dirty="0">
                <a:solidFill>
                  <a:prstClr val="black"/>
                </a:solidFill>
                <a:ea typeface="+mj-ea"/>
              </a:rPr>
              <a:t>DBCP– 38, Hybrid meeting, </a:t>
            </a:r>
            <a:r>
              <a:rPr lang="en-US" altLang="zh-CN" sz="2000" b="1" dirty="0">
                <a:solidFill>
                  <a:prstClr val="black"/>
                </a:solidFill>
                <a:ea typeface="+mj-ea"/>
              </a:rPr>
              <a:t>Geneva</a:t>
            </a:r>
            <a:r>
              <a:rPr lang="en-US" altLang="en-US" sz="2000" b="1" dirty="0">
                <a:solidFill>
                  <a:prstClr val="black"/>
                </a:solidFill>
                <a:ea typeface="+mj-ea"/>
              </a:rPr>
              <a:t>, Switzerland, 1-4 November 2022</a:t>
            </a:r>
          </a:p>
          <a:p>
            <a:pPr algn="ctr">
              <a:lnSpc>
                <a:spcPct val="150000"/>
              </a:lnSpc>
            </a:pPr>
            <a:endParaRPr lang="fr-CH" sz="2000" b="1" dirty="0">
              <a:solidFill>
                <a:prstClr val="black"/>
              </a:solidFill>
              <a:ea typeface="+mj-ea"/>
            </a:endParaRPr>
          </a:p>
          <a:p>
            <a:pPr algn="ctr">
              <a:lnSpc>
                <a:spcPct val="150000"/>
              </a:lnSpc>
            </a:pPr>
            <a:r>
              <a:rPr lang="fr-CH" sz="2000" b="1" dirty="0" err="1">
                <a:solidFill>
                  <a:prstClr val="black"/>
                </a:solidFill>
                <a:ea typeface="+mj-ea"/>
              </a:rPr>
              <a:t>Presenter</a:t>
            </a:r>
            <a:r>
              <a:rPr lang="fr-CH" sz="2000" b="1" dirty="0">
                <a:solidFill>
                  <a:prstClr val="black"/>
                </a:solidFill>
                <a:ea typeface="+mj-ea"/>
              </a:rPr>
              <a:t>: Max Norman Sitai</a:t>
            </a:r>
          </a:p>
          <a:p>
            <a:pPr algn="ctr">
              <a:lnSpc>
                <a:spcPct val="150000"/>
              </a:lnSpc>
            </a:pPr>
            <a:r>
              <a:rPr lang="fr-CH" sz="2000" b="1" dirty="0">
                <a:solidFill>
                  <a:prstClr val="black"/>
                </a:solidFill>
                <a:ea typeface="+mj-ea"/>
              </a:rPr>
              <a:t>Principal Climate Officer(Climate Section)</a:t>
            </a:r>
          </a:p>
          <a:p>
            <a:pPr algn="ctr">
              <a:lnSpc>
                <a:spcPct val="150000"/>
              </a:lnSpc>
            </a:pPr>
            <a:r>
              <a:rPr lang="fr-CH" sz="2000" b="1" dirty="0">
                <a:solidFill>
                  <a:prstClr val="black"/>
                </a:solidFill>
                <a:ea typeface="+mj-ea"/>
              </a:rPr>
              <a:t>Solomon Islands </a:t>
            </a:r>
            <a:r>
              <a:rPr lang="fr-CH" sz="2000" b="1" dirty="0" err="1">
                <a:solidFill>
                  <a:prstClr val="black"/>
                </a:solidFill>
                <a:ea typeface="+mj-ea"/>
              </a:rPr>
              <a:t>Meteorological</a:t>
            </a:r>
            <a:r>
              <a:rPr lang="fr-CH" sz="2000" b="1" dirty="0">
                <a:solidFill>
                  <a:prstClr val="black"/>
                </a:solidFill>
                <a:ea typeface="+mj-ea"/>
              </a:rPr>
              <a:t> Service</a:t>
            </a:r>
          </a:p>
          <a:p>
            <a:pPr algn="ctr">
              <a:lnSpc>
                <a:spcPct val="150000"/>
              </a:lnSpc>
            </a:pPr>
            <a:r>
              <a:rPr lang="fr-CH" sz="2000" b="1" dirty="0">
                <a:solidFill>
                  <a:prstClr val="black"/>
                </a:solidFill>
                <a:ea typeface="+mj-ea"/>
              </a:rPr>
              <a:t>PO Box 21, Honiara, Solomon Islands</a:t>
            </a:r>
            <a:endParaRPr lang="fr-CH"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149475"/>
            <a:ext cx="7772400" cy="1470025"/>
          </a:xfrm>
        </p:spPr>
        <p:txBody>
          <a:bodyPr/>
          <a:lstStyle/>
          <a:p>
            <a:r>
              <a:rPr lang="en-US" sz="4800" b="1" dirty="0"/>
              <a:t>Thank you!</a:t>
            </a:r>
          </a:p>
        </p:txBody>
      </p:sp>
    </p:spTree>
    <p:extLst>
      <p:ext uri="{BB962C8B-B14F-4D97-AF65-F5344CB8AC3E}">
        <p14:creationId xmlns:p14="http://schemas.microsoft.com/office/powerpoint/2010/main" val="890232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16896"/>
            <a:ext cx="9144000" cy="4651979"/>
          </a:xfrm>
          <a:prstGeom prst="rect">
            <a:avLst/>
          </a:prstGeom>
          <a:noFill/>
        </p:spPr>
        <p:txBody>
          <a:bodyPr wrap="square" rtlCol="0">
            <a:spAutoFit/>
          </a:bodyPr>
          <a:lstStyle/>
          <a:p>
            <a:pPr algn="ctr">
              <a:lnSpc>
                <a:spcPct val="150000"/>
              </a:lnSpc>
            </a:pPr>
            <a:r>
              <a:rPr lang="en-US" sz="4000" b="1" dirty="0">
                <a:solidFill>
                  <a:srgbClr val="0000CC"/>
                </a:solidFill>
                <a:effectLst>
                  <a:outerShdw blurRad="38100" dist="38100" dir="2700000" algn="tl">
                    <a:srgbClr val="000000">
                      <a:alpha val="43137"/>
                    </a:srgbClr>
                  </a:outerShdw>
                </a:effectLst>
              </a:rPr>
              <a:t>TOPICS:</a:t>
            </a:r>
          </a:p>
          <a:p>
            <a:pPr marL="342900" indent="-342900">
              <a:lnSpc>
                <a:spcPct val="150000"/>
              </a:lnSpc>
              <a:buFont typeface="Arial" panose="020B0604020202020204" pitchFamily="34" charset="0"/>
              <a:buChar char="•"/>
            </a:pPr>
            <a:r>
              <a:rPr lang="en-US" altLang="en-US" sz="2000" b="1" dirty="0">
                <a:solidFill>
                  <a:prstClr val="black"/>
                </a:solidFill>
                <a:ea typeface="+mj-ea"/>
              </a:rPr>
              <a:t>Background Information</a:t>
            </a:r>
          </a:p>
          <a:p>
            <a:pPr marL="342900" indent="-342900">
              <a:lnSpc>
                <a:spcPct val="150000"/>
              </a:lnSpc>
              <a:buFont typeface="Arial" panose="020B0604020202020204" pitchFamily="34" charset="0"/>
              <a:buChar char="•"/>
            </a:pPr>
            <a:r>
              <a:rPr lang="en-GB" altLang="en-US" sz="2000" b="1" dirty="0">
                <a:solidFill>
                  <a:prstClr val="black"/>
                </a:solidFill>
                <a:ea typeface="+mj-ea"/>
              </a:rPr>
              <a:t>Proposed Drifter Buoy Deployment Location/Site</a:t>
            </a:r>
          </a:p>
          <a:p>
            <a:pPr marL="342900" indent="-342900">
              <a:lnSpc>
                <a:spcPct val="150000"/>
              </a:lnSpc>
              <a:buFont typeface="Arial" panose="020B0604020202020204" pitchFamily="34" charset="0"/>
              <a:buChar char="•"/>
            </a:pPr>
            <a:r>
              <a:rPr lang="en-GB" altLang="en-US" sz="2000" b="1" dirty="0">
                <a:solidFill>
                  <a:prstClr val="black"/>
                </a:solidFill>
                <a:ea typeface="+mj-ea"/>
              </a:rPr>
              <a:t>Scientific, Technical, and Operational Advantages to  the identified locations.</a:t>
            </a:r>
          </a:p>
          <a:p>
            <a:pPr marL="342900" indent="-342900">
              <a:lnSpc>
                <a:spcPct val="150000"/>
              </a:lnSpc>
              <a:buFont typeface="Arial" panose="020B0604020202020204" pitchFamily="34" charset="0"/>
              <a:buChar char="•"/>
            </a:pPr>
            <a:r>
              <a:rPr lang="en-GB" altLang="en-US" sz="2000" b="1" dirty="0">
                <a:solidFill>
                  <a:prstClr val="black"/>
                </a:solidFill>
                <a:ea typeface="+mj-ea"/>
              </a:rPr>
              <a:t>Impacts and Values of Deployment of Wave drifters to Solomon Islands </a:t>
            </a:r>
          </a:p>
          <a:p>
            <a:pPr marL="342900" indent="-342900">
              <a:lnSpc>
                <a:spcPct val="150000"/>
              </a:lnSpc>
              <a:buFont typeface="Arial" panose="020B0604020202020204" pitchFamily="34" charset="0"/>
              <a:buChar char="•"/>
            </a:pPr>
            <a:r>
              <a:rPr lang="en-GB" altLang="en-US" sz="2000" b="1" dirty="0">
                <a:solidFill>
                  <a:prstClr val="black"/>
                </a:solidFill>
                <a:ea typeface="+mj-ea"/>
              </a:rPr>
              <a:t>Regular Maintenance and Awareness</a:t>
            </a:r>
          </a:p>
          <a:p>
            <a:pPr marL="342900" indent="-342900">
              <a:lnSpc>
                <a:spcPct val="150000"/>
              </a:lnSpc>
              <a:buFont typeface="Arial" panose="020B0604020202020204" pitchFamily="34" charset="0"/>
              <a:buChar char="•"/>
            </a:pPr>
            <a:r>
              <a:rPr lang="en-GB" altLang="en-US" sz="2000" b="1" dirty="0">
                <a:solidFill>
                  <a:prstClr val="black"/>
                </a:solidFill>
                <a:ea typeface="+mj-ea"/>
              </a:rPr>
              <a:t>SI Met Service Support after first year of operation</a:t>
            </a:r>
          </a:p>
          <a:p>
            <a:pPr marL="342900" indent="-342900">
              <a:lnSpc>
                <a:spcPct val="150000"/>
              </a:lnSpc>
              <a:buFont typeface="Arial" panose="020B0604020202020204" pitchFamily="34" charset="0"/>
              <a:buChar char="•"/>
            </a:pPr>
            <a:r>
              <a:rPr lang="en-GB" altLang="en-US" sz="2000" b="1" dirty="0">
                <a:solidFill>
                  <a:prstClr val="black"/>
                </a:solidFill>
                <a:ea typeface="+mj-ea"/>
              </a:rPr>
              <a:t> </a:t>
            </a:r>
            <a:endParaRPr lang="en-US" altLang="en-US" sz="2000" b="1" dirty="0">
              <a:solidFill>
                <a:prstClr val="black"/>
              </a:solidFill>
              <a:ea typeface="+mj-ea"/>
            </a:endParaRPr>
          </a:p>
        </p:txBody>
      </p:sp>
    </p:spTree>
    <p:extLst>
      <p:ext uri="{BB962C8B-B14F-4D97-AF65-F5344CB8AC3E}">
        <p14:creationId xmlns:p14="http://schemas.microsoft.com/office/powerpoint/2010/main" val="166444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5b204c3975_0_0"/>
          <p:cNvSpPr txBox="1">
            <a:spLocks noGrp="1"/>
          </p:cNvSpPr>
          <p:nvPr>
            <p:ph type="title"/>
          </p:nvPr>
        </p:nvSpPr>
        <p:spPr>
          <a:xfrm>
            <a:off x="1024128" y="159510"/>
            <a:ext cx="7342632" cy="7586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t>BACKGROUND INFORMATION</a:t>
            </a:r>
            <a:endParaRPr sz="3600" b="1" dirty="0"/>
          </a:p>
        </p:txBody>
      </p:sp>
      <p:sp>
        <p:nvSpPr>
          <p:cNvPr id="124" name="Google Shape;124;g5b204c3975_0_0"/>
          <p:cNvSpPr txBox="1">
            <a:spLocks noGrp="1"/>
          </p:cNvSpPr>
          <p:nvPr>
            <p:ph type="body" idx="1"/>
          </p:nvPr>
        </p:nvSpPr>
        <p:spPr>
          <a:xfrm>
            <a:off x="45720" y="794195"/>
            <a:ext cx="9052560" cy="5862319"/>
          </a:xfrm>
          <a:prstGeom prst="rect">
            <a:avLst/>
          </a:prstGeom>
        </p:spPr>
        <p:txBody>
          <a:bodyPr spcFirstLastPara="1" wrap="square" lIns="91425" tIns="91425" rIns="91425" bIns="91425" anchor="t" anchorCtr="0">
            <a:noAutofit/>
          </a:bodyPr>
          <a:lstStyle/>
          <a:p>
            <a:pPr marL="457200" lvl="0" indent="-431800" algn="l" rtl="0">
              <a:lnSpc>
                <a:spcPct val="115000"/>
              </a:lnSpc>
              <a:spcBef>
                <a:spcPts val="600"/>
              </a:spcBef>
              <a:spcAft>
                <a:spcPts val="0"/>
              </a:spcAft>
              <a:buSzPts val="3200"/>
              <a:buChar char="•"/>
            </a:pPr>
            <a:r>
              <a:rPr lang="en-US" sz="2000" dirty="0"/>
              <a:t>Call for application of wave drifter deployment was announced in May 2021. Discussions were made within out Met Service and with  the approval of Solomon Islands Meteorological Service Director Mr. David Hiriasia our ocean service officer Mr. Danny Shadrach submitted Solomon Islands application in July 2021. </a:t>
            </a:r>
          </a:p>
          <a:p>
            <a:pPr marL="457200" lvl="0" indent="-431800" algn="l" rtl="0">
              <a:lnSpc>
                <a:spcPct val="115000"/>
              </a:lnSpc>
              <a:spcBef>
                <a:spcPts val="600"/>
              </a:spcBef>
              <a:spcAft>
                <a:spcPts val="0"/>
              </a:spcAft>
              <a:buSzPts val="3200"/>
              <a:buChar char="•"/>
            </a:pPr>
            <a:r>
              <a:rPr lang="en-US" sz="2000" dirty="0"/>
              <a:t>Application was assessed and further information was submitted upon request by DBCP assessment team in August 2021.</a:t>
            </a:r>
          </a:p>
          <a:p>
            <a:pPr marL="457200" lvl="0" indent="-431800" algn="l" rtl="0">
              <a:lnSpc>
                <a:spcPct val="115000"/>
              </a:lnSpc>
              <a:spcBef>
                <a:spcPts val="600"/>
              </a:spcBef>
              <a:spcAft>
                <a:spcPts val="0"/>
              </a:spcAft>
              <a:buSzPts val="3200"/>
              <a:buChar char="•"/>
            </a:pPr>
            <a:r>
              <a:rPr lang="en-US" sz="2000" dirty="0"/>
              <a:t>DBCP Executive board made a positive decision to the application. Internal processes took place within WMO with consultation with implementing partners UCSD/SIO.</a:t>
            </a:r>
          </a:p>
          <a:p>
            <a:pPr marL="457200" lvl="0" indent="-431800" algn="l" rtl="0">
              <a:lnSpc>
                <a:spcPct val="115000"/>
              </a:lnSpc>
              <a:spcBef>
                <a:spcPts val="600"/>
              </a:spcBef>
              <a:spcAft>
                <a:spcPts val="0"/>
              </a:spcAft>
              <a:buSzPts val="3200"/>
              <a:buChar char="•"/>
            </a:pPr>
            <a:r>
              <a:rPr lang="en-US" sz="2000" dirty="0"/>
              <a:t> Mr. Boris notified Danny in June 2022 of the application approval and further collaboration took place there on.</a:t>
            </a:r>
          </a:p>
          <a:p>
            <a:pPr marL="457200" lvl="0" indent="-431800" algn="l" rtl="0">
              <a:lnSpc>
                <a:spcPct val="115000"/>
              </a:lnSpc>
              <a:spcBef>
                <a:spcPts val="600"/>
              </a:spcBef>
              <a:spcAft>
                <a:spcPts val="0"/>
              </a:spcAft>
              <a:buSzPts val="3200"/>
              <a:buChar char="•"/>
            </a:pPr>
            <a:r>
              <a:rPr lang="en-US" sz="2000" dirty="0"/>
              <a:t>DSIMS and Danny requested SPC to support shipping from SIO to Solomon Islands and approval was granted to assist with shipping cost and custom facilitation.     </a:t>
            </a:r>
          </a:p>
          <a:p>
            <a:pPr marL="25400" lvl="0" indent="0" algn="l" rtl="0">
              <a:lnSpc>
                <a:spcPct val="115000"/>
              </a:lnSpc>
              <a:spcBef>
                <a:spcPts val="600"/>
              </a:spcBef>
              <a:spcAft>
                <a:spcPts val="0"/>
              </a:spcAft>
              <a:buSzPts val="3200"/>
              <a:buNone/>
            </a:pPr>
            <a:r>
              <a:rPr lang="en-US" sz="2800" dirty="0"/>
              <a:t> </a:t>
            </a:r>
          </a:p>
          <a:p>
            <a:pPr marL="457200" lvl="0" indent="-431800" algn="l" rtl="0">
              <a:lnSpc>
                <a:spcPct val="115000"/>
              </a:lnSpc>
              <a:spcBef>
                <a:spcPts val="600"/>
              </a:spcBef>
              <a:spcAft>
                <a:spcPts val="0"/>
              </a:spcAft>
              <a:buSzPts val="3200"/>
              <a:buChar char="•"/>
            </a:pPr>
            <a:endParaRPr sz="2800" dirty="0"/>
          </a:p>
          <a:p>
            <a:pPr marL="457200" lvl="0" indent="-431800" algn="l" rtl="0">
              <a:lnSpc>
                <a:spcPct val="115000"/>
              </a:lnSpc>
              <a:spcBef>
                <a:spcPts val="0"/>
              </a:spcBef>
              <a:spcAft>
                <a:spcPts val="0"/>
              </a:spcAft>
              <a:buSzPts val="3200"/>
              <a:buChar char="•"/>
            </a:pPr>
            <a:endParaRPr lang="en-US" sz="2800" dirty="0"/>
          </a:p>
          <a:p>
            <a:pPr marL="457200" lvl="0" indent="-431800" algn="l" rtl="0">
              <a:lnSpc>
                <a:spcPct val="115000"/>
              </a:lnSpc>
              <a:spcBef>
                <a:spcPts val="0"/>
              </a:spcBef>
              <a:spcAft>
                <a:spcPts val="0"/>
              </a:spcAft>
              <a:buSzPts val="3200"/>
              <a:buChar char="•"/>
            </a:pPr>
            <a:endParaRPr lang="en-US" sz="2800" dirty="0"/>
          </a:p>
          <a:p>
            <a:pPr marL="25400" lvl="0" indent="0" algn="l" rtl="0">
              <a:lnSpc>
                <a:spcPct val="115000"/>
              </a:lnSpc>
              <a:spcBef>
                <a:spcPts val="0"/>
              </a:spcBef>
              <a:spcAft>
                <a:spcPts val="0"/>
              </a:spcAft>
              <a:buSzPts val="3200"/>
              <a:buNone/>
            </a:pP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5b204c3975_0_0"/>
          <p:cNvSpPr txBox="1">
            <a:spLocks noGrp="1"/>
          </p:cNvSpPr>
          <p:nvPr>
            <p:ph type="title"/>
          </p:nvPr>
        </p:nvSpPr>
        <p:spPr>
          <a:xfrm>
            <a:off x="1024128" y="159510"/>
            <a:ext cx="7342632" cy="95605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t>Proposed Drifter Buoy Deployment Location/Site </a:t>
            </a:r>
            <a:endParaRPr sz="3600" b="1" dirty="0"/>
          </a:p>
        </p:txBody>
      </p:sp>
      <p:pic>
        <p:nvPicPr>
          <p:cNvPr id="6" name="Picture 5">
            <a:extLst>
              <a:ext uri="{FF2B5EF4-FFF2-40B4-BE49-F238E27FC236}">
                <a16:creationId xmlns:a16="http://schemas.microsoft.com/office/drawing/2014/main" id="{AD57D6B8-7CFE-405E-9316-5940A0C27B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1"/>
            <a:ext cx="9144000" cy="5641846"/>
          </a:xfrm>
          <a:prstGeom prst="rect">
            <a:avLst/>
          </a:prstGeom>
        </p:spPr>
      </p:pic>
    </p:spTree>
    <p:extLst>
      <p:ext uri="{BB962C8B-B14F-4D97-AF65-F5344CB8AC3E}">
        <p14:creationId xmlns:p14="http://schemas.microsoft.com/office/powerpoint/2010/main" val="423114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5b204c3975_0_0"/>
          <p:cNvSpPr txBox="1">
            <a:spLocks noGrp="1"/>
          </p:cNvSpPr>
          <p:nvPr>
            <p:ph type="title"/>
          </p:nvPr>
        </p:nvSpPr>
        <p:spPr>
          <a:xfrm>
            <a:off x="1024128" y="159510"/>
            <a:ext cx="7342632" cy="95605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t>Proposed Drifter Buoy Deployment Location/Site </a:t>
            </a:r>
            <a:endParaRPr sz="3600" b="1" dirty="0"/>
          </a:p>
        </p:txBody>
      </p:sp>
      <p:sp>
        <p:nvSpPr>
          <p:cNvPr id="4" name="Google Shape;124;g5b204c3975_0_0">
            <a:extLst>
              <a:ext uri="{FF2B5EF4-FFF2-40B4-BE49-F238E27FC236}">
                <a16:creationId xmlns:a16="http://schemas.microsoft.com/office/drawing/2014/main" id="{D22A2AAE-FBE1-4F15-849D-A63BED6EB380}"/>
              </a:ext>
            </a:extLst>
          </p:cNvPr>
          <p:cNvSpPr txBox="1">
            <a:spLocks/>
          </p:cNvSpPr>
          <p:nvPr/>
        </p:nvSpPr>
        <p:spPr>
          <a:xfrm>
            <a:off x="45720" y="1653731"/>
            <a:ext cx="9052560" cy="2890837"/>
          </a:xfrm>
          <a:prstGeom prst="rect">
            <a:avLst/>
          </a:prstGeom>
        </p:spPr>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8300" fontAlgn="auto">
              <a:lnSpc>
                <a:spcPct val="115000"/>
              </a:lnSpc>
              <a:spcBef>
                <a:spcPts val="600"/>
              </a:spcBef>
              <a:spcAft>
                <a:spcPts val="0"/>
              </a:spcAft>
              <a:buSzPts val="3200"/>
            </a:pPr>
            <a:r>
              <a:rPr lang="en-GB" sz="2000" dirty="0"/>
              <a:t> This will be in the seas within the Solomon Islands. The proposed idea was to deploy these buoys between islands where people regularly uses to commute from urban centres to their home village. One is between Choiseul Island and the Western Province, second is between Honiara (Capital City), Guadalcanal Island and the Central Province and the others will be between Guadalcanal and Malaita Provinces, and between the islands of Temotu Province. That will account for 4 areas identified for this project.</a:t>
            </a:r>
            <a:endParaRPr lang="en-GB" sz="2800" dirty="0"/>
          </a:p>
          <a:p>
            <a:pPr marL="457200" indent="-431800" fontAlgn="auto">
              <a:lnSpc>
                <a:spcPct val="115000"/>
              </a:lnSpc>
              <a:spcBef>
                <a:spcPts val="600"/>
              </a:spcBef>
              <a:spcAft>
                <a:spcPts val="0"/>
              </a:spcAft>
              <a:buSzPts val="3200"/>
            </a:pPr>
            <a:endParaRPr lang="en-GB" sz="2800" dirty="0"/>
          </a:p>
          <a:p>
            <a:pPr marL="457200" indent="-431800" fontAlgn="auto">
              <a:lnSpc>
                <a:spcPct val="115000"/>
              </a:lnSpc>
              <a:spcBef>
                <a:spcPts val="0"/>
              </a:spcBef>
              <a:spcAft>
                <a:spcPts val="0"/>
              </a:spcAft>
              <a:buSzPts val="3200"/>
            </a:pPr>
            <a:endParaRPr lang="en-GB" sz="2800" dirty="0"/>
          </a:p>
          <a:p>
            <a:pPr marL="457200" indent="-431800" fontAlgn="auto">
              <a:lnSpc>
                <a:spcPct val="115000"/>
              </a:lnSpc>
              <a:spcBef>
                <a:spcPts val="0"/>
              </a:spcBef>
              <a:spcAft>
                <a:spcPts val="0"/>
              </a:spcAft>
              <a:buSzPts val="3200"/>
            </a:pPr>
            <a:endParaRPr lang="en-GB" sz="2800" dirty="0"/>
          </a:p>
          <a:p>
            <a:pPr marL="25400" indent="0" fontAlgn="auto">
              <a:lnSpc>
                <a:spcPct val="115000"/>
              </a:lnSpc>
              <a:spcBef>
                <a:spcPts val="0"/>
              </a:spcBef>
              <a:spcAft>
                <a:spcPts val="0"/>
              </a:spcAft>
              <a:buSzPts val="3200"/>
              <a:buFont typeface="Arial" pitchFamily="34" charset="0"/>
              <a:buNone/>
            </a:pPr>
            <a:endParaRPr lang="en-GB" sz="2800" dirty="0"/>
          </a:p>
        </p:txBody>
      </p:sp>
    </p:spTree>
    <p:extLst>
      <p:ext uri="{BB962C8B-B14F-4D97-AF65-F5344CB8AC3E}">
        <p14:creationId xmlns:p14="http://schemas.microsoft.com/office/powerpoint/2010/main" val="225353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5b204c3975_0_0"/>
          <p:cNvSpPr txBox="1">
            <a:spLocks noGrp="1"/>
          </p:cNvSpPr>
          <p:nvPr>
            <p:ph type="title"/>
          </p:nvPr>
        </p:nvSpPr>
        <p:spPr>
          <a:xfrm>
            <a:off x="1024128" y="411480"/>
            <a:ext cx="7982712" cy="1042416"/>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GB" sz="3600" b="1" dirty="0"/>
              <a:t>Scientific/Technical/Operational Advantages to  the identified locations</a:t>
            </a:r>
            <a:endParaRPr sz="3600" b="1" dirty="0"/>
          </a:p>
        </p:txBody>
      </p:sp>
      <p:sp>
        <p:nvSpPr>
          <p:cNvPr id="124" name="Google Shape;124;g5b204c3975_0_0"/>
          <p:cNvSpPr txBox="1">
            <a:spLocks noGrp="1"/>
          </p:cNvSpPr>
          <p:nvPr>
            <p:ph type="body" idx="1"/>
          </p:nvPr>
        </p:nvSpPr>
        <p:spPr>
          <a:xfrm>
            <a:off x="306324" y="2011681"/>
            <a:ext cx="8837676" cy="3282695"/>
          </a:xfrm>
          <a:prstGeom prst="rect">
            <a:avLst/>
          </a:prstGeom>
        </p:spPr>
        <p:txBody>
          <a:bodyPr spcFirstLastPara="1" wrap="square" lIns="91425" tIns="91425" rIns="91425" bIns="91425" anchor="t" anchorCtr="0">
            <a:noAutofit/>
          </a:bodyPr>
          <a:lstStyle/>
          <a:p>
            <a:pPr marL="368300">
              <a:lnSpc>
                <a:spcPct val="115000"/>
              </a:lnSpc>
              <a:spcBef>
                <a:spcPts val="600"/>
              </a:spcBef>
              <a:buSzPts val="3200"/>
            </a:pPr>
            <a:r>
              <a:rPr lang="en-GB" sz="1800" dirty="0"/>
              <a:t>Provide real-time information on waves, currents, swell heights and so forth that are needed by boat travellers commuting back and forth along those areas of the sea. Sea travellers have been victimized by the treacherous seas that have taken of lives.</a:t>
            </a:r>
          </a:p>
          <a:p>
            <a:pPr marL="25400" indent="0">
              <a:lnSpc>
                <a:spcPct val="115000"/>
              </a:lnSpc>
              <a:spcBef>
                <a:spcPts val="600"/>
              </a:spcBef>
              <a:buSzPts val="3200"/>
              <a:buNone/>
            </a:pPr>
            <a:endParaRPr lang="en-GB" sz="1800" dirty="0"/>
          </a:p>
          <a:p>
            <a:pPr marL="368300">
              <a:lnSpc>
                <a:spcPct val="115000"/>
              </a:lnSpc>
              <a:spcBef>
                <a:spcPts val="600"/>
              </a:spcBef>
              <a:buSzPts val="3200"/>
            </a:pPr>
            <a:r>
              <a:rPr lang="en-GB" sz="1800" dirty="0"/>
              <a:t> Provide ocean data to SI Met Service to issue warnings on rough seas with confidence. Also, to verify the satellite data that are being used for the products issued to the public on marine weather. </a:t>
            </a:r>
          </a:p>
          <a:p>
            <a:pPr marL="25400" indent="0">
              <a:lnSpc>
                <a:spcPct val="115000"/>
              </a:lnSpc>
              <a:spcBef>
                <a:spcPts val="600"/>
              </a:spcBef>
              <a:buSzPts val="3200"/>
              <a:buNone/>
            </a:pPr>
            <a:endParaRPr lang="en-GB" sz="1800" dirty="0"/>
          </a:p>
          <a:p>
            <a:pPr marL="368300">
              <a:lnSpc>
                <a:spcPct val="115000"/>
              </a:lnSpc>
              <a:spcBef>
                <a:spcPts val="600"/>
              </a:spcBef>
              <a:buSzPts val="3200"/>
            </a:pPr>
            <a:r>
              <a:rPr lang="en-GB" sz="1800" dirty="0"/>
              <a:t>Provide venue for Scientific Research with the involvement of our ocean unit. </a:t>
            </a:r>
            <a:endParaRPr lang="en-US" sz="1800" dirty="0"/>
          </a:p>
          <a:p>
            <a:pPr marL="482600" lvl="1" indent="0">
              <a:lnSpc>
                <a:spcPct val="115000"/>
              </a:lnSpc>
              <a:spcBef>
                <a:spcPts val="600"/>
              </a:spcBef>
              <a:buSzPts val="3200"/>
              <a:buNone/>
            </a:pPr>
            <a:endParaRPr lang="en-US" sz="2400" dirty="0"/>
          </a:p>
          <a:p>
            <a:pPr marL="25400" lvl="0" indent="0" algn="l" rtl="0">
              <a:lnSpc>
                <a:spcPct val="115000"/>
              </a:lnSpc>
              <a:spcBef>
                <a:spcPts val="600"/>
              </a:spcBef>
              <a:spcAft>
                <a:spcPts val="0"/>
              </a:spcAft>
              <a:buSzPts val="3200"/>
              <a:buNone/>
            </a:pPr>
            <a:r>
              <a:rPr lang="en-US" sz="2800" dirty="0"/>
              <a:t> </a:t>
            </a:r>
          </a:p>
          <a:p>
            <a:pPr marL="457200" lvl="0" indent="-431800" algn="l" rtl="0">
              <a:lnSpc>
                <a:spcPct val="115000"/>
              </a:lnSpc>
              <a:spcBef>
                <a:spcPts val="600"/>
              </a:spcBef>
              <a:spcAft>
                <a:spcPts val="0"/>
              </a:spcAft>
              <a:buSzPts val="3200"/>
              <a:buChar char="•"/>
            </a:pPr>
            <a:endParaRPr sz="2800" dirty="0"/>
          </a:p>
          <a:p>
            <a:pPr marL="457200" lvl="0" indent="-431800" algn="l" rtl="0">
              <a:lnSpc>
                <a:spcPct val="115000"/>
              </a:lnSpc>
              <a:spcBef>
                <a:spcPts val="0"/>
              </a:spcBef>
              <a:spcAft>
                <a:spcPts val="0"/>
              </a:spcAft>
              <a:buSzPts val="3200"/>
              <a:buChar char="•"/>
            </a:pPr>
            <a:endParaRPr lang="en-US" sz="2800" dirty="0"/>
          </a:p>
          <a:p>
            <a:pPr marL="457200" lvl="0" indent="-431800" algn="l" rtl="0">
              <a:lnSpc>
                <a:spcPct val="115000"/>
              </a:lnSpc>
              <a:spcBef>
                <a:spcPts val="0"/>
              </a:spcBef>
              <a:spcAft>
                <a:spcPts val="0"/>
              </a:spcAft>
              <a:buSzPts val="3200"/>
              <a:buChar char="•"/>
            </a:pPr>
            <a:endParaRPr lang="en-US" sz="2800" dirty="0"/>
          </a:p>
          <a:p>
            <a:pPr marL="25400" lvl="0" indent="0" algn="l" rtl="0">
              <a:lnSpc>
                <a:spcPct val="115000"/>
              </a:lnSpc>
              <a:spcBef>
                <a:spcPts val="0"/>
              </a:spcBef>
              <a:spcAft>
                <a:spcPts val="0"/>
              </a:spcAft>
              <a:buSzPts val="3200"/>
              <a:buNone/>
            </a:pPr>
            <a:endParaRPr lang="en-US" sz="2800" dirty="0"/>
          </a:p>
        </p:txBody>
      </p:sp>
    </p:spTree>
    <p:extLst>
      <p:ext uri="{BB962C8B-B14F-4D97-AF65-F5344CB8AC3E}">
        <p14:creationId xmlns:p14="http://schemas.microsoft.com/office/powerpoint/2010/main" val="1748959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5b204c3975_0_0"/>
          <p:cNvSpPr txBox="1">
            <a:spLocks noGrp="1"/>
          </p:cNvSpPr>
          <p:nvPr>
            <p:ph type="title"/>
          </p:nvPr>
        </p:nvSpPr>
        <p:spPr>
          <a:xfrm>
            <a:off x="1024128" y="159510"/>
            <a:ext cx="7342632" cy="123952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dirty="0"/>
              <a:t>Impacts and Value of Deployment of Wave drifters to Solomon Islands </a:t>
            </a:r>
            <a:endParaRPr sz="3600" b="1" dirty="0"/>
          </a:p>
        </p:txBody>
      </p:sp>
      <p:sp>
        <p:nvSpPr>
          <p:cNvPr id="124" name="Google Shape;124;g5b204c3975_0_0"/>
          <p:cNvSpPr txBox="1">
            <a:spLocks noGrp="1"/>
          </p:cNvSpPr>
          <p:nvPr>
            <p:ph type="body" idx="1"/>
          </p:nvPr>
        </p:nvSpPr>
        <p:spPr>
          <a:xfrm>
            <a:off x="137160" y="1399032"/>
            <a:ext cx="8869680" cy="4690872"/>
          </a:xfrm>
          <a:prstGeom prst="rect">
            <a:avLst/>
          </a:prstGeom>
        </p:spPr>
        <p:txBody>
          <a:bodyPr spcFirstLastPara="1" wrap="square" lIns="91425" tIns="91425" rIns="91425" bIns="91425" anchor="t" anchorCtr="0">
            <a:noAutofit/>
          </a:bodyPr>
          <a:lstStyle/>
          <a:p>
            <a:pPr marL="457200" lvl="0" indent="-431800" algn="l" rtl="0">
              <a:lnSpc>
                <a:spcPct val="115000"/>
              </a:lnSpc>
              <a:spcBef>
                <a:spcPts val="600"/>
              </a:spcBef>
              <a:spcAft>
                <a:spcPts val="0"/>
              </a:spcAft>
              <a:buSzPts val="3200"/>
              <a:buChar char="•"/>
            </a:pPr>
            <a:r>
              <a:rPr lang="en-GB" sz="1800" dirty="0"/>
              <a:t>This deployment will bring in major improvement to the Solomon Island Met Service in relation to ocean services. The public will be better informed on marine weather warnings and advisories in real time or near real time.</a:t>
            </a:r>
          </a:p>
          <a:p>
            <a:pPr marL="25400" lvl="0" indent="0" algn="l" rtl="0">
              <a:lnSpc>
                <a:spcPct val="115000"/>
              </a:lnSpc>
              <a:spcBef>
                <a:spcPts val="600"/>
              </a:spcBef>
              <a:spcAft>
                <a:spcPts val="0"/>
              </a:spcAft>
              <a:buSzPts val="3200"/>
              <a:buNone/>
            </a:pPr>
            <a:r>
              <a:rPr lang="en-GB" sz="1800" dirty="0"/>
              <a:t> </a:t>
            </a:r>
          </a:p>
          <a:p>
            <a:pPr marL="457200" lvl="0" indent="-431800" algn="l" rtl="0">
              <a:lnSpc>
                <a:spcPct val="115000"/>
              </a:lnSpc>
              <a:spcBef>
                <a:spcPts val="600"/>
              </a:spcBef>
              <a:spcAft>
                <a:spcPts val="0"/>
              </a:spcAft>
              <a:buSzPts val="3200"/>
              <a:buChar char="•"/>
            </a:pPr>
            <a:r>
              <a:rPr lang="en-GB" sz="1800" dirty="0"/>
              <a:t>More understanding of the coastal current behaviours resulting in  coastal dwellers making safe decisions when travelling between the islands.</a:t>
            </a:r>
          </a:p>
          <a:p>
            <a:pPr marL="25400" lvl="0" indent="0" algn="l" rtl="0">
              <a:lnSpc>
                <a:spcPct val="115000"/>
              </a:lnSpc>
              <a:spcBef>
                <a:spcPts val="600"/>
              </a:spcBef>
              <a:spcAft>
                <a:spcPts val="0"/>
              </a:spcAft>
              <a:buSzPts val="3200"/>
              <a:buNone/>
            </a:pPr>
            <a:endParaRPr lang="en-GB" sz="1800" dirty="0"/>
          </a:p>
          <a:p>
            <a:pPr marL="457200" lvl="0" indent="-431800" algn="l" rtl="0">
              <a:lnSpc>
                <a:spcPct val="115000"/>
              </a:lnSpc>
              <a:spcBef>
                <a:spcPts val="600"/>
              </a:spcBef>
              <a:spcAft>
                <a:spcPts val="0"/>
              </a:spcAft>
              <a:buSzPts val="3200"/>
              <a:buChar char="•"/>
            </a:pPr>
            <a:r>
              <a:rPr lang="en-GB" sz="1800" dirty="0"/>
              <a:t> From ocean information gathered people living along the coast will be able to protect themselves from swells, waves and coastal inundations.</a:t>
            </a:r>
            <a:endParaRPr lang="en-US" sz="1800" dirty="0"/>
          </a:p>
          <a:p>
            <a:pPr marL="25400" lvl="0" indent="0" algn="l" rtl="0">
              <a:lnSpc>
                <a:spcPct val="115000"/>
              </a:lnSpc>
              <a:spcBef>
                <a:spcPts val="600"/>
              </a:spcBef>
              <a:spcAft>
                <a:spcPts val="0"/>
              </a:spcAft>
              <a:buSzPts val="3200"/>
              <a:buNone/>
            </a:pPr>
            <a:r>
              <a:rPr lang="en-US" sz="2800" dirty="0"/>
              <a:t> </a:t>
            </a:r>
          </a:p>
          <a:p>
            <a:pPr marL="457200" lvl="0" indent="-431800" algn="l" rtl="0">
              <a:lnSpc>
                <a:spcPct val="115000"/>
              </a:lnSpc>
              <a:spcBef>
                <a:spcPts val="600"/>
              </a:spcBef>
              <a:spcAft>
                <a:spcPts val="0"/>
              </a:spcAft>
              <a:buSzPts val="3200"/>
              <a:buChar char="•"/>
            </a:pPr>
            <a:endParaRPr sz="2800" dirty="0"/>
          </a:p>
          <a:p>
            <a:pPr marL="457200" lvl="0" indent="-431800" algn="l" rtl="0">
              <a:lnSpc>
                <a:spcPct val="115000"/>
              </a:lnSpc>
              <a:spcBef>
                <a:spcPts val="0"/>
              </a:spcBef>
              <a:spcAft>
                <a:spcPts val="0"/>
              </a:spcAft>
              <a:buSzPts val="3200"/>
              <a:buChar char="•"/>
            </a:pPr>
            <a:endParaRPr lang="en-US" sz="2800" dirty="0"/>
          </a:p>
          <a:p>
            <a:pPr marL="457200" lvl="0" indent="-431800" algn="l" rtl="0">
              <a:lnSpc>
                <a:spcPct val="115000"/>
              </a:lnSpc>
              <a:spcBef>
                <a:spcPts val="0"/>
              </a:spcBef>
              <a:spcAft>
                <a:spcPts val="0"/>
              </a:spcAft>
              <a:buSzPts val="3200"/>
              <a:buChar char="•"/>
            </a:pPr>
            <a:endParaRPr lang="en-US" sz="2800" dirty="0"/>
          </a:p>
          <a:p>
            <a:pPr marL="25400" lvl="0" indent="0" algn="l" rtl="0">
              <a:lnSpc>
                <a:spcPct val="115000"/>
              </a:lnSpc>
              <a:spcBef>
                <a:spcPts val="0"/>
              </a:spcBef>
              <a:spcAft>
                <a:spcPts val="0"/>
              </a:spcAft>
              <a:buSzPts val="3200"/>
              <a:buNone/>
            </a:pPr>
            <a:endParaRPr lang="en-US" sz="2800" dirty="0"/>
          </a:p>
        </p:txBody>
      </p:sp>
    </p:spTree>
    <p:extLst>
      <p:ext uri="{BB962C8B-B14F-4D97-AF65-F5344CB8AC3E}">
        <p14:creationId xmlns:p14="http://schemas.microsoft.com/office/powerpoint/2010/main" val="180515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5b204c3975_0_0"/>
          <p:cNvSpPr txBox="1">
            <a:spLocks noGrp="1"/>
          </p:cNvSpPr>
          <p:nvPr>
            <p:ph type="title"/>
          </p:nvPr>
        </p:nvSpPr>
        <p:spPr>
          <a:xfrm>
            <a:off x="1024128" y="159510"/>
            <a:ext cx="7342632" cy="106578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dirty="0"/>
              <a:t>Regular Maintenance and Awareness</a:t>
            </a:r>
            <a:endParaRPr sz="3600" b="1" dirty="0"/>
          </a:p>
        </p:txBody>
      </p:sp>
      <p:sp>
        <p:nvSpPr>
          <p:cNvPr id="124" name="Google Shape;124;g5b204c3975_0_0"/>
          <p:cNvSpPr txBox="1">
            <a:spLocks noGrp="1"/>
          </p:cNvSpPr>
          <p:nvPr>
            <p:ph type="body" idx="1"/>
          </p:nvPr>
        </p:nvSpPr>
        <p:spPr>
          <a:xfrm>
            <a:off x="45720" y="1343153"/>
            <a:ext cx="9052560" cy="3457448"/>
          </a:xfrm>
          <a:prstGeom prst="rect">
            <a:avLst/>
          </a:prstGeom>
        </p:spPr>
        <p:txBody>
          <a:bodyPr spcFirstLastPara="1" wrap="square" lIns="91425" tIns="91425" rIns="91425" bIns="91425" anchor="t" anchorCtr="0">
            <a:noAutofit/>
          </a:bodyPr>
          <a:lstStyle/>
          <a:p>
            <a:pPr marL="825500" lvl="1" indent="-342900">
              <a:lnSpc>
                <a:spcPct val="115000"/>
              </a:lnSpc>
              <a:spcBef>
                <a:spcPts val="600"/>
              </a:spcBef>
              <a:buSzPts val="3200"/>
              <a:buFont typeface="Arial" panose="020B0604020202020204" pitchFamily="34" charset="0"/>
              <a:buChar char="•"/>
            </a:pPr>
            <a:r>
              <a:rPr lang="en-GB" sz="1800" dirty="0"/>
              <a:t>The proposed plan is to undertake maintenance of these buoys every 3 months. This requires training from DBCP for our local Met technicians who would be assign to do 3-month regular checks on the buoy. </a:t>
            </a:r>
          </a:p>
          <a:p>
            <a:pPr marL="482600" lvl="1" indent="0">
              <a:lnSpc>
                <a:spcPct val="115000"/>
              </a:lnSpc>
              <a:spcBef>
                <a:spcPts val="600"/>
              </a:spcBef>
              <a:buSzPts val="3200"/>
              <a:buNone/>
            </a:pPr>
            <a:endParaRPr lang="en-GB" sz="1800" dirty="0"/>
          </a:p>
          <a:p>
            <a:pPr marL="825500" lvl="1" indent="-342900">
              <a:lnSpc>
                <a:spcPct val="115000"/>
              </a:lnSpc>
              <a:spcBef>
                <a:spcPts val="600"/>
              </a:spcBef>
              <a:buSzPts val="3200"/>
              <a:buFont typeface="Arial" panose="020B0604020202020204" pitchFamily="34" charset="0"/>
              <a:buChar char="•"/>
            </a:pPr>
            <a:r>
              <a:rPr lang="en-GB" sz="1800" dirty="0"/>
              <a:t>Also training for Met officers living close to buoy locations to do the regular checks and maintenance. This will reduce travelling costs.</a:t>
            </a:r>
          </a:p>
          <a:p>
            <a:pPr marL="482600" lvl="1" indent="0">
              <a:lnSpc>
                <a:spcPct val="115000"/>
              </a:lnSpc>
              <a:spcBef>
                <a:spcPts val="600"/>
              </a:spcBef>
              <a:buSzPts val="3200"/>
              <a:buNone/>
            </a:pPr>
            <a:endParaRPr lang="en-GB" sz="1800" dirty="0"/>
          </a:p>
          <a:p>
            <a:pPr marL="825500" lvl="1" indent="-342900">
              <a:lnSpc>
                <a:spcPct val="115000"/>
              </a:lnSpc>
              <a:spcBef>
                <a:spcPts val="600"/>
              </a:spcBef>
              <a:buSzPts val="3200"/>
              <a:buFont typeface="Arial" panose="020B0604020202020204" pitchFamily="34" charset="0"/>
              <a:buChar char="•"/>
            </a:pPr>
            <a:r>
              <a:rPr lang="en-GB" sz="1800" dirty="0"/>
              <a:t>Public awareness on the importance of the drifter buoys to avoid stealing and vandalism.</a:t>
            </a:r>
            <a:endParaRPr lang="en-US" sz="1800" dirty="0"/>
          </a:p>
          <a:p>
            <a:pPr marL="25400" lvl="0" indent="0" algn="l" rtl="0">
              <a:lnSpc>
                <a:spcPct val="115000"/>
              </a:lnSpc>
              <a:spcBef>
                <a:spcPts val="600"/>
              </a:spcBef>
              <a:spcAft>
                <a:spcPts val="0"/>
              </a:spcAft>
              <a:buSzPts val="3200"/>
              <a:buNone/>
            </a:pPr>
            <a:r>
              <a:rPr lang="en-US" sz="2800" dirty="0"/>
              <a:t> </a:t>
            </a:r>
          </a:p>
          <a:p>
            <a:pPr marL="457200" lvl="0" indent="-431800" algn="l" rtl="0">
              <a:lnSpc>
                <a:spcPct val="115000"/>
              </a:lnSpc>
              <a:spcBef>
                <a:spcPts val="600"/>
              </a:spcBef>
              <a:spcAft>
                <a:spcPts val="0"/>
              </a:spcAft>
              <a:buSzPts val="3200"/>
              <a:buChar char="•"/>
            </a:pPr>
            <a:endParaRPr sz="2800" dirty="0"/>
          </a:p>
          <a:p>
            <a:pPr marL="457200" lvl="0" indent="-431800" algn="l" rtl="0">
              <a:lnSpc>
                <a:spcPct val="115000"/>
              </a:lnSpc>
              <a:spcBef>
                <a:spcPts val="0"/>
              </a:spcBef>
              <a:spcAft>
                <a:spcPts val="0"/>
              </a:spcAft>
              <a:buSzPts val="3200"/>
              <a:buChar char="•"/>
            </a:pPr>
            <a:endParaRPr lang="en-US" sz="2800" dirty="0"/>
          </a:p>
          <a:p>
            <a:pPr marL="457200" lvl="0" indent="-431800" algn="l" rtl="0">
              <a:lnSpc>
                <a:spcPct val="115000"/>
              </a:lnSpc>
              <a:spcBef>
                <a:spcPts val="0"/>
              </a:spcBef>
              <a:spcAft>
                <a:spcPts val="0"/>
              </a:spcAft>
              <a:buSzPts val="3200"/>
              <a:buChar char="•"/>
            </a:pPr>
            <a:endParaRPr lang="en-US" sz="2800" dirty="0"/>
          </a:p>
          <a:p>
            <a:pPr marL="25400" lvl="0" indent="0" algn="l" rtl="0">
              <a:lnSpc>
                <a:spcPct val="115000"/>
              </a:lnSpc>
              <a:spcBef>
                <a:spcPts val="0"/>
              </a:spcBef>
              <a:spcAft>
                <a:spcPts val="0"/>
              </a:spcAft>
              <a:buSzPts val="3200"/>
              <a:buNone/>
            </a:pPr>
            <a:endParaRPr lang="en-US" sz="2800" dirty="0"/>
          </a:p>
        </p:txBody>
      </p:sp>
    </p:spTree>
    <p:extLst>
      <p:ext uri="{BB962C8B-B14F-4D97-AF65-F5344CB8AC3E}">
        <p14:creationId xmlns:p14="http://schemas.microsoft.com/office/powerpoint/2010/main" val="164694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5b204c3975_0_0"/>
          <p:cNvSpPr txBox="1">
            <a:spLocks noGrp="1"/>
          </p:cNvSpPr>
          <p:nvPr>
            <p:ph type="title"/>
          </p:nvPr>
        </p:nvSpPr>
        <p:spPr>
          <a:xfrm>
            <a:off x="1024128" y="159510"/>
            <a:ext cx="7342632" cy="111150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dirty="0"/>
              <a:t>SI Met Service Support after first year of operation</a:t>
            </a:r>
            <a:endParaRPr sz="3600" b="1" dirty="0"/>
          </a:p>
        </p:txBody>
      </p:sp>
      <p:sp>
        <p:nvSpPr>
          <p:cNvPr id="124" name="Google Shape;124;g5b204c3975_0_0"/>
          <p:cNvSpPr txBox="1">
            <a:spLocks noGrp="1"/>
          </p:cNvSpPr>
          <p:nvPr>
            <p:ph type="body" idx="1"/>
          </p:nvPr>
        </p:nvSpPr>
        <p:spPr>
          <a:xfrm>
            <a:off x="82296" y="1899411"/>
            <a:ext cx="8979408" cy="3059177"/>
          </a:xfrm>
          <a:prstGeom prst="rect">
            <a:avLst/>
          </a:prstGeom>
        </p:spPr>
        <p:txBody>
          <a:bodyPr spcFirstLastPara="1" wrap="square" lIns="91425" tIns="91425" rIns="91425" bIns="91425" anchor="t" anchorCtr="0">
            <a:noAutofit/>
          </a:bodyPr>
          <a:lstStyle/>
          <a:p>
            <a:pPr marL="825500" lvl="1" indent="-342900">
              <a:lnSpc>
                <a:spcPct val="115000"/>
              </a:lnSpc>
              <a:spcBef>
                <a:spcPts val="600"/>
              </a:spcBef>
              <a:buSzPts val="3200"/>
              <a:buFont typeface="Arial" panose="020B0604020202020204" pitchFamily="34" charset="0"/>
              <a:buChar char="•"/>
            </a:pPr>
            <a:r>
              <a:rPr lang="en-GB" sz="1800" dirty="0"/>
              <a:t>Increase budget for Ocean Services to support equipment repairs, replacement, training and recruitment of more technical officers to maintain and ensure smooth running of the drifter buoys.</a:t>
            </a:r>
          </a:p>
          <a:p>
            <a:pPr marL="482600" lvl="1" indent="0">
              <a:lnSpc>
                <a:spcPct val="115000"/>
              </a:lnSpc>
              <a:spcBef>
                <a:spcPts val="600"/>
              </a:spcBef>
              <a:buSzPts val="3200"/>
              <a:buNone/>
            </a:pPr>
            <a:endParaRPr lang="en-GB" sz="1800" dirty="0"/>
          </a:p>
          <a:p>
            <a:pPr marL="825500" lvl="1" indent="-342900">
              <a:lnSpc>
                <a:spcPct val="115000"/>
              </a:lnSpc>
              <a:spcBef>
                <a:spcPts val="600"/>
              </a:spcBef>
              <a:buSzPts val="3200"/>
              <a:buFont typeface="Arial" panose="020B0604020202020204" pitchFamily="34" charset="0"/>
              <a:buChar char="•"/>
            </a:pPr>
            <a:r>
              <a:rPr lang="en-GB" sz="1800" dirty="0"/>
              <a:t>Support the expansion of Drifter buoy network</a:t>
            </a:r>
          </a:p>
          <a:p>
            <a:pPr marL="482600" lvl="1" indent="0">
              <a:lnSpc>
                <a:spcPct val="115000"/>
              </a:lnSpc>
              <a:spcBef>
                <a:spcPts val="600"/>
              </a:spcBef>
              <a:buSzPts val="3200"/>
              <a:buNone/>
            </a:pPr>
            <a:endParaRPr lang="en-GB" sz="1800" dirty="0"/>
          </a:p>
          <a:p>
            <a:pPr marL="825500" lvl="1" indent="-342900">
              <a:lnSpc>
                <a:spcPct val="115000"/>
              </a:lnSpc>
              <a:spcBef>
                <a:spcPts val="600"/>
              </a:spcBef>
              <a:buSzPts val="3200"/>
              <a:buFont typeface="Arial" panose="020B0604020202020204" pitchFamily="34" charset="0"/>
              <a:buChar char="•"/>
            </a:pPr>
            <a:r>
              <a:rPr lang="en-GB" sz="1800" dirty="0"/>
              <a:t>Provide ocean data storage in the in the CLIDE database or local server, etc.  </a:t>
            </a:r>
          </a:p>
          <a:p>
            <a:pPr marL="482600" lvl="1" indent="0">
              <a:lnSpc>
                <a:spcPct val="115000"/>
              </a:lnSpc>
              <a:spcBef>
                <a:spcPts val="600"/>
              </a:spcBef>
              <a:buSzPts val="3200"/>
              <a:buNone/>
            </a:pPr>
            <a:endParaRPr lang="en-US" sz="2000" dirty="0"/>
          </a:p>
          <a:p>
            <a:pPr marL="25400" lvl="0" indent="0" algn="l" rtl="0">
              <a:lnSpc>
                <a:spcPct val="115000"/>
              </a:lnSpc>
              <a:spcBef>
                <a:spcPts val="600"/>
              </a:spcBef>
              <a:spcAft>
                <a:spcPts val="0"/>
              </a:spcAft>
              <a:buSzPts val="3200"/>
              <a:buNone/>
            </a:pPr>
            <a:r>
              <a:rPr lang="en-US" sz="2800" dirty="0"/>
              <a:t> </a:t>
            </a:r>
          </a:p>
          <a:p>
            <a:pPr marL="25400" lvl="0" indent="0" algn="l" rtl="0">
              <a:lnSpc>
                <a:spcPct val="115000"/>
              </a:lnSpc>
              <a:spcBef>
                <a:spcPts val="600"/>
              </a:spcBef>
              <a:spcAft>
                <a:spcPts val="0"/>
              </a:spcAft>
              <a:buSzPts val="3200"/>
              <a:buNone/>
            </a:pPr>
            <a:endParaRPr sz="2800" dirty="0"/>
          </a:p>
          <a:p>
            <a:pPr marL="457200" lvl="0" indent="-431800" algn="l" rtl="0">
              <a:lnSpc>
                <a:spcPct val="115000"/>
              </a:lnSpc>
              <a:spcBef>
                <a:spcPts val="0"/>
              </a:spcBef>
              <a:spcAft>
                <a:spcPts val="0"/>
              </a:spcAft>
              <a:buSzPts val="3200"/>
              <a:buChar char="•"/>
            </a:pPr>
            <a:endParaRPr lang="en-US" sz="2800" dirty="0"/>
          </a:p>
          <a:p>
            <a:pPr marL="457200" lvl="0" indent="-431800" algn="l" rtl="0">
              <a:lnSpc>
                <a:spcPct val="115000"/>
              </a:lnSpc>
              <a:spcBef>
                <a:spcPts val="0"/>
              </a:spcBef>
              <a:spcAft>
                <a:spcPts val="0"/>
              </a:spcAft>
              <a:buSzPts val="3200"/>
              <a:buChar char="•"/>
            </a:pPr>
            <a:endParaRPr lang="en-US" sz="2800" dirty="0"/>
          </a:p>
          <a:p>
            <a:pPr marL="25400" lvl="0" indent="0" algn="l" rtl="0">
              <a:lnSpc>
                <a:spcPct val="115000"/>
              </a:lnSpc>
              <a:spcBef>
                <a:spcPts val="0"/>
              </a:spcBef>
              <a:spcAft>
                <a:spcPts val="0"/>
              </a:spcAft>
              <a:buSzPts val="3200"/>
              <a:buNone/>
            </a:pPr>
            <a:endParaRPr lang="en-US" sz="2800" dirty="0"/>
          </a:p>
        </p:txBody>
      </p:sp>
    </p:spTree>
    <p:extLst>
      <p:ext uri="{BB962C8B-B14F-4D97-AF65-F5344CB8AC3E}">
        <p14:creationId xmlns:p14="http://schemas.microsoft.com/office/powerpoint/2010/main" val="4208634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33968</TotalTime>
  <Words>702</Words>
  <Application>Microsoft Office PowerPoint</Application>
  <PresentationFormat>On-screen Show (4:3)</PresentationFormat>
  <Paragraphs>77</Paragraphs>
  <Slides>10</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Office Theme</vt:lpstr>
      <vt:lpstr>Custom Design</vt:lpstr>
      <vt:lpstr>PowerPoint Presentation</vt:lpstr>
      <vt:lpstr>PowerPoint Presentation</vt:lpstr>
      <vt:lpstr>BACKGROUND INFORMATION</vt:lpstr>
      <vt:lpstr>Proposed Drifter Buoy Deployment Location/Site </vt:lpstr>
      <vt:lpstr>Proposed Drifter Buoy Deployment Location/Site </vt:lpstr>
      <vt:lpstr>Scientific/Technical/Operational Advantages to  the identified locations</vt:lpstr>
      <vt:lpstr>Impacts and Value of Deployment of Wave drifters to Solomon Islands </vt:lpstr>
      <vt:lpstr>Regular Maintenance and Awareness</vt:lpstr>
      <vt:lpstr>SI Met Service Support after first year of operation</vt:lpstr>
      <vt:lpstr>Thank you!</vt:lpstr>
    </vt:vector>
  </TitlesOfParts>
  <Company>IOC/UNESCO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DBCP-33 TC report</dc:title>
  <dc:creator>Long Jiang</dc:creator>
  <cp:lastModifiedBy>nn</cp:lastModifiedBy>
  <cp:revision>777</cp:revision>
  <cp:lastPrinted>2017-11-08T15:57:27Z</cp:lastPrinted>
  <dcterms:created xsi:type="dcterms:W3CDTF">2008-01-30T04:31:58Z</dcterms:created>
  <dcterms:modified xsi:type="dcterms:W3CDTF">2022-10-28T16:12:54Z</dcterms:modified>
</cp:coreProperties>
</file>