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9" r:id="rId5"/>
  </p:sldMasterIdLst>
  <p:notesMasterIdLst>
    <p:notesMasterId r:id="rId16"/>
  </p:notesMasterIdLst>
  <p:sldIdLst>
    <p:sldId id="565" r:id="rId6"/>
    <p:sldId id="573" r:id="rId7"/>
    <p:sldId id="574" r:id="rId8"/>
    <p:sldId id="576" r:id="rId9"/>
    <p:sldId id="349" r:id="rId10"/>
    <p:sldId id="580" r:id="rId11"/>
    <p:sldId id="579" r:id="rId12"/>
    <p:sldId id="578" r:id="rId13"/>
    <p:sldId id="577" r:id="rId14"/>
    <p:sldId id="5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6D1E7-3528-44B7-89BC-49BD04F76045}" v="31" dt="2022-11-02T06:08:32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6" autoAdjust="0"/>
    <p:restoredTop sz="83166" autoAdjust="0"/>
  </p:normalViewPr>
  <p:slideViewPr>
    <p:cSldViewPr snapToGrid="0">
      <p:cViewPr varScale="1">
        <p:scale>
          <a:sx n="68" d="100"/>
          <a:sy n="68" d="100"/>
        </p:scale>
        <p:origin x="365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3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8T10:18:2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44 18023 0 0,'0'0'392'0'0,"-3"-11"88"0"0,-2 3 8 0 0,-3-5 24 0 0,-6 6-408 0 0,6 3-104 0 0,8 4 0 0 0,0 0 0 0 0,0 0 0 0 0,0 0 0 0 0,0 0 0 0 0,13 0 0 0 0,4 0-336 0 0,-4 0-88 0 0,-5 4-24 0 0,2 0-4623 0 0,10 4-929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5T02:00:2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25 16328 0 0,'-17'0'351'0'0,"7"-5"81"0"0,-3 2 16 0 0,5 0 16 0 0,-4-2-368 0 0,-1-3-96 0 0,13 8 0 0 0,-5 0 0 0 0,-3 0-304 0 0,8 0-80 0 0,0 0-8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5T02:00:2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25 16328 0 0,'-17'0'351'0'0,"7"-5"81"0"0,-3 2 16 0 0,5 0 16 0 0,-4-2-368 0 0,-1-3-96 0 0,13 8 0 0 0,-5 0 0 0 0,-3 0-304 0 0,8 0-80 0 0,0 0-8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EBDA6-33C9-4C78-8B7E-4DB063BC0998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59FED-4CAA-4DDB-B10F-12A3248EB9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73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359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So here you see this wonderful image showing the remarkable achievement of the in situ global Ocean observing community. The DBCP is one of a number of ocean observing partners who together work so tirelessly and with great effect to deliver a spectrum of observations to capture the behaviour of this four dimensional vital organ of the Earth system-our oceans.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1288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And here is the contribution from the DBCP.  Our contribution focuses on observations above, at and just below the ocean surface</a:t>
            </a:r>
            <a:r>
              <a:rPr lang="en-AU" baseline="0" dirty="0"/>
              <a:t> using a combination of drifting buoys, met-ocean buoys, tsunami buoys and wave buoys. And our primary observations are physics-based-temperature, pressure, salinity, currents, wind and waves. This I should say is that the current state, noting importantly that we will evolve with the growing needs of our existing and emerging users.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432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902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613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031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445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741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58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DE90-BDBC-480C-8568-8C8248F6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F2673-CFED-4D54-BE0E-F90F9039D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9480-E907-4764-BC68-444E378D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00F4D-6A96-4B58-B5CF-E623900FE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83E81-8068-431C-949B-9C96E326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34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099D-E948-4865-B6B6-A2535B2D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15D70-B953-4BC5-A6B3-8A992F0DB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83315-61C1-46C2-AE5D-B32B6D5C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6E6DA-CF42-4C38-99FE-838AD551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74CC5-593A-470F-B1DC-D016DF93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83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A98ACA-50A6-4CAE-922E-4C1FA08A2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65FF6-300D-439B-96B2-969AF9063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9080D-C381-4714-8E09-77F8DF63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8BEBC-F983-4F90-9C69-991FD6CA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C9B19-E3F7-4885-8B15-6EBAB9B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821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AAB4-4F5F-5644-91AA-273C656F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u="sng" kern="1200" cap="small" spc="-150" baseline="0" dirty="0">
                <a:solidFill>
                  <a:srgbClr val="00153A"/>
                </a:solidFill>
                <a:uFill>
                  <a:solidFill>
                    <a:srgbClr val="009EE0"/>
                  </a:solidFill>
                </a:uFill>
                <a:latin typeface="Franklin Gothic Book" panose="020B05030201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E352-2D26-3C4A-8EA5-B6AFFA15A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defRPr lang="en-US" sz="210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1pPr>
            <a:lvl2pPr marL="685800" indent="-342900">
              <a:defRPr lang="en-US" sz="180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2pPr>
            <a:lvl3pPr marL="1028700" indent="-342900">
              <a:defRPr lang="en-US" sz="150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3pPr>
            <a:lvl4pPr marL="1314450" indent="-285750">
              <a:defRPr lang="en-US" sz="135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4pPr>
            <a:lvl5pPr marL="1657350" indent="-285750">
              <a:defRPr lang="en-US" sz="135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5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EE0"/>
              </a:buClr>
              <a:buFont typeface="Wingdings" panose="05000000000000000000" pitchFamily="2" charset="2"/>
              <a:buChar char="§"/>
            </a:pPr>
            <a:r>
              <a:rPr lang="en-US"/>
              <a:t>Edit Master text styles</a:t>
            </a:r>
          </a:p>
          <a:p>
            <a:pPr marL="514350" lvl="1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857250" lvl="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200150" lvl="3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543050" lvl="4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124F237-2466-446F-A3C6-CD853108F2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400" y="1195388"/>
            <a:ext cx="5613400" cy="495300"/>
          </a:xfrm>
        </p:spPr>
        <p:txBody>
          <a:bodyPr anchor="ctr">
            <a:normAutofit/>
          </a:bodyPr>
          <a:lstStyle>
            <a:lvl1pPr marL="0" indent="0" algn="r">
              <a:buNone/>
              <a:defRPr lang="en-US" sz="2100" i="1" kern="1200" spc="-15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1pPr>
          </a:lstStyle>
          <a:p>
            <a:pPr marL="0" lv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the problematic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C7B783-DB63-48DC-B64C-1B08AFD66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48800" y="64656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fr-FR"/>
              <a:t>Date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D02F45-541F-4E68-A4A4-62C79535E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729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Place and meeting name</a:t>
            </a:r>
          </a:p>
        </p:txBody>
      </p:sp>
    </p:spTree>
    <p:extLst>
      <p:ext uri="{BB962C8B-B14F-4D97-AF65-F5344CB8AC3E}">
        <p14:creationId xmlns:p14="http://schemas.microsoft.com/office/powerpoint/2010/main" val="2208308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1CA1E007-2D4F-4586-BA42-4D8A2BD36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201614"/>
            <a:ext cx="1758951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86783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42557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D7027F-6559-4BB0-B7D7-38B6E2DF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6B13-B9C0-4F18-A5D0-39781E819366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F8B68-73DB-4D86-B131-FF8FD66F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F756DB-4777-4953-BCE1-5ED6F49D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E1F52-AC3C-4A9D-B09F-66312DB77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842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BCB88EAE-1F00-4487-BA00-EECEB0292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5014E8-2A0C-475F-AED9-87298FD2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6057-BBA2-4580-8673-827B83B0DE6D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BECD37-85B9-4609-AE0D-72849517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1037F1-B0BA-4153-B971-49AB68EB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B2849-9CA4-43BD-8A42-64A771886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29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ED220646-5A5D-4497-9D92-03D41EB0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557A9-147D-44B2-8F69-0EFB4F7D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DD274-CF58-4CEB-B97E-D4D7E8CEDD4C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3DCD9-1F5F-4774-9724-C1568EB8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FC63C5-6307-4AD9-8F06-E297FA8FD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89FA2-03C6-424A-9464-0C036B09C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224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5118843B-9960-45E6-A5A6-FABE33916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F3011F2-9EA9-4C4B-AB67-F39123E2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2C930-84A9-4C12-8548-213238C62AB5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A13E9C-C251-4D5F-8063-74D8CFE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4CE27-70C4-476B-BF7E-36F5DE74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8A759-E8BB-42FB-A4FB-FF0021DBE4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24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wmo-logoAcronym.jpg">
            <a:extLst>
              <a:ext uri="{FF2B5EF4-FFF2-40B4-BE49-F238E27FC236}">
                <a16:creationId xmlns:a16="http://schemas.microsoft.com/office/drawing/2014/main" id="{DAC577C8-8E08-4099-80C4-4FD5196D9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07CDB4-013A-4082-BC85-E41D2A01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C86BE-F959-4F49-B624-1C331EB8769C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334DA3-9786-4305-8088-DC881A25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9F2D7FC-C25E-4738-B0C6-23D4E60A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9BD26-9347-4FE1-92AB-3A6BF369F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977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 descr="wmo-logoAcronym.jpg">
            <a:extLst>
              <a:ext uri="{FF2B5EF4-FFF2-40B4-BE49-F238E27FC236}">
                <a16:creationId xmlns:a16="http://schemas.microsoft.com/office/drawing/2014/main" id="{8D5E28D7-C00D-431F-8DDD-A2DC85D24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5A07A-EC7A-487A-B2C1-0E55269D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816E-6896-4366-9BD7-E6827635DEDA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55408-BF14-44AD-9C2D-8C20F1E8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361C-A0FA-4F4D-A307-AF7D6B43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86028-417C-49D8-89C5-087F01A84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157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 descr="wmo-logoAcronym.jpg">
            <a:extLst>
              <a:ext uri="{FF2B5EF4-FFF2-40B4-BE49-F238E27FC236}">
                <a16:creationId xmlns:a16="http://schemas.microsoft.com/office/drawing/2014/main" id="{77A53461-4D2C-420F-95BF-038D2486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FE0339-BE2B-4E78-9820-1885DCA8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A112-7D9B-4802-A0AD-A512353C8374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2AD9E3-ED3C-400A-A0BE-CC6896B3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ADBFA9-96CD-4331-8AB1-3B96921E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87434-6CAD-4F47-AD02-B23F53866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04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7B29-2B7D-4912-9EB0-BBB17592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458DE-3DAF-4645-BACF-3EDC084C9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C985D-8EE4-4BB1-9404-B0E2950A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2BA2-9AEF-4CCE-870D-2CDDE5CE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29DB-4EE9-4B93-AAC5-80C9E12F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894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001D1AA0-F6C6-49AD-93B5-141BAC8F91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BEAA0D-94CF-4A51-916D-E0200349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B44C-D0FB-4263-B8D8-01003BA97F4A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2DFF2B-37B1-46FA-96FA-D20FF666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4CABF8-1375-4502-B0A5-525F2749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0A7-553E-472C-89CC-42EB28F1D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20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507DC8F6-8046-4B5B-97C5-EF8032FB6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AFD5D92-E387-4204-8C63-A6BF1C89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12B74-5F9B-4646-9B77-FCDE6539E95C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2EE1F20-258D-4536-9BCD-C975A59AC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853AC48-BCFE-4DFE-AC61-B1BB7772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E7F1-5DAC-4F5D-B062-C89B9396C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03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C6B60EAE-7707-4D45-8B51-AEECCD77B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1B8DBE-A531-4B90-BFF8-36595032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973B1-9B5E-4099-A829-3C6D7648C974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A64DF6-560C-47C5-BF87-6944AEF0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8506AA-E1DA-4085-8B7E-47CFF02E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A722-4646-41FC-AE1C-E25B2B84F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70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D8DFB3A5-64C9-4F48-B985-1AB46AE10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41810B-AB42-41B7-AC4E-FE3E1EDE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CB92-62A7-4920-A4E4-CAB040918FBA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52D733-B651-4790-B373-E5348FAE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39479B-4B21-45FF-AE3C-F6CC7EC0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26AD-3F09-4B84-85A4-C75EBA681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5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CB73-4F15-4EFA-BFE7-BEEF0A93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8027C-88E2-4D52-9E97-9DFDD0888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7AE7-EB15-4BEF-96E3-C5EDDC859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2B7C4-16EF-4CED-9726-798123BB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C823B-C27B-4EC9-9A96-934CB828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72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9C35-83B6-414D-9C2E-05A3329A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13B1-8B52-459C-AE5C-D1D8DA3C7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F22BB-999D-454D-867A-86A9A4CF7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50406-9921-4F98-901F-CBA9E6C2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688B6-756E-42F8-9C51-C9E88C6C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45275-248D-4407-92EE-AA91A1E3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15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1DDE-1393-4C8E-900E-17EAC1FB2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D3D18-7A47-4C8E-B128-6429A72A4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1E8C4-BAA9-46A3-91CA-8E40FC17E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042687-88E8-4AD4-8FD6-122D86D2E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DC9F1-A083-4EF9-B3DB-1B6146ACE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C62B0-0709-4370-A17F-1476550D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C16E8A-E15B-4A3F-99B3-5677229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994F5-DFF1-46ED-AFEC-B481F563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038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7983-65EC-47EB-AAC2-4B33D64F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BDD02-1E7C-4745-91F2-0FD45D78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325CC-3A34-4079-AD64-76E39090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D4BA6-E3F4-41E5-9D8D-F68C3E30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415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84D4B-83C6-4762-852B-35244F03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4CD51-F2DE-413B-9953-F29488F4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CFDA9-5398-4C5A-B54A-7596760B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003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1401-BC56-45BC-9AE1-64D32C92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BFBE5-B423-4E8C-8BE4-F377A4F1F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626ED-A10D-4739-B7DE-F677DAF68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3EAF1-B4FC-4055-8779-1D558D60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C1EFA-5349-4730-B1BC-6D8010E1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B0D7F-6EA9-474C-93D0-8A6B1B18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06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134C-CD15-4650-A0AF-BE013B92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0FB5B-5F5B-4F79-8163-017396C11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BCE17-E448-4CDF-990D-14967B44E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F5377-D9C2-4774-AE64-7C2320D9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0F20-165F-459D-BE4A-DADBA552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ADCD6-8623-4ED9-9B72-E0DD8125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961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B85B4-43DA-4AFF-A32E-D17EA31F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8BDD7-E172-4CF1-B8AA-4210EB0C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7D82B-BE9B-4B35-9EB4-775CFC03A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5AD88-353B-47A0-8041-C1382A893E19}" type="datetimeFigureOut">
              <a:rPr lang="en-AU" smtClean="0"/>
              <a:t>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0143C-B7EC-4463-B4D2-11D590FD1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483CA-C6E3-4C22-8ADE-BB7297C68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1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8DDCD0-9974-4A5B-B5B3-A227D9632E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4252DA5-6E86-415D-AD25-FE795410DD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219A9-6CC5-4714-BEBA-B3A170445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2BBF58A-0C0E-47CF-B51A-E48A12789807}" type="datetime1">
              <a:rPr lang="en-US"/>
              <a:pPr>
                <a:defRPr/>
              </a:pPr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D08AC-E71D-4EE5-864A-E907A6A03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88F56-A433-4137-98E6-F90DA1E83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C09E61-D73D-4880-B6ED-34278AB0D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41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customXml" Target="../ink/ink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Boris.Kelly-Gerreyn@bom.gov.au" TargetMode="External"/><Relationship Id="rId3" Type="http://schemas.openxmlformats.org/officeDocument/2006/relationships/customXml" Target="../ink/ink2.xml"/><Relationship Id="rId7" Type="http://schemas.openxmlformats.org/officeDocument/2006/relationships/hyperlink" Target="mailto:Ljiang@wmo.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AFD4064-53A9-49DC-9552-9165FB7E8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172710" y="486708"/>
            <a:ext cx="2275562" cy="23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he Global Ocean Observing System (IOC/GOOS)">
            <a:extLst>
              <a:ext uri="{FF2B5EF4-FFF2-40B4-BE49-F238E27FC236}">
                <a16:creationId xmlns:a16="http://schemas.microsoft.com/office/drawing/2014/main" id="{608F57F9-1DFD-4BCE-B95C-40B1909D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" y="4761380"/>
            <a:ext cx="2275563" cy="12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3412C-04DE-4BA5-8A78-A49A5065AA39}"/>
              </a:ext>
            </a:extLst>
          </p:cNvPr>
          <p:cNvSpPr txBox="1"/>
          <p:nvPr/>
        </p:nvSpPr>
        <p:spPr>
          <a:xfrm>
            <a:off x="4397519" y="77406"/>
            <a:ext cx="3211135" cy="101566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AU" sz="6000">
                <a:solidFill>
                  <a:srgbClr val="002060"/>
                </a:solidFill>
                <a:latin typeface="Bodoni MT" panose="02070603080606020203" pitchFamily="18" charset="0"/>
              </a:rPr>
              <a:t>DBCP 38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D55FC43-90E5-4296-9412-4E67C907DB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35178"/>
          <a:stretch/>
        </p:blipFill>
        <p:spPr>
          <a:xfrm>
            <a:off x="246282" y="2612619"/>
            <a:ext cx="1951486" cy="195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55D90-7073-59DD-5212-6B6E8CE289B0}"/>
              </a:ext>
            </a:extLst>
          </p:cNvPr>
          <p:cNvSpPr txBox="1"/>
          <p:nvPr/>
        </p:nvSpPr>
        <p:spPr>
          <a:xfrm>
            <a:off x="3584382" y="966838"/>
            <a:ext cx="5023235" cy="64633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AU">
                <a:solidFill>
                  <a:srgbClr val="002060"/>
                </a:solidFill>
                <a:latin typeface="Bodoni MT" panose="02070603080606020203" pitchFamily="18" charset="0"/>
              </a:rPr>
              <a:t>Data Buoy Cooperation Panel 38</a:t>
            </a:r>
            <a:r>
              <a:rPr lang="en-AU" baseline="30000">
                <a:solidFill>
                  <a:srgbClr val="002060"/>
                </a:solidFill>
                <a:latin typeface="Bodoni MT" panose="02070603080606020203" pitchFamily="18" charset="0"/>
              </a:rPr>
              <a:t>th</a:t>
            </a:r>
            <a:r>
              <a:rPr lang="en-AU">
                <a:solidFill>
                  <a:srgbClr val="002060"/>
                </a:solidFill>
                <a:latin typeface="Bodoni MT" panose="02070603080606020203" pitchFamily="18" charset="0"/>
              </a:rPr>
              <a:t> Annual Session</a:t>
            </a:r>
          </a:p>
          <a:p>
            <a:pPr algn="ctr"/>
            <a:r>
              <a:rPr lang="en-AU">
                <a:solidFill>
                  <a:srgbClr val="002060"/>
                </a:solidFill>
                <a:latin typeface="Bodoni MT" panose="02070603080606020203" pitchFamily="18" charset="0"/>
              </a:rPr>
              <a:t>1-4 November 2022, Geneva, Switzerland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8117F-C2A5-89BF-30C1-A60E3E9C123C}"/>
              </a:ext>
            </a:extLst>
          </p:cNvPr>
          <p:cNvSpPr/>
          <p:nvPr/>
        </p:nvSpPr>
        <p:spPr>
          <a:xfrm>
            <a:off x="9921764" y="3615980"/>
            <a:ext cx="1646687" cy="1395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 descr="OCEANOPS">
            <a:extLst>
              <a:ext uri="{FF2B5EF4-FFF2-40B4-BE49-F238E27FC236}">
                <a16:creationId xmlns:a16="http://schemas.microsoft.com/office/drawing/2014/main" id="{DBA4EB30-146C-4B6E-AC4E-6E734323D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394" y="2264804"/>
            <a:ext cx="3126606" cy="14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3150E61-DBF3-9423-3816-A96782F54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2607" y="4257578"/>
            <a:ext cx="1905000" cy="1790700"/>
          </a:xfrm>
          <a:prstGeom prst="rect">
            <a:avLst/>
          </a:prstGeom>
        </p:spPr>
      </p:pic>
      <p:pic>
        <p:nvPicPr>
          <p:cNvPr id="12" name="Picture 12" descr="Text&#10;&#10;Description automatically generated">
            <a:extLst>
              <a:ext uri="{FF2B5EF4-FFF2-40B4-BE49-F238E27FC236}">
                <a16:creationId xmlns:a16="http://schemas.microsoft.com/office/drawing/2014/main" id="{2EAC8691-BFB5-9599-0240-E98449E4B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480" y="809722"/>
            <a:ext cx="2793810" cy="960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24B208-F4DB-CE1B-D1B1-1CFEADBADFB2}"/>
              </a:ext>
            </a:extLst>
          </p:cNvPr>
          <p:cNvSpPr txBox="1"/>
          <p:nvPr/>
        </p:nvSpPr>
        <p:spPr>
          <a:xfrm>
            <a:off x="3570625" y="2479343"/>
            <a:ext cx="48649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dirty="0"/>
              <a:t>Getting to know </a:t>
            </a:r>
          </a:p>
          <a:p>
            <a:pPr algn="ctr"/>
            <a:r>
              <a:rPr lang="en-AU" sz="5400" dirty="0"/>
              <a:t>the DBCP</a:t>
            </a:r>
          </a:p>
          <a:p>
            <a:pPr algn="ctr"/>
            <a:endParaRPr lang="en-AU" sz="5400" dirty="0"/>
          </a:p>
          <a:p>
            <a:pPr algn="ctr"/>
            <a:r>
              <a:rPr lang="en-AU" sz="5400" dirty="0"/>
              <a:t>4 Decades</a:t>
            </a:r>
          </a:p>
        </p:txBody>
      </p:sp>
    </p:spTree>
    <p:extLst>
      <p:ext uri="{BB962C8B-B14F-4D97-AF65-F5344CB8AC3E}">
        <p14:creationId xmlns:p14="http://schemas.microsoft.com/office/powerpoint/2010/main" val="305277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3580-3051-497C-9E48-690F2766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960" y="0"/>
            <a:ext cx="7960203" cy="1143000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+mn-lt"/>
                <a:cs typeface="Arial" panose="020B0604020202020204" pitchFamily="34" charset="0"/>
              </a:rPr>
              <a:t>Who's who in the Executive Board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5B6D6E-1CD4-4EF6-AF56-616CD79C714E}"/>
                  </a:ext>
                </a:extLst>
              </p14:cNvPr>
              <p14:cNvContentPartPr/>
              <p14:nvPr/>
            </p14:nvContentPartPr>
            <p14:xfrm>
              <a:off x="4857285" y="988886"/>
              <a:ext cx="31320" cy="9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5B6D6E-1CD4-4EF6-AF56-616CD79C71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8285" y="979886"/>
                <a:ext cx="48960" cy="266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4">
            <a:extLst>
              <a:ext uri="{FF2B5EF4-FFF2-40B4-BE49-F238E27FC236}">
                <a16:creationId xmlns:a16="http://schemas.microsoft.com/office/drawing/2014/main" id="{D804F42B-9B36-456C-8BBF-D438A908C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8"/>
            <a:ext cx="1439440" cy="15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5CA73D-E7F4-7B32-A094-96588E4D07D6}"/>
              </a:ext>
            </a:extLst>
          </p:cNvPr>
          <p:cNvGrpSpPr/>
          <p:nvPr/>
        </p:nvGrpSpPr>
        <p:grpSpPr>
          <a:xfrm>
            <a:off x="1903987" y="1433315"/>
            <a:ext cx="7867766" cy="5009109"/>
            <a:chOff x="3736787" y="1644713"/>
            <a:chExt cx="4396674" cy="2253018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658F5C7E-A91E-258D-E0FD-89955EA4F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6787" y="1644713"/>
              <a:ext cx="4396674" cy="22530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588EA7-AB5E-1233-8DE3-AF7BE90A8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0455" y="1832201"/>
              <a:ext cx="739052" cy="15592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32B831-FE11-15E5-0839-B2A757AE37CE}"/>
              </a:ext>
            </a:extLst>
          </p:cNvPr>
          <p:cNvGrpSpPr/>
          <p:nvPr/>
        </p:nvGrpSpPr>
        <p:grpSpPr>
          <a:xfrm>
            <a:off x="9493553" y="2735511"/>
            <a:ext cx="2196627" cy="2962811"/>
            <a:chOff x="9493553" y="2735511"/>
            <a:chExt cx="2196627" cy="29628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49E90F-DB52-360F-DBF6-BEC201C466E5}"/>
                </a:ext>
              </a:extLst>
            </p:cNvPr>
            <p:cNvSpPr txBox="1"/>
            <p:nvPr/>
          </p:nvSpPr>
          <p:spPr>
            <a:xfrm>
              <a:off x="9493553" y="2735511"/>
              <a:ext cx="2196627" cy="646331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accent5"/>
                  </a:solidFill>
                </a:rPr>
                <a:t>Technical coordinator</a:t>
              </a:r>
            </a:p>
            <a:p>
              <a:pPr algn="ctr"/>
              <a:r>
                <a:rPr lang="en-AU" dirty="0">
                  <a:solidFill>
                    <a:schemeClr val="accent5"/>
                  </a:solidFill>
                </a:rPr>
                <a:t>Long Jiang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12DE6E-2378-043B-A096-8617AFFFD71B}"/>
                </a:ext>
              </a:extLst>
            </p:cNvPr>
            <p:cNvSpPr txBox="1"/>
            <p:nvPr/>
          </p:nvSpPr>
          <p:spPr>
            <a:xfrm>
              <a:off x="9662512" y="4010889"/>
              <a:ext cx="1858715" cy="646331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accent5"/>
                  </a:solidFill>
                </a:rPr>
                <a:t>WMO Secretariat</a:t>
              </a:r>
            </a:p>
            <a:p>
              <a:pPr algn="ctr"/>
              <a:r>
                <a:rPr lang="en-AU" dirty="0">
                  <a:solidFill>
                    <a:schemeClr val="accent5"/>
                  </a:solidFill>
                </a:rPr>
                <a:t>Champika Gallage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B11720-1D04-4FF5-AF12-EA583241475E}"/>
                </a:ext>
              </a:extLst>
            </p:cNvPr>
            <p:cNvSpPr txBox="1"/>
            <p:nvPr/>
          </p:nvSpPr>
          <p:spPr>
            <a:xfrm>
              <a:off x="9799598" y="5051991"/>
              <a:ext cx="1584536" cy="646331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accent5"/>
                  </a:solidFill>
                </a:rPr>
                <a:t>IOC Secretariat</a:t>
              </a:r>
            </a:p>
            <a:p>
              <a:pPr algn="ctr"/>
              <a:r>
                <a:rPr lang="en-AU" dirty="0">
                  <a:solidFill>
                    <a:schemeClr val="accent5"/>
                  </a:solidFill>
                </a:rPr>
                <a:t>Julia Yu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1D3C60A-0D04-BBE4-EFBF-5BD09929E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091" y="102197"/>
            <a:ext cx="2081605" cy="2081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8EB12-79D4-47C3-6812-D000F8BA0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2227" y="5424164"/>
            <a:ext cx="2143125" cy="2143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DD1C82-C2FF-090B-E659-654A7E9B3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914395"/>
            <a:ext cx="2028825" cy="2257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9BE2C-8129-1589-17E7-11096FC03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4300" y="1218640"/>
            <a:ext cx="2143125" cy="2143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671B58-0229-59AB-3860-A2CF06EFA0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7924" y="1433315"/>
            <a:ext cx="2000250" cy="2505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F83A33-23B4-78F9-74DB-F4F384A9A3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6386" y="3108386"/>
            <a:ext cx="1565842" cy="1943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CC3266-98AE-5C72-ADF2-A8D4ECC7E4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374" y="4143374"/>
            <a:ext cx="2143126" cy="21431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937EE2-FB8A-BA4D-B3D7-4D805983E8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74600" y="5913805"/>
            <a:ext cx="1743075" cy="1562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8B60F5-CF0F-A049-D75A-C2C465D519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75960" y="4714874"/>
            <a:ext cx="1633270" cy="214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92F773-2D88-9C42-CCE2-974DE382E070}"/>
              </a:ext>
            </a:extLst>
          </p:cNvPr>
          <p:cNvSpPr txBox="1"/>
          <p:nvPr/>
        </p:nvSpPr>
        <p:spPr>
          <a:xfrm>
            <a:off x="4757652" y="653117"/>
            <a:ext cx="267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DBCP Challenges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C5EA0-4168-63D8-DF30-0BF137B88E29}"/>
              </a:ext>
            </a:extLst>
          </p:cNvPr>
          <p:cNvSpPr/>
          <p:nvPr/>
        </p:nvSpPr>
        <p:spPr>
          <a:xfrm>
            <a:off x="-1" y="5601315"/>
            <a:ext cx="12192000" cy="1223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904255-3C8D-369C-5ECB-0754BF567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44" y="266700"/>
            <a:ext cx="9323944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11FF145-C49D-DF54-3520-547331589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6699"/>
            <a:ext cx="12192001" cy="65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CB321D-842B-7BF7-2B9A-B3C8D8BED3DF}"/>
              </a:ext>
            </a:extLst>
          </p:cNvPr>
          <p:cNvSpPr txBox="1"/>
          <p:nvPr/>
        </p:nvSpPr>
        <p:spPr>
          <a:xfrm>
            <a:off x="3066667" y="0"/>
            <a:ext cx="571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The global ocean observing networks</a:t>
            </a:r>
          </a:p>
        </p:txBody>
      </p:sp>
    </p:spTree>
    <p:extLst>
      <p:ext uri="{BB962C8B-B14F-4D97-AF65-F5344CB8AC3E}">
        <p14:creationId xmlns:p14="http://schemas.microsoft.com/office/powerpoint/2010/main" val="65320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92F773-2D88-9C42-CCE2-974DE382E070}"/>
              </a:ext>
            </a:extLst>
          </p:cNvPr>
          <p:cNvSpPr txBox="1"/>
          <p:nvPr/>
        </p:nvSpPr>
        <p:spPr>
          <a:xfrm>
            <a:off x="4757652" y="653117"/>
            <a:ext cx="267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DBCP Challenges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C5EA0-4168-63D8-DF30-0BF137B88E29}"/>
              </a:ext>
            </a:extLst>
          </p:cNvPr>
          <p:cNvSpPr/>
          <p:nvPr/>
        </p:nvSpPr>
        <p:spPr>
          <a:xfrm>
            <a:off x="-1" y="5601315"/>
            <a:ext cx="12192000" cy="1223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904255-3C8D-369C-5ECB-0754BF567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700"/>
            <a:ext cx="121920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5DED1-9D55-DC27-3DD5-8B589A050C7E}"/>
              </a:ext>
            </a:extLst>
          </p:cNvPr>
          <p:cNvSpPr txBox="1"/>
          <p:nvPr/>
        </p:nvSpPr>
        <p:spPr>
          <a:xfrm>
            <a:off x="4239253" y="0"/>
            <a:ext cx="3414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The DBCP component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1B1B9-CB6A-AAC2-A4BE-1DEEA8565105}"/>
              </a:ext>
            </a:extLst>
          </p:cNvPr>
          <p:cNvGrpSpPr/>
          <p:nvPr/>
        </p:nvGrpSpPr>
        <p:grpSpPr>
          <a:xfrm>
            <a:off x="1535906" y="466829"/>
            <a:ext cx="9371056" cy="6239309"/>
            <a:chOff x="1535906" y="466829"/>
            <a:chExt cx="9371056" cy="62393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854969-68DE-63CF-647E-98E2D31536F5}"/>
                </a:ext>
              </a:extLst>
            </p:cNvPr>
            <p:cNvGrpSpPr/>
            <p:nvPr/>
          </p:nvGrpSpPr>
          <p:grpSpPr>
            <a:xfrm>
              <a:off x="1535906" y="1041313"/>
              <a:ext cx="9120188" cy="5664825"/>
              <a:chOff x="44450" y="889000"/>
              <a:chExt cx="9120188" cy="5664825"/>
            </a:xfrm>
          </p:grpSpPr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3C2E53AB-664E-50D6-1A8E-EA78A1834C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8" t="9766" r="4680" b="9668"/>
              <a:stretch>
                <a:fillRect/>
              </a:stretch>
            </p:blipFill>
            <p:spPr bwMode="auto">
              <a:xfrm>
                <a:off x="74613" y="889000"/>
                <a:ext cx="3105150" cy="207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7">
                <a:extLst>
                  <a:ext uri="{FF2B5EF4-FFF2-40B4-BE49-F238E27FC236}">
                    <a16:creationId xmlns:a16="http://schemas.microsoft.com/office/drawing/2014/main" id="{90901C75-013F-0CD9-D850-01C6CBA24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53" t="3139" r="26953" b="7072"/>
              <a:stretch>
                <a:fillRect/>
              </a:stretch>
            </p:blipFill>
            <p:spPr bwMode="auto">
              <a:xfrm>
                <a:off x="4057650" y="915988"/>
                <a:ext cx="2058988" cy="292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EEFE973-388C-8A4D-F90A-EE73C8E161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4" t="3612" r="23933" b="50002"/>
              <a:stretch>
                <a:fillRect/>
              </a:stretch>
            </p:blipFill>
            <p:spPr bwMode="auto">
              <a:xfrm>
                <a:off x="420688" y="3670300"/>
                <a:ext cx="3633787" cy="2436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5AE4E-2F73-BFD7-18DE-1F516EC271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50" y="2822575"/>
                <a:ext cx="2823360" cy="5539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sz="3000" dirty="0"/>
                  <a:t>Drifting buoys</a:t>
                </a:r>
                <a:endParaRPr lang="en-US" altLang="en-US" sz="3000" dirty="0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863B9CB5-EF0C-24CF-8340-2534D03AAC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5751" y="3717925"/>
                <a:ext cx="1910912" cy="10156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sz="3000" dirty="0"/>
                  <a:t>Wave buoys</a:t>
                </a:r>
                <a:endParaRPr lang="en-US" altLang="en-US" sz="3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D68282-9930-C163-5545-CCFA579725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613" y="5999787"/>
                <a:ext cx="2925763" cy="55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sz="3000" dirty="0"/>
                  <a:t>Tsunami buoys</a:t>
                </a:r>
                <a:endParaRPr lang="en-US" altLang="en-US" sz="3000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C81694F-208D-8172-76F8-29E368C65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8" t="3183" r="2534" b="12720"/>
              <a:stretch>
                <a:fillRect/>
              </a:stretch>
            </p:blipFill>
            <p:spPr bwMode="auto">
              <a:xfrm>
                <a:off x="6154738" y="2794000"/>
                <a:ext cx="3009900" cy="209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9">
                <a:extLst>
                  <a:ext uri="{FF2B5EF4-FFF2-40B4-BE49-F238E27FC236}">
                    <a16:creationId xmlns:a16="http://schemas.microsoft.com/office/drawing/2014/main" id="{454C9439-0375-A258-B9CA-07F1F505F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54737" y="2263775"/>
                <a:ext cx="3009900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AU" altLang="en-US" dirty="0"/>
                  <a:t>Met-Ocean buoys</a:t>
                </a:r>
                <a:endParaRPr lang="en-US" alt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C92E01-AA07-B099-171F-A59E4231EB0F}"/>
                  </a:ext>
                </a:extLst>
              </p:cNvPr>
              <p:cNvSpPr txBox="1"/>
              <p:nvPr/>
            </p:nvSpPr>
            <p:spPr>
              <a:xfrm>
                <a:off x="4371975" y="5146675"/>
                <a:ext cx="4727575" cy="4847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 sz="255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2F86CA-BBAF-296E-DD6E-DE9D1C51F689}"/>
                </a:ext>
              </a:extLst>
            </p:cNvPr>
            <p:cNvSpPr txBox="1"/>
            <p:nvPr/>
          </p:nvSpPr>
          <p:spPr>
            <a:xfrm>
              <a:off x="2178363" y="466829"/>
              <a:ext cx="8728599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Above, at and just below the ocean surface </a:t>
              </a:r>
              <a:endParaRPr lang="en-AU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B1F3D5-83D1-505A-ACB2-7DB0EC508D05}"/>
              </a:ext>
            </a:extLst>
          </p:cNvPr>
          <p:cNvSpPr txBox="1"/>
          <p:nvPr/>
        </p:nvSpPr>
        <p:spPr>
          <a:xfrm>
            <a:off x="1757162" y="924795"/>
            <a:ext cx="9178538" cy="50167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4000" dirty="0"/>
              <a:t>Essential weather and climate observations</a:t>
            </a:r>
          </a:p>
          <a:p>
            <a:pPr algn="ctr"/>
            <a:endParaRPr lang="en-AU" sz="4000" dirty="0"/>
          </a:p>
          <a:p>
            <a:pPr algn="ctr"/>
            <a:r>
              <a:rPr lang="en-AU" sz="4000" dirty="0"/>
              <a:t>Temperature</a:t>
            </a:r>
          </a:p>
          <a:p>
            <a:pPr algn="ctr"/>
            <a:r>
              <a:rPr lang="en-AU" sz="4000" dirty="0"/>
              <a:t>Pressure</a:t>
            </a:r>
          </a:p>
          <a:p>
            <a:pPr algn="ctr"/>
            <a:r>
              <a:rPr lang="en-AU" sz="4000" dirty="0"/>
              <a:t>Wind</a:t>
            </a:r>
          </a:p>
          <a:p>
            <a:pPr algn="ctr"/>
            <a:r>
              <a:rPr lang="en-AU" sz="4000" dirty="0"/>
              <a:t>Waves</a:t>
            </a:r>
          </a:p>
          <a:p>
            <a:pPr algn="ctr"/>
            <a:r>
              <a:rPr lang="en-AU" sz="4000" dirty="0"/>
              <a:t>Currents</a:t>
            </a:r>
            <a:endParaRPr lang="en-US" sz="4000" dirty="0"/>
          </a:p>
          <a:p>
            <a:pPr algn="ctr"/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553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3580-3051-497C-9E48-690F2766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960" y="0"/>
            <a:ext cx="7960203" cy="1143000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+mn-lt"/>
                <a:cs typeface="Arial" panose="020B0604020202020204" pitchFamily="34" charset="0"/>
              </a:rPr>
              <a:t>Why we exist and what we do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804F42B-9B36-456C-8BBF-D438A908C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8"/>
            <a:ext cx="1439440" cy="15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E8722B-5F88-F1E4-512A-060E3A4239DE}"/>
              </a:ext>
            </a:extLst>
          </p:cNvPr>
          <p:cNvSpPr txBox="1"/>
          <p:nvPr/>
        </p:nvSpPr>
        <p:spPr>
          <a:xfrm>
            <a:off x="1904103" y="1490008"/>
            <a:ext cx="9614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/>
              <a:t>VISION </a:t>
            </a:r>
          </a:p>
          <a:p>
            <a:r>
              <a:rPr lang="en-AU" sz="2400" dirty="0"/>
              <a:t>A </a:t>
            </a:r>
            <a:r>
              <a:rPr lang="en-AU" sz="2400" b="1" dirty="0"/>
              <a:t>flagship surface ocean observing </a:t>
            </a:r>
            <a:r>
              <a:rPr lang="en-AU" sz="2400" dirty="0"/>
              <a:t>panel of </a:t>
            </a:r>
            <a:r>
              <a:rPr lang="en-AU" sz="2400" b="1" dirty="0"/>
              <a:t>global standing </a:t>
            </a:r>
            <a:r>
              <a:rPr lang="en-AU" sz="2400" dirty="0"/>
              <a:t>recognized for its </a:t>
            </a:r>
            <a:r>
              <a:rPr lang="en-AU" sz="2400" b="1" dirty="0"/>
              <a:t>significant contributions </a:t>
            </a:r>
            <a:r>
              <a:rPr lang="en-AU" sz="2400" dirty="0"/>
              <a:t>from </a:t>
            </a:r>
            <a:r>
              <a:rPr lang="en-AU" sz="2400" b="1" dirty="0"/>
              <a:t>drifting</a:t>
            </a:r>
            <a:r>
              <a:rPr lang="en-AU" sz="2400" dirty="0"/>
              <a:t> and </a:t>
            </a:r>
            <a:r>
              <a:rPr lang="en-AU" sz="2400" b="1" dirty="0"/>
              <a:t>fixed moored buoys </a:t>
            </a:r>
            <a:r>
              <a:rPr lang="en-AU" sz="2400" dirty="0"/>
              <a:t>to ocean and climate science, weather, ocean and earth system prediction, sustainable development, safety, well-being and prosperity.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2FB598-7843-598D-4C26-B68D08F28FF1}"/>
              </a:ext>
            </a:extLst>
          </p:cNvPr>
          <p:cNvSpPr txBox="1"/>
          <p:nvPr/>
        </p:nvSpPr>
        <p:spPr>
          <a:xfrm>
            <a:off x="1866451" y="3983943"/>
            <a:ext cx="9689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/>
              <a:t>MISSION</a:t>
            </a:r>
            <a:r>
              <a:rPr lang="en-AU" sz="2400" dirty="0"/>
              <a:t> </a:t>
            </a:r>
          </a:p>
          <a:p>
            <a:r>
              <a:rPr lang="en-AU" sz="2400" dirty="0"/>
              <a:t>To </a:t>
            </a:r>
            <a:r>
              <a:rPr lang="en-AU" sz="2400" b="1" dirty="0"/>
              <a:t>facilitate</a:t>
            </a:r>
            <a:r>
              <a:rPr lang="en-AU" sz="2400" dirty="0"/>
              <a:t> the collection of </a:t>
            </a:r>
            <a:r>
              <a:rPr lang="en-AU" sz="2400" b="1" dirty="0"/>
              <a:t>essential and trusted observations </a:t>
            </a:r>
            <a:r>
              <a:rPr lang="en-AU" sz="2400" dirty="0"/>
              <a:t>from </a:t>
            </a:r>
            <a:r>
              <a:rPr lang="en-AU" sz="2400" b="1" dirty="0"/>
              <a:t>data buoys </a:t>
            </a:r>
            <a:r>
              <a:rPr lang="en-AU" sz="2400" dirty="0"/>
              <a:t>at the </a:t>
            </a:r>
            <a:r>
              <a:rPr lang="en-AU" sz="2400" b="1" dirty="0"/>
              <a:t>air-sea interface </a:t>
            </a:r>
            <a:r>
              <a:rPr lang="en-AU" sz="2400" dirty="0"/>
              <a:t>and the </a:t>
            </a:r>
            <a:r>
              <a:rPr lang="en-AU" sz="2400" b="1" dirty="0"/>
              <a:t>upper ocean </a:t>
            </a:r>
            <a:r>
              <a:rPr lang="en-AU" sz="2400" dirty="0"/>
              <a:t>as part of an </a:t>
            </a:r>
            <a:r>
              <a:rPr lang="en-AU" sz="2400" b="1" dirty="0"/>
              <a:t>integrated</a:t>
            </a:r>
            <a:r>
              <a:rPr lang="en-AU" sz="2400" dirty="0"/>
              <a:t>, </a:t>
            </a:r>
            <a:r>
              <a:rPr lang="en-AU" sz="2400" b="1" dirty="0"/>
              <a:t>resilient</a:t>
            </a:r>
            <a:r>
              <a:rPr lang="en-AU" sz="2400" dirty="0"/>
              <a:t> and </a:t>
            </a:r>
            <a:r>
              <a:rPr lang="en-AU" sz="2400" b="1" dirty="0"/>
              <a:t>sustainable</a:t>
            </a:r>
            <a:r>
              <a:rPr lang="en-AU" sz="2400" dirty="0"/>
              <a:t> global observing system that serves the current and emerging </a:t>
            </a:r>
            <a:r>
              <a:rPr lang="en-AU" sz="2400" b="1" dirty="0"/>
              <a:t>needs of society </a:t>
            </a:r>
            <a:r>
              <a:rPr lang="en-AU" sz="2400" dirty="0"/>
              <a:t>- all day, every day.</a:t>
            </a:r>
          </a:p>
        </p:txBody>
      </p:sp>
    </p:spTree>
    <p:extLst>
      <p:ext uri="{BB962C8B-B14F-4D97-AF65-F5344CB8AC3E}">
        <p14:creationId xmlns:p14="http://schemas.microsoft.com/office/powerpoint/2010/main" val="7149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486" y="-13230"/>
            <a:ext cx="4129708" cy="1143000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we operate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DFD8B-3B91-4DCB-B0C6-48CF445828AE}"/>
              </a:ext>
            </a:extLst>
          </p:cNvPr>
          <p:cNvSpPr txBox="1"/>
          <p:nvPr/>
        </p:nvSpPr>
        <p:spPr>
          <a:xfrm flipH="1">
            <a:off x="3966401" y="1607044"/>
            <a:ext cx="2839239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rPr>
              <a:t>Executive Board 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B6A4A17-EA9B-42B2-98C5-7D2CB1A88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7"/>
            <a:ext cx="2290641" cy="24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CBDE5-7890-4015-92A1-24646C8E9817}"/>
              </a:ext>
            </a:extLst>
          </p:cNvPr>
          <p:cNvSpPr/>
          <p:nvPr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326747-0582-C9A5-7BFA-E5F6144A5783}"/>
              </a:ext>
            </a:extLst>
          </p:cNvPr>
          <p:cNvGrpSpPr/>
          <p:nvPr/>
        </p:nvGrpSpPr>
        <p:grpSpPr>
          <a:xfrm>
            <a:off x="1233466" y="2414201"/>
            <a:ext cx="8615927" cy="3660842"/>
            <a:chOff x="1233466" y="2414201"/>
            <a:chExt cx="8615927" cy="36608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F8405-0AEB-3558-9405-BA4608D7946E}"/>
                </a:ext>
              </a:extLst>
            </p:cNvPr>
            <p:cNvSpPr txBox="1"/>
            <p:nvPr/>
          </p:nvSpPr>
          <p:spPr>
            <a:xfrm flipH="1">
              <a:off x="1233466" y="3475356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Environmental Stewardship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3A663D-832F-4498-B7A0-F3735E62A14E}"/>
                </a:ext>
              </a:extLst>
            </p:cNvPr>
            <p:cNvSpPr txBox="1"/>
            <p:nvPr/>
          </p:nvSpPr>
          <p:spPr>
            <a:xfrm flipH="1">
              <a:off x="1261687" y="4214779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Technology Innovation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546CDF-A68C-9420-E17A-DCC9D2F37B0A}"/>
                </a:ext>
              </a:extLst>
            </p:cNvPr>
            <p:cNvSpPr txBox="1"/>
            <p:nvPr/>
          </p:nvSpPr>
          <p:spPr>
            <a:xfrm flipH="1">
              <a:off x="1244752" y="4931629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Diversity and Inclusivity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4ACB92-41E4-F8B3-2F23-884FED3BAEA8}"/>
                </a:ext>
              </a:extLst>
            </p:cNvPr>
            <p:cNvSpPr txBox="1"/>
            <p:nvPr/>
          </p:nvSpPr>
          <p:spPr>
            <a:xfrm flipH="1">
              <a:off x="5929643" y="3475355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Scientific Excellence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033A6-9B9C-C674-1CBB-78A2B2EA2E45}"/>
                </a:ext>
              </a:extLst>
            </p:cNvPr>
            <p:cNvSpPr txBox="1"/>
            <p:nvPr/>
          </p:nvSpPr>
          <p:spPr>
            <a:xfrm flipH="1">
              <a:off x="5946575" y="4226066"/>
              <a:ext cx="3902818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International cooperation partnerships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E1DB26-4149-DBC7-547C-E2341B67C4A8}"/>
                </a:ext>
              </a:extLst>
            </p:cNvPr>
            <p:cNvSpPr txBox="1"/>
            <p:nvPr/>
          </p:nvSpPr>
          <p:spPr>
            <a:xfrm flipH="1">
              <a:off x="5946575" y="5277418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Operational excellence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167F45-A8FB-E71D-570C-8AA213B9AEB8}"/>
                </a:ext>
              </a:extLst>
            </p:cNvPr>
            <p:cNvSpPr txBox="1"/>
            <p:nvPr/>
          </p:nvSpPr>
          <p:spPr>
            <a:xfrm flipH="1">
              <a:off x="1261687" y="5613378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Impact and value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60C5B1-FEBC-5C4D-4C95-B7965C6C14CC}"/>
                </a:ext>
              </a:extLst>
            </p:cNvPr>
            <p:cNvSpPr txBox="1"/>
            <p:nvPr/>
          </p:nvSpPr>
          <p:spPr>
            <a:xfrm flipH="1">
              <a:off x="3994623" y="2414201"/>
              <a:ext cx="2839239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Chair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0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486" y="-13230"/>
            <a:ext cx="4129708" cy="1143000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we operate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DFD8B-3B91-4DCB-B0C6-48CF445828AE}"/>
              </a:ext>
            </a:extLst>
          </p:cNvPr>
          <p:cNvSpPr txBox="1"/>
          <p:nvPr/>
        </p:nvSpPr>
        <p:spPr>
          <a:xfrm flipH="1">
            <a:off x="3966401" y="1607044"/>
            <a:ext cx="2839239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rPr>
              <a:t>Executive Board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C15CC3-EE6C-4F2F-9C76-B1EED530B71B}"/>
                  </a:ext>
                </a:extLst>
              </p14:cNvPr>
              <p14:cNvContentPartPr/>
              <p14:nvPr/>
            </p14:nvContentPartPr>
            <p14:xfrm>
              <a:off x="8850163" y="5492238"/>
              <a:ext cx="29880" cy="15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C15CC3-EE6C-4F2F-9C76-B1EED530B7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41053" y="5483238"/>
                <a:ext cx="47735" cy="3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314DB638-0926-4DD7-9FAF-7FC218B70E99}"/>
              </a:ext>
            </a:extLst>
          </p:cNvPr>
          <p:cNvGrpSpPr/>
          <p:nvPr/>
        </p:nvGrpSpPr>
        <p:grpSpPr>
          <a:xfrm>
            <a:off x="7200107" y="268216"/>
            <a:ext cx="4630204" cy="1569660"/>
            <a:chOff x="3950326" y="29780"/>
            <a:chExt cx="4630204" cy="1569660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F5950C24-2AF6-4872-BE29-CB93A350F564}"/>
                </a:ext>
              </a:extLst>
            </p:cNvPr>
            <p:cNvSpPr/>
            <p:nvPr/>
          </p:nvSpPr>
          <p:spPr>
            <a:xfrm rot="20510856">
              <a:off x="3950326" y="900602"/>
              <a:ext cx="1826294" cy="394232"/>
            </a:xfrm>
            <a:prstGeom prst="rightArrow">
              <a:avLst>
                <a:gd name="adj1" fmla="val 47811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AU" sz="14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C92C84-DF6A-47C3-8D7E-B75657AD2C7B}"/>
                </a:ext>
              </a:extLst>
            </p:cNvPr>
            <p:cNvSpPr txBox="1"/>
            <p:nvPr/>
          </p:nvSpPr>
          <p:spPr>
            <a:xfrm flipH="1">
              <a:off x="6055412" y="29780"/>
              <a:ext cx="2525118" cy="156966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GOOS Observations Coordination Group</a:t>
              </a: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6B6A4A17-EA9B-42B2-98C5-7D2CB1A88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7"/>
            <a:ext cx="2290641" cy="24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CBDE5-7890-4015-92A1-24646C8E9817}"/>
              </a:ext>
            </a:extLst>
          </p:cNvPr>
          <p:cNvSpPr/>
          <p:nvPr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AD6AA3-061C-4F12-B064-D52EC49FED25}"/>
              </a:ext>
            </a:extLst>
          </p:cNvPr>
          <p:cNvGrpSpPr/>
          <p:nvPr/>
        </p:nvGrpSpPr>
        <p:grpSpPr>
          <a:xfrm>
            <a:off x="1536929" y="2068709"/>
            <a:ext cx="7343114" cy="1081200"/>
            <a:chOff x="1536929" y="2068709"/>
            <a:chExt cx="7343114" cy="10812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4FC1DF-31E2-4CBC-B7C8-54A800C1F71A}"/>
                </a:ext>
              </a:extLst>
            </p:cNvPr>
            <p:cNvSpPr txBox="1"/>
            <p:nvPr/>
          </p:nvSpPr>
          <p:spPr>
            <a:xfrm flipH="1">
              <a:off x="7007081" y="2318786"/>
              <a:ext cx="1872962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Technical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coordinator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BE4982-90BB-494D-B860-3EAFC6F8B4D2}"/>
                </a:ext>
              </a:extLst>
            </p:cNvPr>
            <p:cNvSpPr txBox="1"/>
            <p:nvPr/>
          </p:nvSpPr>
          <p:spPr>
            <a:xfrm flipH="1">
              <a:off x="1536929" y="2318912"/>
              <a:ext cx="2290641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WMO &amp; IOC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Secretariats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33CE1-103F-43FB-939B-B4D0975A255B}"/>
                </a:ext>
              </a:extLst>
            </p:cNvPr>
            <p:cNvCxnSpPr>
              <a:stCxn id="6" idx="1"/>
              <a:endCxn id="19" idx="3"/>
            </p:cNvCxnSpPr>
            <p:nvPr/>
          </p:nvCxnSpPr>
          <p:spPr>
            <a:xfrm flipV="1">
              <a:off x="3827570" y="2734285"/>
              <a:ext cx="3179511" cy="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085C576-3448-4A5C-AB6F-76E4EC1B1278}"/>
                </a:ext>
              </a:extLst>
            </p:cNvPr>
            <p:cNvCxnSpPr>
              <a:stCxn id="8" idx="2"/>
            </p:cNvCxnSpPr>
            <p:nvPr/>
          </p:nvCxnSpPr>
          <p:spPr>
            <a:xfrm>
              <a:off x="5386020" y="2068709"/>
              <a:ext cx="8940" cy="6630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E158E9-D2E9-47DC-8C51-C7AA388DC4DE}"/>
              </a:ext>
            </a:extLst>
          </p:cNvPr>
          <p:cNvGrpSpPr/>
          <p:nvPr/>
        </p:nvGrpSpPr>
        <p:grpSpPr>
          <a:xfrm>
            <a:off x="1559135" y="2712702"/>
            <a:ext cx="8008985" cy="3597165"/>
            <a:chOff x="1559135" y="2712702"/>
            <a:chExt cx="8008985" cy="35971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088CB2-3A29-4155-8976-4AF78DC73B56}"/>
                </a:ext>
              </a:extLst>
            </p:cNvPr>
            <p:cNvSpPr txBox="1"/>
            <p:nvPr/>
          </p:nvSpPr>
          <p:spPr>
            <a:xfrm flipH="1">
              <a:off x="2093439" y="4304158"/>
              <a:ext cx="1872962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Task Teams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1EFF7D-06D2-41C4-84FE-F4450067821F}"/>
                </a:ext>
              </a:extLst>
            </p:cNvPr>
            <p:cNvSpPr txBox="1"/>
            <p:nvPr/>
          </p:nvSpPr>
          <p:spPr>
            <a:xfrm flipH="1">
              <a:off x="4592705" y="5017205"/>
              <a:ext cx="1975271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Pilot Projects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620E45-FAC0-4255-8622-9DE8A70C5B5D}"/>
                </a:ext>
              </a:extLst>
            </p:cNvPr>
            <p:cNvSpPr txBox="1"/>
            <p:nvPr/>
          </p:nvSpPr>
          <p:spPr>
            <a:xfrm flipH="1">
              <a:off x="7034481" y="4362384"/>
              <a:ext cx="2157545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Action Groups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5A99B8-DD3E-457A-84B0-4F9A8048442C}"/>
                </a:ext>
              </a:extLst>
            </p:cNvPr>
            <p:cNvSpPr txBox="1"/>
            <p:nvPr/>
          </p:nvSpPr>
          <p:spPr>
            <a:xfrm>
              <a:off x="1559135" y="5017205"/>
              <a:ext cx="2659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e.g. ENVIRONMENTAL 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STEWARDSHIP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82E61F-57E0-4468-840D-7C9CEC19AC03}"/>
                </a:ext>
              </a:extLst>
            </p:cNvPr>
            <p:cNvSpPr txBox="1"/>
            <p:nvPr/>
          </p:nvSpPr>
          <p:spPr>
            <a:xfrm>
              <a:off x="7203370" y="4968271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e.g. INDIAN OCEAN 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DEPLOYMENTS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77D99F-6F89-4FEC-BCC0-3AD82B67F71E}"/>
                </a:ext>
              </a:extLst>
            </p:cNvPr>
            <p:cNvSpPr txBox="1"/>
            <p:nvPr/>
          </p:nvSpPr>
          <p:spPr>
            <a:xfrm>
              <a:off x="4160725" y="5663536"/>
              <a:ext cx="2839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e.g. HIGH RESOLUTION 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SST BUOYS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0ECFEF-88D8-404A-B36A-1FE04A0E6E1A}"/>
                </a:ext>
              </a:extLst>
            </p:cNvPr>
            <p:cNvCxnSpPr>
              <a:cxnSpLocks/>
            </p:cNvCxnSpPr>
            <p:nvPr/>
          </p:nvCxnSpPr>
          <p:spPr>
            <a:xfrm>
              <a:off x="5390490" y="2712702"/>
              <a:ext cx="26835" cy="2304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5EF162-6FBC-42FB-BD5B-4AEA0B09F2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9920" y="3947012"/>
              <a:ext cx="5083334" cy="219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75" name="Straight Connector 28674">
              <a:extLst>
                <a:ext uri="{FF2B5EF4-FFF2-40B4-BE49-F238E27FC236}">
                  <a16:creationId xmlns:a16="http://schemas.microsoft.com/office/drawing/2014/main" id="{7F01F958-0980-47E4-822E-7D4247802FEA}"/>
                </a:ext>
              </a:extLst>
            </p:cNvPr>
            <p:cNvCxnSpPr>
              <a:endCxn id="4" idx="0"/>
            </p:cNvCxnSpPr>
            <p:nvPr/>
          </p:nvCxnSpPr>
          <p:spPr>
            <a:xfrm>
              <a:off x="3029920" y="3978588"/>
              <a:ext cx="0" cy="3255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77" name="Straight Connector 28676">
              <a:extLst>
                <a:ext uri="{FF2B5EF4-FFF2-40B4-BE49-F238E27FC236}">
                  <a16:creationId xmlns:a16="http://schemas.microsoft.com/office/drawing/2014/main" id="{7F20BCCC-15BB-4552-A136-23270B7079BF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8113253" y="3961648"/>
              <a:ext cx="0" cy="4007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11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01" y="70821"/>
            <a:ext cx="7295949" cy="1143000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Engine Room – Action Groups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B6A4A17-EA9B-42B2-98C5-7D2CB1A88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7" y="31687"/>
            <a:ext cx="1116710" cy="117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CBDE5-7890-4015-92A1-24646C8E9817}"/>
              </a:ext>
            </a:extLst>
          </p:cNvPr>
          <p:cNvSpPr/>
          <p:nvPr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794F12-730A-1770-FA62-A5963C97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33" y="1823543"/>
            <a:ext cx="9260084" cy="46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5DF2A-08EB-A058-674B-8A1C6B805049}"/>
              </a:ext>
            </a:extLst>
          </p:cNvPr>
          <p:cNvSpPr txBox="1"/>
          <p:nvPr/>
        </p:nvSpPr>
        <p:spPr>
          <a:xfrm>
            <a:off x="2273450" y="1059427"/>
            <a:ext cx="9601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/>
              <a:t>They coordinate and implement buoy deployments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D37F2-3C53-9BD2-6776-3C0B2E24559C}"/>
              </a:ext>
            </a:extLst>
          </p:cNvPr>
          <p:cNvSpPr txBox="1"/>
          <p:nvPr/>
        </p:nvSpPr>
        <p:spPr>
          <a:xfrm>
            <a:off x="2199936" y="6488668"/>
            <a:ext cx="808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For more info : </a:t>
            </a:r>
            <a:r>
              <a:rPr lang="en-AU" dirty="0">
                <a:solidFill>
                  <a:srgbClr val="0070C0"/>
                </a:solidFill>
              </a:rPr>
              <a:t>https://www.ocean-ops.org/dbcp/overview/actiongroups.html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951B1-D2FB-C325-BA89-A9572AD204E0}"/>
              </a:ext>
            </a:extLst>
          </p:cNvPr>
          <p:cNvSpPr txBox="1"/>
          <p:nvPr/>
        </p:nvSpPr>
        <p:spPr>
          <a:xfrm>
            <a:off x="221120" y="2828835"/>
            <a:ext cx="1419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Each AG has co-chairs from each region</a:t>
            </a:r>
          </a:p>
          <a:p>
            <a:endParaRPr lang="en-AU" dirty="0"/>
          </a:p>
          <a:p>
            <a:r>
              <a:rPr lang="en-AU" dirty="0"/>
              <a:t>See Session 8 today</a:t>
            </a:r>
          </a:p>
        </p:txBody>
      </p:sp>
    </p:spTree>
    <p:extLst>
      <p:ext uri="{BB962C8B-B14F-4D97-AF65-F5344CB8AC3E}">
        <p14:creationId xmlns:p14="http://schemas.microsoft.com/office/powerpoint/2010/main" val="226727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933" y="236668"/>
            <a:ext cx="6876401" cy="1143000"/>
          </a:xfrm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Engine Room – Task Teams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B6A4A17-EA9B-42B2-98C5-7D2CB1A88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7"/>
            <a:ext cx="1278075" cy="1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CBDE5-7890-4015-92A1-24646C8E9817}"/>
              </a:ext>
            </a:extLst>
          </p:cNvPr>
          <p:cNvSpPr/>
          <p:nvPr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9323B5-C51A-3F82-CAF1-43DDA364BEC1}"/>
              </a:ext>
            </a:extLst>
          </p:cNvPr>
          <p:cNvSpPr txBox="1"/>
          <p:nvPr/>
        </p:nvSpPr>
        <p:spPr>
          <a:xfrm>
            <a:off x="727183" y="1891346"/>
            <a:ext cx="1075764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Data Management (Lance Braasch,  Shaun Dolk)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Drifter Best Practices and Technology Development (Rick Lumpkin)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Moored Buoys (Ken Connell)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Capacity Building (Rachel Qiu)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Wave Measurement (Val Swail and Bob Jensen)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Environmental Stewardship (Karen Grissom)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Impact and Value (Users) (?)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641A8A-0249-7707-D0BD-ACA615F15C03}"/>
              </a:ext>
            </a:extLst>
          </p:cNvPr>
          <p:cNvSpPr txBox="1"/>
          <p:nvPr/>
        </p:nvSpPr>
        <p:spPr>
          <a:xfrm>
            <a:off x="3609441" y="1202787"/>
            <a:ext cx="6142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/>
              <a:t>They address </a:t>
            </a:r>
            <a:r>
              <a:rPr lang="en-AU" sz="3200" b="0" i="0" dirty="0">
                <a:effectLst/>
              </a:rPr>
              <a:t>specific areas of focus</a:t>
            </a:r>
            <a:endParaRPr lang="en-AU" sz="3200" dirty="0"/>
          </a:p>
        </p:txBody>
      </p:sp>
      <p:sp>
        <p:nvSpPr>
          <p:cNvPr id="28676" name="TextBox 28675">
            <a:extLst>
              <a:ext uri="{FF2B5EF4-FFF2-40B4-BE49-F238E27FC236}">
                <a16:creationId xmlns:a16="http://schemas.microsoft.com/office/drawing/2014/main" id="{5FCCABEC-2A4A-34D5-E2F6-0F2CC55EC9BC}"/>
              </a:ext>
            </a:extLst>
          </p:cNvPr>
          <p:cNvSpPr txBox="1"/>
          <p:nvPr/>
        </p:nvSpPr>
        <p:spPr>
          <a:xfrm>
            <a:off x="1277469" y="6384884"/>
            <a:ext cx="798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For more info: </a:t>
            </a:r>
            <a:r>
              <a:rPr lang="en-AU" dirty="0">
                <a:solidFill>
                  <a:srgbClr val="0070C0"/>
                </a:solidFill>
              </a:rPr>
              <a:t>https://www.ocean-ops.org/dbcp/overview/taskteams.html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92B78D-4491-05E6-A4F4-91A2C856B72A}"/>
              </a:ext>
            </a:extLst>
          </p:cNvPr>
          <p:cNvSpPr txBox="1"/>
          <p:nvPr/>
        </p:nvSpPr>
        <p:spPr>
          <a:xfrm>
            <a:off x="10341982" y="4997920"/>
            <a:ext cx="1419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See Session 9 tomorrow</a:t>
            </a:r>
          </a:p>
        </p:txBody>
      </p:sp>
    </p:spTree>
    <p:extLst>
      <p:ext uri="{BB962C8B-B14F-4D97-AF65-F5344CB8AC3E}">
        <p14:creationId xmlns:p14="http://schemas.microsoft.com/office/powerpoint/2010/main" val="193019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3580-3051-497C-9E48-690F2766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778" y="28555"/>
            <a:ext cx="7798837" cy="1143000"/>
          </a:xfrm>
        </p:spPr>
        <p:txBody>
          <a:bodyPr>
            <a:normAutofit fontScale="90000"/>
          </a:bodyPr>
          <a:lstStyle/>
          <a:p>
            <a:r>
              <a:rPr lang="en-AU" sz="4000" dirty="0">
                <a:latin typeface="+mn-lt"/>
                <a:cs typeface="Arial" panose="020B0604020202020204" pitchFamily="34" charset="0"/>
              </a:rPr>
              <a:t>Come on board and play an active role!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5B6D6E-1CD4-4EF6-AF56-616CD79C714E}"/>
                  </a:ext>
                </a:extLst>
              </p14:cNvPr>
              <p14:cNvContentPartPr/>
              <p14:nvPr/>
            </p14:nvContentPartPr>
            <p14:xfrm>
              <a:off x="4857285" y="988886"/>
              <a:ext cx="31320" cy="9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5B6D6E-1CD4-4EF6-AF56-616CD79C71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8285" y="979886"/>
                <a:ext cx="48960" cy="266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4">
            <a:extLst>
              <a:ext uri="{FF2B5EF4-FFF2-40B4-BE49-F238E27FC236}">
                <a16:creationId xmlns:a16="http://schemas.microsoft.com/office/drawing/2014/main" id="{D804F42B-9B36-456C-8BBF-D438A908C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8"/>
            <a:ext cx="1439440" cy="15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95A98F-F7FF-2185-5249-4FCF03F6A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172" y="1270780"/>
            <a:ext cx="4154774" cy="5090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ABB52-16C0-01AB-F754-2E22884A7309}"/>
              </a:ext>
            </a:extLst>
          </p:cNvPr>
          <p:cNvSpPr txBox="1"/>
          <p:nvPr/>
        </p:nvSpPr>
        <p:spPr>
          <a:xfrm>
            <a:off x="1295027" y="6488668"/>
            <a:ext cx="1067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https://www.ocean-ops.org/dbcp/doc/DBCP%20Strategy/DBCP%20Strategy%202022-2027.pdf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C53F5-744E-DAD9-DDCB-0EBB80AA14E4}"/>
              </a:ext>
            </a:extLst>
          </p:cNvPr>
          <p:cNvSpPr txBox="1"/>
          <p:nvPr/>
        </p:nvSpPr>
        <p:spPr>
          <a:xfrm>
            <a:off x="5931051" y="1688951"/>
            <a:ext cx="52683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Contact </a:t>
            </a:r>
          </a:p>
          <a:p>
            <a:endParaRPr lang="en-AU" dirty="0"/>
          </a:p>
          <a:p>
            <a:r>
              <a:rPr lang="en-AU" dirty="0"/>
              <a:t>Long Jiang (</a:t>
            </a:r>
            <a:r>
              <a:rPr lang="en-AU" dirty="0">
                <a:hlinkClick r:id="rId7"/>
              </a:rPr>
              <a:t>Ljiang@wmo.int</a:t>
            </a:r>
            <a:r>
              <a:rPr lang="en-AU" dirty="0"/>
              <a:t>) </a:t>
            </a:r>
          </a:p>
          <a:p>
            <a:endParaRPr lang="en-AU" dirty="0"/>
          </a:p>
          <a:p>
            <a:r>
              <a:rPr lang="en-AU" dirty="0"/>
              <a:t>Or</a:t>
            </a:r>
          </a:p>
          <a:p>
            <a:endParaRPr lang="en-AU" dirty="0"/>
          </a:p>
          <a:p>
            <a:r>
              <a:rPr lang="en-AU" dirty="0"/>
              <a:t>Boris Kelly-Gerreyn (</a:t>
            </a:r>
            <a:r>
              <a:rPr lang="en-AU" dirty="0">
                <a:hlinkClick r:id="rId8"/>
              </a:rPr>
              <a:t>Boris.Kelly-Gerreyn@bom.gov.au</a:t>
            </a:r>
            <a:r>
              <a:rPr lang="en-AU" dirty="0"/>
              <a:t>)</a:t>
            </a:r>
          </a:p>
          <a:p>
            <a:endParaRPr lang="en-AU" dirty="0"/>
          </a:p>
          <a:p>
            <a:r>
              <a:rPr lang="en-AU" dirty="0"/>
              <a:t>for any of the information presented here or </a:t>
            </a:r>
          </a:p>
          <a:p>
            <a:r>
              <a:rPr lang="en-AU" dirty="0"/>
              <a:t>to find out more such as how to join a task team </a:t>
            </a:r>
          </a:p>
          <a:p>
            <a:r>
              <a:rPr lang="en-AU" dirty="0"/>
              <a:t>or action group</a:t>
            </a:r>
          </a:p>
        </p:txBody>
      </p:sp>
    </p:spTree>
    <p:extLst>
      <p:ext uri="{BB962C8B-B14F-4D97-AF65-F5344CB8AC3E}">
        <p14:creationId xmlns:p14="http://schemas.microsoft.com/office/powerpoint/2010/main" val="1807694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CBACD3DADBC4A90081B54C14A92F2" ma:contentTypeVersion="14" ma:contentTypeDescription="Create a new document." ma:contentTypeScope="" ma:versionID="1b993dcc3f42bd167072567aa4154c49">
  <xsd:schema xmlns:xsd="http://www.w3.org/2001/XMLSchema" xmlns:xs="http://www.w3.org/2001/XMLSchema" xmlns:p="http://schemas.microsoft.com/office/2006/metadata/properties" xmlns:ns3="0187df14-8b81-4a9f-bf3d-de7dd432793a" xmlns:ns4="ea131a0c-6f8e-4259-a89c-f0666e9eb511" targetNamespace="http://schemas.microsoft.com/office/2006/metadata/properties" ma:root="true" ma:fieldsID="9ff84f92f19bf4faad6ec297413aa00a" ns3:_="" ns4:_="">
    <xsd:import namespace="0187df14-8b81-4a9f-bf3d-de7dd432793a"/>
    <xsd:import namespace="ea131a0c-6f8e-4259-a89c-f0666e9eb5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7df14-8b81-4a9f-bf3d-de7dd43279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31a0c-6f8e-4259-a89c-f0666e9eb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4577B0-BB8F-49F2-AD74-42BDA6DFD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50340B-3643-4096-9F5A-96F72D179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87df14-8b81-4a9f-bf3d-de7dd432793a"/>
    <ds:schemaRef ds:uri="ea131a0c-6f8e-4259-a89c-f0666e9eb5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9DAE56-7C80-4604-8B8C-563F5B47BA8D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ea131a0c-6f8e-4259-a89c-f0666e9eb511"/>
    <ds:schemaRef ds:uri="0187df14-8b81-4a9f-bf3d-de7dd432793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13268</TotalTime>
  <Words>608</Words>
  <Application>Microsoft Office PowerPoint</Application>
  <PresentationFormat>Widescreen</PresentationFormat>
  <Paragraphs>102</Paragraphs>
  <Slides>10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Bodoni MT</vt:lpstr>
      <vt:lpstr>Calibri</vt:lpstr>
      <vt:lpstr>Calibri Light</vt:lpstr>
      <vt:lpstr>Franklin Gothic Book</vt:lpstr>
      <vt:lpstr>Montserrat</vt:lpstr>
      <vt:lpstr>Segoe UI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Why we exist and what we do</vt:lpstr>
      <vt:lpstr>How we operate</vt:lpstr>
      <vt:lpstr>How we operate</vt:lpstr>
      <vt:lpstr>The Engine Room – Action Groups</vt:lpstr>
      <vt:lpstr>The Engine Room – Task Teams</vt:lpstr>
      <vt:lpstr>Come on board and play an active role!</vt:lpstr>
      <vt:lpstr>Who's who in the Executive 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DBCP 36</dc:title>
  <dc:creator>Boris Kelly-Gerreyn</dc:creator>
  <cp:lastModifiedBy>Boris Kelly-Gerreyn (he/him)</cp:lastModifiedBy>
  <cp:revision>7</cp:revision>
  <dcterms:created xsi:type="dcterms:W3CDTF">2020-10-02T03:12:18Z</dcterms:created>
  <dcterms:modified xsi:type="dcterms:W3CDTF">2022-11-02T07:49:19Z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0x010100065CBACD3DADBC4A90081B54C14A92F2</vt:lpwstr>
  </property>
</Properties>
</file>