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651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80" r:id="rId5"/>
    <p:sldId id="277" r:id="rId6"/>
    <p:sldId id="259" r:id="rId7"/>
    <p:sldId id="260" r:id="rId8"/>
    <p:sldId id="262" r:id="rId9"/>
    <p:sldId id="279" r:id="rId10"/>
    <p:sldId id="287" r:id="rId11"/>
    <p:sldId id="276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623" autoAdjust="0"/>
  </p:normalViewPr>
  <p:slideViewPr>
    <p:cSldViewPr snapToGrid="0">
      <p:cViewPr varScale="1">
        <p:scale>
          <a:sx n="81" d="100"/>
          <a:sy n="81" d="100"/>
        </p:scale>
        <p:origin x="884" y="56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5" rIns="91431" bIns="45715" numCol="1" anchor="t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5" rIns="91431" bIns="45715" numCol="1" anchor="t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5" rIns="91431" bIns="45715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5" rIns="91431" bIns="45715" numCol="1" anchor="b" anchorCtr="0" compatLnSpc="1"/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1" tIns="45715" rIns="91431" bIns="45715" numCol="1" anchor="b" anchorCtr="0" compatLnSpc="1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700" cy="446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31499"/>
            <a:ext cx="2890500" cy="49657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204c397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204c3975_0_17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b204c3975_0_17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626" cy="446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7453"/>
              <a:gd name="connsiteX1-3" fmla="*/ 21600 w 21600"/>
              <a:gd name="connsiteY1-4" fmla="*/ 0 h 27453"/>
              <a:gd name="connsiteX2-5" fmla="*/ 21600 w 21600"/>
              <a:gd name="connsiteY2-6" fmla="*/ 17322 h 27453"/>
              <a:gd name="connsiteX3-7" fmla="*/ 0 w 21600"/>
              <a:gd name="connsiteY3-8" fmla="*/ 20172 h 27453"/>
              <a:gd name="connsiteX4-9" fmla="*/ 0 w 21600"/>
              <a:gd name="connsiteY4-10" fmla="*/ 0 h 27453"/>
              <a:gd name="connsiteX0-11" fmla="*/ 0 w 21600"/>
              <a:gd name="connsiteY0-12" fmla="*/ 0 h 27453"/>
              <a:gd name="connsiteX1-13" fmla="*/ 21600 w 21600"/>
              <a:gd name="connsiteY1-14" fmla="*/ 0 h 27453"/>
              <a:gd name="connsiteX2-15" fmla="*/ 21600 w 21600"/>
              <a:gd name="connsiteY2-16" fmla="*/ 17322 h 27453"/>
              <a:gd name="connsiteX3-17" fmla="*/ 0 w 21600"/>
              <a:gd name="connsiteY3-18" fmla="*/ 20172 h 27453"/>
              <a:gd name="connsiteX4-19" fmla="*/ 0 w 21600"/>
              <a:gd name="connsiteY4-20" fmla="*/ 0 h 27453"/>
              <a:gd name="connsiteX0-21" fmla="*/ 0 w 21600"/>
              <a:gd name="connsiteY0-22" fmla="*/ 0 h 27453"/>
              <a:gd name="connsiteX1-23" fmla="*/ 21600 w 21600"/>
              <a:gd name="connsiteY1-24" fmla="*/ 0 h 27453"/>
              <a:gd name="connsiteX2-25" fmla="*/ 21600 w 21600"/>
              <a:gd name="connsiteY2-26" fmla="*/ 17322 h 27453"/>
              <a:gd name="connsiteX3-27" fmla="*/ 0 w 21600"/>
              <a:gd name="connsiteY3-28" fmla="*/ 20172 h 27453"/>
              <a:gd name="connsiteX4-29" fmla="*/ 0 w 21600"/>
              <a:gd name="connsiteY4-30" fmla="*/ 0 h 27453"/>
              <a:gd name="connsiteX0-31" fmla="*/ 0 w 21600"/>
              <a:gd name="connsiteY0-32" fmla="*/ 0 h 30049"/>
              <a:gd name="connsiteX1-33" fmla="*/ 21600 w 21600"/>
              <a:gd name="connsiteY1-34" fmla="*/ 0 h 30049"/>
              <a:gd name="connsiteX2-35" fmla="*/ 21600 w 21600"/>
              <a:gd name="connsiteY2-36" fmla="*/ 17322 h 30049"/>
              <a:gd name="connsiteX3-37" fmla="*/ 0 w 21600"/>
              <a:gd name="connsiteY3-38" fmla="*/ 20172 h 30049"/>
              <a:gd name="connsiteX4-39" fmla="*/ 0 w 21600"/>
              <a:gd name="connsiteY4-40" fmla="*/ 0 h 30049"/>
              <a:gd name="connsiteX0-41" fmla="*/ 0 w 21600"/>
              <a:gd name="connsiteY0-42" fmla="*/ 0 h 30049"/>
              <a:gd name="connsiteX1-43" fmla="*/ 21600 w 21600"/>
              <a:gd name="connsiteY1-44" fmla="*/ 0 h 30049"/>
              <a:gd name="connsiteX2-45" fmla="*/ 21600 w 21600"/>
              <a:gd name="connsiteY2-46" fmla="*/ 17322 h 30049"/>
              <a:gd name="connsiteX3-47" fmla="*/ 0 w 21600"/>
              <a:gd name="connsiteY3-48" fmla="*/ 20172 h 30049"/>
              <a:gd name="connsiteX4-49" fmla="*/ 0 w 21600"/>
              <a:gd name="connsiteY4-50" fmla="*/ 0 h 300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55427"/>
              <a:gd name="connsiteX1-3" fmla="*/ 21600 w 21600"/>
              <a:gd name="connsiteY1-4" fmla="*/ 0 h 55427"/>
              <a:gd name="connsiteX2-5" fmla="*/ 21600 w 21600"/>
              <a:gd name="connsiteY2-6" fmla="*/ 17322 h 55427"/>
              <a:gd name="connsiteX3-7" fmla="*/ 0 w 21600"/>
              <a:gd name="connsiteY3-8" fmla="*/ 20172 h 55427"/>
              <a:gd name="connsiteX4-9" fmla="*/ 0 w 21600"/>
              <a:gd name="connsiteY4-10" fmla="*/ 0 h 55427"/>
              <a:gd name="connsiteX0-11" fmla="*/ 0 w 21600"/>
              <a:gd name="connsiteY0-12" fmla="*/ 19190 h 74617"/>
              <a:gd name="connsiteX1-13" fmla="*/ 21600 w 21600"/>
              <a:gd name="connsiteY1-14" fmla="*/ 19190 h 74617"/>
              <a:gd name="connsiteX2-15" fmla="*/ 21600 w 21600"/>
              <a:gd name="connsiteY2-16" fmla="*/ 36512 h 74617"/>
              <a:gd name="connsiteX3-17" fmla="*/ 0 w 21600"/>
              <a:gd name="connsiteY3-18" fmla="*/ 39362 h 74617"/>
              <a:gd name="connsiteX4-19" fmla="*/ 0 w 21600"/>
              <a:gd name="connsiteY4-20" fmla="*/ 19190 h 74617"/>
              <a:gd name="connsiteX0-21" fmla="*/ 0 w 21600"/>
              <a:gd name="connsiteY0-22" fmla="*/ 19190 h 67609"/>
              <a:gd name="connsiteX1-23" fmla="*/ 21600 w 21600"/>
              <a:gd name="connsiteY1-24" fmla="*/ 19190 h 67609"/>
              <a:gd name="connsiteX2-25" fmla="*/ 21600 w 21600"/>
              <a:gd name="connsiteY2-26" fmla="*/ 36512 h 67609"/>
              <a:gd name="connsiteX3-27" fmla="*/ 0 w 21600"/>
              <a:gd name="connsiteY3-28" fmla="*/ 39362 h 67609"/>
              <a:gd name="connsiteX4-29" fmla="*/ 0 w 21600"/>
              <a:gd name="connsiteY4-30" fmla="*/ 19190 h 6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/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/>
          <p:cNvPicPr preferRelativeResize="0"/>
          <p:nvPr userDrawn="1"/>
        </p:nvPicPr>
        <p:blipFill rotWithShape="1">
          <a:blip r:embed="rId4"/>
          <a:srcRect/>
          <a:stretch>
            <a:fillRect/>
          </a:stretch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55427"/>
              <a:gd name="connsiteX1-3" fmla="*/ 21600 w 21600"/>
              <a:gd name="connsiteY1-4" fmla="*/ 0 h 55427"/>
              <a:gd name="connsiteX2-5" fmla="*/ 21600 w 21600"/>
              <a:gd name="connsiteY2-6" fmla="*/ 17322 h 55427"/>
              <a:gd name="connsiteX3-7" fmla="*/ 0 w 21600"/>
              <a:gd name="connsiteY3-8" fmla="*/ 20172 h 55427"/>
              <a:gd name="connsiteX4-9" fmla="*/ 0 w 21600"/>
              <a:gd name="connsiteY4-10" fmla="*/ 0 h 55427"/>
              <a:gd name="connsiteX0-11" fmla="*/ 0 w 21600"/>
              <a:gd name="connsiteY0-12" fmla="*/ 19190 h 74617"/>
              <a:gd name="connsiteX1-13" fmla="*/ 21600 w 21600"/>
              <a:gd name="connsiteY1-14" fmla="*/ 19190 h 74617"/>
              <a:gd name="connsiteX2-15" fmla="*/ 21600 w 21600"/>
              <a:gd name="connsiteY2-16" fmla="*/ 36512 h 74617"/>
              <a:gd name="connsiteX3-17" fmla="*/ 0 w 21600"/>
              <a:gd name="connsiteY3-18" fmla="*/ 39362 h 74617"/>
              <a:gd name="connsiteX4-19" fmla="*/ 0 w 21600"/>
              <a:gd name="connsiteY4-20" fmla="*/ 19190 h 74617"/>
              <a:gd name="connsiteX0-21" fmla="*/ 0 w 21600"/>
              <a:gd name="connsiteY0-22" fmla="*/ 19190 h 67609"/>
              <a:gd name="connsiteX1-23" fmla="*/ 21600 w 21600"/>
              <a:gd name="connsiteY1-24" fmla="*/ 19190 h 67609"/>
              <a:gd name="connsiteX2-25" fmla="*/ 21600 w 21600"/>
              <a:gd name="connsiteY2-26" fmla="*/ 36512 h 67609"/>
              <a:gd name="connsiteX3-27" fmla="*/ 0 w 21600"/>
              <a:gd name="connsiteY3-28" fmla="*/ 39362 h 67609"/>
              <a:gd name="connsiteX4-29" fmla="*/ 0 w 21600"/>
              <a:gd name="connsiteY4-30" fmla="*/ 19190 h 676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/>
          <p:cNvPicPr preferRelativeResize="0"/>
          <p:nvPr userDrawn="1"/>
        </p:nvPicPr>
        <p:blipFill rotWithShape="1">
          <a:blip r:embed="rId13"/>
          <a:srcRect/>
          <a:stretch>
            <a:fillRect/>
          </a:stretch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A12F-EA7E-D64E-9DE3-7D875489557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C3D5-D5D0-7E4A-B0FC-261DC958AA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393" y="997044"/>
            <a:ext cx="7622628" cy="1468821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4819E9"/>
                </a:solidFill>
              </a:rPr>
              <a:t>38</a:t>
            </a:r>
            <a:r>
              <a:rPr lang="en-US" sz="3000" b="1" baseline="30000" dirty="0">
                <a:solidFill>
                  <a:srgbClr val="4819E9"/>
                </a:solidFill>
              </a:rPr>
              <a:t>ième</a:t>
            </a:r>
            <a:r>
              <a:rPr lang="en-US" sz="3000" b="1" dirty="0">
                <a:solidFill>
                  <a:srgbClr val="4819E9"/>
                </a:solidFill>
              </a:rPr>
              <a:t> Session du Data Buoy Cooperation Panel (DBCP-38) - Genève, Suisse</a:t>
            </a:r>
            <a:br>
              <a:rPr lang="en-US" sz="3000" b="1" dirty="0">
                <a:solidFill>
                  <a:srgbClr val="4819E9"/>
                </a:solidFill>
              </a:rPr>
            </a:br>
            <a:r>
              <a:rPr lang="en-US" sz="3000" b="1" dirty="0">
                <a:solidFill>
                  <a:srgbClr val="4819E9"/>
                </a:solidFill>
              </a:rPr>
              <a:t> 1 - 4 novembre 2022</a:t>
            </a:r>
            <a:endParaRPr lang="en-US" sz="3000" b="1" dirty="0">
              <a:solidFill>
                <a:srgbClr val="481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707" y="2570090"/>
            <a:ext cx="6858000" cy="182204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national de </a:t>
            </a:r>
            <a:r>
              <a:rPr lang="en-US" sz="2400" b="1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l’Union</a:t>
            </a:r>
            <a:r>
              <a:rPr lang="en-US" sz="2400" b="1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b="1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Comores</a:t>
            </a:r>
            <a:r>
              <a:rPr lang="en-US" sz="2400" b="1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les programmes de bouées en cours et </a:t>
            </a:r>
            <a:r>
              <a:rPr lang="en-US" sz="2400" b="1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prévus</a:t>
            </a:r>
            <a:endParaRPr lang="en-US" sz="2400" b="1" dirty="0">
              <a:solidFill>
                <a:srgbClr val="481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481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b="1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Yahaya</a:t>
            </a:r>
            <a:r>
              <a:rPr lang="fr-FR" sz="2100" b="1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Ahmed Mohamed</a:t>
            </a:r>
          </a:p>
          <a:p>
            <a:r>
              <a:rPr lang="fr-FR" sz="2100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of </a:t>
            </a:r>
            <a:r>
              <a:rPr lang="fr-FR" sz="2100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Comoros</a:t>
            </a:r>
            <a:r>
              <a:rPr lang="fr-FR" sz="2100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dirty="0" err="1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100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WMO</a:t>
            </a:r>
            <a:endParaRPr lang="en-US" sz="2100" dirty="0">
              <a:solidFill>
                <a:srgbClr val="481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100" dirty="0">
                <a:solidFill>
                  <a:srgbClr val="481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Agence National de l’Aviation Civile et de la Météorologie</a:t>
            </a:r>
            <a:endParaRPr lang="en-US" sz="2100" dirty="0">
              <a:solidFill>
                <a:srgbClr val="481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-4127" b="61914"/>
          <a:stretch>
            <a:fillRect/>
          </a:stretch>
        </p:blipFill>
        <p:spPr>
          <a:xfrm>
            <a:off x="0" y="5676271"/>
            <a:ext cx="914400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6,691 Mapa De Chile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395324"/>
            <a:ext cx="22426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Programme océanographique et météorologique des vagues</a:t>
            </a: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TRIAXYS: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Latitude:11°426800S, Longitude:43°14.7920E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Installé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Le   04-08-2018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33" y="3118585"/>
            <a:ext cx="4489767" cy="3739415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endCxn id="15" idx="1"/>
          </p:cNvCxnSpPr>
          <p:nvPr/>
        </p:nvCxnSpPr>
        <p:spPr>
          <a:xfrm>
            <a:off x="4774076" y="4304668"/>
            <a:ext cx="831365" cy="64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Google Shape;124;g5b204c3975_0_0"/>
          <p:cNvSpPr txBox="1"/>
          <p:nvPr/>
        </p:nvSpPr>
        <p:spPr>
          <a:xfrm>
            <a:off x="0" y="669222"/>
            <a:ext cx="9144000" cy="17143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0" algn="just" fontAlgn="auto">
              <a:spcBef>
                <a:spcPts val="600"/>
              </a:spcBef>
              <a:spcAft>
                <a:spcPts val="0"/>
              </a:spcAft>
              <a:buSzPts val="3200"/>
              <a:buFont typeface="Arial" panose="020B0604020202020204" pitchFamily="34" charset="0"/>
              <a:buNone/>
            </a:pPr>
            <a:r>
              <a:rPr lang="en-US" sz="3000" b="1"/>
              <a:t>Description de votre réseau d’observations (types de bouées, zones de déploiement, etc. - une carte est préférable)</a:t>
            </a:r>
            <a:endParaRPr lang="en-US" sz="3000" b="1" dirty="0"/>
          </a:p>
        </p:txBody>
      </p:sp>
      <p:pic>
        <p:nvPicPr>
          <p:cNvPr id="15" name="Picture 7" descr="C:\Users\161826766\AppData\LocalLow\Google\GoogleEarth\Triaxys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41" y="4757732"/>
            <a:ext cx="377933" cy="3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654" y="2933083"/>
            <a:ext cx="2024955" cy="187784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607" y="4678067"/>
            <a:ext cx="2615411" cy="1341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204c3975_0_0"/>
          <p:cNvSpPr txBox="1">
            <a:spLocks noGrp="1"/>
          </p:cNvSpPr>
          <p:nvPr>
            <p:ph type="body" idx="1"/>
          </p:nvPr>
        </p:nvSpPr>
        <p:spPr>
          <a:xfrm>
            <a:off x="0" y="842214"/>
            <a:ext cx="9144000" cy="36775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 b="1" dirty="0"/>
              <a:t>But du programme (recherche, opérations, prévisions, etc.)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3000" b="1" dirty="0"/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000" dirty="0"/>
              <a:t>Notre </a:t>
            </a:r>
            <a:r>
              <a:rPr lang="en-GB" sz="2000" dirty="0" err="1"/>
              <a:t>réseau</a:t>
            </a:r>
            <a:r>
              <a:rPr lang="en-GB" sz="2000" dirty="0"/>
              <a:t> </a:t>
            </a:r>
            <a:r>
              <a:rPr lang="en-GB" sz="2000" dirty="0" err="1"/>
              <a:t>d’observation</a:t>
            </a:r>
            <a:r>
              <a:rPr lang="en-GB" sz="2000" dirty="0"/>
              <a:t> </a:t>
            </a:r>
            <a:r>
              <a:rPr lang="en-GB" sz="2000" dirty="0" err="1"/>
              <a:t>océanographique</a:t>
            </a:r>
            <a:r>
              <a:rPr lang="en-GB" sz="2000" dirty="0"/>
              <a:t> </a:t>
            </a:r>
            <a:r>
              <a:rPr lang="en-GB" sz="2000" dirty="0" err="1"/>
              <a:t>avait</a:t>
            </a:r>
            <a:r>
              <a:rPr lang="en-GB" sz="2000" dirty="0"/>
              <a:t> pour but de </a:t>
            </a:r>
            <a:r>
              <a:rPr lang="en-GB" sz="2000" dirty="0" err="1"/>
              <a:t>recueuillir</a:t>
            </a:r>
            <a:r>
              <a:rPr lang="en-GB" sz="2000" dirty="0"/>
              <a:t> des </a:t>
            </a:r>
            <a:r>
              <a:rPr lang="en-GB" sz="2000" dirty="0" err="1"/>
              <a:t>données</a:t>
            </a:r>
            <a:r>
              <a:rPr lang="en-GB" sz="2000" dirty="0"/>
              <a:t> </a:t>
            </a:r>
            <a:r>
              <a:rPr lang="en-GB" sz="2000" dirty="0" err="1"/>
              <a:t>océanographiques</a:t>
            </a:r>
            <a:r>
              <a:rPr lang="en-GB" sz="2000" dirty="0"/>
              <a:t> </a:t>
            </a:r>
            <a:r>
              <a:rPr lang="en-GB" sz="2000" dirty="0" err="1"/>
              <a:t>afin</a:t>
            </a:r>
            <a:r>
              <a:rPr lang="en-GB" sz="2000" dirty="0"/>
              <a:t> </a:t>
            </a:r>
            <a:r>
              <a:rPr lang="en-GB" sz="2000" dirty="0" err="1"/>
              <a:t>d’avertir</a:t>
            </a:r>
            <a:r>
              <a:rPr lang="en-GB" sz="2000" dirty="0"/>
              <a:t> la population des impacts potentiels associés aux dangers marins. Sur </a:t>
            </a:r>
            <a:r>
              <a:rPr lang="en-GB" sz="2000" dirty="0" err="1"/>
              <a:t>ce</a:t>
            </a:r>
            <a:r>
              <a:rPr lang="en-GB" sz="2000" dirty="0"/>
              <a:t>, nous </a:t>
            </a:r>
            <a:r>
              <a:rPr lang="en-GB" sz="2000" dirty="0" err="1"/>
              <a:t>surveillions</a:t>
            </a:r>
            <a:r>
              <a:rPr lang="en-GB" sz="2000" dirty="0"/>
              <a:t> les conditions marines(</a:t>
            </a:r>
            <a:r>
              <a:rPr lang="en-GB" sz="2000" dirty="0" err="1"/>
              <a:t>vagues</a:t>
            </a:r>
            <a:r>
              <a:rPr lang="en-GB" sz="2000" dirty="0"/>
              <a:t>, </a:t>
            </a:r>
            <a:r>
              <a:rPr lang="en-GB" sz="2000" dirty="0" err="1"/>
              <a:t>houle,temperature</a:t>
            </a:r>
            <a:r>
              <a:rPr lang="en-GB" sz="2000" dirty="0"/>
              <a:t> de surface de la </a:t>
            </a:r>
            <a:r>
              <a:rPr lang="en-GB" sz="2000" dirty="0" err="1"/>
              <a:t>mer</a:t>
            </a:r>
            <a:r>
              <a:rPr lang="en-GB" sz="2000" dirty="0"/>
              <a:t>, </a:t>
            </a:r>
            <a:r>
              <a:rPr lang="en-GB" sz="2000" dirty="0" err="1"/>
              <a:t>humidité</a:t>
            </a:r>
            <a:r>
              <a:rPr lang="en-GB" sz="2000" dirty="0"/>
              <a:t>….) et nous </a:t>
            </a:r>
            <a:r>
              <a:rPr lang="en-GB" sz="2000" dirty="0" err="1"/>
              <a:t>aimerions</a:t>
            </a:r>
            <a:r>
              <a:rPr lang="en-GB" sz="2000" dirty="0"/>
              <a:t> </a:t>
            </a:r>
            <a:r>
              <a:rPr lang="en-GB" sz="2000" dirty="0" err="1"/>
              <a:t>d’élargir</a:t>
            </a:r>
            <a:r>
              <a:rPr lang="en-GB" sz="2000" dirty="0"/>
              <a:t> </a:t>
            </a:r>
            <a:r>
              <a:rPr lang="en-GB" sz="2000" dirty="0" err="1"/>
              <a:t>notre</a:t>
            </a:r>
            <a:r>
              <a:rPr lang="en-GB" sz="2000" dirty="0"/>
              <a:t> </a:t>
            </a:r>
            <a:r>
              <a:rPr lang="en-GB" sz="2000" dirty="0" err="1"/>
              <a:t>reseau</a:t>
            </a:r>
            <a:r>
              <a:rPr lang="en-GB" sz="2000" dirty="0"/>
              <a:t> </a:t>
            </a:r>
            <a:r>
              <a:rPr lang="en-GB" sz="2000" dirty="0" err="1"/>
              <a:t>d’observation</a:t>
            </a:r>
            <a:r>
              <a:rPr lang="en-GB" sz="2000" dirty="0"/>
              <a:t> </a:t>
            </a:r>
            <a:r>
              <a:rPr lang="fr-FR" sz="2000" dirty="0"/>
              <a:t>océanographique.</a:t>
            </a:r>
            <a:endParaRPr lang="en-GB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204c3975_0_8"/>
          <p:cNvSpPr txBox="1">
            <a:spLocks noGrp="1"/>
          </p:cNvSpPr>
          <p:nvPr>
            <p:ph type="body" idx="1"/>
          </p:nvPr>
        </p:nvSpPr>
        <p:spPr>
          <a:xfrm>
            <a:off x="0" y="840277"/>
            <a:ext cx="9144000" cy="5168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r>
              <a:rPr lang="en-US" sz="3000" b="1" dirty="0"/>
              <a:t>Principaux succès/faits </a:t>
            </a:r>
            <a:r>
              <a:rPr lang="en-US" sz="3000" b="1" dirty="0" err="1"/>
              <a:t>saillants</a:t>
            </a:r>
            <a:endParaRPr lang="en-US" sz="3000" b="1" dirty="0"/>
          </a:p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r>
              <a:rPr lang="en-GB" sz="2000" dirty="0"/>
              <a:t>Nous </a:t>
            </a:r>
            <a:r>
              <a:rPr lang="en-GB" sz="2000" dirty="0" err="1"/>
              <a:t>traitions</a:t>
            </a:r>
            <a:r>
              <a:rPr lang="en-GB" sz="2000" dirty="0"/>
              <a:t> les </a:t>
            </a:r>
            <a:r>
              <a:rPr lang="en-GB" sz="2000" dirty="0" err="1"/>
              <a:t>données</a:t>
            </a:r>
            <a:r>
              <a:rPr lang="en-GB" sz="2000" dirty="0"/>
              <a:t> </a:t>
            </a:r>
            <a:r>
              <a:rPr lang="en-GB" sz="2000" dirty="0" err="1"/>
              <a:t>obtenues</a:t>
            </a:r>
            <a:r>
              <a:rPr lang="en-GB" sz="2000" dirty="0"/>
              <a:t> de la station maritime(</a:t>
            </a:r>
            <a:r>
              <a:rPr lang="en-GB" sz="2000" dirty="0" err="1"/>
              <a:t>bouée</a:t>
            </a:r>
            <a:r>
              <a:rPr lang="en-GB" sz="2000" dirty="0"/>
              <a:t>) </a:t>
            </a:r>
            <a:r>
              <a:rPr lang="en-GB" sz="2000" dirty="0" err="1"/>
              <a:t>afin</a:t>
            </a:r>
            <a:r>
              <a:rPr lang="en-GB" sz="2000" dirty="0"/>
              <a:t> </a:t>
            </a:r>
            <a:r>
              <a:rPr lang="en-GB" sz="2000" dirty="0" err="1"/>
              <a:t>d’élaborer</a:t>
            </a:r>
            <a:r>
              <a:rPr lang="en-GB" sz="2000" dirty="0"/>
              <a:t> des rapports(bulletins) et de </a:t>
            </a:r>
            <a:r>
              <a:rPr lang="en-GB" sz="2000" dirty="0" err="1"/>
              <a:t>prévision</a:t>
            </a:r>
            <a:r>
              <a:rPr lang="en-GB" sz="2000" dirty="0"/>
              <a:t> sur le </a:t>
            </a:r>
            <a:r>
              <a:rPr lang="en-GB" sz="2000" dirty="0" err="1"/>
              <a:t>profil</a:t>
            </a:r>
            <a:r>
              <a:rPr lang="en-GB" sz="2000" dirty="0"/>
              <a:t> des </a:t>
            </a:r>
            <a:r>
              <a:rPr lang="en-GB" sz="2000" dirty="0" err="1"/>
              <a:t>vagues</a:t>
            </a:r>
            <a:r>
              <a:rPr lang="en-GB" sz="2000" dirty="0"/>
              <a:t> , de la </a:t>
            </a:r>
            <a:r>
              <a:rPr lang="en-GB" sz="2000" dirty="0" err="1"/>
              <a:t>houle</a:t>
            </a:r>
            <a:r>
              <a:rPr lang="en-GB" sz="2000" dirty="0"/>
              <a:t> et des </a:t>
            </a:r>
            <a:r>
              <a:rPr lang="en-GB" sz="2000" dirty="0" err="1"/>
              <a:t>marées</a:t>
            </a:r>
            <a:r>
              <a:rPr lang="en-GB" sz="2000" dirty="0"/>
              <a:t>, et variation des temperature de surface de la </a:t>
            </a:r>
            <a:r>
              <a:rPr lang="en-GB" sz="2000" dirty="0" err="1"/>
              <a:t>mer</a:t>
            </a:r>
            <a:r>
              <a:rPr lang="en-GB" sz="2000" dirty="0"/>
              <a:t> qui </a:t>
            </a:r>
            <a:r>
              <a:rPr lang="en-GB" sz="2000" dirty="0" err="1"/>
              <a:t>sont</a:t>
            </a:r>
            <a:r>
              <a:rPr lang="en-GB" sz="2000" dirty="0"/>
              <a:t> </a:t>
            </a:r>
            <a:r>
              <a:rPr lang="en-GB" sz="2000" dirty="0" err="1"/>
              <a:t>diffusées</a:t>
            </a:r>
            <a:r>
              <a:rPr lang="en-GB" sz="2000" dirty="0"/>
              <a:t> sur les </a:t>
            </a:r>
            <a:r>
              <a:rPr lang="en-GB" sz="2000" dirty="0" err="1"/>
              <a:t>secteurs</a:t>
            </a:r>
            <a:r>
              <a:rPr lang="en-GB" sz="2000" dirty="0"/>
              <a:t> </a:t>
            </a:r>
            <a:r>
              <a:rPr lang="en-GB" sz="2000" dirty="0" err="1"/>
              <a:t>économiques</a:t>
            </a:r>
            <a:r>
              <a:rPr lang="en-GB" sz="2000" dirty="0"/>
              <a:t> </a:t>
            </a:r>
            <a:r>
              <a:rPr lang="en-GB" sz="2000" dirty="0" err="1"/>
              <a:t>maritimes</a:t>
            </a:r>
            <a:r>
              <a:rPr lang="en-GB" sz="2000" dirty="0"/>
              <a:t> à savoir la </a:t>
            </a:r>
            <a:r>
              <a:rPr lang="en-GB" sz="2000" dirty="0" err="1"/>
              <a:t>pêche</a:t>
            </a:r>
            <a:r>
              <a:rPr lang="en-GB" sz="2000" dirty="0"/>
              <a:t>, le </a:t>
            </a:r>
            <a:r>
              <a:rPr lang="en-GB" sz="2000" dirty="0" err="1"/>
              <a:t>tourisme</a:t>
            </a:r>
            <a:r>
              <a:rPr lang="en-GB" sz="2000" dirty="0"/>
              <a:t> et les transports.</a:t>
            </a:r>
          </a:p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endParaRPr lang="en-GB" sz="2000" dirty="0"/>
          </a:p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r>
              <a:rPr lang="fr-FR" sz="2000" dirty="0"/>
              <a:t>Malheureusement, l’ANACM a décidé de récupérer la bouée environnementale, en raison des coûts d’entretien élevés, le manque de main-d’œuvre et de l’indisponibilité du budget nécessaire pour le maintenir opérationnel;</a:t>
            </a:r>
          </a:p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r>
              <a:rPr lang="fr-FR" sz="2000" dirty="0"/>
              <a:t>Perte de la bouée en cas de mauvais temps ce qui est déjà le cas;</a:t>
            </a:r>
          </a:p>
          <a:p>
            <a:pPr marL="25400" indent="0" algn="just">
              <a:spcBef>
                <a:spcPts val="0"/>
              </a:spcBef>
              <a:buSzPts val="2700"/>
              <a:buNone/>
            </a:pPr>
            <a:r>
              <a:rPr lang="fr-FR" sz="2000" dirty="0"/>
              <a:t>L’encrassement biologique; </a:t>
            </a:r>
          </a:p>
          <a:p>
            <a:pPr marL="25400" indent="0" algn="just">
              <a:spcBef>
                <a:spcPts val="0"/>
              </a:spcBef>
              <a:buSzPts val="2700"/>
              <a:buNone/>
            </a:pPr>
            <a:r>
              <a:rPr lang="fr-FR" sz="2000" dirty="0"/>
              <a:t>Problèmes d’étalonnage;</a:t>
            </a:r>
          </a:p>
          <a:p>
            <a:pPr marL="25400" indent="0" algn="just">
              <a:spcBef>
                <a:spcPts val="0"/>
              </a:spcBef>
              <a:buSzPts val="2700"/>
              <a:buNone/>
            </a:pPr>
            <a:r>
              <a:rPr lang="fr-FR" sz="2000" dirty="0"/>
              <a:t>Le budget de maintenance, n’est pas toujours disponible;</a:t>
            </a:r>
          </a:p>
          <a:p>
            <a:pPr marL="25400" indent="0" algn="just">
              <a:spcBef>
                <a:spcPts val="0"/>
              </a:spcBef>
              <a:buSzPts val="2700"/>
              <a:buNone/>
            </a:pPr>
            <a:r>
              <a:rPr lang="fr-FR" sz="2000" dirty="0"/>
              <a:t>Manque de main-d’œuvre nécessaire.</a:t>
            </a:r>
          </a:p>
          <a:p>
            <a:pPr marL="25400" indent="0" algn="just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endParaRPr lang="es-SV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0" y="952093"/>
            <a:ext cx="9144000" cy="444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just" rtl="0">
              <a:lnSpc>
                <a:spcPct val="114000"/>
              </a:lnSpc>
              <a:spcBef>
                <a:spcPts val="0"/>
              </a:spcBef>
              <a:buSzPts val="2700"/>
              <a:buNone/>
            </a:pPr>
            <a:r>
              <a:rPr lang="en-US" sz="3000" b="1" dirty="0"/>
              <a:t>Principaux enjeux et risques</a:t>
            </a:r>
            <a:endParaRPr sz="3000" b="1" dirty="0"/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000" dirty="0"/>
              <a:t>Le principal risque que nous avons est le coût de maintenance. </a:t>
            </a:r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000" dirty="0"/>
              <a:t>L</a:t>
            </a:r>
            <a:r>
              <a:rPr lang="fr-FR" altLang="en-GB" sz="2000" dirty="0"/>
              <a:t>a</a:t>
            </a:r>
            <a:r>
              <a:rPr lang="en-GB" sz="2000" dirty="0"/>
              <a:t> </a:t>
            </a:r>
            <a:r>
              <a:rPr lang="en-GB" sz="2000" dirty="0" err="1"/>
              <a:t>bouée</a:t>
            </a:r>
            <a:r>
              <a:rPr lang="en-GB" sz="2000" dirty="0"/>
              <a:t> </a:t>
            </a:r>
            <a:r>
              <a:rPr lang="en-GB" sz="2000" dirty="0" err="1"/>
              <a:t>etait</a:t>
            </a:r>
            <a:r>
              <a:rPr lang="en-GB" sz="2000" dirty="0"/>
              <a:t> </a:t>
            </a:r>
            <a:r>
              <a:rPr lang="en-GB" sz="2000" dirty="0" err="1"/>
              <a:t>installée</a:t>
            </a:r>
            <a:r>
              <a:rPr lang="en-GB" sz="2000" dirty="0"/>
              <a:t> sans </a:t>
            </a:r>
            <a:r>
              <a:rPr lang="en-GB" sz="2000" dirty="0" err="1"/>
              <a:t>aucune</a:t>
            </a:r>
            <a:r>
              <a:rPr lang="en-GB" sz="2000" dirty="0"/>
              <a:t> formation sur </a:t>
            </a:r>
            <a:r>
              <a:rPr lang="en-GB" sz="2000" dirty="0" err="1"/>
              <a:t>l’installation</a:t>
            </a:r>
            <a:r>
              <a:rPr lang="en-GB" sz="2000" dirty="0"/>
              <a:t>, la maintenance et sur le </a:t>
            </a:r>
            <a:r>
              <a:rPr lang="en-GB" sz="2000" dirty="0" err="1"/>
              <a:t>traitement</a:t>
            </a:r>
            <a:r>
              <a:rPr lang="en-GB" sz="2000" dirty="0"/>
              <a:t> des </a:t>
            </a:r>
            <a:r>
              <a:rPr lang="en-GB" sz="2000" dirty="0" err="1"/>
              <a:t>données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cas</a:t>
            </a:r>
            <a:r>
              <a:rPr lang="en-GB" sz="2000" dirty="0"/>
              <a:t> </a:t>
            </a:r>
            <a:r>
              <a:rPr lang="fr-FR" altLang="en-GB" sz="2000" dirty="0"/>
              <a:t>d’</a:t>
            </a:r>
            <a:r>
              <a:rPr lang="en-GB" sz="2000" dirty="0" err="1"/>
              <a:t>erreurs</a:t>
            </a:r>
            <a:r>
              <a:rPr lang="en-GB" sz="2000" dirty="0"/>
              <a:t>  </a:t>
            </a:r>
            <a:r>
              <a:rPr lang="en-GB" sz="2000" dirty="0" err="1"/>
              <a:t>liées</a:t>
            </a:r>
            <a:r>
              <a:rPr lang="en-GB" sz="2000" dirty="0"/>
              <a:t> à </a:t>
            </a:r>
            <a:r>
              <a:rPr lang="en-GB" sz="2000" dirty="0" err="1"/>
              <a:t>l’observation</a:t>
            </a:r>
            <a:r>
              <a:rPr lang="en-GB" sz="2000" dirty="0"/>
              <a:t>.</a:t>
            </a:r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000" dirty="0"/>
              <a:t> </a:t>
            </a:r>
            <a:r>
              <a:rPr lang="fr-FR" altLang="en-GB" sz="2000" dirty="0"/>
              <a:t>la</a:t>
            </a:r>
            <a:r>
              <a:rPr lang="en-GB" sz="2000" dirty="0"/>
              <a:t> bouées de notre </a:t>
            </a:r>
            <a:r>
              <a:rPr lang="en-GB" sz="2000" dirty="0" err="1"/>
              <a:t>réseau</a:t>
            </a:r>
            <a:r>
              <a:rPr lang="en-GB" sz="2000" dirty="0"/>
              <a:t> d’observation marine était  installée en eau peu profonde (20 m de profondeur) tout </a:t>
            </a:r>
            <a:r>
              <a:rPr lang="en-GB" sz="2000" dirty="0" err="1"/>
              <a:t>proche</a:t>
            </a:r>
            <a:r>
              <a:rPr lang="en-GB" sz="2000" dirty="0"/>
              <a:t> du port de Moroni;</a:t>
            </a:r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GB" sz="2000" dirty="0"/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000" dirty="0"/>
              <a:t>Les coûts de maintenance comprennent l’utilisation du navire et des </a:t>
            </a:r>
            <a:r>
              <a:rPr lang="en-GB" sz="2000" dirty="0" err="1"/>
              <a:t>plongeurs</a:t>
            </a:r>
            <a:r>
              <a:rPr lang="en-GB" sz="2000" dirty="0"/>
              <a:t>, les éléments d’ancrage pour la maintenance à bord. </a:t>
            </a:r>
          </a:p>
          <a:p>
            <a:pPr marL="25400" lvl="0" indent="0" algn="just">
              <a:lnSpc>
                <a:spcPct val="114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000" dirty="0"/>
              <a:t>Nous avons également </a:t>
            </a:r>
            <a:r>
              <a:rPr lang="en-GB" sz="2000" dirty="0" err="1"/>
              <a:t>besoin</a:t>
            </a:r>
            <a:r>
              <a:rPr lang="en-GB" sz="2000" dirty="0"/>
              <a:t> d’un expert qui </a:t>
            </a:r>
            <a:r>
              <a:rPr lang="en-GB" sz="2000" dirty="0" err="1"/>
              <a:t>va</a:t>
            </a:r>
            <a:r>
              <a:rPr lang="en-GB" sz="2000" dirty="0"/>
              <a:t> </a:t>
            </a:r>
            <a:r>
              <a:rPr lang="en-GB" sz="2000" dirty="0" err="1"/>
              <a:t>remettre</a:t>
            </a:r>
            <a:r>
              <a:rPr lang="en-GB" sz="2000" dirty="0"/>
              <a:t> à </a:t>
            </a:r>
            <a:r>
              <a:rPr lang="en-GB" sz="2000" dirty="0" err="1"/>
              <a:t>l’eau</a:t>
            </a:r>
            <a:r>
              <a:rPr lang="en-GB" sz="2000" dirty="0"/>
              <a:t> l</a:t>
            </a:r>
            <a:r>
              <a:rPr lang="fr-FR" altLang="en-GB" sz="2000" dirty="0"/>
              <a:t>a</a:t>
            </a:r>
            <a:r>
              <a:rPr lang="en-GB" sz="2000" dirty="0"/>
              <a:t> </a:t>
            </a:r>
            <a:r>
              <a:rPr lang="en-GB" sz="2000" dirty="0" err="1"/>
              <a:t>bouée</a:t>
            </a:r>
            <a:r>
              <a:rPr lang="en-GB" sz="2000" dirty="0"/>
              <a:t> et un  stock  des </a:t>
            </a:r>
            <a:r>
              <a:rPr lang="en-GB" sz="2000" dirty="0" err="1"/>
              <a:t>capteurs</a:t>
            </a:r>
            <a:r>
              <a:rPr lang="en-GB" sz="2000" dirty="0"/>
              <a:t> de rechange, </a:t>
            </a:r>
            <a:r>
              <a:rPr lang="en-GB" sz="2000" dirty="0" err="1"/>
              <a:t>sachant</a:t>
            </a:r>
            <a:r>
              <a:rPr lang="en-GB" sz="2000" dirty="0"/>
              <a:t> que les  </a:t>
            </a:r>
            <a:r>
              <a:rPr lang="en-GB" sz="2000" dirty="0" err="1"/>
              <a:t>matériaux</a:t>
            </a:r>
            <a:r>
              <a:rPr lang="en-GB" sz="2000" dirty="0"/>
              <a:t> </a:t>
            </a:r>
            <a:r>
              <a:rPr lang="en-GB" sz="2000" dirty="0" err="1"/>
              <a:t>coûtent</a:t>
            </a:r>
            <a:r>
              <a:rPr lang="en-GB" sz="2000" dirty="0"/>
              <a:t> environ 20% du </a:t>
            </a:r>
            <a:r>
              <a:rPr lang="en-GB" sz="2000" dirty="0" err="1"/>
              <a:t>coût</a:t>
            </a:r>
            <a:r>
              <a:rPr lang="en-GB" sz="2000" dirty="0"/>
              <a:t> total.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b204c3975_0_17"/>
          <p:cNvSpPr txBox="1">
            <a:spLocks noGrp="1"/>
          </p:cNvSpPr>
          <p:nvPr>
            <p:ph type="body" idx="1"/>
          </p:nvPr>
        </p:nvSpPr>
        <p:spPr>
          <a:xfrm>
            <a:off x="0" y="996065"/>
            <a:ext cx="9144000" cy="4971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000" b="1" dirty="0"/>
              <a:t>Quelle aide ou quels conseils attendez-vous du DBCP ? Quelles suggestions avez-vous pour le DBCP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000" dirty="0" err="1"/>
              <a:t>Reparer</a:t>
            </a:r>
            <a:r>
              <a:rPr lang="en-GB" sz="2000" dirty="0"/>
              <a:t> et </a:t>
            </a:r>
            <a:r>
              <a:rPr lang="en-GB" sz="2000" dirty="0" err="1"/>
              <a:t>reinstaller</a:t>
            </a:r>
            <a:r>
              <a:rPr lang="en-GB" sz="2000" dirty="0"/>
              <a:t> à nouveau l</a:t>
            </a:r>
            <a:r>
              <a:rPr lang="fr-FR" altLang="en-GB" sz="2000" dirty="0"/>
              <a:t>a</a:t>
            </a:r>
            <a:r>
              <a:rPr lang="en-GB" sz="2000" dirty="0"/>
              <a:t> </a:t>
            </a:r>
            <a:r>
              <a:rPr lang="en-GB" sz="2000" dirty="0" err="1"/>
              <a:t>bouée</a:t>
            </a:r>
            <a:r>
              <a:rPr lang="en-GB" sz="2000" dirty="0"/>
              <a:t> qui se </a:t>
            </a:r>
            <a:r>
              <a:rPr lang="en-GB" sz="2000" dirty="0" err="1"/>
              <a:t>trouve</a:t>
            </a:r>
            <a:r>
              <a:rPr lang="en-GB" sz="2000" dirty="0"/>
              <a:t> à </a:t>
            </a:r>
            <a:r>
              <a:rPr lang="en-GB" sz="2000" dirty="0" err="1"/>
              <a:t>terre</a:t>
            </a:r>
            <a:r>
              <a:rPr lang="en-GB" sz="2000" dirty="0"/>
              <a:t> </a:t>
            </a:r>
            <a:r>
              <a:rPr lang="en-GB" sz="2000" dirty="0" err="1"/>
              <a:t>actuellement</a:t>
            </a:r>
            <a:r>
              <a:rPr lang="en-GB" sz="2000" dirty="0"/>
              <a:t>;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GB" sz="2000" dirty="0"/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000" dirty="0"/>
              <a:t>Dispenser </a:t>
            </a:r>
            <a:r>
              <a:rPr lang="en-GB" sz="2000" dirty="0" err="1"/>
              <a:t>une</a:t>
            </a:r>
            <a:r>
              <a:rPr lang="en-GB" sz="2000" dirty="0"/>
              <a:t> </a:t>
            </a:r>
            <a:r>
              <a:rPr lang="en-GB" sz="2000" dirty="0" err="1"/>
              <a:t>serie</a:t>
            </a:r>
            <a:r>
              <a:rPr lang="en-GB" sz="2000" dirty="0"/>
              <a:t> de formation sur installation et la maintenance,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000" dirty="0" err="1"/>
              <a:t>Intégrer</a:t>
            </a:r>
            <a:r>
              <a:rPr lang="en-GB" sz="2000" dirty="0"/>
              <a:t> </a:t>
            </a:r>
            <a:r>
              <a:rPr lang="en-GB" sz="2000" dirty="0" err="1"/>
              <a:t>notre</a:t>
            </a:r>
            <a:r>
              <a:rPr lang="en-GB" sz="2000" dirty="0"/>
              <a:t> </a:t>
            </a:r>
            <a:r>
              <a:rPr lang="en-GB" sz="2000" dirty="0" err="1"/>
              <a:t>bouée</a:t>
            </a:r>
            <a:r>
              <a:rPr lang="en-GB" sz="2000" dirty="0"/>
              <a:t> </a:t>
            </a:r>
            <a:r>
              <a:rPr lang="en-GB" sz="2000" dirty="0" err="1"/>
              <a:t>d’observation</a:t>
            </a:r>
            <a:r>
              <a:rPr lang="en-GB" sz="2000" dirty="0"/>
              <a:t> </a:t>
            </a:r>
            <a:r>
              <a:rPr lang="en-GB" sz="2000" dirty="0" err="1"/>
              <a:t>océanographique</a:t>
            </a:r>
            <a:r>
              <a:rPr lang="en-GB" sz="2000" dirty="0"/>
              <a:t> au réseau international d’observation marine.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GB" sz="2000" dirty="0"/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000" dirty="0"/>
              <a:t>Nous octroyer  </a:t>
            </a:r>
            <a:r>
              <a:rPr lang="en-GB" sz="2000" dirty="0" err="1"/>
              <a:t>d’autres</a:t>
            </a:r>
            <a:r>
              <a:rPr lang="en-GB" sz="2000" dirty="0"/>
              <a:t> </a:t>
            </a:r>
            <a:r>
              <a:rPr lang="en-GB" sz="2000" dirty="0" err="1"/>
              <a:t>bouées</a:t>
            </a:r>
            <a:r>
              <a:rPr lang="en-GB" sz="2000" dirty="0"/>
              <a:t> </a:t>
            </a:r>
            <a:r>
              <a:rPr lang="en-GB" sz="2000" dirty="0" err="1"/>
              <a:t>océanographiques</a:t>
            </a:r>
            <a:r>
              <a:rPr lang="en-GB" sz="2000" dirty="0"/>
              <a:t> et les installer  dans les </a:t>
            </a:r>
            <a:r>
              <a:rPr lang="en-GB" sz="2000" dirty="0" err="1"/>
              <a:t>autres</a:t>
            </a:r>
            <a:r>
              <a:rPr lang="en-GB" sz="2000" dirty="0"/>
              <a:t> </a:t>
            </a:r>
            <a:r>
              <a:rPr lang="en-GB" sz="2000" dirty="0" err="1"/>
              <a:t>iles</a:t>
            </a:r>
            <a:r>
              <a:rPr lang="en-GB" sz="2000" dirty="0"/>
              <a:t> </a:t>
            </a:r>
            <a:r>
              <a:rPr lang="en-GB" sz="2000" dirty="0" err="1"/>
              <a:t>afin</a:t>
            </a:r>
            <a:r>
              <a:rPr lang="en-GB" sz="2000" dirty="0"/>
              <a:t> </a:t>
            </a:r>
            <a:r>
              <a:rPr lang="en-GB" sz="2000" dirty="0" err="1"/>
              <a:t>d’obtenir</a:t>
            </a:r>
            <a:r>
              <a:rPr lang="en-GB" sz="2000" dirty="0"/>
              <a:t> </a:t>
            </a:r>
            <a:r>
              <a:rPr lang="en-GB" sz="2000" dirty="0" err="1"/>
              <a:t>ou</a:t>
            </a:r>
            <a:r>
              <a:rPr lang="en-GB" sz="2000" dirty="0"/>
              <a:t> former un </a:t>
            </a:r>
            <a:r>
              <a:rPr lang="en-GB" sz="2000" dirty="0" err="1"/>
              <a:t>réseau</a:t>
            </a:r>
            <a:r>
              <a:rPr lang="en-GB" sz="2000" dirty="0"/>
              <a:t> </a:t>
            </a:r>
            <a:r>
              <a:rPr lang="en-GB" sz="2000" dirty="0" err="1"/>
              <a:t>d’observation</a:t>
            </a:r>
            <a:r>
              <a:rPr lang="fr-FR" altLang="en-GB" sz="2000" dirty="0" err="1"/>
              <a:t> </a:t>
            </a:r>
            <a:r>
              <a:rPr lang="en-GB" sz="2000" dirty="0" err="1"/>
              <a:t>dans</a:t>
            </a:r>
            <a:r>
              <a:rPr lang="en-GB" sz="2000" dirty="0"/>
              <a:t> </a:t>
            </a:r>
            <a:r>
              <a:rPr lang="en-GB" sz="2000" dirty="0" err="1"/>
              <a:t>notre</a:t>
            </a:r>
            <a:r>
              <a:rPr lang="en-GB" sz="2000" dirty="0"/>
              <a:t> pays.</a:t>
            </a: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sz="3000" b="1" dirty="0"/>
              <a:t>Prestations sociales</a:t>
            </a:r>
            <a:endParaRPr sz="30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1587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•</a:t>
            </a:r>
            <a:r>
              <a:rPr lang="en-US" sz="300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s-ES" sz="3000" dirty="0" err="1"/>
              <a:t>Public</a:t>
            </a:r>
            <a:r>
              <a:rPr lang="es-ES" sz="3000" dirty="0"/>
              <a:t> </a:t>
            </a:r>
            <a:r>
              <a:rPr lang="es-ES" sz="3000" dirty="0" err="1"/>
              <a:t>information</a:t>
            </a:r>
            <a:r>
              <a:rPr lang="es-ES" sz="3000" dirty="0"/>
              <a:t> de </a:t>
            </a:r>
            <a:r>
              <a:rPr lang="es-ES" sz="3000" dirty="0" err="1"/>
              <a:t>tout</a:t>
            </a:r>
            <a:r>
              <a:rPr lang="es-ES" sz="3000" dirty="0"/>
              <a:t> </a:t>
            </a:r>
            <a:r>
              <a:rPr lang="es-ES" sz="3000" dirty="0" err="1"/>
              <a:t>notre</a:t>
            </a:r>
            <a:r>
              <a:rPr lang="es-ES" sz="3000" dirty="0"/>
              <a:t> </a:t>
            </a:r>
            <a:r>
              <a:rPr lang="es-ES" sz="3000" dirty="0" err="1"/>
              <a:t>bouée</a:t>
            </a:r>
            <a:r>
              <a:rPr lang="es-ES" sz="3000" dirty="0"/>
              <a:t> (données en temps réel)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600" dirty="0"/>
          </a:p>
          <a:p>
            <a:pPr marL="400050" marR="0" lvl="1" indent="0" algn="l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 panose="020B0604020202020204"/>
              <a:buNone/>
            </a:pPr>
            <a:endParaRPr sz="272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" y="2183730"/>
            <a:ext cx="4624939" cy="3639554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1241659" y="2704699"/>
            <a:ext cx="2422172" cy="520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/>
          <a:stretch>
            <a:fillRect/>
          </a:stretch>
        </p:blipFill>
        <p:spPr>
          <a:xfrm>
            <a:off x="4816456" y="2183730"/>
            <a:ext cx="4233697" cy="36395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9507" y="2531444"/>
            <a:ext cx="972152" cy="3465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ID</a:t>
            </a:r>
            <a:endParaRPr lang="en-US" sz="2000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478" y="3208824"/>
            <a:ext cx="1854145" cy="516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0220928_134417_26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60120"/>
            <a:ext cx="8229600" cy="5201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4337" y="2719565"/>
            <a:ext cx="4323348" cy="1427913"/>
          </a:xfrm>
        </p:spPr>
        <p:txBody>
          <a:bodyPr/>
          <a:lstStyle/>
          <a:p>
            <a:r>
              <a:rPr lang="en-US" sz="4000" b="1" dirty="0"/>
              <a:t>Merci!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521</Words>
  <Application>Microsoft Office PowerPoint</Application>
  <PresentationFormat>On-screen Show (4:3)</PresentationFormat>
  <Paragraphs>47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Custom Design</vt:lpstr>
      <vt:lpstr>1_Office Theme</vt:lpstr>
      <vt:lpstr>38ième Session du Data Buoy Cooperation Panel (DBCP-38) - Genève, Suisse  1 - 4 novembre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Prestations sociales</vt:lpstr>
      <vt:lpstr>PowerPoint Presentation</vt:lpstr>
      <vt:lpstr>Merci!</vt:lpstr>
    </vt:vector>
  </TitlesOfParts>
  <Company>IOC/UNESCO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Collins, Forest</cp:lastModifiedBy>
  <cp:revision>757</cp:revision>
  <cp:lastPrinted>2017-11-08T15:57:00Z</cp:lastPrinted>
  <dcterms:created xsi:type="dcterms:W3CDTF">2008-01-30T04:31:00Z</dcterms:created>
  <dcterms:modified xsi:type="dcterms:W3CDTF">2022-11-02T07:52:27Z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FA9006679829417F8A23ED36A80DC0A3</vt:lpwstr>
  </property>
  <property fmtid="{D5CDD505-2E9C-101B-9397-08002B2CF9AE}" pid="3" name="KSOProductBuildVer">
    <vt:lpwstr>1036-11.2.0.11380</vt:lpwstr>
  </property>
</Properties>
</file>