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68" r:id="rId4"/>
    <p:sldId id="258" r:id="rId5"/>
    <p:sldId id="269" r:id="rId6"/>
    <p:sldId id="267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denka Willis" initials="" lastIdx="1" clrIdx="0"/>
  <p:cmAuthor id="1" name="Laura Stukonytė" initials="" lastIdx="1" clrIdx="1"/>
  <p:cmAuthor id="2" name="Brittany Croll - NOAA Federal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2f09cd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52f09cd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Optional depending on if Zdenka wants to speak or speak to slides…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20e4c6a4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20e4c6a4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Optional depending on if Zdenka wants to speak or speak to slides…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20e4c6a4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20e4c6a4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Optional depending on if Zdenka wants to speak or speak to slides…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103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12394e10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412394e10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26208" y="89206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540" y="88392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842" y="1512099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ED3EC-CF38-DBC8-215B-EA3F1E422D8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883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B27F36-142A-181C-2035-2B7E1D4D755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28327" y="27141"/>
            <a:ext cx="2815673" cy="4572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206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14726" y="1174066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Forum for Dialogue with Industry</a:t>
            </a:r>
            <a:b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Industry, Science, and Government TOGETHER advance Ocean Observing for 2030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172200" y="4246419"/>
            <a:ext cx="2736299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Zdenka Willis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President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Marine Technology Society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 November, 2022</a:t>
            </a: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r="39318" b="83434"/>
          <a:stretch/>
        </p:blipFill>
        <p:spPr>
          <a:xfrm>
            <a:off x="0" y="0"/>
            <a:ext cx="5548745" cy="852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t="23175" r="47143"/>
          <a:stretch/>
        </p:blipFill>
        <p:spPr>
          <a:xfrm>
            <a:off x="8243" y="1085850"/>
            <a:ext cx="4833256" cy="395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54EEF-F8E7-7D28-F61E-B2DF7AD99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00"/>
          <a:stretch/>
        </p:blipFill>
        <p:spPr>
          <a:xfrm>
            <a:off x="4841499" y="514350"/>
            <a:ext cx="4302501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52E7A-43EB-455F-B848-599115FC887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4107" y="1255713"/>
            <a:ext cx="8752114" cy="3416300"/>
          </a:xfrm>
        </p:spPr>
        <p:txBody>
          <a:bodyPr>
            <a:normAutofit/>
          </a:bodyPr>
          <a:lstStyle/>
          <a:p>
            <a:r>
              <a:rPr lang="en-US" sz="2000" dirty="0"/>
              <a:t>Dialogue 1:  14 September, 2022</a:t>
            </a:r>
          </a:p>
          <a:p>
            <a:pPr lvl="1"/>
            <a:r>
              <a:rPr lang="en-US" sz="2000" dirty="0"/>
              <a:t>Instrument Provision: Supply &amp; Development of Sensors/ Platforms</a:t>
            </a:r>
          </a:p>
          <a:p>
            <a:r>
              <a:rPr lang="en-US" sz="2000" dirty="0"/>
              <a:t>Dialogue 2:  13 October, 2022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Multi-Sectoral Ocean Architecture: Integrating New Observing Networks and Business Models</a:t>
            </a:r>
          </a:p>
          <a:p>
            <a:r>
              <a:rPr lang="en-US" sz="2000" dirty="0"/>
              <a:t>Dialogue 3:    </a:t>
            </a:r>
            <a:r>
              <a:rPr lang="en-US" sz="2000"/>
              <a:t>7 December, 2022</a:t>
            </a:r>
            <a:endParaRPr lang="en-US" sz="2000" dirty="0"/>
          </a:p>
          <a:p>
            <a:pPr lvl="1"/>
            <a:r>
              <a:rPr lang="en-US" sz="2000" dirty="0"/>
              <a:t>User Driven Ocean Information Services</a:t>
            </a:r>
          </a:p>
          <a:p>
            <a:r>
              <a:rPr lang="en-US" sz="2000" dirty="0"/>
              <a:t>Dialogue 4:   10 January, 2023</a:t>
            </a:r>
          </a:p>
          <a:p>
            <a:pPr lvl="1"/>
            <a:r>
              <a:rPr lang="en-US" sz="2000" dirty="0"/>
              <a:t>Looking Ahead: New Technology for the Ocean Decade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6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826025"/>
            <a:ext cx="8520600" cy="552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Key Take Aways Dialogue 1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323109"/>
            <a:ext cx="8520600" cy="4003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285750" indent="-285750">
              <a:spcAft>
                <a:spcPts val="1200"/>
              </a:spcAft>
            </a:pPr>
            <a:r>
              <a:rPr lang="en-US" sz="2200" dirty="0"/>
              <a:t>Governments and intergovernmental organizations (e.g., </a:t>
            </a:r>
            <a:r>
              <a:rPr lang="en-US" sz="2200" dirty="0" err="1"/>
              <a:t>GOOS</a:t>
            </a:r>
            <a:r>
              <a:rPr lang="en-US" sz="2200" dirty="0"/>
              <a:t>)  have a key role in developing frameworks, setting standards and information about requirements</a:t>
            </a:r>
          </a:p>
          <a:p>
            <a:pPr marL="285750" indent="-285750">
              <a:spcAft>
                <a:spcPts val="1200"/>
              </a:spcAft>
            </a:pPr>
            <a:r>
              <a:rPr lang="en-US" sz="2200" dirty="0"/>
              <a:t>Understanding and articulating the market size drives investment</a:t>
            </a:r>
          </a:p>
          <a:p>
            <a:pPr marL="285750" indent="-285750">
              <a:spcAft>
                <a:spcPts val="1200"/>
              </a:spcAft>
            </a:pPr>
            <a:r>
              <a:rPr lang="en-US" sz="2200" dirty="0"/>
              <a:t>Early engagement with commercial partners is critical for transitioning innovation from the public and academic sectors</a:t>
            </a:r>
          </a:p>
          <a:p>
            <a:pPr marL="285750" indent="-285750">
              <a:spcAft>
                <a:spcPts val="1200"/>
              </a:spcAft>
            </a:pPr>
            <a:r>
              <a:rPr lang="en-US" sz="2200" dirty="0"/>
              <a:t>Private companies have to make trade-offs between easy to use, affordable and high quality/precision in product development</a:t>
            </a:r>
          </a:p>
          <a:p>
            <a:pPr marL="285750" indent="-285750">
              <a:spcAft>
                <a:spcPts val="1200"/>
              </a:spcAft>
            </a:pPr>
            <a:r>
              <a:rPr lang="en-US" sz="2200" dirty="0"/>
              <a:t>Easy to use instruments cost more to develop</a:t>
            </a:r>
          </a:p>
          <a:p>
            <a:pPr marL="285750" indent="-285750">
              <a:spcAft>
                <a:spcPts val="1200"/>
              </a:spcAft>
            </a:pPr>
            <a:r>
              <a:rPr lang="en-US" sz="2200" dirty="0"/>
              <a:t>High potential for efficiency and cost savings in instrument and platform acquisition</a:t>
            </a:r>
          </a:p>
          <a:p>
            <a:pPr marL="285750" indent="-285750">
              <a:spcAft>
                <a:spcPts val="1200"/>
              </a:spcAft>
            </a:pPr>
            <a:r>
              <a:rPr lang="en-US" sz="2200" dirty="0"/>
              <a:t>Building and retaining the workforce is a major challenge</a:t>
            </a:r>
          </a:p>
          <a:p>
            <a:pPr marL="285750" indent="-285750">
              <a:spcAft>
                <a:spcPts val="1200"/>
              </a:spcAft>
            </a:pPr>
            <a:r>
              <a:rPr lang="en-US" sz="2200" dirty="0"/>
              <a:t>Opportunity for a new paradigm of data as a service and missions as a service</a:t>
            </a:r>
          </a:p>
          <a:p>
            <a:pPr marL="285750" indent="-285750">
              <a:spcAft>
                <a:spcPts val="1200"/>
              </a:spcAft>
            </a:pPr>
            <a:r>
              <a:rPr lang="en-US" sz="2200" dirty="0"/>
              <a:t>Appetite for sustained engagement</a:t>
            </a:r>
          </a:p>
          <a:p>
            <a:pPr marL="285750" indent="-285750">
              <a:spcAft>
                <a:spcPts val="1200"/>
              </a:spcAft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826025"/>
            <a:ext cx="8520600" cy="552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Key Take Aways Dialogue 2 - Preliminary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323109"/>
            <a:ext cx="8520600" cy="4003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285750" indent="-285750">
              <a:spcAft>
                <a:spcPts val="1200"/>
              </a:spcAft>
            </a:pPr>
            <a:r>
              <a:rPr lang="en-US" sz="2200" dirty="0"/>
              <a:t>Investment in “blue” business hampered by lack of ocean data</a:t>
            </a:r>
          </a:p>
          <a:p>
            <a:pPr marL="285750" indent="-285750">
              <a:spcAft>
                <a:spcPts val="1200"/>
              </a:spcAft>
            </a:pPr>
            <a:r>
              <a:rPr lang="en-US" sz="2200" dirty="0"/>
              <a:t>Market size and maturity hampers investments in technology</a:t>
            </a:r>
          </a:p>
          <a:p>
            <a:pPr marL="285750" indent="-285750">
              <a:spcAft>
                <a:spcPts val="1200"/>
              </a:spcAft>
            </a:pPr>
            <a:r>
              <a:rPr lang="en-US" sz="2200" dirty="0"/>
              <a:t>Standards are important (hardware and data)</a:t>
            </a:r>
          </a:p>
          <a:p>
            <a:pPr marL="285750" indent="-285750">
              <a:spcAft>
                <a:spcPts val="1200"/>
              </a:spcAft>
            </a:pPr>
            <a:r>
              <a:rPr lang="en-US" sz="2200" dirty="0"/>
              <a:t>Different models for private networks have different barriers, and thus need different solutions</a:t>
            </a:r>
          </a:p>
          <a:p>
            <a:pPr marL="285750" indent="-285750">
              <a:spcAft>
                <a:spcPts val="1200"/>
              </a:spcAft>
            </a:pPr>
            <a:r>
              <a:rPr lang="en-US" sz="2200" dirty="0"/>
              <a:t>Licenses, models, and buying data from industry</a:t>
            </a:r>
          </a:p>
          <a:p>
            <a:pPr marL="285750" indent="-285750">
              <a:spcAft>
                <a:spcPts val="1200"/>
              </a:spcAft>
            </a:pPr>
            <a:r>
              <a:rPr lang="en-US" sz="2200" dirty="0"/>
              <a:t>How society views ocean data is of relevance for investment and licenses</a:t>
            </a:r>
          </a:p>
          <a:p>
            <a:pPr marL="285750" indent="-285750">
              <a:spcAft>
                <a:spcPts val="1200"/>
              </a:spcAft>
            </a:pPr>
            <a:r>
              <a:rPr lang="en-US" sz="2200" dirty="0"/>
              <a:t>Major opportunities in hybrid public/private observation network but there is risk</a:t>
            </a:r>
          </a:p>
          <a:p>
            <a:pPr marL="285750" indent="-285750">
              <a:spcAft>
                <a:spcPts val="1200"/>
              </a:spcAft>
            </a:pPr>
            <a:r>
              <a:rPr lang="en-US" sz="2200" dirty="0"/>
              <a:t>Aggregating demand – a roadmap for a hybrid system?</a:t>
            </a:r>
          </a:p>
          <a:p>
            <a:pPr marL="285750" indent="-285750">
              <a:spcAft>
                <a:spcPts val="1200"/>
              </a:spcAft>
            </a:pPr>
            <a:r>
              <a:rPr lang="en-US" sz="2200" dirty="0"/>
              <a:t>Create structures to facilitate dialogue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18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352</Words>
  <Application>Microsoft Office PowerPoint</Application>
  <PresentationFormat>On-screen Show (16:9)</PresentationFormat>
  <Paragraphs>37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Simple Light</vt:lpstr>
      <vt:lpstr>Forum for Dialogue with Industry How can Industry, Science, and Government TOGETHER advance Ocean Observing for 2030</vt:lpstr>
      <vt:lpstr>PowerPoint Presentation</vt:lpstr>
      <vt:lpstr>PowerPoint Presentation</vt:lpstr>
      <vt:lpstr>Key Take Aways Dialogue 1</vt:lpstr>
      <vt:lpstr>Key Take Aways Dialogue 2 - Preliminary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Zdenka Willis</dc:creator>
  <cp:lastModifiedBy>ZW</cp:lastModifiedBy>
  <cp:revision>7</cp:revision>
  <dcterms:modified xsi:type="dcterms:W3CDTF">2022-10-30T23:12:33Z</dcterms:modified>
</cp:coreProperties>
</file>