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5" r:id="rId1"/>
    <p:sldMasterId id="214748390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8" r:id="rId4"/>
    <p:sldId id="289" r:id="rId5"/>
    <p:sldId id="259" r:id="rId6"/>
    <p:sldId id="278" r:id="rId7"/>
    <p:sldId id="279" r:id="rId8"/>
    <p:sldId id="284" r:id="rId9"/>
    <p:sldId id="285" r:id="rId10"/>
    <p:sldId id="280" r:id="rId11"/>
    <p:sldId id="286" r:id="rId12"/>
    <p:sldId id="290" r:id="rId13"/>
    <p:sldId id="260" r:id="rId14"/>
    <p:sldId id="282" r:id="rId15"/>
    <p:sldId id="291" r:id="rId16"/>
    <p:sldId id="287" r:id="rId17"/>
    <p:sldId id="261" r:id="rId18"/>
    <p:sldId id="294" r:id="rId19"/>
    <p:sldId id="295" r:id="rId20"/>
    <p:sldId id="293" r:id="rId21"/>
    <p:sldId id="288" r:id="rId22"/>
    <p:sldId id="292" r:id="rId23"/>
    <p:sldId id="296" r:id="rId24"/>
    <p:sldId id="297" r:id="rId25"/>
    <p:sldId id="262" r:id="rId26"/>
    <p:sldId id="276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2B2B2"/>
    <a:srgbClr val="000099"/>
    <a:srgbClr val="121896"/>
    <a:srgbClr val="FFFFFF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9" autoAdjust="0"/>
    <p:restoredTop sz="89623" autoAdjust="0"/>
  </p:normalViewPr>
  <p:slideViewPr>
    <p:cSldViewPr snapToGrid="0">
      <p:cViewPr varScale="1">
        <p:scale>
          <a:sx n="58" d="100"/>
          <a:sy n="58" d="100"/>
        </p:scale>
        <p:origin x="1754" y="14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89679-58BF-49ED-A166-EC319437E49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CDC0B-46EA-40D5-AA2A-69B8B91213D5}">
      <dgm:prSet phldrT="[Text]"/>
      <dgm:spPr/>
      <dgm:t>
        <a:bodyPr/>
        <a:lstStyle/>
        <a:p>
          <a:r>
            <a:rPr lang="en-GB" b="1" dirty="0"/>
            <a:t>Stakeholders</a:t>
          </a:r>
          <a:endParaRPr lang="en-US" dirty="0"/>
        </a:p>
      </dgm:t>
    </dgm:pt>
    <dgm:pt modelId="{BE84E3E6-A492-40A2-AA25-2BAECD655976}" type="parTrans" cxnId="{7D215FEB-40FC-45B4-97AA-652CAE32198F}">
      <dgm:prSet/>
      <dgm:spPr/>
      <dgm:t>
        <a:bodyPr/>
        <a:lstStyle/>
        <a:p>
          <a:endParaRPr lang="en-US"/>
        </a:p>
      </dgm:t>
    </dgm:pt>
    <dgm:pt modelId="{E74985E0-CADE-4A98-AB5D-431471016931}" type="sibTrans" cxnId="{7D215FEB-40FC-45B4-97AA-652CAE32198F}">
      <dgm:prSet/>
      <dgm:spPr/>
      <dgm:t>
        <a:bodyPr/>
        <a:lstStyle/>
        <a:p>
          <a:endParaRPr lang="en-US"/>
        </a:p>
      </dgm:t>
    </dgm:pt>
    <dgm:pt modelId="{0E61A139-64C9-4BA0-9202-01DFC9ADC027}">
      <dgm:prSet phldrT="[Text]" custT="1"/>
      <dgm:spPr/>
      <dgm:t>
        <a:bodyPr/>
        <a:lstStyle/>
        <a:p>
          <a:r>
            <a:rPr lang="en-GB" sz="1800" b="1" dirty="0"/>
            <a:t>All activities within the project</a:t>
          </a:r>
          <a:endParaRPr lang="en-US" sz="1800" b="1" dirty="0"/>
        </a:p>
      </dgm:t>
    </dgm:pt>
    <dgm:pt modelId="{47A0411C-73E1-4422-A14E-4340D1D73313}" type="parTrans" cxnId="{E0A1DB11-6A53-4415-809F-34E0A99FBC75}">
      <dgm:prSet/>
      <dgm:spPr/>
      <dgm:t>
        <a:bodyPr/>
        <a:lstStyle/>
        <a:p>
          <a:endParaRPr lang="en-US"/>
        </a:p>
      </dgm:t>
    </dgm:pt>
    <dgm:pt modelId="{E4DE6A17-9E7C-485C-BCAC-743BFC2C26B4}" type="sibTrans" cxnId="{E0A1DB11-6A53-4415-809F-34E0A99FBC75}">
      <dgm:prSet/>
      <dgm:spPr/>
      <dgm:t>
        <a:bodyPr/>
        <a:lstStyle/>
        <a:p>
          <a:endParaRPr lang="en-US"/>
        </a:p>
      </dgm:t>
    </dgm:pt>
    <dgm:pt modelId="{0F4FF613-FBA2-429C-B8DB-E691818D23A3}">
      <dgm:prSet phldrT="[Text]" custT="1"/>
      <dgm:spPr/>
      <dgm:t>
        <a:bodyPr/>
        <a:lstStyle/>
        <a:p>
          <a:r>
            <a:rPr lang="en-GB" sz="1800" b="1" dirty="0"/>
            <a:t>Results and outcomes of activities</a:t>
          </a:r>
          <a:endParaRPr lang="en-US" sz="1800" b="1" dirty="0"/>
        </a:p>
      </dgm:t>
    </dgm:pt>
    <dgm:pt modelId="{8131AE2B-E80F-4FA7-BC84-060768E99E92}" type="parTrans" cxnId="{A9942F05-01B3-47A6-873E-189EAD2562CF}">
      <dgm:prSet/>
      <dgm:spPr/>
      <dgm:t>
        <a:bodyPr/>
        <a:lstStyle/>
        <a:p>
          <a:endParaRPr lang="en-US"/>
        </a:p>
      </dgm:t>
    </dgm:pt>
    <dgm:pt modelId="{62FFB33D-1D43-4373-820B-78A14FDA3F0F}" type="sibTrans" cxnId="{A9942F05-01B3-47A6-873E-189EAD2562CF}">
      <dgm:prSet/>
      <dgm:spPr/>
      <dgm:t>
        <a:bodyPr/>
        <a:lstStyle/>
        <a:p>
          <a:endParaRPr lang="en-US"/>
        </a:p>
      </dgm:t>
    </dgm:pt>
    <dgm:pt modelId="{A5DFADB9-07BA-4895-8E8C-DEF41195B35D}">
      <dgm:prSet phldrT="[Text]"/>
      <dgm:spPr/>
      <dgm:t>
        <a:bodyPr/>
        <a:lstStyle/>
        <a:p>
          <a:r>
            <a:rPr lang="en-GB" b="1" dirty="0"/>
            <a:t>Target groups</a:t>
          </a:r>
          <a:endParaRPr lang="en-US" dirty="0"/>
        </a:p>
      </dgm:t>
    </dgm:pt>
    <dgm:pt modelId="{0667CAFF-304B-4CFD-BD85-CA112439E9BE}" type="parTrans" cxnId="{304DBD65-6D7C-4DA6-B04F-0E3954D59A36}">
      <dgm:prSet/>
      <dgm:spPr/>
      <dgm:t>
        <a:bodyPr/>
        <a:lstStyle/>
        <a:p>
          <a:endParaRPr lang="en-US"/>
        </a:p>
      </dgm:t>
    </dgm:pt>
    <dgm:pt modelId="{F5017E6F-9E4E-4DD8-B66F-4FE3040D8217}" type="sibTrans" cxnId="{304DBD65-6D7C-4DA6-B04F-0E3954D59A36}">
      <dgm:prSet/>
      <dgm:spPr/>
      <dgm:t>
        <a:bodyPr/>
        <a:lstStyle/>
        <a:p>
          <a:endParaRPr lang="en-US"/>
        </a:p>
      </dgm:t>
    </dgm:pt>
    <dgm:pt modelId="{3E0CEA5E-31DD-4204-BC0F-24F170DAB49F}">
      <dgm:prSet phldrT="[Text]" custT="1"/>
      <dgm:spPr/>
      <dgm:t>
        <a:bodyPr/>
        <a:lstStyle/>
        <a:p>
          <a:r>
            <a:rPr lang="en-GB" sz="1800" b="1" dirty="0"/>
            <a:t>How the various partners are benefiting from the project </a:t>
          </a:r>
          <a:endParaRPr lang="en-US" sz="1800" b="1" dirty="0"/>
        </a:p>
      </dgm:t>
    </dgm:pt>
    <dgm:pt modelId="{32F617B1-F058-42C4-A44F-F18A25632C7F}" type="parTrans" cxnId="{0F8E2182-38F1-4C6D-B6A0-CAD1D2008279}">
      <dgm:prSet/>
      <dgm:spPr/>
      <dgm:t>
        <a:bodyPr/>
        <a:lstStyle/>
        <a:p>
          <a:endParaRPr lang="en-US"/>
        </a:p>
      </dgm:t>
    </dgm:pt>
    <dgm:pt modelId="{17C9068F-EC29-4205-ADF5-342251E14367}" type="sibTrans" cxnId="{0F8E2182-38F1-4C6D-B6A0-CAD1D2008279}">
      <dgm:prSet/>
      <dgm:spPr/>
      <dgm:t>
        <a:bodyPr/>
        <a:lstStyle/>
        <a:p>
          <a:endParaRPr lang="en-US"/>
        </a:p>
      </dgm:t>
    </dgm:pt>
    <dgm:pt modelId="{E51E8556-ABE2-4F9B-AA7F-01932FB7AB24}">
      <dgm:prSet phldrT="[Text]" custT="1"/>
      <dgm:spPr/>
      <dgm:t>
        <a:bodyPr/>
        <a:lstStyle/>
        <a:p>
          <a:r>
            <a:rPr lang="en-GB" sz="1800" b="1" dirty="0"/>
            <a:t>The role of EO in sustainable management of marine and coastal areas</a:t>
          </a:r>
          <a:endParaRPr lang="en-US" sz="1800" b="1" dirty="0"/>
        </a:p>
      </dgm:t>
    </dgm:pt>
    <dgm:pt modelId="{D69EC25C-6FAC-493D-943F-D95D8BC6F249}" type="parTrans" cxnId="{4621C006-45E8-423F-807A-102410DD9C5B}">
      <dgm:prSet/>
      <dgm:spPr/>
      <dgm:t>
        <a:bodyPr/>
        <a:lstStyle/>
        <a:p>
          <a:endParaRPr lang="en-US"/>
        </a:p>
      </dgm:t>
    </dgm:pt>
    <dgm:pt modelId="{E09CC13B-9F7F-438B-8017-7DC6D06F6A46}" type="sibTrans" cxnId="{4621C006-45E8-423F-807A-102410DD9C5B}">
      <dgm:prSet/>
      <dgm:spPr/>
      <dgm:t>
        <a:bodyPr/>
        <a:lstStyle/>
        <a:p>
          <a:endParaRPr lang="en-US"/>
        </a:p>
      </dgm:t>
    </dgm:pt>
    <dgm:pt modelId="{B8A9C3A2-6FDD-4B9F-BDE8-F8CD84467374}">
      <dgm:prSet phldrT="[Text]"/>
      <dgm:spPr/>
      <dgm:t>
        <a:bodyPr/>
        <a:lstStyle/>
        <a:p>
          <a:r>
            <a:rPr lang="en-GB" b="1" dirty="0"/>
            <a:t>Final Beneficiaries</a:t>
          </a:r>
          <a:endParaRPr lang="en-US" dirty="0"/>
        </a:p>
      </dgm:t>
    </dgm:pt>
    <dgm:pt modelId="{0CDCD4AD-0366-4DC0-93C8-AAA94A04C05D}" type="parTrans" cxnId="{0A16B001-14E4-4F04-AABB-BA7EB6B8479D}">
      <dgm:prSet/>
      <dgm:spPr/>
      <dgm:t>
        <a:bodyPr/>
        <a:lstStyle/>
        <a:p>
          <a:endParaRPr lang="en-US"/>
        </a:p>
      </dgm:t>
    </dgm:pt>
    <dgm:pt modelId="{180AF216-86B8-47E5-B2BC-EF602F86B72E}" type="sibTrans" cxnId="{0A16B001-14E4-4F04-AABB-BA7EB6B8479D}">
      <dgm:prSet/>
      <dgm:spPr/>
      <dgm:t>
        <a:bodyPr/>
        <a:lstStyle/>
        <a:p>
          <a:endParaRPr lang="en-US"/>
        </a:p>
      </dgm:t>
    </dgm:pt>
    <dgm:pt modelId="{0F5B3894-9C56-47F8-A622-CDA9B702333E}">
      <dgm:prSet phldrT="[Text]" custT="1"/>
      <dgm:spPr/>
      <dgm:t>
        <a:bodyPr/>
        <a:lstStyle/>
        <a:p>
          <a:r>
            <a:rPr lang="en-US" sz="1800" b="1" dirty="0"/>
            <a:t>Services impacting on social, economical and environmental life</a:t>
          </a:r>
          <a:endParaRPr lang="en-US" sz="1600" dirty="0"/>
        </a:p>
      </dgm:t>
    </dgm:pt>
    <dgm:pt modelId="{E34DE63C-0DC3-4AAE-97C0-204A029EE8E3}" type="parTrans" cxnId="{92B155D8-D80B-4180-B245-7B3253280880}">
      <dgm:prSet/>
      <dgm:spPr/>
      <dgm:t>
        <a:bodyPr/>
        <a:lstStyle/>
        <a:p>
          <a:endParaRPr lang="en-US"/>
        </a:p>
      </dgm:t>
    </dgm:pt>
    <dgm:pt modelId="{A3B3BE7C-2083-4913-882F-3D9D4E87C484}" type="sibTrans" cxnId="{92B155D8-D80B-4180-B245-7B3253280880}">
      <dgm:prSet/>
      <dgm:spPr/>
      <dgm:t>
        <a:bodyPr/>
        <a:lstStyle/>
        <a:p>
          <a:endParaRPr lang="en-US"/>
        </a:p>
      </dgm:t>
    </dgm:pt>
    <dgm:pt modelId="{3DB8C736-597E-4C24-96D1-28C2B5271881}">
      <dgm:prSet phldrT="[Text]" custT="1"/>
      <dgm:spPr/>
      <dgm:t>
        <a:bodyPr/>
        <a:lstStyle/>
        <a:p>
          <a:r>
            <a:rPr lang="en-US" sz="1800" b="1" dirty="0"/>
            <a:t>Towards Sustainable Development Goals</a:t>
          </a:r>
        </a:p>
      </dgm:t>
    </dgm:pt>
    <dgm:pt modelId="{91712837-D5A1-42C8-9CBD-B0BAE4ECA425}" type="parTrans" cxnId="{3FE374AA-6D1F-4E7C-9BA9-DFF963D74B86}">
      <dgm:prSet/>
      <dgm:spPr/>
      <dgm:t>
        <a:bodyPr/>
        <a:lstStyle/>
        <a:p>
          <a:endParaRPr lang="en-US"/>
        </a:p>
      </dgm:t>
    </dgm:pt>
    <dgm:pt modelId="{6281D0BD-1B70-410D-9155-DDE3D54A9FBA}" type="sibTrans" cxnId="{3FE374AA-6D1F-4E7C-9BA9-DFF963D74B86}">
      <dgm:prSet/>
      <dgm:spPr/>
      <dgm:t>
        <a:bodyPr/>
        <a:lstStyle/>
        <a:p>
          <a:endParaRPr lang="en-US"/>
        </a:p>
      </dgm:t>
    </dgm:pt>
    <dgm:pt modelId="{69429E8A-2004-446E-82F3-DD84CFE84DD7}" type="pres">
      <dgm:prSet presAssocID="{1DD89679-58BF-49ED-A166-EC319437E49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C8D86D6-1E38-44D5-A520-EB491B44A0EE}" type="pres">
      <dgm:prSet presAssocID="{ECDCDC0B-46EA-40D5-AA2A-69B8B91213D5}" presName="circle1" presStyleLbl="node1" presStyleIdx="0" presStyleCnt="3"/>
      <dgm:spPr/>
    </dgm:pt>
    <dgm:pt modelId="{188220CC-56DF-4AE1-ACFF-3CC535BAB438}" type="pres">
      <dgm:prSet presAssocID="{ECDCDC0B-46EA-40D5-AA2A-69B8B91213D5}" presName="space" presStyleCnt="0"/>
      <dgm:spPr/>
    </dgm:pt>
    <dgm:pt modelId="{BBF8E677-E573-4357-A885-13C0F57EBCEA}" type="pres">
      <dgm:prSet presAssocID="{ECDCDC0B-46EA-40D5-AA2A-69B8B91213D5}" presName="rect1" presStyleLbl="alignAcc1" presStyleIdx="0" presStyleCnt="3"/>
      <dgm:spPr/>
    </dgm:pt>
    <dgm:pt modelId="{F8736AF7-3CB8-4D4F-A2FF-7F3423B27F1C}" type="pres">
      <dgm:prSet presAssocID="{A5DFADB9-07BA-4895-8E8C-DEF41195B35D}" presName="vertSpace2" presStyleLbl="node1" presStyleIdx="0" presStyleCnt="3"/>
      <dgm:spPr/>
    </dgm:pt>
    <dgm:pt modelId="{F0699E0E-DEA1-490C-8FCB-23E207880A29}" type="pres">
      <dgm:prSet presAssocID="{A5DFADB9-07BA-4895-8E8C-DEF41195B35D}" presName="circle2" presStyleLbl="node1" presStyleIdx="1" presStyleCnt="3"/>
      <dgm:spPr/>
    </dgm:pt>
    <dgm:pt modelId="{05287BC1-DBC0-483D-8A67-7BF33E500D31}" type="pres">
      <dgm:prSet presAssocID="{A5DFADB9-07BA-4895-8E8C-DEF41195B35D}" presName="rect2" presStyleLbl="alignAcc1" presStyleIdx="1" presStyleCnt="3"/>
      <dgm:spPr/>
    </dgm:pt>
    <dgm:pt modelId="{97448029-1D8F-4A82-B93F-AD811F6517F9}" type="pres">
      <dgm:prSet presAssocID="{B8A9C3A2-6FDD-4B9F-BDE8-F8CD84467374}" presName="vertSpace3" presStyleLbl="node1" presStyleIdx="1" presStyleCnt="3"/>
      <dgm:spPr/>
    </dgm:pt>
    <dgm:pt modelId="{977D63E5-17C9-4389-97A1-41E034C63EDB}" type="pres">
      <dgm:prSet presAssocID="{B8A9C3A2-6FDD-4B9F-BDE8-F8CD84467374}" presName="circle3" presStyleLbl="node1" presStyleIdx="2" presStyleCnt="3"/>
      <dgm:spPr/>
    </dgm:pt>
    <dgm:pt modelId="{2CC175B3-C685-4432-A0F3-746FED3CB465}" type="pres">
      <dgm:prSet presAssocID="{B8A9C3A2-6FDD-4B9F-BDE8-F8CD84467374}" presName="rect3" presStyleLbl="alignAcc1" presStyleIdx="2" presStyleCnt="3"/>
      <dgm:spPr/>
    </dgm:pt>
    <dgm:pt modelId="{74ECEDE5-FA96-4106-919B-1582D34DDF76}" type="pres">
      <dgm:prSet presAssocID="{ECDCDC0B-46EA-40D5-AA2A-69B8B91213D5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9F8C5792-4BFB-4014-AC26-E0EB91660CB4}" type="pres">
      <dgm:prSet presAssocID="{ECDCDC0B-46EA-40D5-AA2A-69B8B91213D5}" presName="rect1ChTx" presStyleLbl="alignAcc1" presStyleIdx="2" presStyleCnt="3" custScaleX="109360">
        <dgm:presLayoutVars>
          <dgm:bulletEnabled val="1"/>
        </dgm:presLayoutVars>
      </dgm:prSet>
      <dgm:spPr/>
    </dgm:pt>
    <dgm:pt modelId="{5A1C21EC-98EF-403C-98C1-AA8F580D2E5F}" type="pres">
      <dgm:prSet presAssocID="{A5DFADB9-07BA-4895-8E8C-DEF41195B35D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79035BD1-47B6-47CA-9DC5-50A786F997E7}" type="pres">
      <dgm:prSet presAssocID="{A5DFADB9-07BA-4895-8E8C-DEF41195B35D}" presName="rect2ChTx" presStyleLbl="alignAcc1" presStyleIdx="2" presStyleCnt="3" custScaleX="104680">
        <dgm:presLayoutVars>
          <dgm:bulletEnabled val="1"/>
        </dgm:presLayoutVars>
      </dgm:prSet>
      <dgm:spPr/>
    </dgm:pt>
    <dgm:pt modelId="{18A7D66D-D64A-4233-B21C-C48725418925}" type="pres">
      <dgm:prSet presAssocID="{B8A9C3A2-6FDD-4B9F-BDE8-F8CD84467374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C2A4745F-20F1-4A6F-8C8C-C375A3874A28}" type="pres">
      <dgm:prSet presAssocID="{B8A9C3A2-6FDD-4B9F-BDE8-F8CD84467374}" presName="rect3ChTx" presStyleLbl="alignAcc1" presStyleIdx="2" presStyleCnt="3" custScaleX="112556" custScaleY="114527">
        <dgm:presLayoutVars>
          <dgm:bulletEnabled val="1"/>
        </dgm:presLayoutVars>
      </dgm:prSet>
      <dgm:spPr/>
    </dgm:pt>
  </dgm:ptLst>
  <dgm:cxnLst>
    <dgm:cxn modelId="{0A16B001-14E4-4F04-AABB-BA7EB6B8479D}" srcId="{1DD89679-58BF-49ED-A166-EC319437E49F}" destId="{B8A9C3A2-6FDD-4B9F-BDE8-F8CD84467374}" srcOrd="2" destOrd="0" parTransId="{0CDCD4AD-0366-4DC0-93C8-AAA94A04C05D}" sibTransId="{180AF216-86B8-47E5-B2BC-EF602F86B72E}"/>
    <dgm:cxn modelId="{A9942F05-01B3-47A6-873E-189EAD2562CF}" srcId="{ECDCDC0B-46EA-40D5-AA2A-69B8B91213D5}" destId="{0F4FF613-FBA2-429C-B8DB-E691818D23A3}" srcOrd="1" destOrd="0" parTransId="{8131AE2B-E80F-4FA7-BC84-060768E99E92}" sibTransId="{62FFB33D-1D43-4373-820B-78A14FDA3F0F}"/>
    <dgm:cxn modelId="{4621C006-45E8-423F-807A-102410DD9C5B}" srcId="{A5DFADB9-07BA-4895-8E8C-DEF41195B35D}" destId="{E51E8556-ABE2-4F9B-AA7F-01932FB7AB24}" srcOrd="1" destOrd="0" parTransId="{D69EC25C-6FAC-493D-943F-D95D8BC6F249}" sibTransId="{E09CC13B-9F7F-438B-8017-7DC6D06F6A46}"/>
    <dgm:cxn modelId="{E0A1DB11-6A53-4415-809F-34E0A99FBC75}" srcId="{ECDCDC0B-46EA-40D5-AA2A-69B8B91213D5}" destId="{0E61A139-64C9-4BA0-9202-01DFC9ADC027}" srcOrd="0" destOrd="0" parTransId="{47A0411C-73E1-4422-A14E-4340D1D73313}" sibTransId="{E4DE6A17-9E7C-485C-BCAC-743BFC2C26B4}"/>
    <dgm:cxn modelId="{D535B122-6616-490A-A688-132C81615F61}" type="presOf" srcId="{ECDCDC0B-46EA-40D5-AA2A-69B8B91213D5}" destId="{74ECEDE5-FA96-4106-919B-1582D34DDF76}" srcOrd="1" destOrd="0" presId="urn:microsoft.com/office/officeart/2005/8/layout/target3"/>
    <dgm:cxn modelId="{99201027-822D-4D2A-9099-DA9E1C182CED}" type="presOf" srcId="{B8A9C3A2-6FDD-4B9F-BDE8-F8CD84467374}" destId="{2CC175B3-C685-4432-A0F3-746FED3CB465}" srcOrd="0" destOrd="0" presId="urn:microsoft.com/office/officeart/2005/8/layout/target3"/>
    <dgm:cxn modelId="{2D14BF60-6C02-407C-96AA-3650F063CE64}" type="presOf" srcId="{3E0CEA5E-31DD-4204-BC0F-24F170DAB49F}" destId="{79035BD1-47B6-47CA-9DC5-50A786F997E7}" srcOrd="0" destOrd="0" presId="urn:microsoft.com/office/officeart/2005/8/layout/target3"/>
    <dgm:cxn modelId="{0A7C8565-6F39-47BF-914F-992C52D11A48}" type="presOf" srcId="{0E61A139-64C9-4BA0-9202-01DFC9ADC027}" destId="{9F8C5792-4BFB-4014-AC26-E0EB91660CB4}" srcOrd="0" destOrd="0" presId="urn:microsoft.com/office/officeart/2005/8/layout/target3"/>
    <dgm:cxn modelId="{304DBD65-6D7C-4DA6-B04F-0E3954D59A36}" srcId="{1DD89679-58BF-49ED-A166-EC319437E49F}" destId="{A5DFADB9-07BA-4895-8E8C-DEF41195B35D}" srcOrd="1" destOrd="0" parTransId="{0667CAFF-304B-4CFD-BD85-CA112439E9BE}" sibTransId="{F5017E6F-9E4E-4DD8-B66F-4FE3040D8217}"/>
    <dgm:cxn modelId="{9A366D80-A111-4133-B640-2184544AA7D6}" type="presOf" srcId="{0F5B3894-9C56-47F8-A622-CDA9B702333E}" destId="{C2A4745F-20F1-4A6F-8C8C-C375A3874A28}" srcOrd="0" destOrd="0" presId="urn:microsoft.com/office/officeart/2005/8/layout/target3"/>
    <dgm:cxn modelId="{0F8E2182-38F1-4C6D-B6A0-CAD1D2008279}" srcId="{A5DFADB9-07BA-4895-8E8C-DEF41195B35D}" destId="{3E0CEA5E-31DD-4204-BC0F-24F170DAB49F}" srcOrd="0" destOrd="0" parTransId="{32F617B1-F058-42C4-A44F-F18A25632C7F}" sibTransId="{17C9068F-EC29-4205-ADF5-342251E14367}"/>
    <dgm:cxn modelId="{28FDA192-3E13-42B2-ACFC-DE2E470E8EA9}" type="presOf" srcId="{3DB8C736-597E-4C24-96D1-28C2B5271881}" destId="{C2A4745F-20F1-4A6F-8C8C-C375A3874A28}" srcOrd="0" destOrd="1" presId="urn:microsoft.com/office/officeart/2005/8/layout/target3"/>
    <dgm:cxn modelId="{879A1D99-414D-424A-9C12-B5F295035D14}" type="presOf" srcId="{0F4FF613-FBA2-429C-B8DB-E691818D23A3}" destId="{9F8C5792-4BFB-4014-AC26-E0EB91660CB4}" srcOrd="0" destOrd="1" presId="urn:microsoft.com/office/officeart/2005/8/layout/target3"/>
    <dgm:cxn modelId="{5EFF96A6-D90B-40F0-AB09-BB606097697A}" type="presOf" srcId="{B8A9C3A2-6FDD-4B9F-BDE8-F8CD84467374}" destId="{18A7D66D-D64A-4233-B21C-C48725418925}" srcOrd="1" destOrd="0" presId="urn:microsoft.com/office/officeart/2005/8/layout/target3"/>
    <dgm:cxn modelId="{3FE374AA-6D1F-4E7C-9BA9-DFF963D74B86}" srcId="{B8A9C3A2-6FDD-4B9F-BDE8-F8CD84467374}" destId="{3DB8C736-597E-4C24-96D1-28C2B5271881}" srcOrd="1" destOrd="0" parTransId="{91712837-D5A1-42C8-9CBD-B0BAE4ECA425}" sibTransId="{6281D0BD-1B70-410D-9155-DDE3D54A9FBA}"/>
    <dgm:cxn modelId="{D20BD1B6-1748-415F-B23D-938DEDB490DA}" type="presOf" srcId="{A5DFADB9-07BA-4895-8E8C-DEF41195B35D}" destId="{05287BC1-DBC0-483D-8A67-7BF33E500D31}" srcOrd="0" destOrd="0" presId="urn:microsoft.com/office/officeart/2005/8/layout/target3"/>
    <dgm:cxn modelId="{13921DCB-3131-4666-B31D-5754B224CEAD}" type="presOf" srcId="{1DD89679-58BF-49ED-A166-EC319437E49F}" destId="{69429E8A-2004-446E-82F3-DD84CFE84DD7}" srcOrd="0" destOrd="0" presId="urn:microsoft.com/office/officeart/2005/8/layout/target3"/>
    <dgm:cxn modelId="{92B155D8-D80B-4180-B245-7B3253280880}" srcId="{B8A9C3A2-6FDD-4B9F-BDE8-F8CD84467374}" destId="{0F5B3894-9C56-47F8-A622-CDA9B702333E}" srcOrd="0" destOrd="0" parTransId="{E34DE63C-0DC3-4AAE-97C0-204A029EE8E3}" sibTransId="{A3B3BE7C-2083-4913-882F-3D9D4E87C484}"/>
    <dgm:cxn modelId="{13A1FADF-CE4B-452C-8C76-96BB696C7155}" type="presOf" srcId="{A5DFADB9-07BA-4895-8E8C-DEF41195B35D}" destId="{5A1C21EC-98EF-403C-98C1-AA8F580D2E5F}" srcOrd="1" destOrd="0" presId="urn:microsoft.com/office/officeart/2005/8/layout/target3"/>
    <dgm:cxn modelId="{48C74EEA-403E-4B46-A69C-104C671D91CF}" type="presOf" srcId="{ECDCDC0B-46EA-40D5-AA2A-69B8B91213D5}" destId="{BBF8E677-E573-4357-A885-13C0F57EBCEA}" srcOrd="0" destOrd="0" presId="urn:microsoft.com/office/officeart/2005/8/layout/target3"/>
    <dgm:cxn modelId="{7D215FEB-40FC-45B4-97AA-652CAE32198F}" srcId="{1DD89679-58BF-49ED-A166-EC319437E49F}" destId="{ECDCDC0B-46EA-40D5-AA2A-69B8B91213D5}" srcOrd="0" destOrd="0" parTransId="{BE84E3E6-A492-40A2-AA25-2BAECD655976}" sibTransId="{E74985E0-CADE-4A98-AB5D-431471016931}"/>
    <dgm:cxn modelId="{127627F3-4B9C-4285-9427-910F84861AA4}" type="presOf" srcId="{E51E8556-ABE2-4F9B-AA7F-01932FB7AB24}" destId="{79035BD1-47B6-47CA-9DC5-50A786F997E7}" srcOrd="0" destOrd="1" presId="urn:microsoft.com/office/officeart/2005/8/layout/target3"/>
    <dgm:cxn modelId="{DF7B511B-D067-4644-88B3-0805DD5CCA62}" type="presParOf" srcId="{69429E8A-2004-446E-82F3-DD84CFE84DD7}" destId="{1C8D86D6-1E38-44D5-A520-EB491B44A0EE}" srcOrd="0" destOrd="0" presId="urn:microsoft.com/office/officeart/2005/8/layout/target3"/>
    <dgm:cxn modelId="{8B932B13-D2A6-42B8-BBE7-A8A5C1B23E1B}" type="presParOf" srcId="{69429E8A-2004-446E-82F3-DD84CFE84DD7}" destId="{188220CC-56DF-4AE1-ACFF-3CC535BAB438}" srcOrd="1" destOrd="0" presId="urn:microsoft.com/office/officeart/2005/8/layout/target3"/>
    <dgm:cxn modelId="{C9165BE5-89F6-4B66-91B2-176D638A41B0}" type="presParOf" srcId="{69429E8A-2004-446E-82F3-DD84CFE84DD7}" destId="{BBF8E677-E573-4357-A885-13C0F57EBCEA}" srcOrd="2" destOrd="0" presId="urn:microsoft.com/office/officeart/2005/8/layout/target3"/>
    <dgm:cxn modelId="{86BEA3A7-4E0C-4701-8C84-66C822F7FC41}" type="presParOf" srcId="{69429E8A-2004-446E-82F3-DD84CFE84DD7}" destId="{F8736AF7-3CB8-4D4F-A2FF-7F3423B27F1C}" srcOrd="3" destOrd="0" presId="urn:microsoft.com/office/officeart/2005/8/layout/target3"/>
    <dgm:cxn modelId="{EBBDAD24-A6DA-4AC4-BC26-B24A620300C9}" type="presParOf" srcId="{69429E8A-2004-446E-82F3-DD84CFE84DD7}" destId="{F0699E0E-DEA1-490C-8FCB-23E207880A29}" srcOrd="4" destOrd="0" presId="urn:microsoft.com/office/officeart/2005/8/layout/target3"/>
    <dgm:cxn modelId="{BAE9A6A8-33DC-4DE8-A825-7DF73CA0DE21}" type="presParOf" srcId="{69429E8A-2004-446E-82F3-DD84CFE84DD7}" destId="{05287BC1-DBC0-483D-8A67-7BF33E500D31}" srcOrd="5" destOrd="0" presId="urn:microsoft.com/office/officeart/2005/8/layout/target3"/>
    <dgm:cxn modelId="{F420B45A-7443-4FC8-96B4-977F3B487B51}" type="presParOf" srcId="{69429E8A-2004-446E-82F3-DD84CFE84DD7}" destId="{97448029-1D8F-4A82-B93F-AD811F6517F9}" srcOrd="6" destOrd="0" presId="urn:microsoft.com/office/officeart/2005/8/layout/target3"/>
    <dgm:cxn modelId="{10D8B83B-F641-4A3B-92A5-EE540B761202}" type="presParOf" srcId="{69429E8A-2004-446E-82F3-DD84CFE84DD7}" destId="{977D63E5-17C9-4389-97A1-41E034C63EDB}" srcOrd="7" destOrd="0" presId="urn:microsoft.com/office/officeart/2005/8/layout/target3"/>
    <dgm:cxn modelId="{F11C64CD-C070-4B6D-84AF-85965C34FA16}" type="presParOf" srcId="{69429E8A-2004-446E-82F3-DD84CFE84DD7}" destId="{2CC175B3-C685-4432-A0F3-746FED3CB465}" srcOrd="8" destOrd="0" presId="urn:microsoft.com/office/officeart/2005/8/layout/target3"/>
    <dgm:cxn modelId="{540C2C2D-8FA9-4C48-B98E-94AEB7358F88}" type="presParOf" srcId="{69429E8A-2004-446E-82F3-DD84CFE84DD7}" destId="{74ECEDE5-FA96-4106-919B-1582D34DDF76}" srcOrd="9" destOrd="0" presId="urn:microsoft.com/office/officeart/2005/8/layout/target3"/>
    <dgm:cxn modelId="{F9D6E6FA-324F-49C9-AF55-EE9C71067D93}" type="presParOf" srcId="{69429E8A-2004-446E-82F3-DD84CFE84DD7}" destId="{9F8C5792-4BFB-4014-AC26-E0EB91660CB4}" srcOrd="10" destOrd="0" presId="urn:microsoft.com/office/officeart/2005/8/layout/target3"/>
    <dgm:cxn modelId="{008615B5-E021-48C4-8F04-B81D522CE3B0}" type="presParOf" srcId="{69429E8A-2004-446E-82F3-DD84CFE84DD7}" destId="{5A1C21EC-98EF-403C-98C1-AA8F580D2E5F}" srcOrd="11" destOrd="0" presId="urn:microsoft.com/office/officeart/2005/8/layout/target3"/>
    <dgm:cxn modelId="{C291E8AB-CFCC-4B91-9F08-BB3EBF4CBB63}" type="presParOf" srcId="{69429E8A-2004-446E-82F3-DD84CFE84DD7}" destId="{79035BD1-47B6-47CA-9DC5-50A786F997E7}" srcOrd="12" destOrd="0" presId="urn:microsoft.com/office/officeart/2005/8/layout/target3"/>
    <dgm:cxn modelId="{F4EF4FE3-5781-44E1-B7D0-2EC8AB89F66E}" type="presParOf" srcId="{69429E8A-2004-446E-82F3-DD84CFE84DD7}" destId="{18A7D66D-D64A-4233-B21C-C48725418925}" srcOrd="13" destOrd="0" presId="urn:microsoft.com/office/officeart/2005/8/layout/target3"/>
    <dgm:cxn modelId="{BECD763E-E0AE-4F48-A7B9-BF42984F6F4B}" type="presParOf" srcId="{69429E8A-2004-446E-82F3-DD84CFE84DD7}" destId="{C2A4745F-20F1-4A6F-8C8C-C375A3874A2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D86D6-1E38-44D5-A520-EB491B44A0EE}">
      <dsp:nvSpPr>
        <dsp:cNvPr id="0" name=""/>
        <dsp:cNvSpPr/>
      </dsp:nvSpPr>
      <dsp:spPr>
        <a:xfrm>
          <a:off x="-104753" y="0"/>
          <a:ext cx="4764188" cy="476418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8E677-E573-4357-A885-13C0F57EBCEA}">
      <dsp:nvSpPr>
        <dsp:cNvPr id="0" name=""/>
        <dsp:cNvSpPr/>
      </dsp:nvSpPr>
      <dsp:spPr>
        <a:xfrm>
          <a:off x="2277340" y="0"/>
          <a:ext cx="6674299" cy="47641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/>
            <a:t>Stakeholders</a:t>
          </a:r>
          <a:endParaRPr lang="en-US" sz="4000" kern="1200" dirty="0"/>
        </a:p>
      </dsp:txBody>
      <dsp:txXfrm>
        <a:off x="2277340" y="0"/>
        <a:ext cx="3337149" cy="1429259"/>
      </dsp:txXfrm>
    </dsp:sp>
    <dsp:sp modelId="{F0699E0E-DEA1-490C-8FCB-23E207880A29}">
      <dsp:nvSpPr>
        <dsp:cNvPr id="0" name=""/>
        <dsp:cNvSpPr/>
      </dsp:nvSpPr>
      <dsp:spPr>
        <a:xfrm>
          <a:off x="728981" y="1429259"/>
          <a:ext cx="3096719" cy="30967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87BC1-DBC0-483D-8A67-7BF33E500D31}">
      <dsp:nvSpPr>
        <dsp:cNvPr id="0" name=""/>
        <dsp:cNvSpPr/>
      </dsp:nvSpPr>
      <dsp:spPr>
        <a:xfrm>
          <a:off x="2277340" y="1429259"/>
          <a:ext cx="6674299" cy="30967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/>
            <a:t>Target groups</a:t>
          </a:r>
          <a:endParaRPr lang="en-US" sz="4000" kern="1200" dirty="0"/>
        </a:p>
      </dsp:txBody>
      <dsp:txXfrm>
        <a:off x="2277340" y="1429259"/>
        <a:ext cx="3337149" cy="1429254"/>
      </dsp:txXfrm>
    </dsp:sp>
    <dsp:sp modelId="{977D63E5-17C9-4389-97A1-41E034C63EDB}">
      <dsp:nvSpPr>
        <dsp:cNvPr id="0" name=""/>
        <dsp:cNvSpPr/>
      </dsp:nvSpPr>
      <dsp:spPr>
        <a:xfrm>
          <a:off x="1562713" y="2858514"/>
          <a:ext cx="1429254" cy="14292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175B3-C685-4432-A0F3-746FED3CB465}">
      <dsp:nvSpPr>
        <dsp:cNvPr id="0" name=""/>
        <dsp:cNvSpPr/>
      </dsp:nvSpPr>
      <dsp:spPr>
        <a:xfrm>
          <a:off x="2277340" y="2858514"/>
          <a:ext cx="6674299" cy="14292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/>
            <a:t>Final Beneficiaries</a:t>
          </a:r>
          <a:endParaRPr lang="en-US" sz="4000" kern="1200" dirty="0"/>
        </a:p>
      </dsp:txBody>
      <dsp:txXfrm>
        <a:off x="2277340" y="2858514"/>
        <a:ext cx="3337149" cy="1429254"/>
      </dsp:txXfrm>
    </dsp:sp>
    <dsp:sp modelId="{9F8C5792-4BFB-4014-AC26-E0EB91660CB4}">
      <dsp:nvSpPr>
        <dsp:cNvPr id="0" name=""/>
        <dsp:cNvSpPr/>
      </dsp:nvSpPr>
      <dsp:spPr>
        <a:xfrm>
          <a:off x="5458312" y="0"/>
          <a:ext cx="3649507" cy="14292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/>
            <a:t>All activities within the project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/>
            <a:t>Results and outcomes of activities</a:t>
          </a:r>
          <a:endParaRPr lang="en-US" sz="1800" b="1" kern="1200" dirty="0"/>
        </a:p>
      </dsp:txBody>
      <dsp:txXfrm>
        <a:off x="5458312" y="0"/>
        <a:ext cx="3649507" cy="1429259"/>
      </dsp:txXfrm>
    </dsp:sp>
    <dsp:sp modelId="{79035BD1-47B6-47CA-9DC5-50A786F997E7}">
      <dsp:nvSpPr>
        <dsp:cNvPr id="0" name=""/>
        <dsp:cNvSpPr/>
      </dsp:nvSpPr>
      <dsp:spPr>
        <a:xfrm>
          <a:off x="5536401" y="1429259"/>
          <a:ext cx="3493328" cy="14292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/>
            <a:t>How the various partners are benefiting from the project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 dirty="0"/>
            <a:t>The role of EO in sustainable management of marine and coastal areas</a:t>
          </a:r>
          <a:endParaRPr lang="en-US" sz="1800" b="1" kern="1200" dirty="0"/>
        </a:p>
      </dsp:txBody>
      <dsp:txXfrm>
        <a:off x="5536401" y="1429259"/>
        <a:ext cx="3493328" cy="1429254"/>
      </dsp:txXfrm>
    </dsp:sp>
    <dsp:sp modelId="{C2A4745F-20F1-4A6F-8C8C-C375A3874A28}">
      <dsp:nvSpPr>
        <dsp:cNvPr id="0" name=""/>
        <dsp:cNvSpPr/>
      </dsp:nvSpPr>
      <dsp:spPr>
        <a:xfrm>
          <a:off x="5404984" y="2754700"/>
          <a:ext cx="3756162" cy="16368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Services impacting on social, economical and environmental life</a:t>
          </a: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Towards Sustainable Development Goals</a:t>
          </a:r>
        </a:p>
      </dsp:txBody>
      <dsp:txXfrm>
        <a:off x="5404984" y="2754700"/>
        <a:ext cx="3756162" cy="1636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387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848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8552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3792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1724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5536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39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82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7524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b204c397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b204c3975_0_17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b204c3975_0_17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09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4502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335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70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384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58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pPr>
                <a:defRPr/>
              </a:pPr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8" name="Google Shape;18;p6" descr="dbcp_light_text.png">
            <a:extLst>
              <a:ext uri="{FF2B5EF4-FFF2-40B4-BE49-F238E27FC236}">
                <a16:creationId xmlns:a16="http://schemas.microsoft.com/office/drawing/2014/main" id="{0327BC2E-E4A1-4B72-A21C-9E028F6754A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9800" y="274639"/>
            <a:ext cx="1206534" cy="12081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F962A923-3896-4831-A667-F36DC1AF3D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2251" y="274637"/>
            <a:ext cx="1145517" cy="1136691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B740B19-E789-4A1E-B5E6-E524EEFBA3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4034" y="274636"/>
            <a:ext cx="1145517" cy="1134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Google Shape;36;p8" descr="dbcp_light_text.png">
            <a:extLst>
              <a:ext uri="{FF2B5EF4-FFF2-40B4-BE49-F238E27FC236}">
                <a16:creationId xmlns:a16="http://schemas.microsoft.com/office/drawing/2014/main" id="{1A643D60-EF80-45D4-85EB-6D793F809C7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205242" y="199800"/>
            <a:ext cx="775061" cy="7969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E5112CA-AFAF-23D3-C6AA-1768E80D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5" y="5418301"/>
            <a:ext cx="1247775" cy="933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705" y="2786744"/>
            <a:ext cx="898521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Benin National Report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DBCP– 38. Hybrid meeting. </a:t>
            </a:r>
            <a:r>
              <a:rPr lang="en-US" altLang="zh-CN" sz="2000" b="1" dirty="0">
                <a:solidFill>
                  <a:prstClr val="black"/>
                </a:solidFill>
                <a:ea typeface="+mj-ea"/>
              </a:rPr>
              <a:t>Geneva</a:t>
            </a: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. Switzerland. 1-4 November 2022</a:t>
            </a:r>
          </a:p>
          <a:p>
            <a:pPr algn="ctr">
              <a:lnSpc>
                <a:spcPct val="150000"/>
              </a:lnSpc>
            </a:pPr>
            <a:r>
              <a:rPr lang="fr-CH" sz="2000" b="1" dirty="0">
                <a:solidFill>
                  <a:prstClr val="black"/>
                </a:solidFill>
                <a:ea typeface="+mj-ea"/>
              </a:rPr>
              <a:t>Contact Details</a:t>
            </a:r>
            <a:endParaRPr lang="fr-CH" sz="32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5EA04E-A3B0-45E5-4C9B-7AC77CA4BB31}"/>
              </a:ext>
            </a:extLst>
          </p:cNvPr>
          <p:cNvSpPr txBox="1"/>
          <p:nvPr/>
        </p:nvSpPr>
        <p:spPr>
          <a:xfrm>
            <a:off x="1450995" y="117610"/>
            <a:ext cx="51304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fr-FR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</a:t>
            </a:r>
            <a:r>
              <a:rPr lang="en-US" alt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fr-FR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Recherches</a:t>
            </a:r>
            <a:r>
              <a:rPr lang="en-US" alt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Halieutiques</a:t>
            </a:r>
            <a:r>
              <a:rPr lang="en-US" alt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</a:p>
          <a:p>
            <a:pPr algn="ctr" eaLnBrk="1" hangingPunct="1"/>
            <a:r>
              <a:rPr lang="en-US" altLang="fr-FR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Océanologiques</a:t>
            </a:r>
            <a:r>
              <a:rPr lang="en-US" alt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altLang="fr-FR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Bénin</a:t>
            </a:r>
            <a:r>
              <a:rPr lang="en-US" alt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(IRHOB)</a:t>
            </a:r>
            <a:endParaRPr lang="fr-FR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F6685DE-25B8-AB88-38E4-B033081D78D5}"/>
              </a:ext>
            </a:extLst>
          </p:cNvPr>
          <p:cNvSpPr txBox="1"/>
          <p:nvPr/>
        </p:nvSpPr>
        <p:spPr>
          <a:xfrm>
            <a:off x="1313480" y="4844878"/>
            <a:ext cx="6970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b="1" dirty="0">
                <a:solidFill>
                  <a:prstClr val="black"/>
                </a:solidFill>
                <a:ea typeface="+mj-ea"/>
              </a:rPr>
              <a:t>Zacharie SOHOU, National DBCP Focal </a:t>
            </a:r>
            <a:r>
              <a:rPr lang="en-US" altLang="en-US" b="1" dirty="0">
                <a:solidFill>
                  <a:prstClr val="black"/>
                </a:solidFill>
                <a:ea typeface="+mj-ea"/>
              </a:rPr>
              <a:t>Point Benin </a:t>
            </a:r>
          </a:p>
          <a:p>
            <a:pPr algn="ctr"/>
            <a:r>
              <a:rPr lang="en-US" altLang="en-US" sz="1800" b="1" dirty="0">
                <a:solidFill>
                  <a:prstClr val="black"/>
                </a:solidFill>
                <a:ea typeface="+mj-ea"/>
              </a:rPr>
              <a:t>Biologist Oceanographer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350430" y="82157"/>
            <a:ext cx="8793570" cy="8431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      Output of Data on the interface receiver</a:t>
            </a:r>
            <a:endParaRPr sz="3600" b="1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3711BBE-F086-56E8-5A66-7B3DA80E9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28" y="971018"/>
            <a:ext cx="9182328" cy="54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1131342" y="82158"/>
            <a:ext cx="7974329" cy="5795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 Output of Data on the interface receiver</a:t>
            </a:r>
            <a:endParaRPr sz="36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94C9D2-CE05-59AC-D619-0CC5F5077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827"/>
            <a:ext cx="9144000" cy="55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3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18873" y="6345"/>
            <a:ext cx="8686801" cy="106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 dirty="0"/>
              <a:t>The Swell (Significant Height Peak Period and Peak Direction)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D6D20EC-45FE-D036-FB75-689914CA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t="6165" r="6143" b="4405"/>
          <a:stretch>
            <a:fillRect/>
          </a:stretch>
        </p:blipFill>
        <p:spPr bwMode="auto">
          <a:xfrm>
            <a:off x="73918" y="1097988"/>
            <a:ext cx="8996163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18873" y="6345"/>
            <a:ext cx="8686801" cy="106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 dirty="0"/>
              <a:t>Evolution of Speed and Direction over time</a:t>
            </a:r>
            <a:br>
              <a:rPr lang="en-US" sz="2800" b="1" dirty="0"/>
            </a:br>
            <a:r>
              <a:rPr lang="en-US" sz="2800" b="1" dirty="0"/>
              <a:t>the wind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973769BD-30A4-1921-E61E-1B92BD45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4498" r="6703" b="5363"/>
          <a:stretch>
            <a:fillRect/>
          </a:stretch>
        </p:blipFill>
        <p:spPr bwMode="auto">
          <a:xfrm>
            <a:off x="38327" y="927100"/>
            <a:ext cx="9124724" cy="532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837E401A-8D28-D007-D065-C0093E178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397" y="483512"/>
            <a:ext cx="16261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= 0.4</a:t>
            </a:r>
          </a:p>
          <a:p>
            <a:pPr eaLnBrk="1" hangingPunct="1"/>
            <a:r>
              <a:rPr lang="fr-FR" alt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</a:t>
            </a: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4.2</a:t>
            </a:r>
          </a:p>
          <a:p>
            <a:pPr eaLnBrk="1" hangingPunct="1"/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= 9.6</a:t>
            </a:r>
          </a:p>
          <a:p>
            <a:pPr eaLnBrk="1" hangingPunct="1"/>
            <a:endParaRPr lang="fr-FR" altLang="fr-FR" sz="2400" b="1" dirty="0"/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3A39C3AF-561F-0905-B5C8-56EACD8E9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252" y="3429000"/>
            <a:ext cx="20744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</a:t>
            </a:r>
          </a:p>
          <a:p>
            <a:pPr eaLnBrk="1" hangingPunct="1"/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209 </a:t>
            </a:r>
            <a:r>
              <a:rPr lang="fr-FR" alt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icture 6" descr="C:\Users\user\Desktop\c.jpg">
            <a:extLst>
              <a:ext uri="{FF2B5EF4-FFF2-40B4-BE49-F238E27FC236}">
                <a16:creationId xmlns:a16="http://schemas.microsoft.com/office/drawing/2014/main" id="{244C7CDA-EEF2-4C06-E2E2-21837E1C7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5383" r="4585" b="4366"/>
          <a:stretch>
            <a:fillRect/>
          </a:stretch>
        </p:blipFill>
        <p:spPr bwMode="auto">
          <a:xfrm>
            <a:off x="7183790" y="4138309"/>
            <a:ext cx="16271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34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obilis-bouee-acquisition-donnees-db5000-cotonou">
            <a:extLst>
              <a:ext uri="{FF2B5EF4-FFF2-40B4-BE49-F238E27FC236}">
                <a16:creationId xmlns:a16="http://schemas.microsoft.com/office/drawing/2014/main" id="{7738A956-657E-24F2-0418-43A625E0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24" y="693263"/>
            <a:ext cx="4286250" cy="55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18873" y="6346"/>
            <a:ext cx="8686801" cy="83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 dirty="0"/>
              <a:t>Buoy of Cotonou Port authority 2021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ZoneTexte 4">
            <a:extLst>
              <a:ext uri="{FF2B5EF4-FFF2-40B4-BE49-F238E27FC236}">
                <a16:creationId xmlns:a16="http://schemas.microsoft.com/office/drawing/2014/main" id="{FAC4D6BB-D75F-4494-7259-E7CC2B7D6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17" y="1195321"/>
            <a:ext cx="44022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dirty="0" err="1"/>
              <a:t>Buoy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from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Nobilis</a:t>
            </a:r>
            <a:r>
              <a:rPr lang="fr-FR" altLang="fr-FR" sz="2400" b="1" dirty="0"/>
              <a:t> </a:t>
            </a:r>
            <a:r>
              <a:rPr lang="fr-FR" altLang="fr-FR" sz="2400" b="1" dirty="0" err="1"/>
              <a:t>company</a:t>
            </a:r>
            <a:endParaRPr lang="fr-FR" altLang="fr-FR" sz="2400" b="1" dirty="0"/>
          </a:p>
          <a:p>
            <a:pPr eaLnBrk="1" hangingPunct="1"/>
            <a:r>
              <a:rPr lang="fr-FR" altLang="fr-FR" sz="2400" b="1" dirty="0"/>
              <a:t>28/09/2020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E07CA9-54A8-B1B0-D06E-85271246AFDF}"/>
              </a:ext>
            </a:extLst>
          </p:cNvPr>
          <p:cNvSpPr txBox="1"/>
          <p:nvPr/>
        </p:nvSpPr>
        <p:spPr>
          <a:xfrm>
            <a:off x="158788" y="2154933"/>
            <a:ext cx="59189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Sensors available at the beginning:</a:t>
            </a:r>
          </a:p>
          <a:p>
            <a:r>
              <a:rPr lang="en-US" sz="2800" dirty="0">
                <a:latin typeface="Arial" panose="020B0604020202020204" pitchFamily="34" charset="0"/>
              </a:rPr>
              <a:t>- Temperature</a:t>
            </a:r>
          </a:p>
          <a:p>
            <a:r>
              <a:rPr lang="en-US" sz="2800" dirty="0">
                <a:latin typeface="Arial" panose="020B0604020202020204" pitchFamily="34" charset="0"/>
              </a:rPr>
              <a:t>- Current</a:t>
            </a:r>
          </a:p>
          <a:p>
            <a:r>
              <a:rPr lang="en-US" sz="2800" dirty="0" err="1">
                <a:latin typeface="Arial" panose="020B0604020202020204" pitchFamily="34" charset="0"/>
              </a:rPr>
              <a:t>Meteo</a:t>
            </a:r>
            <a:r>
              <a:rPr lang="en-US" sz="2800" dirty="0">
                <a:latin typeface="Arial" panose="020B0604020202020204" pitchFamily="34" charset="0"/>
              </a:rPr>
              <a:t> station at the top </a:t>
            </a:r>
          </a:p>
          <a:p>
            <a:r>
              <a:rPr lang="en-US" sz="2800" dirty="0">
                <a:latin typeface="Arial" panose="020B0604020202020204" pitchFamily="34" charset="0"/>
              </a:rPr>
              <a:t>- Wind speed, direction,</a:t>
            </a:r>
          </a:p>
          <a:p>
            <a:r>
              <a:rPr lang="en-US" sz="2800" dirty="0">
                <a:latin typeface="Arial" panose="020B0604020202020204" pitchFamily="34" charset="0"/>
              </a:rPr>
              <a:t>- Humidity</a:t>
            </a:r>
          </a:p>
          <a:p>
            <a:r>
              <a:rPr lang="en-US" sz="2800" dirty="0">
                <a:latin typeface="Arial" panose="020B0604020202020204" pitchFamily="34" charset="0"/>
              </a:rPr>
              <a:t>- Pressure</a:t>
            </a:r>
          </a:p>
          <a:p>
            <a:endParaRPr lang="fr-FR" sz="2800" dirty="0"/>
          </a:p>
          <a:p>
            <a:r>
              <a:rPr lang="fr-FR" sz="2800" b="1" dirty="0" err="1"/>
              <a:t>Today</a:t>
            </a:r>
            <a:r>
              <a:rPr lang="fr-FR" sz="2800" b="1" dirty="0"/>
              <a:t> Profiler </a:t>
            </a:r>
            <a:r>
              <a:rPr lang="fr-FR" sz="2800" b="1" dirty="0" err="1"/>
              <a:t>was</a:t>
            </a:r>
            <a:r>
              <a:rPr lang="fr-FR" sz="2800" b="1" dirty="0"/>
              <a:t> </a:t>
            </a:r>
            <a:r>
              <a:rPr lang="fr-FR" sz="2800" b="1" dirty="0" err="1"/>
              <a:t>stolen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57303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18873" y="6345"/>
            <a:ext cx="8686801" cy="106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 dirty="0"/>
              <a:t>Challenges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FE28C3-E59B-5250-DA63-BEDCE90CB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957"/>
            <a:ext cx="3185458" cy="57163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73BB8B3-45DA-302E-1D64-CE7365D82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632" y="1012957"/>
            <a:ext cx="3196912" cy="571637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53765C7-2F6C-3FD7-736A-DF3100E81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995" y="1012957"/>
            <a:ext cx="3472195" cy="270076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54A32F1-943E-3E83-D91B-0A261A8B1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196" y="3713723"/>
            <a:ext cx="3533804" cy="301560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3F98438-514D-B61D-07D5-C6F0E0BBD958}"/>
              </a:ext>
            </a:extLst>
          </p:cNvPr>
          <p:cNvSpPr txBox="1"/>
          <p:nvPr/>
        </p:nvSpPr>
        <p:spPr>
          <a:xfrm>
            <a:off x="418873" y="5979076"/>
            <a:ext cx="5349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Fishermen activities impacts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9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550283" y="82997"/>
            <a:ext cx="8229600" cy="77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/>
              <a:t>Importance of the buoy data 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147837" y="1199124"/>
            <a:ext cx="8577291" cy="505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000" dirty="0"/>
              <a:t>With the data collected we </a:t>
            </a:r>
            <a:r>
              <a:rPr lang="en-US" sz="3000" dirty="0" err="1"/>
              <a:t>valided</a:t>
            </a:r>
            <a:r>
              <a:rPr lang="en-US" sz="3000" dirty="0"/>
              <a:t> the model of forecasting;</a:t>
            </a:r>
          </a:p>
          <a:p>
            <a:pPr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000" dirty="0"/>
              <a:t>Data used is used by masters and Ph.D. students in their reports and dissertations (hydrology/hydrography and oceanography)</a:t>
            </a:r>
          </a:p>
          <a:p>
            <a:pPr lvl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000" dirty="0"/>
              <a:t>Data was use by GMES &amp; Africa project coordination at the University of Ghana to validate weather forecasting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550283" y="82997"/>
            <a:ext cx="8229600" cy="77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/>
              <a:t>Importance of the buoy data 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92B55F-3D88-F6E0-1CE1-8C9714811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05" y="1040335"/>
            <a:ext cx="8757981" cy="470025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873286B-38FD-A7E4-18AE-6DDF32DDC870}"/>
              </a:ext>
            </a:extLst>
          </p:cNvPr>
          <p:cNvSpPr txBox="1"/>
          <p:nvPr/>
        </p:nvSpPr>
        <p:spPr>
          <a:xfrm>
            <a:off x="0" y="5653503"/>
            <a:ext cx="9094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TOMAWAC model (EDF). The forcing of this model is provided by PREVIMER GLOBAL data.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53828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867A3-5FD3-2860-8DE8-E1C12CC0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68" y="25273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err="1"/>
              <a:t>Communities</a:t>
            </a:r>
            <a:r>
              <a:rPr lang="fr-FR" sz="4000" b="1" dirty="0"/>
              <a:t> </a:t>
            </a:r>
            <a:r>
              <a:rPr lang="fr-FR" sz="4000" b="1" dirty="0" err="1"/>
              <a:t>involvment</a:t>
            </a:r>
            <a:r>
              <a:rPr lang="fr-FR" sz="4000" b="1" dirty="0"/>
              <a:t>: </a:t>
            </a:r>
            <a:r>
              <a:rPr lang="fr-FR" sz="4000" b="1" dirty="0" err="1"/>
              <a:t>advantage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26E17-8C05-B906-41E1-CD18D6865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fr-FR" dirty="0"/>
              <a:t>Information </a:t>
            </a:r>
            <a:r>
              <a:rPr lang="fr-FR" dirty="0" err="1"/>
              <a:t>given</a:t>
            </a:r>
            <a:r>
              <a:rPr lang="fr-FR" dirty="0"/>
              <a:t> to National Civil Protection Agency </a:t>
            </a:r>
            <a:r>
              <a:rPr lang="fr-FR" dirty="0" err="1"/>
              <a:t>who</a:t>
            </a:r>
            <a:r>
              <a:rPr lang="fr-FR" dirty="0"/>
              <a:t> in charge in national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share</a:t>
            </a:r>
            <a:r>
              <a:rPr lang="fr-FR" dirty="0"/>
              <a:t> the information </a:t>
            </a:r>
            <a:r>
              <a:rPr lang="fr-FR" dirty="0" err="1"/>
              <a:t>with</a:t>
            </a:r>
            <a:r>
              <a:rPr lang="fr-FR" dirty="0"/>
              <a:t> local population and </a:t>
            </a:r>
            <a:r>
              <a:rPr lang="fr-FR" dirty="0" err="1"/>
              <a:t>everbody</a:t>
            </a:r>
            <a:r>
              <a:rPr lang="fr-FR" dirty="0"/>
              <a:t> in the country.</a:t>
            </a:r>
          </a:p>
          <a:p>
            <a:r>
              <a:rPr lang="fr-FR" dirty="0" err="1"/>
              <a:t>Fishermen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 care </a:t>
            </a:r>
            <a:r>
              <a:rPr lang="fr-FR" dirty="0" err="1"/>
              <a:t>upon</a:t>
            </a:r>
            <a:r>
              <a:rPr lang="fr-FR" dirty="0"/>
              <a:t> </a:t>
            </a:r>
            <a:r>
              <a:rPr lang="fr-FR" dirty="0" err="1"/>
              <a:t>receive</a:t>
            </a:r>
            <a:r>
              <a:rPr lang="fr-FR" dirty="0"/>
              <a:t> information on </a:t>
            </a:r>
            <a:r>
              <a:rPr lang="fr-FR" dirty="0" err="1"/>
              <a:t>ocean</a:t>
            </a:r>
            <a:r>
              <a:rPr lang="fr-FR" dirty="0"/>
              <a:t> state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to the </a:t>
            </a:r>
            <a:r>
              <a:rPr lang="fr-FR" dirty="0" err="1"/>
              <a:t>sea</a:t>
            </a:r>
            <a:r>
              <a:rPr lang="fr-FR" dirty="0"/>
              <a:t> or </a:t>
            </a:r>
            <a:r>
              <a:rPr lang="fr-FR" dirty="0" err="1"/>
              <a:t>they</a:t>
            </a:r>
            <a:r>
              <a:rPr lang="fr-FR" dirty="0"/>
              <a:t> are not </a:t>
            </a:r>
            <a:r>
              <a:rPr lang="fr-FR" dirty="0" err="1"/>
              <a:t>going</a:t>
            </a:r>
            <a:r>
              <a:rPr lang="fr-FR" dirty="0"/>
              <a:t> at all.</a:t>
            </a:r>
          </a:p>
        </p:txBody>
      </p:sp>
    </p:spTree>
    <p:extLst>
      <p:ext uri="{BB962C8B-B14F-4D97-AF65-F5344CB8AC3E}">
        <p14:creationId xmlns:p14="http://schemas.microsoft.com/office/powerpoint/2010/main" val="4286995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A2BCE-496A-FDAF-B495-E338EDF9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862" y="110375"/>
            <a:ext cx="3773954" cy="699992"/>
          </a:xfrm>
        </p:spPr>
        <p:txBody>
          <a:bodyPr>
            <a:noAutofit/>
          </a:bodyPr>
          <a:lstStyle/>
          <a:p>
            <a:r>
              <a:rPr lang="fr-FR" sz="3600" b="1" dirty="0"/>
              <a:t>Challenge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3D1CBD-9341-B37D-269A-FFEB2214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9341"/>
            <a:ext cx="9144000" cy="583136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fr-FR" sz="2500" dirty="0"/>
              <a:t>Equipements </a:t>
            </a:r>
            <a:r>
              <a:rPr lang="fr-FR" sz="2500" dirty="0" err="1"/>
              <a:t>needs</a:t>
            </a:r>
            <a:r>
              <a:rPr lang="fr-FR" sz="2500" dirty="0"/>
              <a:t> (</a:t>
            </a:r>
            <a:r>
              <a:rPr lang="fr-FR" sz="2500" dirty="0" err="1"/>
              <a:t>sensors</a:t>
            </a:r>
            <a:r>
              <a:rPr lang="fr-FR" sz="2500" dirty="0"/>
              <a:t> and new </a:t>
            </a:r>
            <a:r>
              <a:rPr lang="fr-FR" sz="2500" dirty="0" err="1"/>
              <a:t>buoy</a:t>
            </a:r>
            <a:r>
              <a:rPr lang="fr-FR" sz="2500" dirty="0"/>
              <a:t>); </a:t>
            </a:r>
            <a:r>
              <a:rPr lang="fr-FR" sz="2500" dirty="0" err="1"/>
              <a:t>maitenance</a:t>
            </a:r>
            <a:r>
              <a:rPr lang="fr-FR" sz="2500" dirty="0"/>
              <a:t>?</a:t>
            </a:r>
          </a:p>
          <a:p>
            <a:pPr algn="just">
              <a:spcBef>
                <a:spcPts val="600"/>
              </a:spcBef>
            </a:pPr>
            <a:r>
              <a:rPr lang="en-US" sz="2500" dirty="0"/>
              <a:t>Capacity Development for Marine Science and Technology and Ocean Literacy</a:t>
            </a:r>
          </a:p>
          <a:p>
            <a:pPr algn="just">
              <a:spcBef>
                <a:spcPts val="600"/>
              </a:spcBef>
            </a:pPr>
            <a:r>
              <a:rPr lang="en-US" sz="2500" dirty="0"/>
              <a:t>Continuous Professional Development (Focused workshops, Regional Training </a:t>
            </a:r>
            <a:r>
              <a:rPr lang="en-US" sz="2500" dirty="0" err="1"/>
              <a:t>Centres</a:t>
            </a:r>
            <a:r>
              <a:rPr lang="en-US" sz="2500" dirty="0"/>
              <a:t>, Fellowships,</a:t>
            </a:r>
          </a:p>
          <a:p>
            <a:pPr algn="just">
              <a:spcBef>
                <a:spcPts val="600"/>
              </a:spcBef>
            </a:pPr>
            <a:r>
              <a:rPr lang="en-GB" sz="25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Develop essential capacities and skills in Africa related to ocean science with a focus on scientific and technical skills of Early Career Ocean Professionals;</a:t>
            </a:r>
            <a:endParaRPr lang="fr-FR" sz="2500" dirty="0"/>
          </a:p>
          <a:p>
            <a:pPr algn="just">
              <a:spcBef>
                <a:spcPts val="600"/>
              </a:spcBef>
            </a:pPr>
            <a:r>
              <a:rPr lang="en-US" sz="2500" dirty="0"/>
              <a:t>Implementation of </a:t>
            </a:r>
            <a:r>
              <a:rPr lang="fr-FR" sz="2500" dirty="0" err="1"/>
              <a:t>Regional</a:t>
            </a:r>
            <a:r>
              <a:rPr lang="fr-FR" sz="2500" dirty="0"/>
              <a:t> and International collaboration on joint </a:t>
            </a:r>
            <a:r>
              <a:rPr lang="fr-FR" sz="2500" dirty="0" err="1"/>
              <a:t>project</a:t>
            </a:r>
            <a:endParaRPr lang="fr-FR" sz="2500" dirty="0"/>
          </a:p>
          <a:p>
            <a:pPr algn="just">
              <a:spcBef>
                <a:spcPts val="600"/>
              </a:spcBef>
            </a:pPr>
            <a:r>
              <a:rPr lang="fr-FR" sz="2500" dirty="0"/>
              <a:t>Lak or </a:t>
            </a:r>
            <a:r>
              <a:rPr lang="fr-FR" sz="2500" dirty="0" err="1"/>
              <a:t>Insufficient</a:t>
            </a:r>
            <a:r>
              <a:rPr lang="fr-FR" sz="2500" dirty="0"/>
              <a:t> of </a:t>
            </a:r>
            <a:r>
              <a:rPr lang="fr-FR" sz="2500" dirty="0" err="1"/>
              <a:t>funds</a:t>
            </a:r>
            <a:r>
              <a:rPr lang="fr-FR" sz="2500" dirty="0"/>
              <a:t> for </a:t>
            </a:r>
            <a:r>
              <a:rPr lang="fr-FR" sz="2500" dirty="0" err="1"/>
              <a:t>project</a:t>
            </a:r>
            <a:r>
              <a:rPr lang="fr-FR" sz="2500" dirty="0"/>
              <a:t> </a:t>
            </a:r>
            <a:r>
              <a:rPr lang="fr-FR" sz="2500" dirty="0" err="1"/>
              <a:t>implementation</a:t>
            </a:r>
            <a:endParaRPr lang="fr-FR" sz="2500" dirty="0"/>
          </a:p>
          <a:p>
            <a:pPr algn="just">
              <a:spcBef>
                <a:spcPts val="600"/>
              </a:spcBef>
            </a:pPr>
            <a:r>
              <a:rPr lang="fr-FR" sz="2500" dirty="0"/>
              <a:t>Data sharing</a:t>
            </a:r>
          </a:p>
          <a:p>
            <a:pPr algn="just">
              <a:spcBef>
                <a:spcPts val="600"/>
              </a:spcBef>
            </a:pPr>
            <a:r>
              <a:rPr lang="en-US" sz="2500" dirty="0"/>
              <a:t>Covid negatively impacts our activities</a:t>
            </a:r>
            <a:r>
              <a:rPr lang="fr-FR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645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204c3975_0_0"/>
          <p:cNvSpPr txBox="1">
            <a:spLocks noGrp="1"/>
          </p:cNvSpPr>
          <p:nvPr>
            <p:ph type="title"/>
          </p:nvPr>
        </p:nvSpPr>
        <p:spPr>
          <a:xfrm>
            <a:off x="1024831" y="60230"/>
            <a:ext cx="7624563" cy="10348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First oceanographic Data buoy in Benin</a:t>
            </a:r>
            <a:endParaRPr b="1" dirty="0"/>
          </a:p>
        </p:txBody>
      </p:sp>
      <p:pic>
        <p:nvPicPr>
          <p:cNvPr id="6" name="Picture 5" descr="H:\1_Presentation_buoy_data_22_02_2016\Photo_bouee\DSCF9719.JPG">
            <a:extLst>
              <a:ext uri="{FF2B5EF4-FFF2-40B4-BE49-F238E27FC236}">
                <a16:creationId xmlns:a16="http://schemas.microsoft.com/office/drawing/2014/main" id="{17DFBFC1-8F57-33F1-C761-4DE9EB4F8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t="8667" r="24715" b="9860"/>
          <a:stretch>
            <a:fillRect/>
          </a:stretch>
        </p:blipFill>
        <p:spPr bwMode="auto">
          <a:xfrm>
            <a:off x="0" y="1228412"/>
            <a:ext cx="483711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043EBB7-E0BF-0F33-51FE-10FDEAD256E2}"/>
              </a:ext>
            </a:extLst>
          </p:cNvPr>
          <p:cNvSpPr txBox="1"/>
          <p:nvPr/>
        </p:nvSpPr>
        <p:spPr>
          <a:xfrm>
            <a:off x="2146376" y="1190084"/>
            <a:ext cx="699762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Contexte</a:t>
            </a:r>
            <a:r>
              <a:rPr lang="fr-FR" sz="2400" dirty="0"/>
              <a:t>: </a:t>
            </a:r>
            <a:r>
              <a:rPr lang="en-US" sz="2400" dirty="0"/>
              <a:t>The Early Warning System project, 	funded by the UNDP (</a:t>
            </a:r>
            <a:r>
              <a:rPr lang="fr-FR" sz="2400" dirty="0"/>
              <a:t>SAP-Benin) Project 	</a:t>
            </a:r>
            <a:r>
              <a:rPr lang="fr-FR" sz="2400" dirty="0" err="1"/>
              <a:t>Oceanographic</a:t>
            </a:r>
            <a:r>
              <a:rPr lang="fr-FR" sz="2400" dirty="0"/>
              <a:t> </a:t>
            </a:r>
            <a:r>
              <a:rPr lang="fr-FR" sz="2400" dirty="0" err="1"/>
              <a:t>Buoy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	</a:t>
            </a:r>
            <a:r>
              <a:rPr lang="fr-FR" sz="2800" dirty="0" err="1"/>
              <a:t>Buoy</a:t>
            </a:r>
            <a:r>
              <a:rPr lang="fr-FR" sz="2800" dirty="0"/>
              <a:t> : ALIZE </a:t>
            </a:r>
            <a:r>
              <a:rPr lang="fr-FR" sz="2800" dirty="0" err="1"/>
              <a:t>form</a:t>
            </a:r>
            <a:r>
              <a:rPr lang="fr-FR" sz="2800" dirty="0"/>
              <a:t> </a:t>
            </a:r>
            <a:r>
              <a:rPr lang="fr-FR" sz="2800" dirty="0" err="1"/>
              <a:t>Nortek</a:t>
            </a:r>
            <a:r>
              <a:rPr lang="fr-FR" sz="2800" dirty="0"/>
              <a:t> Med</a:t>
            </a:r>
          </a:p>
          <a:p>
            <a:r>
              <a:rPr lang="fr-FR" sz="2800" dirty="0"/>
              <a:t>	</a:t>
            </a:r>
            <a:r>
              <a:rPr lang="fr-FR" sz="2800" dirty="0" err="1"/>
              <a:t>Oceanographic</a:t>
            </a:r>
            <a:r>
              <a:rPr lang="fr-FR" sz="2800" dirty="0"/>
              <a:t> and </a:t>
            </a:r>
            <a:r>
              <a:rPr lang="fr-FR" sz="2800" dirty="0" err="1"/>
              <a:t>Meteorologigical</a:t>
            </a:r>
            <a:r>
              <a:rPr lang="fr-FR" sz="2800" dirty="0"/>
              <a:t> </a:t>
            </a:r>
          </a:p>
          <a:p>
            <a:r>
              <a:rPr lang="fr-FR" sz="2800" dirty="0"/>
              <a:t>	stations</a:t>
            </a:r>
          </a:p>
          <a:p>
            <a:r>
              <a:rPr lang="fr-FR" sz="2800" dirty="0"/>
              <a:t>	</a:t>
            </a:r>
            <a:r>
              <a:rPr lang="en-US" sz="2800" dirty="0"/>
              <a:t>Powered by a solar panel</a:t>
            </a:r>
            <a:endParaRPr lang="fr-F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18873" y="6345"/>
            <a:ext cx="8686801" cy="106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dirty="0"/>
              <a:t>Some initiatives on the buoy network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3;p4">
            <a:extLst>
              <a:ext uri="{FF2B5EF4-FFF2-40B4-BE49-F238E27FC236}">
                <a16:creationId xmlns:a16="http://schemas.microsoft.com/office/drawing/2014/main" id="{DFE793D0-8DC9-9D8E-F3BE-279EF4A3B926}"/>
              </a:ext>
            </a:extLst>
          </p:cNvPr>
          <p:cNvSpPr txBox="1">
            <a:spLocks/>
          </p:cNvSpPr>
          <p:nvPr/>
        </p:nvSpPr>
        <p:spPr>
          <a:xfrm>
            <a:off x="38328" y="1133417"/>
            <a:ext cx="9067346" cy="57245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000" dirty="0">
                <a:latin typeface="Arial"/>
                <a:cs typeface="Arial"/>
                <a:sym typeface="Arial"/>
              </a:rPr>
              <a:t>Coastal Observatory for Climate, CO2 and Acidification in the </a:t>
            </a:r>
            <a:r>
              <a:rPr lang="en-US" sz="3000" dirty="0" err="1">
                <a:latin typeface="Arial"/>
                <a:cs typeface="Arial"/>
                <a:sym typeface="Arial"/>
              </a:rPr>
              <a:t>Atalnto</a:t>
            </a:r>
            <a:r>
              <a:rPr lang="en-US" sz="3000" dirty="0">
                <a:latin typeface="Arial"/>
                <a:cs typeface="Arial"/>
                <a:sym typeface="Arial"/>
              </a:rPr>
              <a:t>-Pacific: COCAS</a:t>
            </a:r>
          </a:p>
          <a:p>
            <a:pPr marL="0" indent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800" dirty="0">
              <a:latin typeface="Arial" panose="020B0604020202020204" pitchFamily="34" charset="0"/>
            </a:endParaRPr>
          </a:p>
          <a:p>
            <a:pPr marL="0" indent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Arial" panose="020B0604020202020204" pitchFamily="34" charset="0"/>
              </a:rPr>
              <a:t>The COCA project is based on a core of seven existing buoy-stations and their laboratories (France. Canary Islands. Morocco. Senegal. Benin. Brazil. Argentina) and two others planned (Colombia. Peru). In the future. COCA shall extend to more less-equipped coastal productivity hot spots (e.g.. Namibia).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720" dirty="0"/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A4275BF-B408-1FDD-0ACE-B888E9A8A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222" y="5375172"/>
            <a:ext cx="1550778" cy="147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86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18873" y="6345"/>
            <a:ext cx="8686801" cy="64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dirty="0"/>
              <a:t>Some initiatives on the buoy network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3;p4">
            <a:extLst>
              <a:ext uri="{FF2B5EF4-FFF2-40B4-BE49-F238E27FC236}">
                <a16:creationId xmlns:a16="http://schemas.microsoft.com/office/drawing/2014/main" id="{DFE793D0-8DC9-9D8E-F3BE-279EF4A3B926}"/>
              </a:ext>
            </a:extLst>
          </p:cNvPr>
          <p:cNvSpPr txBox="1">
            <a:spLocks/>
          </p:cNvSpPr>
          <p:nvPr/>
        </p:nvSpPr>
        <p:spPr>
          <a:xfrm>
            <a:off x="38327" y="856908"/>
            <a:ext cx="9067346" cy="59947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000" dirty="0">
                <a:latin typeface="Arial"/>
                <a:cs typeface="Arial"/>
              </a:rPr>
              <a:t>African Network of Fisheries Research and Marine Science Institutes (</a:t>
            </a:r>
            <a:r>
              <a:rPr lang="en-US" sz="3000" b="1" dirty="0">
                <a:latin typeface="Arial"/>
                <a:cs typeface="Arial"/>
              </a:rPr>
              <a:t>RAFISMER</a:t>
            </a:r>
            <a:r>
              <a:rPr lang="en-US" sz="3000" dirty="0">
                <a:latin typeface="Arial"/>
                <a:cs typeface="Arial"/>
              </a:rPr>
              <a:t>), </a:t>
            </a:r>
            <a:r>
              <a:rPr lang="en-US" sz="2800" dirty="0">
                <a:latin typeface="Arial"/>
                <a:cs typeface="Arial"/>
              </a:rPr>
              <a:t>leaded by Maroc</a:t>
            </a:r>
            <a:endParaRPr lang="en-US" sz="3000" dirty="0">
              <a:latin typeface="Arial"/>
              <a:cs typeface="Arial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400" b="1" dirty="0">
                <a:latin typeface="Arial"/>
                <a:cs typeface="Arial"/>
              </a:rPr>
              <a:t>Objectives</a:t>
            </a:r>
            <a:r>
              <a:rPr lang="en-US" sz="2400" dirty="0">
                <a:latin typeface="Arial"/>
                <a:cs typeface="Arial"/>
              </a:rPr>
              <a:t>: permanent organization for reflection, consultation and cooperation in fisheries research and marine sciences, which has the following Specific objectives:</a:t>
            </a:r>
          </a:p>
          <a:p>
            <a:pPr marL="180975" indent="-18097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400" dirty="0">
                <a:latin typeface="Arial"/>
                <a:cs typeface="Arial"/>
              </a:rPr>
              <a:t>promote scientific research in collaboration with similar sub-regional, regional and international organizations;</a:t>
            </a:r>
          </a:p>
          <a:p>
            <a:pPr marL="180975" indent="-18097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400" dirty="0">
                <a:latin typeface="Arial"/>
                <a:cs typeface="Arial"/>
              </a:rPr>
              <a:t>strengthen cooperation between African research institutions;</a:t>
            </a:r>
          </a:p>
          <a:p>
            <a:pPr marL="180975" indent="-18097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400" dirty="0">
                <a:latin typeface="Arial"/>
                <a:cs typeface="Arial"/>
              </a:rPr>
              <a:t>strengthen skills in the fields of scientific and technological research in the field of fisheries and marine sciences;</a:t>
            </a:r>
          </a:p>
          <a:p>
            <a:pPr marL="180975" indent="-18097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400" dirty="0">
                <a:latin typeface="Arial"/>
                <a:cs typeface="Arial"/>
              </a:rPr>
              <a:t>disseminate research results to different users in the most appropriate form;</a:t>
            </a:r>
          </a:p>
          <a:p>
            <a:pPr marL="180975" indent="-180975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400" dirty="0">
                <a:latin typeface="Arial"/>
                <a:cs typeface="Arial"/>
              </a:rPr>
              <a:t>improve the training of researchers from members countries.</a:t>
            </a:r>
            <a:endParaRPr lang="fr-FR" sz="2400" dirty="0">
              <a:latin typeface="Arial"/>
              <a:cs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803FF9-95E8-BF92-96C7-47A56F160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296" y="5311186"/>
            <a:ext cx="951377" cy="941230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356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6FA1C-9199-3E7B-9BC9-35E8E524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583" y="98558"/>
            <a:ext cx="7775137" cy="13190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600" b="1" dirty="0">
                <a:latin typeface="Chalkboard" charset="0"/>
                <a:ea typeface="Chalkboard" charset="0"/>
                <a:cs typeface="Chalkboard" charset="0"/>
              </a:rPr>
              <a:t>Marine &amp; Coastal Areas Management </a:t>
            </a:r>
            <a:br>
              <a:rPr lang="en-GB" sz="3600" b="1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3600" b="1" dirty="0">
                <a:latin typeface="Chalkboard" charset="0"/>
                <a:ea typeface="Chalkboard" charset="0"/>
                <a:cs typeface="Chalkboard" charset="0"/>
              </a:rPr>
              <a:t> in North and West Africa (</a:t>
            </a:r>
            <a:r>
              <a:rPr lang="en-GB" sz="3600" b="1" dirty="0" err="1">
                <a:latin typeface="Chalkboard" charset="0"/>
                <a:ea typeface="Chalkboard" charset="0"/>
                <a:cs typeface="Chalkboard" charset="0"/>
              </a:rPr>
              <a:t>MarCNoWa</a:t>
            </a:r>
            <a:r>
              <a:rPr lang="en-GB" sz="3600" b="1" dirty="0">
                <a:latin typeface="Chalkboard" charset="0"/>
                <a:ea typeface="Chalkboard" charset="0"/>
                <a:cs typeface="Chalkboard" charset="0"/>
              </a:rPr>
              <a:t>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24F5B17-CF3C-7BD5-5B2E-94A0CAB25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71" y="1741193"/>
            <a:ext cx="8733339" cy="497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9CBB7F4-BAAF-A7AD-86E8-19C38A047095}"/>
              </a:ext>
            </a:extLst>
          </p:cNvPr>
          <p:cNvSpPr/>
          <p:nvPr/>
        </p:nvSpPr>
        <p:spPr>
          <a:xfrm>
            <a:off x="7222117" y="4008030"/>
            <a:ext cx="1560503" cy="16481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652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57F45-3364-9CFD-308C-7CA9C669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331"/>
            <a:ext cx="8642997" cy="1143000"/>
          </a:xfrm>
        </p:spPr>
        <p:txBody>
          <a:bodyPr>
            <a:noAutofit/>
          </a:bodyPr>
          <a:lstStyle/>
          <a:p>
            <a:pPr algn="r"/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UG-GMES External Communication</a:t>
            </a:r>
            <a:endParaRPr lang="fr-FR" sz="3200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45C716D-8357-9CB2-7792-FBE6269C8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597705"/>
              </p:ext>
            </p:extLst>
          </p:nvPr>
        </p:nvGraphicFramePr>
        <p:xfrm>
          <a:off x="43803" y="1253331"/>
          <a:ext cx="9056394" cy="476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32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b204c3975_0_17"/>
          <p:cNvSpPr txBox="1">
            <a:spLocks noGrp="1"/>
          </p:cNvSpPr>
          <p:nvPr>
            <p:ph type="title"/>
          </p:nvPr>
        </p:nvSpPr>
        <p:spPr>
          <a:xfrm>
            <a:off x="2244933" y="48134"/>
            <a:ext cx="4500819" cy="595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Address to DBCP</a:t>
            </a:r>
            <a:endParaRPr sz="4000" b="1" dirty="0"/>
          </a:p>
        </p:txBody>
      </p:sp>
      <p:sp>
        <p:nvSpPr>
          <p:cNvPr id="150" name="Google Shape;150;g5b204c3975_0_17"/>
          <p:cNvSpPr txBox="1">
            <a:spLocks noGrp="1"/>
          </p:cNvSpPr>
          <p:nvPr>
            <p:ph type="body" idx="1"/>
          </p:nvPr>
        </p:nvSpPr>
        <p:spPr>
          <a:xfrm>
            <a:off x="60231" y="1204598"/>
            <a:ext cx="9045442" cy="5653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000" dirty="0"/>
              <a:t>Capacity building for the youth formal or/and License, Master and Ph. D degree</a:t>
            </a:r>
          </a:p>
          <a:p>
            <a:pPr marL="457200" lvl="0" indent="-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000" dirty="0"/>
              <a:t>Implementation of regional project using low cost equipment</a:t>
            </a:r>
          </a:p>
          <a:p>
            <a:pPr marL="457200" lvl="0" indent="-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000" dirty="0"/>
              <a:t>Involvement in the existing project</a:t>
            </a:r>
          </a:p>
          <a:p>
            <a:pPr marL="254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200"/>
              <a:buNone/>
            </a:pPr>
            <a:r>
              <a:rPr lang="en-US" sz="3000" dirty="0"/>
              <a:t>     And/or</a:t>
            </a:r>
            <a:endParaRPr sz="3000" dirty="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000" dirty="0"/>
              <a:t>What suggestions do you have for the DBCP?:</a:t>
            </a:r>
          </a:p>
          <a:p>
            <a:pPr marL="882650" lvl="1" indent="-457200">
              <a:lnSpc>
                <a:spcPct val="115000"/>
              </a:lnSpc>
              <a:spcBef>
                <a:spcPts val="0"/>
              </a:spcBef>
              <a:buSzPts val="3200"/>
              <a:buFont typeface="Wingdings" panose="05000000000000000000" pitchFamily="2" charset="2"/>
              <a:buChar char="v"/>
            </a:pPr>
            <a:r>
              <a:rPr lang="en-US" sz="2600" dirty="0"/>
              <a:t>To allow individual person to become member, if possible</a:t>
            </a:r>
            <a:endParaRPr sz="2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149475"/>
            <a:ext cx="7772400" cy="1470025"/>
          </a:xfrm>
        </p:spPr>
        <p:txBody>
          <a:bodyPr/>
          <a:lstStyle/>
          <a:p>
            <a:r>
              <a:rPr lang="en-US" sz="4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9023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1131343" y="82158"/>
            <a:ext cx="7667704" cy="5795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Buoy position</a:t>
            </a:r>
            <a:endParaRPr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D31146-0A3A-A455-B13D-D77945ED7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2" y="1049219"/>
            <a:ext cx="8990688" cy="539471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BCC70C7-16EB-EEC5-9B80-04F2496C3015}"/>
              </a:ext>
            </a:extLst>
          </p:cNvPr>
          <p:cNvSpPr txBox="1"/>
          <p:nvPr/>
        </p:nvSpPr>
        <p:spPr>
          <a:xfrm>
            <a:off x="859646" y="5044389"/>
            <a:ext cx="3860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6°18.488’N, 2°28.46’E 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D530854-E2E1-CE70-E863-863CFAB62221}"/>
              </a:ext>
            </a:extLst>
          </p:cNvPr>
          <p:cNvCxnSpPr>
            <a:cxnSpLocks/>
          </p:cNvCxnSpPr>
          <p:nvPr/>
        </p:nvCxnSpPr>
        <p:spPr>
          <a:xfrm>
            <a:off x="4572000" y="5365940"/>
            <a:ext cx="1604307" cy="5201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01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1281255" y="146599"/>
            <a:ext cx="7701220" cy="6178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/>
              <a:t>Components of </a:t>
            </a:r>
            <a:r>
              <a:rPr lang="fr-FR" sz="3600" b="1" dirty="0" err="1"/>
              <a:t>oceanographic</a:t>
            </a:r>
            <a:r>
              <a:rPr lang="fr-FR" sz="3600" b="1" dirty="0"/>
              <a:t> </a:t>
            </a:r>
            <a:r>
              <a:rPr lang="fr-FR" sz="3600" b="1" dirty="0" err="1"/>
              <a:t>buoy</a:t>
            </a:r>
            <a:endParaRPr sz="3600" b="1" dirty="0"/>
          </a:p>
        </p:txBody>
      </p:sp>
      <p:sp>
        <p:nvSpPr>
          <p:cNvPr id="131" name="Google Shape;131;g5b204c3975_0_8"/>
          <p:cNvSpPr txBox="1">
            <a:spLocks noGrp="1"/>
          </p:cNvSpPr>
          <p:nvPr>
            <p:ph type="body" idx="1"/>
          </p:nvPr>
        </p:nvSpPr>
        <p:spPr>
          <a:xfrm>
            <a:off x="1" y="1051285"/>
            <a:ext cx="9144000" cy="5716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Anchorage: about 6.3 km from the Cotonou Port Authority;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Coordinates : </a:t>
            </a:r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6°18.488’N, 2°28.46’E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Start of recording: December 15. 2015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types of measurements (i.e. 3 stations):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data: interval: 10 min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Wind (Direction. Average Speed)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Humidity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Precipitation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2- Current meter: interval: 10 min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Surface temperature (1.5 m depth)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Turbidity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Current (Direction and Speed)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3- Central altitude: interval: 30 min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Swells (Significant Height. Direction and Peak Period)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1642634" y="29354"/>
            <a:ext cx="5305710" cy="5795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Wave sensor</a:t>
            </a:r>
            <a:endParaRPr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50F598-360A-A5AF-F640-FE2E44E19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55" y="1582063"/>
            <a:ext cx="7990535" cy="4495686"/>
          </a:xfrm>
          <a:prstGeom prst="rect">
            <a:avLst/>
          </a:prstGeom>
        </p:spPr>
      </p:pic>
      <p:sp>
        <p:nvSpPr>
          <p:cNvPr id="7" name="Google Shape;131;g5b204c3975_0_8">
            <a:extLst>
              <a:ext uri="{FF2B5EF4-FFF2-40B4-BE49-F238E27FC236}">
                <a16:creationId xmlns:a16="http://schemas.microsoft.com/office/drawing/2014/main" id="{6630EA36-61E2-A28C-F736-B6B5E3D8CE59}"/>
              </a:ext>
            </a:extLst>
          </p:cNvPr>
          <p:cNvSpPr txBox="1">
            <a:spLocks/>
          </p:cNvSpPr>
          <p:nvPr/>
        </p:nvSpPr>
        <p:spPr>
          <a:xfrm>
            <a:off x="991056" y="608885"/>
            <a:ext cx="8037960" cy="11377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3DM-GX3 -25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Miniature Attitude </a:t>
            </a:r>
            <a:r>
              <a:rPr lang="fr-FR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Heading</a:t>
            </a:r>
            <a:r>
              <a:rPr lang="fr-F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Reference System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2327066" y="29354"/>
            <a:ext cx="3613796" cy="5795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Profiler</a:t>
            </a:r>
            <a:endParaRPr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652E2B-5CA6-6E71-8C16-32EAA15C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634" y="3546494"/>
            <a:ext cx="3952027" cy="290521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DD68FBA-19CB-3CD8-70FB-B644BA359217}"/>
              </a:ext>
            </a:extLst>
          </p:cNvPr>
          <p:cNvSpPr txBox="1"/>
          <p:nvPr/>
        </p:nvSpPr>
        <p:spPr>
          <a:xfrm>
            <a:off x="0" y="406295"/>
            <a:ext cx="9141386" cy="3660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800" dirty="0">
              <a:solidFill>
                <a:srgbClr val="0D0D0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Nortek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Aquadopp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® Profiler is designed with flexibility in mind. It is small. easy to use. and works equally well in ocean. coastal. or river environments. From its introduction in 2000. the </a:t>
            </a:r>
            <a:r>
              <a:rPr lang="en-US" sz="280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Aquadopp</a:t>
            </a:r>
            <a:r>
              <a:rPr lang="en-US" sz="2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® Profiler has represented a completely new generation of current profilers. 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4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1527650" y="29353"/>
            <a:ext cx="6537687" cy="994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Turbidity sensors</a:t>
            </a:r>
            <a:br>
              <a:rPr lang="en-US" b="1" dirty="0"/>
            </a:b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OBS-3+ et BS300 OB S-3A </a:t>
            </a:r>
            <a:endParaRPr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F3DCB5-FE70-103B-D1E3-70B1F4FE4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1" y="1276895"/>
            <a:ext cx="795020" cy="438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86C4DCE-848F-66EC-8415-31ADC81C4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4" y="1324171"/>
            <a:ext cx="3937635" cy="41512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C461604-35A0-0D02-6E78-C8811B62F1BF}"/>
              </a:ext>
            </a:extLst>
          </p:cNvPr>
          <p:cNvSpPr txBox="1"/>
          <p:nvPr/>
        </p:nvSpPr>
        <p:spPr>
          <a:xfrm>
            <a:off x="4697934" y="2118330"/>
            <a:ext cx="44460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The OBS-3+ and OBS300 use OBS® </a:t>
            </a:r>
            <a:r>
              <a:rPr lang="fr-FR" sz="3200" dirty="0" err="1"/>
              <a:t>technology</a:t>
            </a:r>
            <a:r>
              <a:rPr lang="fr-FR" sz="3200" dirty="0"/>
              <a:t> to </a:t>
            </a:r>
            <a:r>
              <a:rPr lang="fr-FR" sz="3200" dirty="0" err="1"/>
              <a:t>measure</a:t>
            </a:r>
            <a:r>
              <a:rPr lang="fr-FR" sz="3200" dirty="0"/>
              <a:t> </a:t>
            </a:r>
            <a:r>
              <a:rPr lang="fr-FR" sz="3200" dirty="0" err="1"/>
              <a:t>suspended</a:t>
            </a:r>
            <a:r>
              <a:rPr lang="fr-FR" sz="3200" dirty="0"/>
              <a:t> </a:t>
            </a:r>
            <a:r>
              <a:rPr lang="fr-FR" sz="3200" dirty="0" err="1"/>
              <a:t>solids</a:t>
            </a:r>
            <a:r>
              <a:rPr lang="fr-FR" sz="3200" dirty="0"/>
              <a:t> and </a:t>
            </a:r>
            <a:r>
              <a:rPr lang="fr-FR" sz="3200" dirty="0" err="1"/>
              <a:t>turbidity</a:t>
            </a:r>
            <a:r>
              <a:rPr lang="fr-FR" sz="3200" dirty="0"/>
              <a:t> up to 4000 NTU. </a:t>
            </a:r>
            <a:r>
              <a:rPr lang="fr-FR" sz="3200" dirty="0" err="1"/>
              <a:t>Those</a:t>
            </a:r>
            <a:r>
              <a:rPr lang="fr-FR" sz="3200" dirty="0"/>
              <a:t> are submersible </a:t>
            </a:r>
            <a:r>
              <a:rPr lang="fr-FR" sz="3200" dirty="0" err="1"/>
              <a:t>sensors</a:t>
            </a:r>
            <a:r>
              <a:rPr lang="fr-F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219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1034860" y="29353"/>
            <a:ext cx="7693006" cy="9945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Meteorological Station at the top of the buoy</a:t>
            </a:r>
            <a:endParaRPr sz="40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461604-35A0-0D02-6E78-C8811B62F1BF}"/>
              </a:ext>
            </a:extLst>
          </p:cNvPr>
          <p:cNvSpPr txBox="1"/>
          <p:nvPr/>
        </p:nvSpPr>
        <p:spPr>
          <a:xfrm>
            <a:off x="5064790" y="2118330"/>
            <a:ext cx="407921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Vaisala Weather Transmitter WXT520</a:t>
            </a:r>
          </a:p>
          <a:p>
            <a:r>
              <a:rPr lang="en-US" sz="3200" dirty="0"/>
              <a:t>Access to real-time weather data</a:t>
            </a:r>
            <a:endParaRPr lang="fr-FR" sz="32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482F31-2D8E-7B7A-9D95-874BA3010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869"/>
            <a:ext cx="5015865" cy="4418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90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204c3975_0_8"/>
          <p:cNvSpPr txBox="1">
            <a:spLocks noGrp="1"/>
          </p:cNvSpPr>
          <p:nvPr>
            <p:ph type="title"/>
          </p:nvPr>
        </p:nvSpPr>
        <p:spPr>
          <a:xfrm>
            <a:off x="1131343" y="82158"/>
            <a:ext cx="7667704" cy="5795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System at the sea. under water</a:t>
            </a:r>
            <a:endParaRPr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F3C843-FDE1-6880-5998-67648363F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2" y="1204056"/>
            <a:ext cx="2136922" cy="503795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9323B13-0330-ABA5-7AEF-E403989B621E}"/>
              </a:ext>
            </a:extLst>
          </p:cNvPr>
          <p:cNvSpPr txBox="1"/>
          <p:nvPr/>
        </p:nvSpPr>
        <p:spPr>
          <a:xfrm>
            <a:off x="2327066" y="5015511"/>
            <a:ext cx="67540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Heavy body to </a:t>
            </a:r>
            <a:r>
              <a:rPr lang="fr-FR" sz="3200" dirty="0" err="1"/>
              <a:t>keep</a:t>
            </a:r>
            <a:r>
              <a:rPr lang="fr-FR" sz="3200" dirty="0"/>
              <a:t> the </a:t>
            </a:r>
            <a:r>
              <a:rPr lang="fr-FR" sz="3200" dirty="0" err="1"/>
              <a:t>buoy</a:t>
            </a:r>
            <a:r>
              <a:rPr lang="fr-FR" sz="3200" dirty="0"/>
              <a:t> at the </a:t>
            </a:r>
            <a:r>
              <a:rPr lang="fr-FR" sz="3200" dirty="0" err="1"/>
              <a:t>bottom</a:t>
            </a:r>
            <a:endParaRPr lang="fr-FR" sz="3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2064946-8780-0098-E165-2C4A3FD7626E}"/>
              </a:ext>
            </a:extLst>
          </p:cNvPr>
          <p:cNvSpPr txBox="1"/>
          <p:nvPr/>
        </p:nvSpPr>
        <p:spPr>
          <a:xfrm>
            <a:off x="2286000" y="3166308"/>
            <a:ext cx="1431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/>
              <a:t>Chain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D83AD4C-AA5C-DDF2-E5EC-AFB581664152}"/>
              </a:ext>
            </a:extLst>
          </p:cNvPr>
          <p:cNvSpPr txBox="1"/>
          <p:nvPr/>
        </p:nvSpPr>
        <p:spPr>
          <a:xfrm>
            <a:off x="2457149" y="1378660"/>
            <a:ext cx="4748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Under the </a:t>
            </a:r>
            <a:r>
              <a:rPr lang="fr-FR" sz="2800" dirty="0" err="1"/>
              <a:t>Buoy</a:t>
            </a:r>
            <a:r>
              <a:rPr lang="fr-FR" sz="2800" dirty="0"/>
              <a:t>. the </a:t>
            </a:r>
            <a:r>
              <a:rPr lang="fr-FR" sz="2800" dirty="0" err="1"/>
              <a:t>sensors</a:t>
            </a:r>
            <a:endParaRPr lang="fr-FR" sz="2800" dirty="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81977E7-933F-3261-38A1-445B50851A10}"/>
              </a:ext>
            </a:extLst>
          </p:cNvPr>
          <p:cNvCxnSpPr>
            <a:cxnSpLocks/>
          </p:cNvCxnSpPr>
          <p:nvPr/>
        </p:nvCxnSpPr>
        <p:spPr>
          <a:xfrm flipH="1">
            <a:off x="1089614" y="1640270"/>
            <a:ext cx="13320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B423145-843E-98F8-68E6-B53671198619}"/>
              </a:ext>
            </a:extLst>
          </p:cNvPr>
          <p:cNvCxnSpPr>
            <a:cxnSpLocks/>
          </p:cNvCxnSpPr>
          <p:nvPr/>
        </p:nvCxnSpPr>
        <p:spPr>
          <a:xfrm flipH="1">
            <a:off x="1237451" y="5538968"/>
            <a:ext cx="1142298" cy="11717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05833CA-5685-58BA-5C46-4EEFA8F78D2E}"/>
              </a:ext>
            </a:extLst>
          </p:cNvPr>
          <p:cNvCxnSpPr>
            <a:cxnSpLocks/>
          </p:cNvCxnSpPr>
          <p:nvPr/>
        </p:nvCxnSpPr>
        <p:spPr>
          <a:xfrm flipH="1">
            <a:off x="722759" y="3458695"/>
            <a:ext cx="1646036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BA8E46D1-16DA-84AA-7E70-CB53C2CC5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773" y="951436"/>
            <a:ext cx="1602937" cy="3522005"/>
          </a:xfrm>
          <a:prstGeom prst="rect">
            <a:avLst/>
          </a:prstGeom>
        </p:spPr>
      </p:pic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03FBBFC4-6C30-8700-63F1-44836397A397}"/>
              </a:ext>
            </a:extLst>
          </p:cNvPr>
          <p:cNvSpPr/>
          <p:nvPr/>
        </p:nvSpPr>
        <p:spPr>
          <a:xfrm>
            <a:off x="5156376" y="2453001"/>
            <a:ext cx="2136922" cy="1226501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/>
              <a:t>Antenna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93739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34364</TotalTime>
  <Words>975</Words>
  <Application>Microsoft Office PowerPoint</Application>
  <PresentationFormat>Affichage à l'écran (4:3)</PresentationFormat>
  <Paragraphs>132</Paragraphs>
  <Slides>25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Chalkboard</vt:lpstr>
      <vt:lpstr>Times New Roman</vt:lpstr>
      <vt:lpstr>Wingdings</vt:lpstr>
      <vt:lpstr>Office Theme</vt:lpstr>
      <vt:lpstr>Custom Design</vt:lpstr>
      <vt:lpstr>Présentation PowerPoint</vt:lpstr>
      <vt:lpstr>First oceanographic Data buoy in Benin</vt:lpstr>
      <vt:lpstr>Buoy position</vt:lpstr>
      <vt:lpstr>Components of oceanographic buoy</vt:lpstr>
      <vt:lpstr>Wave sensor</vt:lpstr>
      <vt:lpstr>Profiler</vt:lpstr>
      <vt:lpstr>Turbidity sensors OBS-3+ et BS300 OB S-3A </vt:lpstr>
      <vt:lpstr>Meteorological Station at the top of the buoy</vt:lpstr>
      <vt:lpstr>System at the sea. under water</vt:lpstr>
      <vt:lpstr>      Output of Data on the interface receiver</vt:lpstr>
      <vt:lpstr> Output of Data on the interface receiver</vt:lpstr>
      <vt:lpstr>The Swell (Significant Height Peak Period and Peak Direction)</vt:lpstr>
      <vt:lpstr>Evolution of Speed and Direction over time the wind</vt:lpstr>
      <vt:lpstr>Buoy of Cotonou Port authority 2021</vt:lpstr>
      <vt:lpstr>Challenges</vt:lpstr>
      <vt:lpstr>Importance of the buoy data </vt:lpstr>
      <vt:lpstr>Importance of the buoy data </vt:lpstr>
      <vt:lpstr>Communities involvment: advantage</vt:lpstr>
      <vt:lpstr>Challenge</vt:lpstr>
      <vt:lpstr>Some initiatives on the buoy network</vt:lpstr>
      <vt:lpstr>Some initiatives on the buoy network</vt:lpstr>
      <vt:lpstr>Marine &amp; Coastal Areas Management   in North and West Africa (MarCNoWa)</vt:lpstr>
      <vt:lpstr>UG-GMES External Communication</vt:lpstr>
      <vt:lpstr>Address to DBCP</vt:lpstr>
      <vt:lpstr>Thank you!</vt:lpstr>
    </vt:vector>
  </TitlesOfParts>
  <Company>IOC/UNESCO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DBCP-33 TC report</dc:title>
  <dc:creator>Long Jiang</dc:creator>
  <cp:lastModifiedBy>Z-S</cp:lastModifiedBy>
  <cp:revision>756</cp:revision>
  <cp:lastPrinted>2017-11-08T15:57:27Z</cp:lastPrinted>
  <dcterms:created xsi:type="dcterms:W3CDTF">2008-01-30T04:31:58Z</dcterms:created>
  <dcterms:modified xsi:type="dcterms:W3CDTF">2022-11-02T09:43:46Z</dcterms:modified>
</cp:coreProperties>
</file>