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1" r:id="rId2"/>
    <p:sldMasterId id="2147483663" r:id="rId3"/>
  </p:sldMasterIdLst>
  <p:notesMasterIdLst>
    <p:notesMasterId r:id="rId16"/>
  </p:notesMasterIdLst>
  <p:sldIdLst>
    <p:sldId id="256" r:id="rId4"/>
    <p:sldId id="258" r:id="rId5"/>
    <p:sldId id="259" r:id="rId6"/>
    <p:sldId id="262" r:id="rId7"/>
    <p:sldId id="260" r:id="rId8"/>
    <p:sldId id="276" r:id="rId9"/>
    <p:sldId id="261" r:id="rId10"/>
    <p:sldId id="265" r:id="rId11"/>
    <p:sldId id="266" r:id="rId12"/>
    <p:sldId id="267" r:id="rId13"/>
    <p:sldId id="279" r:id="rId14"/>
    <p:sldId id="280" r:id="rId15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hUweEYJCL+g0SfxN/lGZzNQRSz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5D965-E18C-FA32-C370-D1870EF716BE}" v="130" dt="2022-07-31T11:21:48.678"/>
    <p1510:client id="{B980B80A-0123-4C71-87FE-93C417D8D4AF}" v="3" dt="2022-07-28T13:18:55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90458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631" y="0"/>
            <a:ext cx="2890457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9991"/>
            <a:ext cx="2890458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61045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187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00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09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900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3:notes"/>
          <p:cNvSpPr txBox="1">
            <a:spLocks noGrp="1"/>
          </p:cNvSpPr>
          <p:nvPr>
            <p:ph type="body" idx="1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3:notes"/>
          <p:cNvSpPr txBox="1">
            <a:spLocks noGrp="1"/>
          </p:cNvSpPr>
          <p:nvPr>
            <p:ph type="sldNum" idx="12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653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10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87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Google Shape;26;p6"/>
          <p:cNvSpPr/>
          <p:nvPr/>
        </p:nvSpPr>
        <p:spPr>
          <a:xfrm>
            <a:off x="0" y="1"/>
            <a:ext cx="9144000" cy="1221191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ABB0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318" y="192553"/>
            <a:ext cx="877494" cy="836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116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B98"/>
              </a:buClr>
              <a:buSzPts val="2000"/>
              <a:buNone/>
              <a:defRPr sz="2000">
                <a:solidFill>
                  <a:srgbClr val="898B9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98B98"/>
              </a:buClr>
              <a:buSzPts val="1800"/>
              <a:buNone/>
              <a:defRPr sz="1800">
                <a:solidFill>
                  <a:srgbClr val="898B9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98B98"/>
              </a:buClr>
              <a:buSzPts val="1600"/>
              <a:buNone/>
              <a:defRPr sz="1600">
                <a:solidFill>
                  <a:srgbClr val="898B9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B98"/>
              </a:buClr>
              <a:buSzPts val="1400"/>
              <a:buNone/>
              <a:defRPr sz="1400">
                <a:solidFill>
                  <a:srgbClr val="898B9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B98"/>
              </a:buClr>
              <a:buSzPts val="1400"/>
              <a:buNone/>
              <a:defRPr sz="1400">
                <a:solidFill>
                  <a:srgbClr val="898B9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B98"/>
              </a:buClr>
              <a:buSzPts val="1400"/>
              <a:buNone/>
              <a:defRPr sz="1400">
                <a:solidFill>
                  <a:srgbClr val="898B9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B98"/>
              </a:buClr>
              <a:buSzPts val="1400"/>
              <a:buNone/>
              <a:defRPr sz="1400">
                <a:solidFill>
                  <a:srgbClr val="898B9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B98"/>
              </a:buClr>
              <a:buSzPts val="1400"/>
              <a:buNone/>
              <a:defRPr sz="1400">
                <a:solidFill>
                  <a:srgbClr val="898B9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B98"/>
              </a:buClr>
              <a:buSzPts val="1400"/>
              <a:buNone/>
              <a:defRPr sz="1400">
                <a:solidFill>
                  <a:srgbClr val="898B9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57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45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3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45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09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7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4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 rot="5400000">
            <a:off x="5464175" y="1371600"/>
            <a:ext cx="438785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 rot="5400000">
            <a:off x="1273175" y="-609600"/>
            <a:ext cx="438785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6"/>
          <p:cNvSpPr/>
          <p:nvPr/>
        </p:nvSpPr>
        <p:spPr>
          <a:xfrm>
            <a:off x="0" y="0"/>
            <a:ext cx="9144000" cy="2833352"/>
          </a:xfrm>
          <a:custGeom>
            <a:avLst/>
            <a:gdLst/>
            <a:ahLst/>
            <a:cxnLst/>
            <a:rect l="l" t="t" r="r" b="b"/>
            <a:pathLst>
              <a:path w="21600" h="30049" extrusionOk="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6"/>
          <p:cNvSpPr txBox="1"/>
          <p:nvPr/>
        </p:nvSpPr>
        <p:spPr>
          <a:xfrm>
            <a:off x="0" y="6592888"/>
            <a:ext cx="3348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6" descr="dbcp_light_tex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800" y="274639"/>
            <a:ext cx="1206534" cy="12081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611912F-0A6A-46AC-9698-00CCE231A6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2251" y="274637"/>
            <a:ext cx="1145517" cy="113669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627352-1745-49DB-8C91-B1279429FD8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4034" y="274636"/>
            <a:ext cx="1145517" cy="113403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8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8" descr="dbcp_light_text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05242" y="199800"/>
            <a:ext cx="775061" cy="7969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B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467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kccwxhtOv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/>
        </p:nvSpPr>
        <p:spPr>
          <a:xfrm>
            <a:off x="0" y="2786744"/>
            <a:ext cx="91440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Task Team Environmental Stewardship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Chair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Karen Grissom</a:t>
            </a:r>
            <a:endParaRPr lang="en-US"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DBCP-38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1-4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sz="36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914400" y="1602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3. Key highlights this year*</a:t>
            </a:r>
            <a:endParaRPr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B06B1-0C0E-4D04-B04A-67392572D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" y="1104239"/>
            <a:ext cx="7639124" cy="540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15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58D378-F11A-4330-A1A4-E8D5CD0F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Overall Incidents Count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FE6119-FD69-4CB2-A20E-0ABA52C38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71" y="1600200"/>
            <a:ext cx="8341259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1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AD69B9-A2A9-4C0F-9DCD-99379AA8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Incidents by Detection Type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03FF22-F886-4798-B180-94DB567D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" y="1417638"/>
            <a:ext cx="8930618" cy="49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6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204c3975_0_0"/>
          <p:cNvSpPr txBox="1">
            <a:spLocks noGrp="1"/>
          </p:cNvSpPr>
          <p:nvPr>
            <p:ph type="title"/>
          </p:nvPr>
        </p:nvSpPr>
        <p:spPr>
          <a:xfrm>
            <a:off x="690880" y="101918"/>
            <a:ext cx="8229600" cy="7108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1. Statistics</a:t>
            </a:r>
            <a:endParaRPr b="1" dirty="0"/>
          </a:p>
        </p:txBody>
      </p:sp>
      <p:sp>
        <p:nvSpPr>
          <p:cNvPr id="124" name="Google Shape;124;g5b204c3975_0_0"/>
          <p:cNvSpPr txBox="1">
            <a:spLocks noGrp="1"/>
          </p:cNvSpPr>
          <p:nvPr>
            <p:ph type="body" idx="1"/>
          </p:nvPr>
        </p:nvSpPr>
        <p:spPr>
          <a:xfrm>
            <a:off x="528320" y="8128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39800" lvl="1" indent="-457200">
              <a:lnSpc>
                <a:spcPct val="115000"/>
              </a:lnSpc>
              <a:spcBef>
                <a:spcPts val="600"/>
              </a:spcBef>
              <a:buSzPts val="3200"/>
              <a:buFont typeface="+mj-lt"/>
              <a:buAutoNum type="arabicPeriod"/>
            </a:pPr>
            <a:r>
              <a:rPr lang="en-US" sz="2400" dirty="0"/>
              <a:t>How many meetings did you have this year ? – </a:t>
            </a:r>
            <a:r>
              <a:rPr lang="en-US" sz="2400" dirty="0">
                <a:solidFill>
                  <a:srgbClr val="FF0000"/>
                </a:solidFill>
              </a:rPr>
              <a:t>2 with team and 2 with others</a:t>
            </a:r>
          </a:p>
          <a:p>
            <a:pPr marL="939800" lvl="1" indent="-457200">
              <a:lnSpc>
                <a:spcPct val="115000"/>
              </a:lnSpc>
              <a:spcBef>
                <a:spcPts val="600"/>
              </a:spcBef>
              <a:buSzPts val="3200"/>
              <a:buFont typeface="+mj-lt"/>
              <a:buAutoNum type="arabicPeriod"/>
            </a:pPr>
            <a:r>
              <a:rPr lang="en-US" sz="2400" dirty="0"/>
              <a:t>How many actions do you have ? </a:t>
            </a:r>
            <a:r>
              <a:rPr lang="en-US" sz="2400" dirty="0">
                <a:solidFill>
                  <a:srgbClr val="FF0000"/>
                </a:solidFill>
              </a:rPr>
              <a:t>3 (membership, connections, baseline)</a:t>
            </a:r>
          </a:p>
          <a:p>
            <a:pPr marL="939800" lvl="1" indent="-457200">
              <a:lnSpc>
                <a:spcPct val="115000"/>
              </a:lnSpc>
              <a:spcBef>
                <a:spcPts val="600"/>
              </a:spcBef>
              <a:buSzPts val="3200"/>
              <a:buFont typeface="+mj-lt"/>
              <a:buAutoNum type="arabicPeriod"/>
            </a:pPr>
            <a:r>
              <a:rPr lang="en-US" sz="2400" dirty="0"/>
              <a:t>How many actions have been completed? </a:t>
            </a:r>
            <a:r>
              <a:rPr lang="en-US" sz="2400" dirty="0">
                <a:solidFill>
                  <a:srgbClr val="FF0000"/>
                </a:solidFill>
              </a:rPr>
              <a:t>All 3 are progressing, 1 will be complete this spring and 2 will be ongoing</a:t>
            </a:r>
          </a:p>
          <a:p>
            <a:pPr marL="939800" lvl="1" indent="-457200">
              <a:lnSpc>
                <a:spcPct val="114999"/>
              </a:lnSpc>
              <a:spcBef>
                <a:spcPts val="600"/>
              </a:spcBef>
              <a:buSzPts val="3200"/>
              <a:buAutoNum type="arabicPeriod"/>
            </a:pPr>
            <a:r>
              <a:rPr lang="en-US" sz="2400" dirty="0"/>
              <a:t>How many will be completed next year ? </a:t>
            </a:r>
            <a:r>
              <a:rPr lang="en-US" sz="2400" dirty="0">
                <a:solidFill>
                  <a:srgbClr val="FF0000"/>
                </a:solidFill>
              </a:rPr>
              <a:t>1 (baseline)</a:t>
            </a:r>
            <a:endParaRPr lang="en-US" dirty="0">
              <a:solidFill>
                <a:srgbClr val="FF0000"/>
              </a:solidFill>
            </a:endParaRPr>
          </a:p>
          <a:p>
            <a:pPr marL="939800" lvl="1" indent="-457200">
              <a:lnSpc>
                <a:spcPct val="114999"/>
              </a:lnSpc>
              <a:spcBef>
                <a:spcPts val="600"/>
              </a:spcBef>
              <a:buSzPts val="3200"/>
              <a:buAutoNum type="arabicPeriod"/>
            </a:pPr>
            <a:r>
              <a:rPr lang="en-US" sz="2400" dirty="0"/>
              <a:t>How many actions have not progressed ? 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</a:p>
          <a:p>
            <a:pPr marL="939800" lvl="1" indent="-457200">
              <a:lnSpc>
                <a:spcPct val="115000"/>
              </a:lnSpc>
              <a:spcBef>
                <a:spcPts val="600"/>
              </a:spcBef>
              <a:buSzPts val="3200"/>
              <a:buFont typeface="+mj-lt"/>
              <a:buAutoNum type="arabicPeriod"/>
            </a:pPr>
            <a:r>
              <a:rPr lang="en-US" sz="2400" dirty="0"/>
              <a:t>How many new actions have been added? </a:t>
            </a:r>
            <a:r>
              <a:rPr lang="en-US" sz="2400" dirty="0">
                <a:solidFill>
                  <a:srgbClr val="FF0000"/>
                </a:solidFill>
              </a:rPr>
              <a:t>1 (best practices)</a:t>
            </a:r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endParaRPr lang="en-US" sz="2400" dirty="0"/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endParaRPr lang="en-US" sz="2400" dirty="0"/>
          </a:p>
          <a:p>
            <a:pPr marL="4572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</a:pP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-322332" y="56402"/>
            <a:ext cx="10504967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b="1" dirty="0"/>
              <a:t>2. Alignment to DBCP strategy* </a:t>
            </a:r>
            <a:endParaRPr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5F6617-9C06-4EF3-9ECC-611EB20E7FE7}"/>
              </a:ext>
            </a:extLst>
          </p:cNvPr>
          <p:cNvSpPr txBox="1"/>
          <p:nvPr/>
        </p:nvSpPr>
        <p:spPr>
          <a:xfrm>
            <a:off x="341423" y="5616057"/>
            <a:ext cx="709073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 dirty="0"/>
              <a:t>*  refer to the DBCP </a:t>
            </a:r>
            <a:r>
              <a:rPr lang="en-US" i="1" dirty="0" err="1"/>
              <a:t>Strtegy</a:t>
            </a:r>
            <a:r>
              <a:rPr lang="en-US" i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94A23-EC9D-4B48-86BA-FBDCD6250DCE}"/>
              </a:ext>
            </a:extLst>
          </p:cNvPr>
          <p:cNvSpPr txBox="1"/>
          <p:nvPr/>
        </p:nvSpPr>
        <p:spPr>
          <a:xfrm>
            <a:off x="783323" y="1598806"/>
            <a:ext cx="7373504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/>
              <a:t>Pillar: Environmental Stewardship, Technology Innovations, Scientific and Operational Excellence</a:t>
            </a:r>
          </a:p>
          <a:p>
            <a:endParaRPr lang="en-GB" sz="2000" dirty="0"/>
          </a:p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Actions:   </a:t>
            </a:r>
            <a:r>
              <a:rPr lang="en-US" sz="2000" dirty="0"/>
              <a:t>Work with our ocean observing network partners to baseline and continuously review our environmental impact.; Encourage research and development activities which are prioritized to meet defined user needs; Adopt, define, and promote best practice in the lifecycle </a:t>
            </a:r>
          </a:p>
          <a:p>
            <a:pPr marL="457200" indent="-457200">
              <a:buAutoNum type="arabicPeriod" startAt="2"/>
            </a:pPr>
            <a:endParaRPr lang="en-GB" sz="2000" dirty="0"/>
          </a:p>
          <a:p>
            <a:pPr marL="284163" indent="-284163"/>
            <a:r>
              <a:rPr lang="en-GB" sz="2000" dirty="0"/>
              <a:t>3. Success: Baseline complete; new green tech, best practices available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914400" y="1602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3. Key highlights this year*</a:t>
            </a:r>
            <a:endParaRPr sz="3600" b="1" dirty="0"/>
          </a:p>
        </p:txBody>
      </p:sp>
      <p:sp>
        <p:nvSpPr>
          <p:cNvPr id="131" name="Google Shape;131;g5b204c3975_0_8"/>
          <p:cNvSpPr txBox="1">
            <a:spLocks noGrp="1"/>
          </p:cNvSpPr>
          <p:nvPr>
            <p:ph type="body" idx="1"/>
          </p:nvPr>
        </p:nvSpPr>
        <p:spPr>
          <a:xfrm>
            <a:off x="486508" y="1449258"/>
            <a:ext cx="8229600" cy="4066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AU" sz="2700" dirty="0"/>
              <a:t>Met with materials researcher about developing bio-degradable sensors (XBT, etc)</a:t>
            </a:r>
          </a:p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AU" sz="2700" dirty="0"/>
              <a:t>Publicity through poster at Sea Tech Week</a:t>
            </a:r>
          </a:p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AU" sz="2700" dirty="0"/>
              <a:t>Baseline survey near complete and ready to be released</a:t>
            </a:r>
            <a:endParaRPr sz="2700" dirty="0"/>
          </a:p>
          <a:p>
            <a:pPr marL="0" lvl="0" indent="0" algn="l" rtl="0">
              <a:spcBef>
                <a:spcPts val="640"/>
              </a:spcBef>
              <a:spcAft>
                <a:spcPts val="18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31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914400" y="160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dirty="0"/>
              <a:t>4.  Key focus areas for next year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1;g5b204c3975_0_8">
            <a:extLst>
              <a:ext uri="{FF2B5EF4-FFF2-40B4-BE49-F238E27FC236}">
                <a16:creationId xmlns:a16="http://schemas.microsoft.com/office/drawing/2014/main" id="{351EC804-A8D5-4101-A44A-58C6173F63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007" y="1537181"/>
            <a:ext cx="8229600" cy="4115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AU" sz="2700" dirty="0"/>
              <a:t>Complete baseline</a:t>
            </a:r>
          </a:p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AU" sz="2700" dirty="0"/>
              <a:t>Build membership &amp; awareness</a:t>
            </a:r>
          </a:p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AU" sz="2700" dirty="0"/>
              <a:t>Best practices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37E6A5-9816-4937-9260-B2795A32AB39}"/>
              </a:ext>
            </a:extLst>
          </p:cNvPr>
          <p:cNvSpPr txBox="1"/>
          <p:nvPr/>
        </p:nvSpPr>
        <p:spPr>
          <a:xfrm>
            <a:off x="1645920" y="934416"/>
            <a:ext cx="568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2400"/>
              <a:defRPr/>
            </a:pPr>
            <a:r>
              <a:rPr lang="en-US" sz="2400" dirty="0">
                <a:solidFill>
                  <a:srgbClr val="FBBE08"/>
                </a:solidFill>
                <a:latin typeface="Calibri"/>
                <a:ea typeface="Calibri"/>
                <a:cs typeface="Calibri"/>
                <a:sym typeface="Calibri"/>
              </a:rPr>
              <a:t>Overall Incident Count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E6119-FD69-4CB2-A20E-0ABA52C38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47" y="1607540"/>
            <a:ext cx="7364779" cy="4399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7B1DA5-E35A-41C0-9269-3C2C507C28A9}"/>
              </a:ext>
            </a:extLst>
          </p:cNvPr>
          <p:cNvSpPr txBox="1"/>
          <p:nvPr/>
        </p:nvSpPr>
        <p:spPr>
          <a:xfrm>
            <a:off x="6787446" y="5209632"/>
            <a:ext cx="13983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B22"/>
                </a:solidFill>
              </a:rPr>
              <a:t>Reporting Period:  </a:t>
            </a:r>
          </a:p>
          <a:p>
            <a:r>
              <a:rPr lang="en-US" sz="1100" dirty="0">
                <a:solidFill>
                  <a:srgbClr val="000B22"/>
                </a:solidFill>
              </a:rPr>
              <a:t>1 August – 31 July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3FDEB-4C62-4922-8E37-F07B6E90EAB2}"/>
              </a:ext>
            </a:extLst>
          </p:cNvPr>
          <p:cNvSpPr txBox="1"/>
          <p:nvPr/>
        </p:nvSpPr>
        <p:spPr>
          <a:xfrm>
            <a:off x="966149" y="5670787"/>
            <a:ext cx="7056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*Note:  Variability in Incident Count is largely attributable to available resources and enhanced detection and documentation capabilities in recent years</a:t>
            </a:r>
          </a:p>
        </p:txBody>
      </p:sp>
    </p:spTree>
    <p:extLst>
      <p:ext uri="{BB962C8B-B14F-4D97-AF65-F5344CB8AC3E}">
        <p14:creationId xmlns:p14="http://schemas.microsoft.com/office/powerpoint/2010/main" val="50526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1124173" y="160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5. Key take-home messages*</a:t>
            </a:r>
            <a:endParaRPr sz="3600" b="0" i="0" u="none" strike="noStrike" cap="non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Contribute to growing awareness and momentum within community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DBCP can include ES in discussions, meeting, need people to start thinking about it as a SOP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9880D7-8442-476C-8065-C90476846320}"/>
              </a:ext>
            </a:extLst>
          </p:cNvPr>
          <p:cNvSpPr txBox="1"/>
          <p:nvPr/>
        </p:nvSpPr>
        <p:spPr>
          <a:xfrm>
            <a:off x="264160" y="5775368"/>
            <a:ext cx="66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Vandalism Cartoon</a:t>
            </a:r>
            <a:r>
              <a:rPr lang="en-US" sz="2800" dirty="0"/>
              <a:t>  11 versions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43EAB-55DB-4CE6-AE36-E4E3B9E98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23" y="2519020"/>
            <a:ext cx="3159617" cy="419739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11" name="Google Shape;111;p1"/>
          <p:cNvSpPr txBox="1"/>
          <p:nvPr/>
        </p:nvSpPr>
        <p:spPr>
          <a:xfrm>
            <a:off x="-264160" y="2367171"/>
            <a:ext cx="91440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Vandalism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Chair: Karen Grissom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DBCP-38,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1-4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November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1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914400" y="15049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3. Key highlights this year*</a:t>
            </a:r>
            <a:endParaRPr sz="3600" b="1" dirty="0"/>
          </a:p>
        </p:txBody>
      </p:sp>
      <p:sp>
        <p:nvSpPr>
          <p:cNvPr id="131" name="Google Shape;131;g5b204c3975_0_8"/>
          <p:cNvSpPr txBox="1">
            <a:spLocks noGrp="1"/>
          </p:cNvSpPr>
          <p:nvPr>
            <p:ph type="body" idx="1"/>
          </p:nvPr>
        </p:nvSpPr>
        <p:spPr>
          <a:xfrm>
            <a:off x="1009748" y="2152139"/>
            <a:ext cx="7287768" cy="3242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AU" sz="2700" dirty="0"/>
              <a:t>Met with materials researcher about developing bio-degradable sensors (XBT, etc)</a:t>
            </a:r>
          </a:p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AU" sz="2700" dirty="0"/>
              <a:t>Publicity through poster at Sea Tech Week</a:t>
            </a:r>
          </a:p>
          <a:p>
            <a:pPr marL="514350" lvl="0" indent="-514350" algn="l" rtl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AU" sz="2700" dirty="0"/>
              <a:t>Baseline survey near complete and ready to be released</a:t>
            </a:r>
            <a:endParaRPr sz="2700" dirty="0"/>
          </a:p>
          <a:p>
            <a:pPr marL="0" lvl="0" indent="0" algn="l" rtl="0">
              <a:spcBef>
                <a:spcPts val="640"/>
              </a:spcBef>
              <a:spcAft>
                <a:spcPts val="1800"/>
              </a:spcAft>
              <a:buNone/>
            </a:pP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A70C16-B5DD-4DB1-8994-16A254D26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1125663"/>
            <a:ext cx="8097520" cy="50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6446B8-C652-4ED4-8B81-8AFE4E3F98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687" b="51862"/>
          <a:stretch/>
        </p:blipFill>
        <p:spPr>
          <a:xfrm>
            <a:off x="1282097" y="1591512"/>
            <a:ext cx="3289903" cy="25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7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NRL Brand">
      <a:dk1>
        <a:srgbClr val="172A56"/>
      </a:dk1>
      <a:lt1>
        <a:srgbClr val="FFFFFF"/>
      </a:lt1>
      <a:dk2>
        <a:srgbClr val="2F5690"/>
      </a:dk2>
      <a:lt2>
        <a:srgbClr val="EEECE1"/>
      </a:lt2>
      <a:accent1>
        <a:srgbClr val="FBBE08"/>
      </a:accent1>
      <a:accent2>
        <a:srgbClr val="6DAAD0"/>
      </a:accent2>
      <a:accent3>
        <a:srgbClr val="4D4F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385</Words>
  <Application>Microsoft Office PowerPoint</Application>
  <PresentationFormat>On-screen Show (4:3)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1_Office Theme</vt:lpstr>
      <vt:lpstr>PowerPoint Presentation</vt:lpstr>
      <vt:lpstr>1. Statistics</vt:lpstr>
      <vt:lpstr>2. Alignment to DBCP strategy* </vt:lpstr>
      <vt:lpstr>3. Key highlights this year*</vt:lpstr>
      <vt:lpstr>4.  Key focus areas for next year</vt:lpstr>
      <vt:lpstr>PowerPoint Presentation</vt:lpstr>
      <vt:lpstr>5. Key take-home messages*</vt:lpstr>
      <vt:lpstr>PowerPoint Presentation</vt:lpstr>
      <vt:lpstr>3. Key highlights this year*</vt:lpstr>
      <vt:lpstr>3. Key highlights this year*</vt:lpstr>
      <vt:lpstr>US Overall Incidents Count</vt:lpstr>
      <vt:lpstr>Incidents by Detection Type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Kelly-Gerreyn</dc:creator>
  <cp:lastModifiedBy>Karen Grissom</cp:lastModifiedBy>
  <cp:revision>54</cp:revision>
  <dcterms:modified xsi:type="dcterms:W3CDTF">2022-11-03T08:39:23Z</dcterms:modified>
</cp:coreProperties>
</file>