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9" r:id="rId2"/>
    <p:sldId id="2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94"/>
  </p:normalViewPr>
  <p:slideViewPr>
    <p:cSldViewPr snapToGrid="0">
      <p:cViewPr>
        <p:scale>
          <a:sx n="108" d="100"/>
          <a:sy n="108" d="100"/>
        </p:scale>
        <p:origin x="9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3FD35-AA7F-C047-A388-A8512E775EB4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18083-6855-984E-B198-6C9918E8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36000-18C3-AF08-2B8D-DDA09D426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6D783-7161-73AF-A79A-3B1B61E68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EFF8D-077B-63A3-302C-A3C81782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8C9C1-E936-D5CA-F239-97ED8569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E5DB-015F-86A9-1187-83BE9852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282C-1E46-D637-01D0-91F91CB0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96005-2A04-CDB0-613F-213F2D0BE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581EE-E976-E70C-1626-0982557C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F3217-5C63-0136-7EA2-2DC4B4AA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80D2E-218B-5842-5861-889A131F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6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E6A97-B438-0D9A-5A52-B4ECA23CF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F27D8-7530-CAD4-F572-3E81BE5E8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11261-68D9-C095-DA1A-DEEB4199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4158F-D8DA-F0E2-C185-0C2070E1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C027B-DC72-155A-A985-56E57F7D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0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7B3F-FD37-BF8F-28B2-DD8571A1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0CC0-88AB-F6D1-B920-47DF1B49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842FE-C57A-9042-A890-C4A7C789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8A178-1E00-53D7-A83D-AF9F4D2AE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C0883-ED13-F8B0-E312-7F57854A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2778-BE27-C061-EB0B-0E917B46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93B77-0644-5657-702C-9F7278BBB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BB2BF-8588-31A0-8984-CE3FB54B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E2951-6452-41B0-D271-C836B173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40F15-1BDB-02D4-DE33-C5DC77D4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0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7193-A7D3-5621-3358-E9B04E5C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A171-B002-12DC-1F4E-F44E37B90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FD8DD-93F4-47EA-2717-39CD3FC06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DFC8A-C7D8-217C-C53B-39318B00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7A542-2C42-69D6-90B2-9F41B958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AEA7F-5A41-2A36-18FA-D7786894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4E89-68A6-2F20-A7AE-B58EAEDA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E9994-EFB6-4590-275B-816834974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72D62-967E-453E-67C7-76630170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1A61F-B9DC-7F4F-F468-FAB8698BF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B9255-77D2-39B1-170E-6128586F0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3ADC3-D9C3-F4E6-BF34-E1011DC7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B88D0-1D22-5EF8-11C2-CEAF42EE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AF0A5-E1A4-C3FA-B4BC-B9C44783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9830-ECA4-2B3E-F18C-BC9E3AAE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E2D73-7763-D496-2A2D-330384F7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76BF1-1CFB-AFD7-EF17-A9597821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9DC28-D7B3-9E6A-80E6-292186EF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6330C-217E-6BFA-617B-B4E9F0C1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8E178-3DC6-9D8D-6F7E-CB0249AB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2E28C-EC00-F436-691F-50538BCB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A786-AE4B-1F7D-381B-53BC5549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3992D-EE8D-B5D5-DF37-D3EA96A61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E2F72-84AA-7AD4-6824-5315D1384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EAA73-E1C6-A530-E5B0-D0D8548C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CEFF7-22F7-AD60-607A-C95B8585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77D7B-9B74-911A-B8E7-F1D552E0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F7AA-5FB7-A098-87F3-3274CC70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D1A4-49F4-D66F-1520-B768853EB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D5D92-AB3E-E99C-B9B6-6E89E4260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1D472-2884-9A24-E36B-85005BBD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2F602-02FC-1402-C2C4-049FC9A0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6AA37-F645-2363-FFF5-6543E5C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7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8F9E1-D1FD-8FCA-E092-84ED9F11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520AE-383B-88F9-3CEC-7A17042D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6BF0F-6DD4-D083-DCF7-129A26158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0CA3-A204-5E42-A5C6-5E85F35CFAB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5294F-7623-2DF1-6E0F-2949B1C2A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7486F-22E1-388E-434E-F31254CE1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BDB9-4499-3743-B03F-83D28786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1339" y="26397"/>
            <a:ext cx="869674" cy="86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"/>
          <p:cNvSpPr txBox="1"/>
          <p:nvPr/>
        </p:nvSpPr>
        <p:spPr>
          <a:xfrm>
            <a:off x="1427234" y="178983"/>
            <a:ext cx="90383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Status: OneArgo – High Technical Readiness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969301" y="4088051"/>
            <a:ext cx="9954227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2019: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OneArgo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design articulated at OceanObs’19, approved by GCOS/GOOS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2015-22: successful deep  and BGC pilot arrays. Float and sensor development well along.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rPr>
              <a:t>Projected Cost for total 4700 float array $120M/year. Present funding model will not work.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20XX: </a:t>
            </a:r>
            <a:r>
              <a:rPr lang="en-US" sz="2400" b="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OneArgo</a:t>
            </a:r>
            <a:r>
              <a:rPr lang="en-US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design implemented?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9"/>
          <p:cNvPicPr preferRelativeResize="0"/>
          <p:nvPr/>
        </p:nvPicPr>
        <p:blipFill rotWithShape="1">
          <a:blip r:embed="rId4">
            <a:alphaModFix/>
          </a:blip>
          <a:srcRect t="7747" b="-2312"/>
          <a:stretch/>
        </p:blipFill>
        <p:spPr>
          <a:xfrm>
            <a:off x="622705" y="1393694"/>
            <a:ext cx="4337824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9"/>
          <p:cNvPicPr preferRelativeResize="0"/>
          <p:nvPr/>
        </p:nvPicPr>
        <p:blipFill rotWithShape="1">
          <a:blip r:embed="rId5">
            <a:alphaModFix/>
          </a:blip>
          <a:srcRect l="1394" t="9191" r="18602" b="5022"/>
          <a:stretch/>
        </p:blipFill>
        <p:spPr>
          <a:xfrm>
            <a:off x="5946415" y="1433849"/>
            <a:ext cx="4058194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/>
          <p:nvPr/>
        </p:nvSpPr>
        <p:spPr>
          <a:xfrm>
            <a:off x="622705" y="923729"/>
            <a:ext cx="399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Deep Float  Pilot Arrays,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6763362" y="1016769"/>
            <a:ext cx="242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Active BGC floats,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1339" y="26397"/>
            <a:ext cx="869674" cy="86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"/>
          <p:cNvSpPr txBox="1"/>
          <p:nvPr/>
        </p:nvSpPr>
        <p:spPr>
          <a:xfrm>
            <a:off x="980661" y="178983"/>
            <a:ext cx="1023067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OneArgo – Successful pilot arrays,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stalled global implementation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74173"/>
            <a:ext cx="8040247" cy="568382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/>
          <p:nvPr/>
        </p:nvSpPr>
        <p:spPr>
          <a:xfrm>
            <a:off x="8467298" y="1644211"/>
            <a:ext cx="3387225" cy="3046988"/>
          </a:xfrm>
          <a:custGeom>
            <a:avLst/>
            <a:gdLst/>
            <a:ahLst/>
            <a:cxnLst/>
            <a:rect l="l" t="t" r="r" b="b"/>
            <a:pathLst>
              <a:path w="3387225" h="3046988" extrusionOk="0">
                <a:moveTo>
                  <a:pt x="0" y="0"/>
                </a:moveTo>
                <a:cubicBezTo>
                  <a:pt x="200460" y="-30488"/>
                  <a:pt x="338262" y="27163"/>
                  <a:pt x="530665" y="0"/>
                </a:cubicBezTo>
                <a:cubicBezTo>
                  <a:pt x="723068" y="-27163"/>
                  <a:pt x="781658" y="50696"/>
                  <a:pt x="993586" y="0"/>
                </a:cubicBezTo>
                <a:cubicBezTo>
                  <a:pt x="1205514" y="-50696"/>
                  <a:pt x="1452021" y="61324"/>
                  <a:pt x="1625868" y="0"/>
                </a:cubicBezTo>
                <a:cubicBezTo>
                  <a:pt x="1799715" y="-61324"/>
                  <a:pt x="1904093" y="55286"/>
                  <a:pt x="2156533" y="0"/>
                </a:cubicBezTo>
                <a:cubicBezTo>
                  <a:pt x="2408974" y="-55286"/>
                  <a:pt x="2528178" y="54756"/>
                  <a:pt x="2687198" y="0"/>
                </a:cubicBezTo>
                <a:cubicBezTo>
                  <a:pt x="2846218" y="-54756"/>
                  <a:pt x="3083838" y="42277"/>
                  <a:pt x="3387225" y="0"/>
                </a:cubicBezTo>
                <a:cubicBezTo>
                  <a:pt x="3419399" y="216624"/>
                  <a:pt x="3361601" y="246730"/>
                  <a:pt x="3387225" y="446892"/>
                </a:cubicBezTo>
                <a:cubicBezTo>
                  <a:pt x="3412849" y="647054"/>
                  <a:pt x="3347416" y="831011"/>
                  <a:pt x="3387225" y="954723"/>
                </a:cubicBezTo>
                <a:cubicBezTo>
                  <a:pt x="3427034" y="1078435"/>
                  <a:pt x="3348420" y="1236335"/>
                  <a:pt x="3387225" y="1401614"/>
                </a:cubicBezTo>
                <a:cubicBezTo>
                  <a:pt x="3426030" y="1566893"/>
                  <a:pt x="3379249" y="1740478"/>
                  <a:pt x="3387225" y="1848506"/>
                </a:cubicBezTo>
                <a:cubicBezTo>
                  <a:pt x="3395201" y="1956534"/>
                  <a:pt x="3354234" y="2120383"/>
                  <a:pt x="3387225" y="2356337"/>
                </a:cubicBezTo>
                <a:cubicBezTo>
                  <a:pt x="3420216" y="2592291"/>
                  <a:pt x="3324413" y="2826979"/>
                  <a:pt x="3387225" y="3046988"/>
                </a:cubicBezTo>
                <a:cubicBezTo>
                  <a:pt x="3199163" y="3099506"/>
                  <a:pt x="3027516" y="3044330"/>
                  <a:pt x="2924304" y="3046988"/>
                </a:cubicBezTo>
                <a:cubicBezTo>
                  <a:pt x="2821092" y="3049646"/>
                  <a:pt x="2467609" y="3014878"/>
                  <a:pt x="2292022" y="3046988"/>
                </a:cubicBezTo>
                <a:cubicBezTo>
                  <a:pt x="2116435" y="3079098"/>
                  <a:pt x="2020334" y="3002680"/>
                  <a:pt x="1795229" y="3046988"/>
                </a:cubicBezTo>
                <a:cubicBezTo>
                  <a:pt x="1570124" y="3091296"/>
                  <a:pt x="1478100" y="3026507"/>
                  <a:pt x="1230692" y="3046988"/>
                </a:cubicBezTo>
                <a:cubicBezTo>
                  <a:pt x="983284" y="3067469"/>
                  <a:pt x="905461" y="2991342"/>
                  <a:pt x="598410" y="3046988"/>
                </a:cubicBezTo>
                <a:cubicBezTo>
                  <a:pt x="291359" y="3102634"/>
                  <a:pt x="260909" y="3046686"/>
                  <a:pt x="0" y="3046988"/>
                </a:cubicBezTo>
                <a:cubicBezTo>
                  <a:pt x="-1113" y="2951660"/>
                  <a:pt x="5776" y="2738304"/>
                  <a:pt x="0" y="2630566"/>
                </a:cubicBezTo>
                <a:cubicBezTo>
                  <a:pt x="-5776" y="2522828"/>
                  <a:pt x="1598" y="2356510"/>
                  <a:pt x="0" y="2183675"/>
                </a:cubicBezTo>
                <a:cubicBezTo>
                  <a:pt x="-1598" y="2010840"/>
                  <a:pt x="29367" y="1810109"/>
                  <a:pt x="0" y="1706313"/>
                </a:cubicBezTo>
                <a:cubicBezTo>
                  <a:pt x="-29367" y="1602517"/>
                  <a:pt x="59693" y="1265534"/>
                  <a:pt x="0" y="1137542"/>
                </a:cubicBezTo>
                <a:cubicBezTo>
                  <a:pt x="-59693" y="1009550"/>
                  <a:pt x="11698" y="760299"/>
                  <a:pt x="0" y="629711"/>
                </a:cubicBezTo>
                <a:cubicBezTo>
                  <a:pt x="-11698" y="499123"/>
                  <a:pt x="8600" y="142551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=  3885/4700 (83%)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= 180/1250 (14%)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Biogeochemical (&gt;=5 params)  = 269/1000 (28%)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8568194" y="4889189"/>
            <a:ext cx="328632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Presently the Argo system is starting significant net decline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116</Words>
  <Application>Microsoft Macintosh PowerPoint</Application>
  <PresentationFormat>Widescreen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towards OneArgo</dc:title>
  <dc:creator>Breck Owens</dc:creator>
  <cp:lastModifiedBy>Breck Owens</cp:lastModifiedBy>
  <cp:revision>2</cp:revision>
  <dcterms:created xsi:type="dcterms:W3CDTF">2022-11-02T15:01:48Z</dcterms:created>
  <dcterms:modified xsi:type="dcterms:W3CDTF">2022-11-02T19:02:45Z</dcterms:modified>
</cp:coreProperties>
</file>