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565" r:id="rId5"/>
    <p:sldId id="566" r:id="rId6"/>
    <p:sldId id="572" r:id="rId7"/>
    <p:sldId id="568" r:id="rId8"/>
    <p:sldId id="569" r:id="rId9"/>
    <p:sldId id="571" r:id="rId10"/>
    <p:sldId id="5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6" autoAdjust="0"/>
    <p:restoredTop sz="83166" autoAdjust="0"/>
  </p:normalViewPr>
  <p:slideViewPr>
    <p:cSldViewPr snapToGrid="0">
      <p:cViewPr varScale="1">
        <p:scale>
          <a:sx n="68" d="100"/>
          <a:sy n="68" d="100"/>
        </p:scale>
        <p:origin x="365" y="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33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EBDA6-33C9-4C78-8B7E-4DB063BC0998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59FED-4CAA-4DDB-B10F-12A3248EB9E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735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9FED-4CAA-4DDB-B10F-12A3248EB9E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35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9FED-4CAA-4DDB-B10F-12A3248EB9E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054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9FED-4CAA-4DDB-B10F-12A3248EB9E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02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9FED-4CAA-4DDB-B10F-12A3248EB9E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775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9FED-4CAA-4DDB-B10F-12A3248EB9E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27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9FED-4CAA-4DDB-B10F-12A3248EB9E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9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59FED-4CAA-4DDB-B10F-12A3248EB9E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829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DE90-BDBC-480C-8568-8C8248F6E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EF2673-CFED-4D54-BE0E-F90F9039D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E9480-E907-4764-BC68-444E378D8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00F4D-6A96-4B58-B5CF-E623900F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3E81-8068-431C-949B-9C96E326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3343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099D-E948-4865-B6B6-A2535B2D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D15D70-B953-4BC5-A6B3-8A992F0DB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83315-61C1-46C2-AE5D-B32B6D5C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6E6DA-CF42-4C38-99FE-838AD5513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74CC5-593A-470F-B1DC-D016DF936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783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A98ACA-50A6-4CAE-922E-4C1FA08A2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65FF6-300D-439B-96B2-969AF9063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9080D-C381-4714-8E09-77F8DF63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8BEBC-F983-4F90-9C69-991FD6CA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C9B19-E3F7-4885-8B15-6EBAB9B0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282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7B29-2B7D-4912-9EB0-BBB17592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458DE-3DAF-4645-BACF-3EDC084C9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C985D-8EE4-4BB1-9404-B0E2950A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82BA2-9AEF-4CCE-870D-2CDDE5CE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629DB-4EE9-4B93-AAC5-80C9E12F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894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CB73-4F15-4EFA-BFE7-BEEF0A933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8027C-88E2-4D52-9E97-9DFDD088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87AE7-EB15-4BEF-96E3-C5EDDC85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2B7C4-16EF-4CED-9726-798123BBB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C823B-C27B-4EC9-9A96-934CB8286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072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89C35-83B6-414D-9C2E-05A3329A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13B1-8B52-459C-AE5C-D1D8DA3C7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F22BB-999D-454D-867A-86A9A4CF7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50406-9921-4F98-901F-CBA9E6C2A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4688B6-756E-42F8-9C51-C9E88C6C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45275-248D-4407-92EE-AA91A1E39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915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1DDE-1393-4C8E-900E-17EAC1FB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0D3D18-7A47-4C8E-B128-6429A72A4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1E8C4-BAA9-46A3-91CA-8E40FC17E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42687-88E8-4AD4-8FD6-122D86D2E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DC9F1-A083-4EF9-B3DB-1B6146ACE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5C62B0-0709-4370-A17F-1476550D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16E8A-E15B-4A3F-99B3-5677229C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994F5-DFF1-46ED-AFEC-B481F563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38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17983-65EC-47EB-AAC2-4B33D64F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0BDD02-1E7C-4745-91F2-0FD45D781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325CC-3A34-4079-AD64-76E39090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DD4BA6-E3F4-41E5-9D8D-F68C3E30F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415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84D4B-83C6-4762-852B-35244F03C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4CD51-F2DE-413B-9953-F29488F4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2CFDA9-5398-4C5A-B54A-7596760B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003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F1401-BC56-45BC-9AE1-64D32C92C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BFBE5-B423-4E8C-8BE4-F377A4F1F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626ED-A10D-4739-B7DE-F677DAF68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3EAF1-B4FC-4055-8779-1D558D60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C1EFA-5349-4730-B1BC-6D8010E1A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1B0D7F-6EA9-474C-93D0-8A6B1B18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06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134C-CD15-4650-A0AF-BE013B92B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0FB5B-5F5B-4F79-8163-017396C11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BCE17-E448-4CDF-990D-14967B44E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F5377-D9C2-4774-AE64-7C2320D90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10F20-165F-459D-BE4A-DADBA552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ADCD6-8623-4ED9-9B72-E0DD8125F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961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B85B4-43DA-4AFF-A32E-D17EA31F8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8BDD7-E172-4CF1-B8AA-4210EB0C9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D82B-BE9B-4B35-9EB4-775CFC03A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5AD88-353B-47A0-8041-C1382A893E19}" type="datetimeFigureOut">
              <a:rPr lang="en-AU" smtClean="0"/>
              <a:t>4/11/2022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143C-B7EC-4463-B4D2-11D590FD1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83CA-C6E3-4C22-8ADE-BB7297C68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4F08B-D48A-438E-A738-9CB71BE7E1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1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7AFD4064-53A9-49DC-9552-9165FB7E8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3120" r="37284" b="38888"/>
          <a:stretch/>
        </p:blipFill>
        <p:spPr bwMode="auto">
          <a:xfrm>
            <a:off x="172710" y="486708"/>
            <a:ext cx="2275562" cy="232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he Global Ocean Observing System (IOC/GOOS)">
            <a:extLst>
              <a:ext uri="{FF2B5EF4-FFF2-40B4-BE49-F238E27FC236}">
                <a16:creationId xmlns:a16="http://schemas.microsoft.com/office/drawing/2014/main" id="{608F57F9-1DFD-4BCE-B95C-40B1909DF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4" y="4761380"/>
            <a:ext cx="2275563" cy="123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3412C-04DE-4BA5-8A78-A49A5065AA39}"/>
              </a:ext>
            </a:extLst>
          </p:cNvPr>
          <p:cNvSpPr txBox="1"/>
          <p:nvPr/>
        </p:nvSpPr>
        <p:spPr>
          <a:xfrm>
            <a:off x="4397519" y="77406"/>
            <a:ext cx="3211135" cy="1015663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AU" sz="6000">
                <a:solidFill>
                  <a:srgbClr val="002060"/>
                </a:solidFill>
                <a:latin typeface="Bodoni MT" panose="02070603080606020203" pitchFamily="18" charset="0"/>
              </a:rPr>
              <a:t>DBCP 38</a:t>
            </a: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1D55FC43-90E5-4296-9412-4E67C907DB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5178"/>
          <a:stretch/>
        </p:blipFill>
        <p:spPr>
          <a:xfrm>
            <a:off x="246282" y="2612619"/>
            <a:ext cx="1951486" cy="1955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755D90-7073-59DD-5212-6B6E8CE289B0}"/>
              </a:ext>
            </a:extLst>
          </p:cNvPr>
          <p:cNvSpPr txBox="1"/>
          <p:nvPr/>
        </p:nvSpPr>
        <p:spPr>
          <a:xfrm>
            <a:off x="3584382" y="966838"/>
            <a:ext cx="5023235" cy="646331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AU">
                <a:solidFill>
                  <a:srgbClr val="002060"/>
                </a:solidFill>
                <a:latin typeface="Bodoni MT" panose="02070603080606020203" pitchFamily="18" charset="0"/>
              </a:rPr>
              <a:t>Data Buoy Cooperation Panel 38</a:t>
            </a:r>
            <a:r>
              <a:rPr lang="en-AU" baseline="30000">
                <a:solidFill>
                  <a:srgbClr val="002060"/>
                </a:solidFill>
                <a:latin typeface="Bodoni MT" panose="02070603080606020203" pitchFamily="18" charset="0"/>
              </a:rPr>
              <a:t>th</a:t>
            </a:r>
            <a:r>
              <a:rPr lang="en-AU">
                <a:solidFill>
                  <a:srgbClr val="002060"/>
                </a:solidFill>
                <a:latin typeface="Bodoni MT" panose="02070603080606020203" pitchFamily="18" charset="0"/>
              </a:rPr>
              <a:t> Annual Session</a:t>
            </a:r>
          </a:p>
          <a:p>
            <a:pPr algn="ctr"/>
            <a:r>
              <a:rPr lang="en-AU">
                <a:solidFill>
                  <a:srgbClr val="002060"/>
                </a:solidFill>
                <a:latin typeface="Bodoni MT" panose="02070603080606020203" pitchFamily="18" charset="0"/>
              </a:rPr>
              <a:t>1-4 November 2022, Geneva, Switzerland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8117F-C2A5-89BF-30C1-A60E3E9C123C}"/>
              </a:ext>
            </a:extLst>
          </p:cNvPr>
          <p:cNvSpPr/>
          <p:nvPr/>
        </p:nvSpPr>
        <p:spPr>
          <a:xfrm>
            <a:off x="9921764" y="3615980"/>
            <a:ext cx="1646687" cy="1395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6" name="Picture 2" descr="OCEANOPS">
            <a:extLst>
              <a:ext uri="{FF2B5EF4-FFF2-40B4-BE49-F238E27FC236}">
                <a16:creationId xmlns:a16="http://schemas.microsoft.com/office/drawing/2014/main" id="{DBA4EB30-146C-4B6E-AC4E-6E734323D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394" y="2264804"/>
            <a:ext cx="3126606" cy="149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93150E61-DBF3-9423-3816-A96782F54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2607" y="4257578"/>
            <a:ext cx="1905000" cy="1790700"/>
          </a:xfrm>
          <a:prstGeom prst="rect">
            <a:avLst/>
          </a:prstGeom>
        </p:spPr>
      </p:pic>
      <p:pic>
        <p:nvPicPr>
          <p:cNvPr id="12" name="Picture 12" descr="Text&#10;&#10;Description automatically generated">
            <a:extLst>
              <a:ext uri="{FF2B5EF4-FFF2-40B4-BE49-F238E27FC236}">
                <a16:creationId xmlns:a16="http://schemas.microsoft.com/office/drawing/2014/main" id="{2EAC8691-BFB5-9599-0240-E98449E4B2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5480" y="809722"/>
            <a:ext cx="2793810" cy="9605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24B208-F4DB-CE1B-D1B1-1CFEADBADFB2}"/>
              </a:ext>
            </a:extLst>
          </p:cNvPr>
          <p:cNvSpPr txBox="1"/>
          <p:nvPr/>
        </p:nvSpPr>
        <p:spPr>
          <a:xfrm>
            <a:off x="2303241" y="2587210"/>
            <a:ext cx="65116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dirty="0"/>
              <a:t>The DBCP strategy - its first year of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5277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D4C1-B998-A3FC-0E61-69C069102A1B}"/>
              </a:ext>
            </a:extLst>
          </p:cNvPr>
          <p:cNvSpPr txBox="1"/>
          <p:nvPr/>
        </p:nvSpPr>
        <p:spPr>
          <a:xfrm>
            <a:off x="1235412" y="225778"/>
            <a:ext cx="944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The DBCP Strategy 2022-2027</a:t>
            </a:r>
          </a:p>
        </p:txBody>
      </p:sp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CF12FF16-7431-2895-1DD6-3FBA478B3E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5178"/>
          <a:stretch/>
        </p:blipFill>
        <p:spPr>
          <a:xfrm>
            <a:off x="3147850" y="901019"/>
            <a:ext cx="5623617" cy="5633815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515A22C2-41CC-57D1-BB7C-60A2C64B7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3120" r="37284" b="38888"/>
          <a:stretch/>
        </p:blipFill>
        <p:spPr bwMode="auto">
          <a:xfrm>
            <a:off x="0" y="0"/>
            <a:ext cx="1016812" cy="10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E8A9B5-CBF6-AABD-31C4-745E5AC4583F}"/>
              </a:ext>
            </a:extLst>
          </p:cNvPr>
          <p:cNvSpPr txBox="1"/>
          <p:nvPr/>
        </p:nvSpPr>
        <p:spPr>
          <a:xfrm>
            <a:off x="1659467" y="6488668"/>
            <a:ext cx="10103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https://www.ocean-ops.org/dbcp/doc/DBCP%20Strategy/DBCP%20Strategy%202022-2027.pdf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549D7-EAFA-1D59-2756-341154BCB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1434" y="3429000"/>
            <a:ext cx="2161128" cy="24376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47377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:a16="http://schemas.microsoft.com/office/drawing/2014/main" id="{515A22C2-41CC-57D1-BB7C-60A2C64B7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3120" r="37284" b="38888"/>
          <a:stretch/>
        </p:blipFill>
        <p:spPr bwMode="auto">
          <a:xfrm>
            <a:off x="0" y="0"/>
            <a:ext cx="1016812" cy="10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roucho Marx Quotes. QuotesGram">
            <a:extLst>
              <a:ext uri="{FF2B5EF4-FFF2-40B4-BE49-F238E27FC236}">
                <a16:creationId xmlns:a16="http://schemas.microsoft.com/office/drawing/2014/main" id="{8E0B30F8-10FD-3746-BC80-6EF1FBF72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87" y="1304936"/>
            <a:ext cx="7589026" cy="424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6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D4C1-B998-A3FC-0E61-69C069102A1B}"/>
              </a:ext>
            </a:extLst>
          </p:cNvPr>
          <p:cNvSpPr txBox="1"/>
          <p:nvPr/>
        </p:nvSpPr>
        <p:spPr>
          <a:xfrm>
            <a:off x="1072753" y="0"/>
            <a:ext cx="944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DBCP Strategy Implementation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11E87E-CFB3-E44F-DD23-8A9EF000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753" y="584775"/>
            <a:ext cx="9830754" cy="614631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7390318-6E06-94EA-5D44-89ECA4FAF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3120" r="37284" b="38888"/>
          <a:stretch/>
        </p:blipFill>
        <p:spPr bwMode="auto">
          <a:xfrm>
            <a:off x="0" y="0"/>
            <a:ext cx="1016812" cy="10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599130-3CE7-F919-2A87-C4F6E95297A3}"/>
              </a:ext>
            </a:extLst>
          </p:cNvPr>
          <p:cNvSpPr/>
          <p:nvPr/>
        </p:nvSpPr>
        <p:spPr>
          <a:xfrm>
            <a:off x="6175022" y="584775"/>
            <a:ext cx="824089" cy="6146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9F012D-2648-E22B-0997-9BA135434873}"/>
              </a:ext>
            </a:extLst>
          </p:cNvPr>
          <p:cNvGrpSpPr/>
          <p:nvPr/>
        </p:nvGrpSpPr>
        <p:grpSpPr>
          <a:xfrm>
            <a:off x="5628313" y="818202"/>
            <a:ext cx="500768" cy="5737440"/>
            <a:chOff x="5628313" y="818202"/>
            <a:chExt cx="500768" cy="573744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E18F47E-0AFB-97A7-58D0-26D9F24FA026}"/>
                </a:ext>
              </a:extLst>
            </p:cNvPr>
            <p:cNvSpPr txBox="1"/>
            <p:nvPr/>
          </p:nvSpPr>
          <p:spPr>
            <a:xfrm>
              <a:off x="5730194" y="6186310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ABFAE2-7328-5D30-41EB-1006B5174BC4}"/>
                </a:ext>
              </a:extLst>
            </p:cNvPr>
            <p:cNvSpPr txBox="1"/>
            <p:nvPr/>
          </p:nvSpPr>
          <p:spPr>
            <a:xfrm>
              <a:off x="5730194" y="594067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EB20F5-874A-E55C-74F4-2B5A1D1565F8}"/>
                </a:ext>
              </a:extLst>
            </p:cNvPr>
            <p:cNvSpPr txBox="1"/>
            <p:nvPr/>
          </p:nvSpPr>
          <p:spPr>
            <a:xfrm>
              <a:off x="5730194" y="532457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2729F-F3E4-35C2-76F3-336AD9D59FA2}"/>
                </a:ext>
              </a:extLst>
            </p:cNvPr>
            <p:cNvSpPr txBox="1"/>
            <p:nvPr/>
          </p:nvSpPr>
          <p:spPr>
            <a:xfrm>
              <a:off x="5763275" y="5077804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EDB05A-BD70-1EC3-48F4-1F090C156AA5}"/>
                </a:ext>
              </a:extLst>
            </p:cNvPr>
            <p:cNvSpPr txBox="1"/>
            <p:nvPr/>
          </p:nvSpPr>
          <p:spPr>
            <a:xfrm>
              <a:off x="5734993" y="439960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7D3FFF-8E0C-9A94-DBB8-0A8EBCC254F2}"/>
                </a:ext>
              </a:extLst>
            </p:cNvPr>
            <p:cNvSpPr txBox="1"/>
            <p:nvPr/>
          </p:nvSpPr>
          <p:spPr>
            <a:xfrm>
              <a:off x="5696893" y="396526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A377E7-404B-9BE6-C039-F42774B8FEC5}"/>
                </a:ext>
              </a:extLst>
            </p:cNvPr>
            <p:cNvSpPr txBox="1"/>
            <p:nvPr/>
          </p:nvSpPr>
          <p:spPr>
            <a:xfrm>
              <a:off x="5704513" y="306610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F4BBD-28B7-42D4-5C8A-231DD5621112}"/>
                </a:ext>
              </a:extLst>
            </p:cNvPr>
            <p:cNvSpPr txBox="1"/>
            <p:nvPr/>
          </p:nvSpPr>
          <p:spPr>
            <a:xfrm>
              <a:off x="5696893" y="281464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2F7CDA-74F6-2DF0-BAD5-28ED28755E76}"/>
                </a:ext>
              </a:extLst>
            </p:cNvPr>
            <p:cNvSpPr txBox="1"/>
            <p:nvPr/>
          </p:nvSpPr>
          <p:spPr>
            <a:xfrm>
              <a:off x="5674033" y="238792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B31778-538A-F4DF-0592-372E4B76EF18}"/>
                </a:ext>
              </a:extLst>
            </p:cNvPr>
            <p:cNvSpPr txBox="1"/>
            <p:nvPr/>
          </p:nvSpPr>
          <p:spPr>
            <a:xfrm>
              <a:off x="5689273" y="192310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A1F2A2-235B-656E-F9C9-1DDC90B11A8F}"/>
                </a:ext>
              </a:extLst>
            </p:cNvPr>
            <p:cNvSpPr txBox="1"/>
            <p:nvPr/>
          </p:nvSpPr>
          <p:spPr>
            <a:xfrm>
              <a:off x="5651173" y="145066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48B18B-4691-13ED-2D24-8A20D62F9EBD}"/>
                </a:ext>
              </a:extLst>
            </p:cNvPr>
            <p:cNvSpPr txBox="1"/>
            <p:nvPr/>
          </p:nvSpPr>
          <p:spPr>
            <a:xfrm>
              <a:off x="5651173" y="123730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02E42D-6BA4-BC2A-D8FE-C693C364514A}"/>
                </a:ext>
              </a:extLst>
            </p:cNvPr>
            <p:cNvSpPr txBox="1"/>
            <p:nvPr/>
          </p:nvSpPr>
          <p:spPr>
            <a:xfrm>
              <a:off x="5628313" y="818202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rgbClr val="00B050"/>
                  </a:solidFill>
                  <a:sym typeface="Wingdings" panose="05000000000000000000" pitchFamily="2" charset="2"/>
                </a:rPr>
                <a:t></a:t>
              </a:r>
              <a:endParaRPr lang="en-AU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15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D4C1-B998-A3FC-0E61-69C069102A1B}"/>
              </a:ext>
            </a:extLst>
          </p:cNvPr>
          <p:cNvSpPr txBox="1"/>
          <p:nvPr/>
        </p:nvSpPr>
        <p:spPr>
          <a:xfrm>
            <a:off x="1072753" y="0"/>
            <a:ext cx="944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DBCP Strategy Implementation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390318-6E06-94EA-5D44-89ECA4FAF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3120" r="37284" b="38888"/>
          <a:stretch/>
        </p:blipFill>
        <p:spPr bwMode="auto">
          <a:xfrm>
            <a:off x="0" y="0"/>
            <a:ext cx="1016812" cy="10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C9168-F938-1B26-CB4B-B7AC608140B2}"/>
              </a:ext>
            </a:extLst>
          </p:cNvPr>
          <p:cNvSpPr txBox="1"/>
          <p:nvPr/>
        </p:nvSpPr>
        <p:spPr>
          <a:xfrm>
            <a:off x="1016812" y="292387"/>
            <a:ext cx="11379462" cy="78121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Impact and Value</a:t>
            </a:r>
          </a:p>
          <a:p>
            <a:endParaRPr lang="en-A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100 scientific papers using drifter data (GDP) published this year! (MBs 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Tsunami buoys underpinning tsunami warnings in Pacific and Indian Ocean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Early warnings for severe weather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Coriolis data products – easier access to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MB Metadata format and template updated – more work but incorporated into </a:t>
            </a:r>
            <a:r>
              <a:rPr lang="en-AU" sz="2000" dirty="0" err="1"/>
              <a:t>OceanOps</a:t>
            </a:r>
            <a:r>
              <a:rPr lang="en-AU" sz="2000" dirty="0"/>
              <a:t> (Val happier!)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AU" sz="2000" dirty="0"/>
              <a:t>Scientific and Operational Excellence: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Data mapping - clarifying data flows for easier data management and better access for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Drifters continue to meet global design target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MEDS visualisations of drifter gaps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 err="1"/>
              <a:t>OceanOps</a:t>
            </a:r>
            <a:r>
              <a:rPr lang="en-AU" sz="2000" dirty="0"/>
              <a:t> metadata system maturing and we encourage full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Data availability and MB BUFR migration variable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OCG Data strategy 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r>
              <a:rPr lang="en-A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Technology Innovation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A-size drifters for hurricanes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Independent evaluations of newer platforms e.g. wave mini buoys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Biodegradable buoys and sensors in development stages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000" dirty="0"/>
              <a:t>Drone usage and trackers for icebergs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/>
          </a:p>
          <a:p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SzPct val="100000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05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D4C1-B998-A3FC-0E61-69C069102A1B}"/>
              </a:ext>
            </a:extLst>
          </p:cNvPr>
          <p:cNvSpPr txBox="1"/>
          <p:nvPr/>
        </p:nvSpPr>
        <p:spPr>
          <a:xfrm>
            <a:off x="1072753" y="0"/>
            <a:ext cx="944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DBCP Strategy Implementation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390318-6E06-94EA-5D44-89ECA4FAF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3120" r="37284" b="38888"/>
          <a:stretch/>
        </p:blipFill>
        <p:spPr bwMode="auto">
          <a:xfrm>
            <a:off x="0" y="0"/>
            <a:ext cx="1016812" cy="10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C9168-F938-1B26-CB4B-B7AC608140B2}"/>
              </a:ext>
            </a:extLst>
          </p:cNvPr>
          <p:cNvSpPr txBox="1"/>
          <p:nvPr/>
        </p:nvSpPr>
        <p:spPr>
          <a:xfrm>
            <a:off x="915212" y="798409"/>
            <a:ext cx="9664441" cy="6657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Diversity and Inclusivity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New Executive Board – 3 (4) female , 3 Male, RA II, IV, V, VI, a few younger, a few older!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First Mediterranean CB Workshop – Tunisia 9-11 Nov &amp; 11-13 April 23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Sponsored 3 Members to attend DBCP 38 in person  - RA I and V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Wave drifter deployment in Solomon Islands planned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Backyard Buoys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(Get engaged and embedded)</a:t>
            </a:r>
          </a:p>
          <a:p>
            <a:endParaRPr lang="en-AU" sz="2000" dirty="0"/>
          </a:p>
          <a:p>
            <a:r>
              <a:rPr lang="en-AU" sz="2000" dirty="0"/>
              <a:t>International Cooperation and Partnerships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New TPOS governance formed. 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Plans to re-establish Indian Ocean data throughput in 2023 to 70%!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Workshop on Operational Wave Measurements 11- 12 October 2022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Dialogues with Industry </a:t>
            </a:r>
          </a:p>
          <a:p>
            <a:pPr indent="-4572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AU" sz="2000" dirty="0"/>
              <a:t>Environmental Stewardship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Established new Task Team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AU" sz="2000" dirty="0"/>
              <a:t>Baseline survey prepared for release  (in Jan 23)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endParaRPr lang="en-AU" sz="2000" dirty="0"/>
          </a:p>
          <a:p>
            <a:pPr>
              <a:lnSpc>
                <a:spcPct val="115000"/>
              </a:lnSpc>
              <a:spcBef>
                <a:spcPts val="0"/>
              </a:spcBef>
              <a:buSzPct val="100000"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20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D4C1-B998-A3FC-0E61-69C069102A1B}"/>
              </a:ext>
            </a:extLst>
          </p:cNvPr>
          <p:cNvSpPr txBox="1"/>
          <p:nvPr/>
        </p:nvSpPr>
        <p:spPr>
          <a:xfrm>
            <a:off x="1072753" y="0"/>
            <a:ext cx="944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DBCP Strategy Implementation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7390318-6E06-94EA-5D44-89ECA4FAF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5" t="33120" r="37284" b="38888"/>
          <a:stretch/>
        </p:blipFill>
        <p:spPr bwMode="auto">
          <a:xfrm>
            <a:off x="0" y="0"/>
            <a:ext cx="1016812" cy="103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9C9168-F938-1B26-CB4B-B7AC608140B2}"/>
              </a:ext>
            </a:extLst>
          </p:cNvPr>
          <p:cNvSpPr txBox="1"/>
          <p:nvPr/>
        </p:nvSpPr>
        <p:spPr>
          <a:xfrm>
            <a:off x="3355665" y="717642"/>
            <a:ext cx="5861669" cy="19662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AU" sz="3600" dirty="0"/>
              <a:t>Fantastic effort by you all!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-AU" sz="3600" dirty="0"/>
              <a:t>A big year with more to come!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buSzPct val="100000"/>
            </a:pPr>
            <a:endParaRPr lang="en-US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7D048FA-1F2D-0849-D882-81E5A45074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35178"/>
          <a:stretch/>
        </p:blipFill>
        <p:spPr>
          <a:xfrm>
            <a:off x="3886200" y="2205056"/>
            <a:ext cx="4419600" cy="44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2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5CBACD3DADBC4A90081B54C14A92F2" ma:contentTypeVersion="14" ma:contentTypeDescription="Create a new document." ma:contentTypeScope="" ma:versionID="1b993dcc3f42bd167072567aa4154c49">
  <xsd:schema xmlns:xsd="http://www.w3.org/2001/XMLSchema" xmlns:xs="http://www.w3.org/2001/XMLSchema" xmlns:p="http://schemas.microsoft.com/office/2006/metadata/properties" xmlns:ns3="0187df14-8b81-4a9f-bf3d-de7dd432793a" xmlns:ns4="ea131a0c-6f8e-4259-a89c-f0666e9eb511" targetNamespace="http://schemas.microsoft.com/office/2006/metadata/properties" ma:root="true" ma:fieldsID="9ff84f92f19bf4faad6ec297413aa00a" ns3:_="" ns4:_="">
    <xsd:import namespace="0187df14-8b81-4a9f-bf3d-de7dd432793a"/>
    <xsd:import namespace="ea131a0c-6f8e-4259-a89c-f0666e9eb5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87df14-8b81-4a9f-bf3d-de7dd43279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1a0c-6f8e-4259-a89c-f0666e9eb5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50340B-3643-4096-9F5A-96F72D1793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87df14-8b81-4a9f-bf3d-de7dd432793a"/>
    <ds:schemaRef ds:uri="ea131a0c-6f8e-4259-a89c-f0666e9eb5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4577B0-BB8F-49F2-AD74-42BDA6DFD2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9DAE56-7C80-4604-8B8C-563F5B47BA8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a131a0c-6f8e-4259-a89c-f0666e9eb511"/>
    <ds:schemaRef ds:uri="0187df14-8b81-4a9f-bf3d-de7dd432793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16046</TotalTime>
  <Words>364</Words>
  <Application>Microsoft Office PowerPoint</Application>
  <PresentationFormat>Widescreen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Bodoni MT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DBCP 36</dc:title>
  <dc:creator>Boris Kelly-Gerreyn</dc:creator>
  <cp:lastModifiedBy>Boris Kelly-Gerreyn (he/him)</cp:lastModifiedBy>
  <cp:revision>11</cp:revision>
  <dcterms:created xsi:type="dcterms:W3CDTF">2020-10-02T03:12:18Z</dcterms:created>
  <dcterms:modified xsi:type="dcterms:W3CDTF">2022-11-04T07:55:30Z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0x010100065CBACD3DADBC4A90081B54C14A92F2</vt:lpwstr>
  </property>
</Properties>
</file>