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318" r:id="rId3"/>
    <p:sldId id="309" r:id="rId4"/>
    <p:sldId id="310" r:id="rId5"/>
    <p:sldId id="267" r:id="rId6"/>
    <p:sldId id="297" r:id="rId7"/>
    <p:sldId id="305" r:id="rId8"/>
    <p:sldId id="312" r:id="rId9"/>
    <p:sldId id="306" r:id="rId10"/>
    <p:sldId id="313" r:id="rId11"/>
    <p:sldId id="314" r:id="rId12"/>
    <p:sldId id="303" r:id="rId13"/>
    <p:sldId id="315" r:id="rId14"/>
    <p:sldId id="304" r:id="rId15"/>
    <p:sldId id="300" r:id="rId16"/>
    <p:sldId id="299" r:id="rId17"/>
    <p:sldId id="301" r:id="rId18"/>
    <p:sldId id="298" r:id="rId19"/>
    <p:sldId id="293" r:id="rId20"/>
    <p:sldId id="284" r:id="rId21"/>
    <p:sldId id="287" r:id="rId22"/>
    <p:sldId id="296" r:id="rId23"/>
    <p:sldId id="324" r:id="rId24"/>
    <p:sldId id="325" r:id="rId25"/>
    <p:sldId id="326" r:id="rId26"/>
    <p:sldId id="329" r:id="rId27"/>
    <p:sldId id="328" r:id="rId28"/>
    <p:sldId id="330" r:id="rId29"/>
    <p:sldId id="331" r:id="rId30"/>
    <p:sldId id="332" r:id="rId31"/>
    <p:sldId id="333" r:id="rId32"/>
    <p:sldId id="334" r:id="rId33"/>
    <p:sldId id="335" r:id="rId34"/>
    <p:sldId id="316" r:id="rId35"/>
    <p:sldId id="317" r:id="rId36"/>
    <p:sldId id="336" r:id="rId37"/>
    <p:sldId id="337" r:id="rId38"/>
    <p:sldId id="338" r:id="rId39"/>
    <p:sldId id="277" r:id="rId40"/>
  </p:sldIdLst>
  <p:sldSz cx="9144000" cy="6858000" type="screen4x3"/>
  <p:notesSz cx="6858000" cy="9144000"/>
  <p:defaultTextStyle>
    <a:defPPr>
      <a:defRPr lang="nl-NL"/>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FF0000"/>
    <a:srgbClr val="15A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660" autoAdjust="0"/>
  </p:normalViewPr>
  <p:slideViewPr>
    <p:cSldViewPr>
      <p:cViewPr varScale="1">
        <p:scale>
          <a:sx n="69" d="100"/>
          <a:sy n="69" d="100"/>
        </p:scale>
        <p:origin x="101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50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nl-NL"/>
          </a:p>
        </p:txBody>
      </p:sp>
      <p:sp>
        <p:nvSpPr>
          <p:cNvPr id="51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nl-NL"/>
          </a:p>
        </p:txBody>
      </p:sp>
      <p:sp>
        <p:nvSpPr>
          <p:cNvPr id="51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nl-NL"/>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AA71953A-FBE3-44D0-B619-73BD38DD2158}" type="slidenum">
              <a:rPr lang="nl-NL" altLang="en-US"/>
              <a:pPr/>
              <a:t>‹#›</a:t>
            </a:fld>
            <a:endParaRPr lang="nl-NL"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nl-NL"/>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nl-NL"/>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nl-NL"/>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C65F8615-5555-4463-958C-F4F736B76C6D}" type="slidenum">
              <a:rPr lang="nl-NL" altLang="en-US"/>
              <a:pPr/>
              <a:t>‹#›</a:t>
            </a:fld>
            <a:endParaRPr lang="nl-NL"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Sea Level Station Monitoring Facility (SLSMF) was setup in 2007 after a request from IOC to have a monitoring system for the GLOSS stations</a:t>
            </a:r>
          </a:p>
          <a:p>
            <a:pPr marL="171450" indent="-171450">
              <a:buFont typeface="Arial" panose="020B0604020202020204" pitchFamily="34" charset="0"/>
              <a:buChar char="•"/>
            </a:pPr>
            <a:r>
              <a:rPr lang="en-US" dirty="0"/>
              <a:t>The initial setup system and subsequent developments was done as an in-kind service of VLIZ to IOC, occasionally following user feedback</a:t>
            </a:r>
          </a:p>
          <a:p>
            <a:pPr marL="171450" indent="-171450">
              <a:buFont typeface="Arial" panose="020B0604020202020204" pitchFamily="34" charset="0"/>
              <a:buChar char="•"/>
            </a:pPr>
            <a:r>
              <a:rPr lang="en-US" dirty="0"/>
              <a:t>In 2008 it was possible to visualize and download the data and information on tsunami evaluation added. NOTE_&gt; This is not an operational Tsunami warning system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990AD46-6B8A-434E-BFD2-FC3410E06930}" type="slidenum">
              <a:rPr lang="en-GB" smtClean="0"/>
              <a:t>23</a:t>
            </a:fld>
            <a:endParaRPr lang="en-GB"/>
          </a:p>
        </p:txBody>
      </p:sp>
    </p:spTree>
    <p:extLst>
      <p:ext uri="{BB962C8B-B14F-4D97-AF65-F5344CB8AC3E}">
        <p14:creationId xmlns:p14="http://schemas.microsoft.com/office/powerpoint/2010/main" val="28470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2011 a system to assess delays and procedures to report this to operators was implemented. If the # of expected messages doesn’t match what has arrived, there is a problem that needs investigation. It is also possible to assess whether the problem is with the transmission protocol (e.g. if there is a delay for all stations that use a BGAN connection (</a:t>
            </a:r>
            <a:r>
              <a:rPr lang="en-US" i="1" dirty="0"/>
              <a:t>Broadband Global Area Network</a:t>
            </a:r>
            <a:r>
              <a:rPr lang="en-US" dirty="0"/>
              <a:t> (</a:t>
            </a:r>
            <a:r>
              <a:rPr lang="en-US" i="1" dirty="0"/>
              <a:t>BGAN</a:t>
            </a:r>
            <a:r>
              <a:rPr lang="en-US" dirty="0"/>
              <a:t>) is a global satellite network with telephony owned by Inmarsat using portable terminals.), the problem will most likely not be in the stations themselves)</a:t>
            </a:r>
          </a:p>
          <a:p>
            <a:pPr marL="171450" indent="-171450">
              <a:buFont typeface="Arial" panose="020B0604020202020204" pitchFamily="34" charset="0"/>
              <a:buChar char="•"/>
            </a:pPr>
            <a:r>
              <a:rPr lang="en-US" dirty="0"/>
              <a:t>2013 saw VLIZ as the official archive for the real time data. Webservices were also implemented (e.g. REST services)</a:t>
            </a:r>
          </a:p>
          <a:p>
            <a:pPr marL="171450" indent="-171450">
              <a:buFont typeface="Arial" panose="020B0604020202020204" pitchFamily="34" charset="0"/>
              <a:buChar char="•"/>
            </a:pPr>
            <a:r>
              <a:rPr lang="en-US" dirty="0"/>
              <a:t>In 2015, upon user request, the links to the QC-ed data (PSMSL and UHSLC) were added</a:t>
            </a:r>
          </a:p>
        </p:txBody>
      </p:sp>
      <p:sp>
        <p:nvSpPr>
          <p:cNvPr id="4" name="Slide Number Placeholder 3"/>
          <p:cNvSpPr>
            <a:spLocks noGrp="1"/>
          </p:cNvSpPr>
          <p:nvPr>
            <p:ph type="sldNum" sz="quarter" idx="5"/>
          </p:nvPr>
        </p:nvSpPr>
        <p:spPr/>
        <p:txBody>
          <a:bodyPr/>
          <a:lstStyle/>
          <a:p>
            <a:fld id="{7990AD46-6B8A-434E-BFD2-FC3410E06930}" type="slidenum">
              <a:rPr lang="en-GB" smtClean="0"/>
              <a:t>24</a:t>
            </a:fld>
            <a:endParaRPr lang="en-GB"/>
          </a:p>
        </p:txBody>
      </p:sp>
    </p:spTree>
    <p:extLst>
      <p:ext uri="{BB962C8B-B14F-4D97-AF65-F5344CB8AC3E}">
        <p14:creationId xmlns:p14="http://schemas.microsoft.com/office/powerpoint/2010/main" val="1975706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service/website has since been expanded to a global station monitoring service for real time sea level measuring stations that are part of IOC </a:t>
            </a:r>
            <a:r>
              <a:rPr lang="en-US" dirty="0" err="1"/>
              <a:t>programmes</a:t>
            </a:r>
            <a:endParaRPr lang="en-US" dirty="0"/>
          </a:p>
          <a:p>
            <a:pPr marL="285750" indent="-285750">
              <a:buFont typeface="Arial" panose="020B0604020202020204" pitchFamily="34" charset="0"/>
              <a:buAutoNum type="romanLcParenBoth"/>
            </a:pPr>
            <a:r>
              <a:rPr lang="en-US" dirty="0"/>
              <a:t>the Global Sea Level Observing System Core Network (~300 stations)</a:t>
            </a:r>
          </a:p>
          <a:p>
            <a:pPr marL="285750" indent="-285750">
              <a:buFont typeface="Arial" panose="020B0604020202020204" pitchFamily="34" charset="0"/>
              <a:buAutoNum type="romanLcParenBoth"/>
            </a:pPr>
            <a:r>
              <a:rPr lang="en-US" dirty="0"/>
              <a:t>(ii) the networks under the regional tsunami warning systems in the Indian Ocean (IOTWS), North East Atlantic &amp; Mediterranean (NEAMTWS), Pacific (PTWS) and the Caribbean (CARIBE-EWS) </a:t>
            </a:r>
            <a:endParaRPr lang="en-GB" dirty="0"/>
          </a:p>
        </p:txBody>
      </p:sp>
      <p:sp>
        <p:nvSpPr>
          <p:cNvPr id="4" name="Slide Number Placeholder 3"/>
          <p:cNvSpPr>
            <a:spLocks noGrp="1"/>
          </p:cNvSpPr>
          <p:nvPr>
            <p:ph type="sldNum" sz="quarter" idx="5"/>
          </p:nvPr>
        </p:nvSpPr>
        <p:spPr/>
        <p:txBody>
          <a:bodyPr/>
          <a:lstStyle/>
          <a:p>
            <a:fld id="{7990AD46-6B8A-434E-BFD2-FC3410E06930}" type="slidenum">
              <a:rPr lang="en-GB" smtClean="0"/>
              <a:t>25</a:t>
            </a:fld>
            <a:endParaRPr lang="en-GB"/>
          </a:p>
        </p:txBody>
      </p:sp>
    </p:spTree>
    <p:extLst>
      <p:ext uri="{BB962C8B-B14F-4D97-AF65-F5344CB8AC3E}">
        <p14:creationId xmlns:p14="http://schemas.microsoft.com/office/powerpoint/2010/main" val="215741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132856"/>
            <a:ext cx="6910536" cy="1470025"/>
          </a:xfrm>
          <a:prstGeom prst="rect">
            <a:avLst/>
          </a:prstGeom>
        </p:spPr>
        <p:txBody>
          <a:bodyPr/>
          <a:lstStyle/>
          <a:p>
            <a:r>
              <a:rPr lang="en-US" smtClean="0"/>
              <a:t>Click to edit Master title style</a:t>
            </a:r>
            <a:endParaRPr lang="nl-BE"/>
          </a:p>
        </p:txBody>
      </p:sp>
      <p:sp>
        <p:nvSpPr>
          <p:cNvPr id="3" name="Subtitle 2"/>
          <p:cNvSpPr>
            <a:spLocks noGrp="1"/>
          </p:cNvSpPr>
          <p:nvPr>
            <p:ph type="subTitle" idx="1"/>
          </p:nvPr>
        </p:nvSpPr>
        <p:spPr>
          <a:xfrm>
            <a:off x="1907704" y="3933056"/>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BE"/>
          </a:p>
        </p:txBody>
      </p:sp>
    </p:spTree>
    <p:extLst>
      <p:ext uri="{BB962C8B-B14F-4D97-AF65-F5344CB8AC3E}">
        <p14:creationId xmlns:p14="http://schemas.microsoft.com/office/powerpoint/2010/main" val="27323108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227011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3380150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417041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a:prstGeom prst="rect">
            <a:avLst/>
          </a:prstGeom>
        </p:spPr>
        <p:txBody>
          <a:bodyPr/>
          <a:lstStyle/>
          <a:p>
            <a:r>
              <a:rPr lang="en-US" smtClean="0"/>
              <a:t>Click to edit Master title style</a:t>
            </a:r>
            <a:endParaRPr lang="nl-BE"/>
          </a:p>
        </p:txBody>
      </p:sp>
      <p:sp>
        <p:nvSpPr>
          <p:cNvPr id="3" name="Content Placeholder 2"/>
          <p:cNvSpPr>
            <a:spLocks noGrp="1"/>
          </p:cNvSpPr>
          <p:nvPr>
            <p:ph idx="1"/>
          </p:nvPr>
        </p:nvSpPr>
        <p:spPr>
          <a:xfrm>
            <a:off x="1547664" y="1600200"/>
            <a:ext cx="7139136"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380598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9671" y="4406900"/>
            <a:ext cx="6875041" cy="1362075"/>
          </a:xfrm>
          <a:prstGeom prst="rect">
            <a:avLst/>
          </a:prstGeo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1619671" y="2906713"/>
            <a:ext cx="687504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81617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a:prstGeom prst="rect">
            <a:avLst/>
          </a:prstGeom>
        </p:spPr>
        <p:txBody>
          <a:bodyPr/>
          <a:lstStyle/>
          <a:p>
            <a:r>
              <a:rPr lang="en-US" smtClean="0"/>
              <a:t>Click to edit Master title style</a:t>
            </a:r>
            <a:endParaRPr lang="nl-BE"/>
          </a:p>
        </p:txBody>
      </p:sp>
      <p:sp>
        <p:nvSpPr>
          <p:cNvPr id="3" name="Content Placeholder 2"/>
          <p:cNvSpPr>
            <a:spLocks noGrp="1"/>
          </p:cNvSpPr>
          <p:nvPr>
            <p:ph sz="half" idx="1"/>
          </p:nvPr>
        </p:nvSpPr>
        <p:spPr>
          <a:xfrm>
            <a:off x="1547664" y="1600200"/>
            <a:ext cx="352839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5292080" y="1600200"/>
            <a:ext cx="339472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Tree>
    <p:extLst>
      <p:ext uri="{BB962C8B-B14F-4D97-AF65-F5344CB8AC3E}">
        <p14:creationId xmlns:p14="http://schemas.microsoft.com/office/powerpoint/2010/main" val="376480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a:prstGeom prst="rect">
            <a:avLst/>
          </a:prstGeom>
        </p:spPr>
        <p:txBody>
          <a:bodyPr/>
          <a:lstStyle>
            <a:lvl1pPr>
              <a:defRPr/>
            </a:lvl1pPr>
          </a:lstStyle>
          <a:p>
            <a:r>
              <a:rPr lang="en-US" dirty="0" smtClean="0"/>
              <a:t>Click to edit Master title style</a:t>
            </a:r>
            <a:endParaRPr lang="nl-BE" dirty="0"/>
          </a:p>
        </p:txBody>
      </p:sp>
      <p:sp>
        <p:nvSpPr>
          <p:cNvPr id="3" name="Text Placeholder 2"/>
          <p:cNvSpPr>
            <a:spLocks noGrp="1"/>
          </p:cNvSpPr>
          <p:nvPr>
            <p:ph type="body" idx="1"/>
          </p:nvPr>
        </p:nvSpPr>
        <p:spPr>
          <a:xfrm>
            <a:off x="1547664" y="1535113"/>
            <a:ext cx="338437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7664" y="2174875"/>
            <a:ext cx="338437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5" name="Text Placeholder 4"/>
          <p:cNvSpPr>
            <a:spLocks noGrp="1"/>
          </p:cNvSpPr>
          <p:nvPr>
            <p:ph type="body" sz="quarter" idx="3"/>
          </p:nvPr>
        </p:nvSpPr>
        <p:spPr>
          <a:xfrm>
            <a:off x="5076057" y="1535113"/>
            <a:ext cx="3610744"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76057" y="2174875"/>
            <a:ext cx="3610744"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Tree>
    <p:extLst>
      <p:ext uri="{BB962C8B-B14F-4D97-AF65-F5344CB8AC3E}">
        <p14:creationId xmlns:p14="http://schemas.microsoft.com/office/powerpoint/2010/main" val="180006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BE"/>
          </a:p>
        </p:txBody>
      </p:sp>
    </p:spTree>
    <p:extLst>
      <p:ext uri="{BB962C8B-B14F-4D97-AF65-F5344CB8AC3E}">
        <p14:creationId xmlns:p14="http://schemas.microsoft.com/office/powerpoint/2010/main" val="316973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25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7664" y="273050"/>
            <a:ext cx="1917849" cy="1162050"/>
          </a:xfrm>
          <a:prstGeom prst="rect">
            <a:avLst/>
          </a:prstGeo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1547664" y="1435100"/>
            <a:ext cx="1917849"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506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5697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5496" y="6198095"/>
            <a:ext cx="967042" cy="615281"/>
          </a:xfrm>
          <a:prstGeom prst="rect">
            <a:avLst/>
          </a:prstGeom>
        </p:spPr>
      </p:pic>
      <p:sp>
        <p:nvSpPr>
          <p:cNvPr id="3" name="Text Box 11"/>
          <p:cNvSpPr txBox="1">
            <a:spLocks noChangeArrowheads="1"/>
          </p:cNvSpPr>
          <p:nvPr userDrawn="1"/>
        </p:nvSpPr>
        <p:spPr bwMode="auto">
          <a:xfrm>
            <a:off x="1043608" y="6525344"/>
            <a:ext cx="47525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BE" sz="1200" b="0" dirty="0" smtClean="0"/>
              <a:t>Francisco</a:t>
            </a:r>
            <a:r>
              <a:rPr lang="nl-BE" sz="1200" b="0" baseline="0" dirty="0" smtClean="0"/>
              <a:t> Hernandez, Bart Vanhoorne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jess@vliz.be"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www.ioc-sealevelmonitoring.org/" TargetMode="External"/><Relationship Id="rId4" Type="http://schemas.openxmlformats.org/officeDocument/2006/relationships/hyperlink" Target="mailto:info@ioc-sealvelmonitoring.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5.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hyperlink" Target="http://www.ioc-sealevelmonitoring.org/ssc/"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hyperlink" Target="http://www.ioc-sealevelmonitoring.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oos.inocar.mil.ec/visores/red_mareografic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mailto:info@ioc-sealevelmonitoring.org" TargetMode="External"/><Relationship Id="rId2" Type="http://schemas.openxmlformats.org/officeDocument/2006/relationships/hyperlink" Target="http://www.ioc-sealevelmonitoring.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1" descr="unescoioc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263525"/>
            <a:ext cx="17081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2"/>
          <p:cNvSpPr>
            <a:spLocks noChangeArrowheads="1"/>
          </p:cNvSpPr>
          <p:nvPr/>
        </p:nvSpPr>
        <p:spPr bwMode="auto">
          <a:xfrm>
            <a:off x="1836738" y="919887"/>
            <a:ext cx="70580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NL" altLang="nl-BE" sz="3600" dirty="0"/>
              <a:t>SEA LEVEL STATION MONITORING </a:t>
            </a:r>
            <a:r>
              <a:rPr lang="nl-NL" altLang="nl-BE" sz="3600" dirty="0" smtClean="0"/>
              <a:t>FACILITY</a:t>
            </a:r>
          </a:p>
          <a:p>
            <a:pPr eaLnBrk="1" hangingPunct="1"/>
            <a:r>
              <a:rPr lang="nl-NL" altLang="nl-BE" sz="3600" dirty="0" smtClean="0"/>
              <a:t>Intro and report</a:t>
            </a:r>
            <a:r>
              <a:rPr lang="nl-NL" altLang="nl-BE" sz="3600" dirty="0" smtClean="0"/>
              <a:t> </a:t>
            </a:r>
            <a:endParaRPr lang="nl-NL" altLang="nl-BE" sz="3600" dirty="0"/>
          </a:p>
        </p:txBody>
      </p:sp>
      <p:sp>
        <p:nvSpPr>
          <p:cNvPr id="2053" name="Rectangle 24"/>
          <p:cNvSpPr>
            <a:spLocks noChangeArrowheads="1"/>
          </p:cNvSpPr>
          <p:nvPr/>
        </p:nvSpPr>
        <p:spPr bwMode="auto">
          <a:xfrm>
            <a:off x="1836738" y="3521801"/>
            <a:ext cx="611963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nl-BE" b="0" dirty="0" smtClean="0"/>
              <a:t>Francisco</a:t>
            </a:r>
            <a:r>
              <a:rPr lang="en-US" altLang="nl-BE" dirty="0" smtClean="0"/>
              <a:t> </a:t>
            </a:r>
            <a:r>
              <a:rPr lang="en-US" altLang="nl-BE" b="0" dirty="0" smtClean="0"/>
              <a:t>Hernandez (</a:t>
            </a:r>
            <a:r>
              <a:rPr lang="en-US" altLang="nl-BE" b="0" dirty="0" smtClean="0">
                <a:hlinkClick r:id="rId3"/>
              </a:rPr>
              <a:t>tjess@vliz.be</a:t>
            </a:r>
            <a:r>
              <a:rPr lang="en-US" altLang="nl-BE" b="0" dirty="0" smtClean="0"/>
              <a:t>)</a:t>
            </a:r>
          </a:p>
          <a:p>
            <a:pPr eaLnBrk="1" hangingPunct="1"/>
            <a:r>
              <a:rPr lang="en-US" altLang="nl-BE" b="0" dirty="0"/>
              <a:t>Bart </a:t>
            </a:r>
            <a:r>
              <a:rPr lang="en-US" altLang="nl-BE" b="0" dirty="0" smtClean="0"/>
              <a:t>Vanhoorne</a:t>
            </a:r>
          </a:p>
          <a:p>
            <a:pPr eaLnBrk="1" hangingPunct="1"/>
            <a:endParaRPr lang="en-US" altLang="nl-BE" b="0" dirty="0" smtClean="0"/>
          </a:p>
          <a:p>
            <a:pPr eaLnBrk="1" hangingPunct="1"/>
            <a:r>
              <a:rPr lang="nl-BE" altLang="nl-BE" dirty="0" smtClean="0">
                <a:hlinkClick r:id="rId4"/>
              </a:rPr>
              <a:t>info@ioc-sealvelmonitoring.org</a:t>
            </a:r>
            <a:endParaRPr lang="nl-BE" altLang="nl-BE" dirty="0" smtClean="0"/>
          </a:p>
          <a:p>
            <a:pPr eaLnBrk="1" hangingPunct="1"/>
            <a:r>
              <a:rPr lang="en-US" altLang="nl-BE" b="0" dirty="0" smtClean="0"/>
              <a:t>Flanders </a:t>
            </a:r>
            <a:r>
              <a:rPr lang="en-US" altLang="nl-BE" b="0" dirty="0"/>
              <a:t>Marine Institute (VLIZ) </a:t>
            </a:r>
          </a:p>
          <a:p>
            <a:pPr eaLnBrk="1" hangingPunct="1"/>
            <a:r>
              <a:rPr lang="en-US" altLang="nl-BE" b="0" dirty="0"/>
              <a:t>Belgium</a:t>
            </a:r>
          </a:p>
        </p:txBody>
      </p:sp>
      <p:sp>
        <p:nvSpPr>
          <p:cNvPr id="2054" name="Text Box 26"/>
          <p:cNvSpPr txBox="1">
            <a:spLocks noChangeArrowheads="1"/>
          </p:cNvSpPr>
          <p:nvPr/>
        </p:nvSpPr>
        <p:spPr bwMode="auto">
          <a:xfrm>
            <a:off x="1836738" y="5363924"/>
            <a:ext cx="37283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dirty="0" smtClean="0">
                <a:hlinkClick r:id="rId5"/>
              </a:rPr>
              <a:t>www.ioc-sealevelmonitoring.org</a:t>
            </a:r>
            <a:endParaRPr lang="nl-BE" altLang="nl-BE"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smtClean="0"/>
              <a:t>Tsunami </a:t>
            </a:r>
            <a:r>
              <a:rPr lang="nl-BE" altLang="nl-BE" dirty="0" err="1" smtClean="0"/>
              <a:t>signals</a:t>
            </a:r>
            <a:endParaRPr lang="en-US" altLang="nl-BE" dirty="0" smtClean="0"/>
          </a:p>
        </p:txBody>
      </p:sp>
      <p:pic>
        <p:nvPicPr>
          <p:cNvPr id="2" name="Picture 1"/>
          <p:cNvPicPr>
            <a:picLocks noChangeAspect="1"/>
          </p:cNvPicPr>
          <p:nvPr/>
        </p:nvPicPr>
        <p:blipFill>
          <a:blip r:embed="rId2"/>
          <a:stretch>
            <a:fillRect/>
          </a:stretch>
        </p:blipFill>
        <p:spPr>
          <a:xfrm>
            <a:off x="1331640" y="1196752"/>
            <a:ext cx="6225419" cy="4320480"/>
          </a:xfrm>
          <a:prstGeom prst="rect">
            <a:avLst/>
          </a:prstGeom>
        </p:spPr>
      </p:pic>
    </p:spTree>
    <p:extLst>
      <p:ext uri="{BB962C8B-B14F-4D97-AF65-F5344CB8AC3E}">
        <p14:creationId xmlns:p14="http://schemas.microsoft.com/office/powerpoint/2010/main" val="2353341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Real Time monitoring multiple stations</a:t>
            </a:r>
            <a:endParaRPr lang="en-US" dirty="0"/>
          </a:p>
        </p:txBody>
      </p:sp>
      <p:pic>
        <p:nvPicPr>
          <p:cNvPr id="3" name="Picture 2"/>
          <p:cNvPicPr>
            <a:picLocks noChangeAspect="1"/>
          </p:cNvPicPr>
          <p:nvPr/>
        </p:nvPicPr>
        <p:blipFill>
          <a:blip r:embed="rId2"/>
          <a:stretch>
            <a:fillRect/>
          </a:stretch>
        </p:blipFill>
        <p:spPr>
          <a:xfrm>
            <a:off x="971600" y="1700808"/>
            <a:ext cx="7451174" cy="3687118"/>
          </a:xfrm>
          <a:prstGeom prst="rect">
            <a:avLst/>
          </a:prstGeom>
        </p:spPr>
      </p:pic>
    </p:spTree>
    <p:extLst>
      <p:ext uri="{BB962C8B-B14F-4D97-AF65-F5344CB8AC3E}">
        <p14:creationId xmlns:p14="http://schemas.microsoft.com/office/powerpoint/2010/main" val="178262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err="1" smtClean="0"/>
              <a:t>Optional</a:t>
            </a:r>
            <a:r>
              <a:rPr lang="nl-BE" altLang="nl-BE" dirty="0" smtClean="0"/>
              <a:t> </a:t>
            </a:r>
            <a:r>
              <a:rPr lang="nl-BE" altLang="nl-BE" dirty="0" err="1" smtClean="0"/>
              <a:t>quality</a:t>
            </a:r>
            <a:r>
              <a:rPr lang="nl-BE" altLang="nl-BE" dirty="0" smtClean="0"/>
              <a:t> control</a:t>
            </a:r>
            <a:endParaRPr lang="en-US" altLang="nl-BE" dirty="0" smtClean="0"/>
          </a:p>
        </p:txBody>
      </p:sp>
      <p:pic>
        <p:nvPicPr>
          <p:cNvPr id="2" name="Picture 1"/>
          <p:cNvPicPr>
            <a:picLocks noChangeAspect="1"/>
          </p:cNvPicPr>
          <p:nvPr/>
        </p:nvPicPr>
        <p:blipFill>
          <a:blip r:embed="rId2"/>
          <a:stretch>
            <a:fillRect/>
          </a:stretch>
        </p:blipFill>
        <p:spPr>
          <a:xfrm>
            <a:off x="323528" y="1556791"/>
            <a:ext cx="4104456" cy="2692733"/>
          </a:xfrm>
          <a:prstGeom prst="rect">
            <a:avLst/>
          </a:prstGeom>
        </p:spPr>
      </p:pic>
      <p:pic>
        <p:nvPicPr>
          <p:cNvPr id="3" name="Picture 2"/>
          <p:cNvPicPr>
            <a:picLocks noChangeAspect="1"/>
          </p:cNvPicPr>
          <p:nvPr/>
        </p:nvPicPr>
        <p:blipFill>
          <a:blip r:embed="rId3"/>
          <a:stretch>
            <a:fillRect/>
          </a:stretch>
        </p:blipFill>
        <p:spPr>
          <a:xfrm>
            <a:off x="4437567" y="1556792"/>
            <a:ext cx="4094873" cy="2764200"/>
          </a:xfrm>
          <a:prstGeom prst="rect">
            <a:avLst/>
          </a:prstGeom>
        </p:spPr>
      </p:pic>
      <p:sp>
        <p:nvSpPr>
          <p:cNvPr id="4" name="Oval 3"/>
          <p:cNvSpPr/>
          <p:nvPr/>
        </p:nvSpPr>
        <p:spPr bwMode="auto">
          <a:xfrm>
            <a:off x="5004048" y="3501008"/>
            <a:ext cx="1008112" cy="504056"/>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Parsing</a:t>
            </a:r>
            <a:r>
              <a:rPr lang="nl-BE" dirty="0" smtClean="0"/>
              <a:t> GTS </a:t>
            </a:r>
            <a:r>
              <a:rPr lang="nl-BE" dirty="0" err="1" smtClean="0"/>
              <a:t>messages</a:t>
            </a:r>
            <a:endParaRPr lang="en-US" dirty="0"/>
          </a:p>
        </p:txBody>
      </p:sp>
      <p:pic>
        <p:nvPicPr>
          <p:cNvPr id="3" name="Picture 2"/>
          <p:cNvPicPr>
            <a:picLocks noChangeAspect="1"/>
          </p:cNvPicPr>
          <p:nvPr/>
        </p:nvPicPr>
        <p:blipFill>
          <a:blip r:embed="rId2"/>
          <a:stretch>
            <a:fillRect/>
          </a:stretch>
        </p:blipFill>
        <p:spPr>
          <a:xfrm>
            <a:off x="1580990" y="1340768"/>
            <a:ext cx="5117924" cy="4776730"/>
          </a:xfrm>
          <a:prstGeom prst="rect">
            <a:avLst/>
          </a:prstGeom>
        </p:spPr>
      </p:pic>
      <p:sp>
        <p:nvSpPr>
          <p:cNvPr id="4" name="Oval 3"/>
          <p:cNvSpPr/>
          <p:nvPr/>
        </p:nvSpPr>
        <p:spPr bwMode="auto">
          <a:xfrm>
            <a:off x="1115616" y="4365104"/>
            <a:ext cx="2520280" cy="1296144"/>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01483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err="1"/>
              <a:t>E</a:t>
            </a:r>
            <a:r>
              <a:rPr lang="nl-BE" altLang="nl-BE" dirty="0" err="1" smtClean="0"/>
              <a:t>dit</a:t>
            </a:r>
            <a:r>
              <a:rPr lang="nl-BE" altLang="nl-BE" dirty="0" smtClean="0"/>
              <a:t> metadata</a:t>
            </a:r>
            <a:endParaRPr lang="en-US" altLang="nl-BE" dirty="0" smtClean="0"/>
          </a:p>
        </p:txBody>
      </p:sp>
      <p:sp>
        <p:nvSpPr>
          <p:cNvPr id="8195" name="Rectangle 3"/>
          <p:cNvSpPr>
            <a:spLocks noGrp="1" noChangeArrowheads="1"/>
          </p:cNvSpPr>
          <p:nvPr>
            <p:ph type="body" idx="4294967295"/>
          </p:nvPr>
        </p:nvSpPr>
        <p:spPr bwMode="auto">
          <a:xfrm>
            <a:off x="0" y="1125538"/>
            <a:ext cx="3322638" cy="2879725"/>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sz="2800" smtClean="0"/>
              <a:t>Edit most station metadata</a:t>
            </a:r>
          </a:p>
          <a:p>
            <a:pPr eaLnBrk="1" hangingPunct="1"/>
            <a:r>
              <a:rPr lang="nl-BE" altLang="nl-BE" sz="2800" smtClean="0"/>
              <a:t>Add/edit sensors</a:t>
            </a:r>
          </a:p>
          <a:p>
            <a:pPr eaLnBrk="1" hangingPunct="1"/>
            <a:r>
              <a:rPr lang="nl-BE" altLang="nl-BE" sz="2800" smtClean="0"/>
              <a:t>Add/edit GTS parsing parameters</a:t>
            </a:r>
            <a:endParaRPr lang="en-US" altLang="nl-BE" sz="2800"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l="10625" t="9853" r="25887" b="1804"/>
          <a:stretch>
            <a:fillRect/>
          </a:stretch>
        </p:blipFill>
        <p:spPr bwMode="auto">
          <a:xfrm>
            <a:off x="3851275" y="1125538"/>
            <a:ext cx="5110163"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err="1" smtClean="0"/>
              <a:t>Webservice</a:t>
            </a:r>
            <a:r>
              <a:rPr lang="nl-BE" altLang="nl-BE" dirty="0" smtClean="0"/>
              <a:t> API users</a:t>
            </a:r>
            <a:endParaRPr lang="en-US" altLang="nl-BE" dirty="0" smtClean="0"/>
          </a:p>
        </p:txBody>
      </p:sp>
      <p:sp>
        <p:nvSpPr>
          <p:cNvPr id="11267" name="Rectangle 3"/>
          <p:cNvSpPr>
            <a:spLocks noGrp="1" noChangeArrowheads="1"/>
          </p:cNvSpPr>
          <p:nvPr>
            <p:ph type="body" idx="4294967295"/>
          </p:nvPr>
        </p:nvSpPr>
        <p:spPr bwMode="auto">
          <a:xfrm>
            <a:off x="1403648" y="1268760"/>
            <a:ext cx="7138987"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buFontTx/>
              <a:buNone/>
            </a:pPr>
            <a:r>
              <a:rPr lang="nl-BE" altLang="nl-BE" sz="2000" dirty="0" smtClean="0"/>
              <a:t>“Official”/</a:t>
            </a:r>
            <a:r>
              <a:rPr lang="nl-BE" altLang="nl-BE" sz="2000" dirty="0" err="1" smtClean="0"/>
              <a:t>registered</a:t>
            </a:r>
            <a:r>
              <a:rPr lang="nl-BE" altLang="nl-BE" sz="2000" dirty="0" smtClean="0"/>
              <a:t> users:</a:t>
            </a:r>
          </a:p>
          <a:p>
            <a:pPr eaLnBrk="1" hangingPunct="1">
              <a:lnSpc>
                <a:spcPct val="80000"/>
              </a:lnSpc>
              <a:buFontTx/>
              <a:buNone/>
            </a:pPr>
            <a:endParaRPr lang="nl-BE" altLang="nl-BE" sz="2000" dirty="0" smtClean="0"/>
          </a:p>
          <a:p>
            <a:pPr eaLnBrk="1" hangingPunct="1">
              <a:lnSpc>
                <a:spcPct val="80000"/>
              </a:lnSpc>
            </a:pPr>
            <a:r>
              <a:rPr lang="en-US" altLang="nl-BE" sz="1800" dirty="0" smtClean="0"/>
              <a:t>Centre national </a:t>
            </a:r>
            <a:r>
              <a:rPr lang="en-US" altLang="nl-BE" sz="1800" dirty="0" err="1" smtClean="0"/>
              <a:t>d'alerte</a:t>
            </a:r>
            <a:r>
              <a:rPr lang="en-US" altLang="nl-BE" sz="1800" dirty="0" smtClean="0"/>
              <a:t> aux tsunamis (CENALT), France</a:t>
            </a:r>
          </a:p>
          <a:p>
            <a:pPr eaLnBrk="1" hangingPunct="1">
              <a:lnSpc>
                <a:spcPct val="80000"/>
              </a:lnSpc>
            </a:pPr>
            <a:r>
              <a:rPr lang="en-US" altLang="nl-BE" sz="1800" dirty="0" smtClean="0"/>
              <a:t>EU Joint Research Centre (JRC), Europe</a:t>
            </a:r>
          </a:p>
          <a:p>
            <a:pPr eaLnBrk="1" hangingPunct="1">
              <a:lnSpc>
                <a:spcPct val="80000"/>
              </a:lnSpc>
            </a:pPr>
            <a:r>
              <a:rPr lang="en-US" altLang="nl-BE" sz="1800" dirty="0" smtClean="0"/>
              <a:t>GEMPA, Germany</a:t>
            </a:r>
          </a:p>
          <a:p>
            <a:pPr eaLnBrk="1" hangingPunct="1">
              <a:lnSpc>
                <a:spcPct val="80000"/>
              </a:lnSpc>
            </a:pPr>
            <a:r>
              <a:rPr lang="en-US" altLang="nl-BE" sz="1800" dirty="0" smtClean="0"/>
              <a:t>Indian National Centre for Ocean Information Services (INCOIS), India</a:t>
            </a:r>
          </a:p>
          <a:p>
            <a:pPr eaLnBrk="1" hangingPunct="1">
              <a:lnSpc>
                <a:spcPct val="80000"/>
              </a:lnSpc>
            </a:pPr>
            <a:r>
              <a:rPr lang="en-US" altLang="nl-BE" sz="1800" dirty="0" err="1" smtClean="0"/>
              <a:t>Instituto</a:t>
            </a:r>
            <a:r>
              <a:rPr lang="en-US" altLang="nl-BE" sz="1800" dirty="0" smtClean="0"/>
              <a:t> de </a:t>
            </a:r>
            <a:r>
              <a:rPr lang="en-US" altLang="nl-BE" sz="1800" dirty="0" err="1" smtClean="0"/>
              <a:t>Meteorologia</a:t>
            </a:r>
            <a:r>
              <a:rPr lang="en-US" altLang="nl-BE" sz="1800" dirty="0" smtClean="0"/>
              <a:t>, </a:t>
            </a:r>
            <a:r>
              <a:rPr lang="en-US" altLang="nl-BE" sz="1800" dirty="0" err="1" smtClean="0"/>
              <a:t>Departamento</a:t>
            </a:r>
            <a:r>
              <a:rPr lang="en-US" altLang="nl-BE" sz="1800" dirty="0" smtClean="0"/>
              <a:t> de </a:t>
            </a:r>
            <a:r>
              <a:rPr lang="en-US" altLang="nl-BE" sz="1800" dirty="0" err="1" smtClean="0"/>
              <a:t>Sismologia</a:t>
            </a:r>
            <a:r>
              <a:rPr lang="en-US" altLang="nl-BE" sz="1800" dirty="0" smtClean="0"/>
              <a:t> e </a:t>
            </a:r>
            <a:r>
              <a:rPr lang="en-US" altLang="nl-BE" sz="1800" dirty="0" err="1" smtClean="0"/>
              <a:t>Geofísica</a:t>
            </a:r>
            <a:r>
              <a:rPr lang="en-US" altLang="nl-BE" sz="1800" dirty="0" smtClean="0"/>
              <a:t>, Portugal</a:t>
            </a:r>
          </a:p>
          <a:p>
            <a:pPr eaLnBrk="1" hangingPunct="1">
              <a:lnSpc>
                <a:spcPct val="80000"/>
              </a:lnSpc>
            </a:pPr>
            <a:r>
              <a:rPr lang="en-US" altLang="nl-BE" sz="1800" dirty="0" err="1" smtClean="0"/>
              <a:t>Marinel-Eareth</a:t>
            </a:r>
            <a:r>
              <a:rPr lang="en-US" altLang="nl-BE" sz="1800" dirty="0" smtClean="0"/>
              <a:t> Science and Technology (JAMSTEC), </a:t>
            </a:r>
            <a:r>
              <a:rPr lang="en-US" altLang="nl-BE" sz="1800" dirty="0" err="1" smtClean="0"/>
              <a:t>Jampan</a:t>
            </a:r>
            <a:endParaRPr lang="en-US" altLang="nl-BE" sz="1800" dirty="0" smtClean="0"/>
          </a:p>
          <a:p>
            <a:pPr eaLnBrk="1" hangingPunct="1">
              <a:lnSpc>
                <a:spcPct val="80000"/>
              </a:lnSpc>
            </a:pPr>
            <a:r>
              <a:rPr lang="en-US" altLang="nl-BE" sz="1800" dirty="0" smtClean="0"/>
              <a:t>NOAA Center for Tsunami Research, US</a:t>
            </a:r>
          </a:p>
          <a:p>
            <a:pPr eaLnBrk="1" hangingPunct="1">
              <a:lnSpc>
                <a:spcPct val="80000"/>
              </a:lnSpc>
            </a:pPr>
            <a:r>
              <a:rPr lang="en-US" altLang="nl-BE" sz="1800" dirty="0" smtClean="0"/>
              <a:t>NOAA, NGDC, US</a:t>
            </a:r>
          </a:p>
          <a:p>
            <a:pPr eaLnBrk="1" hangingPunct="1">
              <a:lnSpc>
                <a:spcPct val="80000"/>
              </a:lnSpc>
            </a:pPr>
            <a:r>
              <a:rPr lang="en-US" altLang="nl-BE" sz="1800" dirty="0" smtClean="0"/>
              <a:t>Pacific Islands Ocean Observing System (</a:t>
            </a:r>
            <a:r>
              <a:rPr lang="en-US" altLang="nl-BE" sz="1800" dirty="0" err="1" smtClean="0"/>
              <a:t>PacIOOS</a:t>
            </a:r>
            <a:r>
              <a:rPr lang="en-US" altLang="nl-BE" sz="1800" dirty="0" smtClean="0"/>
              <a:t>)</a:t>
            </a:r>
          </a:p>
          <a:p>
            <a:pPr eaLnBrk="1" hangingPunct="1">
              <a:lnSpc>
                <a:spcPct val="80000"/>
              </a:lnSpc>
            </a:pPr>
            <a:r>
              <a:rPr lang="en-US" altLang="nl-BE" sz="1800" dirty="0" smtClean="0"/>
              <a:t>Permanent Service for Mean Sea Level (PSMSL), UK</a:t>
            </a:r>
          </a:p>
          <a:p>
            <a:pPr eaLnBrk="1" hangingPunct="1">
              <a:lnSpc>
                <a:spcPct val="80000"/>
              </a:lnSpc>
            </a:pPr>
            <a:r>
              <a:rPr lang="en-US" altLang="nl-BE" sz="1800" dirty="0" smtClean="0"/>
              <a:t>Service </a:t>
            </a:r>
            <a:r>
              <a:rPr lang="en-US" altLang="nl-BE" sz="1800" dirty="0" err="1" smtClean="0"/>
              <a:t>Hydrographique</a:t>
            </a:r>
            <a:r>
              <a:rPr lang="en-US" altLang="nl-BE" sz="1800" dirty="0" smtClean="0"/>
              <a:t> et </a:t>
            </a:r>
            <a:r>
              <a:rPr lang="en-US" altLang="nl-BE" sz="1800" dirty="0" err="1" smtClean="0"/>
              <a:t>Océanographique</a:t>
            </a:r>
            <a:r>
              <a:rPr lang="en-US" altLang="nl-BE" sz="1800" dirty="0" smtClean="0"/>
              <a:t> de la Marine (SHOM), France</a:t>
            </a:r>
          </a:p>
          <a:p>
            <a:pPr eaLnBrk="1" hangingPunct="1">
              <a:lnSpc>
                <a:spcPct val="80000"/>
              </a:lnSpc>
            </a:pPr>
            <a:r>
              <a:rPr lang="en-US" altLang="nl-BE" sz="1800" dirty="0" smtClean="0"/>
              <a:t>University of Tasmania</a:t>
            </a:r>
          </a:p>
          <a:p>
            <a:pPr eaLnBrk="1" hangingPunct="1">
              <a:lnSpc>
                <a:spcPct val="80000"/>
              </a:lnSpc>
            </a:pPr>
            <a:r>
              <a:rPr lang="en-US" altLang="nl-BE" sz="1800" dirty="0" smtClean="0"/>
              <a:t>=&gt; users@ioc-sealevelmonitoring.org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err="1" smtClean="0"/>
              <a:t>Webservice</a:t>
            </a:r>
            <a:r>
              <a:rPr lang="nl-BE" altLang="nl-BE" dirty="0" smtClean="0"/>
              <a:t> API</a:t>
            </a:r>
            <a:endParaRPr lang="en-US" altLang="nl-BE" dirty="0" smtClean="0"/>
          </a:p>
        </p:txBody>
      </p:sp>
      <p:sp>
        <p:nvSpPr>
          <p:cNvPr id="12291" name="Rectangle 3"/>
          <p:cNvSpPr>
            <a:spLocks noGrp="1" noChangeArrowheads="1"/>
          </p:cNvSpPr>
          <p:nvPr>
            <p:ph type="body" idx="4294967295"/>
          </p:nvPr>
        </p:nvSpPr>
        <p:spPr bwMode="auto">
          <a:xfrm>
            <a:off x="2005013" y="1600200"/>
            <a:ext cx="7138987"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r>
              <a:rPr lang="nl-BE" altLang="nl-BE" sz="2800" dirty="0" smtClean="0"/>
              <a:t>Machine </a:t>
            </a:r>
            <a:r>
              <a:rPr lang="nl-BE" altLang="nl-BE" sz="2800" dirty="0" err="1" smtClean="0"/>
              <a:t>to</a:t>
            </a:r>
            <a:r>
              <a:rPr lang="nl-BE" altLang="nl-BE" sz="2800" dirty="0" smtClean="0"/>
              <a:t> machine</a:t>
            </a:r>
          </a:p>
          <a:p>
            <a:pPr marL="609600" indent="-609600" eaLnBrk="1" hangingPunct="1"/>
            <a:r>
              <a:rPr lang="nl-BE" altLang="nl-BE" sz="2800" dirty="0" smtClean="0"/>
              <a:t>REST</a:t>
            </a:r>
          </a:p>
          <a:p>
            <a:pPr marL="609600" indent="-609600" eaLnBrk="1" hangingPunct="1"/>
            <a:r>
              <a:rPr lang="nl-BE" altLang="nl-BE" sz="2800" dirty="0" smtClean="0"/>
              <a:t>Standard format: JSON/XML/ASCII</a:t>
            </a:r>
          </a:p>
          <a:p>
            <a:pPr marL="609600" indent="-609600" eaLnBrk="1" hangingPunct="1"/>
            <a:r>
              <a:rPr lang="nl-BE" altLang="nl-BE" sz="2800" dirty="0" err="1" smtClean="0"/>
              <a:t>Registration</a:t>
            </a:r>
            <a:endParaRPr lang="nl-BE" altLang="nl-BE" sz="2800" dirty="0" smtClean="0"/>
          </a:p>
          <a:p>
            <a:pPr marL="609600" indent="-609600" eaLnBrk="1" hangingPunct="1"/>
            <a:r>
              <a:rPr lang="nl-BE" altLang="nl-BE" sz="2800" dirty="0" smtClean="0"/>
              <a:t>Simple: 4 data types:</a:t>
            </a:r>
          </a:p>
          <a:p>
            <a:pPr marL="990600" lvl="1" indent="-533400" eaLnBrk="1" hangingPunct="1">
              <a:buFontTx/>
              <a:buAutoNum type="arabicPeriod"/>
            </a:pPr>
            <a:r>
              <a:rPr lang="nl-BE" altLang="nl-BE" sz="2400" dirty="0" smtClean="0"/>
              <a:t>data</a:t>
            </a:r>
          </a:p>
          <a:p>
            <a:pPr marL="990600" lvl="1" indent="-533400" eaLnBrk="1" hangingPunct="1">
              <a:buFontTx/>
              <a:buAutoNum type="arabicPeriod"/>
            </a:pPr>
            <a:r>
              <a:rPr lang="nl-BE" altLang="nl-BE" sz="2400" dirty="0" err="1" smtClean="0"/>
              <a:t>stationlist</a:t>
            </a:r>
            <a:endParaRPr lang="nl-BE" altLang="nl-BE" sz="2400" dirty="0" smtClean="0"/>
          </a:p>
          <a:p>
            <a:pPr marL="990600" lvl="1" indent="-533400" eaLnBrk="1" hangingPunct="1">
              <a:buFontTx/>
              <a:buAutoNum type="arabicPeriod"/>
            </a:pPr>
            <a:r>
              <a:rPr lang="nl-BE" altLang="nl-BE" sz="2400" dirty="0"/>
              <a:t>s</a:t>
            </a:r>
            <a:r>
              <a:rPr lang="nl-BE" altLang="nl-BE" sz="2400" dirty="0" smtClean="0"/>
              <a:t>ensorlist</a:t>
            </a:r>
          </a:p>
          <a:p>
            <a:pPr marL="990600" lvl="1" indent="-533400" eaLnBrk="1" hangingPunct="1">
              <a:buFontTx/>
              <a:buAutoNum type="arabicPeriod"/>
            </a:pPr>
            <a:r>
              <a:rPr lang="nl-BE" altLang="nl-BE" sz="2400" dirty="0"/>
              <a:t>s</a:t>
            </a:r>
            <a:r>
              <a:rPr lang="nl-BE" altLang="nl-BE" sz="2400" dirty="0" smtClean="0"/>
              <a:t>tation</a:t>
            </a:r>
            <a:endParaRPr lang="en-US" altLang="nl-BE"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smtClean="0"/>
              <a:t>Query parameters</a:t>
            </a:r>
            <a:endParaRPr lang="en-US" altLang="nl-BE" dirty="0" smtClean="0"/>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l="11810" t="40915" r="19089" b="29543"/>
          <a:stretch>
            <a:fillRect/>
          </a:stretch>
        </p:blipFill>
        <p:spPr bwMode="auto">
          <a:xfrm>
            <a:off x="899592" y="1988840"/>
            <a:ext cx="734695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3568" y="274638"/>
            <a:ext cx="7776864"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BE" altLang="nl-BE" dirty="0" smtClean="0"/>
              <a:t>Japan Tsunami </a:t>
            </a:r>
            <a:r>
              <a:rPr lang="nl-BE" altLang="nl-BE" sz="3600" dirty="0" smtClean="0"/>
              <a:t>2011-03-11</a:t>
            </a:r>
            <a:r>
              <a:rPr lang="nl-BE" altLang="nl-BE" dirty="0" smtClean="0"/>
              <a:t> </a:t>
            </a:r>
            <a:r>
              <a:rPr lang="nl-BE" altLang="nl-BE" sz="3600" dirty="0" smtClean="0"/>
              <a:t>impact on performance</a:t>
            </a:r>
            <a:endParaRPr lang="en-US" altLang="nl-BE" sz="3600" dirty="0" smtClean="0"/>
          </a:p>
        </p:txBody>
      </p:sp>
      <p:graphicFrame>
        <p:nvGraphicFramePr>
          <p:cNvPr id="17411" name="Object 914"/>
          <p:cNvGraphicFramePr>
            <a:graphicFrameLocks noGrp="1" noChangeAspect="1"/>
          </p:cNvGraphicFramePr>
          <p:nvPr>
            <p:ph sz="half" idx="2"/>
            <p:extLst>
              <p:ext uri="{D42A27DB-BD31-4B8C-83A1-F6EECF244321}">
                <p14:modId xmlns:p14="http://schemas.microsoft.com/office/powerpoint/2010/main" val="3085714252"/>
              </p:ext>
            </p:extLst>
          </p:nvPr>
        </p:nvGraphicFramePr>
        <p:xfrm>
          <a:off x="1807617" y="4510682"/>
          <a:ext cx="5500687" cy="1798638"/>
        </p:xfrm>
        <a:graphic>
          <a:graphicData uri="http://schemas.openxmlformats.org/presentationml/2006/ole">
            <mc:AlternateContent xmlns:mc="http://schemas.openxmlformats.org/markup-compatibility/2006">
              <mc:Choice xmlns:v="urn:schemas-microsoft-com:vml" Requires="v">
                <p:oleObj spid="_x0000_s17463" name="PHOTO-PAINT" r:id="rId3" imgW="3638095" imgH="1190476" progId="CorelPHOTOPAINT.Image.14">
                  <p:embed/>
                </p:oleObj>
              </mc:Choice>
              <mc:Fallback>
                <p:oleObj name="PHOTO-PAINT" r:id="rId3" imgW="3638095" imgH="1190476" progId="CorelPHOTOPAINT.Image.14">
                  <p:embed/>
                  <p:pic>
                    <p:nvPicPr>
                      <p:cNvPr id="0" name="Object 9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617" y="4510682"/>
                        <a:ext cx="550068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Rectangle 917"/>
          <p:cNvSpPr>
            <a:spLocks noChangeArrowheads="1"/>
          </p:cNvSpPr>
          <p:nvPr/>
        </p:nvSpPr>
        <p:spPr bwMode="auto">
          <a:xfrm>
            <a:off x="2664445" y="4063007"/>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NL" altLang="nl-BE" sz="1400" dirty="0"/>
              <a:t>2,901,945</a:t>
            </a:r>
            <a:r>
              <a:rPr lang="nl-NL" altLang="nl-BE" dirty="0"/>
              <a:t> </a:t>
            </a:r>
          </a:p>
        </p:txBody>
      </p:sp>
      <p:sp>
        <p:nvSpPr>
          <p:cNvPr id="17413" name="Rectangle 918"/>
          <p:cNvSpPr>
            <a:spLocks noChangeArrowheads="1"/>
          </p:cNvSpPr>
          <p:nvPr/>
        </p:nvSpPr>
        <p:spPr bwMode="auto">
          <a:xfrm>
            <a:off x="2555875" y="4868863"/>
            <a:ext cx="1071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nl-NL" altLang="nl-BE" sz="1400"/>
              <a:t>44,150 </a:t>
            </a:r>
          </a:p>
        </p:txBody>
      </p:sp>
      <p:pic>
        <p:nvPicPr>
          <p:cNvPr id="17414" name="Picture 919" descr="2011-03-11_Tsunami_japan"/>
          <p:cNvPicPr>
            <a:picLocks noChangeAspect="1" noChangeArrowheads="1"/>
          </p:cNvPicPr>
          <p:nvPr/>
        </p:nvPicPr>
        <p:blipFill>
          <a:blip r:embed="rId5">
            <a:extLst>
              <a:ext uri="{28A0092B-C50C-407E-A947-70E740481C1C}">
                <a14:useLocalDpi xmlns:a14="http://schemas.microsoft.com/office/drawing/2010/main" val="0"/>
              </a:ext>
            </a:extLst>
          </a:blip>
          <a:srcRect t="46812"/>
          <a:stretch>
            <a:fillRect/>
          </a:stretch>
        </p:blipFill>
        <p:spPr bwMode="auto">
          <a:xfrm>
            <a:off x="1043608" y="1699444"/>
            <a:ext cx="6751637"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nl-BE" sz="3600" smtClean="0"/>
              <a:t>Sealevel Station Catalog (SSC) </a:t>
            </a:r>
            <a:r>
              <a:rPr lang="en-US" altLang="nl-BE" smtClean="0"/>
              <a:t/>
            </a:r>
            <a:br>
              <a:rPr lang="en-US" altLang="nl-BE" smtClean="0"/>
            </a:br>
            <a:r>
              <a:rPr lang="en-US" altLang="nl-BE" sz="1800" smtClean="0"/>
              <a:t/>
            </a:r>
            <a:br>
              <a:rPr lang="en-US" altLang="nl-BE" sz="1800" smtClean="0"/>
            </a:br>
            <a:r>
              <a:rPr lang="nl-BE" altLang="nl-BE" sz="2400" smtClean="0">
                <a:hlinkClick r:id="rId2"/>
              </a:rPr>
              <a:t>http://www.ioc-sealevelmonitoring.org/ssc</a:t>
            </a:r>
            <a:endParaRPr lang="en-US" altLang="nl-BE" sz="4000" smtClean="0"/>
          </a:p>
        </p:txBody>
      </p:sp>
      <p:sp>
        <p:nvSpPr>
          <p:cNvPr id="3" name="Content Placeholder 2"/>
          <p:cNvSpPr>
            <a:spLocks noGrp="1"/>
          </p:cNvSpPr>
          <p:nvPr>
            <p:ph idx="4294967295"/>
          </p:nvPr>
        </p:nvSpPr>
        <p:spPr>
          <a:xfrm>
            <a:off x="1043608" y="1844675"/>
            <a:ext cx="7138987" cy="4281488"/>
          </a:xfrm>
          <a:prstGeom prst="rect">
            <a:avLst/>
          </a:prstGeom>
        </p:spPr>
        <p:txBody>
          <a:bodyPr/>
          <a:lstStyle/>
          <a:p>
            <a:pPr marL="0" indent="0">
              <a:buFontTx/>
              <a:buNone/>
              <a:defRPr/>
            </a:pPr>
            <a:r>
              <a:rPr lang="en-US" sz="2800" dirty="0" smtClean="0"/>
              <a:t>Goal</a:t>
            </a:r>
          </a:p>
          <a:p>
            <a:pPr marL="0" indent="0">
              <a:buFontTx/>
              <a:buNone/>
              <a:defRPr/>
            </a:pPr>
            <a:r>
              <a:rPr lang="en-US" sz="2800" dirty="0" smtClean="0"/>
              <a:t>Central point for station metadata updated by datacenters and/or gauge operators</a:t>
            </a:r>
          </a:p>
          <a:p>
            <a:pPr marL="0" indent="0">
              <a:buFontTx/>
              <a:buNone/>
              <a:defRPr/>
            </a:pPr>
            <a:endParaRPr lang="en-US" sz="2800" dirty="0" smtClean="0"/>
          </a:p>
          <a:p>
            <a:pPr marL="0" indent="0">
              <a:buFontTx/>
              <a:buNone/>
              <a:defRPr/>
            </a:pPr>
            <a:r>
              <a:rPr lang="en-US" sz="2800" dirty="0" smtClean="0"/>
              <a:t>By</a:t>
            </a:r>
          </a:p>
          <a:p>
            <a:pPr marL="0" indent="0">
              <a:buFontTx/>
              <a:buNone/>
              <a:defRPr/>
            </a:pPr>
            <a:r>
              <a:rPr lang="en-US" sz="2800" dirty="0" smtClean="0"/>
              <a:t>Linking station identifiers of #datacenters (UHSLC, PSMSL, SONEL, ...) and any other identifier (GLOSS, PTWC, …)</a:t>
            </a:r>
          </a:p>
          <a:p>
            <a:pPr marL="0" indent="0">
              <a:buFontTx/>
              <a:buNone/>
              <a:defRPr/>
            </a:pPr>
            <a:endParaRPr lang="nl-BE" dirty="0"/>
          </a:p>
          <a:p>
            <a:pPr marL="0" indent="0">
              <a:buFontTx/>
              <a:buNone/>
              <a:defRPr/>
            </a:pPr>
            <a:endParaRPr lang="nl-BE" dirty="0" smtClean="0"/>
          </a:p>
          <a:p>
            <a:pPr marL="0" indent="0">
              <a:buFontTx/>
              <a:buNone/>
              <a:defRPr/>
            </a:pPr>
            <a:endParaRPr lang="nl-BE" dirty="0"/>
          </a:p>
          <a:p>
            <a:pPr marL="0" indent="0">
              <a:buFontTx/>
              <a:buNone/>
              <a:defRPr/>
            </a:pPr>
            <a:endParaRPr lang="nl-BE" dirty="0" smtClean="0"/>
          </a:p>
          <a:p>
            <a:pPr marL="0" indent="0">
              <a:buFontTx/>
              <a:buNone/>
              <a:defRPr/>
            </a:pPr>
            <a:endParaRPr lang="nl-BE" dirty="0"/>
          </a:p>
          <a:p>
            <a:pPr marL="0" indent="0">
              <a:buFontTx/>
              <a:buNone/>
              <a:defRPr/>
            </a:pPr>
            <a:endParaRPr lang="nl-BE" dirty="0" smtClean="0"/>
          </a:p>
          <a:p>
            <a:pPr marL="0" indent="0">
              <a:buFontTx/>
              <a:buNone/>
              <a:defRPr/>
            </a:pPr>
            <a:endParaRPr lang="nl-BE" dirty="0"/>
          </a:p>
          <a:p>
            <a:pPr>
              <a:defRPr/>
            </a:pPr>
            <a:endParaRPr lang="nl-B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Content</a:t>
            </a:r>
            <a:endParaRPr lang="en-US" dirty="0"/>
          </a:p>
        </p:txBody>
      </p:sp>
      <p:sp>
        <p:nvSpPr>
          <p:cNvPr id="3" name="Content Placeholder 2"/>
          <p:cNvSpPr>
            <a:spLocks noGrp="1"/>
          </p:cNvSpPr>
          <p:nvPr>
            <p:ph idx="1"/>
          </p:nvPr>
        </p:nvSpPr>
        <p:spPr/>
        <p:txBody>
          <a:bodyPr/>
          <a:lstStyle/>
          <a:p>
            <a:r>
              <a:rPr lang="nl-BE" sz="2400" dirty="0" smtClean="0"/>
              <a:t>Sea level station monitoring facility summary</a:t>
            </a:r>
          </a:p>
          <a:p>
            <a:r>
              <a:rPr lang="nl-BE" sz="2400" dirty="0" smtClean="0"/>
              <a:t>Data </a:t>
            </a:r>
            <a:r>
              <a:rPr lang="nl-BE" sz="2400" dirty="0" smtClean="0"/>
              <a:t>flow</a:t>
            </a:r>
          </a:p>
          <a:p>
            <a:r>
              <a:rPr lang="nl-BE" sz="2400" dirty="0" err="1" smtClean="0"/>
              <a:t>Operational</a:t>
            </a:r>
            <a:r>
              <a:rPr lang="nl-BE" sz="2400" dirty="0" smtClean="0"/>
              <a:t> Interface</a:t>
            </a:r>
          </a:p>
          <a:p>
            <a:r>
              <a:rPr lang="nl-BE" sz="2400" dirty="0" smtClean="0"/>
              <a:t>Station metadata management</a:t>
            </a:r>
          </a:p>
          <a:p>
            <a:r>
              <a:rPr lang="nl-BE" sz="2400" dirty="0" err="1" smtClean="0"/>
              <a:t>Webservices</a:t>
            </a:r>
            <a:r>
              <a:rPr lang="nl-BE" sz="2400" dirty="0" smtClean="0"/>
              <a:t> &amp; API</a:t>
            </a:r>
          </a:p>
          <a:p>
            <a:r>
              <a:rPr lang="nl-BE" sz="2400" dirty="0" smtClean="0"/>
              <a:t>Sea Level Station </a:t>
            </a:r>
            <a:r>
              <a:rPr lang="nl-BE" sz="2400" dirty="0" err="1" smtClean="0"/>
              <a:t>Catalogue</a:t>
            </a:r>
            <a:endParaRPr lang="nl-BE" sz="2400" dirty="0" smtClean="0"/>
          </a:p>
          <a:p>
            <a:r>
              <a:rPr lang="nl-BE" sz="2400" dirty="0" err="1" smtClean="0"/>
              <a:t>Plans</a:t>
            </a:r>
            <a:r>
              <a:rPr lang="nl-BE" sz="2400" dirty="0" smtClean="0"/>
              <a:t> &amp; </a:t>
            </a:r>
            <a:r>
              <a:rPr lang="nl-BE" sz="2400" dirty="0" err="1" smtClean="0"/>
              <a:t>projects</a:t>
            </a:r>
            <a:endParaRPr lang="nl-BE" sz="2400" dirty="0" smtClean="0"/>
          </a:p>
          <a:p>
            <a:r>
              <a:rPr lang="nl-BE" sz="2400" dirty="0" smtClean="0"/>
              <a:t>Report 2020 - 2022</a:t>
            </a:r>
            <a:endParaRPr lang="nl-BE" sz="2400" dirty="0" smtClean="0"/>
          </a:p>
          <a:p>
            <a:pPr marL="0" indent="0">
              <a:buNone/>
            </a:pPr>
            <a:endParaRPr lang="nl-BE" sz="1600" dirty="0" smtClean="0"/>
          </a:p>
          <a:p>
            <a:endParaRPr lang="nl-BE" sz="1600" dirty="0" smtClean="0"/>
          </a:p>
          <a:p>
            <a:endParaRPr lang="nl-BE" sz="1600" dirty="0" smtClean="0"/>
          </a:p>
          <a:p>
            <a:endParaRPr lang="en-US" sz="1600" dirty="0"/>
          </a:p>
          <a:p>
            <a:pPr marL="0" indent="0">
              <a:buNone/>
            </a:pPr>
            <a:endParaRPr lang="en-US" sz="1600" dirty="0"/>
          </a:p>
        </p:txBody>
      </p:sp>
    </p:spTree>
    <p:extLst>
      <p:ext uri="{BB962C8B-B14F-4D97-AF65-F5344CB8AC3E}">
        <p14:creationId xmlns:p14="http://schemas.microsoft.com/office/powerpoint/2010/main" val="1974220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nl-BE" altLang="nl-BE" smtClean="0"/>
              <a:t>SSC Core fields</a:t>
            </a:r>
            <a:endParaRPr lang="en-US" altLang="nl-BE" smtClean="0"/>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l="9653" t="9976" r="12122" b="55344"/>
          <a:stretch>
            <a:fillRect/>
          </a:stretch>
        </p:blipFill>
        <p:spPr bwMode="auto">
          <a:xfrm>
            <a:off x="668734" y="3584575"/>
            <a:ext cx="7359650"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 Box 5"/>
          <p:cNvSpPr txBox="1">
            <a:spLocks noChangeArrowheads="1"/>
          </p:cNvSpPr>
          <p:nvPr/>
        </p:nvSpPr>
        <p:spPr bwMode="auto">
          <a:xfrm>
            <a:off x="705246" y="1881188"/>
            <a:ext cx="1874838"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buFontTx/>
              <a:buChar char="•"/>
            </a:pPr>
            <a:r>
              <a:rPr lang="nl-BE" altLang="nl-BE" sz="1600" b="0"/>
              <a:t> Unique Identifier</a:t>
            </a:r>
          </a:p>
          <a:p>
            <a:pPr eaLnBrk="1" hangingPunct="1">
              <a:buFontTx/>
              <a:buChar char="•"/>
            </a:pPr>
            <a:r>
              <a:rPr lang="nl-BE" altLang="nl-BE" sz="1600" b="0"/>
              <a:t> Station name</a:t>
            </a:r>
          </a:p>
          <a:p>
            <a:pPr eaLnBrk="1" hangingPunct="1">
              <a:buFontTx/>
              <a:buChar char="•"/>
            </a:pPr>
            <a:r>
              <a:rPr lang="nl-BE" altLang="nl-BE" sz="1600" b="0"/>
              <a:t> Country</a:t>
            </a:r>
          </a:p>
          <a:p>
            <a:pPr eaLnBrk="1" hangingPunct="1">
              <a:buFontTx/>
              <a:buChar char="•"/>
            </a:pPr>
            <a:r>
              <a:rPr lang="nl-BE" altLang="nl-BE" sz="1600" b="0"/>
              <a:t> Region (optional)</a:t>
            </a:r>
          </a:p>
          <a:p>
            <a:pPr eaLnBrk="1" hangingPunct="1">
              <a:buFontTx/>
              <a:buChar char="•"/>
            </a:pPr>
            <a:r>
              <a:rPr lang="nl-BE" altLang="nl-BE" sz="1600" b="0"/>
              <a:t> Lat/lon</a:t>
            </a:r>
          </a:p>
          <a:p>
            <a:pPr eaLnBrk="1" hangingPunct="1">
              <a:buFontTx/>
              <a:buChar char="•"/>
            </a:pPr>
            <a:r>
              <a:rPr lang="nl-BE" altLang="nl-BE" sz="1600" b="0"/>
              <a:t> Identifiers (1-n)</a:t>
            </a:r>
            <a:endParaRPr lang="en-US" altLang="nl-BE" sz="1600" b="0"/>
          </a:p>
        </p:txBody>
      </p:sp>
      <p:pic>
        <p:nvPicPr>
          <p:cNvPr id="21509" name="Picture 6"/>
          <p:cNvPicPr>
            <a:picLocks noChangeAspect="1" noChangeArrowheads="1"/>
          </p:cNvPicPr>
          <p:nvPr/>
        </p:nvPicPr>
        <p:blipFill>
          <a:blip r:embed="rId3">
            <a:extLst>
              <a:ext uri="{28A0092B-C50C-407E-A947-70E740481C1C}">
                <a14:useLocalDpi xmlns:a14="http://schemas.microsoft.com/office/drawing/2010/main" val="0"/>
              </a:ext>
            </a:extLst>
          </a:blip>
          <a:srcRect l="12109" t="22745" r="57774" b="34836"/>
          <a:stretch>
            <a:fillRect/>
          </a:stretch>
        </p:blipFill>
        <p:spPr bwMode="auto">
          <a:xfrm>
            <a:off x="4881959" y="1052513"/>
            <a:ext cx="3146425" cy="345598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Line 7"/>
          <p:cNvSpPr>
            <a:spLocks noChangeShapeType="1"/>
          </p:cNvSpPr>
          <p:nvPr/>
        </p:nvSpPr>
        <p:spPr bwMode="auto">
          <a:xfrm flipH="1" flipV="1">
            <a:off x="7545784" y="4437063"/>
            <a:ext cx="21590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Rectangle 1"/>
          <p:cNvSpPr>
            <a:spLocks noChangeArrowheads="1"/>
          </p:cNvSpPr>
          <p:nvPr/>
        </p:nvSpPr>
        <p:spPr bwMode="auto">
          <a:xfrm>
            <a:off x="849709" y="1073150"/>
            <a:ext cx="2476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2000"/>
              <a:t>Very limited fields </a:t>
            </a:r>
          </a:p>
          <a:p>
            <a:pPr eaLnBrk="1" hangingPunct="1"/>
            <a:r>
              <a:rPr lang="nl-BE" altLang="nl-BE" sz="2000"/>
              <a:t>(4-5) stored in SSC</a:t>
            </a:r>
          </a:p>
        </p:txBody>
      </p:sp>
      <p:sp>
        <p:nvSpPr>
          <p:cNvPr id="21512" name="Right Brace 2"/>
          <p:cNvSpPr>
            <a:spLocks/>
          </p:cNvSpPr>
          <p:nvPr/>
        </p:nvSpPr>
        <p:spPr bwMode="auto">
          <a:xfrm rot="10800000">
            <a:off x="4577159" y="1427163"/>
            <a:ext cx="376237" cy="1452562"/>
          </a:xfrm>
          <a:prstGeom prst="rightBrace">
            <a:avLst>
              <a:gd name="adj1" fmla="val 8347"/>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cxnSp>
        <p:nvCxnSpPr>
          <p:cNvPr id="21513" name="Straight Arrow Connector 4"/>
          <p:cNvCxnSpPr>
            <a:cxnSpLocks noChangeShapeType="1"/>
            <a:stCxn id="21512" idx="1"/>
          </p:cNvCxnSpPr>
          <p:nvPr/>
        </p:nvCxnSpPr>
        <p:spPr bwMode="auto">
          <a:xfrm flipH="1" flipV="1">
            <a:off x="2561034" y="2060575"/>
            <a:ext cx="2016125" cy="936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nl-BE" altLang="nl-BE" smtClean="0"/>
              <a:t>SSC Station detail</a:t>
            </a:r>
            <a:endParaRPr lang="en-US" altLang="nl-BE" smtClean="0"/>
          </a:p>
        </p:txBody>
      </p:sp>
      <p:pic>
        <p:nvPicPr>
          <p:cNvPr id="22531" name="Picture 6"/>
          <p:cNvPicPr>
            <a:picLocks noChangeAspect="1" noChangeArrowheads="1"/>
          </p:cNvPicPr>
          <p:nvPr/>
        </p:nvPicPr>
        <p:blipFill>
          <a:blip r:embed="rId2">
            <a:extLst>
              <a:ext uri="{28A0092B-C50C-407E-A947-70E740481C1C}">
                <a14:useLocalDpi xmlns:a14="http://schemas.microsoft.com/office/drawing/2010/main" val="0"/>
              </a:ext>
            </a:extLst>
          </a:blip>
          <a:srcRect l="8699" t="29295" r="8699" b="9346"/>
          <a:stretch>
            <a:fillRect/>
          </a:stretch>
        </p:blipFill>
        <p:spPr bwMode="auto">
          <a:xfrm>
            <a:off x="2098625" y="3213100"/>
            <a:ext cx="5670550"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532" name="Group 3"/>
          <p:cNvGrpSpPr>
            <a:grpSpLocks/>
          </p:cNvGrpSpPr>
          <p:nvPr/>
        </p:nvGrpSpPr>
        <p:grpSpPr bwMode="auto">
          <a:xfrm>
            <a:off x="1668413" y="1162050"/>
            <a:ext cx="6503987" cy="2181225"/>
            <a:chOff x="1042988" y="1052513"/>
            <a:chExt cx="7416800" cy="2468562"/>
          </a:xfrm>
        </p:grpSpPr>
        <p:pic>
          <p:nvPicPr>
            <p:cNvPr id="22543" name="Picture 8"/>
            <p:cNvPicPr>
              <a:picLocks noChangeAspect="1" noChangeArrowheads="1"/>
            </p:cNvPicPr>
            <p:nvPr/>
          </p:nvPicPr>
          <p:blipFill>
            <a:blip r:embed="rId3">
              <a:extLst>
                <a:ext uri="{28A0092B-C50C-407E-A947-70E740481C1C}">
                  <a14:useLocalDpi xmlns:a14="http://schemas.microsoft.com/office/drawing/2010/main" val="0"/>
                </a:ext>
              </a:extLst>
            </a:blip>
            <a:srcRect l="10429" t="11539" r="12500" b="52422"/>
            <a:stretch>
              <a:fillRect/>
            </a:stretch>
          </p:blipFill>
          <p:spPr bwMode="auto">
            <a:xfrm>
              <a:off x="1042988" y="1052513"/>
              <a:ext cx="7416800"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4" name="AutoShape 9"/>
            <p:cNvSpPr>
              <a:spLocks noChangeArrowheads="1"/>
            </p:cNvSpPr>
            <p:nvPr/>
          </p:nvSpPr>
          <p:spPr bwMode="auto">
            <a:xfrm>
              <a:off x="2555875" y="2924175"/>
              <a:ext cx="911225" cy="396875"/>
            </a:xfrm>
            <a:prstGeom prst="flowChartAlternateProcess">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nl-BE"/>
            </a:p>
          </p:txBody>
        </p:sp>
        <p:sp>
          <p:nvSpPr>
            <p:cNvPr id="22545" name="AutoShape 10"/>
            <p:cNvSpPr>
              <a:spLocks noChangeArrowheads="1"/>
            </p:cNvSpPr>
            <p:nvPr/>
          </p:nvSpPr>
          <p:spPr bwMode="auto">
            <a:xfrm>
              <a:off x="3995738" y="2924175"/>
              <a:ext cx="911225" cy="396875"/>
            </a:xfrm>
            <a:prstGeom prst="flowChartAlternateProcess">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nl-BE"/>
            </a:p>
          </p:txBody>
        </p:sp>
        <p:sp>
          <p:nvSpPr>
            <p:cNvPr id="22546" name="AutoShape 11"/>
            <p:cNvSpPr>
              <a:spLocks noChangeArrowheads="1"/>
            </p:cNvSpPr>
            <p:nvPr/>
          </p:nvSpPr>
          <p:spPr bwMode="auto">
            <a:xfrm>
              <a:off x="5508625" y="2924175"/>
              <a:ext cx="911225" cy="396875"/>
            </a:xfrm>
            <a:prstGeom prst="flowChartAlternateProcess">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nl-BE"/>
            </a:p>
          </p:txBody>
        </p:sp>
        <p:sp>
          <p:nvSpPr>
            <p:cNvPr id="22547" name="AutoShape 12"/>
            <p:cNvSpPr>
              <a:spLocks noChangeArrowheads="1"/>
            </p:cNvSpPr>
            <p:nvPr/>
          </p:nvSpPr>
          <p:spPr bwMode="auto">
            <a:xfrm>
              <a:off x="6948488" y="2924175"/>
              <a:ext cx="911225" cy="396875"/>
            </a:xfrm>
            <a:prstGeom prst="flowChartAlternateProcess">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en-US" altLang="nl-BE"/>
            </a:p>
          </p:txBody>
        </p:sp>
      </p:grpSp>
      <p:sp>
        <p:nvSpPr>
          <p:cNvPr id="22533" name="Left Brace 5"/>
          <p:cNvSpPr>
            <a:spLocks/>
          </p:cNvSpPr>
          <p:nvPr/>
        </p:nvSpPr>
        <p:spPr bwMode="auto">
          <a:xfrm>
            <a:off x="1447750" y="1196975"/>
            <a:ext cx="255588" cy="1482725"/>
          </a:xfrm>
          <a:prstGeom prst="leftBrace">
            <a:avLst>
              <a:gd name="adj1" fmla="val 8353"/>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22534" name="TextBox 6"/>
          <p:cNvSpPr txBox="1">
            <a:spLocks noChangeArrowheads="1"/>
          </p:cNvSpPr>
          <p:nvPr/>
        </p:nvSpPr>
        <p:spPr bwMode="auto">
          <a:xfrm>
            <a:off x="484138" y="1614488"/>
            <a:ext cx="928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en-US" altLang="nl-BE"/>
              <a:t>Stored</a:t>
            </a:r>
          </a:p>
          <a:p>
            <a:pPr algn="r" eaLnBrk="1" hangingPunct="1"/>
            <a:r>
              <a:rPr lang="en-US" altLang="nl-BE"/>
              <a:t>in SSC</a:t>
            </a:r>
          </a:p>
        </p:txBody>
      </p:sp>
      <p:sp>
        <p:nvSpPr>
          <p:cNvPr id="22535" name="Left Brace 7"/>
          <p:cNvSpPr>
            <a:spLocks/>
          </p:cNvSpPr>
          <p:nvPr/>
        </p:nvSpPr>
        <p:spPr bwMode="auto">
          <a:xfrm>
            <a:off x="1447750" y="2708275"/>
            <a:ext cx="280988" cy="3816350"/>
          </a:xfrm>
          <a:prstGeom prst="leftBrace">
            <a:avLst>
              <a:gd name="adj1" fmla="val 83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22536" name="TextBox 15"/>
          <p:cNvSpPr txBox="1">
            <a:spLocks noChangeArrowheads="1"/>
          </p:cNvSpPr>
          <p:nvPr/>
        </p:nvSpPr>
        <p:spPr bwMode="auto">
          <a:xfrm>
            <a:off x="373013" y="3987800"/>
            <a:ext cx="1074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en-US" altLang="nl-BE"/>
              <a:t>Linked</a:t>
            </a:r>
          </a:p>
          <a:p>
            <a:pPr algn="r" eaLnBrk="1" hangingPunct="1"/>
            <a:r>
              <a:rPr lang="en-US" altLang="nl-BE"/>
              <a:t>via</a:t>
            </a:r>
          </a:p>
          <a:p>
            <a:pPr algn="r" eaLnBrk="1" hangingPunct="1"/>
            <a:r>
              <a:rPr lang="en-US" altLang="nl-BE"/>
              <a:t>Web-service</a:t>
            </a:r>
          </a:p>
        </p:txBody>
      </p:sp>
      <p:sp>
        <p:nvSpPr>
          <p:cNvPr id="22537" name="TextBox 16"/>
          <p:cNvSpPr txBox="1">
            <a:spLocks noChangeArrowheads="1"/>
          </p:cNvSpPr>
          <p:nvPr/>
        </p:nvSpPr>
        <p:spPr bwMode="auto">
          <a:xfrm>
            <a:off x="6022925" y="1614488"/>
            <a:ext cx="1223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nl-BE" altLang="nl-BE"/>
              <a:t>Compare</a:t>
            </a:r>
          </a:p>
          <a:p>
            <a:pPr algn="r" eaLnBrk="1" hangingPunct="1"/>
            <a:r>
              <a:rPr lang="nl-BE" altLang="nl-BE"/>
              <a:t>metadata</a:t>
            </a:r>
          </a:p>
        </p:txBody>
      </p:sp>
      <p:cxnSp>
        <p:nvCxnSpPr>
          <p:cNvPr id="22538" name="Straight Arrow Connector 9"/>
          <p:cNvCxnSpPr>
            <a:cxnSpLocks noChangeShapeType="1"/>
          </p:cNvCxnSpPr>
          <p:nvPr/>
        </p:nvCxnSpPr>
        <p:spPr bwMode="auto">
          <a:xfrm flipH="1">
            <a:off x="3600400" y="2252663"/>
            <a:ext cx="2520950" cy="4556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9" name="Straight Arrow Connector 12"/>
          <p:cNvCxnSpPr>
            <a:cxnSpLocks noChangeShapeType="1"/>
          </p:cNvCxnSpPr>
          <p:nvPr/>
        </p:nvCxnSpPr>
        <p:spPr bwMode="auto">
          <a:xfrm flipH="1">
            <a:off x="5056138" y="2252663"/>
            <a:ext cx="1327150" cy="5635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0" name="Straight Arrow Connector 17"/>
          <p:cNvCxnSpPr>
            <a:cxnSpLocks noChangeShapeType="1"/>
          </p:cNvCxnSpPr>
          <p:nvPr/>
        </p:nvCxnSpPr>
        <p:spPr bwMode="auto">
          <a:xfrm>
            <a:off x="6553150" y="2260600"/>
            <a:ext cx="293688" cy="5556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1" name="Straight Arrow Connector 19"/>
          <p:cNvCxnSpPr>
            <a:cxnSpLocks noChangeShapeType="1"/>
          </p:cNvCxnSpPr>
          <p:nvPr/>
        </p:nvCxnSpPr>
        <p:spPr bwMode="auto">
          <a:xfrm flipH="1">
            <a:off x="6264225" y="2252663"/>
            <a:ext cx="215900" cy="5635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54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15353" t="36713" r="31122"/>
          <a:stretch>
            <a:fillRect/>
          </a:stretch>
        </p:blipFill>
        <p:spPr bwMode="auto">
          <a:xfrm>
            <a:off x="4779913" y="3360738"/>
            <a:ext cx="3141662" cy="221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l="10532" t="7970" r="11864" b="35265"/>
          <a:stretch>
            <a:fillRect/>
          </a:stretch>
        </p:blipFill>
        <p:spPr bwMode="auto">
          <a:xfrm>
            <a:off x="683568" y="3213100"/>
            <a:ext cx="7416800"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nl-BE" sz="4000" dirty="0" smtClean="0"/>
              <a:t>SSC  functionalities</a:t>
            </a:r>
          </a:p>
        </p:txBody>
      </p:sp>
      <p:sp>
        <p:nvSpPr>
          <p:cNvPr id="23556" name="Content Placeholder 2"/>
          <p:cNvSpPr>
            <a:spLocks noGrp="1"/>
          </p:cNvSpPr>
          <p:nvPr>
            <p:ph idx="4294967295"/>
          </p:nvPr>
        </p:nvSpPr>
        <p:spPr bwMode="auto">
          <a:xfrm>
            <a:off x="1140768" y="1196975"/>
            <a:ext cx="7138987" cy="2016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nl-BE" sz="2800" smtClean="0"/>
              <a:t>Live search</a:t>
            </a:r>
          </a:p>
          <a:p>
            <a:r>
              <a:rPr lang="en-US" altLang="nl-BE" sz="2800" smtClean="0"/>
              <a:t>RSS feeds</a:t>
            </a:r>
          </a:p>
          <a:p>
            <a:r>
              <a:rPr lang="en-US" altLang="nl-BE" sz="2800" smtClean="0"/>
              <a:t>Anyone can go in and edit</a:t>
            </a:r>
          </a:p>
          <a:p>
            <a:r>
              <a:rPr lang="en-US" altLang="nl-BE" sz="2800" smtClean="0"/>
              <a:t>Cache linked data (performance)</a:t>
            </a:r>
          </a:p>
        </p:txBody>
      </p:sp>
      <p:cxnSp>
        <p:nvCxnSpPr>
          <p:cNvPr id="23557" name="Curved Connector 30"/>
          <p:cNvCxnSpPr>
            <a:cxnSpLocks noChangeShapeType="1"/>
          </p:cNvCxnSpPr>
          <p:nvPr/>
        </p:nvCxnSpPr>
        <p:spPr bwMode="auto">
          <a:xfrm>
            <a:off x="3202930" y="1484313"/>
            <a:ext cx="4465638" cy="2449512"/>
          </a:xfrm>
          <a:prstGeom prst="curvedConnector3">
            <a:avLst>
              <a:gd name="adj1" fmla="val 100139"/>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8" name="Curved Connector 16392"/>
          <p:cNvCxnSpPr>
            <a:cxnSpLocks noChangeShapeType="1"/>
          </p:cNvCxnSpPr>
          <p:nvPr/>
        </p:nvCxnSpPr>
        <p:spPr bwMode="auto">
          <a:xfrm>
            <a:off x="5363518" y="2565400"/>
            <a:ext cx="2089150" cy="2016125"/>
          </a:xfrm>
          <a:prstGeom prst="curved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59" name="Straight Arrow Connector 16398"/>
          <p:cNvCxnSpPr>
            <a:cxnSpLocks noChangeShapeType="1"/>
          </p:cNvCxnSpPr>
          <p:nvPr/>
        </p:nvCxnSpPr>
        <p:spPr bwMode="auto">
          <a:xfrm>
            <a:off x="1043930" y="1989138"/>
            <a:ext cx="0" cy="201612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8720" y="846138"/>
            <a:ext cx="6848080" cy="1143000"/>
          </a:xfrm>
        </p:spPr>
        <p:txBody>
          <a:bodyPr>
            <a:normAutofit fontScale="90000"/>
          </a:bodyPr>
          <a:lstStyle/>
          <a:p>
            <a:pPr algn="l"/>
            <a:r>
              <a:rPr lang="nl-NL" sz="4000" b="1" dirty="0">
                <a:solidFill>
                  <a:srgbClr val="006583"/>
                </a:solidFill>
                <a:latin typeface="+mn-lt"/>
                <a:cs typeface="Calibri"/>
              </a:rPr>
              <a:t>Sea Level Station Monitoring Facility- timeline (1/3)</a:t>
            </a:r>
            <a:endParaRPr lang="nl-NL" sz="3100" i="1" dirty="0">
              <a:solidFill>
                <a:srgbClr val="006583"/>
              </a:solidFill>
              <a:latin typeface="Calibri"/>
              <a:cs typeface="Calibri"/>
            </a:endParaRPr>
          </a:p>
        </p:txBody>
      </p:sp>
      <p:sp>
        <p:nvSpPr>
          <p:cNvPr id="3" name="Tijdelijke aanduiding voor inhoud 2"/>
          <p:cNvSpPr>
            <a:spLocks noGrp="1"/>
          </p:cNvSpPr>
          <p:nvPr>
            <p:ph idx="1"/>
          </p:nvPr>
        </p:nvSpPr>
        <p:spPr>
          <a:xfrm>
            <a:off x="475862" y="2460744"/>
            <a:ext cx="8210938" cy="3665419"/>
          </a:xfrm>
        </p:spPr>
        <p:txBody>
          <a:bodyPr>
            <a:normAutofit/>
          </a:bodyPr>
          <a:lstStyle/>
          <a:p>
            <a:r>
              <a:rPr lang="en-US" sz="2400" dirty="0">
                <a:solidFill>
                  <a:srgbClr val="006583"/>
                </a:solidFill>
                <a:cs typeface="Calibri"/>
              </a:rPr>
              <a:t>2007: VLIZ develops and maintains the real-time station monitoring system as an in-kind service to IOC</a:t>
            </a:r>
          </a:p>
          <a:p>
            <a:endParaRPr lang="en-US" sz="2400" dirty="0">
              <a:solidFill>
                <a:srgbClr val="006583"/>
              </a:solidFill>
              <a:latin typeface="Calibri"/>
              <a:cs typeface="Calibri"/>
            </a:endParaRPr>
          </a:p>
          <a:p>
            <a:r>
              <a:rPr lang="en-US" sz="2400" dirty="0">
                <a:solidFill>
                  <a:srgbClr val="006583"/>
                </a:solidFill>
                <a:latin typeface="Calibri"/>
                <a:cs typeface="Calibri"/>
              </a:rPr>
              <a:t>2008: raw data inspection</a:t>
            </a:r>
          </a:p>
          <a:p>
            <a:pPr lvl="1">
              <a:buFont typeface="Arial" panose="020B0604020202020204" pitchFamily="34" charset="0"/>
              <a:buChar char="•"/>
            </a:pPr>
            <a:r>
              <a:rPr lang="en-US" sz="2000" dirty="0">
                <a:solidFill>
                  <a:srgbClr val="006583"/>
                </a:solidFill>
                <a:latin typeface="Calibri"/>
                <a:cs typeface="Calibri"/>
              </a:rPr>
              <a:t>Display graph</a:t>
            </a:r>
          </a:p>
          <a:p>
            <a:pPr lvl="1">
              <a:buFont typeface="Arial" panose="020B0604020202020204" pitchFamily="34" charset="0"/>
              <a:buChar char="•"/>
            </a:pPr>
            <a:r>
              <a:rPr lang="en-US" sz="2000" dirty="0">
                <a:solidFill>
                  <a:srgbClr val="006583"/>
                </a:solidFill>
                <a:latin typeface="Calibri"/>
                <a:cs typeface="Calibri"/>
              </a:rPr>
              <a:t>Download data</a:t>
            </a:r>
          </a:p>
          <a:p>
            <a:pPr lvl="1">
              <a:buFont typeface="Arial" panose="020B0604020202020204" pitchFamily="34" charset="0"/>
              <a:buChar char="•"/>
            </a:pPr>
            <a:r>
              <a:rPr lang="en-US" sz="2000" dirty="0">
                <a:solidFill>
                  <a:srgbClr val="006583"/>
                </a:solidFill>
                <a:latin typeface="Calibri"/>
                <a:cs typeface="Calibri"/>
              </a:rPr>
              <a:t>Tsunami evaluation</a:t>
            </a:r>
          </a:p>
        </p:txBody>
      </p:sp>
      <p:pic>
        <p:nvPicPr>
          <p:cNvPr id="4" name="Picture 12" descr="Glossy round button icons">
            <a:extLst>
              <a:ext uri="{FF2B5EF4-FFF2-40B4-BE49-F238E27FC236}">
                <a16:creationId xmlns:a16="http://schemas.microsoft.com/office/drawing/2014/main" id="{6929A10F-89F6-48AB-8BC7-5CDEB00EF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76" t="70222" r="36021" b="3307"/>
          <a:stretch>
            <a:fillRect/>
          </a:stretch>
        </p:blipFill>
        <p:spPr bwMode="auto">
          <a:xfrm>
            <a:off x="6833761" y="2898272"/>
            <a:ext cx="66516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1">
            <a:extLst>
              <a:ext uri="{FF2B5EF4-FFF2-40B4-BE49-F238E27FC236}">
                <a16:creationId xmlns:a16="http://schemas.microsoft.com/office/drawing/2014/main" id="{3FF68359-ACD5-457E-8979-A3F315B7B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115" t="39957" r="29794" b="30742"/>
          <a:stretch>
            <a:fillRect/>
          </a:stretch>
        </p:blipFill>
        <p:spPr bwMode="auto">
          <a:xfrm>
            <a:off x="4962099" y="3890614"/>
            <a:ext cx="2536825"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510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1916DA-5839-4A62-A1CD-75C92700917D}"/>
              </a:ext>
            </a:extLst>
          </p:cNvPr>
          <p:cNvPicPr>
            <a:picLocks noChangeAspect="1"/>
          </p:cNvPicPr>
          <p:nvPr/>
        </p:nvPicPr>
        <p:blipFill>
          <a:blip r:embed="rId3"/>
          <a:stretch>
            <a:fillRect/>
          </a:stretch>
        </p:blipFill>
        <p:spPr>
          <a:xfrm>
            <a:off x="3669030" y="2671819"/>
            <a:ext cx="5474970" cy="942975"/>
          </a:xfrm>
          <a:prstGeom prst="rect">
            <a:avLst/>
          </a:prstGeom>
        </p:spPr>
      </p:pic>
      <p:sp>
        <p:nvSpPr>
          <p:cNvPr id="2" name="Titel 1"/>
          <p:cNvSpPr>
            <a:spLocks noGrp="1"/>
          </p:cNvSpPr>
          <p:nvPr>
            <p:ph type="title"/>
          </p:nvPr>
        </p:nvSpPr>
        <p:spPr>
          <a:xfrm>
            <a:off x="2084047" y="450358"/>
            <a:ext cx="6848080" cy="1143000"/>
          </a:xfrm>
        </p:spPr>
        <p:txBody>
          <a:bodyPr>
            <a:normAutofit fontScale="90000"/>
          </a:bodyPr>
          <a:lstStyle/>
          <a:p>
            <a:pPr algn="l"/>
            <a:r>
              <a:rPr lang="nl-NL" sz="4000" b="1" dirty="0">
                <a:solidFill>
                  <a:srgbClr val="006583"/>
                </a:solidFill>
                <a:latin typeface="+mn-lt"/>
                <a:cs typeface="Calibri"/>
              </a:rPr>
              <a:t>Sea Level Station Monitoring Facility</a:t>
            </a:r>
            <a:r>
              <a:rPr lang="nl-NL" sz="4000" b="1" dirty="0">
                <a:solidFill>
                  <a:srgbClr val="006583"/>
                </a:solidFill>
                <a:cs typeface="Calibri"/>
              </a:rPr>
              <a:t>- timeline (2/3)</a:t>
            </a:r>
            <a:endParaRPr lang="nl-NL" sz="4000" i="1" dirty="0">
              <a:solidFill>
                <a:srgbClr val="006583"/>
              </a:solidFill>
              <a:latin typeface="Calibri"/>
              <a:cs typeface="Calibri"/>
            </a:endParaRPr>
          </a:p>
        </p:txBody>
      </p:sp>
      <p:sp>
        <p:nvSpPr>
          <p:cNvPr id="3" name="Tijdelijke aanduiding voor inhoud 2"/>
          <p:cNvSpPr>
            <a:spLocks noGrp="1"/>
          </p:cNvSpPr>
          <p:nvPr>
            <p:ph idx="1"/>
          </p:nvPr>
        </p:nvSpPr>
        <p:spPr>
          <a:xfrm>
            <a:off x="475862" y="2245153"/>
            <a:ext cx="8210938" cy="3665419"/>
          </a:xfrm>
        </p:spPr>
        <p:txBody>
          <a:bodyPr>
            <a:normAutofit/>
          </a:bodyPr>
          <a:lstStyle/>
          <a:p>
            <a:r>
              <a:rPr lang="nl-NL" sz="2400" dirty="0">
                <a:solidFill>
                  <a:srgbClr val="006583"/>
                </a:solidFill>
                <a:latin typeface="Calibri"/>
                <a:cs typeface="Calibri"/>
              </a:rPr>
              <a:t>2011: performance evaluation</a:t>
            </a:r>
          </a:p>
          <a:p>
            <a:pPr lvl="1">
              <a:buFont typeface="Arial" panose="020B0604020202020204" pitchFamily="34" charset="0"/>
              <a:buChar char="•"/>
            </a:pPr>
            <a:r>
              <a:rPr lang="nl-NL" sz="2000" dirty="0">
                <a:solidFill>
                  <a:srgbClr val="006583"/>
                </a:solidFill>
                <a:latin typeface="Calibri"/>
                <a:cs typeface="Calibri"/>
              </a:rPr>
              <a:t>Expected vs arrived </a:t>
            </a:r>
          </a:p>
          <a:p>
            <a:pPr lvl="1">
              <a:buFont typeface="Arial" panose="020B0604020202020204" pitchFamily="34" charset="0"/>
              <a:buChar char="•"/>
            </a:pPr>
            <a:r>
              <a:rPr lang="nl-NL" sz="2000" dirty="0">
                <a:solidFill>
                  <a:srgbClr val="006583"/>
                </a:solidFill>
                <a:latin typeface="Calibri"/>
                <a:cs typeface="Calibri"/>
              </a:rPr>
              <a:t>Feedback to operators </a:t>
            </a:r>
          </a:p>
          <a:p>
            <a:pPr lvl="1"/>
            <a:endParaRPr lang="nl-NL" sz="2000" dirty="0">
              <a:solidFill>
                <a:srgbClr val="006583"/>
              </a:solidFill>
              <a:latin typeface="Calibri"/>
              <a:cs typeface="Calibri"/>
            </a:endParaRPr>
          </a:p>
          <a:p>
            <a:r>
              <a:rPr lang="nl-NL" sz="2400" dirty="0">
                <a:solidFill>
                  <a:srgbClr val="006583"/>
                </a:solidFill>
                <a:latin typeface="Calibri"/>
                <a:cs typeface="Calibri"/>
              </a:rPr>
              <a:t>2013: data archival and webservices</a:t>
            </a:r>
          </a:p>
          <a:p>
            <a:pPr lvl="1">
              <a:buFont typeface="Arial" panose="020B0604020202020204" pitchFamily="34" charset="0"/>
              <a:buChar char="•"/>
            </a:pPr>
            <a:r>
              <a:rPr lang="nl-NL" sz="2000" dirty="0">
                <a:solidFill>
                  <a:srgbClr val="006583"/>
                </a:solidFill>
                <a:latin typeface="Calibri"/>
                <a:cs typeface="Calibri"/>
              </a:rPr>
              <a:t>Provides redundancy</a:t>
            </a:r>
          </a:p>
          <a:p>
            <a:pPr lvl="1">
              <a:buFont typeface="Arial" panose="020B0604020202020204" pitchFamily="34" charset="0"/>
              <a:buChar char="•"/>
            </a:pPr>
            <a:r>
              <a:rPr lang="nl-NL" sz="2000" dirty="0">
                <a:solidFill>
                  <a:srgbClr val="006583"/>
                </a:solidFill>
                <a:latin typeface="Calibri"/>
                <a:cs typeface="Calibri"/>
              </a:rPr>
              <a:t>Data available via webservices</a:t>
            </a:r>
          </a:p>
          <a:p>
            <a:pPr lvl="1">
              <a:buFont typeface="Arial" panose="020B0604020202020204" pitchFamily="34" charset="0"/>
              <a:buChar char="•"/>
            </a:pPr>
            <a:endParaRPr lang="nl-NL" sz="2000" dirty="0">
              <a:solidFill>
                <a:srgbClr val="006583"/>
              </a:solidFill>
              <a:latin typeface="Calibri"/>
              <a:cs typeface="Calibri"/>
            </a:endParaRPr>
          </a:p>
          <a:p>
            <a:pPr>
              <a:buFont typeface="Arial" panose="020B0604020202020204" pitchFamily="34" charset="0"/>
              <a:buChar char="•"/>
            </a:pPr>
            <a:r>
              <a:rPr lang="nl-NL" sz="2400" dirty="0">
                <a:solidFill>
                  <a:srgbClr val="006583"/>
                </a:solidFill>
                <a:latin typeface="Calibri"/>
                <a:cs typeface="Calibri"/>
              </a:rPr>
              <a:t>2015: links to data centres (PSMSL, UHSLC)</a:t>
            </a:r>
          </a:p>
          <a:p>
            <a:pPr lvl="2">
              <a:buFont typeface="Arial" panose="020B0604020202020204" pitchFamily="34" charset="0"/>
              <a:buChar char="•"/>
            </a:pPr>
            <a:endParaRPr lang="nl-NL" sz="1600" dirty="0">
              <a:solidFill>
                <a:srgbClr val="006583"/>
              </a:solidFill>
              <a:latin typeface="Calibri"/>
              <a:cs typeface="Calibri"/>
            </a:endParaRPr>
          </a:p>
        </p:txBody>
      </p:sp>
      <p:sp>
        <p:nvSpPr>
          <p:cNvPr id="5" name="Oval 4">
            <a:extLst>
              <a:ext uri="{FF2B5EF4-FFF2-40B4-BE49-F238E27FC236}">
                <a16:creationId xmlns:a16="http://schemas.microsoft.com/office/drawing/2014/main" id="{454960FB-3D9C-41FC-AAFF-870C3B216A29}"/>
              </a:ext>
            </a:extLst>
          </p:cNvPr>
          <p:cNvSpPr/>
          <p:nvPr/>
        </p:nvSpPr>
        <p:spPr>
          <a:xfrm>
            <a:off x="8051180" y="2832410"/>
            <a:ext cx="616958" cy="78238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4980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8720" y="846138"/>
            <a:ext cx="6848080" cy="1143000"/>
          </a:xfrm>
        </p:spPr>
        <p:txBody>
          <a:bodyPr>
            <a:normAutofit fontScale="90000"/>
          </a:bodyPr>
          <a:lstStyle/>
          <a:p>
            <a:pPr algn="l"/>
            <a:r>
              <a:rPr lang="nl-NL" sz="4000" b="1" dirty="0">
                <a:solidFill>
                  <a:srgbClr val="006583"/>
                </a:solidFill>
                <a:latin typeface="+mn-lt"/>
                <a:cs typeface="Calibri"/>
              </a:rPr>
              <a:t>Sea Level Station Monitoring Facility</a:t>
            </a:r>
            <a:r>
              <a:rPr lang="nl-NL" sz="4000" b="1" dirty="0">
                <a:solidFill>
                  <a:srgbClr val="006583"/>
                </a:solidFill>
                <a:cs typeface="Calibri"/>
              </a:rPr>
              <a:t>- timeline (3/3)</a:t>
            </a:r>
            <a:endParaRPr lang="nl-NL" sz="4000" i="1" dirty="0">
              <a:solidFill>
                <a:srgbClr val="006583"/>
              </a:solidFill>
              <a:latin typeface="Calibri"/>
              <a:cs typeface="Calibri"/>
            </a:endParaRPr>
          </a:p>
        </p:txBody>
      </p:sp>
      <p:sp>
        <p:nvSpPr>
          <p:cNvPr id="3" name="Tijdelijke aanduiding voor inhoud 2"/>
          <p:cNvSpPr>
            <a:spLocks noGrp="1"/>
          </p:cNvSpPr>
          <p:nvPr>
            <p:ph idx="1"/>
          </p:nvPr>
        </p:nvSpPr>
        <p:spPr>
          <a:xfrm>
            <a:off x="475862" y="2460744"/>
            <a:ext cx="8210938" cy="3665419"/>
          </a:xfrm>
        </p:spPr>
        <p:txBody>
          <a:bodyPr>
            <a:normAutofit/>
          </a:bodyPr>
          <a:lstStyle/>
          <a:p>
            <a:r>
              <a:rPr lang="en-US" sz="2400" dirty="0">
                <a:solidFill>
                  <a:srgbClr val="006583"/>
                </a:solidFill>
              </a:rPr>
              <a:t>Expanded to a global station monitoring service that includes:</a:t>
            </a:r>
          </a:p>
          <a:p>
            <a:pPr lvl="1">
              <a:buFont typeface="Arial" panose="020B0604020202020204" pitchFamily="34" charset="0"/>
              <a:buChar char="•"/>
            </a:pPr>
            <a:r>
              <a:rPr lang="en-US" sz="2000" dirty="0">
                <a:solidFill>
                  <a:srgbClr val="006583"/>
                </a:solidFill>
                <a:latin typeface="Calibri"/>
                <a:cs typeface="Calibri"/>
              </a:rPr>
              <a:t>GLOSS Core Network (~300 stations)</a:t>
            </a:r>
          </a:p>
          <a:p>
            <a:pPr lvl="1">
              <a:buFont typeface="Arial" panose="020B0604020202020204" pitchFamily="34" charset="0"/>
              <a:buChar char="•"/>
            </a:pPr>
            <a:r>
              <a:rPr lang="en-US" sz="2000" dirty="0">
                <a:solidFill>
                  <a:srgbClr val="006583"/>
                </a:solidFill>
                <a:latin typeface="Calibri"/>
                <a:cs typeface="Calibri"/>
              </a:rPr>
              <a:t>Networks under regional tsunami warning systems (IOTWS, NEAMTWS, PTWS and CARIBE-EWS)</a:t>
            </a:r>
          </a:p>
          <a:p>
            <a:pPr>
              <a:buFont typeface="Arial" panose="020B0604020202020204" pitchFamily="34" charset="0"/>
              <a:buChar char="•"/>
            </a:pPr>
            <a:endParaRPr lang="en-US" sz="2400" dirty="0">
              <a:solidFill>
                <a:srgbClr val="006583"/>
              </a:solidFill>
              <a:latin typeface="Calibri"/>
              <a:cs typeface="Calibri"/>
            </a:endParaRPr>
          </a:p>
          <a:p>
            <a:pPr>
              <a:buFont typeface="Arial" panose="020B0604020202020204" pitchFamily="34" charset="0"/>
              <a:buChar char="•"/>
            </a:pPr>
            <a:r>
              <a:rPr lang="en-US" sz="2400" dirty="0">
                <a:solidFill>
                  <a:srgbClr val="006583"/>
                </a:solidFill>
                <a:latin typeface="Calibri"/>
                <a:cs typeface="Calibri"/>
              </a:rPr>
              <a:t>Total number of stations monitored is ~1000</a:t>
            </a:r>
          </a:p>
          <a:p>
            <a:pPr lvl="1"/>
            <a:endParaRPr lang="nl-NL" sz="2000" dirty="0">
              <a:solidFill>
                <a:srgbClr val="006583"/>
              </a:solidFill>
              <a:latin typeface="Calibri"/>
              <a:cs typeface="Calibri"/>
            </a:endParaRPr>
          </a:p>
        </p:txBody>
      </p:sp>
    </p:spTree>
    <p:extLst>
      <p:ext uri="{BB962C8B-B14F-4D97-AF65-F5344CB8AC3E}">
        <p14:creationId xmlns:p14="http://schemas.microsoft.com/office/powerpoint/2010/main" val="302299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Since</a:t>
            </a:r>
            <a:r>
              <a:rPr lang="nl-BE" dirty="0" smtClean="0"/>
              <a:t> </a:t>
            </a:r>
            <a:r>
              <a:rPr lang="nl-BE" dirty="0"/>
              <a:t>2020</a:t>
            </a:r>
            <a:br>
              <a:rPr lang="nl-BE" dirty="0"/>
            </a:br>
            <a:r>
              <a:rPr lang="nl-BE" dirty="0"/>
              <a:t>110 + 23 new stations</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547813" y="2048420"/>
            <a:ext cx="7138987" cy="3629523"/>
          </a:xfrm>
          <a:prstGeom prst="rect">
            <a:avLst/>
          </a:prstGeom>
        </p:spPr>
      </p:pic>
    </p:spTree>
    <p:extLst>
      <p:ext uri="{BB962C8B-B14F-4D97-AF65-F5344CB8AC3E}">
        <p14:creationId xmlns:p14="http://schemas.microsoft.com/office/powerpoint/2010/main" val="12633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Since</a:t>
            </a:r>
            <a:r>
              <a:rPr lang="nl-BE" dirty="0" smtClean="0"/>
              <a:t> </a:t>
            </a:r>
            <a:r>
              <a:rPr lang="nl-BE" dirty="0" smtClean="0"/>
              <a:t>2020</a:t>
            </a:r>
            <a:br>
              <a:rPr lang="nl-BE" dirty="0" smtClean="0"/>
            </a:br>
            <a:r>
              <a:rPr lang="nl-BE" dirty="0" smtClean="0"/>
              <a:t>new stations</a:t>
            </a:r>
            <a:endParaRPr lang="en-US" dirty="0"/>
          </a:p>
        </p:txBody>
      </p:sp>
      <p:pic>
        <p:nvPicPr>
          <p:cNvPr id="4" name="Content Placeholder 3"/>
          <p:cNvPicPr>
            <a:picLocks noGrp="1" noChangeAspect="1"/>
          </p:cNvPicPr>
          <p:nvPr>
            <p:ph idx="1"/>
          </p:nvPr>
        </p:nvPicPr>
        <p:blipFill>
          <a:blip r:embed="rId2"/>
          <a:stretch>
            <a:fillRect/>
          </a:stretch>
        </p:blipFill>
        <p:spPr>
          <a:xfrm>
            <a:off x="827584" y="1844824"/>
            <a:ext cx="7903818" cy="4320480"/>
          </a:xfrm>
          <a:prstGeom prst="rect">
            <a:avLst/>
          </a:prstGeom>
        </p:spPr>
      </p:pic>
    </p:spTree>
    <p:extLst>
      <p:ext uri="{BB962C8B-B14F-4D97-AF65-F5344CB8AC3E}">
        <p14:creationId xmlns:p14="http://schemas.microsoft.com/office/powerpoint/2010/main" val="1398434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210146"/>
          </a:xfrm>
        </p:spPr>
        <p:txBody>
          <a:bodyPr/>
          <a:lstStyle/>
          <a:p>
            <a:r>
              <a:rPr lang="nl-BE" sz="3600" dirty="0" smtClean="0"/>
              <a:t>Workshops in 2022</a:t>
            </a:r>
            <a:endParaRPr lang="en-US" dirty="0"/>
          </a:p>
        </p:txBody>
      </p:sp>
      <p:sp>
        <p:nvSpPr>
          <p:cNvPr id="3" name="Content Placeholder 2"/>
          <p:cNvSpPr>
            <a:spLocks noGrp="1"/>
          </p:cNvSpPr>
          <p:nvPr>
            <p:ph idx="1"/>
          </p:nvPr>
        </p:nvSpPr>
        <p:spPr/>
        <p:txBody>
          <a:bodyPr/>
          <a:lstStyle/>
          <a:p>
            <a:r>
              <a:rPr lang="nl-BE" dirty="0" smtClean="0"/>
              <a:t>2nd World Conference on Meteo </a:t>
            </a:r>
            <a:r>
              <a:rPr lang="nl-BE" dirty="0" err="1" smtClean="0"/>
              <a:t>Tsunamis</a:t>
            </a:r>
            <a:r>
              <a:rPr lang="nl-BE" dirty="0" smtClean="0"/>
              <a:t>, Menorca 2022</a:t>
            </a:r>
          </a:p>
          <a:p>
            <a:r>
              <a:rPr lang="nl-BE" dirty="0" smtClean="0"/>
              <a:t>GLOSS data center workshop, Oostende 2022</a:t>
            </a:r>
          </a:p>
          <a:p>
            <a:r>
              <a:rPr lang="nl-BE" dirty="0" smtClean="0"/>
              <a:t>SHOA - IOC workshop on </a:t>
            </a:r>
            <a:r>
              <a:rPr lang="nl-BE" dirty="0" err="1" smtClean="0"/>
              <a:t>realtime</a:t>
            </a:r>
            <a:r>
              <a:rPr lang="nl-BE" dirty="0" smtClean="0"/>
              <a:t> data </a:t>
            </a:r>
            <a:r>
              <a:rPr lang="nl-BE" dirty="0" err="1" smtClean="0"/>
              <a:t>provisioning</a:t>
            </a:r>
            <a:r>
              <a:rPr lang="nl-BE" dirty="0" smtClean="0"/>
              <a:t> and data tools, </a:t>
            </a:r>
            <a:r>
              <a:rPr lang="nl-BE" dirty="0" err="1" smtClean="0"/>
              <a:t>Valparaiso</a:t>
            </a:r>
            <a:r>
              <a:rPr lang="nl-BE" dirty="0" smtClean="0"/>
              <a:t> 2022</a:t>
            </a:r>
            <a:endParaRPr lang="en-US" dirty="0"/>
          </a:p>
        </p:txBody>
      </p:sp>
    </p:spTree>
    <p:extLst>
      <p:ext uri="{BB962C8B-B14F-4D97-AF65-F5344CB8AC3E}">
        <p14:creationId xmlns:p14="http://schemas.microsoft.com/office/powerpoint/2010/main" val="2581841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2022\Oceanografia\Taller VLIZ\Logos\decenio una line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152" y="5349139"/>
            <a:ext cx="2411816"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2022\Oceanografia\Taller VLIZ\base para Pantalla P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980977"/>
            <a:ext cx="9144000" cy="287702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2022\Oceanografia\Taller VLIZ\Logos\decenio una line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6857" y="5056690"/>
            <a:ext cx="2430288" cy="7255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2022\Oceanografia\Taller VLIZ\Logos\logos cabecer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548680"/>
            <a:ext cx="6336704" cy="1161891"/>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1547664" y="1844824"/>
            <a:ext cx="6048672" cy="2739211"/>
          </a:xfrm>
          <a:prstGeom prst="rect">
            <a:avLst/>
          </a:prstGeom>
          <a:noFill/>
        </p:spPr>
        <p:txBody>
          <a:bodyPr wrap="square" rtlCol="0">
            <a:spAutoFit/>
          </a:bodyPr>
          <a:lstStyle/>
          <a:p>
            <a:pPr algn="ctr"/>
            <a:r>
              <a:rPr lang="es-CL" sz="2000" dirty="0" smtClean="0"/>
              <a:t>Taller</a:t>
            </a:r>
          </a:p>
          <a:p>
            <a:pPr algn="ctr"/>
            <a:endParaRPr lang="es-CL" sz="2000" dirty="0" smtClean="0"/>
          </a:p>
          <a:p>
            <a:pPr algn="ctr"/>
            <a:r>
              <a:rPr lang="es-CL" sz="2000" dirty="0" smtClean="0"/>
              <a:t>“Acceso compartido a datos de Nivel del Mar:</a:t>
            </a:r>
          </a:p>
          <a:p>
            <a:pPr algn="ctr"/>
            <a:r>
              <a:rPr lang="es-CL" sz="2000" i="1" dirty="0" smtClean="0"/>
              <a:t>Herramienta para una respuesta Regional</a:t>
            </a:r>
          </a:p>
          <a:p>
            <a:pPr algn="ctr"/>
            <a:r>
              <a:rPr lang="es-CL" sz="2000" i="1" dirty="0" smtClean="0"/>
              <a:t>efectiva ante Emergencias de Tsunami</a:t>
            </a:r>
            <a:r>
              <a:rPr lang="es-CL" sz="2000" dirty="0" smtClean="0"/>
              <a:t>”. </a:t>
            </a:r>
          </a:p>
          <a:p>
            <a:pPr algn="ctr"/>
            <a:endParaRPr lang="es-CL" sz="2000" dirty="0" smtClean="0"/>
          </a:p>
          <a:p>
            <a:pPr algn="ctr"/>
            <a:endParaRPr lang="es-CL" sz="2000" dirty="0" smtClean="0"/>
          </a:p>
          <a:p>
            <a:pPr algn="ctr"/>
            <a:r>
              <a:rPr lang="es-CL" sz="1600" dirty="0" smtClean="0"/>
              <a:t>27 al 30 de septiembre </a:t>
            </a:r>
          </a:p>
          <a:p>
            <a:pPr algn="ctr"/>
            <a:r>
              <a:rPr lang="es-CL" sz="1600" dirty="0" smtClean="0"/>
              <a:t>Valparaíso - Chile</a:t>
            </a:r>
            <a:endParaRPr lang="es-CL" sz="1600" dirty="0"/>
          </a:p>
        </p:txBody>
      </p:sp>
    </p:spTree>
    <p:extLst>
      <p:ext uri="{BB962C8B-B14F-4D97-AF65-F5344CB8AC3E}">
        <p14:creationId xmlns:p14="http://schemas.microsoft.com/office/powerpoint/2010/main" val="1075968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Summary</a:t>
            </a:r>
            <a:endParaRPr lang="en-US" dirty="0"/>
          </a:p>
        </p:txBody>
      </p:sp>
      <p:sp>
        <p:nvSpPr>
          <p:cNvPr id="3" name="Content Placeholder 2"/>
          <p:cNvSpPr>
            <a:spLocks noGrp="1"/>
          </p:cNvSpPr>
          <p:nvPr>
            <p:ph idx="1"/>
          </p:nvPr>
        </p:nvSpPr>
        <p:spPr/>
        <p:txBody>
          <a:bodyPr/>
          <a:lstStyle/>
          <a:p>
            <a:r>
              <a:rPr lang="en-US" sz="1600" dirty="0"/>
              <a:t>The sea level </a:t>
            </a:r>
            <a:r>
              <a:rPr lang="en-US" sz="1600" dirty="0" smtClean="0"/>
              <a:t>station monitoring </a:t>
            </a:r>
            <a:r>
              <a:rPr lang="en-US" sz="1600" dirty="0"/>
              <a:t>facility (</a:t>
            </a:r>
            <a:r>
              <a:rPr lang="en-US" sz="1600" u="sng" dirty="0">
                <a:hlinkClick r:id="rId2"/>
              </a:rPr>
              <a:t>http://www.ioc-sealevelmonitoring.org/</a:t>
            </a:r>
            <a:r>
              <a:rPr lang="en-US" sz="1600" dirty="0"/>
              <a:t>) collects and processes in real time data from 1028 sea level measuring stations operated by 164 institutes (station operators) world wide. </a:t>
            </a:r>
            <a:endParaRPr lang="en-US" sz="1600" dirty="0" smtClean="0"/>
          </a:p>
          <a:p>
            <a:endParaRPr lang="en-US" sz="1600" dirty="0" smtClean="0"/>
          </a:p>
          <a:p>
            <a:r>
              <a:rPr lang="en-US" sz="1600" dirty="0" smtClean="0"/>
              <a:t>The </a:t>
            </a:r>
            <a:r>
              <a:rPr lang="en-US" sz="1600" dirty="0"/>
              <a:t>objective of this service is </a:t>
            </a:r>
          </a:p>
          <a:p>
            <a:pPr lvl="1"/>
            <a:r>
              <a:rPr lang="en-US" sz="1200" dirty="0"/>
              <a:t>to provide information about the </a:t>
            </a:r>
            <a:r>
              <a:rPr lang="en-US" sz="1200" b="1" dirty="0"/>
              <a:t>operational status</a:t>
            </a:r>
            <a:r>
              <a:rPr lang="en-US" sz="1200" dirty="0"/>
              <a:t> of global and regional networks of real time sea level stations </a:t>
            </a:r>
          </a:p>
          <a:p>
            <a:pPr lvl="1"/>
            <a:r>
              <a:rPr lang="en-US" sz="1200" dirty="0"/>
              <a:t>to provide a display service for quick inspection of the </a:t>
            </a:r>
            <a:r>
              <a:rPr lang="en-US" sz="1200" b="1" dirty="0"/>
              <a:t>raw data stream</a:t>
            </a:r>
            <a:r>
              <a:rPr lang="en-US" sz="1200" dirty="0"/>
              <a:t> from individual stations.</a:t>
            </a:r>
          </a:p>
          <a:p>
            <a:endParaRPr lang="en-US" sz="1600" dirty="0" smtClean="0"/>
          </a:p>
          <a:p>
            <a:r>
              <a:rPr lang="en-US" sz="1600" dirty="0" smtClean="0"/>
              <a:t>The </a:t>
            </a:r>
            <a:r>
              <a:rPr lang="en-US" sz="1600" dirty="0"/>
              <a:t>system was build and is operated by Flanders Marine Institute (VLIZ) for UNESCO as part of the GLOSS program of IOC</a:t>
            </a:r>
            <a:r>
              <a:rPr lang="en-US" sz="1600" dirty="0" smtClean="0"/>
              <a:t>.</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2767980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1143000"/>
          </a:xfrm>
        </p:spPr>
        <p:txBody>
          <a:bodyPr/>
          <a:lstStyle/>
          <a:p>
            <a:r>
              <a:rPr lang="nl-BE" dirty="0" smtClean="0"/>
              <a:t>SHOA workshop </a:t>
            </a:r>
            <a:r>
              <a:rPr lang="nl-BE" dirty="0" err="1" smtClean="0"/>
              <a:t>results</a:t>
            </a:r>
            <a:endParaRPr lang="en-US" dirty="0"/>
          </a:p>
        </p:txBody>
      </p:sp>
      <p:pic>
        <p:nvPicPr>
          <p:cNvPr id="6" name="Content Placeholder 5"/>
          <p:cNvPicPr>
            <a:picLocks noGrp="1" noChangeAspect="1"/>
          </p:cNvPicPr>
          <p:nvPr>
            <p:ph idx="1"/>
          </p:nvPr>
        </p:nvPicPr>
        <p:blipFill>
          <a:blip r:embed="rId2"/>
          <a:stretch>
            <a:fillRect/>
          </a:stretch>
        </p:blipFill>
        <p:spPr>
          <a:xfrm>
            <a:off x="2267744" y="1628800"/>
            <a:ext cx="4614863" cy="3171825"/>
          </a:xfrm>
          <a:prstGeom prst="rect">
            <a:avLst/>
          </a:prstGeom>
        </p:spPr>
      </p:pic>
      <p:sp>
        <p:nvSpPr>
          <p:cNvPr id="3" name="Rectangle 2"/>
          <p:cNvSpPr/>
          <p:nvPr/>
        </p:nvSpPr>
        <p:spPr>
          <a:xfrm>
            <a:off x="4073825" y="4800625"/>
            <a:ext cx="2808782" cy="584775"/>
          </a:xfrm>
          <a:prstGeom prst="rect">
            <a:avLst/>
          </a:prstGeom>
        </p:spPr>
        <p:txBody>
          <a:bodyPr wrap="none">
            <a:spAutoFit/>
          </a:bodyPr>
          <a:lstStyle/>
          <a:p>
            <a:r>
              <a:rPr lang="nl-BE" sz="3200" b="0" kern="0" dirty="0" smtClean="0">
                <a:solidFill>
                  <a:srgbClr val="000000"/>
                </a:solidFill>
                <a:latin typeface="Arial"/>
                <a:ea typeface="+mj-ea"/>
                <a:cs typeface="+mj-cs"/>
              </a:rPr>
              <a:t>@ 2022-09-29</a:t>
            </a:r>
            <a:endParaRPr lang="en-US" sz="1200" dirty="0"/>
          </a:p>
        </p:txBody>
      </p:sp>
    </p:spTree>
    <p:extLst>
      <p:ext uri="{BB962C8B-B14F-4D97-AF65-F5344CB8AC3E}">
        <p14:creationId xmlns:p14="http://schemas.microsoft.com/office/powerpoint/2010/main" val="232560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SHOA workshop </a:t>
            </a:r>
            <a:r>
              <a:rPr lang="nl-BE" dirty="0" err="1" smtClean="0"/>
              <a:t>results</a:t>
            </a:r>
            <a:endParaRPr lang="en-US" dirty="0"/>
          </a:p>
        </p:txBody>
      </p:sp>
      <p:pic>
        <p:nvPicPr>
          <p:cNvPr id="4" name="Content Placeholder 3"/>
          <p:cNvPicPr>
            <a:picLocks noGrp="1" noChangeAspect="1"/>
          </p:cNvPicPr>
          <p:nvPr>
            <p:ph idx="1"/>
          </p:nvPr>
        </p:nvPicPr>
        <p:blipFill>
          <a:blip r:embed="rId2"/>
          <a:stretch>
            <a:fillRect/>
          </a:stretch>
        </p:blipFill>
        <p:spPr>
          <a:xfrm>
            <a:off x="628650" y="2301299"/>
            <a:ext cx="7886700" cy="3113843"/>
          </a:xfrm>
          <a:prstGeom prst="rect">
            <a:avLst/>
          </a:prstGeom>
        </p:spPr>
      </p:pic>
      <p:sp>
        <p:nvSpPr>
          <p:cNvPr id="3" name="Rectangle 2"/>
          <p:cNvSpPr/>
          <p:nvPr/>
        </p:nvSpPr>
        <p:spPr>
          <a:xfrm>
            <a:off x="6612265" y="5589240"/>
            <a:ext cx="1903085" cy="369332"/>
          </a:xfrm>
          <a:prstGeom prst="rect">
            <a:avLst/>
          </a:prstGeom>
        </p:spPr>
        <p:txBody>
          <a:bodyPr wrap="none">
            <a:spAutoFit/>
          </a:bodyPr>
          <a:lstStyle/>
          <a:p>
            <a:r>
              <a:rPr lang="nl-BE" dirty="0"/>
              <a:t>23 new stations</a:t>
            </a:r>
            <a:endParaRPr lang="en-US" dirty="0"/>
          </a:p>
        </p:txBody>
      </p:sp>
    </p:spTree>
    <p:extLst>
      <p:ext uri="{BB962C8B-B14F-4D97-AF65-F5344CB8AC3E}">
        <p14:creationId xmlns:p14="http://schemas.microsoft.com/office/powerpoint/2010/main" val="2918182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SHOA workshop </a:t>
            </a:r>
            <a:r>
              <a:rPr lang="nl-BE" dirty="0" err="1" smtClean="0"/>
              <a:t>results</a:t>
            </a:r>
            <a:endParaRPr lang="en-US" dirty="0"/>
          </a:p>
        </p:txBody>
      </p:sp>
      <p:sp>
        <p:nvSpPr>
          <p:cNvPr id="3" name="Content Placeholder 2"/>
          <p:cNvSpPr>
            <a:spLocks noGrp="1"/>
          </p:cNvSpPr>
          <p:nvPr>
            <p:ph idx="1"/>
          </p:nvPr>
        </p:nvSpPr>
        <p:spPr/>
        <p:txBody>
          <a:bodyPr>
            <a:normAutofit fontScale="62500" lnSpcReduction="20000"/>
          </a:bodyPr>
          <a:lstStyle/>
          <a:p>
            <a:r>
              <a:rPr lang="nl-BE" dirty="0" err="1" smtClean="0"/>
              <a:t>During</a:t>
            </a:r>
            <a:r>
              <a:rPr lang="nl-BE" dirty="0" smtClean="0"/>
              <a:t> workshop</a:t>
            </a:r>
          </a:p>
          <a:p>
            <a:pPr lvl="1"/>
            <a:r>
              <a:rPr lang="nl-BE" dirty="0" smtClean="0"/>
              <a:t>Peru</a:t>
            </a:r>
          </a:p>
          <a:p>
            <a:pPr lvl="2"/>
            <a:r>
              <a:rPr lang="nl-BE" dirty="0" err="1" smtClean="0"/>
              <a:t>Add</a:t>
            </a:r>
            <a:r>
              <a:rPr lang="nl-BE" dirty="0" smtClean="0"/>
              <a:t> station metadata </a:t>
            </a:r>
            <a:r>
              <a:rPr lang="nl-BE" dirty="0" err="1" smtClean="0"/>
              <a:t>for</a:t>
            </a:r>
            <a:r>
              <a:rPr lang="nl-BE" dirty="0" smtClean="0"/>
              <a:t> Peru</a:t>
            </a:r>
          </a:p>
          <a:p>
            <a:pPr lvl="2"/>
            <a:r>
              <a:rPr lang="nl-BE" dirty="0" err="1" smtClean="0"/>
              <a:t>Add</a:t>
            </a:r>
            <a:r>
              <a:rPr lang="nl-BE" dirty="0" smtClean="0"/>
              <a:t> </a:t>
            </a:r>
            <a:r>
              <a:rPr lang="nl-BE" dirty="0" err="1" smtClean="0"/>
              <a:t>webservice</a:t>
            </a:r>
            <a:r>
              <a:rPr lang="nl-BE" dirty="0" smtClean="0"/>
              <a:t> </a:t>
            </a:r>
            <a:r>
              <a:rPr lang="nl-BE" dirty="0" err="1" smtClean="0"/>
              <a:t>connection</a:t>
            </a:r>
            <a:r>
              <a:rPr lang="nl-BE" dirty="0" smtClean="0"/>
              <a:t> </a:t>
            </a:r>
            <a:r>
              <a:rPr lang="nl-BE" dirty="0" err="1" smtClean="0"/>
              <a:t>to</a:t>
            </a:r>
            <a:r>
              <a:rPr lang="nl-BE" dirty="0" smtClean="0"/>
              <a:t> Peru website</a:t>
            </a:r>
          </a:p>
          <a:p>
            <a:pPr lvl="2"/>
            <a:r>
              <a:rPr lang="nl-BE" dirty="0" err="1" smtClean="0"/>
              <a:t>Add</a:t>
            </a:r>
            <a:r>
              <a:rPr lang="nl-BE" dirty="0" smtClean="0"/>
              <a:t> GOES </a:t>
            </a:r>
            <a:r>
              <a:rPr lang="nl-BE" dirty="0" err="1" smtClean="0"/>
              <a:t>connection</a:t>
            </a:r>
            <a:r>
              <a:rPr lang="nl-BE" dirty="0" smtClean="0"/>
              <a:t> </a:t>
            </a:r>
            <a:r>
              <a:rPr lang="nl-BE" dirty="0" err="1" smtClean="0"/>
              <a:t>for</a:t>
            </a:r>
            <a:r>
              <a:rPr lang="nl-BE" dirty="0" smtClean="0"/>
              <a:t> </a:t>
            </a:r>
            <a:r>
              <a:rPr lang="nl-BE" dirty="0" err="1" smtClean="0"/>
              <a:t>Hormigas</a:t>
            </a:r>
            <a:r>
              <a:rPr lang="nl-BE" dirty="0" smtClean="0"/>
              <a:t> de </a:t>
            </a:r>
            <a:r>
              <a:rPr lang="nl-BE" dirty="0" err="1" smtClean="0"/>
              <a:t>Afuera</a:t>
            </a:r>
            <a:endParaRPr lang="nl-BE" dirty="0" smtClean="0"/>
          </a:p>
          <a:p>
            <a:pPr lvl="1"/>
            <a:r>
              <a:rPr lang="nl-BE" dirty="0" smtClean="0"/>
              <a:t>Ecuador</a:t>
            </a:r>
          </a:p>
          <a:p>
            <a:pPr lvl="2"/>
            <a:r>
              <a:rPr lang="nl-BE" dirty="0" err="1" smtClean="0"/>
              <a:t>Add</a:t>
            </a:r>
            <a:r>
              <a:rPr lang="nl-BE" dirty="0" smtClean="0"/>
              <a:t> station metadata </a:t>
            </a:r>
            <a:r>
              <a:rPr lang="nl-BE" dirty="0" err="1" smtClean="0"/>
              <a:t>for</a:t>
            </a:r>
            <a:r>
              <a:rPr lang="nl-BE" dirty="0" smtClean="0"/>
              <a:t> Ecuador</a:t>
            </a:r>
          </a:p>
          <a:p>
            <a:pPr lvl="2"/>
            <a:r>
              <a:rPr lang="nl-BE" dirty="0" err="1" smtClean="0"/>
              <a:t>Add</a:t>
            </a:r>
            <a:r>
              <a:rPr lang="nl-BE" dirty="0" smtClean="0"/>
              <a:t> </a:t>
            </a:r>
            <a:r>
              <a:rPr lang="nl-BE" dirty="0" err="1" smtClean="0"/>
              <a:t>webservice</a:t>
            </a:r>
            <a:r>
              <a:rPr lang="nl-BE" dirty="0" smtClean="0"/>
              <a:t> </a:t>
            </a:r>
            <a:r>
              <a:rPr lang="nl-BE" dirty="0" err="1" smtClean="0"/>
              <a:t>connection</a:t>
            </a:r>
            <a:r>
              <a:rPr lang="nl-BE" dirty="0" smtClean="0"/>
              <a:t> </a:t>
            </a:r>
            <a:r>
              <a:rPr lang="nl-BE" dirty="0" err="1" smtClean="0"/>
              <a:t>to</a:t>
            </a:r>
            <a:r>
              <a:rPr lang="nl-BE" dirty="0" smtClean="0"/>
              <a:t> INOCAR : </a:t>
            </a:r>
            <a:r>
              <a:rPr lang="nl-BE" dirty="0" smtClean="0">
                <a:hlinkClick r:id="rId2"/>
              </a:rPr>
              <a:t>https://coos.inocar.mil.ec/visores/red_mareografica/</a:t>
            </a:r>
            <a:endParaRPr lang="nl-BE" dirty="0" smtClean="0"/>
          </a:p>
          <a:p>
            <a:pPr lvl="2"/>
            <a:r>
              <a:rPr lang="nl-BE" dirty="0" smtClean="0"/>
              <a:t>Date time </a:t>
            </a:r>
            <a:r>
              <a:rPr lang="nl-BE" dirty="0" err="1" smtClean="0"/>
              <a:t>problem</a:t>
            </a:r>
            <a:r>
              <a:rPr lang="nl-BE" dirty="0" smtClean="0"/>
              <a:t> </a:t>
            </a:r>
            <a:r>
              <a:rPr lang="nl-BE" dirty="0" err="1" smtClean="0"/>
              <a:t>to</a:t>
            </a:r>
            <a:r>
              <a:rPr lang="nl-BE" dirty="0" smtClean="0"/>
              <a:t> </a:t>
            </a:r>
            <a:r>
              <a:rPr lang="nl-BE" dirty="0" err="1" smtClean="0"/>
              <a:t>be</a:t>
            </a:r>
            <a:r>
              <a:rPr lang="nl-BE" dirty="0" smtClean="0"/>
              <a:t> </a:t>
            </a:r>
            <a:r>
              <a:rPr lang="nl-BE" dirty="0" err="1" smtClean="0"/>
              <a:t>solved</a:t>
            </a:r>
            <a:r>
              <a:rPr lang="nl-BE" dirty="0" smtClean="0"/>
              <a:t>, Script </a:t>
            </a:r>
            <a:r>
              <a:rPr lang="nl-BE" dirty="0" err="1" smtClean="0"/>
              <a:t>to</a:t>
            </a:r>
            <a:r>
              <a:rPr lang="nl-BE" dirty="0" smtClean="0"/>
              <a:t> 5min </a:t>
            </a:r>
          </a:p>
          <a:p>
            <a:pPr lvl="1"/>
            <a:r>
              <a:rPr lang="nl-BE" dirty="0" smtClean="0"/>
              <a:t>Colombia</a:t>
            </a:r>
          </a:p>
          <a:p>
            <a:pPr lvl="2"/>
            <a:r>
              <a:rPr lang="nl-BE" dirty="0" err="1" smtClean="0"/>
              <a:t>Add</a:t>
            </a:r>
            <a:r>
              <a:rPr lang="nl-BE" dirty="0" smtClean="0"/>
              <a:t> station metadata </a:t>
            </a:r>
            <a:r>
              <a:rPr lang="nl-BE" dirty="0" err="1" smtClean="0"/>
              <a:t>for</a:t>
            </a:r>
            <a:r>
              <a:rPr lang="nl-BE" dirty="0" smtClean="0"/>
              <a:t> Colombia</a:t>
            </a:r>
          </a:p>
          <a:p>
            <a:pPr lvl="2"/>
            <a:r>
              <a:rPr lang="nl-BE" dirty="0" err="1" smtClean="0"/>
              <a:t>Add</a:t>
            </a:r>
            <a:r>
              <a:rPr lang="nl-BE" dirty="0" smtClean="0"/>
              <a:t> ftp </a:t>
            </a:r>
            <a:r>
              <a:rPr lang="nl-BE" dirty="0" err="1" smtClean="0"/>
              <a:t>connection</a:t>
            </a:r>
            <a:r>
              <a:rPr lang="nl-BE" dirty="0" smtClean="0"/>
              <a:t> </a:t>
            </a:r>
          </a:p>
          <a:p>
            <a:pPr lvl="2"/>
            <a:r>
              <a:rPr lang="nl-BE" dirty="0" err="1" smtClean="0"/>
              <a:t>Solve</a:t>
            </a:r>
            <a:r>
              <a:rPr lang="nl-BE" dirty="0" smtClean="0"/>
              <a:t> OTT </a:t>
            </a:r>
            <a:r>
              <a:rPr lang="nl-BE" dirty="0" err="1" smtClean="0"/>
              <a:t>binary</a:t>
            </a:r>
            <a:r>
              <a:rPr lang="nl-BE" dirty="0" smtClean="0"/>
              <a:t> </a:t>
            </a:r>
            <a:r>
              <a:rPr lang="nl-BE" dirty="0" err="1" smtClean="0"/>
              <a:t>problem</a:t>
            </a:r>
            <a:r>
              <a:rPr lang="nl-BE" dirty="0" smtClean="0"/>
              <a:t> </a:t>
            </a:r>
            <a:r>
              <a:rPr lang="nl-BE" dirty="0" err="1" smtClean="0"/>
              <a:t>for</a:t>
            </a:r>
            <a:r>
              <a:rPr lang="nl-BE" dirty="0" smtClean="0"/>
              <a:t> GOES </a:t>
            </a:r>
            <a:r>
              <a:rPr lang="nl-BE" dirty="0" err="1" smtClean="0"/>
              <a:t>connection</a:t>
            </a:r>
            <a:r>
              <a:rPr lang="nl-BE" dirty="0" smtClean="0"/>
              <a:t> </a:t>
            </a:r>
          </a:p>
          <a:p>
            <a:pPr lvl="1"/>
            <a:r>
              <a:rPr lang="nl-BE" dirty="0" smtClean="0"/>
              <a:t>Chile</a:t>
            </a:r>
          </a:p>
          <a:p>
            <a:pPr lvl="2"/>
            <a:r>
              <a:rPr lang="nl-BE" dirty="0" err="1" smtClean="0"/>
              <a:t>Remove</a:t>
            </a:r>
            <a:r>
              <a:rPr lang="nl-BE" dirty="0" smtClean="0"/>
              <a:t> </a:t>
            </a:r>
            <a:r>
              <a:rPr lang="nl-BE" dirty="0" err="1" smtClean="0"/>
              <a:t>duplicate</a:t>
            </a:r>
            <a:r>
              <a:rPr lang="nl-BE" dirty="0" smtClean="0"/>
              <a:t> stations, update </a:t>
            </a:r>
            <a:r>
              <a:rPr lang="nl-BE" dirty="0" err="1" smtClean="0"/>
              <a:t>positions</a:t>
            </a:r>
            <a:endParaRPr lang="nl-BE" dirty="0" smtClean="0"/>
          </a:p>
          <a:p>
            <a:pPr lvl="2"/>
            <a:r>
              <a:rPr lang="nl-BE" dirty="0" err="1" smtClean="0"/>
              <a:t>Investigate</a:t>
            </a:r>
            <a:r>
              <a:rPr lang="nl-BE" dirty="0" smtClean="0"/>
              <a:t> data delay </a:t>
            </a:r>
            <a:r>
              <a:rPr lang="nl-BE" dirty="0" err="1" smtClean="0"/>
              <a:t>problems</a:t>
            </a:r>
            <a:endParaRPr lang="nl-BE" dirty="0" smtClean="0"/>
          </a:p>
          <a:p>
            <a:pPr lvl="2"/>
            <a:endParaRPr lang="nl-BE" dirty="0" smtClean="0"/>
          </a:p>
          <a:p>
            <a:pPr lvl="2"/>
            <a:endParaRPr lang="en-US" dirty="0"/>
          </a:p>
        </p:txBody>
      </p:sp>
    </p:spTree>
    <p:extLst>
      <p:ext uri="{BB962C8B-B14F-4D97-AF65-F5344CB8AC3E}">
        <p14:creationId xmlns:p14="http://schemas.microsoft.com/office/powerpoint/2010/main" val="3906756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SHOA </a:t>
            </a:r>
            <a:r>
              <a:rPr lang="nl-BE" dirty="0" smtClean="0"/>
              <a:t>workshop </a:t>
            </a:r>
            <a:r>
              <a:rPr lang="nl-BE" dirty="0" err="1" smtClean="0"/>
              <a:t>results</a:t>
            </a:r>
            <a:endParaRPr lang="en-US" dirty="0"/>
          </a:p>
        </p:txBody>
      </p:sp>
      <p:sp>
        <p:nvSpPr>
          <p:cNvPr id="3" name="Content Placeholder 2"/>
          <p:cNvSpPr>
            <a:spLocks noGrp="1"/>
          </p:cNvSpPr>
          <p:nvPr>
            <p:ph idx="1"/>
          </p:nvPr>
        </p:nvSpPr>
        <p:spPr>
          <a:xfrm>
            <a:off x="1547664" y="1268760"/>
            <a:ext cx="7139136" cy="4525963"/>
          </a:xfrm>
        </p:spPr>
        <p:txBody>
          <a:bodyPr/>
          <a:lstStyle/>
          <a:p>
            <a:r>
              <a:rPr lang="nl-BE" sz="2800" dirty="0" smtClean="0"/>
              <a:t>Short term </a:t>
            </a:r>
            <a:r>
              <a:rPr lang="nl-BE" sz="2800" dirty="0" err="1" smtClean="0"/>
              <a:t>after</a:t>
            </a:r>
            <a:r>
              <a:rPr lang="nl-BE" sz="2800" dirty="0" smtClean="0"/>
              <a:t> </a:t>
            </a:r>
            <a:r>
              <a:rPr lang="nl-BE" sz="2800" dirty="0" err="1" smtClean="0"/>
              <a:t>the</a:t>
            </a:r>
            <a:r>
              <a:rPr lang="nl-BE" sz="2800" dirty="0" smtClean="0"/>
              <a:t> workshop</a:t>
            </a:r>
          </a:p>
          <a:p>
            <a:pPr lvl="1"/>
            <a:r>
              <a:rPr lang="nl-BE" sz="2400" dirty="0" smtClean="0"/>
              <a:t>Peru : 1 GOES -&gt; GTS</a:t>
            </a:r>
          </a:p>
          <a:p>
            <a:pPr lvl="1"/>
            <a:r>
              <a:rPr lang="nl-BE" sz="2400" dirty="0" smtClean="0"/>
              <a:t>Columbia : </a:t>
            </a:r>
            <a:r>
              <a:rPr lang="nl-BE" sz="2400" dirty="0" err="1" smtClean="0"/>
              <a:t>Binary</a:t>
            </a:r>
            <a:r>
              <a:rPr lang="nl-BE" sz="2400" dirty="0" smtClean="0"/>
              <a:t> OTT</a:t>
            </a:r>
          </a:p>
          <a:p>
            <a:pPr lvl="1"/>
            <a:r>
              <a:rPr lang="nl-BE" sz="2400" dirty="0" smtClean="0"/>
              <a:t>Ecuador : </a:t>
            </a:r>
            <a:r>
              <a:rPr lang="nl-BE" sz="2400" dirty="0" err="1" smtClean="0"/>
              <a:t>TimeStamp</a:t>
            </a:r>
            <a:r>
              <a:rPr lang="nl-BE" sz="2400" dirty="0" smtClean="0"/>
              <a:t>, 5min script</a:t>
            </a:r>
          </a:p>
          <a:p>
            <a:pPr lvl="1"/>
            <a:r>
              <a:rPr lang="nl-BE" sz="2400" dirty="0" smtClean="0"/>
              <a:t>Chile : </a:t>
            </a:r>
            <a:r>
              <a:rPr lang="nl-BE" sz="2400" dirty="0" err="1" smtClean="0"/>
              <a:t>solve</a:t>
            </a:r>
            <a:r>
              <a:rPr lang="nl-BE" sz="2400" dirty="0" smtClean="0"/>
              <a:t> delay </a:t>
            </a:r>
            <a:r>
              <a:rPr lang="nl-BE" sz="2400" dirty="0" err="1" smtClean="0"/>
              <a:t>problems</a:t>
            </a:r>
            <a:endParaRPr lang="nl-BE" sz="2400" dirty="0" smtClean="0"/>
          </a:p>
          <a:p>
            <a:endParaRPr lang="nl-BE" sz="2800" dirty="0" smtClean="0"/>
          </a:p>
          <a:p>
            <a:r>
              <a:rPr lang="nl-BE" sz="2800" dirty="0" smtClean="0"/>
              <a:t>In 2023</a:t>
            </a:r>
          </a:p>
          <a:p>
            <a:pPr lvl="1"/>
            <a:r>
              <a:rPr lang="nl-BE" sz="2400" dirty="0" smtClean="0"/>
              <a:t>IDSL : </a:t>
            </a:r>
            <a:r>
              <a:rPr lang="nl-BE" sz="2400" dirty="0"/>
              <a:t>4</a:t>
            </a:r>
            <a:r>
              <a:rPr lang="nl-BE" sz="2400" dirty="0" smtClean="0"/>
              <a:t> stations in test ?</a:t>
            </a:r>
          </a:p>
          <a:p>
            <a:pPr lvl="1"/>
            <a:r>
              <a:rPr lang="nl-BE" sz="2400" dirty="0" smtClean="0"/>
              <a:t>Project </a:t>
            </a:r>
            <a:r>
              <a:rPr lang="nl-BE" sz="2400" dirty="0" err="1" smtClean="0"/>
              <a:t>to</a:t>
            </a:r>
            <a:r>
              <a:rPr lang="nl-BE" sz="2400" dirty="0" smtClean="0"/>
              <a:t> fund IDSL or GOES transmitters (IOC?)</a:t>
            </a:r>
          </a:p>
          <a:p>
            <a:pPr lvl="1"/>
            <a:r>
              <a:rPr lang="nl-BE" sz="2400" dirty="0" smtClean="0"/>
              <a:t>Antarctica ? </a:t>
            </a:r>
          </a:p>
          <a:p>
            <a:pPr lvl="1"/>
            <a:endParaRPr lang="en-US" dirty="0"/>
          </a:p>
        </p:txBody>
      </p:sp>
    </p:spTree>
    <p:extLst>
      <p:ext uri="{BB962C8B-B14F-4D97-AF65-F5344CB8AC3E}">
        <p14:creationId xmlns:p14="http://schemas.microsoft.com/office/powerpoint/2010/main" val="2781668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Projects</a:t>
            </a:r>
            <a:r>
              <a:rPr lang="nl-BE" dirty="0" smtClean="0"/>
              <a:t> </a:t>
            </a:r>
            <a:r>
              <a:rPr lang="nl-BE" dirty="0" err="1" smtClean="0"/>
              <a:t>started</a:t>
            </a:r>
            <a:r>
              <a:rPr lang="nl-BE" dirty="0" smtClean="0"/>
              <a:t> in 2022</a:t>
            </a:r>
            <a:endParaRPr lang="en-US" dirty="0"/>
          </a:p>
        </p:txBody>
      </p:sp>
      <p:sp>
        <p:nvSpPr>
          <p:cNvPr id="4" name="Content Placeholder 3"/>
          <p:cNvSpPr>
            <a:spLocks noGrp="1"/>
          </p:cNvSpPr>
          <p:nvPr>
            <p:ph sz="half" idx="1"/>
          </p:nvPr>
        </p:nvSpPr>
        <p:spPr>
          <a:xfrm>
            <a:off x="395536" y="1600200"/>
            <a:ext cx="8291264" cy="4525963"/>
          </a:xfrm>
        </p:spPr>
        <p:txBody>
          <a:bodyPr/>
          <a:lstStyle/>
          <a:p>
            <a:r>
              <a:rPr lang="nl-BE" sz="2400" dirty="0" smtClean="0"/>
              <a:t>European Plate </a:t>
            </a:r>
            <a:r>
              <a:rPr lang="nl-BE" sz="2400" dirty="0" err="1" smtClean="0"/>
              <a:t>Observation</a:t>
            </a:r>
            <a:r>
              <a:rPr lang="nl-BE" sz="2400" dirty="0" smtClean="0"/>
              <a:t> System (EPOS) </a:t>
            </a:r>
          </a:p>
          <a:p>
            <a:pPr lvl="1"/>
            <a:r>
              <a:rPr lang="nl-BE" sz="2000" dirty="0" smtClean="0"/>
              <a:t>Tsunami </a:t>
            </a:r>
            <a:r>
              <a:rPr lang="nl-BE" sz="2000" dirty="0" err="1" smtClean="0"/>
              <a:t>Core</a:t>
            </a:r>
            <a:r>
              <a:rPr lang="nl-BE" sz="2000" dirty="0" smtClean="0"/>
              <a:t> </a:t>
            </a:r>
            <a:r>
              <a:rPr lang="nl-BE" sz="2000" dirty="0" err="1" smtClean="0"/>
              <a:t>Thematic</a:t>
            </a:r>
            <a:r>
              <a:rPr lang="nl-BE" sz="2000" dirty="0" smtClean="0"/>
              <a:t> Service [ ? €] : Station metadata in </a:t>
            </a:r>
            <a:r>
              <a:rPr lang="nl-BE" sz="2000" dirty="0" err="1" smtClean="0"/>
              <a:t>the</a:t>
            </a:r>
            <a:r>
              <a:rPr lang="nl-BE" sz="2000" dirty="0" smtClean="0"/>
              <a:t> EPOS </a:t>
            </a:r>
            <a:r>
              <a:rPr lang="nl-BE" sz="2000" dirty="0" err="1" smtClean="0"/>
              <a:t>central</a:t>
            </a:r>
            <a:r>
              <a:rPr lang="nl-BE" sz="2000" dirty="0" smtClean="0"/>
              <a:t> data </a:t>
            </a:r>
            <a:r>
              <a:rPr lang="nl-BE" sz="2000" dirty="0" err="1" smtClean="0"/>
              <a:t>catalogue</a:t>
            </a:r>
            <a:r>
              <a:rPr lang="nl-BE" sz="2000" dirty="0" smtClean="0"/>
              <a:t> (OGC, WFS, )</a:t>
            </a:r>
          </a:p>
          <a:p>
            <a:r>
              <a:rPr lang="nl-BE" sz="2400" dirty="0" smtClean="0"/>
              <a:t>EU </a:t>
            </a:r>
            <a:r>
              <a:rPr lang="nl-BE" sz="2400" dirty="0" err="1" smtClean="0"/>
              <a:t>funded</a:t>
            </a:r>
            <a:r>
              <a:rPr lang="nl-BE" sz="2400" dirty="0" smtClean="0"/>
              <a:t> </a:t>
            </a:r>
            <a:r>
              <a:rPr lang="nl-BE" sz="2400" dirty="0" err="1" smtClean="0"/>
              <a:t>projects</a:t>
            </a:r>
            <a:r>
              <a:rPr lang="nl-BE" sz="2400" dirty="0" smtClean="0"/>
              <a:t> </a:t>
            </a:r>
            <a:endParaRPr lang="nl-BE" sz="2400" dirty="0"/>
          </a:p>
          <a:p>
            <a:pPr lvl="1"/>
            <a:r>
              <a:rPr lang="nl-BE" sz="2000" dirty="0" err="1"/>
              <a:t>Geo</a:t>
            </a:r>
            <a:r>
              <a:rPr lang="nl-BE" sz="2000" dirty="0"/>
              <a:t> </a:t>
            </a:r>
            <a:r>
              <a:rPr lang="nl-BE" sz="2000" dirty="0" err="1" smtClean="0"/>
              <a:t>Inquire</a:t>
            </a:r>
            <a:r>
              <a:rPr lang="nl-BE" sz="2000" dirty="0" smtClean="0"/>
              <a:t> </a:t>
            </a:r>
            <a:r>
              <a:rPr lang="nl-BE" sz="2000" dirty="0" smtClean="0"/>
              <a:t>[ 1 FTE/3y ] : </a:t>
            </a:r>
            <a:r>
              <a:rPr lang="nl-BE" sz="2000" dirty="0" err="1" smtClean="0"/>
              <a:t>improve</a:t>
            </a:r>
            <a:r>
              <a:rPr lang="nl-BE" sz="2000" dirty="0" smtClean="0"/>
              <a:t> SLSMF services &amp; tools</a:t>
            </a:r>
            <a:endParaRPr lang="nl-BE" sz="2000" dirty="0"/>
          </a:p>
          <a:p>
            <a:pPr lvl="1"/>
            <a:r>
              <a:rPr lang="nl-BE" sz="2000" dirty="0" err="1"/>
              <a:t>Geophysical</a:t>
            </a:r>
            <a:r>
              <a:rPr lang="nl-BE" sz="2000" dirty="0"/>
              <a:t> </a:t>
            </a:r>
            <a:r>
              <a:rPr lang="nl-BE" sz="2000" dirty="0" err="1"/>
              <a:t>extremes</a:t>
            </a:r>
            <a:r>
              <a:rPr lang="nl-BE" sz="2000" dirty="0"/>
              <a:t> </a:t>
            </a:r>
            <a:r>
              <a:rPr lang="nl-BE" sz="2000" dirty="0" smtClean="0"/>
              <a:t>Digital </a:t>
            </a:r>
            <a:r>
              <a:rPr lang="nl-BE" sz="2000" dirty="0" err="1" smtClean="0"/>
              <a:t>Twin</a:t>
            </a:r>
            <a:r>
              <a:rPr lang="nl-BE" sz="2000" dirty="0" smtClean="0"/>
              <a:t> </a:t>
            </a:r>
            <a:r>
              <a:rPr lang="nl-BE" sz="2000" dirty="0" smtClean="0"/>
              <a:t> [1 FTE/1y] : data </a:t>
            </a:r>
            <a:r>
              <a:rPr lang="nl-BE" sz="2000" dirty="0" err="1" smtClean="0"/>
              <a:t>to</a:t>
            </a:r>
            <a:r>
              <a:rPr lang="nl-BE" sz="2000" dirty="0" smtClean="0"/>
              <a:t> HPC</a:t>
            </a:r>
            <a:endParaRPr lang="nl-BE" sz="2000" dirty="0" smtClean="0"/>
          </a:p>
          <a:p>
            <a:r>
              <a:rPr lang="nl-BE" sz="2400" dirty="0"/>
              <a:t>VLIZ </a:t>
            </a:r>
            <a:r>
              <a:rPr lang="nl-BE" sz="2400" dirty="0" err="1" smtClean="0"/>
              <a:t>funded</a:t>
            </a:r>
            <a:r>
              <a:rPr lang="nl-BE" sz="2400" dirty="0" smtClean="0"/>
              <a:t> </a:t>
            </a:r>
            <a:r>
              <a:rPr lang="nl-BE" sz="2400" dirty="0" err="1" smtClean="0"/>
              <a:t>projects</a:t>
            </a:r>
            <a:r>
              <a:rPr lang="nl-BE" sz="2400" dirty="0" smtClean="0"/>
              <a:t> :</a:t>
            </a:r>
          </a:p>
          <a:p>
            <a:pPr lvl="1"/>
            <a:r>
              <a:rPr lang="nl-BE" sz="2000" dirty="0" smtClean="0"/>
              <a:t>Operations </a:t>
            </a:r>
            <a:r>
              <a:rPr lang="nl-BE" sz="2000" dirty="0" smtClean="0"/>
              <a:t> [1 FTE/5y ] : </a:t>
            </a:r>
            <a:r>
              <a:rPr lang="nl-BE" sz="2000" dirty="0" err="1" smtClean="0"/>
              <a:t>improve</a:t>
            </a:r>
            <a:r>
              <a:rPr lang="nl-BE" sz="2000" dirty="0" smtClean="0"/>
              <a:t> services, research tools &amp; </a:t>
            </a:r>
            <a:r>
              <a:rPr lang="nl-BE" sz="2000" dirty="0" err="1" smtClean="0"/>
              <a:t>redundancy</a:t>
            </a:r>
            <a:endParaRPr lang="nl-BE" sz="2000" dirty="0" smtClean="0"/>
          </a:p>
          <a:p>
            <a:pPr lvl="1"/>
            <a:r>
              <a:rPr lang="nl-BE" sz="2000" dirty="0" smtClean="0"/>
              <a:t>Hardware [50k€] : </a:t>
            </a:r>
            <a:r>
              <a:rPr lang="nl-BE" sz="2000" dirty="0" err="1" smtClean="0"/>
              <a:t>inexpensive</a:t>
            </a:r>
            <a:r>
              <a:rPr lang="nl-BE" sz="2000" dirty="0" smtClean="0"/>
              <a:t> </a:t>
            </a:r>
            <a:r>
              <a:rPr lang="nl-BE" sz="2000" dirty="0" err="1" smtClean="0"/>
              <a:t>sealevel</a:t>
            </a:r>
            <a:r>
              <a:rPr lang="nl-BE" sz="2000" dirty="0" smtClean="0"/>
              <a:t> stations</a:t>
            </a:r>
            <a:endParaRPr lang="nl-BE" sz="2000" dirty="0"/>
          </a:p>
          <a:p>
            <a:pPr marL="457200" lvl="1" indent="0">
              <a:buNone/>
            </a:pPr>
            <a:endParaRPr lang="nl-BE" sz="2000" dirty="0"/>
          </a:p>
          <a:p>
            <a:pPr marL="0" indent="0">
              <a:buNone/>
            </a:pPr>
            <a:endParaRPr lang="nl-BE" dirty="0"/>
          </a:p>
          <a:p>
            <a:endParaRPr lang="nl-BE" dirty="0" smtClean="0"/>
          </a:p>
          <a:p>
            <a:endParaRPr lang="nl-BE" dirty="0" smtClean="0"/>
          </a:p>
          <a:p>
            <a:endParaRPr lang="en-US" dirty="0"/>
          </a:p>
        </p:txBody>
      </p:sp>
    </p:spTree>
    <p:extLst>
      <p:ext uri="{BB962C8B-B14F-4D97-AF65-F5344CB8AC3E}">
        <p14:creationId xmlns:p14="http://schemas.microsoft.com/office/powerpoint/2010/main" val="2917783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82636" cy="706090"/>
          </a:xfrm>
        </p:spPr>
        <p:txBody>
          <a:bodyPr/>
          <a:lstStyle/>
          <a:p>
            <a:r>
              <a:rPr lang="nl-BE" dirty="0" err="1" smtClean="0"/>
              <a:t>Plans</a:t>
            </a:r>
            <a:endParaRPr lang="en-US" dirty="0"/>
          </a:p>
        </p:txBody>
      </p:sp>
      <p:sp>
        <p:nvSpPr>
          <p:cNvPr id="4" name="Content Placeholder 3"/>
          <p:cNvSpPr>
            <a:spLocks noGrp="1"/>
          </p:cNvSpPr>
          <p:nvPr>
            <p:ph sz="half" idx="1"/>
          </p:nvPr>
        </p:nvSpPr>
        <p:spPr>
          <a:xfrm>
            <a:off x="395536" y="1600200"/>
            <a:ext cx="8291264" cy="4853136"/>
          </a:xfrm>
        </p:spPr>
        <p:txBody>
          <a:bodyPr/>
          <a:lstStyle/>
          <a:p>
            <a:r>
              <a:rPr lang="nl-BE" sz="1600" dirty="0"/>
              <a:t>Research tools:</a:t>
            </a:r>
          </a:p>
          <a:p>
            <a:pPr lvl="1"/>
            <a:r>
              <a:rPr lang="nl-BE" sz="1400" dirty="0"/>
              <a:t>API 30day </a:t>
            </a:r>
            <a:r>
              <a:rPr lang="nl-BE" sz="1400" dirty="0" smtClean="0"/>
              <a:t>limit</a:t>
            </a:r>
          </a:p>
          <a:p>
            <a:pPr lvl="1"/>
            <a:r>
              <a:rPr lang="nl-BE" sz="1400" dirty="0" smtClean="0"/>
              <a:t>Online QC &amp; </a:t>
            </a:r>
            <a:r>
              <a:rPr lang="nl-BE" sz="1400" dirty="0" err="1" smtClean="0"/>
              <a:t>detiding</a:t>
            </a:r>
            <a:endParaRPr lang="nl-BE" sz="1400" dirty="0"/>
          </a:p>
          <a:p>
            <a:pPr lvl="1"/>
            <a:r>
              <a:rPr lang="nl-BE" sz="1400" dirty="0"/>
              <a:t>Cloud </a:t>
            </a:r>
            <a:r>
              <a:rPr lang="nl-BE" sz="1400" dirty="0" smtClean="0"/>
              <a:t>(</a:t>
            </a:r>
            <a:r>
              <a:rPr lang="nl-BE" sz="1400" dirty="0" err="1" smtClean="0"/>
              <a:t>Rstudio</a:t>
            </a:r>
            <a:r>
              <a:rPr lang="nl-BE" sz="1400" dirty="0" smtClean="0"/>
              <a:t>/</a:t>
            </a:r>
            <a:r>
              <a:rPr lang="nl-BE" sz="1400" dirty="0" err="1" smtClean="0"/>
              <a:t>Rshiny</a:t>
            </a:r>
            <a:r>
              <a:rPr lang="nl-BE" sz="1400" dirty="0" smtClean="0"/>
              <a:t>) &amp; HPC</a:t>
            </a:r>
            <a:endParaRPr lang="nl-BE" sz="1400" dirty="0"/>
          </a:p>
          <a:p>
            <a:pPr lvl="1"/>
            <a:r>
              <a:rPr lang="nl-BE" sz="1400" dirty="0" err="1" smtClean="0"/>
              <a:t>Archive</a:t>
            </a:r>
            <a:r>
              <a:rPr lang="nl-BE" sz="1400" dirty="0" smtClean="0"/>
              <a:t> data </a:t>
            </a:r>
            <a:r>
              <a:rPr lang="nl-BE" sz="1400" dirty="0" err="1" smtClean="0"/>
              <a:t>not</a:t>
            </a:r>
            <a:r>
              <a:rPr lang="nl-BE" sz="1400" dirty="0" smtClean="0"/>
              <a:t> via server</a:t>
            </a:r>
            <a:endParaRPr lang="nl-BE" sz="1400" dirty="0" smtClean="0"/>
          </a:p>
          <a:p>
            <a:pPr marL="457200" lvl="1" indent="0">
              <a:buNone/>
            </a:pPr>
            <a:endParaRPr lang="nl-BE" sz="1400" dirty="0"/>
          </a:p>
          <a:p>
            <a:r>
              <a:rPr lang="nl-BE" sz="1600" dirty="0" err="1" smtClean="0"/>
              <a:t>Filling</a:t>
            </a:r>
            <a:r>
              <a:rPr lang="nl-BE" sz="1600" dirty="0" smtClean="0"/>
              <a:t> </a:t>
            </a:r>
            <a:r>
              <a:rPr lang="nl-BE" sz="1600" dirty="0" err="1" smtClean="0"/>
              <a:t>gaps</a:t>
            </a:r>
            <a:r>
              <a:rPr lang="nl-BE" sz="1600" dirty="0" smtClean="0"/>
              <a:t> : </a:t>
            </a:r>
          </a:p>
          <a:p>
            <a:pPr lvl="1"/>
            <a:r>
              <a:rPr lang="nl-BE" sz="1400" dirty="0" err="1" smtClean="0"/>
              <a:t>Africa</a:t>
            </a:r>
            <a:r>
              <a:rPr lang="nl-BE" sz="1400" dirty="0" smtClean="0"/>
              <a:t>  50k€, IDSL</a:t>
            </a:r>
          </a:p>
          <a:p>
            <a:pPr lvl="1"/>
            <a:r>
              <a:rPr lang="nl-BE" sz="1400" dirty="0" smtClean="0"/>
              <a:t>S-America SHOA : Chile, Peru, Ecuador, Columbia</a:t>
            </a:r>
          </a:p>
          <a:p>
            <a:pPr lvl="1"/>
            <a:r>
              <a:rPr lang="nl-BE" sz="1400" dirty="0" smtClean="0"/>
              <a:t>DART</a:t>
            </a:r>
          </a:p>
          <a:p>
            <a:pPr marL="457200" lvl="1" indent="0">
              <a:buNone/>
            </a:pPr>
            <a:endParaRPr lang="nl-BE" sz="1400" dirty="0" smtClean="0"/>
          </a:p>
          <a:p>
            <a:r>
              <a:rPr lang="nl-BE" sz="1800" dirty="0" err="1"/>
              <a:t>Operationality</a:t>
            </a:r>
            <a:r>
              <a:rPr lang="nl-BE" sz="1800" dirty="0"/>
              <a:t> :</a:t>
            </a:r>
          </a:p>
          <a:p>
            <a:pPr lvl="1"/>
            <a:r>
              <a:rPr lang="nl-BE" sz="1600" dirty="0" err="1"/>
              <a:t>Mirrors</a:t>
            </a:r>
            <a:r>
              <a:rPr lang="nl-BE" sz="1600" dirty="0"/>
              <a:t> : </a:t>
            </a:r>
          </a:p>
          <a:p>
            <a:pPr lvl="2"/>
            <a:r>
              <a:rPr lang="nl-BE" sz="1400" dirty="0"/>
              <a:t>2 data hubs</a:t>
            </a:r>
          </a:p>
          <a:p>
            <a:pPr lvl="2"/>
            <a:r>
              <a:rPr lang="nl-BE" sz="1400" dirty="0"/>
              <a:t>2 websites</a:t>
            </a:r>
          </a:p>
          <a:p>
            <a:pPr lvl="2"/>
            <a:r>
              <a:rPr lang="nl-BE" sz="1400" dirty="0"/>
              <a:t> # timezones</a:t>
            </a:r>
          </a:p>
          <a:p>
            <a:pPr lvl="1"/>
            <a:r>
              <a:rPr lang="nl-BE" sz="1600" dirty="0"/>
              <a:t>Split research data</a:t>
            </a:r>
          </a:p>
          <a:p>
            <a:pPr marL="457200" lvl="1" indent="0">
              <a:buNone/>
            </a:pPr>
            <a:endParaRPr lang="nl-BE" sz="1800" dirty="0" smtClean="0"/>
          </a:p>
          <a:p>
            <a:pPr marL="0" indent="0">
              <a:buNone/>
            </a:pPr>
            <a:endParaRPr lang="nl-BE" sz="2000" dirty="0" smtClean="0"/>
          </a:p>
          <a:p>
            <a:endParaRPr lang="nl-BE" sz="2000" dirty="0" smtClean="0"/>
          </a:p>
          <a:p>
            <a:endParaRPr lang="nl-BE" sz="2000" dirty="0" smtClean="0"/>
          </a:p>
          <a:p>
            <a:endParaRPr lang="en-US" sz="2000" dirty="0"/>
          </a:p>
        </p:txBody>
      </p:sp>
    </p:spTree>
    <p:extLst>
      <p:ext uri="{BB962C8B-B14F-4D97-AF65-F5344CB8AC3E}">
        <p14:creationId xmlns:p14="http://schemas.microsoft.com/office/powerpoint/2010/main" val="3593620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389" y="1772816"/>
            <a:ext cx="8964107" cy="3096344"/>
          </a:xfrm>
          <a:prstGeom prst="rect">
            <a:avLst/>
          </a:prstGeom>
        </p:spPr>
      </p:pic>
      <p:sp>
        <p:nvSpPr>
          <p:cNvPr id="2" name="Title 1"/>
          <p:cNvSpPr>
            <a:spLocks noGrp="1"/>
          </p:cNvSpPr>
          <p:nvPr>
            <p:ph type="title"/>
          </p:nvPr>
        </p:nvSpPr>
        <p:spPr/>
        <p:txBody>
          <a:bodyPr/>
          <a:lstStyle/>
          <a:p>
            <a:r>
              <a:rPr lang="nl-BE" dirty="0" smtClean="0"/>
              <a:t>New research tools</a:t>
            </a:r>
            <a:endParaRPr lang="en-US" dirty="0"/>
          </a:p>
        </p:txBody>
      </p:sp>
    </p:spTree>
    <p:extLst>
      <p:ext uri="{BB962C8B-B14F-4D97-AF65-F5344CB8AC3E}">
        <p14:creationId xmlns:p14="http://schemas.microsoft.com/office/powerpoint/2010/main" val="2365107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Tonga</a:t>
            </a:r>
            <a:endParaRPr lang="en-US" dirty="0"/>
          </a:p>
        </p:txBody>
      </p:sp>
      <p:pic>
        <p:nvPicPr>
          <p:cNvPr id="5" name="Picture 4"/>
          <p:cNvPicPr>
            <a:picLocks noChangeAspect="1"/>
          </p:cNvPicPr>
          <p:nvPr/>
        </p:nvPicPr>
        <p:blipFill>
          <a:blip r:embed="rId2"/>
          <a:stretch>
            <a:fillRect/>
          </a:stretch>
        </p:blipFill>
        <p:spPr>
          <a:xfrm>
            <a:off x="1885950" y="1500187"/>
            <a:ext cx="5372100" cy="3857625"/>
          </a:xfrm>
          <a:prstGeom prst="rect">
            <a:avLst/>
          </a:prstGeom>
        </p:spPr>
      </p:pic>
    </p:spTree>
    <p:extLst>
      <p:ext uri="{BB962C8B-B14F-4D97-AF65-F5344CB8AC3E}">
        <p14:creationId xmlns:p14="http://schemas.microsoft.com/office/powerpoint/2010/main" val="4261408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Tonga waves Chile</a:t>
            </a:r>
            <a:endParaRPr lang="en-US" dirty="0"/>
          </a:p>
        </p:txBody>
      </p:sp>
      <p:pic>
        <p:nvPicPr>
          <p:cNvPr id="3" name="Picture 2"/>
          <p:cNvPicPr>
            <a:picLocks noChangeAspect="1"/>
          </p:cNvPicPr>
          <p:nvPr/>
        </p:nvPicPr>
        <p:blipFill>
          <a:blip r:embed="rId2"/>
          <a:stretch>
            <a:fillRect/>
          </a:stretch>
        </p:blipFill>
        <p:spPr>
          <a:xfrm>
            <a:off x="683568" y="1988840"/>
            <a:ext cx="7359774" cy="2561201"/>
          </a:xfrm>
          <a:prstGeom prst="rect">
            <a:avLst/>
          </a:prstGeom>
        </p:spPr>
      </p:pic>
    </p:spTree>
    <p:extLst>
      <p:ext uri="{BB962C8B-B14F-4D97-AF65-F5344CB8AC3E}">
        <p14:creationId xmlns:p14="http://schemas.microsoft.com/office/powerpoint/2010/main" val="1343331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bwMode="auto">
          <a:xfrm>
            <a:off x="539750" y="2492375"/>
            <a:ext cx="8229600" cy="1223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eaLnBrk="1" hangingPunct="1">
              <a:buFontTx/>
              <a:buNone/>
            </a:pPr>
            <a:r>
              <a:rPr lang="nl-BE" altLang="nl-BE" dirty="0" err="1" smtClean="0"/>
              <a:t>Thank</a:t>
            </a:r>
            <a:r>
              <a:rPr lang="nl-BE" altLang="nl-BE" dirty="0" smtClean="0"/>
              <a:t> </a:t>
            </a:r>
            <a:r>
              <a:rPr lang="nl-BE" altLang="nl-BE" dirty="0" err="1" smtClean="0"/>
              <a:t>you</a:t>
            </a:r>
            <a:endParaRPr lang="nl-NL" altLang="nl-BE" dirty="0" smtClean="0"/>
          </a:p>
        </p:txBody>
      </p:sp>
      <p:sp>
        <p:nvSpPr>
          <p:cNvPr id="26627" name="Text Box 4"/>
          <p:cNvSpPr txBox="1">
            <a:spLocks noChangeArrowheads="1"/>
          </p:cNvSpPr>
          <p:nvPr/>
        </p:nvSpPr>
        <p:spPr bwMode="auto">
          <a:xfrm>
            <a:off x="2843213" y="3860800"/>
            <a:ext cx="370205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nl-BE" altLang="nl-BE">
                <a:hlinkClick r:id="rId2"/>
              </a:rPr>
              <a:t>www.ioc-sealevelmonitoring.org</a:t>
            </a:r>
            <a:endParaRPr lang="nl-BE" altLang="nl-BE"/>
          </a:p>
          <a:p>
            <a:pPr algn="ctr" eaLnBrk="1" hangingPunct="1"/>
            <a:endParaRPr lang="nl-BE" altLang="nl-BE"/>
          </a:p>
          <a:p>
            <a:pPr algn="ctr" eaLnBrk="1" hangingPunct="1"/>
            <a:r>
              <a:rPr lang="nl-BE" altLang="nl-BE" sz="1600">
                <a:hlinkClick r:id="rId3"/>
              </a:rPr>
              <a:t>info@</a:t>
            </a:r>
            <a:r>
              <a:rPr lang="nl-NL" altLang="nl-BE" sz="1600">
                <a:hlinkClick r:id="rId3"/>
              </a:rPr>
              <a:t>ioc-sealevelmonitoring.org</a:t>
            </a:r>
            <a:endParaRPr lang="nl-NL" altLang="nl-BE" sz="1600"/>
          </a:p>
          <a:p>
            <a:pPr algn="ctr" eaLnBrk="1" hangingPunct="1"/>
            <a:endParaRPr lang="nl-NL" altLang="nl-BE" sz="16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Summary</a:t>
            </a:r>
            <a:endParaRPr lang="en-US" dirty="0"/>
          </a:p>
        </p:txBody>
      </p:sp>
      <p:sp>
        <p:nvSpPr>
          <p:cNvPr id="3" name="Content Placeholder 2"/>
          <p:cNvSpPr>
            <a:spLocks noGrp="1"/>
          </p:cNvSpPr>
          <p:nvPr>
            <p:ph idx="1"/>
          </p:nvPr>
        </p:nvSpPr>
        <p:spPr/>
        <p:txBody>
          <a:bodyPr/>
          <a:lstStyle/>
          <a:p>
            <a:pPr marL="457200" lvl="1" indent="0">
              <a:buNone/>
            </a:pPr>
            <a:endParaRPr lang="en-US" sz="1200" dirty="0"/>
          </a:p>
          <a:p>
            <a:r>
              <a:rPr lang="en-US" sz="1600" dirty="0"/>
              <a:t>The station operators push the raw data to the SLMF using different data protocols : the WMO GTS, FTP push, HTTP and even Email. The data is parsed in real-time and stored in the database. The SLMF redistributes the parsed real time data through a series of interfaces ( webpages, a rest API, or the GTS) to the different users, including the Tsunami warning centers, the station operators and the scientific community. </a:t>
            </a:r>
            <a:endParaRPr lang="en-US" sz="1600" dirty="0" smtClean="0"/>
          </a:p>
          <a:p>
            <a:endParaRPr lang="en-US" sz="1600" dirty="0" smtClean="0"/>
          </a:p>
          <a:p>
            <a:r>
              <a:rPr lang="en-US" sz="1600" dirty="0" smtClean="0"/>
              <a:t>The </a:t>
            </a:r>
            <a:r>
              <a:rPr lang="en-US" sz="1600" dirty="0"/>
              <a:t>SLMF database contains the </a:t>
            </a:r>
            <a:r>
              <a:rPr lang="en-US" sz="1600" dirty="0" err="1"/>
              <a:t>sealevel</a:t>
            </a:r>
            <a:r>
              <a:rPr lang="en-US" sz="1600" dirty="0"/>
              <a:t> data, but also metadata, contact information and configuration data about the different stations and their sensors. The team at VLIZ, the station operators and the Tsunami warning centers, maintain the configuration data.</a:t>
            </a:r>
          </a:p>
          <a:p>
            <a:endParaRPr lang="en-US" sz="1600" dirty="0" smtClean="0"/>
          </a:p>
          <a:p>
            <a:endParaRPr lang="en-US" sz="1600" dirty="0"/>
          </a:p>
        </p:txBody>
      </p:sp>
    </p:spTree>
    <p:extLst>
      <p:ext uri="{BB962C8B-B14F-4D97-AF65-F5344CB8AC3E}">
        <p14:creationId xmlns:p14="http://schemas.microsoft.com/office/powerpoint/2010/main" val="180367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1775"/>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nl-BE" altLang="nl-BE" sz="3600" dirty="0" smtClean="0"/>
              <a:t>Data flow</a:t>
            </a:r>
            <a:endParaRPr lang="en-US" altLang="nl-BE" sz="3600" dirty="0" smtClean="0"/>
          </a:p>
        </p:txBody>
      </p:sp>
      <p:pic>
        <p:nvPicPr>
          <p:cNvPr id="4100" name="Picture 33"/>
          <p:cNvPicPr>
            <a:picLocks noChangeAspect="1" noChangeArrowheads="1"/>
          </p:cNvPicPr>
          <p:nvPr/>
        </p:nvPicPr>
        <p:blipFill>
          <a:blip r:embed="rId2">
            <a:extLst>
              <a:ext uri="{28A0092B-C50C-407E-A947-70E740481C1C}">
                <a14:useLocalDpi xmlns:a14="http://schemas.microsoft.com/office/drawing/2010/main" val="0"/>
              </a:ext>
            </a:extLst>
          </a:blip>
          <a:srcRect l="9091" r="4895"/>
          <a:stretch>
            <a:fillRect/>
          </a:stretch>
        </p:blipFill>
        <p:spPr bwMode="auto">
          <a:xfrm>
            <a:off x="2277268" y="545331"/>
            <a:ext cx="1408113"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Line 34"/>
          <p:cNvSpPr>
            <a:spLocks noChangeShapeType="1"/>
          </p:cNvSpPr>
          <p:nvPr/>
        </p:nvSpPr>
        <p:spPr bwMode="auto">
          <a:xfrm flipV="1">
            <a:off x="1960564" y="1730221"/>
            <a:ext cx="558800" cy="4780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2" name="Line 35"/>
          <p:cNvSpPr>
            <a:spLocks noChangeShapeType="1"/>
          </p:cNvSpPr>
          <p:nvPr/>
        </p:nvSpPr>
        <p:spPr bwMode="auto">
          <a:xfrm>
            <a:off x="3276600" y="1319417"/>
            <a:ext cx="1295400" cy="4839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3" name="Rectangle 37"/>
          <p:cNvSpPr>
            <a:spLocks noChangeArrowheads="1"/>
          </p:cNvSpPr>
          <p:nvPr/>
        </p:nvSpPr>
        <p:spPr bwMode="auto">
          <a:xfrm>
            <a:off x="4557713" y="1457338"/>
            <a:ext cx="1055688" cy="676275"/>
          </a:xfrm>
          <a:prstGeom prst="rect">
            <a:avLst/>
          </a:prstGeom>
          <a:solidFill>
            <a:srgbClr val="1C1C1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nl-BE" altLang="nl-BE" dirty="0">
                <a:solidFill>
                  <a:schemeClr val="bg1"/>
                </a:solidFill>
              </a:rPr>
              <a:t>GTS</a:t>
            </a:r>
            <a:endParaRPr lang="nl-NL" altLang="nl-BE" dirty="0">
              <a:solidFill>
                <a:schemeClr val="bg1"/>
              </a:solidFill>
            </a:endParaRPr>
          </a:p>
        </p:txBody>
      </p:sp>
      <p:sp>
        <p:nvSpPr>
          <p:cNvPr id="4104" name="Line 38"/>
          <p:cNvSpPr>
            <a:spLocks noChangeShapeType="1"/>
          </p:cNvSpPr>
          <p:nvPr/>
        </p:nvSpPr>
        <p:spPr bwMode="auto">
          <a:xfrm>
            <a:off x="7608888" y="2452712"/>
            <a:ext cx="25400" cy="949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5" name="Rectangle 41"/>
          <p:cNvSpPr>
            <a:spLocks noChangeArrowheads="1"/>
          </p:cNvSpPr>
          <p:nvPr/>
        </p:nvSpPr>
        <p:spPr bwMode="auto">
          <a:xfrm>
            <a:off x="7569200" y="2647975"/>
            <a:ext cx="15779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200" b="0"/>
              <a:t>FTP upload</a:t>
            </a:r>
          </a:p>
          <a:p>
            <a:pPr eaLnBrk="1" hangingPunct="1"/>
            <a:r>
              <a:rPr lang="nl-BE" altLang="nl-BE" sz="1200" b="0"/>
              <a:t>VLIZ server (1x/min)</a:t>
            </a:r>
            <a:endParaRPr lang="nl-NL" altLang="nl-BE" sz="1200" b="0"/>
          </a:p>
        </p:txBody>
      </p:sp>
      <p:sp>
        <p:nvSpPr>
          <p:cNvPr id="4106" name="Line 42"/>
          <p:cNvSpPr>
            <a:spLocks noChangeShapeType="1"/>
          </p:cNvSpPr>
          <p:nvPr/>
        </p:nvSpPr>
        <p:spPr bwMode="auto">
          <a:xfrm>
            <a:off x="7732713" y="4029100"/>
            <a:ext cx="68262" cy="1096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7" name="Rectangle 43"/>
          <p:cNvSpPr>
            <a:spLocks noChangeArrowheads="1"/>
          </p:cNvSpPr>
          <p:nvPr/>
        </p:nvSpPr>
        <p:spPr bwMode="auto">
          <a:xfrm>
            <a:off x="5495925" y="5035575"/>
            <a:ext cx="17287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200" b="0"/>
              <a:t>±730 stations:</a:t>
            </a:r>
            <a:r>
              <a:rPr lang="nl-BE" altLang="nl-BE" sz="1200" b="0">
                <a:cs typeface="Arial" panose="020B0604020202020204" pitchFamily="34" charset="0"/>
              </a:rPr>
              <a:t> parse &amp; insert into </a:t>
            </a:r>
            <a:r>
              <a:rPr lang="nl-BE" altLang="nl-BE" sz="1200" b="0"/>
              <a:t>database </a:t>
            </a:r>
            <a:endParaRPr lang="nl-NL" altLang="nl-BE" sz="1200" b="0"/>
          </a:p>
        </p:txBody>
      </p:sp>
      <p:cxnSp>
        <p:nvCxnSpPr>
          <p:cNvPr id="4108" name="AutoShape 45"/>
          <p:cNvCxnSpPr>
            <a:cxnSpLocks noChangeShapeType="1"/>
            <a:stCxn id="4103" idx="3"/>
          </p:cNvCxnSpPr>
          <p:nvPr/>
        </p:nvCxnSpPr>
        <p:spPr bwMode="auto">
          <a:xfrm flipV="1">
            <a:off x="5613401" y="1635138"/>
            <a:ext cx="1471612" cy="160337"/>
          </a:xfrm>
          <a:prstGeom prst="curvedConnector3">
            <a:avLst>
              <a:gd name="adj1" fmla="val 50000"/>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09" name="Picture 46"/>
          <p:cNvPicPr>
            <a:picLocks noChangeAspect="1" noChangeArrowheads="1"/>
          </p:cNvPicPr>
          <p:nvPr/>
        </p:nvPicPr>
        <p:blipFill>
          <a:blip r:embed="rId3">
            <a:extLst>
              <a:ext uri="{28A0092B-C50C-407E-A947-70E740481C1C}">
                <a14:useLocalDpi xmlns:a14="http://schemas.microsoft.com/office/drawing/2010/main" val="0"/>
              </a:ext>
            </a:extLst>
          </a:blip>
          <a:srcRect l="15221" t="8237" r="16794" b="8043"/>
          <a:stretch>
            <a:fillRect/>
          </a:stretch>
        </p:blipFill>
        <p:spPr bwMode="auto">
          <a:xfrm>
            <a:off x="1393825" y="3366785"/>
            <a:ext cx="17113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0" name="Line 47"/>
          <p:cNvSpPr>
            <a:spLocks noChangeShapeType="1"/>
          </p:cNvSpPr>
          <p:nvPr/>
        </p:nvSpPr>
        <p:spPr bwMode="auto">
          <a:xfrm flipH="1">
            <a:off x="5253038" y="5518175"/>
            <a:ext cx="2224087" cy="44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1" name="Rectangle 48"/>
          <p:cNvSpPr>
            <a:spLocks noChangeArrowheads="1"/>
          </p:cNvSpPr>
          <p:nvPr/>
        </p:nvSpPr>
        <p:spPr bwMode="auto">
          <a:xfrm>
            <a:off x="4459288" y="5884887"/>
            <a:ext cx="8810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pPr>
            <a:r>
              <a:rPr lang="nl-BE" altLang="nl-BE" sz="1200" b="0"/>
              <a:t>Database</a:t>
            </a:r>
          </a:p>
        </p:txBody>
      </p:sp>
      <p:pic>
        <p:nvPicPr>
          <p:cNvPr id="4112"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163" y="5107012"/>
            <a:ext cx="7778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3" name="Line 51"/>
          <p:cNvSpPr>
            <a:spLocks noChangeShapeType="1"/>
          </p:cNvSpPr>
          <p:nvPr/>
        </p:nvSpPr>
        <p:spPr bwMode="auto">
          <a:xfrm flipH="1" flipV="1">
            <a:off x="3067047" y="4497085"/>
            <a:ext cx="1352551" cy="77728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4" name="Picture 52"/>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r="11029"/>
          <a:stretch>
            <a:fillRect/>
          </a:stretch>
        </p:blipFill>
        <p:spPr bwMode="auto">
          <a:xfrm>
            <a:off x="7521575" y="3484587"/>
            <a:ext cx="422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5"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300" y="2776562"/>
            <a:ext cx="12128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 name="Line 58"/>
          <p:cNvSpPr>
            <a:spLocks noChangeShapeType="1"/>
          </p:cNvSpPr>
          <p:nvPr/>
        </p:nvSpPr>
        <p:spPr bwMode="auto">
          <a:xfrm>
            <a:off x="5324475" y="3338537"/>
            <a:ext cx="2154238" cy="384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7" name="Line 59"/>
          <p:cNvSpPr>
            <a:spLocks noChangeShapeType="1"/>
          </p:cNvSpPr>
          <p:nvPr/>
        </p:nvSpPr>
        <p:spPr bwMode="auto">
          <a:xfrm>
            <a:off x="3067049" y="1474813"/>
            <a:ext cx="1360489" cy="1323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8" name="Picture 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988" y="732656"/>
            <a:ext cx="104457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64" descr="KMI IR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2338" y="1919312"/>
            <a:ext cx="8556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AutoShape 70" descr="getchart"/>
          <p:cNvSpPr>
            <a:spLocks noChangeAspect="1" noChangeArrowheads="1"/>
          </p:cNvSpPr>
          <p:nvPr/>
        </p:nvSpPr>
        <p:spPr bwMode="auto">
          <a:xfrm>
            <a:off x="4419600" y="303373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4121" name="AutoShape 72" descr="getchart"/>
          <p:cNvSpPr>
            <a:spLocks noChangeAspect="1" noChangeArrowheads="1"/>
          </p:cNvSpPr>
          <p:nvPr/>
        </p:nvSpPr>
        <p:spPr bwMode="auto">
          <a:xfrm>
            <a:off x="4419600" y="303373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sp>
        <p:nvSpPr>
          <p:cNvPr id="4122" name="AutoShape 74" descr="getchart"/>
          <p:cNvSpPr>
            <a:spLocks noChangeAspect="1" noChangeArrowheads="1"/>
          </p:cNvSpPr>
          <p:nvPr/>
        </p:nvSpPr>
        <p:spPr bwMode="auto">
          <a:xfrm>
            <a:off x="4419600" y="303373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nl-BE" altLang="nl-BE"/>
          </a:p>
        </p:txBody>
      </p:sp>
      <p:pic>
        <p:nvPicPr>
          <p:cNvPr id="4123" name="Picture 75" descr="getch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075" y="3659048"/>
            <a:ext cx="1511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3294" y="1730221"/>
            <a:ext cx="9969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5" name="Line 59"/>
          <p:cNvSpPr>
            <a:spLocks noChangeShapeType="1"/>
          </p:cNvSpPr>
          <p:nvPr/>
        </p:nvSpPr>
        <p:spPr bwMode="auto">
          <a:xfrm>
            <a:off x="1979613" y="2463825"/>
            <a:ext cx="2174875" cy="712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26" name="Picture 136" descr="https://encrypted-tbn3.gstatic.com/images?q=tbn:ANd9GcSay3G4sw7wiP-lKKsZyIhVF_PeR1RiC-gNqUHQR61ckSa07Dy8_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78713" y="5132412"/>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7" name="Rectangle 6"/>
          <p:cNvSpPr>
            <a:spLocks noChangeArrowheads="1"/>
          </p:cNvSpPr>
          <p:nvPr/>
        </p:nvSpPr>
        <p:spPr bwMode="auto">
          <a:xfrm>
            <a:off x="7477125" y="5961087"/>
            <a:ext cx="755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pPr>
            <a:r>
              <a:rPr lang="nl-BE" altLang="nl-BE" sz="1200" b="0"/>
              <a:t>Script(s)</a:t>
            </a:r>
          </a:p>
        </p:txBody>
      </p:sp>
      <p:sp>
        <p:nvSpPr>
          <p:cNvPr id="4128" name="Rectangle 41"/>
          <p:cNvSpPr>
            <a:spLocks noChangeArrowheads="1"/>
          </p:cNvSpPr>
          <p:nvPr/>
        </p:nvSpPr>
        <p:spPr bwMode="auto">
          <a:xfrm>
            <a:off x="5495925" y="3576662"/>
            <a:ext cx="13985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200" b="0"/>
              <a:t>Push/pull to VLIZ </a:t>
            </a:r>
          </a:p>
          <a:p>
            <a:pPr eaLnBrk="1" hangingPunct="1"/>
            <a:r>
              <a:rPr lang="nl-BE" altLang="nl-BE" sz="1200" b="0"/>
              <a:t>server (5min-1h)</a:t>
            </a:r>
            <a:endParaRPr lang="nl-NL" altLang="nl-BE" sz="1200" b="0"/>
          </a:p>
        </p:txBody>
      </p:sp>
      <p:sp>
        <p:nvSpPr>
          <p:cNvPr id="4129" name="Rectangle 41"/>
          <p:cNvSpPr>
            <a:spLocks noChangeArrowheads="1"/>
          </p:cNvSpPr>
          <p:nvPr/>
        </p:nvSpPr>
        <p:spPr bwMode="auto">
          <a:xfrm>
            <a:off x="7231063" y="1444650"/>
            <a:ext cx="8397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200" b="0"/>
              <a:t>Belgian</a:t>
            </a:r>
          </a:p>
          <a:p>
            <a:pPr eaLnBrk="1" hangingPunct="1"/>
            <a:r>
              <a:rPr lang="nl-BE" altLang="nl-BE" sz="1200" b="0"/>
              <a:t>MetOffice</a:t>
            </a:r>
          </a:p>
        </p:txBody>
      </p:sp>
      <p:sp>
        <p:nvSpPr>
          <p:cNvPr id="4130" name="Rectangle 1"/>
          <p:cNvSpPr>
            <a:spLocks noChangeArrowheads="1"/>
          </p:cNvSpPr>
          <p:nvPr/>
        </p:nvSpPr>
        <p:spPr bwMode="auto">
          <a:xfrm>
            <a:off x="2966084" y="1789752"/>
            <a:ext cx="546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000" b="0" dirty="0"/>
              <a:t>BGAN</a:t>
            </a:r>
            <a:endParaRPr lang="en-US" altLang="nl-BE" sz="1000" b="0" dirty="0"/>
          </a:p>
        </p:txBody>
      </p:sp>
      <p:sp>
        <p:nvSpPr>
          <p:cNvPr id="4131" name="Rectangle 2"/>
          <p:cNvSpPr>
            <a:spLocks noChangeArrowheads="1"/>
          </p:cNvSpPr>
          <p:nvPr/>
        </p:nvSpPr>
        <p:spPr bwMode="auto">
          <a:xfrm rot="1057025">
            <a:off x="2836863" y="2909912"/>
            <a:ext cx="11541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000" b="0" dirty="0"/>
              <a:t>FTP/HTTP/Email</a:t>
            </a:r>
            <a:endParaRPr lang="en-US" altLang="nl-BE" sz="1000" b="0" dirty="0"/>
          </a:p>
        </p:txBody>
      </p:sp>
      <p:sp>
        <p:nvSpPr>
          <p:cNvPr id="2" name="Rectangle 1"/>
          <p:cNvSpPr/>
          <p:nvPr/>
        </p:nvSpPr>
        <p:spPr bwMode="auto">
          <a:xfrm>
            <a:off x="755576" y="5677858"/>
            <a:ext cx="2312979" cy="55945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l-BE" sz="1800" b="1" i="0" u="none" strike="noStrike" cap="none" normalizeH="0" baseline="0" dirty="0" smtClean="0">
                <a:ln>
                  <a:noFill/>
                </a:ln>
                <a:solidFill>
                  <a:schemeClr val="tx1"/>
                </a:solidFill>
                <a:effectLst/>
                <a:latin typeface="Arial" charset="0"/>
              </a:rPr>
              <a:t>Tsunami centers</a:t>
            </a:r>
          </a:p>
          <a:p>
            <a:pPr marL="0" marR="0" indent="0" algn="l" defTabSz="914400" rtl="0" eaLnBrk="1" fontAlgn="base" latinLnBrk="0" hangingPunct="1">
              <a:lnSpc>
                <a:spcPct val="100000"/>
              </a:lnSpc>
              <a:spcBef>
                <a:spcPct val="0"/>
              </a:spcBef>
              <a:spcAft>
                <a:spcPct val="0"/>
              </a:spcAft>
              <a:buClrTx/>
              <a:buSzTx/>
              <a:buFontTx/>
              <a:buNone/>
              <a:tabLst/>
            </a:pPr>
            <a:r>
              <a:rPr lang="nl-BE" dirty="0" smtClean="0">
                <a:latin typeface="Arial" charset="0"/>
              </a:rPr>
              <a:t>Station operators</a:t>
            </a:r>
            <a:endParaRPr kumimoji="0" lang="en-US" sz="1800" b="1" i="0" u="none" strike="noStrike" cap="none" normalizeH="0" baseline="0" dirty="0" smtClean="0">
              <a:ln>
                <a:noFill/>
              </a:ln>
              <a:solidFill>
                <a:schemeClr val="tx1"/>
              </a:solidFill>
              <a:effectLst/>
              <a:latin typeface="Arial" charset="0"/>
            </a:endParaRPr>
          </a:p>
        </p:txBody>
      </p:sp>
      <p:sp>
        <p:nvSpPr>
          <p:cNvPr id="37" name="Line 51"/>
          <p:cNvSpPr>
            <a:spLocks noChangeShapeType="1"/>
          </p:cNvSpPr>
          <p:nvPr/>
        </p:nvSpPr>
        <p:spPr bwMode="auto">
          <a:xfrm flipH="1">
            <a:off x="3067048" y="5677858"/>
            <a:ext cx="1320802" cy="3718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Rectangle 1"/>
          <p:cNvSpPr>
            <a:spLocks noChangeArrowheads="1"/>
          </p:cNvSpPr>
          <p:nvPr/>
        </p:nvSpPr>
        <p:spPr bwMode="auto">
          <a:xfrm rot="20710270">
            <a:off x="3008598" y="5554747"/>
            <a:ext cx="15408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000" b="0" dirty="0" err="1" smtClean="0"/>
              <a:t>Webservice</a:t>
            </a:r>
            <a:r>
              <a:rPr lang="nl-BE" altLang="nl-BE" sz="1000" b="0" dirty="0" smtClean="0"/>
              <a:t> / REST API</a:t>
            </a:r>
            <a:endParaRPr lang="en-US" altLang="nl-BE" sz="1000" b="0" dirty="0"/>
          </a:p>
        </p:txBody>
      </p:sp>
      <p:sp>
        <p:nvSpPr>
          <p:cNvPr id="40" name="Rectangle 1"/>
          <p:cNvSpPr>
            <a:spLocks noChangeArrowheads="1"/>
          </p:cNvSpPr>
          <p:nvPr/>
        </p:nvSpPr>
        <p:spPr bwMode="auto">
          <a:xfrm rot="1832061">
            <a:off x="3452456" y="4637006"/>
            <a:ext cx="8349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nl-BE" altLang="nl-BE" sz="1000" b="0" dirty="0" smtClean="0"/>
              <a:t>Website</a:t>
            </a:r>
            <a:endParaRPr lang="en-US" altLang="nl-BE" sz="1000" b="0" dirty="0"/>
          </a:p>
        </p:txBody>
      </p:sp>
      <p:pic>
        <p:nvPicPr>
          <p:cNvPr id="4099" name="Picture 31"/>
          <p:cNvPicPr>
            <a:picLocks noChangeAspect="1" noChangeArrowheads="1"/>
          </p:cNvPicPr>
          <p:nvPr/>
        </p:nvPicPr>
        <p:blipFill>
          <a:blip r:embed="rId12">
            <a:extLst>
              <a:ext uri="{28A0092B-C50C-407E-A947-70E740481C1C}">
                <a14:useLocalDpi xmlns:a14="http://schemas.microsoft.com/office/drawing/2010/main" val="0"/>
              </a:ext>
            </a:extLst>
          </a:blip>
          <a:srcRect l="11018" t="8237" r="10753" b="12984"/>
          <a:stretch>
            <a:fillRect/>
          </a:stretch>
        </p:blipFill>
        <p:spPr bwMode="auto">
          <a:xfrm>
            <a:off x="1059409" y="4153146"/>
            <a:ext cx="1655762"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auto">
          <a:xfrm>
            <a:off x="468313" y="260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nl-BE" altLang="nl-BE" sz="2800" dirty="0" smtClean="0">
                <a:solidFill>
                  <a:schemeClr val="tx2"/>
                </a:solidFill>
              </a:rPr>
              <a:t>Data </a:t>
            </a:r>
            <a:r>
              <a:rPr lang="nl-BE" altLang="nl-BE" sz="2800" dirty="0" err="1" smtClean="0">
                <a:solidFill>
                  <a:schemeClr val="tx2"/>
                </a:solidFill>
              </a:rPr>
              <a:t>ingestion</a:t>
            </a:r>
            <a:endParaRPr lang="nl-NL" altLang="nl-BE" sz="2800" dirty="0">
              <a:solidFill>
                <a:schemeClr val="tx2"/>
              </a:solidFill>
            </a:endParaRPr>
          </a:p>
        </p:txBody>
      </p:sp>
      <p:graphicFrame>
        <p:nvGraphicFramePr>
          <p:cNvPr id="35108" name="Group 292"/>
          <p:cNvGraphicFramePr>
            <a:graphicFrameLocks noGrp="1"/>
          </p:cNvGraphicFramePr>
          <p:nvPr>
            <p:ph/>
            <p:extLst>
              <p:ext uri="{D42A27DB-BD31-4B8C-83A1-F6EECF244321}">
                <p14:modId xmlns:p14="http://schemas.microsoft.com/office/powerpoint/2010/main" val="3147390051"/>
              </p:ext>
            </p:extLst>
          </p:nvPr>
        </p:nvGraphicFramePr>
        <p:xfrm>
          <a:off x="395536" y="1125538"/>
          <a:ext cx="8208911" cy="4963161"/>
        </p:xfrm>
        <a:graphic>
          <a:graphicData uri="http://schemas.openxmlformats.org/drawingml/2006/table">
            <a:tbl>
              <a:tblPr/>
              <a:tblGrid>
                <a:gridCol w="1800200">
                  <a:extLst>
                    <a:ext uri="{9D8B030D-6E8A-4147-A177-3AD203B41FA5}">
                      <a16:colId xmlns:a16="http://schemas.microsoft.com/office/drawing/2014/main" val="20000"/>
                    </a:ext>
                  </a:extLst>
                </a:gridCol>
                <a:gridCol w="1428796">
                  <a:extLst>
                    <a:ext uri="{9D8B030D-6E8A-4147-A177-3AD203B41FA5}">
                      <a16:colId xmlns:a16="http://schemas.microsoft.com/office/drawing/2014/main" val="20001"/>
                    </a:ext>
                  </a:extLst>
                </a:gridCol>
                <a:gridCol w="1805892">
                  <a:extLst>
                    <a:ext uri="{9D8B030D-6E8A-4147-A177-3AD203B41FA5}">
                      <a16:colId xmlns:a16="http://schemas.microsoft.com/office/drawing/2014/main" val="20002"/>
                    </a:ext>
                  </a:extLst>
                </a:gridCol>
                <a:gridCol w="1805892">
                  <a:extLst>
                    <a:ext uri="{9D8B030D-6E8A-4147-A177-3AD203B41FA5}">
                      <a16:colId xmlns:a16="http://schemas.microsoft.com/office/drawing/2014/main" val="2887674302"/>
                    </a:ext>
                  </a:extLst>
                </a:gridCol>
                <a:gridCol w="1368131">
                  <a:extLst>
                    <a:ext uri="{9D8B030D-6E8A-4147-A177-3AD203B41FA5}">
                      <a16:colId xmlns:a16="http://schemas.microsoft.com/office/drawing/2014/main" val="20003"/>
                    </a:ext>
                  </a:extLst>
                </a:gridCol>
              </a:tblGrid>
              <a:tr h="579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charset="0"/>
                          <a:cs typeface="Arial" charset="0"/>
                        </a:rPr>
                        <a:t>GTS</a:t>
                      </a:r>
                      <a:endParaRPr kumimoji="0" lang="nl-NL" sz="1400" b="0" i="0" u="none" strike="noStrike" cap="none" normalizeH="0" baseline="0" dirty="0" smtClean="0">
                        <a:ln>
                          <a:noFill/>
                        </a:ln>
                        <a:solidFill>
                          <a:schemeClr val="bg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chemeClr val="bg1"/>
                          </a:solidFill>
                          <a:effectLst/>
                          <a:latin typeface="Arial" charset="0"/>
                          <a:cs typeface="Arial" charset="0"/>
                        </a:rPr>
                        <a:t>FTP</a:t>
                      </a:r>
                      <a:endParaRPr kumimoji="0" lang="nl-NL" sz="1400" b="0" i="0" u="none" strike="noStrike" cap="none" normalizeH="0" baseline="0" dirty="0" smtClean="0">
                        <a:ln>
                          <a:noFill/>
                        </a:ln>
                        <a:solidFill>
                          <a:schemeClr val="bg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bg1"/>
                          </a:solidFill>
                          <a:effectLst/>
                          <a:latin typeface="Arial" charset="0"/>
                        </a:rPr>
                        <a:t>HTTP API</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1" i="0" u="none" strike="noStrike" cap="none" normalizeH="0" baseline="0" dirty="0" err="1" smtClean="0">
                          <a:ln>
                            <a:noFill/>
                          </a:ln>
                          <a:solidFill>
                            <a:schemeClr val="bg1"/>
                          </a:solidFill>
                          <a:effectLst/>
                          <a:latin typeface="Arial" charset="0"/>
                          <a:cs typeface="Arial" charset="0"/>
                        </a:rPr>
                        <a:t>Webservice</a:t>
                      </a:r>
                      <a:endParaRPr kumimoji="0" lang="nl-NL" sz="1400" b="0" i="0" u="none" strike="noStrike" cap="none" normalizeH="0" baseline="0" dirty="0" smtClean="0">
                        <a:ln>
                          <a:noFill/>
                        </a:ln>
                        <a:solidFill>
                          <a:schemeClr val="bg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617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200" b="1" i="0" u="none" strike="noStrike" cap="none" normalizeH="0" baseline="0" dirty="0" err="1" smtClean="0">
                          <a:ln>
                            <a:noFill/>
                          </a:ln>
                          <a:solidFill>
                            <a:schemeClr val="tx1"/>
                          </a:solidFill>
                          <a:effectLst/>
                          <a:latin typeface="Arial" charset="0"/>
                          <a:cs typeface="Arial" charset="0"/>
                        </a:rPr>
                        <a:t>Transmit</a:t>
                      </a:r>
                      <a:r>
                        <a:rPr kumimoji="0" lang="nl-NL" sz="1200" b="1" i="0" u="none" strike="noStrike" cap="none" normalizeH="0" baseline="0" dirty="0" smtClean="0">
                          <a:ln>
                            <a:noFill/>
                          </a:ln>
                          <a:solidFill>
                            <a:schemeClr val="tx1"/>
                          </a:solidFill>
                          <a:effectLst/>
                          <a:latin typeface="Arial" charset="0"/>
                          <a:cs typeface="Arial" charset="0"/>
                        </a:rPr>
                        <a:t> interval (min)</a:t>
                      </a:r>
                      <a:endParaRPr kumimoji="0" lang="nl-NL" sz="12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cs typeface="Arial" charset="0"/>
                        </a:rPr>
                        <a:t>5 ..15</a:t>
                      </a:r>
                      <a:endParaRPr kumimoji="0" lang="nl-NL"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cs typeface="Arial" charset="0"/>
                        </a:rPr>
                        <a:t>1 .. 60</a:t>
                      </a:r>
                      <a:endParaRPr kumimoji="0" lang="nl-NL"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1..60</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chemeClr val="tx1"/>
                          </a:solidFill>
                          <a:effectLst/>
                          <a:latin typeface="Arial" charset="0"/>
                          <a:cs typeface="Arial" charset="0"/>
                        </a:rPr>
                        <a:t>5</a:t>
                      </a:r>
                      <a:endParaRPr kumimoji="0" lang="nl-NL" sz="1600" b="0" i="0" u="none" strike="noStrike" cap="none" normalizeH="0" baseline="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75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200" b="1" i="0" u="none" strike="noStrike" cap="none" normalizeH="0" baseline="0" dirty="0" smtClean="0">
                          <a:ln>
                            <a:noFill/>
                          </a:ln>
                          <a:solidFill>
                            <a:schemeClr val="tx1"/>
                          </a:solidFill>
                          <a:effectLst/>
                          <a:latin typeface="Arial" charset="0"/>
                        </a:rPr>
                        <a:t>Total station</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541</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225</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325</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58</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7111557"/>
                  </a:ext>
                </a:extLst>
              </a:tr>
              <a:tr h="619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200" b="1" i="0" u="none" strike="noStrike" cap="none" normalizeH="0" baseline="0" dirty="0" err="1" smtClean="0">
                          <a:ln>
                            <a:noFill/>
                          </a:ln>
                          <a:solidFill>
                            <a:schemeClr val="tx1"/>
                          </a:solidFill>
                          <a:effectLst/>
                          <a:latin typeface="Arial" charset="0"/>
                          <a:cs typeface="Arial" charset="0"/>
                        </a:rPr>
                        <a:t>Typical</a:t>
                      </a:r>
                      <a:r>
                        <a:rPr kumimoji="0" lang="nl-NL" sz="1200" b="1" i="0" u="none" strike="noStrike" cap="none" normalizeH="0" baseline="0" dirty="0" smtClean="0">
                          <a:ln>
                            <a:noFill/>
                          </a:ln>
                          <a:solidFill>
                            <a:schemeClr val="tx1"/>
                          </a:solidFill>
                          <a:effectLst/>
                          <a:latin typeface="Arial" charset="0"/>
                          <a:cs typeface="Arial" charset="0"/>
                        </a:rPr>
                        <a:t> delay (min)</a:t>
                      </a:r>
                      <a:endParaRPr kumimoji="0" lang="nl-NL" sz="12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BE" sz="1600" b="0" i="0" u="none" strike="noStrike" cap="none" normalizeH="0" baseline="0" dirty="0" smtClean="0">
                          <a:ln>
                            <a:noFill/>
                          </a:ln>
                          <a:solidFill>
                            <a:schemeClr val="tx1"/>
                          </a:solidFill>
                          <a:effectLst/>
                          <a:latin typeface="Arial" charset="0"/>
                          <a:cs typeface="Arial" charset="0"/>
                        </a:rPr>
                        <a:t>2 .. 15</a:t>
                      </a:r>
                      <a:endParaRPr kumimoji="0" lang="nl-BE"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cs typeface="Arial" charset="0"/>
                        </a:rPr>
                        <a:t>2..12</a:t>
                      </a:r>
                      <a:endParaRPr kumimoji="0" lang="nl-NL"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1..15</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cs typeface="Arial" charset="0"/>
                        </a:rPr>
                        <a:t>1-5</a:t>
                      </a:r>
                      <a:endParaRPr kumimoji="0" lang="nl-NL"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200" b="1" i="0" u="none" strike="noStrike" cap="none" normalizeH="0" baseline="0" smtClean="0">
                          <a:ln>
                            <a:noFill/>
                          </a:ln>
                          <a:solidFill>
                            <a:schemeClr val="tx1"/>
                          </a:solidFill>
                          <a:effectLst/>
                          <a:latin typeface="Arial" charset="0"/>
                          <a:cs typeface="Arial" charset="0"/>
                        </a:rPr>
                        <a:t>Ratio expected/arrived (%)</a:t>
                      </a:r>
                      <a:endParaRPr kumimoji="0" lang="nl-NL" sz="1200" b="0" i="0" u="none" strike="noStrike" cap="none" normalizeH="0" baseline="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cs typeface="Arial" charset="0"/>
                        </a:rPr>
                        <a:t>~100%</a:t>
                      </a:r>
                      <a:endParaRPr kumimoji="0" lang="nl-NL"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cs typeface="Arial" charset="0"/>
                        </a:rPr>
                        <a:t>&lt;&lt; 80%</a:t>
                      </a:r>
                      <a:endParaRPr kumimoji="0" lang="nl-NL" sz="16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dirty="0" smtClean="0">
                          <a:ln>
                            <a:noFill/>
                          </a:ln>
                          <a:solidFill>
                            <a:schemeClr val="tx1"/>
                          </a:solidFill>
                          <a:effectLst/>
                          <a:latin typeface="Arial" charset="0"/>
                        </a:rPr>
                        <a:t>~100%</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600" b="0" i="0" u="none" strike="noStrike" cap="none" normalizeH="0" baseline="0" smtClean="0">
                          <a:ln>
                            <a:noFill/>
                          </a:ln>
                          <a:solidFill>
                            <a:schemeClr val="tx1"/>
                          </a:solidFill>
                          <a:effectLst/>
                          <a:latin typeface="Arial" charset="0"/>
                          <a:cs typeface="Arial" charset="0"/>
                        </a:rPr>
                        <a:t>~100%</a:t>
                      </a:r>
                      <a:endParaRPr kumimoji="0" lang="nl-NL" sz="1600" b="0" i="0" u="none" strike="noStrike" cap="none" normalizeH="0" baseline="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9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200" b="1" i="0" u="none" strike="noStrike" cap="none" normalizeH="0" baseline="0" dirty="0" err="1" smtClean="0">
                          <a:ln>
                            <a:noFill/>
                          </a:ln>
                          <a:solidFill>
                            <a:schemeClr val="tx1"/>
                          </a:solidFill>
                          <a:effectLst/>
                          <a:latin typeface="Arial" charset="0"/>
                          <a:cs typeface="Arial" charset="0"/>
                        </a:rPr>
                        <a:t>Mechanism</a:t>
                      </a:r>
                      <a:endParaRPr kumimoji="0" lang="nl-NL" sz="12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charset="0"/>
                          <a:cs typeface="Arial" charset="0"/>
                        </a:rPr>
                        <a:t>Push </a:t>
                      </a:r>
                      <a:r>
                        <a:rPr kumimoji="0" lang="nl-NL" sz="1400" b="0" i="0" u="none" strike="noStrike" cap="none" normalizeH="0" baseline="0" dirty="0" err="1" smtClean="0">
                          <a:ln>
                            <a:noFill/>
                          </a:ln>
                          <a:solidFill>
                            <a:schemeClr val="tx1"/>
                          </a:solidFill>
                          <a:effectLst/>
                          <a:latin typeface="Arial" charset="0"/>
                          <a:cs typeface="Arial" charset="0"/>
                        </a:rPr>
                        <a:t>to</a:t>
                      </a:r>
                      <a:r>
                        <a:rPr kumimoji="0" lang="nl-NL" sz="1400" b="0" i="0" u="none" strike="noStrike" cap="none" normalizeH="0" baseline="0" dirty="0" smtClean="0">
                          <a:ln>
                            <a:noFill/>
                          </a:ln>
                          <a:solidFill>
                            <a:schemeClr val="tx1"/>
                          </a:solidFill>
                          <a:effectLst/>
                          <a:latin typeface="Arial" charset="0"/>
                          <a:cs typeface="Arial" charset="0"/>
                        </a:rPr>
                        <a:t> GTS of WMO</a:t>
                      </a:r>
                      <a:endParaRPr kumimoji="0" lang="nl-NL" sz="14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charset="0"/>
                          <a:cs typeface="Arial" charset="0"/>
                        </a:rPr>
                        <a:t>Push </a:t>
                      </a:r>
                      <a:r>
                        <a:rPr kumimoji="0" lang="nl-NL" sz="1400" b="0" i="0" u="none" strike="noStrike" cap="none" normalizeH="0" baseline="0" dirty="0" err="1" smtClean="0">
                          <a:ln>
                            <a:noFill/>
                          </a:ln>
                          <a:solidFill>
                            <a:schemeClr val="tx1"/>
                          </a:solidFill>
                          <a:effectLst/>
                          <a:latin typeface="Arial" charset="0"/>
                          <a:cs typeface="Arial" charset="0"/>
                        </a:rPr>
                        <a:t>to</a:t>
                      </a:r>
                      <a:r>
                        <a:rPr kumimoji="0" lang="nl-NL" sz="1400" b="0" i="0" u="none" strike="noStrike" cap="none" normalizeH="0" baseline="0" dirty="0" smtClean="0">
                          <a:ln>
                            <a:noFill/>
                          </a:ln>
                          <a:solidFill>
                            <a:schemeClr val="tx1"/>
                          </a:solidFill>
                          <a:effectLst/>
                          <a:latin typeface="Arial" charset="0"/>
                          <a:cs typeface="Arial" charset="0"/>
                        </a:rPr>
                        <a:t> FTP server at VLIZ or pull from station operator FTP</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charset="0"/>
                          <a:cs typeface="Arial" charset="0"/>
                        </a:rPr>
                        <a:t>Pull from web </a:t>
                      </a:r>
                      <a:r>
                        <a:rPr kumimoji="0" lang="nl-NL" sz="1400" b="0" i="0" u="none" strike="noStrike" cap="none" normalizeH="0" baseline="0" dirty="0" err="1" smtClean="0">
                          <a:ln>
                            <a:noFill/>
                          </a:ln>
                          <a:solidFill>
                            <a:schemeClr val="tx1"/>
                          </a:solidFill>
                          <a:effectLst/>
                          <a:latin typeface="Arial" charset="0"/>
                          <a:cs typeface="Arial" charset="0"/>
                        </a:rPr>
                        <a:t>api</a:t>
                      </a:r>
                      <a:endParaRPr kumimoji="0" lang="nl-NL" sz="1400" b="0" i="0" u="none" strike="noStrike" cap="none" normalizeH="0" baseline="0" dirty="0" smtClean="0">
                        <a:ln>
                          <a:noFill/>
                        </a:ln>
                        <a:solidFill>
                          <a:schemeClr val="tx1"/>
                        </a:solidFill>
                        <a:effectLst/>
                        <a:latin typeface="Arial" charset="0"/>
                        <a:cs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chemeClr val="tx1"/>
                          </a:solidFill>
                          <a:effectLst/>
                          <a:latin typeface="Arial" charset="0"/>
                        </a:rPr>
                        <a:t>Push </a:t>
                      </a:r>
                      <a:r>
                        <a:rPr kumimoji="0" lang="nl-NL" sz="1400" b="0" i="0" u="none" strike="noStrike" cap="none" normalizeH="0" baseline="0" dirty="0" err="1" smtClean="0">
                          <a:ln>
                            <a:noFill/>
                          </a:ln>
                          <a:solidFill>
                            <a:schemeClr val="tx1"/>
                          </a:solidFill>
                          <a:effectLst/>
                          <a:latin typeface="Arial" charset="0"/>
                        </a:rPr>
                        <a:t>to</a:t>
                      </a:r>
                      <a:r>
                        <a:rPr kumimoji="0" lang="nl-NL" sz="1400" b="0" i="0" u="none" strike="noStrike" cap="none" normalizeH="0" baseline="0" dirty="0" smtClean="0">
                          <a:ln>
                            <a:noFill/>
                          </a:ln>
                          <a:solidFill>
                            <a:schemeClr val="tx1"/>
                          </a:solidFill>
                          <a:effectLst/>
                          <a:latin typeface="Arial" charset="0"/>
                        </a:rPr>
                        <a:t> HTTP server at VLIZ</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0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200" b="1" i="0" u="none" strike="noStrike" cap="none" normalizeH="0" baseline="0" dirty="0" err="1" smtClean="0">
                          <a:ln>
                            <a:noFill/>
                          </a:ln>
                          <a:solidFill>
                            <a:schemeClr val="tx1"/>
                          </a:solidFill>
                          <a:effectLst/>
                          <a:latin typeface="Arial" charset="0"/>
                          <a:cs typeface="Arial" charset="0"/>
                        </a:rPr>
                        <a:t>Notes</a:t>
                      </a:r>
                      <a:endParaRPr kumimoji="0" lang="nl-NL" sz="12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1400" b="0" i="0" u="none" strike="noStrike" cap="none" normalizeH="0" baseline="0" dirty="0" err="1" smtClean="0">
                          <a:ln>
                            <a:noFill/>
                          </a:ln>
                          <a:solidFill>
                            <a:schemeClr val="tx1"/>
                          </a:solidFill>
                          <a:effectLst/>
                          <a:latin typeface="Arial" charset="0"/>
                        </a:rPr>
                        <a:t>Many</a:t>
                      </a:r>
                      <a:r>
                        <a:rPr kumimoji="0" lang="nl-BE" sz="1400" b="0" i="0" u="none" strike="noStrike" cap="none" normalizeH="0" baseline="0" dirty="0" smtClean="0">
                          <a:ln>
                            <a:noFill/>
                          </a:ln>
                          <a:solidFill>
                            <a:schemeClr val="tx1"/>
                          </a:solidFill>
                          <a:effectLst/>
                          <a:latin typeface="Arial" charset="0"/>
                        </a:rPr>
                        <a:t> formats , </a:t>
                      </a:r>
                      <a:r>
                        <a:rPr kumimoji="0" lang="nl-BE" sz="1400" b="0" i="0" u="none" strike="noStrike" cap="none" normalizeH="0" baseline="0" dirty="0" err="1" smtClean="0">
                          <a:ln>
                            <a:noFill/>
                          </a:ln>
                          <a:solidFill>
                            <a:schemeClr val="tx1"/>
                          </a:solidFill>
                          <a:effectLst/>
                          <a:latin typeface="Arial" charset="0"/>
                        </a:rPr>
                        <a:t>some</a:t>
                      </a:r>
                      <a:r>
                        <a:rPr kumimoji="0" lang="nl-BE" sz="1400" b="0" i="0" u="none" strike="noStrike" cap="none" normalizeH="0" baseline="0" dirty="0" smtClean="0">
                          <a:ln>
                            <a:noFill/>
                          </a:ln>
                          <a:solidFill>
                            <a:schemeClr val="tx1"/>
                          </a:solidFill>
                          <a:effectLst/>
                          <a:latin typeface="Arial" charset="0"/>
                        </a:rPr>
                        <a:t> </a:t>
                      </a:r>
                      <a:r>
                        <a:rPr kumimoji="0" lang="nl-BE" sz="1400" b="0" i="0" u="none" strike="noStrike" cap="none" normalizeH="0" baseline="0" dirty="0" err="1" smtClean="0">
                          <a:ln>
                            <a:noFill/>
                          </a:ln>
                          <a:solidFill>
                            <a:schemeClr val="tx1"/>
                          </a:solidFill>
                          <a:effectLst/>
                          <a:latin typeface="Arial" charset="0"/>
                        </a:rPr>
                        <a:t>standards</a:t>
                      </a:r>
                      <a:r>
                        <a:rPr kumimoji="0" lang="nl-BE" sz="1400" b="0" i="0" u="none" strike="noStrike" cap="none" normalizeH="0" baseline="0" dirty="0" smtClean="0">
                          <a:ln>
                            <a:noFill/>
                          </a:ln>
                          <a:solidFill>
                            <a:schemeClr val="tx1"/>
                          </a:solidFill>
                          <a:effectLst/>
                          <a:latin typeface="Arial" charset="0"/>
                        </a:rPr>
                        <a:t> CREXX, OTT, GOES,</a:t>
                      </a:r>
                      <a:endParaRPr kumimoji="0" lang="en-US" sz="14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1400" b="0" i="0" u="none" strike="noStrike" cap="none" normalizeH="0" baseline="0" dirty="0" err="1" smtClean="0">
                          <a:ln>
                            <a:noFill/>
                          </a:ln>
                          <a:solidFill>
                            <a:schemeClr val="tx1"/>
                          </a:solidFill>
                          <a:effectLst/>
                          <a:latin typeface="Arial" charset="0"/>
                        </a:rPr>
                        <a:t>Mostly</a:t>
                      </a:r>
                      <a:r>
                        <a:rPr kumimoji="0" lang="nl-BE" sz="1400" b="0" i="0" u="none" strike="noStrike" cap="none" normalizeH="0" baseline="0" dirty="0" smtClean="0">
                          <a:ln>
                            <a:noFill/>
                          </a:ln>
                          <a:solidFill>
                            <a:schemeClr val="tx1"/>
                          </a:solidFill>
                          <a:effectLst/>
                          <a:latin typeface="Arial" charset="0"/>
                        </a:rPr>
                        <a:t> 1 new file per </a:t>
                      </a:r>
                      <a:r>
                        <a:rPr kumimoji="0" lang="nl-BE" sz="1400" b="0" i="0" u="none" strike="noStrike" cap="none" normalizeH="0" baseline="0" dirty="0" err="1" smtClean="0">
                          <a:ln>
                            <a:noFill/>
                          </a:ln>
                          <a:solidFill>
                            <a:schemeClr val="tx1"/>
                          </a:solidFill>
                          <a:effectLst/>
                          <a:latin typeface="Arial" charset="0"/>
                        </a:rPr>
                        <a:t>day</a:t>
                      </a:r>
                      <a:r>
                        <a:rPr kumimoji="0" lang="nl-BE" sz="1400" b="0" i="0" u="none" strike="noStrike" cap="none" normalizeH="0" baseline="0" dirty="0" smtClean="0">
                          <a:ln>
                            <a:noFill/>
                          </a:ln>
                          <a:solidFill>
                            <a:schemeClr val="tx1"/>
                          </a:solidFill>
                          <a:effectLst/>
                          <a:latin typeface="Arial" charset="0"/>
                        </a:rPr>
                        <a:t> per station, </a:t>
                      </a:r>
                      <a:r>
                        <a:rPr kumimoji="0" lang="nl-BE" sz="1400" b="0" i="0" u="none" strike="noStrike" cap="none" normalizeH="0" baseline="0" dirty="0" err="1" smtClean="0">
                          <a:ln>
                            <a:noFill/>
                          </a:ln>
                          <a:solidFill>
                            <a:schemeClr val="tx1"/>
                          </a:solidFill>
                          <a:effectLst/>
                          <a:latin typeface="Arial" charset="0"/>
                        </a:rPr>
                        <a:t>updated</a:t>
                      </a:r>
                      <a:r>
                        <a:rPr kumimoji="0" lang="nl-BE" sz="1400" b="0" i="0" u="none" strike="noStrike" cap="none" normalizeH="0" baseline="0" dirty="0" smtClean="0">
                          <a:ln>
                            <a:noFill/>
                          </a:ln>
                          <a:solidFill>
                            <a:schemeClr val="tx1"/>
                          </a:solidFill>
                          <a:effectLst/>
                          <a:latin typeface="Arial" charset="0"/>
                        </a:rPr>
                        <a:t> </a:t>
                      </a:r>
                      <a:r>
                        <a:rPr kumimoji="0" lang="nl-BE" sz="1400" b="0" i="0" u="none" strike="noStrike" cap="none" normalizeH="0" baseline="0" dirty="0" err="1" smtClean="0">
                          <a:ln>
                            <a:noFill/>
                          </a:ln>
                          <a:solidFill>
                            <a:schemeClr val="tx1"/>
                          </a:solidFill>
                          <a:effectLst/>
                          <a:latin typeface="Arial" charset="0"/>
                        </a:rPr>
                        <a:t>constantly</a:t>
                      </a:r>
                      <a:endParaRPr kumimoji="0" lang="en-US" sz="14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sz="1400" b="0" i="0" u="none" strike="noStrike" cap="none" normalizeH="0" baseline="0" dirty="0" err="1" smtClean="0">
                          <a:ln>
                            <a:noFill/>
                          </a:ln>
                          <a:solidFill>
                            <a:schemeClr val="tx1"/>
                          </a:solidFill>
                          <a:effectLst/>
                          <a:latin typeface="Arial" charset="0"/>
                        </a:rPr>
                        <a:t>Many</a:t>
                      </a:r>
                      <a:r>
                        <a:rPr kumimoji="0" lang="nl-BE" sz="1400" b="0" i="0" u="none" strike="noStrike" cap="none" normalizeH="0" baseline="0" dirty="0" smtClean="0">
                          <a:ln>
                            <a:noFill/>
                          </a:ln>
                          <a:solidFill>
                            <a:schemeClr val="tx1"/>
                          </a:solidFill>
                          <a:effectLst/>
                          <a:latin typeface="Arial" charset="0"/>
                        </a:rPr>
                        <a:t> formats</a:t>
                      </a:r>
                      <a:endParaRPr kumimoji="0" lang="en-US" sz="1400" b="0" i="0" u="none" strike="noStrike" cap="none" normalizeH="0" baseline="0" dirty="0" smtClean="0">
                        <a:ln>
                          <a:noFill/>
                        </a:ln>
                        <a:solidFill>
                          <a:schemeClr val="tx1"/>
                        </a:solidFill>
                        <a:effectLst/>
                        <a:latin typeface="Arial" charset="0"/>
                      </a:endParaRP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nl-NL" sz="1400" b="0" i="0" u="none" strike="noStrike" cap="none" normalizeH="0" baseline="0" dirty="0" err="1" smtClean="0">
                          <a:ln>
                            <a:noFill/>
                          </a:ln>
                          <a:solidFill>
                            <a:schemeClr val="tx1"/>
                          </a:solidFill>
                          <a:effectLst/>
                          <a:latin typeface="Arial" charset="0"/>
                        </a:rPr>
                        <a:t>Almost</a:t>
                      </a:r>
                      <a:r>
                        <a:rPr kumimoji="0" lang="nl-NL" sz="1400" b="0" i="0" u="none" strike="noStrike" cap="none" normalizeH="0" baseline="0" dirty="0" smtClean="0">
                          <a:ln>
                            <a:noFill/>
                          </a:ln>
                          <a:solidFill>
                            <a:schemeClr val="tx1"/>
                          </a:solidFill>
                          <a:effectLst/>
                          <a:latin typeface="Arial" charset="0"/>
                        </a:rPr>
                        <a:t> no delay</a:t>
                      </a:r>
                    </a:p>
                  </a:txBody>
                  <a:tcPr marL="91434" marR="9143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0235" y="311151"/>
            <a:ext cx="8907585" cy="4904258"/>
          </a:xfrm>
          <a:prstGeom prst="rect">
            <a:avLst/>
          </a:prstGeom>
        </p:spPr>
      </p:pic>
      <p:sp>
        <p:nvSpPr>
          <p:cNvPr id="7" name="Content Placeholder 6"/>
          <p:cNvSpPr>
            <a:spLocks noGrp="1"/>
          </p:cNvSpPr>
          <p:nvPr>
            <p:ph/>
          </p:nvPr>
        </p:nvSpPr>
        <p:spPr>
          <a:xfrm>
            <a:off x="457200" y="5215409"/>
            <a:ext cx="8579296" cy="1093912"/>
          </a:xfrm>
        </p:spPr>
        <p:txBody>
          <a:bodyPr/>
          <a:lstStyle/>
          <a:p>
            <a:pPr marL="0" indent="0">
              <a:buNone/>
            </a:pPr>
            <a:r>
              <a:rPr lang="nl-BE" sz="2400" dirty="0" err="1"/>
              <a:t>What</a:t>
            </a:r>
            <a:r>
              <a:rPr lang="nl-BE" sz="2400" dirty="0"/>
              <a:t> stations are </a:t>
            </a:r>
            <a:r>
              <a:rPr lang="nl-BE" sz="2400" dirty="0" err="1"/>
              <a:t>operational</a:t>
            </a:r>
            <a:r>
              <a:rPr lang="nl-BE" sz="2400" dirty="0"/>
              <a:t>  or offline.</a:t>
            </a:r>
          </a:p>
          <a:p>
            <a:pPr marL="0" indent="0">
              <a:buNone/>
            </a:pPr>
            <a:r>
              <a:rPr lang="nl-BE" sz="2400" dirty="0"/>
              <a:t>For </a:t>
            </a:r>
            <a:r>
              <a:rPr lang="nl-BE" sz="2400" dirty="0" err="1"/>
              <a:t>which</a:t>
            </a:r>
            <a:r>
              <a:rPr lang="nl-BE" sz="2400" dirty="0"/>
              <a:t> data flow GTS / FTP / HTTP /.. ?</a:t>
            </a:r>
          </a:p>
          <a:p>
            <a:pPr marL="0" indent="0">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List of stations</a:t>
            </a:r>
            <a:endParaRPr lang="en-US" dirty="0"/>
          </a:p>
        </p:txBody>
      </p:sp>
      <p:pic>
        <p:nvPicPr>
          <p:cNvPr id="5" name="Picture 4"/>
          <p:cNvPicPr>
            <a:picLocks noChangeAspect="1"/>
          </p:cNvPicPr>
          <p:nvPr/>
        </p:nvPicPr>
        <p:blipFill>
          <a:blip r:embed="rId2"/>
          <a:stretch>
            <a:fillRect/>
          </a:stretch>
        </p:blipFill>
        <p:spPr>
          <a:xfrm>
            <a:off x="423664" y="1446486"/>
            <a:ext cx="8243584" cy="4132402"/>
          </a:xfrm>
          <a:prstGeom prst="rect">
            <a:avLst/>
          </a:prstGeom>
        </p:spPr>
      </p:pic>
    </p:spTree>
    <p:extLst>
      <p:ext uri="{BB962C8B-B14F-4D97-AF65-F5344CB8AC3E}">
        <p14:creationId xmlns:p14="http://schemas.microsoft.com/office/powerpoint/2010/main" val="2317954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BE" altLang="nl-BE" dirty="0" smtClean="0"/>
              <a:t>Station details</a:t>
            </a: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357" y="1557338"/>
            <a:ext cx="7458075" cy="4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8519</TotalTime>
  <Words>1525</Words>
  <Application>Microsoft Office PowerPoint</Application>
  <PresentationFormat>On-screen Show (4:3)</PresentationFormat>
  <Paragraphs>284</Paragraphs>
  <Slides>39</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3" baseType="lpstr">
      <vt:lpstr>Arial</vt:lpstr>
      <vt:lpstr>Calibri</vt:lpstr>
      <vt:lpstr>Default Design</vt:lpstr>
      <vt:lpstr>PHOTO-PAINT</vt:lpstr>
      <vt:lpstr>PowerPoint Presentation</vt:lpstr>
      <vt:lpstr>Content</vt:lpstr>
      <vt:lpstr>Summary</vt:lpstr>
      <vt:lpstr>Summary</vt:lpstr>
      <vt:lpstr>Data flow</vt:lpstr>
      <vt:lpstr>PowerPoint Presentation</vt:lpstr>
      <vt:lpstr>PowerPoint Presentation</vt:lpstr>
      <vt:lpstr>List of stations</vt:lpstr>
      <vt:lpstr>Station details</vt:lpstr>
      <vt:lpstr>Tsunami signals</vt:lpstr>
      <vt:lpstr>Real Time monitoring multiple stations</vt:lpstr>
      <vt:lpstr>Optional quality control</vt:lpstr>
      <vt:lpstr>Parsing GTS messages</vt:lpstr>
      <vt:lpstr>Edit metadata</vt:lpstr>
      <vt:lpstr>Webservice API users</vt:lpstr>
      <vt:lpstr>Webservice API</vt:lpstr>
      <vt:lpstr>Query parameters</vt:lpstr>
      <vt:lpstr>Japan Tsunami 2011-03-11 impact on performance</vt:lpstr>
      <vt:lpstr>Sealevel Station Catalog (SSC)   http://www.ioc-sealevelmonitoring.org/ssc</vt:lpstr>
      <vt:lpstr>SSC Core fields</vt:lpstr>
      <vt:lpstr>SSC Station detail</vt:lpstr>
      <vt:lpstr>SSC  functionalities</vt:lpstr>
      <vt:lpstr>Sea Level Station Monitoring Facility- timeline (1/3)</vt:lpstr>
      <vt:lpstr>Sea Level Station Monitoring Facility- timeline (2/3)</vt:lpstr>
      <vt:lpstr>Sea Level Station Monitoring Facility- timeline (3/3)</vt:lpstr>
      <vt:lpstr>Since 2020 110 + 23 new stations </vt:lpstr>
      <vt:lpstr>Since 2020 new stations</vt:lpstr>
      <vt:lpstr>Workshops in 2022</vt:lpstr>
      <vt:lpstr>PowerPoint Presentation</vt:lpstr>
      <vt:lpstr>SHOA workshop results</vt:lpstr>
      <vt:lpstr>SHOA workshop results</vt:lpstr>
      <vt:lpstr>SHOA workshop results</vt:lpstr>
      <vt:lpstr>SHOA workshop results</vt:lpstr>
      <vt:lpstr>Projects started in 2022</vt:lpstr>
      <vt:lpstr>Plans</vt:lpstr>
      <vt:lpstr>New research tools</vt:lpstr>
      <vt:lpstr>Tonga</vt:lpstr>
      <vt:lpstr>Tonga waves Chile</vt:lpstr>
      <vt:lpstr>PowerPoint Presentation</vt:lpstr>
    </vt:vector>
  </TitlesOfParts>
  <Company>vfhvmf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Mieke Goffin</dc:creator>
  <cp:lastModifiedBy>Francisco Hernandez</cp:lastModifiedBy>
  <cp:revision>170</cp:revision>
  <dcterms:created xsi:type="dcterms:W3CDTF">2008-04-17T13:15:39Z</dcterms:created>
  <dcterms:modified xsi:type="dcterms:W3CDTF">2022-11-07T13:01:29Z</dcterms:modified>
</cp:coreProperties>
</file>