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3" r:id="rId7"/>
    <p:sldId id="264" r:id="rId8"/>
    <p:sldId id="265" r:id="rId9"/>
    <p:sldId id="266"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0" d="100"/>
          <a:sy n="70" d="100"/>
        </p:scale>
        <p:origin x="660"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EE07D-8211-2304-338F-0270EC005D1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7090A4D-8B68-D4D8-710A-F9F6039BED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A6843E-05C7-5C0B-095E-6485D4CCF494}"/>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5" name="Footer Placeholder 4">
            <a:extLst>
              <a:ext uri="{FF2B5EF4-FFF2-40B4-BE49-F238E27FC236}">
                <a16:creationId xmlns:a16="http://schemas.microsoft.com/office/drawing/2014/main" id="{43040F3C-DD42-E89D-6898-0218066543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453E14-F29C-A0F1-7289-DB8AA08F0149}"/>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32145812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74B6C6-7A41-DED6-CC34-D0C3CA5CB6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EAFCC2E-D24A-DEE6-8C2E-3F5117BD044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594E30-8AA9-AFE7-96B4-619F8C49C125}"/>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5" name="Footer Placeholder 4">
            <a:extLst>
              <a:ext uri="{FF2B5EF4-FFF2-40B4-BE49-F238E27FC236}">
                <a16:creationId xmlns:a16="http://schemas.microsoft.com/office/drawing/2014/main" id="{2111BE9E-9601-DC6B-3EB8-AD981B3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7F7073-849C-29CC-A1AF-B63C71C4EB6F}"/>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1549029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9DBD7E-111B-5C58-64EC-3E68BF719F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BFE1753-5338-906C-BB10-EB59A757091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1B67BD-5B7B-38FD-7475-F40D4222E77D}"/>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5" name="Footer Placeholder 4">
            <a:extLst>
              <a:ext uri="{FF2B5EF4-FFF2-40B4-BE49-F238E27FC236}">
                <a16:creationId xmlns:a16="http://schemas.microsoft.com/office/drawing/2014/main" id="{89BC8B0B-2E54-A903-F044-9626CAEDF15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4A64DB-2B35-4163-BACE-B4E5EC090FAC}"/>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206819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444FCF-51DC-07DC-F94B-3C286442211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0AF1DFE-16F9-4327-4B16-206E8847F55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D4584-FD43-D859-0963-26BADFB55D71}"/>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5" name="Footer Placeholder 4">
            <a:extLst>
              <a:ext uri="{FF2B5EF4-FFF2-40B4-BE49-F238E27FC236}">
                <a16:creationId xmlns:a16="http://schemas.microsoft.com/office/drawing/2014/main" id="{BD43BAC1-1380-0C1F-6822-1689C8403B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426955C-7525-83BF-0A14-9706C786AB7B}"/>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370403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4A287-CB0C-2160-BF71-B8E5EC626DB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7A38325-F377-61F8-CA7E-8436E4DEDF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A679012-29D6-FA4F-C711-1AC90D0CF6B4}"/>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5" name="Footer Placeholder 4">
            <a:extLst>
              <a:ext uri="{FF2B5EF4-FFF2-40B4-BE49-F238E27FC236}">
                <a16:creationId xmlns:a16="http://schemas.microsoft.com/office/drawing/2014/main" id="{D6A1BE36-BA9C-AC43-FBB2-525157A2E4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B2055BE-B1D6-5789-0C3E-33114494D3C1}"/>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2793032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952F20-5244-FAF2-FCC0-848ED35580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FDC38A-202D-37B5-5F65-F46AEB6282C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D555A2-B9DF-189E-1D8B-03215C5D20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D4A69BE-84B9-1464-2E9A-EC2328ECA51B}"/>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6" name="Footer Placeholder 5">
            <a:extLst>
              <a:ext uri="{FF2B5EF4-FFF2-40B4-BE49-F238E27FC236}">
                <a16:creationId xmlns:a16="http://schemas.microsoft.com/office/drawing/2014/main" id="{D13C6DF6-9200-1666-A097-24D78845DFF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81907B-F967-DB36-554E-F6B1A1415527}"/>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481285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F6783-8F0E-A09B-3446-67CDC3A33A7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61E1D3-7744-1DDB-7E12-F5DEA8D2BF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E46A129-8402-80F4-4C39-55A3DCCEAC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29E38D-6386-672D-346F-BF22504BCEE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735DFF1-4827-EC82-EA83-A10B72A278D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683735C-38F5-5829-FD01-7FC3DABF78C0}"/>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8" name="Footer Placeholder 7">
            <a:extLst>
              <a:ext uri="{FF2B5EF4-FFF2-40B4-BE49-F238E27FC236}">
                <a16:creationId xmlns:a16="http://schemas.microsoft.com/office/drawing/2014/main" id="{C9889C14-B4AF-9227-7DDC-A1AE92F44C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137F33B-925B-FCAF-874E-A6214CAF004D}"/>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1252216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7B866-2A6E-F342-F256-A240D05FB94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0969518-A8B4-1A81-7250-A88F38C00E45}"/>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4" name="Footer Placeholder 3">
            <a:extLst>
              <a:ext uri="{FF2B5EF4-FFF2-40B4-BE49-F238E27FC236}">
                <a16:creationId xmlns:a16="http://schemas.microsoft.com/office/drawing/2014/main" id="{1227AE9E-2683-78B6-8915-3C3E95EA7A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9E9937A-2696-55ED-D768-B532BA67CD55}"/>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61340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2B24A-27AC-1781-ACCB-E661FDC81F18}"/>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3" name="Footer Placeholder 2">
            <a:extLst>
              <a:ext uri="{FF2B5EF4-FFF2-40B4-BE49-F238E27FC236}">
                <a16:creationId xmlns:a16="http://schemas.microsoft.com/office/drawing/2014/main" id="{7EFA1E5A-1379-5212-919F-DAC99A953AD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3C76FD-6EDA-CCDC-4245-FE4876A287D4}"/>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3320521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78439-0E06-6953-CDA7-270C4AC34B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232958-C05F-17AA-B43F-38828601C8E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4FDA2F1-4480-FEC1-B5C9-CA15DB2B26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AD4C7B-97E3-DD5A-9AEF-E7CF79C77D0B}"/>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6" name="Footer Placeholder 5">
            <a:extLst>
              <a:ext uri="{FF2B5EF4-FFF2-40B4-BE49-F238E27FC236}">
                <a16:creationId xmlns:a16="http://schemas.microsoft.com/office/drawing/2014/main" id="{2E06E46E-3992-8EB3-6BD4-B757F5BC0C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8373AE-897F-45DD-B165-0C1784E01D59}"/>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36399733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F31AFE-A0DE-7B62-903E-63D19FE2DA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98CD682-4E8A-C1F1-B08B-AF1D457165A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5B28ED0-8E11-A3C7-379B-6CA625F2C1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592E5-D39B-7155-FFAB-B842CB393A40}"/>
              </a:ext>
            </a:extLst>
          </p:cNvPr>
          <p:cNvSpPr>
            <a:spLocks noGrp="1"/>
          </p:cNvSpPr>
          <p:nvPr>
            <p:ph type="dt" sz="half" idx="10"/>
          </p:nvPr>
        </p:nvSpPr>
        <p:spPr/>
        <p:txBody>
          <a:bodyPr/>
          <a:lstStyle/>
          <a:p>
            <a:fld id="{3EB09B7D-0E88-48F1-8772-1A68EB9D0EFE}" type="datetimeFigureOut">
              <a:rPr lang="en-US" smtClean="0"/>
              <a:t>8/21/2022</a:t>
            </a:fld>
            <a:endParaRPr lang="en-US"/>
          </a:p>
        </p:txBody>
      </p:sp>
      <p:sp>
        <p:nvSpPr>
          <p:cNvPr id="6" name="Footer Placeholder 5">
            <a:extLst>
              <a:ext uri="{FF2B5EF4-FFF2-40B4-BE49-F238E27FC236}">
                <a16:creationId xmlns:a16="http://schemas.microsoft.com/office/drawing/2014/main" id="{B45BB4FC-C685-760D-8DD6-5D8EA37667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B75C49-ABDE-892C-AA50-E88F9AF1A6C0}"/>
              </a:ext>
            </a:extLst>
          </p:cNvPr>
          <p:cNvSpPr>
            <a:spLocks noGrp="1"/>
          </p:cNvSpPr>
          <p:nvPr>
            <p:ph type="sldNum" sz="quarter" idx="12"/>
          </p:nvPr>
        </p:nvSpPr>
        <p:spPr/>
        <p:txBody>
          <a:bodyPr/>
          <a:lstStyle/>
          <a:p>
            <a:fld id="{3285E64C-C791-4DDA-87F9-A53D5756A5C5}" type="slidenum">
              <a:rPr lang="en-US" smtClean="0"/>
              <a:t>‹#›</a:t>
            </a:fld>
            <a:endParaRPr lang="en-US"/>
          </a:p>
        </p:txBody>
      </p:sp>
    </p:spTree>
    <p:extLst>
      <p:ext uri="{BB962C8B-B14F-4D97-AF65-F5344CB8AC3E}">
        <p14:creationId xmlns:p14="http://schemas.microsoft.com/office/powerpoint/2010/main" val="11354848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40000"/>
                <a:lumOff val="60000"/>
              </a:schemeClr>
            </a:gs>
            <a:gs pos="6000">
              <a:schemeClr val="accent1">
                <a:lumMod val="45000"/>
                <a:lumOff val="55000"/>
              </a:schemeClr>
            </a:gs>
            <a:gs pos="83000">
              <a:schemeClr val="accent1">
                <a:lumMod val="45000"/>
                <a:lumOff val="55000"/>
              </a:schemeClr>
            </a:gs>
            <a:gs pos="100000">
              <a:srgbClr val="0070C0"/>
            </a:gs>
          </a:gsLst>
          <a:lin ang="5400000" scaled="1"/>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DC6EF3-991A-C074-0F92-11E4A5D218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B13E2F5-BCC4-044E-AD86-D011F317790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7B570E-F3C2-65A7-CE6E-DE0DD903373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B09B7D-0E88-48F1-8772-1A68EB9D0EFE}" type="datetimeFigureOut">
              <a:rPr lang="en-US" smtClean="0"/>
              <a:t>8/21/2022</a:t>
            </a:fld>
            <a:endParaRPr lang="en-US"/>
          </a:p>
        </p:txBody>
      </p:sp>
      <p:sp>
        <p:nvSpPr>
          <p:cNvPr id="5" name="Footer Placeholder 4">
            <a:extLst>
              <a:ext uri="{FF2B5EF4-FFF2-40B4-BE49-F238E27FC236}">
                <a16:creationId xmlns:a16="http://schemas.microsoft.com/office/drawing/2014/main" id="{2FE06C90-2DA6-0C74-0AAF-98A5E85ABBD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8B88ED-F818-D2F8-972A-4811C8D6E9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85E64C-C791-4DDA-87F9-A53D5756A5C5}" type="slidenum">
              <a:rPr lang="en-US" smtClean="0"/>
              <a:t>‹#›</a:t>
            </a:fld>
            <a:endParaRPr lang="en-US"/>
          </a:p>
        </p:txBody>
      </p:sp>
    </p:spTree>
    <p:extLst>
      <p:ext uri="{BB962C8B-B14F-4D97-AF65-F5344CB8AC3E}">
        <p14:creationId xmlns:p14="http://schemas.microsoft.com/office/powerpoint/2010/main" val="2731808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856344"/>
            <a:ext cx="12192000" cy="2129452"/>
          </a:xfrm>
        </p:spPr>
        <p:txBody>
          <a:bodyPr>
            <a:noAutofit/>
          </a:bodyPr>
          <a:lstStyle/>
          <a:p>
            <a:pPr algn="ctr"/>
            <a:r>
              <a:rPr lang="en-US" sz="6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Sea Level variations along the Egyptian Mediterranean Coast</a:t>
            </a:r>
            <a:endParaRPr lang="ar-EG" sz="6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0" y="4266128"/>
            <a:ext cx="12192000" cy="2134672"/>
          </a:xfrm>
        </p:spPr>
        <p:txBody>
          <a:bodyPr>
            <a:noAutofit/>
          </a:bodyPr>
          <a:lstStyle/>
          <a:p>
            <a:r>
              <a:rPr lang="en-US" sz="44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Prof</a:t>
            </a:r>
            <a:r>
              <a:rPr lang="en-US" sz="44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Mohamed Said</a:t>
            </a:r>
          </a:p>
          <a:p>
            <a:r>
              <a:rPr lang="en-US"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National Institute of Oceanography and Fisheries (NIOF), Egypt</a:t>
            </a:r>
            <a:endParaRPr lang="ar-EG" sz="2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69285F-0CCB-CC07-59C5-C5836F9210B4}"/>
              </a:ext>
            </a:extLst>
          </p:cNvPr>
          <p:cNvSpPr>
            <a:spLocks noGrp="1"/>
          </p:cNvSpPr>
          <p:nvPr>
            <p:ph type="title"/>
          </p:nvPr>
        </p:nvSpPr>
        <p:spPr>
          <a:xfrm>
            <a:off x="838199" y="0"/>
            <a:ext cx="10515600" cy="796018"/>
          </a:xfrm>
        </p:spPr>
        <p:txBody>
          <a:bodyPr/>
          <a:lstStyle/>
          <a:p>
            <a:r>
              <a:rPr lang="en-US" dirty="0">
                <a:latin typeface="Times New Roman" panose="02020603050405020304" pitchFamily="18" charset="0"/>
                <a:cs typeface="Times New Roman" panose="02020603050405020304" pitchFamily="18" charset="0"/>
              </a:rPr>
              <a:t>Introduction</a:t>
            </a:r>
          </a:p>
        </p:txBody>
      </p:sp>
      <p:sp>
        <p:nvSpPr>
          <p:cNvPr id="3" name="Content Placeholder 2">
            <a:extLst>
              <a:ext uri="{FF2B5EF4-FFF2-40B4-BE49-F238E27FC236}">
                <a16:creationId xmlns:a16="http://schemas.microsoft.com/office/drawing/2014/main" id="{EC7E0A82-370D-CA61-2B07-08F21A88D9BA}"/>
              </a:ext>
            </a:extLst>
          </p:cNvPr>
          <p:cNvSpPr>
            <a:spLocks noGrp="1"/>
          </p:cNvSpPr>
          <p:nvPr>
            <p:ph idx="1"/>
          </p:nvPr>
        </p:nvSpPr>
        <p:spPr>
          <a:xfrm>
            <a:off x="0" y="667658"/>
            <a:ext cx="12192000" cy="6190342"/>
          </a:xfrm>
        </p:spPr>
        <p:txBody>
          <a:bodyPr>
            <a:noAutofit/>
          </a:bodyPr>
          <a:lstStyle/>
          <a:p>
            <a:pPr algn="just"/>
            <a:r>
              <a:rPr lang="en-GB" sz="2700" dirty="0">
                <a:effectLst/>
                <a:latin typeface="Times New Roman" panose="02020603050405020304" pitchFamily="18" charset="0"/>
                <a:ea typeface="Calibri" panose="020F0502020204030204" pitchFamily="34" charset="0"/>
                <a:cs typeface="Times New Roman" panose="02020603050405020304" pitchFamily="18" charset="0"/>
              </a:rPr>
              <a:t>The observed sea level variation off the Egyptian Mediterranean coast results mainly from the combination of two elevations: astronomical tides and surges. Tides, as in the whole Mediterranean basin, are mainly semidiurnal, with a general tidal range in the order of a few centimetres. Surges, on the other hand, have more impact on the Egyptian Mediterranean coast. They may reach 1.0 m elevation under the effect of the meteorological factors. The combined impact of astronomical tides, storm surges and sea level rise (SLR) can severely affect lives and coastal properties.</a:t>
            </a:r>
          </a:p>
          <a:p>
            <a:pPr algn="just"/>
            <a:r>
              <a:rPr lang="en-GB" sz="2700" dirty="0">
                <a:effectLst/>
                <a:latin typeface="Times New Roman" panose="02020603050405020304" pitchFamily="18" charset="0"/>
                <a:ea typeface="Calibri" panose="020F0502020204030204" pitchFamily="34" charset="0"/>
                <a:cs typeface="Times New Roman" panose="02020603050405020304" pitchFamily="18" charset="0"/>
              </a:rPr>
              <a:t> Sea level data from six tide gauges were used to study four aspects of coastal sea level</a:t>
            </a:r>
            <a:r>
              <a:rPr lang="en-GB" sz="27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marL="514350" indent="-514350" algn="just">
              <a:buAutoNum type="arabicParenBoth"/>
            </a:pPr>
            <a:r>
              <a:rPr lang="en-GB" sz="2700" dirty="0" smtClean="0">
                <a:effectLst/>
                <a:latin typeface="Times New Roman" panose="02020603050405020304" pitchFamily="18" charset="0"/>
                <a:ea typeface="Calibri" panose="020F0502020204030204" pitchFamily="34" charset="0"/>
                <a:cs typeface="Times New Roman" panose="02020603050405020304" pitchFamily="18" charset="0"/>
              </a:rPr>
              <a:t>Tidal </a:t>
            </a:r>
            <a:r>
              <a:rPr lang="en-GB" sz="2700" dirty="0">
                <a:effectLst/>
                <a:latin typeface="Times New Roman" panose="02020603050405020304" pitchFamily="18" charset="0"/>
                <a:ea typeface="Calibri" panose="020F0502020204030204" pitchFamily="34" charset="0"/>
                <a:cs typeface="Times New Roman" panose="02020603050405020304" pitchFamily="18" charset="0"/>
              </a:rPr>
              <a:t>characteristics</a:t>
            </a:r>
            <a:r>
              <a:rPr lang="en-GB" sz="27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marL="514350" indent="-514350" algn="just">
              <a:buAutoNum type="arabicParenBoth"/>
            </a:pPr>
            <a:r>
              <a:rPr lang="en-GB" sz="2700" dirty="0" smtClean="0">
                <a:effectLst/>
                <a:latin typeface="Times New Roman" panose="02020603050405020304" pitchFamily="18" charset="0"/>
                <a:ea typeface="Calibri" panose="020F0502020204030204" pitchFamily="34" charset="0"/>
                <a:cs typeface="Times New Roman" panose="02020603050405020304" pitchFamily="18" charset="0"/>
              </a:rPr>
              <a:t>Spatial </a:t>
            </a:r>
            <a:r>
              <a:rPr lang="en-GB" sz="2700" dirty="0">
                <a:effectLst/>
                <a:latin typeface="Times New Roman" panose="02020603050405020304" pitchFamily="18" charset="0"/>
                <a:ea typeface="Calibri" panose="020F0502020204030204" pitchFamily="34" charset="0"/>
                <a:cs typeface="Times New Roman" panose="02020603050405020304" pitchFamily="18" charset="0"/>
              </a:rPr>
              <a:t>variations of the MSL</a:t>
            </a:r>
            <a:r>
              <a:rPr lang="en-GB" sz="2700" dirty="0" smtClean="0">
                <a:effectLst/>
                <a:latin typeface="Times New Roman" panose="02020603050405020304" pitchFamily="18" charset="0"/>
                <a:ea typeface="Calibri" panose="020F0502020204030204" pitchFamily="34" charset="0"/>
                <a:cs typeface="Times New Roman" panose="02020603050405020304" pitchFamily="18" charset="0"/>
              </a:rPr>
              <a:t>,</a:t>
            </a:r>
          </a:p>
          <a:p>
            <a:pPr marL="514350" indent="-514350" algn="just">
              <a:buAutoNum type="arabicParenBoth"/>
            </a:pPr>
            <a:r>
              <a:rPr lang="en-GB" sz="2700" dirty="0" smtClean="0">
                <a:effectLst/>
                <a:latin typeface="Times New Roman" panose="02020603050405020304" pitchFamily="18" charset="0"/>
                <a:ea typeface="Calibri" panose="020F0502020204030204" pitchFamily="34" charset="0"/>
                <a:cs typeface="Times New Roman" panose="02020603050405020304" pitchFamily="18" charset="0"/>
              </a:rPr>
              <a:t>Annual </a:t>
            </a:r>
            <a:r>
              <a:rPr lang="en-GB" sz="2700" dirty="0">
                <a:effectLst/>
                <a:latin typeface="Times New Roman" panose="02020603050405020304" pitchFamily="18" charset="0"/>
                <a:ea typeface="Calibri" panose="020F0502020204030204" pitchFamily="34" charset="0"/>
                <a:cs typeface="Times New Roman" panose="02020603050405020304" pitchFamily="18" charset="0"/>
              </a:rPr>
              <a:t>rates of variations in the </a:t>
            </a:r>
            <a:r>
              <a:rPr lang="en-GB" sz="2700" dirty="0" smtClean="0">
                <a:effectLst/>
                <a:latin typeface="Times New Roman" panose="02020603050405020304" pitchFamily="18" charset="0"/>
                <a:ea typeface="Calibri" panose="020F0502020204030204" pitchFamily="34" charset="0"/>
                <a:cs typeface="Times New Roman" panose="02020603050405020304" pitchFamily="18" charset="0"/>
              </a:rPr>
              <a:t>MSL</a:t>
            </a:r>
          </a:p>
          <a:p>
            <a:pPr marL="514350" indent="-514350" algn="just">
              <a:buAutoNum type="arabicParenBoth"/>
            </a:pPr>
            <a:r>
              <a:rPr lang="en-GB" sz="2700" dirty="0" smtClean="0">
                <a:effectLst/>
                <a:latin typeface="Times New Roman" panose="02020603050405020304" pitchFamily="18" charset="0"/>
                <a:ea typeface="Calibri" panose="020F0502020204030204" pitchFamily="34" charset="0"/>
                <a:cs typeface="Times New Roman" panose="02020603050405020304" pitchFamily="18" charset="0"/>
              </a:rPr>
              <a:t>Seasonal </a:t>
            </a:r>
            <a:r>
              <a:rPr lang="en-GB" sz="2700" dirty="0">
                <a:effectLst/>
                <a:latin typeface="Times New Roman" panose="02020603050405020304" pitchFamily="18" charset="0"/>
                <a:ea typeface="Calibri" panose="020F0502020204030204" pitchFamily="34" charset="0"/>
                <a:cs typeface="Times New Roman" panose="02020603050405020304" pitchFamily="18" charset="0"/>
              </a:rPr>
              <a:t>variations of sea level, along the Egyptian Mediterranean coast. The study analysed more extensive data than previous studies along this coast.</a:t>
            </a:r>
            <a:endParaRPr lang="en-US" sz="27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077666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3FD0B4-E5A5-D51A-8D9A-C4DB2BF68721}"/>
              </a:ext>
            </a:extLst>
          </p:cNvPr>
          <p:cNvSpPr>
            <a:spLocks noGrp="1"/>
          </p:cNvSpPr>
          <p:nvPr>
            <p:ph type="title"/>
          </p:nvPr>
        </p:nvSpPr>
        <p:spPr>
          <a:xfrm>
            <a:off x="0" y="1"/>
            <a:ext cx="10515600" cy="928914"/>
          </a:xfrm>
        </p:spPr>
        <p:txBody>
          <a:bodyPr/>
          <a:lstStyle/>
          <a:p>
            <a:r>
              <a:rPr lang="en-US" dirty="0">
                <a:latin typeface="Times New Roman" panose="02020603050405020304" pitchFamily="18" charset="0"/>
                <a:cs typeface="Times New Roman" panose="02020603050405020304" pitchFamily="18" charset="0"/>
              </a:rPr>
              <a:t>Data and Methods of </a:t>
            </a:r>
            <a:r>
              <a:rPr lang="en-US" dirty="0" smtClean="0">
                <a:latin typeface="Times New Roman" panose="02020603050405020304" pitchFamily="18" charset="0"/>
                <a:cs typeface="Times New Roman" panose="02020603050405020304" pitchFamily="18" charset="0"/>
              </a:rPr>
              <a:t>Analysis</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4237A04-D148-8AFA-316A-8BD0C7B880DB}"/>
              </a:ext>
            </a:extLst>
          </p:cNvPr>
          <p:cNvSpPr>
            <a:spLocks noGrp="1"/>
          </p:cNvSpPr>
          <p:nvPr>
            <p:ph idx="1"/>
          </p:nvPr>
        </p:nvSpPr>
        <p:spPr>
          <a:xfrm>
            <a:off x="0" y="678996"/>
            <a:ext cx="12192000" cy="2035175"/>
          </a:xfrm>
        </p:spPr>
        <p:txBody>
          <a:bodyPr>
            <a:normAutofit/>
          </a:bodyPr>
          <a:lstStyle/>
          <a:p>
            <a:pPr algn="just"/>
            <a:r>
              <a:rPr lang="en-GB" dirty="0">
                <a:effectLst/>
                <a:latin typeface="Times New Roman" panose="02020603050405020304" pitchFamily="18" charset="0"/>
                <a:ea typeface="Calibri" panose="020F0502020204030204" pitchFamily="34" charset="0"/>
                <a:cs typeface="Times New Roman" panose="02020603050405020304" pitchFamily="18" charset="0"/>
              </a:rPr>
              <a:t>The present work is based on six data sets of hourly sea level records from six tide gauges distributed over the Egyptian Mediterranean coast (Fig. 1). These gauges were deployed at Port Said (PS), </a:t>
            </a:r>
            <a:r>
              <a:rPr lang="en-GB" dirty="0" err="1">
                <a:effectLst/>
                <a:latin typeface="Times New Roman" panose="02020603050405020304" pitchFamily="18" charset="0"/>
                <a:ea typeface="Calibri" panose="020F0502020204030204" pitchFamily="34" charset="0"/>
                <a:cs typeface="Times New Roman" panose="02020603050405020304" pitchFamily="18" charset="0"/>
              </a:rPr>
              <a:t>Burullus</a:t>
            </a:r>
            <a:r>
              <a:rPr lang="en-GB" dirty="0">
                <a:effectLst/>
                <a:latin typeface="Times New Roman" panose="02020603050405020304" pitchFamily="18" charset="0"/>
                <a:ea typeface="Calibri" panose="020F0502020204030204" pitchFamily="34" charset="0"/>
                <a:cs typeface="Times New Roman" panose="02020603050405020304" pitchFamily="18" charset="0"/>
              </a:rPr>
              <a:t> new harbour (BR), Abu-Qir Bay (AQ), Alexandria Western Harbour (AWH), Sidi Abdel-Rahman (SAR) and </a:t>
            </a:r>
            <a:r>
              <a:rPr lang="en-GB" dirty="0" err="1">
                <a:effectLst/>
                <a:latin typeface="Times New Roman" panose="02020603050405020304" pitchFamily="18" charset="0"/>
                <a:ea typeface="Calibri" panose="020F0502020204030204" pitchFamily="34" charset="0"/>
                <a:cs typeface="Times New Roman" panose="02020603050405020304" pitchFamily="18" charset="0"/>
              </a:rPr>
              <a:t>Mersa</a:t>
            </a:r>
            <a:r>
              <a:rPr lang="en-GB" dirty="0">
                <a:effectLst/>
                <a:latin typeface="Times New Roman" panose="02020603050405020304" pitchFamily="18" charset="0"/>
                <a:ea typeface="Calibri" panose="020F0502020204030204" pitchFamily="34" charset="0"/>
                <a:cs typeface="Times New Roman" panose="02020603050405020304" pitchFamily="18" charset="0"/>
              </a:rPr>
              <a:t> </a:t>
            </a:r>
            <a:r>
              <a:rPr lang="en-GB" dirty="0" err="1">
                <a:effectLst/>
                <a:latin typeface="Times New Roman" panose="02020603050405020304" pitchFamily="18" charset="0"/>
                <a:ea typeface="Calibri" panose="020F0502020204030204" pitchFamily="34" charset="0"/>
                <a:cs typeface="Times New Roman" panose="02020603050405020304" pitchFamily="18" charset="0"/>
              </a:rPr>
              <a:t>Matrouh</a:t>
            </a:r>
            <a:r>
              <a:rPr lang="en-GB" dirty="0">
                <a:effectLst/>
                <a:latin typeface="Times New Roman" panose="02020603050405020304" pitchFamily="18" charset="0"/>
                <a:ea typeface="Calibri" panose="020F0502020204030204" pitchFamily="34" charset="0"/>
                <a:cs typeface="Times New Roman" panose="02020603050405020304" pitchFamily="18" charset="0"/>
              </a:rPr>
              <a:t> (MM), from east to west, respectively</a:t>
            </a:r>
            <a:r>
              <a:rPr lang="en-GB"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7A0395A1-3D5E-04B3-CEB7-542B61246963}"/>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 y="2714171"/>
            <a:ext cx="12192000" cy="4143829"/>
          </a:xfrm>
          <a:prstGeom prst="rect">
            <a:avLst/>
          </a:prstGeom>
          <a:noFill/>
          <a:ln>
            <a:noFill/>
          </a:ln>
        </p:spPr>
      </p:pic>
    </p:spTree>
    <p:extLst>
      <p:ext uri="{BB962C8B-B14F-4D97-AF65-F5344CB8AC3E}">
        <p14:creationId xmlns:p14="http://schemas.microsoft.com/office/powerpoint/2010/main" val="19080649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FAEACC-A9AD-51B3-CB6F-F18C6CAB9999}"/>
              </a:ext>
            </a:extLst>
          </p:cNvPr>
          <p:cNvSpPr>
            <a:spLocks noGrp="1"/>
          </p:cNvSpPr>
          <p:nvPr>
            <p:ph type="title"/>
          </p:nvPr>
        </p:nvSpPr>
        <p:spPr>
          <a:xfrm>
            <a:off x="0" y="0"/>
            <a:ext cx="12192000" cy="1325563"/>
          </a:xfrm>
        </p:spPr>
        <p:txBody>
          <a:bodyPr>
            <a:normAutofit/>
          </a:bodyPr>
          <a:lstStyle/>
          <a:p>
            <a:pPr algn="ctr"/>
            <a:r>
              <a:rPr lang="en-US" sz="3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Location names, tide gauge positions, periods of records of sea level data and percentage of the missed data</a:t>
            </a:r>
          </a:p>
        </p:txBody>
      </p:sp>
      <p:pic>
        <p:nvPicPr>
          <p:cNvPr id="4" name="Content Placeholder 3">
            <a:extLst>
              <a:ext uri="{FF2B5EF4-FFF2-40B4-BE49-F238E27FC236}">
                <a16:creationId xmlns:a16="http://schemas.microsoft.com/office/drawing/2014/main" id="{211F51D6-55A4-4AC9-084A-7DE0A4A21F62}"/>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25714" y="1137774"/>
            <a:ext cx="10798629" cy="5669425"/>
          </a:xfrm>
          <a:prstGeom prst="rect">
            <a:avLst/>
          </a:prstGeom>
          <a:noFill/>
          <a:ln>
            <a:noFill/>
          </a:ln>
        </p:spPr>
      </p:pic>
    </p:spTree>
    <p:extLst>
      <p:ext uri="{BB962C8B-B14F-4D97-AF65-F5344CB8AC3E}">
        <p14:creationId xmlns:p14="http://schemas.microsoft.com/office/powerpoint/2010/main" val="27260306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A11DDA5F-4631-EF81-E0B9-E87FB1663F66}"/>
              </a:ext>
            </a:extLst>
          </p:cNvPr>
          <p:cNvPicPr>
            <a:picLocks noChangeAspect="1"/>
          </p:cNvPicPr>
          <p:nvPr/>
        </p:nvPicPr>
        <p:blipFill rotWithShape="1">
          <a:blip r:embed="rId2">
            <a:extLst>
              <a:ext uri="{28A0092B-C50C-407E-A947-70E740481C1C}">
                <a14:useLocalDpi xmlns:a14="http://schemas.microsoft.com/office/drawing/2010/main" val="0"/>
              </a:ext>
            </a:extLst>
          </a:blip>
          <a:srcRect b="4968"/>
          <a:stretch/>
        </p:blipFill>
        <p:spPr bwMode="auto">
          <a:xfrm>
            <a:off x="6545943" y="-7738"/>
            <a:ext cx="5657039" cy="6865738"/>
          </a:xfrm>
          <a:prstGeom prst="rect">
            <a:avLst/>
          </a:prstGeom>
          <a:noFill/>
          <a:ln>
            <a:noFill/>
          </a:ln>
        </p:spPr>
      </p:pic>
      <p:sp>
        <p:nvSpPr>
          <p:cNvPr id="2" name="Title 1">
            <a:extLst>
              <a:ext uri="{FF2B5EF4-FFF2-40B4-BE49-F238E27FC236}">
                <a16:creationId xmlns:a16="http://schemas.microsoft.com/office/drawing/2014/main" id="{DD6265C1-F87E-A809-6334-FD5076511FFF}"/>
              </a:ext>
            </a:extLst>
          </p:cNvPr>
          <p:cNvSpPr>
            <a:spLocks noGrp="1"/>
          </p:cNvSpPr>
          <p:nvPr>
            <p:ph type="title"/>
          </p:nvPr>
        </p:nvSpPr>
        <p:spPr>
          <a:xfrm>
            <a:off x="0" y="477672"/>
            <a:ext cx="6687403" cy="914400"/>
          </a:xfrm>
        </p:spPr>
        <p:txBody>
          <a:bodyPr>
            <a:noAutofit/>
          </a:bodyPr>
          <a:lstStyle/>
          <a:p>
            <a:r>
              <a:rPr lang="en-GB"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Spatial variations of the annual </a:t>
            </a:r>
            <a:r>
              <a:rPr lang="en-GB" sz="32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MSL</a:t>
            </a:r>
            <a:br>
              <a:rPr lang="en-GB" sz="32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br>
            <a:r>
              <a:rPr lang="en-GB" sz="32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t>
            </a:r>
            <a:r>
              <a:rPr lang="en-GB" sz="32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sea level rates)</a:t>
            </a:r>
            <a:endParaRPr lang="en-US" sz="3200"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2A457124-9430-952A-6ADF-DF4E549BFB12}"/>
              </a:ext>
            </a:extLst>
          </p:cNvPr>
          <p:cNvSpPr>
            <a:spLocks noGrp="1"/>
          </p:cNvSpPr>
          <p:nvPr>
            <p:ph idx="1"/>
          </p:nvPr>
        </p:nvSpPr>
        <p:spPr>
          <a:xfrm>
            <a:off x="72571" y="1654740"/>
            <a:ext cx="6400800" cy="5033314"/>
          </a:xfrm>
        </p:spPr>
        <p:txBody>
          <a:bodyPr>
            <a:noAutofit/>
          </a:bodyPr>
          <a:lstStyle/>
          <a:p>
            <a:pPr marL="0" indent="0" algn="just">
              <a:buNone/>
            </a:pP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Results revealed a general trend of increase in the annual </a:t>
            </a:r>
            <a:r>
              <a:rPr lang="en-GB"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MSL along </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the Egyptian Mediterranean Coast but with different rates.</a:t>
            </a:r>
          </a:p>
          <a:p>
            <a:pPr marL="0" indent="0" algn="just">
              <a:buNone/>
            </a:pP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The Nile Delta, examine the highest rates of increase </a:t>
            </a:r>
            <a:r>
              <a:rPr lang="en-GB"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being </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4.8 mm/</a:t>
            </a:r>
            <a:r>
              <a:rPr lang="en-GB"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yr</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(Port Said), </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3.8 mm/</a:t>
            </a:r>
            <a:r>
              <a:rPr lang="en-GB"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yr</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t>
            </a:r>
            <a:r>
              <a:rPr lang="en-GB" b="1" dirty="0" err="1">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Burullus</a:t>
            </a:r>
            <a:r>
              <a:rPr lang="en-GB"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and </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6.4 mm/</a:t>
            </a:r>
            <a:r>
              <a:rPr lang="en-GB"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yr</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(Abu Qir). On the other hand, the three </a:t>
            </a:r>
            <a:r>
              <a:rPr lang="en-GB"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other rates </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of increase are </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2.2 mm/</a:t>
            </a:r>
            <a:r>
              <a:rPr lang="en-GB"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yr</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(Alexandria Wester Harbour</a:t>
            </a:r>
            <a:r>
              <a:rPr lang="en-GB"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GB"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1.0 </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mm/</a:t>
            </a:r>
            <a:r>
              <a:rPr lang="en-GB"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yr</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(Sidi Abdel Rahman) and </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2.4</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GB"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mm/</a:t>
            </a:r>
            <a:r>
              <a:rPr lang="en-GB"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yr</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GB" b="1" dirty="0" err="1">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Mersa</a:t>
            </a:r>
            <a:r>
              <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 </a:t>
            </a:r>
            <a:r>
              <a:rPr lang="en-GB" b="1" dirty="0" err="1">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Matruh</a:t>
            </a:r>
            <a:r>
              <a:rPr lang="en-GB" b="1" dirty="0" smtClean="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rPr>
              <a:t>).</a:t>
            </a:r>
            <a:endParaRPr lang="en-GB" b="1" dirty="0">
              <a:solidFill>
                <a:srgbClr val="00206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4065837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2B443A-CB55-0DB6-5579-D4D913F8840E}"/>
              </a:ext>
            </a:extLst>
          </p:cNvPr>
          <p:cNvSpPr>
            <a:spLocks noGrp="1"/>
          </p:cNvSpPr>
          <p:nvPr>
            <p:ph idx="1"/>
          </p:nvPr>
        </p:nvSpPr>
        <p:spPr>
          <a:xfrm>
            <a:off x="203199" y="261257"/>
            <a:ext cx="11814629" cy="6313714"/>
          </a:xfrm>
        </p:spPr>
        <p:txBody>
          <a:bodyPr>
            <a:normAutofit/>
          </a:bodyPr>
          <a:lstStyle/>
          <a:p>
            <a:pPr marL="174625" indent="-174625" algn="just">
              <a:buNone/>
            </a:pPr>
            <a:r>
              <a:rPr lang="en-GB" sz="4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Overall</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the average rate of the SLR along the Egyptian Mediterranean coast is </a:t>
            </a:r>
            <a:r>
              <a:rPr lang="en-GB" sz="4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3.4 mm/yr</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This is larger than the global Sea Level Rise rate for the 20</a:t>
            </a:r>
            <a:r>
              <a:rPr lang="en-GB" sz="4000" b="1" baseline="30000"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th</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century of </a:t>
            </a:r>
            <a:r>
              <a:rPr lang="en-GB" sz="4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1.8±0.5 mm/</a:t>
            </a:r>
            <a:r>
              <a:rPr lang="en-GB" sz="4000"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yr</a:t>
            </a:r>
            <a:r>
              <a:rPr lang="en-GB" sz="4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(Church and White, 2006, 2011) and for the whole Mediterranean basin rates, over the same period, of </a:t>
            </a:r>
            <a:r>
              <a:rPr lang="en-GB" sz="4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1.1-1.3 mm/</a:t>
            </a:r>
            <a:r>
              <a:rPr lang="en-GB" sz="4000"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yr</a:t>
            </a:r>
            <a:r>
              <a:rPr lang="en-GB" sz="4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r>
              <a:rPr lang="en-GB" sz="4000" b="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Tsimplis</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and Baker, 2000), but meanwhile is less than the Eastern Mediterranean rates of </a:t>
            </a:r>
            <a:r>
              <a:rPr lang="en-GB" sz="4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04-20 mm/</a:t>
            </a:r>
            <a:r>
              <a:rPr lang="en-GB" sz="4000" b="1" dirty="0" err="1">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yr</a:t>
            </a:r>
            <a:r>
              <a:rPr lang="en-GB" sz="40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a:t>
            </a:r>
            <a:r>
              <a:rPr lang="en-GB" sz="4000" b="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Cazenave</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GB" sz="4000" b="1"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et al</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2001; Rosen, 2002; Klein </a:t>
            </a:r>
            <a:r>
              <a:rPr lang="en-GB" sz="4000" b="1"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et al</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2004; </a:t>
            </a:r>
            <a:r>
              <a:rPr lang="en-GB" sz="4000" b="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Tsimplis</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t>
            </a:r>
            <a:r>
              <a:rPr lang="en-GB" sz="4000" b="1"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et al</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2008; Vigo </a:t>
            </a:r>
            <a:r>
              <a:rPr lang="en-GB" sz="4000" b="1" i="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et al</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2011; </a:t>
            </a:r>
            <a:r>
              <a:rPr lang="en-GB" sz="4000" b="1" dirty="0" err="1">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Passaro</a:t>
            </a:r>
            <a:r>
              <a:rPr lang="en-GB"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and Seitz, 2012).</a:t>
            </a:r>
            <a:endParaRPr lang="en-US" sz="40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611135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465593-E791-9162-2E02-2C58545CE48A}"/>
              </a:ext>
            </a:extLst>
          </p:cNvPr>
          <p:cNvSpPr>
            <a:spLocks noGrp="1"/>
          </p:cNvSpPr>
          <p:nvPr>
            <p:ph type="title"/>
          </p:nvPr>
        </p:nvSpPr>
        <p:spPr>
          <a:xfrm>
            <a:off x="0" y="1"/>
            <a:ext cx="12192000" cy="1204686"/>
          </a:xfrm>
        </p:spPr>
        <p:txBody>
          <a:bodyPr>
            <a:normAutofit/>
          </a:bodyPr>
          <a:lstStyle/>
          <a:p>
            <a:pPr algn="ctr"/>
            <a:r>
              <a:rPr lang="en-US" sz="36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Seasonal variability in the Recorded sea level along the Egyptian Mediterranean Coast</a:t>
            </a:r>
          </a:p>
        </p:txBody>
      </p:sp>
      <p:pic>
        <p:nvPicPr>
          <p:cNvPr id="5" name="Content Placeholder 4">
            <a:extLst>
              <a:ext uri="{FF2B5EF4-FFF2-40B4-BE49-F238E27FC236}">
                <a16:creationId xmlns:a16="http://schemas.microsoft.com/office/drawing/2014/main" id="{335FF395-C268-DDF6-F1D3-FF907781EE7C}"/>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0" y="1204686"/>
            <a:ext cx="12192000" cy="5653314"/>
          </a:xfrm>
          <a:prstGeom prst="rect">
            <a:avLst/>
          </a:prstGeom>
          <a:noFill/>
          <a:ln>
            <a:noFill/>
          </a:ln>
        </p:spPr>
      </p:pic>
    </p:spTree>
    <p:extLst>
      <p:ext uri="{BB962C8B-B14F-4D97-AF65-F5344CB8AC3E}">
        <p14:creationId xmlns:p14="http://schemas.microsoft.com/office/powerpoint/2010/main" val="40966326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653880-8156-0037-9B5E-D667E3EE78C3}"/>
              </a:ext>
            </a:extLst>
          </p:cNvPr>
          <p:cNvSpPr>
            <a:spLocks noGrp="1"/>
          </p:cNvSpPr>
          <p:nvPr>
            <p:ph type="title"/>
          </p:nvPr>
        </p:nvSpPr>
        <p:spPr>
          <a:xfrm>
            <a:off x="0" y="0"/>
            <a:ext cx="10515600" cy="1325563"/>
          </a:xfrm>
        </p:spPr>
        <p:txBody>
          <a:bodyPr/>
          <a:lstStyle/>
          <a:p>
            <a:r>
              <a:rPr lang="en-US" sz="48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Seasonal Variability</a:t>
            </a:r>
          </a:p>
        </p:txBody>
      </p:sp>
      <p:sp>
        <p:nvSpPr>
          <p:cNvPr id="3" name="Content Placeholder 2">
            <a:extLst>
              <a:ext uri="{FF2B5EF4-FFF2-40B4-BE49-F238E27FC236}">
                <a16:creationId xmlns:a16="http://schemas.microsoft.com/office/drawing/2014/main" id="{789FF6C4-197B-CBDE-FC5B-BE0243B04936}"/>
              </a:ext>
            </a:extLst>
          </p:cNvPr>
          <p:cNvSpPr>
            <a:spLocks noGrp="1"/>
          </p:cNvSpPr>
          <p:nvPr>
            <p:ph idx="1"/>
          </p:nvPr>
        </p:nvSpPr>
        <p:spPr>
          <a:xfrm>
            <a:off x="0" y="1325562"/>
            <a:ext cx="12192000" cy="5162323"/>
          </a:xfrm>
        </p:spPr>
        <p:txBody>
          <a:bodyPr>
            <a:noAutofit/>
          </a:bodyPr>
          <a:lstStyle/>
          <a:p>
            <a:pPr algn="just"/>
            <a:r>
              <a:rPr lang="en-GB" sz="36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The sea level along the Egyptian Mediterranean coast examines a seasonal trend with usual low values in March and April (spring season) and higher ones in August (summer season), except at Sidi Abdel-Rahman, where the maximum mean monthly sea level was in December. November and December (late autumn/early winter seasons) also examines high mean monthly values. The seasonal sea level variability along the Egyptian Mediterranean coast can thus be concluded to be consistent with the atmospheric pressure scheme over the coast and the wind regime.</a:t>
            </a:r>
          </a:p>
          <a:p>
            <a:pPr marL="0" indent="0" algn="just">
              <a:buNone/>
            </a:pPr>
            <a:r>
              <a:rPr lang="en-GB" sz="36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
            </a:r>
            <a:br>
              <a:rPr lang="en-GB" sz="36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endParaRPr lang="en-US" sz="48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821171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DBA944-A900-35FA-9C21-B6472CEF11D4}"/>
              </a:ext>
            </a:extLst>
          </p:cNvPr>
          <p:cNvSpPr>
            <a:spLocks noGrp="1"/>
          </p:cNvSpPr>
          <p:nvPr>
            <p:ph type="title"/>
          </p:nvPr>
        </p:nvSpPr>
        <p:spPr>
          <a:xfrm>
            <a:off x="0" y="-259312"/>
            <a:ext cx="12192000" cy="1325563"/>
          </a:xfrm>
        </p:spPr>
        <p:txBody>
          <a:bodyPr>
            <a:normAutofit/>
          </a:bodyPr>
          <a:lstStyle/>
          <a:p>
            <a:pPr algn="ctr"/>
            <a:r>
              <a:rPr lang="en-GB" sz="4800" b="1" dirty="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 </a:t>
            </a:r>
            <a:r>
              <a:rPr lang="en-GB" sz="4800" b="1" dirty="0" smtClean="0">
                <a:solidFill>
                  <a:srgbClr val="FF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Conclusion</a:t>
            </a:r>
            <a:endParaRPr lang="en-US" sz="4800" b="1" dirty="0">
              <a:solidFill>
                <a:srgbClr val="FF0000"/>
              </a:solidFill>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77345381-48E1-1EB3-B2B5-43B6D79E2366}"/>
              </a:ext>
            </a:extLst>
          </p:cNvPr>
          <p:cNvSpPr>
            <a:spLocks noGrp="1"/>
          </p:cNvSpPr>
          <p:nvPr>
            <p:ph idx="1"/>
          </p:nvPr>
        </p:nvSpPr>
        <p:spPr>
          <a:xfrm>
            <a:off x="0" y="751490"/>
            <a:ext cx="12046857" cy="5675086"/>
          </a:xfrm>
        </p:spPr>
        <p:txBody>
          <a:bodyPr>
            <a:noAutofit/>
          </a:bodyPr>
          <a:lstStyle/>
          <a:p>
            <a:pPr marL="174625" indent="-174625" algn="just">
              <a:buNone/>
            </a:pPr>
            <a:r>
              <a:rPr lang="en-GB" sz="35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1- The </a:t>
            </a:r>
            <a:r>
              <a:rPr lang="en-GB" sz="35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Egyptian Mediterranean coast is vulnerable to the sea level rise. However, its mid-to-east part is much more vulnerable to this rise than its mid-to-west part. </a:t>
            </a:r>
            <a:endParaRPr lang="en-GB" sz="35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endParaRPr>
          </a:p>
          <a:p>
            <a:pPr marL="174625" indent="-174625" algn="just">
              <a:buNone/>
            </a:pPr>
            <a:r>
              <a:rPr lang="en-GB" sz="35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2- The </a:t>
            </a:r>
            <a:r>
              <a:rPr lang="en-GB" sz="35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flooding risk assessment of this region, comprising the Nile Delta, is a must for designing plans of coastal defence and protection</a:t>
            </a:r>
            <a:r>
              <a:rPr lang="en-GB" sz="35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a:t>
            </a:r>
          </a:p>
          <a:p>
            <a:pPr marL="174625" indent="-174625" algn="just">
              <a:buNone/>
            </a:pPr>
            <a:r>
              <a:rPr lang="en-GB" sz="35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3-More </a:t>
            </a:r>
            <a:r>
              <a:rPr lang="en-GB" sz="35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research is needed on the oceanographic and meteorological forces impacting on the seasonality of variations in the sea level along the Egyptian Mediterranean </a:t>
            </a:r>
            <a:r>
              <a:rPr lang="en-GB" sz="35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coast.</a:t>
            </a:r>
          </a:p>
          <a:p>
            <a:pPr marL="174625" indent="-174625" algn="just">
              <a:buNone/>
            </a:pPr>
            <a:r>
              <a:rPr lang="en-GB" sz="35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4- </a:t>
            </a:r>
            <a:r>
              <a:rPr lang="en-GB" sz="3500" dirty="0" smtClean="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The </a:t>
            </a:r>
            <a:r>
              <a:rPr lang="en-GB" sz="3500" dirty="0">
                <a:solidFill>
                  <a:srgbClr val="C00000"/>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rPr>
              <a:t>present study strongly recommends more investigation on the land subsidence rates along the coast in general and off the Nile Delta in particular.</a:t>
            </a:r>
            <a:endParaRPr lang="en-US" sz="3500"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83091697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iterate type="lt">
                                    <p:tmPct val="5000"/>
                                  </p:iterate>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500"/>
                                        <p:tgtEl>
                                          <p:spTgt spid="3">
                                            <p:txEl>
                                              <p:pRg st="0" end="0"/>
                                            </p:txEl>
                                          </p:spTgt>
                                        </p:tgtEl>
                                      </p:cBhvr>
                                    </p:animEffect>
                                  </p:childTnLst>
                                  <p:subTnLst>
                                    <p:animClr clrSpc="rgb" dir="cw">
                                      <p:cBhvr override="childStyle">
                                        <p:cTn dur="1" fill="hold" display="0" masterRel="nextClick" afterEffect="1"/>
                                        <p:tgtEl>
                                          <p:spTgt spid="3">
                                            <p:txEl>
                                              <p:pRg st="0" end="0"/>
                                            </p:txEl>
                                          </p:spTgt>
                                        </p:tgtEl>
                                        <p:attrNameLst>
                                          <p:attrName>ppt_c</p:attrName>
                                        </p:attrNameLst>
                                      </p:cBhvr>
                                      <p:to>
                                        <a:schemeClr val="tx1"/>
                                      </p:to>
                                    </p:animClr>
                                  </p:subTnLst>
                                </p:cTn>
                              </p:par>
                            </p:childTnLst>
                          </p:cTn>
                        </p:par>
                        <p:par>
                          <p:cTn id="11" fill="hold">
                            <p:stCondLst>
                              <p:cond delay="3975"/>
                            </p:stCondLst>
                            <p:childTnLst>
                              <p:par>
                                <p:cTn id="12" presetID="31" presetClass="entr" presetSubtype="0" fill="hold" grpId="0" nodeType="afterEffect">
                                  <p:stCondLst>
                                    <p:cond delay="0"/>
                                  </p:stCondLst>
                                  <p:iterate type="lt">
                                    <p:tmPct val="5000"/>
                                  </p:iterate>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5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5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500"/>
                                        <p:tgtEl>
                                          <p:spTgt spid="3">
                                            <p:txEl>
                                              <p:pRg st="1" end="1"/>
                                            </p:txEl>
                                          </p:spTgt>
                                        </p:tgtEl>
                                      </p:cBhvr>
                                    </p:animEffect>
                                  </p:childTnLst>
                                  <p:subTnLst>
                                    <p:animClr clrSpc="rgb" dir="cw">
                                      <p:cBhvr override="childStyle">
                                        <p:cTn dur="1" fill="hold" display="0" masterRel="nextClick" afterEffect="1"/>
                                        <p:tgtEl>
                                          <p:spTgt spid="3">
                                            <p:txEl>
                                              <p:pRg st="1" end="1"/>
                                            </p:txEl>
                                          </p:spTgt>
                                        </p:tgtEl>
                                        <p:attrNameLst>
                                          <p:attrName>ppt_c</p:attrName>
                                        </p:attrNameLst>
                                      </p:cBhvr>
                                      <p:to>
                                        <a:schemeClr val="tx1"/>
                                      </p:to>
                                    </p:animClr>
                                  </p:subTnLst>
                                </p:cTn>
                              </p:par>
                            </p:childTnLst>
                          </p:cTn>
                        </p:par>
                        <p:par>
                          <p:cTn id="18" fill="hold">
                            <p:stCondLst>
                              <p:cond delay="7375"/>
                            </p:stCondLst>
                            <p:childTnLst>
                              <p:par>
                                <p:cTn id="19" presetID="31" presetClass="entr" presetSubtype="0" fill="hold" grpId="0" nodeType="afterEffect">
                                  <p:stCondLst>
                                    <p:cond delay="0"/>
                                  </p:stCondLst>
                                  <p:iterate type="lt">
                                    <p:tmPct val="5000"/>
                                  </p:iterate>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p:cTn id="21"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3" dur="5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4" dur="500"/>
                                        <p:tgtEl>
                                          <p:spTgt spid="3">
                                            <p:txEl>
                                              <p:pRg st="2" end="2"/>
                                            </p:txEl>
                                          </p:spTgt>
                                        </p:tgtEl>
                                      </p:cBhvr>
                                    </p:animEffect>
                                  </p:childTnLst>
                                  <p:subTnLst>
                                    <p:animClr clrSpc="rgb" dir="cw">
                                      <p:cBhvr override="childStyle">
                                        <p:cTn dur="1" fill="hold" display="0" masterRel="nextClick" afterEffect="1"/>
                                        <p:tgtEl>
                                          <p:spTgt spid="3">
                                            <p:txEl>
                                              <p:pRg st="2" end="2"/>
                                            </p:txEl>
                                          </p:spTgt>
                                        </p:tgtEl>
                                        <p:attrNameLst>
                                          <p:attrName>ppt_c</p:attrName>
                                        </p:attrNameLst>
                                      </p:cBhvr>
                                      <p:to>
                                        <a:schemeClr val="tx1"/>
                                      </p:to>
                                    </p:animClr>
                                  </p:subTnLst>
                                </p:cTn>
                              </p:par>
                            </p:childTnLst>
                          </p:cTn>
                        </p:par>
                        <p:par>
                          <p:cTn id="25" fill="hold">
                            <p:stCondLst>
                              <p:cond delay="11550"/>
                            </p:stCondLst>
                            <p:childTnLst>
                              <p:par>
                                <p:cTn id="26" presetID="31" presetClass="entr" presetSubtype="0" fill="hold" grpId="0" nodeType="afterEffect">
                                  <p:stCondLst>
                                    <p:cond delay="0"/>
                                  </p:stCondLst>
                                  <p:iterate type="lt">
                                    <p:tmPct val="5000"/>
                                  </p:iterate>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p:cTn id="28"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0" dur="5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1" dur="500"/>
                                        <p:tgtEl>
                                          <p:spTgt spid="3">
                                            <p:txEl>
                                              <p:pRg st="3" end="3"/>
                                            </p:txEl>
                                          </p:spTgt>
                                        </p:tgtEl>
                                      </p:cBhvr>
                                    </p:animEffect>
                                  </p:childTnLst>
                                  <p:subTnLst>
                                    <p:animClr clrSpc="rgb" dir="cw">
                                      <p:cBhvr override="childStyle">
                                        <p:cTn dur="1" fill="hold" display="0" masterRel="nextClick" afterEffect="1"/>
                                        <p:tgtEl>
                                          <p:spTgt spid="3">
                                            <p:txEl>
                                              <p:pRg st="3" end="3"/>
                                            </p:txEl>
                                          </p:spTgt>
                                        </p:tgtEl>
                                        <p:attrNameLst>
                                          <p:attrName>ppt_c</p:attrName>
                                        </p:attrNameLst>
                                      </p:cBhvr>
                                      <p:to>
                                        <a:schemeClr val="tx1"/>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7026</TotalTime>
  <Words>708</Words>
  <Application>Microsoft Office PowerPoint</Application>
  <PresentationFormat>Widescreen</PresentationFormat>
  <Paragraphs>26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Times New Roman</vt:lpstr>
      <vt:lpstr>Office Theme</vt:lpstr>
      <vt:lpstr>Sea Level variations along the Egyptian Mediterranean Coast</vt:lpstr>
      <vt:lpstr>Introduction</vt:lpstr>
      <vt:lpstr>Data and Methods of Analysis</vt:lpstr>
      <vt:lpstr>Location names, tide gauge positions, periods of records of sea level data and percentage of the missed data</vt:lpstr>
      <vt:lpstr>Spatial variations of the annual MSL (sea level rates)</vt:lpstr>
      <vt:lpstr>PowerPoint Presentation</vt:lpstr>
      <vt:lpstr>Seasonal variability in the Recorded sea level along the Egyptian Mediterranean Coast</vt:lpstr>
      <vt:lpstr>Seasonal Variability</vt:lpstr>
      <vt:lpstr> 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mohamed said</dc:creator>
  <cp:lastModifiedBy>User</cp:lastModifiedBy>
  <cp:revision>22</cp:revision>
  <dcterms:created xsi:type="dcterms:W3CDTF">2022-08-05T23:59:09Z</dcterms:created>
  <dcterms:modified xsi:type="dcterms:W3CDTF">2022-08-21T10:42:23Z</dcterms:modified>
</cp:coreProperties>
</file>