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6"/>
  </p:notesMasterIdLst>
  <p:sldIdLst>
    <p:sldId id="258" r:id="rId2"/>
    <p:sldId id="2494" r:id="rId3"/>
    <p:sldId id="390" r:id="rId4"/>
    <p:sldId id="2496" r:id="rId5"/>
    <p:sldId id="261" r:id="rId6"/>
    <p:sldId id="394" r:id="rId7"/>
    <p:sldId id="286" r:id="rId8"/>
    <p:sldId id="267" r:id="rId9"/>
    <p:sldId id="257" r:id="rId10"/>
    <p:sldId id="2574" r:id="rId11"/>
    <p:sldId id="2573" r:id="rId12"/>
    <p:sldId id="2500" r:id="rId13"/>
    <p:sldId id="2565" r:id="rId14"/>
    <p:sldId id="38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7BB"/>
    <a:srgbClr val="2225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80" autoAdjust="0"/>
    <p:restoredTop sz="96405"/>
  </p:normalViewPr>
  <p:slideViewPr>
    <p:cSldViewPr snapToGrid="0" snapToObjects="1">
      <p:cViewPr varScale="1">
        <p:scale>
          <a:sx n="119" d="100"/>
          <a:sy n="119" d="100"/>
        </p:scale>
        <p:origin x="224" y="448"/>
      </p:cViewPr>
      <p:guideLst/>
    </p:cSldViewPr>
  </p:slideViewPr>
  <p:notesTextViewPr>
    <p:cViewPr>
      <p:scale>
        <a:sx n="1" d="1"/>
        <a:sy n="1" d="1"/>
      </p:scale>
      <p:origin x="0" y="0"/>
    </p:cViewPr>
  </p:notesTextViewPr>
  <p:sorterViewPr>
    <p:cViewPr>
      <p:scale>
        <a:sx n="70" d="100"/>
        <a:sy n="70" d="100"/>
      </p:scale>
      <p:origin x="0" y="-41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yu Triyogo Widyantoro" userId="0bf855551b26d4d8" providerId="LiveId" clId="{B9D36C49-E446-904D-B317-3D793AD206DA}"/>
    <pc:docChg chg="modSld">
      <pc:chgData name="Bayu Triyogo Widyantoro" userId="0bf855551b26d4d8" providerId="LiveId" clId="{B9D36C49-E446-904D-B317-3D793AD206DA}" dt="2022-11-08T06:04:16.966" v="64" actId="20577"/>
      <pc:docMkLst>
        <pc:docMk/>
      </pc:docMkLst>
      <pc:sldChg chg="addSp modSp mod">
        <pc:chgData name="Bayu Triyogo Widyantoro" userId="0bf855551b26d4d8" providerId="LiveId" clId="{B9D36C49-E446-904D-B317-3D793AD206DA}" dt="2022-11-08T06:04:16.966" v="64" actId="20577"/>
        <pc:sldMkLst>
          <pc:docMk/>
          <pc:sldMk cId="0" sldId="258"/>
        </pc:sldMkLst>
        <pc:spChg chg="add mod">
          <ac:chgData name="Bayu Triyogo Widyantoro" userId="0bf855551b26d4d8" providerId="LiveId" clId="{B9D36C49-E446-904D-B317-3D793AD206DA}" dt="2022-11-08T06:03:57.334" v="1" actId="1076"/>
          <ac:spMkLst>
            <pc:docMk/>
            <pc:sldMk cId="0" sldId="258"/>
            <ac:spMk id="5" creationId="{BFC65667-79B6-7DF3-576F-5770F2878726}"/>
          </ac:spMkLst>
        </pc:spChg>
        <pc:spChg chg="mod">
          <ac:chgData name="Bayu Triyogo Widyantoro" userId="0bf855551b26d4d8" providerId="LiveId" clId="{B9D36C49-E446-904D-B317-3D793AD206DA}" dt="2022-11-08T06:04:16.966" v="64" actId="20577"/>
          <ac:spMkLst>
            <pc:docMk/>
            <pc:sldMk cId="0" sldId="258"/>
            <ac:spMk id="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9F137-58FB-4B7B-AD6F-89284FFD5B01}" type="datetimeFigureOut">
              <a:rPr lang="en-US" smtClean="0"/>
              <a:t>11/8/22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7A5C1A-02EC-49F7-B415-A92F21033A6F}" type="slidenum">
              <a:rPr lang="en-US" smtClean="0"/>
              <a:t>‹#›</a:t>
            </a:fld>
            <a:endParaRPr lang="en-US"/>
          </a:p>
        </p:txBody>
      </p:sp>
    </p:spTree>
    <p:extLst>
      <p:ext uri="{BB962C8B-B14F-4D97-AF65-F5344CB8AC3E}">
        <p14:creationId xmlns:p14="http://schemas.microsoft.com/office/powerpoint/2010/main" val="2203810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856F4B77-F1AC-4FC5-B81F-4C92EEA6386D}" type="slidenum">
              <a:rPr lang="en-ID" smtClean="0"/>
              <a:t>2</a:t>
            </a:fld>
            <a:endParaRPr lang="en-ID"/>
          </a:p>
        </p:txBody>
      </p:sp>
    </p:spTree>
    <p:extLst>
      <p:ext uri="{BB962C8B-B14F-4D97-AF65-F5344CB8AC3E}">
        <p14:creationId xmlns:p14="http://schemas.microsoft.com/office/powerpoint/2010/main" val="1899766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02d60eb21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2" name="Google Shape;932;g102d60eb21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a:t>Currently, we manage 353 </a:t>
            </a:r>
            <a:r>
              <a:rPr lang="en-ID" dirty="0" err="1"/>
              <a:t>Inacors</a:t>
            </a:r>
            <a:r>
              <a:rPr lang="en-ID" dirty="0"/>
              <a:t> stations covering the whole of Indonesia. about 250 stations are multi </a:t>
            </a:r>
            <a:r>
              <a:rPr lang="en-ID" dirty="0" err="1"/>
              <a:t>gnss</a:t>
            </a:r>
            <a:r>
              <a:rPr lang="en-ID" dirty="0"/>
              <a:t>. and we will continue to strengthen the </a:t>
            </a:r>
            <a:r>
              <a:rPr lang="en-ID" dirty="0" err="1"/>
              <a:t>inacors</a:t>
            </a:r>
            <a:r>
              <a:rPr lang="en-ID" dirty="0"/>
              <a:t> network until 2024. In the picture, we can see from the picture, the blue circle is the existing condition, while the red circle is the development plan from 2022 to 2024.</a:t>
            </a:r>
          </a:p>
        </p:txBody>
      </p:sp>
      <p:sp>
        <p:nvSpPr>
          <p:cNvPr id="4" name="Slide Number Placeholder 3"/>
          <p:cNvSpPr>
            <a:spLocks noGrp="1"/>
          </p:cNvSpPr>
          <p:nvPr>
            <p:ph type="sldNum" sz="quarter" idx="5"/>
          </p:nvPr>
        </p:nvSpPr>
        <p:spPr/>
        <p:txBody>
          <a:bodyPr/>
          <a:lstStyle/>
          <a:p>
            <a:fld id="{4BE056CA-E80B-438A-A68C-A26AE0AEA161}" type="slidenum">
              <a:rPr lang="en-ID" smtClean="0"/>
              <a:t>9</a:t>
            </a:fld>
            <a:endParaRPr lang="en-ID"/>
          </a:p>
        </p:txBody>
      </p:sp>
    </p:spTree>
    <p:extLst>
      <p:ext uri="{BB962C8B-B14F-4D97-AF65-F5344CB8AC3E}">
        <p14:creationId xmlns:p14="http://schemas.microsoft.com/office/powerpoint/2010/main" val="977428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a:t>This is the components of a station. divided into indoor and outdoor components. indoor components consist of device box, GNSS receiver, meteorology receiver, main power, battery as backup power, telecommunication modem, etc. outdoor components consist of </a:t>
            </a:r>
            <a:r>
              <a:rPr lang="en-ID" dirty="0" err="1"/>
              <a:t>pilar</a:t>
            </a:r>
            <a:r>
              <a:rPr lang="en-ID" dirty="0"/>
              <a:t> and the GNSS antenna, meteorology sensor and solar cell. all GNSS receivers and antennas used are geodetic types with a logging rate capability 1 Hz or higher.</a:t>
            </a:r>
          </a:p>
        </p:txBody>
      </p:sp>
      <p:sp>
        <p:nvSpPr>
          <p:cNvPr id="4" name="Slide Number Placeholder 3"/>
          <p:cNvSpPr>
            <a:spLocks noGrp="1"/>
          </p:cNvSpPr>
          <p:nvPr>
            <p:ph type="sldNum" sz="quarter" idx="5"/>
          </p:nvPr>
        </p:nvSpPr>
        <p:spPr/>
        <p:txBody>
          <a:bodyPr/>
          <a:lstStyle/>
          <a:p>
            <a:fld id="{4BE056CA-E80B-438A-A68C-A26AE0AEA161}" type="slidenum">
              <a:rPr lang="en-ID" smtClean="0"/>
              <a:t>10</a:t>
            </a:fld>
            <a:endParaRPr lang="en-ID"/>
          </a:p>
        </p:txBody>
      </p:sp>
    </p:spTree>
    <p:extLst>
      <p:ext uri="{BB962C8B-B14F-4D97-AF65-F5344CB8AC3E}">
        <p14:creationId xmlns:p14="http://schemas.microsoft.com/office/powerpoint/2010/main" val="16217134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401E79-B25F-2C44-96A6-286A06D1BF63}" type="datetimeFigureOut">
              <a:rPr lang="en-US" smtClean="0"/>
              <a:t>11/8/22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A6EBB-F241-FC46-A3B8-DA60B0DECF80}" type="slidenum">
              <a:rPr lang="en-US" smtClean="0"/>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10276" y="3301365"/>
            <a:ext cx="8610600" cy="3557905"/>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4758690" y="6483985"/>
            <a:ext cx="6773545" cy="36576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401E79-B25F-2C44-96A6-286A06D1BF63}" type="datetimeFigureOut">
              <a:rPr lang="en-US" smtClean="0"/>
              <a:t>11/8/22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A6EBB-F241-FC46-A3B8-DA60B0DECF80}" type="slidenum">
              <a:rPr lang="en-US" smtClean="0"/>
              <a:t>‹#›</a:t>
            </a:fld>
            <a:endParaRPr lang="en-US"/>
          </a:p>
        </p:txBody>
      </p:sp>
      <p:pic>
        <p:nvPicPr>
          <p:cNvPr id="7" name="Picture 6">
            <a:extLst>
              <a:ext uri="{FF2B5EF4-FFF2-40B4-BE49-F238E27FC236}">
                <a16:creationId xmlns:a16="http://schemas.microsoft.com/office/drawing/2014/main" id="{E91B5F28-BE2B-475E-834E-800FF9BA08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10276" y="3301365"/>
            <a:ext cx="8610600" cy="3557905"/>
          </a:xfrm>
          <a:prstGeom prst="rect">
            <a:avLst/>
          </a:prstGeom>
        </p:spPr>
      </p:pic>
      <p:pic>
        <p:nvPicPr>
          <p:cNvPr id="8" name="Picture 7">
            <a:extLst>
              <a:ext uri="{FF2B5EF4-FFF2-40B4-BE49-F238E27FC236}">
                <a16:creationId xmlns:a16="http://schemas.microsoft.com/office/drawing/2014/main" id="{B8BD58CF-B64D-41C2-BD32-DCDE36811E6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4758690" y="6483985"/>
            <a:ext cx="6773545" cy="36576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401E79-B25F-2C44-96A6-286A06D1BF63}" type="datetimeFigureOut">
              <a:rPr lang="en-US" smtClean="0"/>
              <a:t>11/8/22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3A6EBB-F241-FC46-A3B8-DA60B0DECF80}" type="slidenum">
              <a:rPr lang="en-US" smtClean="0"/>
              <a:t>‹#›</a:t>
            </a:fld>
            <a:endParaRPr lang="en-US"/>
          </a:p>
        </p:txBody>
      </p:sp>
      <p:pic>
        <p:nvPicPr>
          <p:cNvPr id="10" name="Picture 9">
            <a:extLst>
              <a:ext uri="{FF2B5EF4-FFF2-40B4-BE49-F238E27FC236}">
                <a16:creationId xmlns:a16="http://schemas.microsoft.com/office/drawing/2014/main" id="{0463DDF2-2932-4118-AF20-C42343B79F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10276" y="3301365"/>
            <a:ext cx="8610600" cy="3557905"/>
          </a:xfrm>
          <a:prstGeom prst="rect">
            <a:avLst/>
          </a:prstGeom>
        </p:spPr>
      </p:pic>
      <p:pic>
        <p:nvPicPr>
          <p:cNvPr id="11" name="Picture 10">
            <a:extLst>
              <a:ext uri="{FF2B5EF4-FFF2-40B4-BE49-F238E27FC236}">
                <a16:creationId xmlns:a16="http://schemas.microsoft.com/office/drawing/2014/main" id="{654AA245-41CC-4FD8-862D-60F2119D633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4758690" y="6483985"/>
            <a:ext cx="6773545" cy="36576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401E79-B25F-2C44-96A6-286A06D1BF63}" type="datetimeFigureOut">
              <a:rPr lang="en-US" smtClean="0"/>
              <a:t>11/8/22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3A6EBB-F241-FC46-A3B8-DA60B0DECF80}" type="slidenum">
              <a:rPr lang="en-US" smtClean="0"/>
              <a:t>‹#›</a:t>
            </a:fld>
            <a:endParaRPr lang="en-US"/>
          </a:p>
        </p:txBody>
      </p:sp>
      <p:pic>
        <p:nvPicPr>
          <p:cNvPr id="5" name="Picture 4">
            <a:extLst>
              <a:ext uri="{FF2B5EF4-FFF2-40B4-BE49-F238E27FC236}">
                <a16:creationId xmlns:a16="http://schemas.microsoft.com/office/drawing/2014/main" id="{F327386A-80D1-42A4-BD75-93DDB8E764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10276" y="3301365"/>
            <a:ext cx="8610600" cy="3557905"/>
          </a:xfrm>
          <a:prstGeom prst="rect">
            <a:avLst/>
          </a:prstGeom>
        </p:spPr>
      </p:pic>
      <p:pic>
        <p:nvPicPr>
          <p:cNvPr id="6" name="Picture 5">
            <a:extLst>
              <a:ext uri="{FF2B5EF4-FFF2-40B4-BE49-F238E27FC236}">
                <a16:creationId xmlns:a16="http://schemas.microsoft.com/office/drawing/2014/main" id="{E35350E5-4E10-49A8-9019-252A46CF3FB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4758690" y="6483985"/>
            <a:ext cx="6773545" cy="36576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401E79-B25F-2C44-96A6-286A06D1BF63}" type="datetimeFigureOut">
              <a:rPr lang="en-US" smtClean="0"/>
              <a:t>11/8/22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3A6EBB-F241-FC46-A3B8-DA60B0DECF80}" type="slidenum">
              <a:rPr lang="en-US" smtClean="0"/>
              <a:t>‹#›</a:t>
            </a:fld>
            <a:endParaRPr lang="en-US"/>
          </a:p>
        </p:txBody>
      </p:sp>
      <p:pic>
        <p:nvPicPr>
          <p:cNvPr id="8" name="Picture 7">
            <a:extLst>
              <a:ext uri="{FF2B5EF4-FFF2-40B4-BE49-F238E27FC236}">
                <a16:creationId xmlns:a16="http://schemas.microsoft.com/office/drawing/2014/main" id="{E7DA9006-3E76-4F5C-A28A-422D5BCE67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10276" y="3301365"/>
            <a:ext cx="8610600" cy="3557905"/>
          </a:xfrm>
          <a:prstGeom prst="rect">
            <a:avLst/>
          </a:prstGeom>
        </p:spPr>
      </p:pic>
      <p:pic>
        <p:nvPicPr>
          <p:cNvPr id="9" name="Picture 8">
            <a:extLst>
              <a:ext uri="{FF2B5EF4-FFF2-40B4-BE49-F238E27FC236}">
                <a16:creationId xmlns:a16="http://schemas.microsoft.com/office/drawing/2014/main" id="{A5F2F104-CB1C-4C03-87F8-47724C5872B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4758690" y="6483985"/>
            <a:ext cx="6773545" cy="36576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401E79-B25F-2C44-96A6-286A06D1BF63}" type="datetimeFigureOut">
              <a:rPr lang="en-US" smtClean="0"/>
              <a:t>11/8/22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A6EBB-F241-FC46-A3B8-DA60B0DECF80}" type="slidenum">
              <a:rPr lang="en-US" smtClean="0"/>
              <a:t>‹#›</a:t>
            </a:fld>
            <a:endParaRPr lang="en-US"/>
          </a:p>
        </p:txBody>
      </p:sp>
      <p:pic>
        <p:nvPicPr>
          <p:cNvPr id="7" name="Picture 6">
            <a:extLst>
              <a:ext uri="{FF2B5EF4-FFF2-40B4-BE49-F238E27FC236}">
                <a16:creationId xmlns:a16="http://schemas.microsoft.com/office/drawing/2014/main" id="{F44CD7F9-7454-4E46-86CB-6BDFEEA4C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10276" y="3301365"/>
            <a:ext cx="8610600" cy="3557905"/>
          </a:xfrm>
          <a:prstGeom prst="rect">
            <a:avLst/>
          </a:prstGeom>
        </p:spPr>
      </p:pic>
      <p:pic>
        <p:nvPicPr>
          <p:cNvPr id="8" name="Picture 7">
            <a:extLst>
              <a:ext uri="{FF2B5EF4-FFF2-40B4-BE49-F238E27FC236}">
                <a16:creationId xmlns:a16="http://schemas.microsoft.com/office/drawing/2014/main" id="{421F5721-1D5F-4B6D-8590-06B945AC484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4758690" y="6483985"/>
            <a:ext cx="6773545" cy="36576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jpe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jpe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401E79-B25F-2C44-96A6-286A06D1BF63}" type="datetimeFigureOut">
              <a:rPr lang="en-US" smtClean="0"/>
              <a:t>11/8/22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A6EBB-F241-FC46-A3B8-DA60B0DECF80}" type="slidenum">
              <a:rPr lang="en-US" smtClean="0"/>
              <a:t>‹#›</a:t>
            </a:fld>
            <a:endParaRPr lang="en-US"/>
          </a:p>
        </p:txBody>
      </p:sp>
      <p:pic>
        <p:nvPicPr>
          <p:cNvPr id="7" name="Picture 6"/>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9679737" y="-55634"/>
            <a:ext cx="1604489" cy="902525"/>
          </a:xfrm>
          <a:prstGeom prst="rect">
            <a:avLst/>
          </a:prstGeom>
        </p:spPr>
      </p:pic>
      <p:pic>
        <p:nvPicPr>
          <p:cNvPr id="11" name="Picture 10"/>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65" y="0"/>
            <a:ext cx="625475" cy="884555"/>
          </a:xfrm>
          <a:prstGeom prst="rect">
            <a:avLst/>
          </a:prstGeom>
        </p:spPr>
      </p:pic>
      <p:pic>
        <p:nvPicPr>
          <p:cNvPr id="1028" name="Picture 4">
            <a:extLst>
              <a:ext uri="{FF2B5EF4-FFF2-40B4-BE49-F238E27FC236}">
                <a16:creationId xmlns:a16="http://schemas.microsoft.com/office/drawing/2014/main" id="{C9684DDD-CE14-403D-81FA-03A70018EABF}"/>
              </a:ext>
            </a:extLst>
          </p:cNvPr>
          <p:cNvPicPr>
            <a:picLocks noChangeAspect="1" noChangeArrowheads="1"/>
          </p:cNvPicPr>
          <p:nvPr userDrawn="1"/>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9695" y="6190090"/>
            <a:ext cx="1382184" cy="6055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630537E-4823-4866-9ABF-740B5227F0B7}"/>
              </a:ext>
            </a:extLst>
          </p:cNvPr>
          <p:cNvPicPr>
            <a:picLocks noChangeAspect="1" noChangeArrowheads="1"/>
          </p:cNvPicPr>
          <p:nvPr userDrawn="1"/>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30839" y="3935"/>
            <a:ext cx="1677904" cy="5740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6D4E5A6-F44D-4429-9A54-87D897338C6B}"/>
              </a:ext>
            </a:extLst>
          </p:cNvPr>
          <p:cNvPicPr>
            <a:picLocks noChangeAspect="1"/>
          </p:cNvPicPr>
          <p:nvPr userDrawn="1"/>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55626" y="98619"/>
            <a:ext cx="1035409" cy="58241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56" r:id="rId5"/>
    <p:sldLayoutId id="214748365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png"/><Relationship Id="rId18" Type="http://schemas.openxmlformats.org/officeDocument/2006/relationships/image" Target="../media/image66.jpeg"/><Relationship Id="rId3" Type="http://schemas.openxmlformats.org/officeDocument/2006/relationships/image" Target="../media/image51.png"/><Relationship Id="rId7" Type="http://schemas.openxmlformats.org/officeDocument/2006/relationships/image" Target="../media/image55.jpeg"/><Relationship Id="rId12" Type="http://schemas.openxmlformats.org/officeDocument/2006/relationships/image" Target="../media/image60.png"/><Relationship Id="rId17" Type="http://schemas.openxmlformats.org/officeDocument/2006/relationships/image" Target="../media/image65.jpeg"/><Relationship Id="rId2" Type="http://schemas.openxmlformats.org/officeDocument/2006/relationships/image" Target="../media/image50.png"/><Relationship Id="rId16"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jpeg"/><Relationship Id="rId15" Type="http://schemas.openxmlformats.org/officeDocument/2006/relationships/image" Target="../media/image63.jpe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1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FF7476-E3E2-D92C-3B47-825B792F867D}"/>
              </a:ext>
            </a:extLst>
          </p:cNvPr>
          <p:cNvPicPr>
            <a:picLocks noChangeAspect="1"/>
          </p:cNvPicPr>
          <p:nvPr/>
        </p:nvPicPr>
        <p:blipFill rotWithShape="1">
          <a:blip r:embed="rId2" cstate="screen">
            <a:alphaModFix amt="41000"/>
            <a:extLst>
              <a:ext uri="{28A0092B-C50C-407E-A947-70E740481C1C}">
                <a14:useLocalDpi xmlns:a14="http://schemas.microsoft.com/office/drawing/2010/main"/>
              </a:ext>
            </a:extLst>
          </a:blip>
          <a:srcRect/>
          <a:stretch/>
        </p:blipFill>
        <p:spPr>
          <a:xfrm>
            <a:off x="0" y="0"/>
            <a:ext cx="12192000" cy="6892324"/>
          </a:xfrm>
          <a:prstGeom prst="rect">
            <a:avLst/>
          </a:prstGeom>
        </p:spPr>
      </p:pic>
      <p:sp>
        <p:nvSpPr>
          <p:cNvPr id="8" name="Title 7"/>
          <p:cNvSpPr>
            <a:spLocks noGrp="1"/>
          </p:cNvSpPr>
          <p:nvPr>
            <p:ph type="ctrTitle"/>
          </p:nvPr>
        </p:nvSpPr>
        <p:spPr>
          <a:xfrm>
            <a:off x="1133756" y="885372"/>
            <a:ext cx="9633098" cy="1793937"/>
          </a:xfrm>
        </p:spPr>
        <p:txBody>
          <a:bodyPr>
            <a:noAutofit/>
          </a:bodyPr>
          <a:lstStyle/>
          <a:p>
            <a:r>
              <a:rPr lang="en-US" sz="4400" b="1" dirty="0">
                <a:solidFill>
                  <a:srgbClr val="0070C0"/>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INDONESIAN TIDE GAUGES SYSTEM</a:t>
            </a:r>
            <a:endParaRPr lang="en-US" sz="4000" b="1" dirty="0">
              <a:solidFill>
                <a:srgbClr val="0070C0"/>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endParaRPr>
          </a:p>
        </p:txBody>
      </p:sp>
      <p:sp>
        <p:nvSpPr>
          <p:cNvPr id="9" name="Subtitle 8"/>
          <p:cNvSpPr>
            <a:spLocks noGrp="1"/>
          </p:cNvSpPr>
          <p:nvPr>
            <p:ph type="subTitle" idx="1"/>
          </p:nvPr>
        </p:nvSpPr>
        <p:spPr>
          <a:xfrm>
            <a:off x="1431166" y="3198167"/>
            <a:ext cx="9144000" cy="461665"/>
          </a:xfrm>
        </p:spPr>
        <p:txBody>
          <a:bodyPr>
            <a:normAutofit/>
          </a:bodyPr>
          <a:lstStyle/>
          <a:p>
            <a:r>
              <a:rPr lang="en-US" b="1" dirty="0">
                <a:solidFill>
                  <a:srgbClr val="002060"/>
                </a:solidFill>
              </a:rPr>
              <a:t>Center for Geodetic Control Network and Geodynamics</a:t>
            </a:r>
          </a:p>
        </p:txBody>
      </p:sp>
      <p:sp>
        <p:nvSpPr>
          <p:cNvPr id="6" name="TextBox 5">
            <a:extLst>
              <a:ext uri="{FF2B5EF4-FFF2-40B4-BE49-F238E27FC236}">
                <a16:creationId xmlns:a16="http://schemas.microsoft.com/office/drawing/2014/main" id="{31F91E7C-EC91-A965-F218-2F719F99C71A}"/>
              </a:ext>
            </a:extLst>
          </p:cNvPr>
          <p:cNvSpPr txBox="1"/>
          <p:nvPr/>
        </p:nvSpPr>
        <p:spPr>
          <a:xfrm>
            <a:off x="10575166" y="6061150"/>
            <a:ext cx="1509742" cy="461665"/>
          </a:xfrm>
          <a:prstGeom prst="rect">
            <a:avLst/>
          </a:prstGeom>
          <a:noFill/>
        </p:spPr>
        <p:txBody>
          <a:bodyPr wrap="square" rtlCol="0">
            <a:spAutoFit/>
          </a:bodyPr>
          <a:lstStyle/>
          <a:p>
            <a:pPr algn="ctr"/>
            <a:r>
              <a:rPr lang="en-US" sz="2400" b="1" dirty="0"/>
              <a:t>2022</a:t>
            </a:r>
            <a:endParaRPr lang="en-GB" sz="2400" b="1" dirty="0"/>
          </a:p>
        </p:txBody>
      </p:sp>
      <p:sp>
        <p:nvSpPr>
          <p:cNvPr id="2" name="Subtitle 8">
            <a:extLst>
              <a:ext uri="{FF2B5EF4-FFF2-40B4-BE49-F238E27FC236}">
                <a16:creationId xmlns:a16="http://schemas.microsoft.com/office/drawing/2014/main" id="{3AC9AF80-B41B-1C75-E069-24C180C65671}"/>
              </a:ext>
            </a:extLst>
          </p:cNvPr>
          <p:cNvSpPr txBox="1">
            <a:spLocks/>
          </p:cNvSpPr>
          <p:nvPr/>
        </p:nvSpPr>
        <p:spPr>
          <a:xfrm>
            <a:off x="-2308324" y="4629658"/>
            <a:ext cx="9144000" cy="4616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rgbClr val="002060"/>
                </a:solidFill>
              </a:rPr>
              <a:t>Bayu</a:t>
            </a:r>
            <a:r>
              <a:rPr lang="en-US" b="1" dirty="0">
                <a:solidFill>
                  <a:srgbClr val="002060"/>
                </a:solidFill>
              </a:rPr>
              <a:t> </a:t>
            </a:r>
            <a:r>
              <a:rPr lang="en-US" b="1" dirty="0" err="1">
                <a:solidFill>
                  <a:srgbClr val="002060"/>
                </a:solidFill>
              </a:rPr>
              <a:t>Triyogo</a:t>
            </a:r>
            <a:r>
              <a:rPr lang="en-US" b="1" dirty="0">
                <a:solidFill>
                  <a:srgbClr val="002060"/>
                </a:solidFill>
              </a:rPr>
              <a:t> </a:t>
            </a:r>
            <a:r>
              <a:rPr lang="en-US" b="1" dirty="0" err="1">
                <a:solidFill>
                  <a:srgbClr val="002060"/>
                </a:solidFill>
              </a:rPr>
              <a:t>Widyantoro</a:t>
            </a:r>
            <a:endParaRPr lang="en-US" b="1" dirty="0">
              <a:solidFill>
                <a:srgbClr val="002060"/>
              </a:solidFill>
            </a:endParaRPr>
          </a:p>
        </p:txBody>
      </p:sp>
      <p:sp>
        <p:nvSpPr>
          <p:cNvPr id="4" name="Subtitle 8">
            <a:extLst>
              <a:ext uri="{FF2B5EF4-FFF2-40B4-BE49-F238E27FC236}">
                <a16:creationId xmlns:a16="http://schemas.microsoft.com/office/drawing/2014/main" id="{FB80F684-604D-410D-50AD-7B3C11199743}"/>
              </a:ext>
            </a:extLst>
          </p:cNvPr>
          <p:cNvSpPr txBox="1">
            <a:spLocks/>
          </p:cNvSpPr>
          <p:nvPr/>
        </p:nvSpPr>
        <p:spPr>
          <a:xfrm>
            <a:off x="-2409924" y="4971493"/>
            <a:ext cx="9144000" cy="4616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rgbClr val="002060"/>
                </a:solidFill>
              </a:rPr>
              <a:t>bayu.triyogo@big.go.id</a:t>
            </a:r>
            <a:endParaRPr lang="en-US" b="1" dirty="0">
              <a:solidFill>
                <a:srgbClr val="002060"/>
              </a:solidFill>
            </a:endParaRPr>
          </a:p>
        </p:txBody>
      </p:sp>
      <p:sp>
        <p:nvSpPr>
          <p:cNvPr id="5" name="Subtitle 8">
            <a:extLst>
              <a:ext uri="{FF2B5EF4-FFF2-40B4-BE49-F238E27FC236}">
                <a16:creationId xmlns:a16="http://schemas.microsoft.com/office/drawing/2014/main" id="{BFC65667-79B6-7DF3-576F-5770F2878726}"/>
              </a:ext>
            </a:extLst>
          </p:cNvPr>
          <p:cNvSpPr txBox="1">
            <a:spLocks/>
          </p:cNvSpPr>
          <p:nvPr/>
        </p:nvSpPr>
        <p:spPr>
          <a:xfrm>
            <a:off x="1431166" y="3683079"/>
            <a:ext cx="9144000" cy="4616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solidFill>
                  <a:srgbClr val="002060"/>
                </a:solidFill>
              </a:rPr>
              <a:t>GEOSPATIAL INFORMATION AGENCY OF INDONESIA (BIG)</a:t>
            </a:r>
            <a:endParaRPr lang="en-US" b="1" dirty="0">
              <a:solidFill>
                <a:srgbClr val="00206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937B3-E165-4EA5-9310-4BF2F5BB48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242" y="955349"/>
            <a:ext cx="10413515" cy="5467229"/>
          </a:xfrm>
          <a:prstGeom prst="rect">
            <a:avLst/>
          </a:prstGeom>
        </p:spPr>
      </p:pic>
      <p:sp>
        <p:nvSpPr>
          <p:cNvPr id="5" name="Title 1">
            <a:extLst>
              <a:ext uri="{FF2B5EF4-FFF2-40B4-BE49-F238E27FC236}">
                <a16:creationId xmlns:a16="http://schemas.microsoft.com/office/drawing/2014/main" id="{173E5D2B-9AE0-44EC-9A64-6451DFA8B830}"/>
              </a:ext>
            </a:extLst>
          </p:cNvPr>
          <p:cNvSpPr>
            <a:spLocks noGrp="1"/>
          </p:cNvSpPr>
          <p:nvPr>
            <p:ph type="title"/>
          </p:nvPr>
        </p:nvSpPr>
        <p:spPr>
          <a:xfrm>
            <a:off x="2710543" y="182171"/>
            <a:ext cx="4648200" cy="734002"/>
          </a:xfrm>
        </p:spPr>
        <p:txBody>
          <a:bodyPr>
            <a:normAutofit fontScale="90000"/>
          </a:bodyPr>
          <a:lstStyle/>
          <a:p>
            <a:r>
              <a:rPr lang="en-US" dirty="0">
                <a:solidFill>
                  <a:srgbClr val="1C22A4"/>
                </a:solidFill>
              </a:rPr>
              <a:t>Station Components</a:t>
            </a:r>
            <a:endParaRPr lang="en-ID" dirty="0">
              <a:solidFill>
                <a:srgbClr val="1C22A4"/>
              </a:solidFill>
            </a:endParaRPr>
          </a:p>
        </p:txBody>
      </p:sp>
    </p:spTree>
    <p:extLst>
      <p:ext uri="{BB962C8B-B14F-4D97-AF65-F5344CB8AC3E}">
        <p14:creationId xmlns:p14="http://schemas.microsoft.com/office/powerpoint/2010/main" val="839327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A00B9-2C6C-01DD-CA15-955EAA5A992F}"/>
              </a:ext>
            </a:extLst>
          </p:cNvPr>
          <p:cNvSpPr>
            <a:spLocks noGrp="1"/>
          </p:cNvSpPr>
          <p:nvPr>
            <p:ph type="title"/>
          </p:nvPr>
        </p:nvSpPr>
        <p:spPr>
          <a:xfrm>
            <a:off x="762000" y="422328"/>
            <a:ext cx="10515600" cy="785432"/>
          </a:xfrm>
        </p:spPr>
        <p:txBody>
          <a:bodyPr>
            <a:normAutofit/>
          </a:bodyPr>
          <a:lstStyle/>
          <a:p>
            <a:pPr algn="ctr"/>
            <a:r>
              <a:rPr lang="en-US" sz="2800" dirty="0" err="1">
                <a:latin typeface="Arial" panose="020B0604020202020204" pitchFamily="34" charset="0"/>
                <a:cs typeface="Arial" panose="020B0604020202020204" pitchFamily="34" charset="0"/>
              </a:rPr>
              <a:t>Acces</a:t>
            </a:r>
            <a:r>
              <a:rPr lang="en-US" sz="2800" dirty="0">
                <a:latin typeface="Arial" panose="020B0604020202020204" pitchFamily="34" charset="0"/>
                <a:cs typeface="Arial" panose="020B0604020202020204" pitchFamily="34" charset="0"/>
              </a:rPr>
              <a:t> Data</a:t>
            </a:r>
            <a:endParaRPr lang="en-GB" sz="2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D6439E0-F174-DFB9-0283-119791AD33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9984" y="1392426"/>
            <a:ext cx="5819816" cy="2554171"/>
          </a:xfrm>
          <a:prstGeom prst="rect">
            <a:avLst/>
          </a:prstGeom>
        </p:spPr>
      </p:pic>
      <p:sp>
        <p:nvSpPr>
          <p:cNvPr id="3" name="TextBox 2">
            <a:extLst>
              <a:ext uri="{FF2B5EF4-FFF2-40B4-BE49-F238E27FC236}">
                <a16:creationId xmlns:a16="http://schemas.microsoft.com/office/drawing/2014/main" id="{96A88F94-7A05-F715-9DD4-3C034AB7BAC9}"/>
              </a:ext>
            </a:extLst>
          </p:cNvPr>
          <p:cNvSpPr txBox="1"/>
          <p:nvPr/>
        </p:nvSpPr>
        <p:spPr>
          <a:xfrm>
            <a:off x="6797442" y="1599646"/>
            <a:ext cx="2185214"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https://</a:t>
            </a:r>
            <a:r>
              <a:rPr lang="en-US" sz="1800" dirty="0" err="1">
                <a:latin typeface="Arial" panose="020B0604020202020204" pitchFamily="34" charset="0"/>
                <a:cs typeface="Arial" panose="020B0604020202020204" pitchFamily="34" charset="0"/>
              </a:rPr>
              <a:t>srgi.big.go.id</a:t>
            </a:r>
            <a:endParaRPr lang="en-US" dirty="0"/>
          </a:p>
        </p:txBody>
      </p:sp>
      <p:pic>
        <p:nvPicPr>
          <p:cNvPr id="7" name="Picture 6">
            <a:extLst>
              <a:ext uri="{FF2B5EF4-FFF2-40B4-BE49-F238E27FC236}">
                <a16:creationId xmlns:a16="http://schemas.microsoft.com/office/drawing/2014/main" id="{84036647-1FB4-BA2E-F920-3B8A421F59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76799" y="3409475"/>
            <a:ext cx="6011873" cy="2863408"/>
          </a:xfrm>
          <a:prstGeom prst="rect">
            <a:avLst/>
          </a:prstGeom>
        </p:spPr>
      </p:pic>
    </p:spTree>
    <p:extLst>
      <p:ext uri="{BB962C8B-B14F-4D97-AF65-F5344CB8AC3E}">
        <p14:creationId xmlns:p14="http://schemas.microsoft.com/office/powerpoint/2010/main" val="681029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F6B00-1761-46C9-BDBB-2CEC54D128A4}"/>
              </a:ext>
            </a:extLst>
          </p:cNvPr>
          <p:cNvSpPr txBox="1"/>
          <p:nvPr/>
        </p:nvSpPr>
        <p:spPr>
          <a:xfrm>
            <a:off x="805912" y="13850"/>
            <a:ext cx="8942522" cy="606838"/>
          </a:xfrm>
          <a:prstGeom prst="rect">
            <a:avLst/>
          </a:prstGeom>
          <a:solidFill>
            <a:srgbClr val="0070C0"/>
          </a:solidFill>
        </p:spPr>
        <p:txBody>
          <a:bodyPr vert="horz" lIns="91440" tIns="45720" rIns="91440" bIns="45720" rtlCol="0" anchor="ctr">
            <a:normAutofit fontScale="60000" lnSpcReduction="20000"/>
          </a:bodyPr>
          <a:lstStyle/>
          <a:p>
            <a:pPr marL="0" marR="0" lvl="0" indent="0" algn="ctr" defTabSz="914400" rtl="0" eaLnBrk="1" fontAlgn="auto" latinLnBrk="0" hangingPunct="1">
              <a:lnSpc>
                <a:spcPct val="80000"/>
              </a:lnSpc>
              <a:spcBef>
                <a:spcPct val="0"/>
              </a:spcBef>
              <a:spcAft>
                <a:spcPts val="0"/>
              </a:spcAft>
              <a:buClrTx/>
              <a:buSzTx/>
              <a:buFontTx/>
              <a:buNone/>
              <a:defRPr/>
            </a:pPr>
            <a:r>
              <a:rPr kumimoji="0" lang="id-ID" sz="5000" b="0" i="0" u="none" strike="noStrike" kern="1200" cap="all" spc="100" normalizeH="0" baseline="0" noProof="0" dirty="0">
                <a:ln>
                  <a:noFill/>
                </a:ln>
                <a:solidFill>
                  <a:srgbClr val="FFFF00"/>
                </a:solidFill>
                <a:effectLst/>
                <a:uLnTx/>
                <a:uFillTx/>
                <a:latin typeface="Poppins Medium" panose="00000600000000000000" pitchFamily="2" charset="0"/>
                <a:ea typeface="+mj-ea"/>
                <a:cs typeface="Poppins Medium" panose="00000600000000000000" pitchFamily="2" charset="0"/>
              </a:rPr>
              <a:t>Tide gauge for disaster monitoring</a:t>
            </a:r>
          </a:p>
        </p:txBody>
      </p:sp>
      <p:sp>
        <p:nvSpPr>
          <p:cNvPr id="4" name="Title 1">
            <a:extLst>
              <a:ext uri="{FF2B5EF4-FFF2-40B4-BE49-F238E27FC236}">
                <a16:creationId xmlns:a16="http://schemas.microsoft.com/office/drawing/2014/main" id="{79C4F33B-FD31-42E4-B565-1E761B1F5991}"/>
              </a:ext>
            </a:extLst>
          </p:cNvPr>
          <p:cNvSpPr>
            <a:spLocks noGrp="1"/>
          </p:cNvSpPr>
          <p:nvPr>
            <p:ph type="title"/>
          </p:nvPr>
        </p:nvSpPr>
        <p:spPr>
          <a:xfrm>
            <a:off x="736169" y="620688"/>
            <a:ext cx="4184542" cy="501429"/>
          </a:xfrm>
        </p:spPr>
        <p:txBody>
          <a:bodyPr>
            <a:normAutofit/>
          </a:bodyPr>
          <a:lstStyle/>
          <a:p>
            <a:r>
              <a:rPr lang="en-GB" sz="2000" dirty="0" err="1">
                <a:solidFill>
                  <a:srgbClr val="0000FF"/>
                </a:solidFill>
                <a:latin typeface="Calisto MT" panose="02040603050505030304" charset="0"/>
              </a:rPr>
              <a:t>Palu</a:t>
            </a:r>
            <a:r>
              <a:rPr lang="en-GB" sz="2000" dirty="0">
                <a:solidFill>
                  <a:srgbClr val="0000FF"/>
                </a:solidFill>
                <a:latin typeface="Calisto MT" panose="02040603050505030304" charset="0"/>
              </a:rPr>
              <a:t> EQ</a:t>
            </a:r>
            <a:r>
              <a:rPr lang="en-US" sz="2000" dirty="0">
                <a:solidFill>
                  <a:srgbClr val="0000FF"/>
                </a:solidFill>
                <a:latin typeface="Calisto MT" panose="02040603050505030304" charset="0"/>
              </a:rPr>
              <a:t>, 28 Sept</a:t>
            </a:r>
            <a:r>
              <a:rPr lang="en-AU" altLang="en-US" sz="2000" dirty="0">
                <a:solidFill>
                  <a:srgbClr val="0000FF"/>
                </a:solidFill>
                <a:latin typeface="Calisto MT" panose="02040603050505030304" charset="0"/>
              </a:rPr>
              <a:t> </a:t>
            </a:r>
            <a:r>
              <a:rPr lang="en-US" sz="2000" dirty="0">
                <a:solidFill>
                  <a:srgbClr val="0000FF"/>
                </a:solidFill>
                <a:latin typeface="Calisto MT" panose="02040603050505030304" charset="0"/>
              </a:rPr>
              <a:t>201</a:t>
            </a:r>
            <a:r>
              <a:rPr lang="en-AU" altLang="en-US" sz="2000" dirty="0">
                <a:solidFill>
                  <a:srgbClr val="0000FF"/>
                </a:solidFill>
                <a:latin typeface="Calisto MT" panose="02040603050505030304" charset="0"/>
              </a:rPr>
              <a:t>8</a:t>
            </a:r>
          </a:p>
        </p:txBody>
      </p:sp>
      <p:pic>
        <p:nvPicPr>
          <p:cNvPr id="5" name="Picture 4" descr="C:\Users\User\Pictures\Screenshots\pantoloan 2.pngpantoloan 2">
            <a:extLst>
              <a:ext uri="{FF2B5EF4-FFF2-40B4-BE49-F238E27FC236}">
                <a16:creationId xmlns:a16="http://schemas.microsoft.com/office/drawing/2014/main" id="{3A0B1F64-EB41-42D0-8DB1-13A3E1635FF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41701" y="4358562"/>
            <a:ext cx="3236281" cy="1656184"/>
          </a:xfrm>
          <a:prstGeom prst="rect">
            <a:avLst/>
          </a:prstGeom>
          <a:noFill/>
          <a:ln>
            <a:noFill/>
          </a:ln>
        </p:spPr>
      </p:pic>
      <p:pic>
        <p:nvPicPr>
          <p:cNvPr id="6" name="Picture 7" descr="C:\Users\User\Pictures\Screenshots\Peta palu bmkg.pngPeta palu bmkg">
            <a:extLst>
              <a:ext uri="{FF2B5EF4-FFF2-40B4-BE49-F238E27FC236}">
                <a16:creationId xmlns:a16="http://schemas.microsoft.com/office/drawing/2014/main" id="{F80241F4-4AAD-4878-B172-44C23BF6358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2783" y="1093392"/>
            <a:ext cx="2589530" cy="3265170"/>
          </a:xfrm>
          <a:prstGeom prst="rect">
            <a:avLst/>
          </a:prstGeom>
          <a:noFill/>
          <a:ln>
            <a:noFill/>
          </a:ln>
          <a:effectLst>
            <a:softEdge rad="63500"/>
          </a:effectLst>
        </p:spPr>
      </p:pic>
      <p:pic>
        <p:nvPicPr>
          <p:cNvPr id="8" name="Content Placeholder 1" descr="C:\Users\User\Documents\Pantoloan tsunami.pngPantoloan tsunami">
            <a:extLst>
              <a:ext uri="{FF2B5EF4-FFF2-40B4-BE49-F238E27FC236}">
                <a16:creationId xmlns:a16="http://schemas.microsoft.com/office/drawing/2014/main" id="{147EC6F7-1C57-4193-962E-B43573A406A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87999" y="4400957"/>
            <a:ext cx="3353702" cy="1585739"/>
          </a:xfrm>
          <a:prstGeom prst="rect">
            <a:avLst/>
          </a:prstGeom>
        </p:spPr>
      </p:pic>
      <p:pic>
        <p:nvPicPr>
          <p:cNvPr id="9" name="Picture 8">
            <a:extLst>
              <a:ext uri="{FF2B5EF4-FFF2-40B4-BE49-F238E27FC236}">
                <a16:creationId xmlns:a16="http://schemas.microsoft.com/office/drawing/2014/main" id="{9CA46530-353E-4611-9964-FB5F5883B0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590009" y="1799807"/>
            <a:ext cx="3024337" cy="1751609"/>
          </a:xfrm>
          <a:prstGeom prst="rect">
            <a:avLst/>
          </a:prstGeom>
          <a:effectLst>
            <a:softEdge rad="63500"/>
          </a:effectLst>
        </p:spPr>
      </p:pic>
      <p:pic>
        <p:nvPicPr>
          <p:cNvPr id="10" name="Picture 9">
            <a:extLst>
              <a:ext uri="{FF2B5EF4-FFF2-40B4-BE49-F238E27FC236}">
                <a16:creationId xmlns:a16="http://schemas.microsoft.com/office/drawing/2014/main" id="{F49C2277-9E52-4CFE-8631-ED51884C030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16358" y="1164512"/>
            <a:ext cx="2125524" cy="1512168"/>
          </a:xfrm>
          <a:prstGeom prst="rect">
            <a:avLst/>
          </a:prstGeom>
          <a:effectLst>
            <a:softEdge rad="63500"/>
          </a:effectLst>
        </p:spPr>
      </p:pic>
      <p:pic>
        <p:nvPicPr>
          <p:cNvPr id="11" name="Picture 10">
            <a:extLst>
              <a:ext uri="{FF2B5EF4-FFF2-40B4-BE49-F238E27FC236}">
                <a16:creationId xmlns:a16="http://schemas.microsoft.com/office/drawing/2014/main" id="{8223BCA2-A6FE-4DDD-8F6F-1EC13F2A341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16358" y="2706098"/>
            <a:ext cx="2125524" cy="1512168"/>
          </a:xfrm>
          <a:prstGeom prst="rect">
            <a:avLst/>
          </a:prstGeom>
          <a:effectLst>
            <a:softEdge rad="63500"/>
          </a:effectLst>
        </p:spPr>
      </p:pic>
      <p:sp>
        <p:nvSpPr>
          <p:cNvPr id="13" name="Title 1">
            <a:extLst>
              <a:ext uri="{FF2B5EF4-FFF2-40B4-BE49-F238E27FC236}">
                <a16:creationId xmlns:a16="http://schemas.microsoft.com/office/drawing/2014/main" id="{CDE7792F-D912-41C4-909F-779CF96698D1}"/>
              </a:ext>
            </a:extLst>
          </p:cNvPr>
          <p:cNvSpPr txBox="1">
            <a:spLocks/>
          </p:cNvSpPr>
          <p:nvPr/>
        </p:nvSpPr>
        <p:spPr>
          <a:xfrm>
            <a:off x="8070683" y="683581"/>
            <a:ext cx="3416393" cy="390228"/>
          </a:xfrm>
          <a:prstGeom prst="rect">
            <a:avLst/>
          </a:prstGeom>
        </p:spPr>
        <p:txBody>
          <a:bodyPr vert="horz" lIns="91440" tIns="45720" rIns="91440" bIns="45720" rtlCol="0" anchor="ctr">
            <a:normAutofit fontScale="90000" lnSpcReduction="10000"/>
          </a:bodyPr>
          <a:lstStyle>
            <a:lvl1pPr algn="l" defTabSz="742932" rtl="0" eaLnBrk="1" latinLnBrk="0" hangingPunct="1">
              <a:lnSpc>
                <a:spcPct val="90000"/>
              </a:lnSpc>
              <a:spcBef>
                <a:spcPct val="0"/>
              </a:spcBef>
              <a:buNone/>
              <a:defRPr sz="3575" kern="1200">
                <a:solidFill>
                  <a:schemeClr val="tx1"/>
                </a:solidFill>
                <a:latin typeface="+mj-lt"/>
                <a:ea typeface="+mj-ea"/>
                <a:cs typeface="+mj-cs"/>
              </a:defRPr>
            </a:lvl1pPr>
          </a:lstStyle>
          <a:p>
            <a:r>
              <a:rPr lang="en-US" altLang="en-US" sz="2400" dirty="0" err="1">
                <a:solidFill>
                  <a:srgbClr val="0000FF"/>
                </a:solidFill>
                <a:latin typeface="Calisto MT" panose="02040603050505030304" charset="0"/>
              </a:rPr>
              <a:t>Sunda</a:t>
            </a:r>
            <a:r>
              <a:rPr lang="en-US" altLang="en-US" sz="2400" dirty="0">
                <a:solidFill>
                  <a:srgbClr val="0000FF"/>
                </a:solidFill>
                <a:latin typeface="Calisto MT" panose="02040603050505030304" charset="0"/>
              </a:rPr>
              <a:t> Strait,</a:t>
            </a:r>
            <a:r>
              <a:rPr lang="en-US" sz="2400" dirty="0">
                <a:solidFill>
                  <a:srgbClr val="0000FF"/>
                </a:solidFill>
                <a:latin typeface="Calisto MT" panose="02040603050505030304" charset="0"/>
              </a:rPr>
              <a:t> 22 Des</a:t>
            </a:r>
            <a:r>
              <a:rPr lang="en-AU" altLang="en-US" sz="2400" dirty="0">
                <a:solidFill>
                  <a:srgbClr val="0000FF"/>
                </a:solidFill>
                <a:latin typeface="Calisto MT" panose="02040603050505030304" charset="0"/>
              </a:rPr>
              <a:t> </a:t>
            </a:r>
            <a:r>
              <a:rPr lang="en-US" sz="2400" dirty="0">
                <a:solidFill>
                  <a:srgbClr val="0000FF"/>
                </a:solidFill>
                <a:latin typeface="Calisto MT" panose="02040603050505030304" charset="0"/>
              </a:rPr>
              <a:t>201</a:t>
            </a:r>
            <a:r>
              <a:rPr lang="en-AU" altLang="en-US" sz="2400" dirty="0">
                <a:solidFill>
                  <a:srgbClr val="0000FF"/>
                </a:solidFill>
                <a:latin typeface="Calisto MT" panose="02040603050505030304" charset="0"/>
              </a:rPr>
              <a:t>8</a:t>
            </a:r>
          </a:p>
        </p:txBody>
      </p:sp>
      <p:pic>
        <p:nvPicPr>
          <p:cNvPr id="14" name="Picture 13">
            <a:extLst>
              <a:ext uri="{FF2B5EF4-FFF2-40B4-BE49-F238E27FC236}">
                <a16:creationId xmlns:a16="http://schemas.microsoft.com/office/drawing/2014/main" id="{76AA712C-7BE0-42CE-83A3-CCB0B791FD64}"/>
              </a:ext>
            </a:extLst>
          </p:cNvPr>
          <p:cNvPicPr/>
          <p:nvPr/>
        </p:nvPicPr>
        <p:blipFill rotWithShape="1">
          <a:blip r:embed="rId8" cstate="screen">
            <a:extLst>
              <a:ext uri="{28A0092B-C50C-407E-A947-70E740481C1C}">
                <a14:useLocalDpi xmlns:a14="http://schemas.microsoft.com/office/drawing/2010/main"/>
              </a:ext>
            </a:extLst>
          </a:blip>
          <a:srcRect/>
          <a:stretch/>
        </p:blipFill>
        <p:spPr bwMode="auto">
          <a:xfrm>
            <a:off x="9360196" y="1145386"/>
            <a:ext cx="2646694" cy="2289016"/>
          </a:xfrm>
          <a:prstGeom prst="rect">
            <a:avLst/>
          </a:prstGeom>
          <a:noFill/>
          <a:ln>
            <a:noFill/>
          </a:ln>
          <a:effectLst>
            <a:softEdge rad="63500"/>
          </a:effectLst>
        </p:spPr>
      </p:pic>
      <p:pic>
        <p:nvPicPr>
          <p:cNvPr id="15" name="Picture 14">
            <a:extLst>
              <a:ext uri="{FF2B5EF4-FFF2-40B4-BE49-F238E27FC236}">
                <a16:creationId xmlns:a16="http://schemas.microsoft.com/office/drawing/2014/main" id="{D007AE04-DD16-407B-86C6-6F6C45EC1A47}"/>
              </a:ext>
            </a:extLst>
          </p:cNvPr>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72805" y="3505979"/>
            <a:ext cx="3151258" cy="453121"/>
          </a:xfrm>
          <a:prstGeom prst="rect">
            <a:avLst/>
          </a:prstGeom>
          <a:noFill/>
          <a:ln w="12700">
            <a:solidFill>
              <a:schemeClr val="accent1"/>
            </a:solidFill>
          </a:ln>
        </p:spPr>
      </p:pic>
      <p:grpSp>
        <p:nvGrpSpPr>
          <p:cNvPr id="16" name="Group 15">
            <a:extLst>
              <a:ext uri="{FF2B5EF4-FFF2-40B4-BE49-F238E27FC236}">
                <a16:creationId xmlns:a16="http://schemas.microsoft.com/office/drawing/2014/main" id="{32CC3AEE-7E0A-4806-8A02-18CE3C3FFB4D}"/>
              </a:ext>
            </a:extLst>
          </p:cNvPr>
          <p:cNvGrpSpPr/>
          <p:nvPr/>
        </p:nvGrpSpPr>
        <p:grpSpPr>
          <a:xfrm>
            <a:off x="8980914" y="4049425"/>
            <a:ext cx="2882082" cy="2359248"/>
            <a:chOff x="6515918" y="574803"/>
            <a:chExt cx="4338892" cy="6002712"/>
          </a:xfrm>
        </p:grpSpPr>
        <p:pic>
          <p:nvPicPr>
            <p:cNvPr id="17" name="Picture 7">
              <a:extLst>
                <a:ext uri="{FF2B5EF4-FFF2-40B4-BE49-F238E27FC236}">
                  <a16:creationId xmlns:a16="http://schemas.microsoft.com/office/drawing/2014/main" id="{6EFD4CBB-B834-4B26-AF5A-D6E362BB650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bwMode="auto">
            <a:xfrm>
              <a:off x="9582368" y="574803"/>
              <a:ext cx="1269119" cy="1420345"/>
            </a:xfrm>
            <a:prstGeom prst="rect">
              <a:avLst/>
            </a:prstGeom>
            <a:noFill/>
            <a:ln>
              <a:noFill/>
            </a:ln>
          </p:spPr>
        </p:pic>
        <p:pic>
          <p:nvPicPr>
            <p:cNvPr id="18" name="Picture 17">
              <a:extLst>
                <a:ext uri="{FF2B5EF4-FFF2-40B4-BE49-F238E27FC236}">
                  <a16:creationId xmlns:a16="http://schemas.microsoft.com/office/drawing/2014/main" id="{487D799C-EB96-46AD-A49B-9D7D4084376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15918" y="593407"/>
              <a:ext cx="3066450" cy="1459258"/>
            </a:xfrm>
            <a:prstGeom prst="rect">
              <a:avLst/>
            </a:prstGeom>
          </p:spPr>
        </p:pic>
        <p:pic>
          <p:nvPicPr>
            <p:cNvPr id="19" name="Picture 18">
              <a:extLst>
                <a:ext uri="{FF2B5EF4-FFF2-40B4-BE49-F238E27FC236}">
                  <a16:creationId xmlns:a16="http://schemas.microsoft.com/office/drawing/2014/main" id="{C120BD09-3311-425B-94B8-DE4E93E0EEA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54663" y="2118175"/>
              <a:ext cx="3066450" cy="1455605"/>
            </a:xfrm>
            <a:prstGeom prst="rect">
              <a:avLst/>
            </a:prstGeom>
          </p:spPr>
        </p:pic>
        <p:pic>
          <p:nvPicPr>
            <p:cNvPr id="20" name="Picture 19">
              <a:extLst>
                <a:ext uri="{FF2B5EF4-FFF2-40B4-BE49-F238E27FC236}">
                  <a16:creationId xmlns:a16="http://schemas.microsoft.com/office/drawing/2014/main" id="{C1D26AA2-02AB-4300-90CD-163DD592D6B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575224" y="5143709"/>
              <a:ext cx="3016930" cy="1433806"/>
            </a:xfrm>
            <a:prstGeom prst="rect">
              <a:avLst/>
            </a:prstGeom>
          </p:spPr>
        </p:pic>
        <p:pic>
          <p:nvPicPr>
            <p:cNvPr id="21" name="Picture 20">
              <a:extLst>
                <a:ext uri="{FF2B5EF4-FFF2-40B4-BE49-F238E27FC236}">
                  <a16:creationId xmlns:a16="http://schemas.microsoft.com/office/drawing/2014/main" id="{3D57979E-267D-4FCC-B758-09C116035B9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587927" y="3618056"/>
              <a:ext cx="3006323" cy="1423671"/>
            </a:xfrm>
            <a:prstGeom prst="rect">
              <a:avLst/>
            </a:prstGeom>
          </p:spPr>
        </p:pic>
        <p:pic>
          <p:nvPicPr>
            <p:cNvPr id="22" name="Picture 7">
              <a:extLst>
                <a:ext uri="{FF2B5EF4-FFF2-40B4-BE49-F238E27FC236}">
                  <a16:creationId xmlns:a16="http://schemas.microsoft.com/office/drawing/2014/main" id="{564811FA-22CB-44CB-860F-158EB6FA5F2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bwMode="auto">
            <a:xfrm>
              <a:off x="9592154" y="2118175"/>
              <a:ext cx="1262656" cy="1382909"/>
            </a:xfrm>
            <a:prstGeom prst="rect">
              <a:avLst/>
            </a:prstGeom>
            <a:noFill/>
            <a:ln>
              <a:noFill/>
            </a:ln>
          </p:spPr>
        </p:pic>
        <p:pic>
          <p:nvPicPr>
            <p:cNvPr id="23" name="Picture 7">
              <a:extLst>
                <a:ext uri="{FF2B5EF4-FFF2-40B4-BE49-F238E27FC236}">
                  <a16:creationId xmlns:a16="http://schemas.microsoft.com/office/drawing/2014/main" id="{B695A912-54F0-4552-9A7A-DF7B832CF5E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bwMode="auto">
            <a:xfrm>
              <a:off x="9582368" y="5143709"/>
              <a:ext cx="1262656" cy="1385936"/>
            </a:xfrm>
            <a:prstGeom prst="rect">
              <a:avLst/>
            </a:prstGeom>
            <a:noFill/>
            <a:ln>
              <a:noFill/>
            </a:ln>
          </p:spPr>
        </p:pic>
        <p:pic>
          <p:nvPicPr>
            <p:cNvPr id="24" name="Picture 7">
              <a:extLst>
                <a:ext uri="{FF2B5EF4-FFF2-40B4-BE49-F238E27FC236}">
                  <a16:creationId xmlns:a16="http://schemas.microsoft.com/office/drawing/2014/main" id="{7DD67C84-FE38-4897-A989-C33A690D157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bwMode="auto">
            <a:xfrm>
              <a:off x="9582368" y="3594774"/>
              <a:ext cx="1262656" cy="1360043"/>
            </a:xfrm>
            <a:prstGeom prst="rect">
              <a:avLst/>
            </a:prstGeom>
            <a:noFill/>
            <a:ln>
              <a:noFill/>
            </a:ln>
          </p:spPr>
        </p:pic>
      </p:grpSp>
      <p:sp>
        <p:nvSpPr>
          <p:cNvPr id="25" name="TextBox 24">
            <a:extLst>
              <a:ext uri="{FF2B5EF4-FFF2-40B4-BE49-F238E27FC236}">
                <a16:creationId xmlns:a16="http://schemas.microsoft.com/office/drawing/2014/main" id="{06BEAA2B-D78A-483B-912E-A5BEF02D4535}"/>
              </a:ext>
            </a:extLst>
          </p:cNvPr>
          <p:cNvSpPr txBox="1"/>
          <p:nvPr/>
        </p:nvSpPr>
        <p:spPr>
          <a:xfrm>
            <a:off x="7582986" y="4241293"/>
            <a:ext cx="1508746" cy="261610"/>
          </a:xfrm>
          <a:prstGeom prst="rect">
            <a:avLst/>
          </a:prstGeom>
          <a:noFill/>
        </p:spPr>
        <p:txBody>
          <a:bodyPr wrap="none" rtlCol="0">
            <a:spAutoFit/>
          </a:bodyPr>
          <a:lstStyle/>
          <a:p>
            <a:r>
              <a:rPr lang="en-US" sz="1100" dirty="0"/>
              <a:t>Marina </a:t>
            </a:r>
            <a:r>
              <a:rPr lang="en-US" sz="1100" dirty="0" err="1"/>
              <a:t>Jambu</a:t>
            </a:r>
            <a:r>
              <a:rPr lang="en-US" sz="1100" dirty="0"/>
              <a:t> (</a:t>
            </a:r>
            <a:r>
              <a:rPr lang="en-US" sz="1100" dirty="0" err="1"/>
              <a:t>Serang</a:t>
            </a:r>
            <a:r>
              <a:rPr lang="en-US" sz="1100" dirty="0"/>
              <a:t>)</a:t>
            </a:r>
          </a:p>
        </p:txBody>
      </p:sp>
      <p:sp>
        <p:nvSpPr>
          <p:cNvPr id="26" name="TextBox 25">
            <a:extLst>
              <a:ext uri="{FF2B5EF4-FFF2-40B4-BE49-F238E27FC236}">
                <a16:creationId xmlns:a16="http://schemas.microsoft.com/office/drawing/2014/main" id="{9F836F8C-7EA9-483F-9D7C-FB3EA73E8AA2}"/>
              </a:ext>
            </a:extLst>
          </p:cNvPr>
          <p:cNvSpPr txBox="1"/>
          <p:nvPr/>
        </p:nvSpPr>
        <p:spPr>
          <a:xfrm>
            <a:off x="8300195" y="4807921"/>
            <a:ext cx="748923" cy="261610"/>
          </a:xfrm>
          <a:prstGeom prst="rect">
            <a:avLst/>
          </a:prstGeom>
          <a:noFill/>
        </p:spPr>
        <p:txBody>
          <a:bodyPr wrap="none" rtlCol="0">
            <a:spAutoFit/>
          </a:bodyPr>
          <a:lstStyle/>
          <a:p>
            <a:r>
              <a:rPr lang="en-US" sz="1100" dirty="0" err="1"/>
              <a:t>Ciwandan</a:t>
            </a:r>
            <a:endParaRPr lang="en-US" sz="1100" dirty="0"/>
          </a:p>
        </p:txBody>
      </p:sp>
      <p:sp>
        <p:nvSpPr>
          <p:cNvPr id="27" name="TextBox 26">
            <a:extLst>
              <a:ext uri="{FF2B5EF4-FFF2-40B4-BE49-F238E27FC236}">
                <a16:creationId xmlns:a16="http://schemas.microsoft.com/office/drawing/2014/main" id="{8E947417-74D8-469D-A70A-114292AEA83F}"/>
              </a:ext>
            </a:extLst>
          </p:cNvPr>
          <p:cNvSpPr txBox="1"/>
          <p:nvPr/>
        </p:nvSpPr>
        <p:spPr>
          <a:xfrm>
            <a:off x="8410802" y="5423167"/>
            <a:ext cx="638316" cy="261610"/>
          </a:xfrm>
          <a:prstGeom prst="rect">
            <a:avLst/>
          </a:prstGeom>
          <a:noFill/>
        </p:spPr>
        <p:txBody>
          <a:bodyPr wrap="none" rtlCol="0">
            <a:spAutoFit/>
          </a:bodyPr>
          <a:lstStyle/>
          <a:p>
            <a:r>
              <a:rPr lang="en-US" sz="1100" dirty="0"/>
              <a:t>Panjang</a:t>
            </a:r>
          </a:p>
        </p:txBody>
      </p:sp>
      <p:sp>
        <p:nvSpPr>
          <p:cNvPr id="28" name="TextBox 27">
            <a:extLst>
              <a:ext uri="{FF2B5EF4-FFF2-40B4-BE49-F238E27FC236}">
                <a16:creationId xmlns:a16="http://schemas.microsoft.com/office/drawing/2014/main" id="{9207DF00-6C92-48AD-A6FE-21F0F033BCF5}"/>
              </a:ext>
            </a:extLst>
          </p:cNvPr>
          <p:cNvSpPr txBox="1"/>
          <p:nvPr/>
        </p:nvSpPr>
        <p:spPr>
          <a:xfrm>
            <a:off x="8239238" y="5986696"/>
            <a:ext cx="838691" cy="261610"/>
          </a:xfrm>
          <a:prstGeom prst="rect">
            <a:avLst/>
          </a:prstGeom>
          <a:noFill/>
        </p:spPr>
        <p:txBody>
          <a:bodyPr wrap="none" rtlCol="0">
            <a:spAutoFit/>
          </a:bodyPr>
          <a:lstStyle/>
          <a:p>
            <a:r>
              <a:rPr lang="en-US" sz="1100" dirty="0"/>
              <a:t>Kota Agung</a:t>
            </a:r>
          </a:p>
        </p:txBody>
      </p:sp>
      <p:cxnSp>
        <p:nvCxnSpPr>
          <p:cNvPr id="7" name="Straight Connector 6">
            <a:extLst>
              <a:ext uri="{FF2B5EF4-FFF2-40B4-BE49-F238E27FC236}">
                <a16:creationId xmlns:a16="http://schemas.microsoft.com/office/drawing/2014/main" id="{8904E40C-6A76-467E-8758-931711775F99}"/>
              </a:ext>
            </a:extLst>
          </p:cNvPr>
          <p:cNvCxnSpPr/>
          <p:nvPr/>
        </p:nvCxnSpPr>
        <p:spPr>
          <a:xfrm>
            <a:off x="7274560" y="683581"/>
            <a:ext cx="0" cy="5808659"/>
          </a:xfrm>
          <a:prstGeom prst="line">
            <a:avLst/>
          </a:prstGeom>
          <a:ln w="66675">
            <a:prstDash val="dash"/>
          </a:ln>
          <a:effectLst>
            <a:softEdge rad="12700"/>
          </a:effectLst>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41C4D1D3-61CD-4A59-BE25-306FB00957CF}"/>
              </a:ext>
            </a:extLst>
          </p:cNvPr>
          <p:cNvSpPr txBox="1">
            <a:spLocks/>
          </p:cNvSpPr>
          <p:nvPr/>
        </p:nvSpPr>
        <p:spPr>
          <a:xfrm>
            <a:off x="3116358" y="6268626"/>
            <a:ext cx="1501264" cy="322853"/>
          </a:xfrm>
          <a:prstGeom prst="rect">
            <a:avLst/>
          </a:prstGeom>
        </p:spPr>
        <p:txBody>
          <a:bodyPr vert="horz" lIns="91440" tIns="45720" rIns="91440" bIns="45720" rtlCol="0" anchor="ctr">
            <a:normAutofit fontScale="82500" lnSpcReduction="20000"/>
          </a:bodyPr>
          <a:lstStyle>
            <a:lvl1pPr algn="l" defTabSz="742932" rtl="0" eaLnBrk="1" latinLnBrk="0" hangingPunct="1">
              <a:lnSpc>
                <a:spcPct val="90000"/>
              </a:lnSpc>
              <a:spcBef>
                <a:spcPct val="0"/>
              </a:spcBef>
              <a:buNone/>
              <a:defRPr sz="3575" kern="1200">
                <a:solidFill>
                  <a:schemeClr val="tx1"/>
                </a:solidFill>
                <a:latin typeface="+mj-lt"/>
                <a:ea typeface="+mj-ea"/>
                <a:cs typeface="+mj-cs"/>
              </a:defRPr>
            </a:lvl1pPr>
          </a:lstStyle>
          <a:p>
            <a:r>
              <a:rPr lang="en-GB" altLang="en-US" sz="2400" dirty="0">
                <a:solidFill>
                  <a:srgbClr val="FF0000"/>
                </a:solidFill>
                <a:latin typeface="Calisto MT" panose="02040603050505030304" charset="0"/>
              </a:rPr>
              <a:t>Tsunami</a:t>
            </a:r>
            <a:endParaRPr lang="en-AU" altLang="en-US" sz="2400" dirty="0">
              <a:solidFill>
                <a:srgbClr val="FF0000"/>
              </a:solidFill>
              <a:latin typeface="Calisto MT" panose="02040603050505030304" charset="0"/>
            </a:endParaRPr>
          </a:p>
        </p:txBody>
      </p:sp>
      <p:cxnSp>
        <p:nvCxnSpPr>
          <p:cNvPr id="30" name="Straight Arrow Connector 29">
            <a:extLst>
              <a:ext uri="{FF2B5EF4-FFF2-40B4-BE49-F238E27FC236}">
                <a16:creationId xmlns:a16="http://schemas.microsoft.com/office/drawing/2014/main" id="{F6CE1BB8-CA78-4DA1-A3DE-C139E5F1FB1A}"/>
              </a:ext>
            </a:extLst>
          </p:cNvPr>
          <p:cNvCxnSpPr>
            <a:cxnSpLocks/>
          </p:cNvCxnSpPr>
          <p:nvPr/>
        </p:nvCxnSpPr>
        <p:spPr>
          <a:xfrm flipH="1">
            <a:off x="4179121" y="5693488"/>
            <a:ext cx="811560" cy="5548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3CAF086B-7DDB-4C29-8A18-8C238F4A15EE}"/>
              </a:ext>
            </a:extLst>
          </p:cNvPr>
          <p:cNvSpPr txBox="1">
            <a:spLocks/>
          </p:cNvSpPr>
          <p:nvPr/>
        </p:nvSpPr>
        <p:spPr>
          <a:xfrm>
            <a:off x="7344530" y="6228432"/>
            <a:ext cx="1501264" cy="322853"/>
          </a:xfrm>
          <a:prstGeom prst="rect">
            <a:avLst/>
          </a:prstGeom>
        </p:spPr>
        <p:txBody>
          <a:bodyPr vert="horz" lIns="91440" tIns="45720" rIns="91440" bIns="45720" rtlCol="0" anchor="ctr">
            <a:normAutofit fontScale="82500" lnSpcReduction="20000"/>
          </a:bodyPr>
          <a:lstStyle>
            <a:lvl1pPr algn="l" defTabSz="742932" rtl="0" eaLnBrk="1" latinLnBrk="0" hangingPunct="1">
              <a:lnSpc>
                <a:spcPct val="90000"/>
              </a:lnSpc>
              <a:spcBef>
                <a:spcPct val="0"/>
              </a:spcBef>
              <a:buNone/>
              <a:defRPr sz="3575" kern="1200">
                <a:solidFill>
                  <a:schemeClr val="tx1"/>
                </a:solidFill>
                <a:latin typeface="+mj-lt"/>
                <a:ea typeface="+mj-ea"/>
                <a:cs typeface="+mj-cs"/>
              </a:defRPr>
            </a:lvl1pPr>
          </a:lstStyle>
          <a:p>
            <a:r>
              <a:rPr lang="en-GB" altLang="en-US" sz="2400" dirty="0">
                <a:solidFill>
                  <a:srgbClr val="FF0000"/>
                </a:solidFill>
                <a:latin typeface="Calisto MT" panose="02040603050505030304" charset="0"/>
              </a:rPr>
              <a:t>Tsunami</a:t>
            </a:r>
            <a:endParaRPr lang="en-AU" altLang="en-US" sz="2400" dirty="0">
              <a:solidFill>
                <a:srgbClr val="FF0000"/>
              </a:solidFill>
              <a:latin typeface="Calisto MT" panose="02040603050505030304" charset="0"/>
            </a:endParaRPr>
          </a:p>
        </p:txBody>
      </p:sp>
      <p:sp>
        <p:nvSpPr>
          <p:cNvPr id="33" name="Oval 32">
            <a:extLst>
              <a:ext uri="{FF2B5EF4-FFF2-40B4-BE49-F238E27FC236}">
                <a16:creationId xmlns:a16="http://schemas.microsoft.com/office/drawing/2014/main" id="{79B05969-F342-4241-A4BA-018B5C9B324D}"/>
              </a:ext>
            </a:extLst>
          </p:cNvPr>
          <p:cNvSpPr/>
          <p:nvPr/>
        </p:nvSpPr>
        <p:spPr>
          <a:xfrm>
            <a:off x="9557290" y="4014872"/>
            <a:ext cx="861248" cy="24773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34" name="Straight Arrow Connector 33">
            <a:extLst>
              <a:ext uri="{FF2B5EF4-FFF2-40B4-BE49-F238E27FC236}">
                <a16:creationId xmlns:a16="http://schemas.microsoft.com/office/drawing/2014/main" id="{49FC98A4-3A9F-4EA2-8C0E-8DABB96AFABF}"/>
              </a:ext>
            </a:extLst>
          </p:cNvPr>
          <p:cNvCxnSpPr>
            <a:cxnSpLocks/>
          </p:cNvCxnSpPr>
          <p:nvPr/>
        </p:nvCxnSpPr>
        <p:spPr>
          <a:xfrm flipH="1">
            <a:off x="8317949" y="5879830"/>
            <a:ext cx="1268152" cy="4974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9AB38D08-5D95-0BDA-AA86-B49B5F1A866F}"/>
              </a:ext>
            </a:extLst>
          </p:cNvPr>
          <p:cNvSpPr txBox="1">
            <a:spLocks/>
          </p:cNvSpPr>
          <p:nvPr/>
        </p:nvSpPr>
        <p:spPr>
          <a:xfrm>
            <a:off x="7274560" y="2925345"/>
            <a:ext cx="2125517" cy="606837"/>
          </a:xfrm>
          <a:prstGeom prst="rect">
            <a:avLst/>
          </a:prstGeom>
        </p:spPr>
        <p:txBody>
          <a:bodyPr vert="horz" lIns="91440" tIns="45720" rIns="91440" bIns="45720" rtlCol="0" anchor="ctr">
            <a:noAutofit/>
          </a:bodyPr>
          <a:lstStyle>
            <a:lvl1pPr algn="l" defTabSz="742932" rtl="0" eaLnBrk="1" latinLnBrk="0" hangingPunct="1">
              <a:lnSpc>
                <a:spcPct val="90000"/>
              </a:lnSpc>
              <a:spcBef>
                <a:spcPct val="0"/>
              </a:spcBef>
              <a:buNone/>
              <a:defRPr sz="3575" kern="1200">
                <a:solidFill>
                  <a:schemeClr val="tx1"/>
                </a:solidFill>
                <a:latin typeface="+mj-lt"/>
                <a:ea typeface="+mj-ea"/>
                <a:cs typeface="+mj-cs"/>
              </a:defRPr>
            </a:lvl1pPr>
          </a:lstStyle>
          <a:p>
            <a:r>
              <a:rPr lang="en-US" altLang="en-US" sz="1600" dirty="0">
                <a:solidFill>
                  <a:srgbClr val="0000FF"/>
                </a:solidFill>
                <a:latin typeface="Calisto MT" panose="02040603050505030304" charset="0"/>
              </a:rPr>
              <a:t>Son of Krakatoa Mt</a:t>
            </a:r>
          </a:p>
          <a:p>
            <a:r>
              <a:rPr lang="en-US" altLang="en-US" sz="1600" dirty="0">
                <a:solidFill>
                  <a:srgbClr val="0000FF"/>
                </a:solidFill>
                <a:latin typeface="Calisto MT" panose="02040603050505030304" charset="0"/>
              </a:rPr>
              <a:t>Eruption</a:t>
            </a:r>
            <a:endParaRPr lang="en-AU" altLang="en-US" sz="1600" dirty="0">
              <a:solidFill>
                <a:srgbClr val="0000FF"/>
              </a:solidFill>
              <a:latin typeface="Calisto MT" panose="02040603050505030304" charset="0"/>
            </a:endParaRPr>
          </a:p>
        </p:txBody>
      </p:sp>
      <p:pic>
        <p:nvPicPr>
          <p:cNvPr id="31" name="Picture 30">
            <a:extLst>
              <a:ext uri="{FF2B5EF4-FFF2-40B4-BE49-F238E27FC236}">
                <a16:creationId xmlns:a16="http://schemas.microsoft.com/office/drawing/2014/main" id="{98A26C94-5AA2-9902-BCEC-781C00C99F9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363433" y="1715741"/>
            <a:ext cx="1751609" cy="1167739"/>
          </a:xfrm>
          <a:prstGeom prst="rect">
            <a:avLst/>
          </a:prstGeom>
        </p:spPr>
      </p:pic>
      <p:cxnSp>
        <p:nvCxnSpPr>
          <p:cNvPr id="37" name="Straight Arrow Connector 36">
            <a:extLst>
              <a:ext uri="{FF2B5EF4-FFF2-40B4-BE49-F238E27FC236}">
                <a16:creationId xmlns:a16="http://schemas.microsoft.com/office/drawing/2014/main" id="{E0F7804E-0CF6-CBAB-ACE9-1C7EBFB7D482}"/>
              </a:ext>
            </a:extLst>
          </p:cNvPr>
          <p:cNvCxnSpPr>
            <a:cxnSpLocks/>
          </p:cNvCxnSpPr>
          <p:nvPr/>
        </p:nvCxnSpPr>
        <p:spPr>
          <a:xfrm flipH="1">
            <a:off x="8816850" y="2346217"/>
            <a:ext cx="1866693" cy="353126"/>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443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A4EB-5C97-4ABC-9578-FDA53DF6564C}"/>
              </a:ext>
            </a:extLst>
          </p:cNvPr>
          <p:cNvSpPr txBox="1">
            <a:spLocks/>
          </p:cNvSpPr>
          <p:nvPr/>
        </p:nvSpPr>
        <p:spPr>
          <a:xfrm>
            <a:off x="263352" y="667584"/>
            <a:ext cx="8784976" cy="52352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9pPr>
          </a:lstStyle>
          <a:p>
            <a:r>
              <a:rPr lang="en-US" altLang="en-US" sz="2000" dirty="0" err="1">
                <a:solidFill>
                  <a:srgbClr val="0000FF"/>
                </a:solidFill>
                <a:latin typeface="Calisto MT" panose="02040603050505030304" charset="0"/>
              </a:rPr>
              <a:t>Sebesi</a:t>
            </a:r>
            <a:r>
              <a:rPr lang="en-US" altLang="en-US" sz="2000" dirty="0">
                <a:solidFill>
                  <a:srgbClr val="0000FF"/>
                </a:solidFill>
                <a:latin typeface="Calisto MT" panose="02040603050505030304" charset="0"/>
              </a:rPr>
              <a:t> “</a:t>
            </a:r>
            <a:r>
              <a:rPr lang="en-US" altLang="en-US" sz="2000" dirty="0" err="1">
                <a:solidFill>
                  <a:srgbClr val="0000FF"/>
                </a:solidFill>
                <a:latin typeface="Calisto MT" panose="02040603050505030304" charset="0"/>
              </a:rPr>
              <a:t>Extra”Tide</a:t>
            </a:r>
            <a:r>
              <a:rPr lang="en-US" altLang="en-US" sz="2000" dirty="0">
                <a:solidFill>
                  <a:srgbClr val="0000FF"/>
                </a:solidFill>
                <a:latin typeface="Calisto MT" panose="02040603050505030304" charset="0"/>
              </a:rPr>
              <a:t> Gauge </a:t>
            </a:r>
            <a:r>
              <a:rPr lang="en-US" altLang="en-US" sz="2000" dirty="0">
                <a:solidFill>
                  <a:srgbClr val="0000FF"/>
                </a:solidFill>
                <a:latin typeface="Calisto MT" panose="02040603050505030304" charset="0"/>
                <a:sym typeface="Wingdings"/>
              </a:rPr>
              <a:t> Installed 29/01/2019</a:t>
            </a:r>
            <a:endParaRPr lang="en-AU" altLang="en-US" sz="2000" dirty="0">
              <a:solidFill>
                <a:srgbClr val="0000FF"/>
              </a:solidFill>
              <a:latin typeface="Calisto MT" panose="02040603050505030304" charset="0"/>
            </a:endParaRPr>
          </a:p>
        </p:txBody>
      </p:sp>
      <p:pic>
        <p:nvPicPr>
          <p:cNvPr id="3" name="Picture 2">
            <a:extLst>
              <a:ext uri="{FF2B5EF4-FFF2-40B4-BE49-F238E27FC236}">
                <a16:creationId xmlns:a16="http://schemas.microsoft.com/office/drawing/2014/main" id="{BD1C8396-38B8-4AC4-AECD-89DFD31999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9336" y="4520173"/>
            <a:ext cx="11881320" cy="2042304"/>
          </a:xfrm>
          <a:prstGeom prst="rect">
            <a:avLst/>
          </a:prstGeom>
        </p:spPr>
      </p:pic>
      <p:pic>
        <p:nvPicPr>
          <p:cNvPr id="4" name="Picture 3">
            <a:extLst>
              <a:ext uri="{FF2B5EF4-FFF2-40B4-BE49-F238E27FC236}">
                <a16:creationId xmlns:a16="http://schemas.microsoft.com/office/drawing/2014/main" id="{033BAF99-5C65-4A25-9D8D-B82E7BED58AC}"/>
              </a:ext>
            </a:extLst>
          </p:cNvPr>
          <p:cNvPicPr/>
          <p:nvPr/>
        </p:nvPicPr>
        <p:blipFill>
          <a:blip r:embed="rId3" cstate="screen">
            <a:extLst>
              <a:ext uri="{28A0092B-C50C-407E-A947-70E740481C1C}">
                <a14:useLocalDpi xmlns:a14="http://schemas.microsoft.com/office/drawing/2010/main"/>
              </a:ext>
            </a:extLst>
          </a:blip>
          <a:stretch>
            <a:fillRect/>
          </a:stretch>
        </p:blipFill>
        <p:spPr bwMode="auto">
          <a:xfrm>
            <a:off x="5087888" y="1124744"/>
            <a:ext cx="4392488" cy="3168352"/>
          </a:xfrm>
          <a:prstGeom prst="rect">
            <a:avLst/>
          </a:prstGeom>
          <a:noFill/>
          <a:ln>
            <a:noFill/>
          </a:ln>
        </p:spPr>
      </p:pic>
      <p:pic>
        <p:nvPicPr>
          <p:cNvPr id="5" name="Picture 4">
            <a:extLst>
              <a:ext uri="{FF2B5EF4-FFF2-40B4-BE49-F238E27FC236}">
                <a16:creationId xmlns:a16="http://schemas.microsoft.com/office/drawing/2014/main" id="{9BCC053E-4605-4118-B477-AAE207E08BFF}"/>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9336360" y="1124744"/>
            <a:ext cx="2664296" cy="3168352"/>
          </a:xfrm>
          <a:prstGeom prst="rect">
            <a:avLst/>
          </a:prstGeom>
          <a:noFill/>
          <a:ln w="12700">
            <a:solidFill>
              <a:schemeClr val="accent1"/>
            </a:solidFill>
          </a:ln>
        </p:spPr>
      </p:pic>
      <p:pic>
        <p:nvPicPr>
          <p:cNvPr id="6" name="Picture 5">
            <a:extLst>
              <a:ext uri="{FF2B5EF4-FFF2-40B4-BE49-F238E27FC236}">
                <a16:creationId xmlns:a16="http://schemas.microsoft.com/office/drawing/2014/main" id="{BC8A011E-EC9A-412E-B547-F85F66EEDB60}"/>
              </a:ext>
            </a:extLst>
          </p:cNvPr>
          <p:cNvPicPr/>
          <p:nvPr/>
        </p:nvPicPr>
        <p:blipFill>
          <a:blip r:embed="rId5" cstate="screen">
            <a:extLst>
              <a:ext uri="{28A0092B-C50C-407E-A947-70E740481C1C}">
                <a14:useLocalDpi xmlns:a14="http://schemas.microsoft.com/office/drawing/2010/main"/>
              </a:ext>
            </a:extLst>
          </a:blip>
          <a:stretch>
            <a:fillRect/>
          </a:stretch>
        </p:blipFill>
        <p:spPr bwMode="auto">
          <a:xfrm>
            <a:off x="263352" y="1124744"/>
            <a:ext cx="4824536" cy="3168352"/>
          </a:xfrm>
          <a:prstGeom prst="rect">
            <a:avLst/>
          </a:prstGeom>
          <a:noFill/>
          <a:ln w="12700">
            <a:solidFill>
              <a:schemeClr val="accent1"/>
            </a:solidFill>
          </a:ln>
        </p:spPr>
      </p:pic>
      <p:sp>
        <p:nvSpPr>
          <p:cNvPr id="8" name="Title 1">
            <a:extLst>
              <a:ext uri="{FF2B5EF4-FFF2-40B4-BE49-F238E27FC236}">
                <a16:creationId xmlns:a16="http://schemas.microsoft.com/office/drawing/2014/main" id="{1C6EBC11-930C-F370-40EE-502275F683C6}"/>
              </a:ext>
            </a:extLst>
          </p:cNvPr>
          <p:cNvSpPr txBox="1"/>
          <p:nvPr/>
        </p:nvSpPr>
        <p:spPr>
          <a:xfrm>
            <a:off x="805912" y="97160"/>
            <a:ext cx="8942522" cy="523528"/>
          </a:xfrm>
          <a:prstGeom prst="rect">
            <a:avLst/>
          </a:prstGeom>
          <a:solidFill>
            <a:srgbClr val="0070C0"/>
          </a:solidFill>
        </p:spPr>
        <p:txBody>
          <a:bodyPr vert="horz" lIns="91440" tIns="45720" rIns="91440" bIns="45720" rtlCol="0" anchor="ctr">
            <a:normAutofit fontScale="60000" lnSpcReduction="20000"/>
          </a:bodyPr>
          <a:lstStyle/>
          <a:p>
            <a:pPr marL="0" marR="0" lvl="0" indent="0" algn="ctr" defTabSz="914400" rtl="0" eaLnBrk="1" fontAlgn="auto" latinLnBrk="0" hangingPunct="1">
              <a:lnSpc>
                <a:spcPct val="80000"/>
              </a:lnSpc>
              <a:spcBef>
                <a:spcPct val="0"/>
              </a:spcBef>
              <a:spcAft>
                <a:spcPts val="0"/>
              </a:spcAft>
              <a:buClrTx/>
              <a:buSzTx/>
              <a:buFontTx/>
              <a:buNone/>
              <a:defRPr/>
            </a:pPr>
            <a:r>
              <a:rPr kumimoji="0" lang="id-ID" sz="5000" b="0" i="0" u="none" strike="noStrike" kern="1200" cap="all" spc="100" normalizeH="0" baseline="0" noProof="0" dirty="0">
                <a:ln>
                  <a:noFill/>
                </a:ln>
                <a:solidFill>
                  <a:srgbClr val="FFFF00"/>
                </a:solidFill>
                <a:effectLst/>
                <a:uLnTx/>
                <a:uFillTx/>
                <a:latin typeface="Poppins Medium" panose="00000600000000000000" pitchFamily="2" charset="0"/>
                <a:ea typeface="+mj-ea"/>
                <a:cs typeface="Poppins Medium" panose="00000600000000000000" pitchFamily="2" charset="0"/>
              </a:rPr>
              <a:t>Tide gauge for disaster monitoring</a:t>
            </a:r>
          </a:p>
        </p:txBody>
      </p:sp>
    </p:spTree>
    <p:extLst>
      <p:ext uri="{BB962C8B-B14F-4D97-AF65-F5344CB8AC3E}">
        <p14:creationId xmlns:p14="http://schemas.microsoft.com/office/powerpoint/2010/main" val="28986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a:extLst>
              <a:ext uri="{FF2B5EF4-FFF2-40B4-BE49-F238E27FC236}">
                <a16:creationId xmlns:a16="http://schemas.microsoft.com/office/drawing/2014/main" id="{79266074-2A75-48D9-8E8A-66AE13E4842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056" y="0"/>
            <a:ext cx="12200056" cy="6865504"/>
          </a:xfrm>
          <a:prstGeom prst="rect">
            <a:avLst/>
          </a:prstGeom>
          <a:solidFill>
            <a:schemeClr val="bg1">
              <a:lumMod val="85000"/>
            </a:schemeClr>
          </a:solidFill>
        </p:spPr>
      </p:pic>
      <p:pic>
        <p:nvPicPr>
          <p:cNvPr id="2" name="Picture 1">
            <a:extLst>
              <a:ext uri="{FF2B5EF4-FFF2-40B4-BE49-F238E27FC236}">
                <a16:creationId xmlns:a16="http://schemas.microsoft.com/office/drawing/2014/main" id="{FD4A75B0-2922-4281-6365-1F2157A3AEF6}"/>
              </a:ext>
            </a:extLst>
          </p:cNvPr>
          <p:cNvPicPr>
            <a:picLocks noChangeAspect="1"/>
          </p:cNvPicPr>
          <p:nvPr/>
        </p:nvPicPr>
        <p:blipFill>
          <a:blip r:embed="rId3" cstate="print">
            <a:alphaModFix amt="34000"/>
            <a:extLst>
              <a:ext uri="{28A0092B-C50C-407E-A947-70E740481C1C}">
                <a14:useLocalDpi xmlns:a14="http://schemas.microsoft.com/office/drawing/2010/main"/>
              </a:ext>
            </a:extLst>
          </a:blip>
          <a:stretch>
            <a:fillRect/>
          </a:stretch>
        </p:blipFill>
        <p:spPr>
          <a:xfrm>
            <a:off x="-8056" y="46658"/>
            <a:ext cx="12200056" cy="6818846"/>
          </a:xfrm>
          <a:prstGeom prst="rect">
            <a:avLst/>
          </a:prstGeom>
        </p:spPr>
      </p:pic>
    </p:spTree>
    <p:extLst>
      <p:ext uri="{BB962C8B-B14F-4D97-AF65-F5344CB8AC3E}">
        <p14:creationId xmlns:p14="http://schemas.microsoft.com/office/powerpoint/2010/main" val="3194629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B89989B9-5144-4433-91D3-566E00D22823}"/>
              </a:ext>
            </a:extLst>
          </p:cNvPr>
          <p:cNvSpPr txBox="1"/>
          <p:nvPr/>
        </p:nvSpPr>
        <p:spPr>
          <a:xfrm>
            <a:off x="509667" y="481068"/>
            <a:ext cx="9946164" cy="780983"/>
          </a:xfrm>
          <a:prstGeom prst="rect">
            <a:avLst/>
          </a:prstGeom>
        </p:spPr>
        <p:txBody>
          <a:bodyPr wrap="square" lIns="0" tIns="0" rIns="0" bIns="0" rtlCol="0" anchor="t">
            <a:spAutoFit/>
          </a:bodyPr>
          <a:lstStyle/>
          <a:p>
            <a:pPr algn="ctr">
              <a:lnSpc>
                <a:spcPts val="7000"/>
              </a:lnSpc>
            </a:pPr>
            <a:r>
              <a:rPr lang="en-US" sz="2800" b="1" spc="47" dirty="0">
                <a:solidFill>
                  <a:srgbClr val="002060"/>
                </a:solidFill>
                <a:latin typeface="Poppins Bold"/>
              </a:rPr>
              <a:t>Sea Level Monitoring Programs</a:t>
            </a:r>
          </a:p>
        </p:txBody>
      </p:sp>
      <p:sp>
        <p:nvSpPr>
          <p:cNvPr id="9" name="Rectangle 3">
            <a:extLst>
              <a:ext uri="{FF2B5EF4-FFF2-40B4-BE49-F238E27FC236}">
                <a16:creationId xmlns:a16="http://schemas.microsoft.com/office/drawing/2014/main" id="{1ACBEE96-7E94-25DF-FF3B-83D3850CED4A}"/>
              </a:ext>
            </a:extLst>
          </p:cNvPr>
          <p:cNvSpPr txBox="1">
            <a:spLocks noChangeArrowheads="1"/>
          </p:cNvSpPr>
          <p:nvPr/>
        </p:nvSpPr>
        <p:spPr>
          <a:xfrm>
            <a:off x="509667" y="1471668"/>
            <a:ext cx="5776106" cy="3914661"/>
          </a:xfrm>
          <a:prstGeom prst="rect">
            <a:avLst/>
          </a:prstGeom>
        </p:spPr>
        <p:txBody>
          <a:bodyPr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ct val="40000"/>
              </a:spcBef>
              <a:buNone/>
              <a:defRPr/>
            </a:pPr>
            <a:r>
              <a:rPr lang="en-GB" sz="2400" dirty="0">
                <a:solidFill>
                  <a:srgbClr val="000000"/>
                </a:solidFill>
                <a:latin typeface="Arial Unicode MS" charset="0"/>
              </a:rPr>
              <a:t>Purpose of real time monitoring:</a:t>
            </a:r>
          </a:p>
          <a:p>
            <a:pPr>
              <a:lnSpc>
                <a:spcPct val="90000"/>
              </a:lnSpc>
              <a:spcBef>
                <a:spcPct val="40000"/>
              </a:spcBef>
              <a:buFont typeface="Wingdings" charset="2"/>
              <a:buChar char=""/>
              <a:defRPr/>
            </a:pPr>
            <a:r>
              <a:rPr lang="en-GB" sz="2400" dirty="0">
                <a:solidFill>
                  <a:srgbClr val="000000"/>
                </a:solidFill>
                <a:latin typeface="Arial Unicode MS" charset="0"/>
              </a:rPr>
              <a:t>Mainly for mapping activities: mean sea level (MSL) for land mapping and chart datum for bathymetric mapping</a:t>
            </a:r>
          </a:p>
          <a:p>
            <a:pPr>
              <a:lnSpc>
                <a:spcPct val="90000"/>
              </a:lnSpc>
              <a:spcBef>
                <a:spcPct val="40000"/>
              </a:spcBef>
              <a:buFont typeface="Wingdings" charset="2"/>
              <a:buChar char=""/>
              <a:defRPr/>
            </a:pPr>
            <a:r>
              <a:rPr lang="en-GB" sz="2400" dirty="0">
                <a:solidFill>
                  <a:srgbClr val="000000"/>
                </a:solidFill>
                <a:latin typeface="Arial Unicode MS" charset="0"/>
              </a:rPr>
              <a:t>Tide prediction for coastal management</a:t>
            </a:r>
          </a:p>
          <a:p>
            <a:pPr>
              <a:lnSpc>
                <a:spcPct val="90000"/>
              </a:lnSpc>
              <a:spcBef>
                <a:spcPct val="40000"/>
              </a:spcBef>
              <a:buFont typeface="Wingdings" charset="2"/>
              <a:buChar char=""/>
              <a:defRPr/>
            </a:pPr>
            <a:r>
              <a:rPr lang="en-GB" sz="2400" dirty="0">
                <a:solidFill>
                  <a:srgbClr val="000000"/>
                </a:solidFill>
                <a:latin typeface="Arial Unicode MS" charset="0"/>
              </a:rPr>
              <a:t>Sea level rise monitoring</a:t>
            </a:r>
          </a:p>
          <a:p>
            <a:pPr>
              <a:lnSpc>
                <a:spcPct val="90000"/>
              </a:lnSpc>
              <a:spcBef>
                <a:spcPct val="40000"/>
              </a:spcBef>
              <a:buFont typeface="Wingdings" charset="2"/>
              <a:buChar char=""/>
              <a:defRPr/>
            </a:pPr>
            <a:r>
              <a:rPr lang="en-GB" sz="2400" dirty="0">
                <a:solidFill>
                  <a:srgbClr val="000000"/>
                </a:solidFill>
                <a:latin typeface="Arial Unicode MS" charset="0"/>
              </a:rPr>
              <a:t>Tsunami Early Warning System</a:t>
            </a:r>
          </a:p>
        </p:txBody>
      </p:sp>
      <p:pic>
        <p:nvPicPr>
          <p:cNvPr id="10" name="Content Placeholder 4">
            <a:extLst>
              <a:ext uri="{FF2B5EF4-FFF2-40B4-BE49-F238E27FC236}">
                <a16:creationId xmlns:a16="http://schemas.microsoft.com/office/drawing/2014/main" id="{05750EFF-A862-3579-0666-6E87379EA30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096000" y="1471669"/>
            <a:ext cx="5413249" cy="3914662"/>
          </a:xfrm>
          <a:effectLst>
            <a:softEdge rad="89090"/>
          </a:effectLst>
        </p:spPr>
      </p:pic>
    </p:spTree>
    <p:extLst>
      <p:ext uri="{BB962C8B-B14F-4D97-AF65-F5344CB8AC3E}">
        <p14:creationId xmlns:p14="http://schemas.microsoft.com/office/powerpoint/2010/main" val="1344521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2DC105-4AD4-423E-96A9-87A5C1D68C1C}"/>
              </a:ext>
            </a:extLst>
          </p:cNvPr>
          <p:cNvSpPr>
            <a:spLocks noGrp="1"/>
          </p:cNvSpPr>
          <p:nvPr>
            <p:ph type="title"/>
          </p:nvPr>
        </p:nvSpPr>
        <p:spPr>
          <a:xfrm>
            <a:off x="838200" y="111464"/>
            <a:ext cx="10515600" cy="1325563"/>
          </a:xfrm>
        </p:spPr>
        <p:txBody>
          <a:bodyPr/>
          <a:lstStyle/>
          <a:p>
            <a:pPr algn="ctr"/>
            <a:r>
              <a:rPr lang="id-ID" b="1" dirty="0" err="1">
                <a:solidFill>
                  <a:schemeClr val="accent1">
                    <a:lumMod val="75000"/>
                  </a:schemeClr>
                </a:solidFill>
              </a:rPr>
              <a:t>Tide</a:t>
            </a:r>
            <a:r>
              <a:rPr lang="id-ID" b="1" dirty="0">
                <a:solidFill>
                  <a:schemeClr val="accent1">
                    <a:lumMod val="75000"/>
                  </a:schemeClr>
                </a:solidFill>
              </a:rPr>
              <a:t> </a:t>
            </a:r>
            <a:r>
              <a:rPr lang="id-ID" b="1" dirty="0" err="1">
                <a:solidFill>
                  <a:schemeClr val="accent1">
                    <a:lumMod val="75000"/>
                  </a:schemeClr>
                </a:solidFill>
              </a:rPr>
              <a:t>Gauge</a:t>
            </a:r>
            <a:r>
              <a:rPr lang="id-ID" b="1" dirty="0">
                <a:solidFill>
                  <a:schemeClr val="accent1">
                    <a:lumMod val="75000"/>
                  </a:schemeClr>
                </a:solidFill>
              </a:rPr>
              <a:t> </a:t>
            </a:r>
            <a:r>
              <a:rPr lang="id-ID" b="1" dirty="0" err="1">
                <a:solidFill>
                  <a:schemeClr val="accent1">
                    <a:lumMod val="75000"/>
                  </a:schemeClr>
                </a:solidFill>
              </a:rPr>
              <a:t>Instrumentations</a:t>
            </a:r>
            <a:endParaRPr lang="id-ID" b="1" dirty="0">
              <a:solidFill>
                <a:schemeClr val="accent1">
                  <a:lumMod val="75000"/>
                </a:schemeClr>
              </a:solidFill>
            </a:endParaRPr>
          </a:p>
        </p:txBody>
      </p:sp>
      <p:pic>
        <p:nvPicPr>
          <p:cNvPr id="5" name="Picture 6" descr="thal">
            <a:extLst>
              <a:ext uri="{FF2B5EF4-FFF2-40B4-BE49-F238E27FC236}">
                <a16:creationId xmlns:a16="http://schemas.microsoft.com/office/drawing/2014/main" id="{DBBB4378-14A6-FF04-DCB3-CC65CBCFD7E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4870" y="3246958"/>
            <a:ext cx="1502967" cy="1143000"/>
          </a:xfrm>
          <a:prstGeom prst="rect">
            <a:avLst/>
          </a:prstGeom>
          <a:noFill/>
          <a:ln>
            <a:noFill/>
          </a:ln>
          <a:effectLst>
            <a:outerShdw dist="107763" dir="2700000" algn="ctr" rotWithShape="0">
              <a:srgbClr val="808080">
                <a:alpha val="50000"/>
              </a:srgbClr>
            </a:outerShdw>
          </a:effectLst>
        </p:spPr>
      </p:pic>
      <p:pic>
        <p:nvPicPr>
          <p:cNvPr id="6" name="Picture 9">
            <a:extLst>
              <a:ext uri="{FF2B5EF4-FFF2-40B4-BE49-F238E27FC236}">
                <a16:creationId xmlns:a16="http://schemas.microsoft.com/office/drawing/2014/main" id="{E2A49D7F-0FB1-113C-F7C8-E1E289FEF2B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870" y="4907420"/>
            <a:ext cx="1502967" cy="1063625"/>
          </a:xfrm>
          <a:prstGeom prst="rect">
            <a:avLst/>
          </a:prstGeom>
          <a:noFill/>
          <a:ln>
            <a:noFill/>
          </a:ln>
          <a:effectLst>
            <a:outerShdw dist="107763" dir="2700000" algn="ctr" rotWithShape="0">
              <a:srgbClr val="808080">
                <a:alpha val="50000"/>
              </a:srgbClr>
            </a:outerShdw>
          </a:effectLst>
        </p:spPr>
      </p:pic>
      <p:sp>
        <p:nvSpPr>
          <p:cNvPr id="7" name="Oval 6">
            <a:extLst>
              <a:ext uri="{FF2B5EF4-FFF2-40B4-BE49-F238E27FC236}">
                <a16:creationId xmlns:a16="http://schemas.microsoft.com/office/drawing/2014/main" id="{6AF23610-78A6-7639-C1CC-1D917E8D1FA3}"/>
              </a:ext>
            </a:extLst>
          </p:cNvPr>
          <p:cNvSpPr/>
          <p:nvPr/>
        </p:nvSpPr>
        <p:spPr>
          <a:xfrm>
            <a:off x="7537648" y="1141364"/>
            <a:ext cx="1671087" cy="1200628"/>
          </a:xfrm>
          <a:prstGeom prst="ellipse">
            <a:avLst/>
          </a:prstGeom>
          <a:blipFill rotWithShape="1">
            <a:blip r:embed="rId4"/>
            <a:stretch>
              <a:fillRect/>
            </a:stretch>
          </a:bli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p>
        </p:txBody>
      </p:sp>
      <p:sp>
        <p:nvSpPr>
          <p:cNvPr id="10" name="Text Box 5">
            <a:extLst>
              <a:ext uri="{FF2B5EF4-FFF2-40B4-BE49-F238E27FC236}">
                <a16:creationId xmlns:a16="http://schemas.microsoft.com/office/drawing/2014/main" id="{2191D25C-FC9A-A1C1-D320-B7B38F5901E7}"/>
              </a:ext>
            </a:extLst>
          </p:cNvPr>
          <p:cNvSpPr txBox="1">
            <a:spLocks noChangeArrowheads="1"/>
          </p:cNvSpPr>
          <p:nvPr/>
        </p:nvSpPr>
        <p:spPr bwMode="auto">
          <a:xfrm>
            <a:off x="2408352" y="1459262"/>
            <a:ext cx="5270819" cy="707886"/>
          </a:xfrm>
          <a:prstGeom prst="rect">
            <a:avLst/>
          </a:prstGeom>
          <a:noFill/>
          <a:ln>
            <a:noFill/>
          </a:ln>
        </p:spPr>
        <p:txBody>
          <a:bodyPr>
            <a:spAutoFit/>
          </a:bodyPr>
          <a:lstStyle>
            <a:lvl1pPr>
              <a:defRPr>
                <a:solidFill>
                  <a:schemeClr val="tx1"/>
                </a:solidFill>
                <a:latin typeface="Calisto MT" panose="02040603050505030304" charset="0"/>
                <a:ea typeface="MS PGothic" panose="020B0600070205080204" charset="-128"/>
                <a:cs typeface="MS PGothic" panose="020B0600070205080204" charset="-128"/>
              </a:defRPr>
            </a:lvl1pPr>
            <a:lvl2pPr marL="742950" indent="-285750">
              <a:defRPr>
                <a:solidFill>
                  <a:schemeClr val="tx1"/>
                </a:solidFill>
                <a:latin typeface="Calisto MT" panose="02040603050505030304" charset="0"/>
                <a:ea typeface="MS PGothic" panose="020B0600070205080204" charset="-128"/>
              </a:defRPr>
            </a:lvl2pPr>
            <a:lvl3pPr marL="1143000" indent="-228600">
              <a:defRPr>
                <a:solidFill>
                  <a:schemeClr val="tx1"/>
                </a:solidFill>
                <a:latin typeface="Calisto MT" panose="02040603050505030304" charset="0"/>
                <a:ea typeface="MS PGothic" panose="020B0600070205080204" charset="-128"/>
              </a:defRPr>
            </a:lvl3pPr>
            <a:lvl4pPr marL="1600200" indent="-228600">
              <a:defRPr>
                <a:solidFill>
                  <a:schemeClr val="tx1"/>
                </a:solidFill>
                <a:latin typeface="Calisto MT" panose="02040603050505030304" charset="0"/>
                <a:ea typeface="MS PGothic" panose="020B0600070205080204" charset="-128"/>
              </a:defRPr>
            </a:lvl4pPr>
            <a:lvl5pPr marL="2057400" indent="-228600">
              <a:defRPr>
                <a:solidFill>
                  <a:schemeClr val="tx1"/>
                </a:solidFill>
                <a:latin typeface="Calisto MT" panose="02040603050505030304" charset="0"/>
                <a:ea typeface="MS PGothic" panose="020B0600070205080204" charset="-128"/>
              </a:defRPr>
            </a:lvl5pPr>
            <a:lvl6pPr marL="2514600" indent="-228600" fontAlgn="base">
              <a:spcBef>
                <a:spcPct val="0"/>
              </a:spcBef>
              <a:spcAft>
                <a:spcPct val="0"/>
              </a:spcAft>
              <a:defRPr>
                <a:solidFill>
                  <a:schemeClr val="tx1"/>
                </a:solidFill>
                <a:latin typeface="Calisto MT" panose="02040603050505030304" charset="0"/>
                <a:ea typeface="MS PGothic" panose="020B0600070205080204" charset="-128"/>
              </a:defRPr>
            </a:lvl6pPr>
            <a:lvl7pPr marL="2971800" indent="-228600" fontAlgn="base">
              <a:spcBef>
                <a:spcPct val="0"/>
              </a:spcBef>
              <a:spcAft>
                <a:spcPct val="0"/>
              </a:spcAft>
              <a:defRPr>
                <a:solidFill>
                  <a:schemeClr val="tx1"/>
                </a:solidFill>
                <a:latin typeface="Calisto MT" panose="02040603050505030304" charset="0"/>
                <a:ea typeface="MS PGothic" panose="020B0600070205080204" charset="-128"/>
              </a:defRPr>
            </a:lvl7pPr>
            <a:lvl8pPr marL="3429000" indent="-228600" fontAlgn="base">
              <a:spcBef>
                <a:spcPct val="0"/>
              </a:spcBef>
              <a:spcAft>
                <a:spcPct val="0"/>
              </a:spcAft>
              <a:defRPr>
                <a:solidFill>
                  <a:schemeClr val="tx1"/>
                </a:solidFill>
                <a:latin typeface="Calisto MT" panose="02040603050505030304" charset="0"/>
                <a:ea typeface="MS PGothic" panose="020B0600070205080204" charset="-128"/>
              </a:defRPr>
            </a:lvl8pPr>
            <a:lvl9pPr marL="3886200" indent="-228600" fontAlgn="base">
              <a:spcBef>
                <a:spcPct val="0"/>
              </a:spcBef>
              <a:spcAft>
                <a:spcPct val="0"/>
              </a:spcAft>
              <a:defRPr>
                <a:solidFill>
                  <a:schemeClr val="tx1"/>
                </a:solidFill>
                <a:latin typeface="Calisto MT" panose="02040603050505030304" charset="0"/>
                <a:ea typeface="MS PGothic" panose="020B0600070205080204" charset="-128"/>
              </a:defRPr>
            </a:lvl9pPr>
          </a:lstStyle>
          <a:p>
            <a:pPr eaLnBrk="0" hangingPunct="0"/>
            <a:r>
              <a:rPr lang="en-US" sz="2000" dirty="0" err="1">
                <a:solidFill>
                  <a:srgbClr val="0000FF"/>
                </a:solidFill>
                <a:latin typeface="Trebuchet MS" panose="020B0603020202020204" charset="0"/>
              </a:rPr>
              <a:t>Buble</a:t>
            </a:r>
            <a:r>
              <a:rPr lang="en-US" sz="2000" dirty="0">
                <a:solidFill>
                  <a:srgbClr val="0000FF"/>
                </a:solidFill>
                <a:latin typeface="Trebuchet MS" panose="020B0603020202020204" charset="0"/>
              </a:rPr>
              <a:t> gauge, located in small or big ports capable for tsunami</a:t>
            </a:r>
          </a:p>
        </p:txBody>
      </p:sp>
      <p:sp>
        <p:nvSpPr>
          <p:cNvPr id="11" name="Rectangle 10">
            <a:extLst>
              <a:ext uri="{FF2B5EF4-FFF2-40B4-BE49-F238E27FC236}">
                <a16:creationId xmlns:a16="http://schemas.microsoft.com/office/drawing/2014/main" id="{D69FE787-36B0-F135-23A7-A6E90014AE32}"/>
              </a:ext>
            </a:extLst>
          </p:cNvPr>
          <p:cNvSpPr/>
          <p:nvPr/>
        </p:nvSpPr>
        <p:spPr>
          <a:xfrm>
            <a:off x="8478209" y="2636511"/>
            <a:ext cx="853924" cy="1427163"/>
          </a:xfrm>
          <a:prstGeom prst="rect">
            <a:avLst/>
          </a:prstGeom>
          <a:blipFill rotWithShape="1">
            <a:blip r:embed="rId5"/>
            <a:stretch>
              <a:fillRect/>
            </a:stretch>
          </a:bli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p>
        </p:txBody>
      </p:sp>
      <p:sp>
        <p:nvSpPr>
          <p:cNvPr id="12" name="Text Box 11">
            <a:extLst>
              <a:ext uri="{FF2B5EF4-FFF2-40B4-BE49-F238E27FC236}">
                <a16:creationId xmlns:a16="http://schemas.microsoft.com/office/drawing/2014/main" id="{B8438B6C-5CE5-91A4-7D7C-DA78E7E539B7}"/>
              </a:ext>
            </a:extLst>
          </p:cNvPr>
          <p:cNvSpPr txBox="1">
            <a:spLocks noChangeArrowheads="1"/>
          </p:cNvSpPr>
          <p:nvPr/>
        </p:nvSpPr>
        <p:spPr bwMode="auto">
          <a:xfrm>
            <a:off x="2414160" y="3350093"/>
            <a:ext cx="6064049" cy="707886"/>
          </a:xfrm>
          <a:prstGeom prst="rect">
            <a:avLst/>
          </a:prstGeom>
          <a:noFill/>
          <a:ln>
            <a:noFill/>
          </a:ln>
        </p:spPr>
        <p:txBody>
          <a:bodyPr>
            <a:spAutoFit/>
          </a:bodyPr>
          <a:lstStyle>
            <a:lvl1pPr>
              <a:defRPr>
                <a:solidFill>
                  <a:schemeClr val="tx1"/>
                </a:solidFill>
                <a:latin typeface="Calisto MT" panose="02040603050505030304" charset="0"/>
                <a:ea typeface="MS PGothic" panose="020B0600070205080204" charset="-128"/>
                <a:cs typeface="MS PGothic" panose="020B0600070205080204" charset="-128"/>
              </a:defRPr>
            </a:lvl1pPr>
            <a:lvl2pPr marL="742950" indent="-285750">
              <a:defRPr>
                <a:solidFill>
                  <a:schemeClr val="tx1"/>
                </a:solidFill>
                <a:latin typeface="Calisto MT" panose="02040603050505030304" charset="0"/>
                <a:ea typeface="MS PGothic" panose="020B0600070205080204" charset="-128"/>
              </a:defRPr>
            </a:lvl2pPr>
            <a:lvl3pPr marL="1143000" indent="-228600">
              <a:defRPr>
                <a:solidFill>
                  <a:schemeClr val="tx1"/>
                </a:solidFill>
                <a:latin typeface="Calisto MT" panose="02040603050505030304" charset="0"/>
                <a:ea typeface="MS PGothic" panose="020B0600070205080204" charset="-128"/>
              </a:defRPr>
            </a:lvl3pPr>
            <a:lvl4pPr marL="1600200" indent="-228600">
              <a:defRPr>
                <a:solidFill>
                  <a:schemeClr val="tx1"/>
                </a:solidFill>
                <a:latin typeface="Calisto MT" panose="02040603050505030304" charset="0"/>
                <a:ea typeface="MS PGothic" panose="020B0600070205080204" charset="-128"/>
              </a:defRPr>
            </a:lvl4pPr>
            <a:lvl5pPr marL="2057400" indent="-228600">
              <a:defRPr>
                <a:solidFill>
                  <a:schemeClr val="tx1"/>
                </a:solidFill>
                <a:latin typeface="Calisto MT" panose="02040603050505030304" charset="0"/>
                <a:ea typeface="MS PGothic" panose="020B0600070205080204" charset="-128"/>
              </a:defRPr>
            </a:lvl5pPr>
            <a:lvl6pPr marL="2514600" indent="-228600" fontAlgn="base">
              <a:spcBef>
                <a:spcPct val="0"/>
              </a:spcBef>
              <a:spcAft>
                <a:spcPct val="0"/>
              </a:spcAft>
              <a:defRPr>
                <a:solidFill>
                  <a:schemeClr val="tx1"/>
                </a:solidFill>
                <a:latin typeface="Calisto MT" panose="02040603050505030304" charset="0"/>
                <a:ea typeface="MS PGothic" panose="020B0600070205080204" charset="-128"/>
              </a:defRPr>
            </a:lvl6pPr>
            <a:lvl7pPr marL="2971800" indent="-228600" fontAlgn="base">
              <a:spcBef>
                <a:spcPct val="0"/>
              </a:spcBef>
              <a:spcAft>
                <a:spcPct val="0"/>
              </a:spcAft>
              <a:defRPr>
                <a:solidFill>
                  <a:schemeClr val="tx1"/>
                </a:solidFill>
                <a:latin typeface="Calisto MT" panose="02040603050505030304" charset="0"/>
                <a:ea typeface="MS PGothic" panose="020B0600070205080204" charset="-128"/>
              </a:defRPr>
            </a:lvl7pPr>
            <a:lvl8pPr marL="3429000" indent="-228600" fontAlgn="base">
              <a:spcBef>
                <a:spcPct val="0"/>
              </a:spcBef>
              <a:spcAft>
                <a:spcPct val="0"/>
              </a:spcAft>
              <a:defRPr>
                <a:solidFill>
                  <a:schemeClr val="tx1"/>
                </a:solidFill>
                <a:latin typeface="Calisto MT" panose="02040603050505030304" charset="0"/>
                <a:ea typeface="MS PGothic" panose="020B0600070205080204" charset="-128"/>
              </a:defRPr>
            </a:lvl8pPr>
            <a:lvl9pPr marL="3886200" indent="-228600" fontAlgn="base">
              <a:spcBef>
                <a:spcPct val="0"/>
              </a:spcBef>
              <a:spcAft>
                <a:spcPct val="0"/>
              </a:spcAft>
              <a:defRPr>
                <a:solidFill>
                  <a:schemeClr val="tx1"/>
                </a:solidFill>
                <a:latin typeface="Calisto MT" panose="02040603050505030304" charset="0"/>
                <a:ea typeface="MS PGothic" panose="020B0600070205080204" charset="-128"/>
              </a:defRPr>
            </a:lvl9pPr>
          </a:lstStyle>
          <a:p>
            <a:pPr eaLnBrk="0" hangingPunct="0"/>
            <a:r>
              <a:rPr lang="en-US" sz="2000" dirty="0">
                <a:solidFill>
                  <a:srgbClr val="000000"/>
                </a:solidFill>
                <a:latin typeface="Trebuchet MS" panose="020B0603020202020204" charset="0"/>
              </a:rPr>
              <a:t>Digital float gauge, mainly for stations located in small ports not prone to tsunami.</a:t>
            </a:r>
          </a:p>
        </p:txBody>
      </p:sp>
      <p:sp>
        <p:nvSpPr>
          <p:cNvPr id="13" name="Text Box 10">
            <a:extLst>
              <a:ext uri="{FF2B5EF4-FFF2-40B4-BE49-F238E27FC236}">
                <a16:creationId xmlns:a16="http://schemas.microsoft.com/office/drawing/2014/main" id="{598E2BC4-0D66-D6FE-983E-535772847631}"/>
              </a:ext>
            </a:extLst>
          </p:cNvPr>
          <p:cNvSpPr txBox="1">
            <a:spLocks noChangeArrowheads="1"/>
          </p:cNvSpPr>
          <p:nvPr/>
        </p:nvSpPr>
        <p:spPr bwMode="auto">
          <a:xfrm>
            <a:off x="2408352" y="5085581"/>
            <a:ext cx="5711269" cy="707886"/>
          </a:xfrm>
          <a:prstGeom prst="rect">
            <a:avLst/>
          </a:prstGeom>
          <a:noFill/>
          <a:ln>
            <a:noFill/>
          </a:ln>
        </p:spPr>
        <p:txBody>
          <a:bodyPr>
            <a:spAutoFit/>
          </a:bodyPr>
          <a:lstStyle>
            <a:lvl1pPr>
              <a:defRPr>
                <a:solidFill>
                  <a:schemeClr val="tx1"/>
                </a:solidFill>
                <a:latin typeface="Calisto MT" panose="02040603050505030304" charset="0"/>
                <a:ea typeface="MS PGothic" panose="020B0600070205080204" charset="-128"/>
                <a:cs typeface="MS PGothic" panose="020B0600070205080204" charset="-128"/>
              </a:defRPr>
            </a:lvl1pPr>
            <a:lvl2pPr marL="742950" indent="-285750">
              <a:defRPr>
                <a:solidFill>
                  <a:schemeClr val="tx1"/>
                </a:solidFill>
                <a:latin typeface="Calisto MT" panose="02040603050505030304" charset="0"/>
                <a:ea typeface="MS PGothic" panose="020B0600070205080204" charset="-128"/>
              </a:defRPr>
            </a:lvl2pPr>
            <a:lvl3pPr marL="1143000" indent="-228600">
              <a:defRPr>
                <a:solidFill>
                  <a:schemeClr val="tx1"/>
                </a:solidFill>
                <a:latin typeface="Calisto MT" panose="02040603050505030304" charset="0"/>
                <a:ea typeface="MS PGothic" panose="020B0600070205080204" charset="-128"/>
              </a:defRPr>
            </a:lvl3pPr>
            <a:lvl4pPr marL="1600200" indent="-228600">
              <a:defRPr>
                <a:solidFill>
                  <a:schemeClr val="tx1"/>
                </a:solidFill>
                <a:latin typeface="Calisto MT" panose="02040603050505030304" charset="0"/>
                <a:ea typeface="MS PGothic" panose="020B0600070205080204" charset="-128"/>
              </a:defRPr>
            </a:lvl4pPr>
            <a:lvl5pPr marL="2057400" indent="-228600">
              <a:defRPr>
                <a:solidFill>
                  <a:schemeClr val="tx1"/>
                </a:solidFill>
                <a:latin typeface="Calisto MT" panose="02040603050505030304" charset="0"/>
                <a:ea typeface="MS PGothic" panose="020B0600070205080204" charset="-128"/>
              </a:defRPr>
            </a:lvl5pPr>
            <a:lvl6pPr marL="2514600" indent="-228600" fontAlgn="base">
              <a:spcBef>
                <a:spcPct val="0"/>
              </a:spcBef>
              <a:spcAft>
                <a:spcPct val="0"/>
              </a:spcAft>
              <a:defRPr>
                <a:solidFill>
                  <a:schemeClr val="tx1"/>
                </a:solidFill>
                <a:latin typeface="Calisto MT" panose="02040603050505030304" charset="0"/>
                <a:ea typeface="MS PGothic" panose="020B0600070205080204" charset="-128"/>
              </a:defRPr>
            </a:lvl6pPr>
            <a:lvl7pPr marL="2971800" indent="-228600" fontAlgn="base">
              <a:spcBef>
                <a:spcPct val="0"/>
              </a:spcBef>
              <a:spcAft>
                <a:spcPct val="0"/>
              </a:spcAft>
              <a:defRPr>
                <a:solidFill>
                  <a:schemeClr val="tx1"/>
                </a:solidFill>
                <a:latin typeface="Calisto MT" panose="02040603050505030304" charset="0"/>
                <a:ea typeface="MS PGothic" panose="020B0600070205080204" charset="-128"/>
              </a:defRPr>
            </a:lvl7pPr>
            <a:lvl8pPr marL="3429000" indent="-228600" fontAlgn="base">
              <a:spcBef>
                <a:spcPct val="0"/>
              </a:spcBef>
              <a:spcAft>
                <a:spcPct val="0"/>
              </a:spcAft>
              <a:defRPr>
                <a:solidFill>
                  <a:schemeClr val="tx1"/>
                </a:solidFill>
                <a:latin typeface="Calisto MT" panose="02040603050505030304" charset="0"/>
                <a:ea typeface="MS PGothic" panose="020B0600070205080204" charset="-128"/>
              </a:defRPr>
            </a:lvl8pPr>
            <a:lvl9pPr marL="3886200" indent="-228600" fontAlgn="base">
              <a:spcBef>
                <a:spcPct val="0"/>
              </a:spcBef>
              <a:spcAft>
                <a:spcPct val="0"/>
              </a:spcAft>
              <a:defRPr>
                <a:solidFill>
                  <a:schemeClr val="tx1"/>
                </a:solidFill>
                <a:latin typeface="Calisto MT" panose="02040603050505030304" charset="0"/>
                <a:ea typeface="MS PGothic" panose="020B0600070205080204" charset="-128"/>
              </a:defRPr>
            </a:lvl9pPr>
          </a:lstStyle>
          <a:p>
            <a:pPr eaLnBrk="0" hangingPunct="0"/>
            <a:r>
              <a:rPr lang="en-US" sz="2000" dirty="0">
                <a:solidFill>
                  <a:srgbClr val="0000FF"/>
                </a:solidFill>
                <a:latin typeface="Trebuchet MS" panose="020B0603020202020204" charset="0"/>
              </a:rPr>
              <a:t>Radar gauge, mounted in tsunami capable stations</a:t>
            </a:r>
          </a:p>
        </p:txBody>
      </p:sp>
      <p:pic>
        <p:nvPicPr>
          <p:cNvPr id="14" name="Content Placeholder 3" descr="C:\Users\User\Pictures\Screenshots\CBS.pngCBS">
            <a:extLst>
              <a:ext uri="{FF2B5EF4-FFF2-40B4-BE49-F238E27FC236}">
                <a16:creationId xmlns:a16="http://schemas.microsoft.com/office/drawing/2014/main" id="{71D3B4B6-356C-9A9E-5F17-CA2B86A43D4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14870" y="1244881"/>
            <a:ext cx="1363524" cy="1440160"/>
          </a:xfrm>
          <a:prstGeom prst="rect">
            <a:avLst/>
          </a:prstGeom>
          <a:effectLst>
            <a:outerShdw blurRad="50800" dist="107823" dir="2700000" algn="tl" rotWithShape="0">
              <a:schemeClr val="bg1">
                <a:lumMod val="50000"/>
                <a:alpha val="43000"/>
              </a:schemeClr>
            </a:outerShdw>
          </a:effectLst>
        </p:spPr>
      </p:pic>
      <p:pic>
        <p:nvPicPr>
          <p:cNvPr id="15" name="Content Placeholder 3">
            <a:extLst>
              <a:ext uri="{FF2B5EF4-FFF2-40B4-BE49-F238E27FC236}">
                <a16:creationId xmlns:a16="http://schemas.microsoft.com/office/drawing/2014/main" id="{A2F0086D-27E4-ED1F-1D52-AC160EA642A2}"/>
              </a:ext>
            </a:extLst>
          </p:cNvPr>
          <p:cNvPicPr>
            <a:picLocks noChangeAspect="1"/>
          </p:cNvPicPr>
          <p:nvPr/>
        </p:nvPicPr>
        <p:blipFill>
          <a:blip r:embed="rId7"/>
          <a:stretch>
            <a:fillRect/>
          </a:stretch>
        </p:blipFill>
        <p:spPr>
          <a:xfrm>
            <a:off x="7460288" y="4246212"/>
            <a:ext cx="2083277" cy="2305051"/>
          </a:xfrm>
          <a:prstGeom prst="rect">
            <a:avLst/>
          </a:prstGeom>
        </p:spPr>
      </p:pic>
    </p:spTree>
    <p:extLst>
      <p:ext uri="{BB962C8B-B14F-4D97-AF65-F5344CB8AC3E}">
        <p14:creationId xmlns:p14="http://schemas.microsoft.com/office/powerpoint/2010/main" val="3420976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F:\2018\Foto Survei\Bangka\20181110_084518.jpg20181110_084518">
            <a:extLst>
              <a:ext uri="{FF2B5EF4-FFF2-40B4-BE49-F238E27FC236}">
                <a16:creationId xmlns:a16="http://schemas.microsoft.com/office/drawing/2014/main" id="{5F91BCDA-EEFC-4538-A859-D71DAD0AF2C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03343" y="1124745"/>
            <a:ext cx="3852545" cy="2453640"/>
          </a:xfrm>
          <a:prstGeom prst="rect">
            <a:avLst/>
          </a:prstGeom>
          <a:noFill/>
          <a:ln>
            <a:noFill/>
          </a:ln>
        </p:spPr>
      </p:pic>
      <p:pic>
        <p:nvPicPr>
          <p:cNvPr id="4" name="Picture 5" descr="F:\2018\Foto Survei\Bangka\20181110_084348.jpg20181110_084348">
            <a:extLst>
              <a:ext uri="{FF2B5EF4-FFF2-40B4-BE49-F238E27FC236}">
                <a16:creationId xmlns:a16="http://schemas.microsoft.com/office/drawing/2014/main" id="{5228B6BA-7D42-4B5B-BC7C-00F42B04779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465865" y="1343184"/>
            <a:ext cx="2453640" cy="2016760"/>
          </a:xfrm>
          <a:prstGeom prst="rect">
            <a:avLst/>
          </a:prstGeom>
          <a:noFill/>
          <a:ln>
            <a:noFill/>
          </a:ln>
        </p:spPr>
      </p:pic>
      <p:pic>
        <p:nvPicPr>
          <p:cNvPr id="5" name="Picture 5" descr="F:\2018\Foto Survei\Bangka\20181112_090302.jpg20181112_090302">
            <a:extLst>
              <a:ext uri="{FF2B5EF4-FFF2-40B4-BE49-F238E27FC236}">
                <a16:creationId xmlns:a16="http://schemas.microsoft.com/office/drawing/2014/main" id="{3A9FBEA9-1F50-4C8F-8DEF-4E10720DF6C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16542" y="1126015"/>
            <a:ext cx="1877060" cy="2452370"/>
          </a:xfrm>
          <a:prstGeom prst="rect">
            <a:avLst/>
          </a:prstGeom>
          <a:noFill/>
          <a:ln>
            <a:noFill/>
          </a:ln>
        </p:spPr>
      </p:pic>
      <p:sp>
        <p:nvSpPr>
          <p:cNvPr id="6" name="Text Box 5">
            <a:extLst>
              <a:ext uri="{FF2B5EF4-FFF2-40B4-BE49-F238E27FC236}">
                <a16:creationId xmlns:a16="http://schemas.microsoft.com/office/drawing/2014/main" id="{D677C614-FB97-4BDA-B1EF-0E586378D82F}"/>
              </a:ext>
            </a:extLst>
          </p:cNvPr>
          <p:cNvSpPr txBox="1">
            <a:spLocks noChangeArrowheads="1"/>
          </p:cNvSpPr>
          <p:nvPr/>
        </p:nvSpPr>
        <p:spPr bwMode="auto">
          <a:xfrm>
            <a:off x="4835083" y="3865605"/>
            <a:ext cx="1656925" cy="338554"/>
          </a:xfrm>
          <a:prstGeom prst="rect">
            <a:avLst/>
          </a:prstGeom>
          <a:noFill/>
          <a:ln w="12700" cmpd="sng">
            <a:solidFill>
              <a:srgbClr val="FF0000"/>
            </a:solidFill>
            <a:prstDash val="solid"/>
          </a:ln>
        </p:spPr>
        <p:txBody>
          <a:bodyPr wrap="square">
            <a:spAutoFit/>
          </a:bodyPr>
          <a:lstStyle>
            <a:lvl1pPr>
              <a:defRPr>
                <a:solidFill>
                  <a:schemeClr val="tx1"/>
                </a:solidFill>
                <a:latin typeface="Calisto MT" panose="02040603050505030304" charset="0"/>
                <a:ea typeface="MS PGothic" panose="020B0600070205080204" charset="-128"/>
                <a:cs typeface="MS PGothic" panose="020B0600070205080204" charset="-128"/>
              </a:defRPr>
            </a:lvl1pPr>
            <a:lvl2pPr marL="742950" indent="-285750">
              <a:defRPr>
                <a:solidFill>
                  <a:schemeClr val="tx1"/>
                </a:solidFill>
                <a:latin typeface="Calisto MT" panose="02040603050505030304" charset="0"/>
                <a:ea typeface="MS PGothic" panose="020B0600070205080204" charset="-128"/>
              </a:defRPr>
            </a:lvl2pPr>
            <a:lvl3pPr marL="1143000" indent="-228600">
              <a:defRPr>
                <a:solidFill>
                  <a:schemeClr val="tx1"/>
                </a:solidFill>
                <a:latin typeface="Calisto MT" panose="02040603050505030304" charset="0"/>
                <a:ea typeface="MS PGothic" panose="020B0600070205080204" charset="-128"/>
              </a:defRPr>
            </a:lvl3pPr>
            <a:lvl4pPr marL="1600200" indent="-228600">
              <a:defRPr>
                <a:solidFill>
                  <a:schemeClr val="tx1"/>
                </a:solidFill>
                <a:latin typeface="Calisto MT" panose="02040603050505030304" charset="0"/>
                <a:ea typeface="MS PGothic" panose="020B0600070205080204" charset="-128"/>
              </a:defRPr>
            </a:lvl4pPr>
            <a:lvl5pPr marL="2057400" indent="-228600">
              <a:defRPr>
                <a:solidFill>
                  <a:schemeClr val="tx1"/>
                </a:solidFill>
                <a:latin typeface="Calisto MT" panose="02040603050505030304" charset="0"/>
                <a:ea typeface="MS PGothic" panose="020B0600070205080204" charset="-128"/>
              </a:defRPr>
            </a:lvl5pPr>
            <a:lvl6pPr marL="2514600" indent="-228600" fontAlgn="base">
              <a:spcBef>
                <a:spcPct val="0"/>
              </a:spcBef>
              <a:spcAft>
                <a:spcPct val="0"/>
              </a:spcAft>
              <a:defRPr>
                <a:solidFill>
                  <a:schemeClr val="tx1"/>
                </a:solidFill>
                <a:latin typeface="Calisto MT" panose="02040603050505030304" charset="0"/>
                <a:ea typeface="MS PGothic" panose="020B0600070205080204" charset="-128"/>
              </a:defRPr>
            </a:lvl6pPr>
            <a:lvl7pPr marL="2971800" indent="-228600" fontAlgn="base">
              <a:spcBef>
                <a:spcPct val="0"/>
              </a:spcBef>
              <a:spcAft>
                <a:spcPct val="0"/>
              </a:spcAft>
              <a:defRPr>
                <a:solidFill>
                  <a:schemeClr val="tx1"/>
                </a:solidFill>
                <a:latin typeface="Calisto MT" panose="02040603050505030304" charset="0"/>
                <a:ea typeface="MS PGothic" panose="020B0600070205080204" charset="-128"/>
              </a:defRPr>
            </a:lvl7pPr>
            <a:lvl8pPr marL="3429000" indent="-228600" fontAlgn="base">
              <a:spcBef>
                <a:spcPct val="0"/>
              </a:spcBef>
              <a:spcAft>
                <a:spcPct val="0"/>
              </a:spcAft>
              <a:defRPr>
                <a:solidFill>
                  <a:schemeClr val="tx1"/>
                </a:solidFill>
                <a:latin typeface="Calisto MT" panose="02040603050505030304" charset="0"/>
                <a:ea typeface="MS PGothic" panose="020B0600070205080204" charset="-128"/>
              </a:defRPr>
            </a:lvl8pPr>
            <a:lvl9pPr marL="3886200" indent="-228600" fontAlgn="base">
              <a:spcBef>
                <a:spcPct val="0"/>
              </a:spcBef>
              <a:spcAft>
                <a:spcPct val="0"/>
              </a:spcAft>
              <a:defRPr>
                <a:solidFill>
                  <a:schemeClr val="tx1"/>
                </a:solidFill>
                <a:latin typeface="Calisto MT" panose="02040603050505030304" charset="0"/>
                <a:ea typeface="MS PGothic" panose="020B0600070205080204" charset="-128"/>
              </a:defRPr>
            </a:lvl9pPr>
          </a:lstStyle>
          <a:p>
            <a:pPr eaLnBrk="0" hangingPunct="0"/>
            <a:r>
              <a:rPr lang="en-AU" altLang="en-US" sz="1600" dirty="0">
                <a:solidFill>
                  <a:srgbClr val="0000FF"/>
                </a:solidFill>
                <a:latin typeface="Trebuchet MS" panose="020B0603020202020204" charset="0"/>
              </a:rPr>
              <a:t>Bubble Gauge</a:t>
            </a:r>
          </a:p>
        </p:txBody>
      </p:sp>
      <p:cxnSp>
        <p:nvCxnSpPr>
          <p:cNvPr id="7" name="Straight Arrow Connector 6">
            <a:extLst>
              <a:ext uri="{FF2B5EF4-FFF2-40B4-BE49-F238E27FC236}">
                <a16:creationId xmlns:a16="http://schemas.microsoft.com/office/drawing/2014/main" id="{83341BE3-A905-4881-8E38-1AB282226880}"/>
              </a:ext>
            </a:extLst>
          </p:cNvPr>
          <p:cNvCxnSpPr>
            <a:cxnSpLocks/>
            <a:stCxn id="8" idx="5"/>
          </p:cNvCxnSpPr>
          <p:nvPr/>
        </p:nvCxnSpPr>
        <p:spPr>
          <a:xfrm flipH="1">
            <a:off x="6201724" y="2424241"/>
            <a:ext cx="166159" cy="135353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FBF67882-044A-4FC4-842A-D383014AD9A8}"/>
              </a:ext>
            </a:extLst>
          </p:cNvPr>
          <p:cNvSpPr/>
          <p:nvPr/>
        </p:nvSpPr>
        <p:spPr>
          <a:xfrm>
            <a:off x="5788478" y="1844836"/>
            <a:ext cx="678815" cy="678815"/>
          </a:xfrm>
          <a:prstGeom prst="ellipse">
            <a:avLst/>
          </a:prstGeom>
          <a:noFill/>
          <a:ln w="127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9" name="Text Box 5">
            <a:extLst>
              <a:ext uri="{FF2B5EF4-FFF2-40B4-BE49-F238E27FC236}">
                <a16:creationId xmlns:a16="http://schemas.microsoft.com/office/drawing/2014/main" id="{ADB1A456-D875-40CD-A022-3226AC5CF7E3}"/>
              </a:ext>
            </a:extLst>
          </p:cNvPr>
          <p:cNvSpPr txBox="1">
            <a:spLocks noChangeArrowheads="1"/>
          </p:cNvSpPr>
          <p:nvPr/>
        </p:nvSpPr>
        <p:spPr bwMode="auto">
          <a:xfrm>
            <a:off x="3190232" y="3900966"/>
            <a:ext cx="1356995" cy="337185"/>
          </a:xfrm>
          <a:prstGeom prst="rect">
            <a:avLst/>
          </a:prstGeom>
          <a:noFill/>
          <a:ln w="12700" cmpd="sng">
            <a:solidFill>
              <a:srgbClr val="00B050"/>
            </a:solidFill>
            <a:prstDash val="solid"/>
          </a:ln>
        </p:spPr>
        <p:txBody>
          <a:bodyPr wrap="square">
            <a:spAutoFit/>
          </a:bodyPr>
          <a:lstStyle>
            <a:lvl1pPr>
              <a:defRPr>
                <a:solidFill>
                  <a:schemeClr val="tx1"/>
                </a:solidFill>
                <a:latin typeface="Calisto MT" panose="02040603050505030304" charset="0"/>
                <a:ea typeface="MS PGothic" panose="020B0600070205080204" charset="-128"/>
                <a:cs typeface="MS PGothic" panose="020B0600070205080204" charset="-128"/>
              </a:defRPr>
            </a:lvl1pPr>
            <a:lvl2pPr marL="742950" indent="-285750">
              <a:defRPr>
                <a:solidFill>
                  <a:schemeClr val="tx1"/>
                </a:solidFill>
                <a:latin typeface="Calisto MT" panose="02040603050505030304" charset="0"/>
                <a:ea typeface="MS PGothic" panose="020B0600070205080204" charset="-128"/>
              </a:defRPr>
            </a:lvl2pPr>
            <a:lvl3pPr marL="1143000" indent="-228600">
              <a:defRPr>
                <a:solidFill>
                  <a:schemeClr val="tx1"/>
                </a:solidFill>
                <a:latin typeface="Calisto MT" panose="02040603050505030304" charset="0"/>
                <a:ea typeface="MS PGothic" panose="020B0600070205080204" charset="-128"/>
              </a:defRPr>
            </a:lvl3pPr>
            <a:lvl4pPr marL="1600200" indent="-228600">
              <a:defRPr>
                <a:solidFill>
                  <a:schemeClr val="tx1"/>
                </a:solidFill>
                <a:latin typeface="Calisto MT" panose="02040603050505030304" charset="0"/>
                <a:ea typeface="MS PGothic" panose="020B0600070205080204" charset="-128"/>
              </a:defRPr>
            </a:lvl4pPr>
            <a:lvl5pPr marL="2057400" indent="-228600">
              <a:defRPr>
                <a:solidFill>
                  <a:schemeClr val="tx1"/>
                </a:solidFill>
                <a:latin typeface="Calisto MT" panose="02040603050505030304" charset="0"/>
                <a:ea typeface="MS PGothic" panose="020B0600070205080204" charset="-128"/>
              </a:defRPr>
            </a:lvl5pPr>
            <a:lvl6pPr marL="2514600" indent="-228600" fontAlgn="base">
              <a:spcBef>
                <a:spcPct val="0"/>
              </a:spcBef>
              <a:spcAft>
                <a:spcPct val="0"/>
              </a:spcAft>
              <a:defRPr>
                <a:solidFill>
                  <a:schemeClr val="tx1"/>
                </a:solidFill>
                <a:latin typeface="Calisto MT" panose="02040603050505030304" charset="0"/>
                <a:ea typeface="MS PGothic" panose="020B0600070205080204" charset="-128"/>
              </a:defRPr>
            </a:lvl6pPr>
            <a:lvl7pPr marL="2971800" indent="-228600" fontAlgn="base">
              <a:spcBef>
                <a:spcPct val="0"/>
              </a:spcBef>
              <a:spcAft>
                <a:spcPct val="0"/>
              </a:spcAft>
              <a:defRPr>
                <a:solidFill>
                  <a:schemeClr val="tx1"/>
                </a:solidFill>
                <a:latin typeface="Calisto MT" panose="02040603050505030304" charset="0"/>
                <a:ea typeface="MS PGothic" panose="020B0600070205080204" charset="-128"/>
              </a:defRPr>
            </a:lvl7pPr>
            <a:lvl8pPr marL="3429000" indent="-228600" fontAlgn="base">
              <a:spcBef>
                <a:spcPct val="0"/>
              </a:spcBef>
              <a:spcAft>
                <a:spcPct val="0"/>
              </a:spcAft>
              <a:defRPr>
                <a:solidFill>
                  <a:schemeClr val="tx1"/>
                </a:solidFill>
                <a:latin typeface="Calisto MT" panose="02040603050505030304" charset="0"/>
                <a:ea typeface="MS PGothic" panose="020B0600070205080204" charset="-128"/>
              </a:defRPr>
            </a:lvl8pPr>
            <a:lvl9pPr marL="3886200" indent="-228600" fontAlgn="base">
              <a:spcBef>
                <a:spcPct val="0"/>
              </a:spcBef>
              <a:spcAft>
                <a:spcPct val="0"/>
              </a:spcAft>
              <a:defRPr>
                <a:solidFill>
                  <a:schemeClr val="tx1"/>
                </a:solidFill>
                <a:latin typeface="Calisto MT" panose="02040603050505030304" charset="0"/>
                <a:ea typeface="MS PGothic" panose="020B0600070205080204" charset="-128"/>
              </a:defRPr>
            </a:lvl9pPr>
          </a:lstStyle>
          <a:p>
            <a:pPr eaLnBrk="0" hangingPunct="0"/>
            <a:r>
              <a:rPr lang="en-AU" altLang="en-US" sz="1600" dirty="0">
                <a:solidFill>
                  <a:srgbClr val="0000FF"/>
                </a:solidFill>
                <a:latin typeface="Trebuchet MS" panose="020B0603020202020204" charset="0"/>
              </a:rPr>
              <a:t>Float Gauge</a:t>
            </a:r>
          </a:p>
        </p:txBody>
      </p:sp>
      <p:sp>
        <p:nvSpPr>
          <p:cNvPr id="10" name="Oval 9">
            <a:extLst>
              <a:ext uri="{FF2B5EF4-FFF2-40B4-BE49-F238E27FC236}">
                <a16:creationId xmlns:a16="http://schemas.microsoft.com/office/drawing/2014/main" id="{76E554A8-4FDC-4D6E-9789-CD31AB92AC13}"/>
              </a:ext>
            </a:extLst>
          </p:cNvPr>
          <p:cNvSpPr/>
          <p:nvPr/>
        </p:nvSpPr>
        <p:spPr>
          <a:xfrm>
            <a:off x="5559243" y="2766855"/>
            <a:ext cx="612775" cy="621030"/>
          </a:xfrm>
          <a:prstGeom prst="ellipse">
            <a:avLst/>
          </a:prstGeom>
          <a:noFill/>
          <a:ln w="12700"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cxnSp>
        <p:nvCxnSpPr>
          <p:cNvPr id="11" name="Straight Arrow Connector 10">
            <a:extLst>
              <a:ext uri="{FF2B5EF4-FFF2-40B4-BE49-F238E27FC236}">
                <a16:creationId xmlns:a16="http://schemas.microsoft.com/office/drawing/2014/main" id="{7DBCFC90-6134-42FC-933B-289CF7141D96}"/>
              </a:ext>
            </a:extLst>
          </p:cNvPr>
          <p:cNvCxnSpPr>
            <a:cxnSpLocks/>
            <a:stCxn id="10" idx="3"/>
          </p:cNvCxnSpPr>
          <p:nvPr/>
        </p:nvCxnSpPr>
        <p:spPr>
          <a:xfrm flipH="1">
            <a:off x="4587649" y="3296937"/>
            <a:ext cx="1061333" cy="554499"/>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 Box 5">
            <a:extLst>
              <a:ext uri="{FF2B5EF4-FFF2-40B4-BE49-F238E27FC236}">
                <a16:creationId xmlns:a16="http://schemas.microsoft.com/office/drawing/2014/main" id="{56F95F4D-F2F6-4093-A1E7-2091754C9964}"/>
              </a:ext>
            </a:extLst>
          </p:cNvPr>
          <p:cNvSpPr txBox="1">
            <a:spLocks noChangeArrowheads="1"/>
          </p:cNvSpPr>
          <p:nvPr/>
        </p:nvSpPr>
        <p:spPr bwMode="auto">
          <a:xfrm>
            <a:off x="6708951" y="3865766"/>
            <a:ext cx="1377163" cy="338554"/>
          </a:xfrm>
          <a:prstGeom prst="rect">
            <a:avLst/>
          </a:prstGeom>
          <a:noFill/>
          <a:ln w="12700" cmpd="sng">
            <a:solidFill>
              <a:srgbClr val="00B0F0"/>
            </a:solidFill>
            <a:prstDash val="solid"/>
          </a:ln>
        </p:spPr>
        <p:txBody>
          <a:bodyPr wrap="square">
            <a:spAutoFit/>
          </a:bodyPr>
          <a:lstStyle>
            <a:lvl1pPr>
              <a:defRPr>
                <a:solidFill>
                  <a:schemeClr val="tx1"/>
                </a:solidFill>
                <a:latin typeface="Calisto MT" panose="02040603050505030304" charset="0"/>
                <a:ea typeface="MS PGothic" panose="020B0600070205080204" charset="-128"/>
                <a:cs typeface="MS PGothic" panose="020B0600070205080204" charset="-128"/>
              </a:defRPr>
            </a:lvl1pPr>
            <a:lvl2pPr marL="742950" indent="-285750">
              <a:defRPr>
                <a:solidFill>
                  <a:schemeClr val="tx1"/>
                </a:solidFill>
                <a:latin typeface="Calisto MT" panose="02040603050505030304" charset="0"/>
                <a:ea typeface="MS PGothic" panose="020B0600070205080204" charset="-128"/>
              </a:defRPr>
            </a:lvl2pPr>
            <a:lvl3pPr marL="1143000" indent="-228600">
              <a:defRPr>
                <a:solidFill>
                  <a:schemeClr val="tx1"/>
                </a:solidFill>
                <a:latin typeface="Calisto MT" panose="02040603050505030304" charset="0"/>
                <a:ea typeface="MS PGothic" panose="020B0600070205080204" charset="-128"/>
              </a:defRPr>
            </a:lvl3pPr>
            <a:lvl4pPr marL="1600200" indent="-228600">
              <a:defRPr>
                <a:solidFill>
                  <a:schemeClr val="tx1"/>
                </a:solidFill>
                <a:latin typeface="Calisto MT" panose="02040603050505030304" charset="0"/>
                <a:ea typeface="MS PGothic" panose="020B0600070205080204" charset="-128"/>
              </a:defRPr>
            </a:lvl4pPr>
            <a:lvl5pPr marL="2057400" indent="-228600">
              <a:defRPr>
                <a:solidFill>
                  <a:schemeClr val="tx1"/>
                </a:solidFill>
                <a:latin typeface="Calisto MT" panose="02040603050505030304" charset="0"/>
                <a:ea typeface="MS PGothic" panose="020B0600070205080204" charset="-128"/>
              </a:defRPr>
            </a:lvl5pPr>
            <a:lvl6pPr marL="2514600" indent="-228600" fontAlgn="base">
              <a:spcBef>
                <a:spcPct val="0"/>
              </a:spcBef>
              <a:spcAft>
                <a:spcPct val="0"/>
              </a:spcAft>
              <a:defRPr>
                <a:solidFill>
                  <a:schemeClr val="tx1"/>
                </a:solidFill>
                <a:latin typeface="Calisto MT" panose="02040603050505030304" charset="0"/>
                <a:ea typeface="MS PGothic" panose="020B0600070205080204" charset="-128"/>
              </a:defRPr>
            </a:lvl6pPr>
            <a:lvl7pPr marL="2971800" indent="-228600" fontAlgn="base">
              <a:spcBef>
                <a:spcPct val="0"/>
              </a:spcBef>
              <a:spcAft>
                <a:spcPct val="0"/>
              </a:spcAft>
              <a:defRPr>
                <a:solidFill>
                  <a:schemeClr val="tx1"/>
                </a:solidFill>
                <a:latin typeface="Calisto MT" panose="02040603050505030304" charset="0"/>
                <a:ea typeface="MS PGothic" panose="020B0600070205080204" charset="-128"/>
              </a:defRPr>
            </a:lvl7pPr>
            <a:lvl8pPr marL="3429000" indent="-228600" fontAlgn="base">
              <a:spcBef>
                <a:spcPct val="0"/>
              </a:spcBef>
              <a:spcAft>
                <a:spcPct val="0"/>
              </a:spcAft>
              <a:defRPr>
                <a:solidFill>
                  <a:schemeClr val="tx1"/>
                </a:solidFill>
                <a:latin typeface="Calisto MT" panose="02040603050505030304" charset="0"/>
                <a:ea typeface="MS PGothic" panose="020B0600070205080204" charset="-128"/>
              </a:defRPr>
            </a:lvl8pPr>
            <a:lvl9pPr marL="3886200" indent="-228600" fontAlgn="base">
              <a:spcBef>
                <a:spcPct val="0"/>
              </a:spcBef>
              <a:spcAft>
                <a:spcPct val="0"/>
              </a:spcAft>
              <a:defRPr>
                <a:solidFill>
                  <a:schemeClr val="tx1"/>
                </a:solidFill>
                <a:latin typeface="Calisto MT" panose="02040603050505030304" charset="0"/>
                <a:ea typeface="MS PGothic" panose="020B0600070205080204" charset="-128"/>
              </a:defRPr>
            </a:lvl9pPr>
          </a:lstStyle>
          <a:p>
            <a:pPr eaLnBrk="0" hangingPunct="0"/>
            <a:r>
              <a:rPr lang="en-AU" altLang="en-US" sz="1600" dirty="0">
                <a:solidFill>
                  <a:srgbClr val="0000FF"/>
                </a:solidFill>
                <a:latin typeface="Trebuchet MS" panose="020B0603020202020204" charset="0"/>
              </a:rPr>
              <a:t>Radar Gauge</a:t>
            </a:r>
          </a:p>
        </p:txBody>
      </p:sp>
      <p:cxnSp>
        <p:nvCxnSpPr>
          <p:cNvPr id="13" name="Straight Arrow Connector 12">
            <a:extLst>
              <a:ext uri="{FF2B5EF4-FFF2-40B4-BE49-F238E27FC236}">
                <a16:creationId xmlns:a16="http://schemas.microsoft.com/office/drawing/2014/main" id="{05752D11-F19B-4BDC-87BC-F0F843072AA8}"/>
              </a:ext>
            </a:extLst>
          </p:cNvPr>
          <p:cNvCxnSpPr/>
          <p:nvPr/>
        </p:nvCxnSpPr>
        <p:spPr>
          <a:xfrm>
            <a:off x="7248343" y="2338865"/>
            <a:ext cx="231775" cy="147701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B26DE60-D61B-40C0-8AD0-93A814439337}"/>
              </a:ext>
            </a:extLst>
          </p:cNvPr>
          <p:cNvSpPr/>
          <p:nvPr/>
        </p:nvSpPr>
        <p:spPr>
          <a:xfrm>
            <a:off x="6867343" y="1717835"/>
            <a:ext cx="612775" cy="621030"/>
          </a:xfrm>
          <a:prstGeom prst="ellipse">
            <a:avLst/>
          </a:prstGeom>
          <a:noFill/>
          <a:ln w="127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15" name="Oval 14">
            <a:extLst>
              <a:ext uri="{FF2B5EF4-FFF2-40B4-BE49-F238E27FC236}">
                <a16:creationId xmlns:a16="http://schemas.microsoft.com/office/drawing/2014/main" id="{CEE1F26D-5A07-4E9D-A786-A6BB38377EBF}"/>
              </a:ext>
            </a:extLst>
          </p:cNvPr>
          <p:cNvSpPr/>
          <p:nvPr/>
        </p:nvSpPr>
        <p:spPr>
          <a:xfrm>
            <a:off x="3442153" y="1353346"/>
            <a:ext cx="1378585" cy="1412875"/>
          </a:xfrm>
          <a:prstGeom prst="ellipse">
            <a:avLst/>
          </a:prstGeom>
          <a:noFill/>
          <a:ln w="127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cxnSp>
        <p:nvCxnSpPr>
          <p:cNvPr id="16" name="Straight Arrow Connector 15">
            <a:extLst>
              <a:ext uri="{FF2B5EF4-FFF2-40B4-BE49-F238E27FC236}">
                <a16:creationId xmlns:a16="http://schemas.microsoft.com/office/drawing/2014/main" id="{27A15C8D-76CC-4216-B168-291B05FDED3F}"/>
              </a:ext>
            </a:extLst>
          </p:cNvPr>
          <p:cNvCxnSpPr/>
          <p:nvPr/>
        </p:nvCxnSpPr>
        <p:spPr>
          <a:xfrm flipH="1">
            <a:off x="2276928" y="2183925"/>
            <a:ext cx="116522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 Box 5">
            <a:extLst>
              <a:ext uri="{FF2B5EF4-FFF2-40B4-BE49-F238E27FC236}">
                <a16:creationId xmlns:a16="http://schemas.microsoft.com/office/drawing/2014/main" id="{03117B72-3C4E-4E13-9754-DAA5B44FF549}"/>
              </a:ext>
            </a:extLst>
          </p:cNvPr>
          <p:cNvSpPr txBox="1">
            <a:spLocks noChangeArrowheads="1"/>
          </p:cNvSpPr>
          <p:nvPr/>
        </p:nvSpPr>
        <p:spPr bwMode="auto">
          <a:xfrm>
            <a:off x="1644468" y="3900966"/>
            <a:ext cx="1356995" cy="337185"/>
          </a:xfrm>
          <a:prstGeom prst="rect">
            <a:avLst/>
          </a:prstGeom>
          <a:noFill/>
          <a:ln w="12700" cmpd="sng">
            <a:solidFill>
              <a:schemeClr val="accent1"/>
            </a:solidFill>
            <a:prstDash val="solid"/>
          </a:ln>
        </p:spPr>
        <p:txBody>
          <a:bodyPr wrap="square">
            <a:spAutoFit/>
          </a:bodyPr>
          <a:lstStyle>
            <a:lvl1pPr>
              <a:defRPr>
                <a:solidFill>
                  <a:schemeClr val="tx1"/>
                </a:solidFill>
                <a:latin typeface="Calisto MT" panose="02040603050505030304" charset="0"/>
                <a:ea typeface="MS PGothic" panose="020B0600070205080204" charset="-128"/>
                <a:cs typeface="MS PGothic" panose="020B0600070205080204" charset="-128"/>
              </a:defRPr>
            </a:lvl1pPr>
            <a:lvl2pPr marL="742950" indent="-285750">
              <a:defRPr>
                <a:solidFill>
                  <a:schemeClr val="tx1"/>
                </a:solidFill>
                <a:latin typeface="Calisto MT" panose="02040603050505030304" charset="0"/>
                <a:ea typeface="MS PGothic" panose="020B0600070205080204" charset="-128"/>
              </a:defRPr>
            </a:lvl2pPr>
            <a:lvl3pPr marL="1143000" indent="-228600">
              <a:defRPr>
                <a:solidFill>
                  <a:schemeClr val="tx1"/>
                </a:solidFill>
                <a:latin typeface="Calisto MT" panose="02040603050505030304" charset="0"/>
                <a:ea typeface="MS PGothic" panose="020B0600070205080204" charset="-128"/>
              </a:defRPr>
            </a:lvl3pPr>
            <a:lvl4pPr marL="1600200" indent="-228600">
              <a:defRPr>
                <a:solidFill>
                  <a:schemeClr val="tx1"/>
                </a:solidFill>
                <a:latin typeface="Calisto MT" panose="02040603050505030304" charset="0"/>
                <a:ea typeface="MS PGothic" panose="020B0600070205080204" charset="-128"/>
              </a:defRPr>
            </a:lvl4pPr>
            <a:lvl5pPr marL="2057400" indent="-228600">
              <a:defRPr>
                <a:solidFill>
                  <a:schemeClr val="tx1"/>
                </a:solidFill>
                <a:latin typeface="Calisto MT" panose="02040603050505030304" charset="0"/>
                <a:ea typeface="MS PGothic" panose="020B0600070205080204" charset="-128"/>
              </a:defRPr>
            </a:lvl5pPr>
            <a:lvl6pPr marL="2514600" indent="-228600" fontAlgn="base">
              <a:spcBef>
                <a:spcPct val="0"/>
              </a:spcBef>
              <a:spcAft>
                <a:spcPct val="0"/>
              </a:spcAft>
              <a:defRPr>
                <a:solidFill>
                  <a:schemeClr val="tx1"/>
                </a:solidFill>
                <a:latin typeface="Calisto MT" panose="02040603050505030304" charset="0"/>
                <a:ea typeface="MS PGothic" panose="020B0600070205080204" charset="-128"/>
              </a:defRPr>
            </a:lvl6pPr>
            <a:lvl7pPr marL="2971800" indent="-228600" fontAlgn="base">
              <a:spcBef>
                <a:spcPct val="0"/>
              </a:spcBef>
              <a:spcAft>
                <a:spcPct val="0"/>
              </a:spcAft>
              <a:defRPr>
                <a:solidFill>
                  <a:schemeClr val="tx1"/>
                </a:solidFill>
                <a:latin typeface="Calisto MT" panose="02040603050505030304" charset="0"/>
                <a:ea typeface="MS PGothic" panose="020B0600070205080204" charset="-128"/>
              </a:defRPr>
            </a:lvl7pPr>
            <a:lvl8pPr marL="3429000" indent="-228600" fontAlgn="base">
              <a:spcBef>
                <a:spcPct val="0"/>
              </a:spcBef>
              <a:spcAft>
                <a:spcPct val="0"/>
              </a:spcAft>
              <a:defRPr>
                <a:solidFill>
                  <a:schemeClr val="tx1"/>
                </a:solidFill>
                <a:latin typeface="Calisto MT" panose="02040603050505030304" charset="0"/>
                <a:ea typeface="MS PGothic" panose="020B0600070205080204" charset="-128"/>
              </a:defRPr>
            </a:lvl8pPr>
            <a:lvl9pPr marL="3886200" indent="-228600" fontAlgn="base">
              <a:spcBef>
                <a:spcPct val="0"/>
              </a:spcBef>
              <a:spcAft>
                <a:spcPct val="0"/>
              </a:spcAft>
              <a:defRPr>
                <a:solidFill>
                  <a:schemeClr val="tx1"/>
                </a:solidFill>
                <a:latin typeface="Calisto MT" panose="02040603050505030304" charset="0"/>
                <a:ea typeface="MS PGothic" panose="020B0600070205080204" charset="-128"/>
              </a:defRPr>
            </a:lvl9pPr>
          </a:lstStyle>
          <a:p>
            <a:pPr eaLnBrk="0" hangingPunct="0"/>
            <a:r>
              <a:rPr lang="en-AU" altLang="en-US" sz="1600" dirty="0">
                <a:solidFill>
                  <a:srgbClr val="0000FF"/>
                </a:solidFill>
                <a:latin typeface="Trebuchet MS" panose="020B0603020202020204" charset="0"/>
              </a:rPr>
              <a:t>Data Logger</a:t>
            </a:r>
          </a:p>
        </p:txBody>
      </p:sp>
      <p:sp>
        <p:nvSpPr>
          <p:cNvPr id="18" name="Oval 17">
            <a:extLst>
              <a:ext uri="{FF2B5EF4-FFF2-40B4-BE49-F238E27FC236}">
                <a16:creationId xmlns:a16="http://schemas.microsoft.com/office/drawing/2014/main" id="{97784B80-9770-430F-87BB-D69C79CDABA3}"/>
              </a:ext>
            </a:extLst>
          </p:cNvPr>
          <p:cNvSpPr/>
          <p:nvPr/>
        </p:nvSpPr>
        <p:spPr>
          <a:xfrm>
            <a:off x="1363162" y="2223295"/>
            <a:ext cx="861060" cy="621030"/>
          </a:xfrm>
          <a:prstGeom prst="ellipse">
            <a:avLst/>
          </a:prstGeom>
          <a:noFill/>
          <a:ln w="1270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cxnSp>
        <p:nvCxnSpPr>
          <p:cNvPr id="19" name="Straight Arrow Connector 18">
            <a:extLst>
              <a:ext uri="{FF2B5EF4-FFF2-40B4-BE49-F238E27FC236}">
                <a16:creationId xmlns:a16="http://schemas.microsoft.com/office/drawing/2014/main" id="{9522706F-9E36-4533-B4D4-5752819E5347}"/>
              </a:ext>
            </a:extLst>
          </p:cNvPr>
          <p:cNvCxnSpPr>
            <a:stCxn id="18" idx="4"/>
          </p:cNvCxnSpPr>
          <p:nvPr/>
        </p:nvCxnSpPr>
        <p:spPr>
          <a:xfrm>
            <a:off x="1793693" y="2844325"/>
            <a:ext cx="483235" cy="1056640"/>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0" name="Text Box 5">
            <a:extLst>
              <a:ext uri="{FF2B5EF4-FFF2-40B4-BE49-F238E27FC236}">
                <a16:creationId xmlns:a16="http://schemas.microsoft.com/office/drawing/2014/main" id="{73B51E91-FCC0-437C-86F9-0061483FCC51}"/>
              </a:ext>
            </a:extLst>
          </p:cNvPr>
          <p:cNvSpPr txBox="1">
            <a:spLocks noChangeArrowheads="1"/>
          </p:cNvSpPr>
          <p:nvPr/>
        </p:nvSpPr>
        <p:spPr bwMode="auto">
          <a:xfrm>
            <a:off x="542108" y="3777776"/>
            <a:ext cx="925195" cy="337185"/>
          </a:xfrm>
          <a:prstGeom prst="rect">
            <a:avLst/>
          </a:prstGeom>
          <a:noFill/>
          <a:ln w="12700" cmpd="sng">
            <a:solidFill>
              <a:srgbClr val="FF0000"/>
            </a:solidFill>
            <a:prstDash val="solid"/>
          </a:ln>
        </p:spPr>
        <p:txBody>
          <a:bodyPr wrap="square">
            <a:spAutoFit/>
          </a:bodyPr>
          <a:lstStyle>
            <a:lvl1pPr>
              <a:defRPr>
                <a:solidFill>
                  <a:schemeClr val="tx1"/>
                </a:solidFill>
                <a:latin typeface="Calisto MT" panose="02040603050505030304" charset="0"/>
                <a:ea typeface="MS PGothic" panose="020B0600070205080204" charset="-128"/>
                <a:cs typeface="MS PGothic" panose="020B0600070205080204" charset="-128"/>
              </a:defRPr>
            </a:lvl1pPr>
            <a:lvl2pPr marL="742950" indent="-285750">
              <a:defRPr>
                <a:solidFill>
                  <a:schemeClr val="tx1"/>
                </a:solidFill>
                <a:latin typeface="Calisto MT" panose="02040603050505030304" charset="0"/>
                <a:ea typeface="MS PGothic" panose="020B0600070205080204" charset="-128"/>
              </a:defRPr>
            </a:lvl2pPr>
            <a:lvl3pPr marL="1143000" indent="-228600">
              <a:defRPr>
                <a:solidFill>
                  <a:schemeClr val="tx1"/>
                </a:solidFill>
                <a:latin typeface="Calisto MT" panose="02040603050505030304" charset="0"/>
                <a:ea typeface="MS PGothic" panose="020B0600070205080204" charset="-128"/>
              </a:defRPr>
            </a:lvl3pPr>
            <a:lvl4pPr marL="1600200" indent="-228600">
              <a:defRPr>
                <a:solidFill>
                  <a:schemeClr val="tx1"/>
                </a:solidFill>
                <a:latin typeface="Calisto MT" panose="02040603050505030304" charset="0"/>
                <a:ea typeface="MS PGothic" panose="020B0600070205080204" charset="-128"/>
              </a:defRPr>
            </a:lvl4pPr>
            <a:lvl5pPr marL="2057400" indent="-228600">
              <a:defRPr>
                <a:solidFill>
                  <a:schemeClr val="tx1"/>
                </a:solidFill>
                <a:latin typeface="Calisto MT" panose="02040603050505030304" charset="0"/>
                <a:ea typeface="MS PGothic" panose="020B0600070205080204" charset="-128"/>
              </a:defRPr>
            </a:lvl5pPr>
            <a:lvl6pPr marL="2514600" indent="-228600" fontAlgn="base">
              <a:spcBef>
                <a:spcPct val="0"/>
              </a:spcBef>
              <a:spcAft>
                <a:spcPct val="0"/>
              </a:spcAft>
              <a:defRPr>
                <a:solidFill>
                  <a:schemeClr val="tx1"/>
                </a:solidFill>
                <a:latin typeface="Calisto MT" panose="02040603050505030304" charset="0"/>
                <a:ea typeface="MS PGothic" panose="020B0600070205080204" charset="-128"/>
              </a:defRPr>
            </a:lvl6pPr>
            <a:lvl7pPr marL="2971800" indent="-228600" fontAlgn="base">
              <a:spcBef>
                <a:spcPct val="0"/>
              </a:spcBef>
              <a:spcAft>
                <a:spcPct val="0"/>
              </a:spcAft>
              <a:defRPr>
                <a:solidFill>
                  <a:schemeClr val="tx1"/>
                </a:solidFill>
                <a:latin typeface="Calisto MT" panose="02040603050505030304" charset="0"/>
                <a:ea typeface="MS PGothic" panose="020B0600070205080204" charset="-128"/>
              </a:defRPr>
            </a:lvl7pPr>
            <a:lvl8pPr marL="3429000" indent="-228600" fontAlgn="base">
              <a:spcBef>
                <a:spcPct val="0"/>
              </a:spcBef>
              <a:spcAft>
                <a:spcPct val="0"/>
              </a:spcAft>
              <a:defRPr>
                <a:solidFill>
                  <a:schemeClr val="tx1"/>
                </a:solidFill>
                <a:latin typeface="Calisto MT" panose="02040603050505030304" charset="0"/>
                <a:ea typeface="MS PGothic" panose="020B0600070205080204" charset="-128"/>
              </a:defRPr>
            </a:lvl8pPr>
            <a:lvl9pPr marL="3886200" indent="-228600" fontAlgn="base">
              <a:spcBef>
                <a:spcPct val="0"/>
              </a:spcBef>
              <a:spcAft>
                <a:spcPct val="0"/>
              </a:spcAft>
              <a:defRPr>
                <a:solidFill>
                  <a:schemeClr val="tx1"/>
                </a:solidFill>
                <a:latin typeface="Calisto MT" panose="02040603050505030304" charset="0"/>
                <a:ea typeface="MS PGothic" panose="020B0600070205080204" charset="-128"/>
              </a:defRPr>
            </a:lvl9pPr>
          </a:lstStyle>
          <a:p>
            <a:pPr eaLnBrk="0" hangingPunct="0"/>
            <a:r>
              <a:rPr lang="en-AU" altLang="en-US" sz="1600" dirty="0">
                <a:solidFill>
                  <a:srgbClr val="0000FF"/>
                </a:solidFill>
                <a:latin typeface="Trebuchet MS" panose="020B0603020202020204" charset="0"/>
              </a:rPr>
              <a:t>Modem</a:t>
            </a:r>
          </a:p>
        </p:txBody>
      </p:sp>
      <p:sp>
        <p:nvSpPr>
          <p:cNvPr id="21" name="Oval 20">
            <a:extLst>
              <a:ext uri="{FF2B5EF4-FFF2-40B4-BE49-F238E27FC236}">
                <a16:creationId xmlns:a16="http://schemas.microsoft.com/office/drawing/2014/main" id="{5698AF1D-BF05-4622-8730-3D1155BB3FF4}"/>
              </a:ext>
            </a:extLst>
          </p:cNvPr>
          <p:cNvSpPr/>
          <p:nvPr/>
        </p:nvSpPr>
        <p:spPr>
          <a:xfrm>
            <a:off x="1688879" y="1758564"/>
            <a:ext cx="488950" cy="466090"/>
          </a:xfrm>
          <a:prstGeom prst="ellipse">
            <a:avLst/>
          </a:prstGeom>
          <a:noFill/>
          <a:ln w="127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cxnSp>
        <p:nvCxnSpPr>
          <p:cNvPr id="22" name="Straight Arrow Connector 21">
            <a:extLst>
              <a:ext uri="{FF2B5EF4-FFF2-40B4-BE49-F238E27FC236}">
                <a16:creationId xmlns:a16="http://schemas.microsoft.com/office/drawing/2014/main" id="{9F31F4BD-BFDB-4610-A9C3-0196E69E140E}"/>
              </a:ext>
            </a:extLst>
          </p:cNvPr>
          <p:cNvCxnSpPr>
            <a:stCxn id="21" idx="2"/>
          </p:cNvCxnSpPr>
          <p:nvPr/>
        </p:nvCxnSpPr>
        <p:spPr>
          <a:xfrm flipH="1">
            <a:off x="923705" y="1991609"/>
            <a:ext cx="765175" cy="18237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 Box 5">
            <a:extLst>
              <a:ext uri="{FF2B5EF4-FFF2-40B4-BE49-F238E27FC236}">
                <a16:creationId xmlns:a16="http://schemas.microsoft.com/office/drawing/2014/main" id="{74235094-5990-4A2D-89D8-3AE68C3B7903}"/>
              </a:ext>
            </a:extLst>
          </p:cNvPr>
          <p:cNvSpPr txBox="1">
            <a:spLocks noChangeArrowheads="1"/>
          </p:cNvSpPr>
          <p:nvPr/>
        </p:nvSpPr>
        <p:spPr bwMode="auto">
          <a:xfrm>
            <a:off x="133154" y="4307933"/>
            <a:ext cx="3600400" cy="1077218"/>
          </a:xfrm>
          <a:prstGeom prst="rect">
            <a:avLst/>
          </a:prstGeom>
          <a:noFill/>
          <a:ln>
            <a:noFill/>
          </a:ln>
        </p:spPr>
        <p:txBody>
          <a:bodyPr wrap="square">
            <a:spAutoFit/>
          </a:bodyPr>
          <a:lstStyle>
            <a:lvl1pPr>
              <a:defRPr>
                <a:solidFill>
                  <a:schemeClr val="tx1"/>
                </a:solidFill>
                <a:latin typeface="Calisto MT" panose="02040603050505030304" charset="0"/>
                <a:ea typeface="MS PGothic" panose="020B0600070205080204" charset="-128"/>
                <a:cs typeface="MS PGothic" panose="020B0600070205080204" charset="-128"/>
              </a:defRPr>
            </a:lvl1pPr>
            <a:lvl2pPr marL="742950" indent="-285750">
              <a:defRPr>
                <a:solidFill>
                  <a:schemeClr val="tx1"/>
                </a:solidFill>
                <a:latin typeface="Calisto MT" panose="02040603050505030304" charset="0"/>
                <a:ea typeface="MS PGothic" panose="020B0600070205080204" charset="-128"/>
              </a:defRPr>
            </a:lvl2pPr>
            <a:lvl3pPr marL="1143000" indent="-228600">
              <a:defRPr>
                <a:solidFill>
                  <a:schemeClr val="tx1"/>
                </a:solidFill>
                <a:latin typeface="Calisto MT" panose="02040603050505030304" charset="0"/>
                <a:ea typeface="MS PGothic" panose="020B0600070205080204" charset="-128"/>
              </a:defRPr>
            </a:lvl3pPr>
            <a:lvl4pPr marL="1600200" indent="-228600">
              <a:defRPr>
                <a:solidFill>
                  <a:schemeClr val="tx1"/>
                </a:solidFill>
                <a:latin typeface="Calisto MT" panose="02040603050505030304" charset="0"/>
                <a:ea typeface="MS PGothic" panose="020B0600070205080204" charset="-128"/>
              </a:defRPr>
            </a:lvl4pPr>
            <a:lvl5pPr marL="2057400" indent="-228600">
              <a:defRPr>
                <a:solidFill>
                  <a:schemeClr val="tx1"/>
                </a:solidFill>
                <a:latin typeface="Calisto MT" panose="02040603050505030304" charset="0"/>
                <a:ea typeface="MS PGothic" panose="020B0600070205080204" charset="-128"/>
              </a:defRPr>
            </a:lvl5pPr>
            <a:lvl6pPr marL="2514600" indent="-228600" fontAlgn="base">
              <a:spcBef>
                <a:spcPct val="0"/>
              </a:spcBef>
              <a:spcAft>
                <a:spcPct val="0"/>
              </a:spcAft>
              <a:defRPr>
                <a:solidFill>
                  <a:schemeClr val="tx1"/>
                </a:solidFill>
                <a:latin typeface="Calisto MT" panose="02040603050505030304" charset="0"/>
                <a:ea typeface="MS PGothic" panose="020B0600070205080204" charset="-128"/>
              </a:defRPr>
            </a:lvl6pPr>
            <a:lvl7pPr marL="2971800" indent="-228600" fontAlgn="base">
              <a:spcBef>
                <a:spcPct val="0"/>
              </a:spcBef>
              <a:spcAft>
                <a:spcPct val="0"/>
              </a:spcAft>
              <a:defRPr>
                <a:solidFill>
                  <a:schemeClr val="tx1"/>
                </a:solidFill>
                <a:latin typeface="Calisto MT" panose="02040603050505030304" charset="0"/>
                <a:ea typeface="MS PGothic" panose="020B0600070205080204" charset="-128"/>
              </a:defRPr>
            </a:lvl7pPr>
            <a:lvl8pPr marL="3429000" indent="-228600" fontAlgn="base">
              <a:spcBef>
                <a:spcPct val="0"/>
              </a:spcBef>
              <a:spcAft>
                <a:spcPct val="0"/>
              </a:spcAft>
              <a:defRPr>
                <a:solidFill>
                  <a:schemeClr val="tx1"/>
                </a:solidFill>
                <a:latin typeface="Calisto MT" panose="02040603050505030304" charset="0"/>
                <a:ea typeface="MS PGothic" panose="020B0600070205080204" charset="-128"/>
              </a:defRPr>
            </a:lvl8pPr>
            <a:lvl9pPr marL="3886200" indent="-228600" fontAlgn="base">
              <a:spcBef>
                <a:spcPct val="0"/>
              </a:spcBef>
              <a:spcAft>
                <a:spcPct val="0"/>
              </a:spcAft>
              <a:defRPr>
                <a:solidFill>
                  <a:schemeClr val="tx1"/>
                </a:solidFill>
                <a:latin typeface="Calisto MT" panose="02040603050505030304" charset="0"/>
                <a:ea typeface="MS PGothic" panose="020B0600070205080204" charset="-128"/>
              </a:defRPr>
            </a:lvl9pPr>
          </a:lstStyle>
          <a:p>
            <a:pPr eaLnBrk="0" hangingPunct="0"/>
            <a:r>
              <a:rPr lang="en-AU" altLang="en-US" sz="1600" dirty="0">
                <a:solidFill>
                  <a:srgbClr val="0000FF"/>
                </a:solidFill>
                <a:latin typeface="Trebuchet MS" panose="020B0603020202020204" charset="0"/>
              </a:rPr>
              <a:t>BIG-Tide Gauge System:</a:t>
            </a:r>
          </a:p>
          <a:p>
            <a:pPr marL="285750" indent="-285750" eaLnBrk="0" hangingPunct="0">
              <a:buFont typeface="Arial" panose="020B0604020202020204" pitchFamily="34" charset="0"/>
              <a:buChar char="•"/>
            </a:pPr>
            <a:r>
              <a:rPr lang="en-AU" altLang="en-US" sz="1600" dirty="0">
                <a:solidFill>
                  <a:srgbClr val="0000FF"/>
                </a:solidFill>
                <a:latin typeface="Trebuchet MS" panose="020B0603020202020204" charset="0"/>
              </a:rPr>
              <a:t>Sensor 1 : Bubble Gauge</a:t>
            </a:r>
          </a:p>
          <a:p>
            <a:pPr marL="285750" indent="-285750" eaLnBrk="0" hangingPunct="0">
              <a:buFont typeface="Arial" panose="020B0604020202020204" pitchFamily="34" charset="0"/>
              <a:buChar char="•"/>
            </a:pPr>
            <a:r>
              <a:rPr lang="en-AU" altLang="en-US" sz="1600" dirty="0">
                <a:solidFill>
                  <a:srgbClr val="0000FF"/>
                </a:solidFill>
                <a:latin typeface="Trebuchet MS" panose="020B0603020202020204" charset="0"/>
                <a:sym typeface="+mn-ea"/>
              </a:rPr>
              <a:t>Sensor 2 : Float Gauge</a:t>
            </a:r>
          </a:p>
          <a:p>
            <a:pPr marL="285750" indent="-285750" eaLnBrk="0" hangingPunct="0">
              <a:buFont typeface="Arial" panose="020B0604020202020204" pitchFamily="34" charset="0"/>
              <a:buChar char="•"/>
            </a:pPr>
            <a:r>
              <a:rPr lang="en-AU" altLang="en-US" sz="1600" dirty="0">
                <a:solidFill>
                  <a:srgbClr val="0000FF"/>
                </a:solidFill>
                <a:latin typeface="Trebuchet MS" panose="020B0603020202020204" charset="0"/>
                <a:sym typeface="+mn-ea"/>
              </a:rPr>
              <a:t>Sensor 3 : Radar Gauge</a:t>
            </a:r>
          </a:p>
        </p:txBody>
      </p:sp>
      <p:pic>
        <p:nvPicPr>
          <p:cNvPr id="24" name="Content Placeholder 3" descr="C:\Users\User\Pictures\Screenshots\CBS.pngCBS">
            <a:extLst>
              <a:ext uri="{FF2B5EF4-FFF2-40B4-BE49-F238E27FC236}">
                <a16:creationId xmlns:a16="http://schemas.microsoft.com/office/drawing/2014/main" id="{239A110C-8101-4A18-B56A-26E9F814C3D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982817" y="4252646"/>
            <a:ext cx="1218907" cy="1287415"/>
          </a:xfrm>
          <a:prstGeom prst="rect">
            <a:avLst/>
          </a:prstGeom>
          <a:effectLst>
            <a:outerShdw blurRad="50800" dist="107823" dir="2700000" algn="tl" rotWithShape="0">
              <a:schemeClr val="bg1">
                <a:lumMod val="50000"/>
                <a:alpha val="43000"/>
              </a:schemeClr>
            </a:outerShdw>
          </a:effectLst>
        </p:spPr>
      </p:pic>
      <p:pic>
        <p:nvPicPr>
          <p:cNvPr id="26" name="Picture 6" descr="thal">
            <a:extLst>
              <a:ext uri="{FF2B5EF4-FFF2-40B4-BE49-F238E27FC236}">
                <a16:creationId xmlns:a16="http://schemas.microsoft.com/office/drawing/2014/main" id="{843F3EDD-BEAE-4A32-A311-59DC24A13AC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93260" y="4307933"/>
            <a:ext cx="1508226" cy="1228692"/>
          </a:xfrm>
          <a:prstGeom prst="rect">
            <a:avLst/>
          </a:prstGeom>
          <a:noFill/>
          <a:ln>
            <a:noFill/>
          </a:ln>
          <a:effectLst>
            <a:outerShdw dist="107763" dir="2700000" algn="ctr" rotWithShape="0">
              <a:srgbClr val="808080">
                <a:alpha val="50000"/>
              </a:srgbClr>
            </a:outerShdw>
          </a:effectLst>
        </p:spPr>
      </p:pic>
      <p:pic>
        <p:nvPicPr>
          <p:cNvPr id="27" name="Picture 9">
            <a:extLst>
              <a:ext uri="{FF2B5EF4-FFF2-40B4-BE49-F238E27FC236}">
                <a16:creationId xmlns:a16="http://schemas.microsoft.com/office/drawing/2014/main" id="{4B54561E-E3B6-4A83-A9C0-613C8916689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93660" y="4390466"/>
            <a:ext cx="1502966" cy="1063625"/>
          </a:xfrm>
          <a:prstGeom prst="rect">
            <a:avLst/>
          </a:prstGeom>
          <a:noFill/>
          <a:ln>
            <a:noFill/>
          </a:ln>
          <a:effectLst>
            <a:outerShdw dist="107763" dir="2700000" algn="ctr" rotWithShape="0">
              <a:srgbClr val="808080">
                <a:alpha val="50000"/>
              </a:srgbClr>
            </a:outerShdw>
          </a:effectLst>
        </p:spPr>
      </p:pic>
      <p:sp>
        <p:nvSpPr>
          <p:cNvPr id="29" name="Title 1">
            <a:extLst>
              <a:ext uri="{FF2B5EF4-FFF2-40B4-BE49-F238E27FC236}">
                <a16:creationId xmlns:a16="http://schemas.microsoft.com/office/drawing/2014/main" id="{A106EEA2-E70E-4198-860D-DF5F1E7E4F12}"/>
              </a:ext>
            </a:extLst>
          </p:cNvPr>
          <p:cNvSpPr txBox="1">
            <a:spLocks/>
          </p:cNvSpPr>
          <p:nvPr/>
        </p:nvSpPr>
        <p:spPr>
          <a:xfrm>
            <a:off x="2557108" y="136527"/>
            <a:ext cx="9065806" cy="71437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tx1"/>
                </a:solidFill>
                <a:latin typeface="+mj-lt"/>
                <a:ea typeface="+mj-ea"/>
                <a:cs typeface="+mj-cs"/>
              </a:defRPr>
            </a:lvl1pPr>
          </a:lstStyle>
          <a:p>
            <a:r>
              <a:rPr lang="en-US" dirty="0">
                <a:latin typeface="Poppins Medium" panose="00000600000000000000" pitchFamily="2" charset="0"/>
                <a:cs typeface="Poppins Medium" panose="00000600000000000000" pitchFamily="2" charset="0"/>
              </a:rPr>
              <a:t>Ina-Tide Gauge System</a:t>
            </a:r>
            <a:endParaRPr lang="en-AU" altLang="en-US" dirty="0">
              <a:latin typeface="Poppins Medium" panose="00000600000000000000" pitchFamily="2" charset="0"/>
              <a:cs typeface="Poppins Medium" panose="00000600000000000000" pitchFamily="2" charset="0"/>
            </a:endParaRPr>
          </a:p>
        </p:txBody>
      </p:sp>
      <p:sp>
        <p:nvSpPr>
          <p:cNvPr id="36" name="Rectangle: Rounded Corners 35">
            <a:extLst>
              <a:ext uri="{FF2B5EF4-FFF2-40B4-BE49-F238E27FC236}">
                <a16:creationId xmlns:a16="http://schemas.microsoft.com/office/drawing/2014/main" id="{7C787308-53B7-4AE0-8758-3852BD97D897}"/>
              </a:ext>
            </a:extLst>
          </p:cNvPr>
          <p:cNvSpPr/>
          <p:nvPr/>
        </p:nvSpPr>
        <p:spPr>
          <a:xfrm>
            <a:off x="9047363" y="3019219"/>
            <a:ext cx="2772108" cy="10156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NOTE: Some TG’s has 2 sensors Bubble and 1 sensor Radar</a:t>
            </a:r>
            <a:endParaRPr lang="en-ID" dirty="0"/>
          </a:p>
        </p:txBody>
      </p:sp>
    </p:spTree>
    <p:extLst>
      <p:ext uri="{BB962C8B-B14F-4D97-AF65-F5344CB8AC3E}">
        <p14:creationId xmlns:p14="http://schemas.microsoft.com/office/powerpoint/2010/main" val="4070019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32266-8DD5-3929-550B-B5D368484FC3}"/>
              </a:ext>
            </a:extLst>
          </p:cNvPr>
          <p:cNvSpPr>
            <a:spLocks noGrp="1"/>
          </p:cNvSpPr>
          <p:nvPr>
            <p:ph type="title"/>
          </p:nvPr>
        </p:nvSpPr>
        <p:spPr>
          <a:xfrm>
            <a:off x="2426300" y="334359"/>
            <a:ext cx="7030064" cy="702938"/>
          </a:xfrm>
        </p:spPr>
        <p:txBody>
          <a:bodyPr vert="horz" lIns="91440" tIns="45720" rIns="91440" bIns="45720" rtlCol="0" anchor="ctr">
            <a:normAutofit/>
          </a:bodyPr>
          <a:lstStyle/>
          <a:p>
            <a:pPr algn="ctr"/>
            <a:r>
              <a:rPr lang="en-US" sz="2800" b="1" dirty="0">
                <a:latin typeface="Arial" panose="020B0604020202020204" pitchFamily="34" charset="0"/>
                <a:cs typeface="Arial" panose="020B0604020202020204" pitchFamily="34" charset="0"/>
              </a:rPr>
              <a:t>BIG’s Tide Gauges Network until 2022</a:t>
            </a:r>
            <a:endParaRPr lang="en-US" sz="2800" b="1" kern="1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BC68D06-3440-504C-460A-4E9DA6A04C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139"/>
          <a:stretch/>
        </p:blipFill>
        <p:spPr>
          <a:xfrm>
            <a:off x="436264" y="1240620"/>
            <a:ext cx="9801906" cy="4629579"/>
          </a:xfrm>
          <a:prstGeom prst="rect">
            <a:avLst/>
          </a:prstGeom>
        </p:spPr>
      </p:pic>
      <p:cxnSp>
        <p:nvCxnSpPr>
          <p:cNvPr id="10" name="Connector: Elbow 15">
            <a:extLst>
              <a:ext uri="{FF2B5EF4-FFF2-40B4-BE49-F238E27FC236}">
                <a16:creationId xmlns:a16="http://schemas.microsoft.com/office/drawing/2014/main" id="{3768B9D8-8E65-A794-074E-F2FCAD955CFC}"/>
              </a:ext>
            </a:extLst>
          </p:cNvPr>
          <p:cNvCxnSpPr>
            <a:cxnSpLocks/>
            <a:endCxn id="12" idx="2"/>
          </p:cNvCxnSpPr>
          <p:nvPr/>
        </p:nvCxnSpPr>
        <p:spPr>
          <a:xfrm flipV="1">
            <a:off x="7607221" y="1758471"/>
            <a:ext cx="2571450" cy="2414746"/>
          </a:xfrm>
          <a:prstGeom prst="bentConnector3">
            <a:avLst>
              <a:gd name="adj1" fmla="val 68677"/>
            </a:avLst>
          </a:prstGeom>
        </p:spPr>
        <p:style>
          <a:lnRef idx="1">
            <a:schemeClr val="accent1"/>
          </a:lnRef>
          <a:fillRef idx="0">
            <a:schemeClr val="accent1"/>
          </a:fillRef>
          <a:effectRef idx="0">
            <a:schemeClr val="accent1"/>
          </a:effectRef>
          <a:fontRef idx="minor">
            <a:schemeClr val="tx1"/>
          </a:fontRef>
        </p:style>
      </p:cxnSp>
      <p:cxnSp>
        <p:nvCxnSpPr>
          <p:cNvPr id="11" name="Connector: Elbow 23">
            <a:extLst>
              <a:ext uri="{FF2B5EF4-FFF2-40B4-BE49-F238E27FC236}">
                <a16:creationId xmlns:a16="http://schemas.microsoft.com/office/drawing/2014/main" id="{8912CA26-B36B-1008-5D17-C371A83DA784}"/>
              </a:ext>
            </a:extLst>
          </p:cNvPr>
          <p:cNvCxnSpPr>
            <a:cxnSpLocks/>
            <a:endCxn id="13" idx="2"/>
          </p:cNvCxnSpPr>
          <p:nvPr/>
        </p:nvCxnSpPr>
        <p:spPr>
          <a:xfrm flipV="1">
            <a:off x="8734058" y="3221021"/>
            <a:ext cx="1444613" cy="72030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57E81C7C-DA47-AC97-ECD6-D20D4EEBFC09}"/>
              </a:ext>
            </a:extLst>
          </p:cNvPr>
          <p:cNvSpPr/>
          <p:nvPr/>
        </p:nvSpPr>
        <p:spPr>
          <a:xfrm>
            <a:off x="10178671" y="1571657"/>
            <a:ext cx="373627" cy="373627"/>
          </a:xfrm>
          <a:prstGeom prst="ellipse">
            <a:avLst/>
          </a:prstGeom>
          <a:solidFill>
            <a:srgbClr val="005BE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Oval 12">
            <a:extLst>
              <a:ext uri="{FF2B5EF4-FFF2-40B4-BE49-F238E27FC236}">
                <a16:creationId xmlns:a16="http://schemas.microsoft.com/office/drawing/2014/main" id="{D48D6C9B-5E27-E3EE-F28B-3E96C482ED5F}"/>
              </a:ext>
            </a:extLst>
          </p:cNvPr>
          <p:cNvSpPr/>
          <p:nvPr/>
        </p:nvSpPr>
        <p:spPr>
          <a:xfrm>
            <a:off x="10178671" y="3034207"/>
            <a:ext cx="373627" cy="373627"/>
          </a:xfrm>
          <a:prstGeom prst="ellipse">
            <a:avLst/>
          </a:prstGeom>
          <a:solidFill>
            <a:srgbClr val="E44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TextBox 13">
            <a:extLst>
              <a:ext uri="{FF2B5EF4-FFF2-40B4-BE49-F238E27FC236}">
                <a16:creationId xmlns:a16="http://schemas.microsoft.com/office/drawing/2014/main" id="{AA9058D9-0A4B-583C-6871-6704B7320319}"/>
              </a:ext>
            </a:extLst>
          </p:cNvPr>
          <p:cNvSpPr txBox="1"/>
          <p:nvPr/>
        </p:nvSpPr>
        <p:spPr>
          <a:xfrm>
            <a:off x="10620127" y="2143672"/>
            <a:ext cx="1237864" cy="461665"/>
          </a:xfrm>
          <a:prstGeom prst="rect">
            <a:avLst/>
          </a:prstGeom>
          <a:noFill/>
        </p:spPr>
        <p:txBody>
          <a:bodyPr wrap="square" rtlCol="0">
            <a:spAutoFit/>
          </a:bodyPr>
          <a:lstStyle/>
          <a:p>
            <a:r>
              <a:rPr lang="en-US" sz="1200" dirty="0"/>
              <a:t>Data available &gt;5 years</a:t>
            </a:r>
            <a:endParaRPr lang="en-GB" sz="1200" dirty="0"/>
          </a:p>
        </p:txBody>
      </p:sp>
      <p:sp>
        <p:nvSpPr>
          <p:cNvPr id="15" name="TextBox 14">
            <a:extLst>
              <a:ext uri="{FF2B5EF4-FFF2-40B4-BE49-F238E27FC236}">
                <a16:creationId xmlns:a16="http://schemas.microsoft.com/office/drawing/2014/main" id="{2A65D0D1-0E4F-48D1-DCFB-5B479B0F3ADF}"/>
              </a:ext>
            </a:extLst>
          </p:cNvPr>
          <p:cNvSpPr txBox="1"/>
          <p:nvPr/>
        </p:nvSpPr>
        <p:spPr>
          <a:xfrm>
            <a:off x="10630956" y="3520610"/>
            <a:ext cx="1237864" cy="461665"/>
          </a:xfrm>
          <a:prstGeom prst="rect">
            <a:avLst/>
          </a:prstGeom>
          <a:noFill/>
        </p:spPr>
        <p:txBody>
          <a:bodyPr wrap="square" rtlCol="0">
            <a:spAutoFit/>
          </a:bodyPr>
          <a:lstStyle/>
          <a:p>
            <a:r>
              <a:rPr lang="en-US" sz="1200" dirty="0"/>
              <a:t>Data available &lt;5 year</a:t>
            </a:r>
            <a:endParaRPr lang="en-GB" sz="1200" dirty="0"/>
          </a:p>
        </p:txBody>
      </p:sp>
      <p:sp>
        <p:nvSpPr>
          <p:cNvPr id="16" name="TextBox 15">
            <a:extLst>
              <a:ext uri="{FF2B5EF4-FFF2-40B4-BE49-F238E27FC236}">
                <a16:creationId xmlns:a16="http://schemas.microsoft.com/office/drawing/2014/main" id="{5D252854-F985-9977-6559-363D7FA65B1A}"/>
              </a:ext>
            </a:extLst>
          </p:cNvPr>
          <p:cNvSpPr txBox="1"/>
          <p:nvPr/>
        </p:nvSpPr>
        <p:spPr>
          <a:xfrm>
            <a:off x="10523679" y="1409658"/>
            <a:ext cx="1386238" cy="830997"/>
          </a:xfrm>
          <a:prstGeom prst="rect">
            <a:avLst/>
          </a:prstGeom>
          <a:noFill/>
        </p:spPr>
        <p:txBody>
          <a:bodyPr wrap="square" rtlCol="0">
            <a:spAutoFit/>
          </a:bodyPr>
          <a:lstStyle/>
          <a:p>
            <a:pPr algn="ctr"/>
            <a:r>
              <a:rPr lang="en-US" sz="2400" b="1" dirty="0"/>
              <a:t>129 Stations</a:t>
            </a:r>
            <a:endParaRPr lang="en-GB" sz="2400" b="1" dirty="0"/>
          </a:p>
        </p:txBody>
      </p:sp>
      <p:sp>
        <p:nvSpPr>
          <p:cNvPr id="17" name="TextBox 16">
            <a:extLst>
              <a:ext uri="{FF2B5EF4-FFF2-40B4-BE49-F238E27FC236}">
                <a16:creationId xmlns:a16="http://schemas.microsoft.com/office/drawing/2014/main" id="{0031A2A9-4831-11A1-93D4-8C668F69211C}"/>
              </a:ext>
            </a:extLst>
          </p:cNvPr>
          <p:cNvSpPr txBox="1"/>
          <p:nvPr/>
        </p:nvSpPr>
        <p:spPr>
          <a:xfrm>
            <a:off x="10526372" y="2793318"/>
            <a:ext cx="1386238" cy="830997"/>
          </a:xfrm>
          <a:prstGeom prst="rect">
            <a:avLst/>
          </a:prstGeom>
          <a:noFill/>
        </p:spPr>
        <p:txBody>
          <a:bodyPr wrap="square" rtlCol="0">
            <a:spAutoFit/>
          </a:bodyPr>
          <a:lstStyle/>
          <a:p>
            <a:pPr algn="ctr"/>
            <a:r>
              <a:rPr lang="en-US" sz="2400" b="1" dirty="0"/>
              <a:t>29 Stations</a:t>
            </a:r>
            <a:endParaRPr lang="en-GB" sz="2400" b="1" dirty="0"/>
          </a:p>
        </p:txBody>
      </p:sp>
      <p:sp>
        <p:nvSpPr>
          <p:cNvPr id="19" name="Oval 18">
            <a:extLst>
              <a:ext uri="{FF2B5EF4-FFF2-40B4-BE49-F238E27FC236}">
                <a16:creationId xmlns:a16="http://schemas.microsoft.com/office/drawing/2014/main" id="{834D1C49-4044-6BEF-B236-36961CCE0CAD}"/>
              </a:ext>
            </a:extLst>
          </p:cNvPr>
          <p:cNvSpPr/>
          <p:nvPr/>
        </p:nvSpPr>
        <p:spPr>
          <a:xfrm>
            <a:off x="10175685" y="4414106"/>
            <a:ext cx="373627" cy="37362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TextBox 19">
            <a:extLst>
              <a:ext uri="{FF2B5EF4-FFF2-40B4-BE49-F238E27FC236}">
                <a16:creationId xmlns:a16="http://schemas.microsoft.com/office/drawing/2014/main" id="{40FABF87-4BA8-ED54-96F1-47B77E810B34}"/>
              </a:ext>
            </a:extLst>
          </p:cNvPr>
          <p:cNvSpPr txBox="1"/>
          <p:nvPr/>
        </p:nvSpPr>
        <p:spPr>
          <a:xfrm>
            <a:off x="10479596" y="4900509"/>
            <a:ext cx="1386238" cy="646331"/>
          </a:xfrm>
          <a:prstGeom prst="rect">
            <a:avLst/>
          </a:prstGeom>
          <a:noFill/>
        </p:spPr>
        <p:txBody>
          <a:bodyPr wrap="square" rtlCol="0">
            <a:spAutoFit/>
          </a:bodyPr>
          <a:lstStyle/>
          <a:p>
            <a:r>
              <a:rPr lang="en-US" sz="1200" dirty="0"/>
              <a:t>Developed in 2021 (data available &lt;1 year)</a:t>
            </a:r>
            <a:endParaRPr lang="en-GB" sz="1200" dirty="0"/>
          </a:p>
        </p:txBody>
      </p:sp>
      <p:sp>
        <p:nvSpPr>
          <p:cNvPr id="21" name="TextBox 20">
            <a:extLst>
              <a:ext uri="{FF2B5EF4-FFF2-40B4-BE49-F238E27FC236}">
                <a16:creationId xmlns:a16="http://schemas.microsoft.com/office/drawing/2014/main" id="{300B4FD7-E497-885D-10B5-9FCD785EFC76}"/>
              </a:ext>
            </a:extLst>
          </p:cNvPr>
          <p:cNvSpPr txBox="1"/>
          <p:nvPr/>
        </p:nvSpPr>
        <p:spPr>
          <a:xfrm>
            <a:off x="10479844" y="4173217"/>
            <a:ext cx="1284933" cy="830997"/>
          </a:xfrm>
          <a:prstGeom prst="rect">
            <a:avLst/>
          </a:prstGeom>
          <a:noFill/>
        </p:spPr>
        <p:txBody>
          <a:bodyPr wrap="square" rtlCol="0">
            <a:spAutoFit/>
          </a:bodyPr>
          <a:lstStyle/>
          <a:p>
            <a:pPr algn="ctr"/>
            <a:r>
              <a:rPr lang="en-US" sz="2400" b="1" dirty="0"/>
              <a:t>40 Stations</a:t>
            </a:r>
            <a:endParaRPr lang="en-GB" sz="2400" b="1" dirty="0"/>
          </a:p>
        </p:txBody>
      </p:sp>
      <p:cxnSp>
        <p:nvCxnSpPr>
          <p:cNvPr id="22" name="Connector: Elbow 31">
            <a:extLst>
              <a:ext uri="{FF2B5EF4-FFF2-40B4-BE49-F238E27FC236}">
                <a16:creationId xmlns:a16="http://schemas.microsoft.com/office/drawing/2014/main" id="{6EA82F80-6960-6551-DB4E-FAADCE12CDCF}"/>
              </a:ext>
            </a:extLst>
          </p:cNvPr>
          <p:cNvCxnSpPr>
            <a:cxnSpLocks/>
            <a:endCxn id="19" idx="2"/>
          </p:cNvCxnSpPr>
          <p:nvPr/>
        </p:nvCxnSpPr>
        <p:spPr>
          <a:xfrm>
            <a:off x="6258712" y="3539123"/>
            <a:ext cx="3916973" cy="1061797"/>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25F9BA73-A432-4656-DFAA-BBD5A2A85C9E}"/>
              </a:ext>
            </a:extLst>
          </p:cNvPr>
          <p:cNvSpPr/>
          <p:nvPr/>
        </p:nvSpPr>
        <p:spPr>
          <a:xfrm>
            <a:off x="10175685" y="5856572"/>
            <a:ext cx="373627" cy="373627"/>
          </a:xfrm>
          <a:prstGeom prst="ellipse">
            <a:avLst/>
          </a:prstGeom>
          <a:solidFill>
            <a:srgbClr val="04FD0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4" name="TextBox 23">
            <a:extLst>
              <a:ext uri="{FF2B5EF4-FFF2-40B4-BE49-F238E27FC236}">
                <a16:creationId xmlns:a16="http://schemas.microsoft.com/office/drawing/2014/main" id="{4DF8F15F-8DE4-E5E8-2BFF-4674A45D5A9F}"/>
              </a:ext>
            </a:extLst>
          </p:cNvPr>
          <p:cNvSpPr txBox="1"/>
          <p:nvPr/>
        </p:nvSpPr>
        <p:spPr>
          <a:xfrm>
            <a:off x="10479596" y="6342975"/>
            <a:ext cx="1386238" cy="276999"/>
          </a:xfrm>
          <a:prstGeom prst="rect">
            <a:avLst/>
          </a:prstGeom>
          <a:noFill/>
        </p:spPr>
        <p:txBody>
          <a:bodyPr wrap="square" rtlCol="0">
            <a:spAutoFit/>
          </a:bodyPr>
          <a:lstStyle/>
          <a:p>
            <a:r>
              <a:rPr lang="en-US" sz="1200" dirty="0"/>
              <a:t>Developed in 2022</a:t>
            </a:r>
            <a:endParaRPr lang="en-GB" sz="1200" dirty="0"/>
          </a:p>
        </p:txBody>
      </p:sp>
      <p:sp>
        <p:nvSpPr>
          <p:cNvPr id="25" name="TextBox 24">
            <a:extLst>
              <a:ext uri="{FF2B5EF4-FFF2-40B4-BE49-F238E27FC236}">
                <a16:creationId xmlns:a16="http://schemas.microsoft.com/office/drawing/2014/main" id="{E526CE74-B602-6A09-FAAE-6C45EBE274BD}"/>
              </a:ext>
            </a:extLst>
          </p:cNvPr>
          <p:cNvSpPr txBox="1"/>
          <p:nvPr/>
        </p:nvSpPr>
        <p:spPr>
          <a:xfrm>
            <a:off x="10421787" y="5615683"/>
            <a:ext cx="1386238" cy="830997"/>
          </a:xfrm>
          <a:prstGeom prst="rect">
            <a:avLst/>
          </a:prstGeom>
          <a:noFill/>
        </p:spPr>
        <p:txBody>
          <a:bodyPr wrap="square" rtlCol="0">
            <a:spAutoFit/>
          </a:bodyPr>
          <a:lstStyle/>
          <a:p>
            <a:pPr algn="ctr"/>
            <a:r>
              <a:rPr lang="en-US" sz="2400" b="1" dirty="0"/>
              <a:t>40 Stations</a:t>
            </a:r>
            <a:endParaRPr lang="en-GB" sz="2400" b="1" dirty="0"/>
          </a:p>
        </p:txBody>
      </p:sp>
      <p:cxnSp>
        <p:nvCxnSpPr>
          <p:cNvPr id="26" name="Connector: Elbow 28">
            <a:extLst>
              <a:ext uri="{FF2B5EF4-FFF2-40B4-BE49-F238E27FC236}">
                <a16:creationId xmlns:a16="http://schemas.microsoft.com/office/drawing/2014/main" id="{41AA92F7-C2DE-B115-B276-5D8F6832130A}"/>
              </a:ext>
            </a:extLst>
          </p:cNvPr>
          <p:cNvCxnSpPr>
            <a:cxnSpLocks/>
            <a:endCxn id="23" idx="2"/>
          </p:cNvCxnSpPr>
          <p:nvPr/>
        </p:nvCxnSpPr>
        <p:spPr>
          <a:xfrm>
            <a:off x="6406494" y="5322094"/>
            <a:ext cx="3769191" cy="72129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6453BBC-CE5F-DFB8-28AA-8493F8B10EE2}"/>
              </a:ext>
            </a:extLst>
          </p:cNvPr>
          <p:cNvSpPr txBox="1"/>
          <p:nvPr/>
        </p:nvSpPr>
        <p:spPr>
          <a:xfrm>
            <a:off x="1876009" y="5999366"/>
            <a:ext cx="1985872" cy="461665"/>
          </a:xfrm>
          <a:prstGeom prst="rect">
            <a:avLst/>
          </a:prstGeom>
          <a:noFill/>
        </p:spPr>
        <p:txBody>
          <a:bodyPr wrap="square" rtlCol="0">
            <a:spAutoFit/>
          </a:bodyPr>
          <a:lstStyle/>
          <a:p>
            <a:pPr algn="ctr"/>
            <a:r>
              <a:rPr lang="en-US" sz="2400" b="1" dirty="0"/>
              <a:t>198 + 40 St</a:t>
            </a:r>
            <a:endParaRPr lang="en-GB" sz="2400" b="1" dirty="0"/>
          </a:p>
        </p:txBody>
      </p:sp>
    </p:spTree>
    <p:extLst>
      <p:ext uri="{BB962C8B-B14F-4D97-AF65-F5344CB8AC3E}">
        <p14:creationId xmlns:p14="http://schemas.microsoft.com/office/powerpoint/2010/main" val="3058518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FAB73BC-B049-4115-A692-8D63A059BFB8}" type="slidenum">
              <a:rPr lang="en-US" smtClean="0"/>
              <a:pPr/>
              <a:t>6</a:t>
            </a:fld>
            <a:endParaRPr lang="en-US" dirty="0"/>
          </a:p>
        </p:txBody>
      </p:sp>
      <p:sp>
        <p:nvSpPr>
          <p:cNvPr id="24" name="Title 3"/>
          <p:cNvSpPr txBox="1">
            <a:spLocks/>
          </p:cNvSpPr>
          <p:nvPr/>
        </p:nvSpPr>
        <p:spPr>
          <a:xfrm>
            <a:off x="-90309" y="540383"/>
            <a:ext cx="12192000" cy="508000"/>
          </a:xfrm>
          <a:prstGeom prst="rect">
            <a:avLst/>
          </a:prstGeom>
          <a:noFill/>
        </p:spPr>
        <p:txBody>
          <a:bodyPr>
            <a:normAutofit/>
          </a:bodyPr>
          <a:lstStyle/>
          <a:p>
            <a:pPr lvl="0" algn="ctr" defTabSz="914400">
              <a:lnSpc>
                <a:spcPct val="80000"/>
              </a:lnSpc>
              <a:spcBef>
                <a:spcPct val="0"/>
              </a:spcBef>
              <a:defRPr/>
            </a:pPr>
            <a:r>
              <a:rPr lang="en-US" sz="3200" b="1" spc="100" dirty="0">
                <a:latin typeface="Poppins Medium" panose="00000600000000000000" pitchFamily="2" charset="0"/>
                <a:cs typeface="Poppins Medium" panose="00000600000000000000" pitchFamily="2" charset="0"/>
              </a:rPr>
              <a:t>Tide Data Flow</a:t>
            </a:r>
            <a:endParaRPr lang="id-ID" sz="3200" b="1" spc="100" dirty="0">
              <a:latin typeface="Poppins Medium" panose="00000600000000000000" pitchFamily="2" charset="0"/>
              <a:cs typeface="Poppins Medium" panose="00000600000000000000" pitchFamily="2" charset="0"/>
            </a:endParaRP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05691" y="1910079"/>
            <a:ext cx="1238931" cy="1198881"/>
          </a:xfrm>
          <a:prstGeom prst="rect">
            <a:avLst/>
          </a:prstGeom>
          <a:noFill/>
          <a:ln w="9525">
            <a:noFill/>
            <a:miter lim="800000"/>
            <a:headEnd/>
            <a:tailEnd/>
          </a:ln>
        </p:spPr>
      </p:pic>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62589" y="2185153"/>
            <a:ext cx="1215306" cy="1176020"/>
          </a:xfrm>
          <a:prstGeom prst="rect">
            <a:avLst/>
          </a:prstGeom>
          <a:noFill/>
          <a:ln w="9525">
            <a:noFill/>
            <a:miter lim="800000"/>
            <a:headEnd/>
            <a:tailEnd/>
          </a:ln>
        </p:spPr>
      </p:pic>
      <p:sp>
        <p:nvSpPr>
          <p:cNvPr id="15" name="Right Arrow 14"/>
          <p:cNvSpPr/>
          <p:nvPr/>
        </p:nvSpPr>
        <p:spPr>
          <a:xfrm>
            <a:off x="5002668" y="2540000"/>
            <a:ext cx="682461" cy="335280"/>
          </a:xfrm>
          <a:prstGeom prst="right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4"/>
          <a:srcRect/>
          <a:stretch>
            <a:fillRect/>
          </a:stretch>
        </p:blipFill>
        <p:spPr bwMode="auto">
          <a:xfrm>
            <a:off x="166053" y="1724025"/>
            <a:ext cx="2155659" cy="2190750"/>
          </a:xfrm>
          <a:prstGeom prst="rect">
            <a:avLst/>
          </a:prstGeom>
          <a:noFill/>
          <a:ln w="9525">
            <a:noFill/>
            <a:miter lim="800000"/>
            <a:headEnd/>
            <a:tailEnd/>
          </a:ln>
        </p:spPr>
      </p:pic>
      <p:sp>
        <p:nvSpPr>
          <p:cNvPr id="38" name="Right Arrow 37"/>
          <p:cNvSpPr/>
          <p:nvPr/>
        </p:nvSpPr>
        <p:spPr>
          <a:xfrm>
            <a:off x="2535308" y="2540000"/>
            <a:ext cx="682461" cy="335280"/>
          </a:xfrm>
          <a:prstGeom prst="right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48158" y="2712720"/>
            <a:ext cx="686642" cy="1129300"/>
          </a:xfrm>
          <a:prstGeom prst="rect">
            <a:avLst/>
          </a:prstGeom>
          <a:noFill/>
          <a:ln w="9525">
            <a:noFill/>
            <a:miter lim="800000"/>
            <a:headEnd/>
            <a:tailEnd/>
          </a:ln>
        </p:spPr>
      </p:pic>
      <p:pic>
        <p:nvPicPr>
          <p:cNvPr id="1028"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20480" y="1940560"/>
            <a:ext cx="1301926" cy="1564640"/>
          </a:xfrm>
          <a:prstGeom prst="rect">
            <a:avLst/>
          </a:prstGeom>
          <a:noFill/>
          <a:ln w="9525">
            <a:noFill/>
            <a:miter lim="800000"/>
            <a:headEnd/>
            <a:tailEnd/>
          </a:ln>
        </p:spPr>
      </p:pic>
      <p:sp>
        <p:nvSpPr>
          <p:cNvPr id="42" name="Rectangle 41"/>
          <p:cNvSpPr/>
          <p:nvPr/>
        </p:nvSpPr>
        <p:spPr>
          <a:xfrm>
            <a:off x="213360" y="4267200"/>
            <a:ext cx="2103120" cy="4267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Acquisition</a:t>
            </a:r>
          </a:p>
        </p:txBody>
      </p:sp>
      <p:sp>
        <p:nvSpPr>
          <p:cNvPr id="43" name="Rectangle 42"/>
          <p:cNvSpPr/>
          <p:nvPr/>
        </p:nvSpPr>
        <p:spPr>
          <a:xfrm>
            <a:off x="2794000" y="4246880"/>
            <a:ext cx="2103120" cy="4267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Logger</a:t>
            </a:r>
          </a:p>
        </p:txBody>
      </p:sp>
      <p:sp>
        <p:nvSpPr>
          <p:cNvPr id="44" name="Rectangle 43"/>
          <p:cNvSpPr/>
          <p:nvPr/>
        </p:nvSpPr>
        <p:spPr>
          <a:xfrm>
            <a:off x="5262880" y="4236720"/>
            <a:ext cx="2103120" cy="4267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Communication</a:t>
            </a:r>
          </a:p>
        </p:txBody>
      </p:sp>
      <p:sp>
        <p:nvSpPr>
          <p:cNvPr id="45" name="Rectangle 44"/>
          <p:cNvSpPr/>
          <p:nvPr/>
        </p:nvSpPr>
        <p:spPr>
          <a:xfrm>
            <a:off x="7802880" y="4206240"/>
            <a:ext cx="2103120" cy="4267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Center</a:t>
            </a:r>
          </a:p>
        </p:txBody>
      </p:sp>
      <p:sp>
        <p:nvSpPr>
          <p:cNvPr id="46" name="Rectangle 45"/>
          <p:cNvSpPr/>
          <p:nvPr/>
        </p:nvSpPr>
        <p:spPr>
          <a:xfrm>
            <a:off x="10129520" y="4185920"/>
            <a:ext cx="1899920" cy="4267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Sharing</a:t>
            </a:r>
          </a:p>
        </p:txBody>
      </p:sp>
      <p:grpSp>
        <p:nvGrpSpPr>
          <p:cNvPr id="5" name="Group 19"/>
          <p:cNvGrpSpPr/>
          <p:nvPr/>
        </p:nvGrpSpPr>
        <p:grpSpPr>
          <a:xfrm>
            <a:off x="10668000" y="1656080"/>
            <a:ext cx="1385253" cy="890992"/>
            <a:chOff x="291148" y="471170"/>
            <a:chExt cx="11630025" cy="5865582"/>
          </a:xfrm>
        </p:grpSpPr>
        <p:pic>
          <p:nvPicPr>
            <p:cNvPr id="21"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91148" y="471170"/>
              <a:ext cx="11630025" cy="876300"/>
            </a:xfrm>
            <a:prstGeom prst="rect">
              <a:avLst/>
            </a:prstGeom>
            <a:noFill/>
            <a:ln w="9525">
              <a:noFill/>
              <a:miter lim="800000"/>
              <a:headEnd/>
              <a:tailEnd/>
            </a:ln>
          </p:spPr>
        </p:pic>
        <p:pic>
          <p:nvPicPr>
            <p:cNvPr id="22"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6550" y="1310323"/>
              <a:ext cx="11570970" cy="5026429"/>
            </a:xfrm>
            <a:prstGeom prst="rect">
              <a:avLst/>
            </a:prstGeom>
            <a:noFill/>
            <a:ln w="9525">
              <a:noFill/>
              <a:miter lim="800000"/>
              <a:headEnd/>
              <a:tailEnd/>
            </a:ln>
          </p:spPr>
        </p:pic>
      </p:grpSp>
      <p:grpSp>
        <p:nvGrpSpPr>
          <p:cNvPr id="6" name="Group 30"/>
          <p:cNvGrpSpPr/>
          <p:nvPr/>
        </p:nvGrpSpPr>
        <p:grpSpPr>
          <a:xfrm>
            <a:off x="9641840" y="1803400"/>
            <a:ext cx="828040" cy="1671320"/>
            <a:chOff x="9641840" y="1803400"/>
            <a:chExt cx="828040" cy="1671320"/>
          </a:xfrm>
        </p:grpSpPr>
        <p:sp>
          <p:nvSpPr>
            <p:cNvPr id="26" name="Bent-Up Arrow 25"/>
            <p:cNvSpPr/>
            <p:nvPr/>
          </p:nvSpPr>
          <p:spPr>
            <a:xfrm rot="16200000" flipV="1">
              <a:off x="9763760" y="1849120"/>
              <a:ext cx="751840" cy="660400"/>
            </a:xfrm>
            <a:prstGeom prst="bentUp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Bent-Up Arrow 26"/>
            <p:cNvSpPr/>
            <p:nvPr/>
          </p:nvSpPr>
          <p:spPr>
            <a:xfrm rot="16200000" flipH="1" flipV="1">
              <a:off x="9761220" y="2766060"/>
              <a:ext cx="756920" cy="660400"/>
            </a:xfrm>
            <a:prstGeom prst="bentUp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641840" y="2499360"/>
              <a:ext cx="335280" cy="24384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9062720" y="1503680"/>
            <a:ext cx="1660198" cy="307777"/>
          </a:xfrm>
          <a:prstGeom prst="rect">
            <a:avLst/>
          </a:prstGeom>
          <a:noFill/>
        </p:spPr>
        <p:txBody>
          <a:bodyPr wrap="none" rtlCol="0">
            <a:spAutoFit/>
          </a:bodyPr>
          <a:lstStyle/>
          <a:p>
            <a:r>
              <a:rPr lang="en-US" sz="1400" dirty="0"/>
              <a:t>Service as streaming</a:t>
            </a:r>
          </a:p>
        </p:txBody>
      </p:sp>
      <p:sp>
        <p:nvSpPr>
          <p:cNvPr id="30" name="TextBox 29"/>
          <p:cNvSpPr txBox="1"/>
          <p:nvPr/>
        </p:nvSpPr>
        <p:spPr>
          <a:xfrm>
            <a:off x="9022080" y="3423920"/>
            <a:ext cx="1701876" cy="307777"/>
          </a:xfrm>
          <a:prstGeom prst="rect">
            <a:avLst/>
          </a:prstGeom>
          <a:noFill/>
        </p:spPr>
        <p:txBody>
          <a:bodyPr wrap="none" rtlCol="0">
            <a:spAutoFit/>
          </a:bodyPr>
          <a:lstStyle/>
          <a:p>
            <a:r>
              <a:rPr lang="en-US" sz="1400" dirty="0"/>
              <a:t>Service as File Based</a:t>
            </a:r>
          </a:p>
        </p:txBody>
      </p:sp>
      <p:sp>
        <p:nvSpPr>
          <p:cNvPr id="31" name="TextBox 30"/>
          <p:cNvSpPr txBox="1"/>
          <p:nvPr/>
        </p:nvSpPr>
        <p:spPr>
          <a:xfrm>
            <a:off x="2336800" y="2885440"/>
            <a:ext cx="1095364" cy="307777"/>
          </a:xfrm>
          <a:prstGeom prst="rect">
            <a:avLst/>
          </a:prstGeom>
          <a:noFill/>
        </p:spPr>
        <p:txBody>
          <a:bodyPr wrap="none" rtlCol="0">
            <a:spAutoFit/>
          </a:bodyPr>
          <a:lstStyle/>
          <a:p>
            <a:r>
              <a:rPr lang="en-US" sz="1400" dirty="0"/>
              <a:t>Recorded by</a:t>
            </a:r>
          </a:p>
        </p:txBody>
      </p:sp>
      <p:sp>
        <p:nvSpPr>
          <p:cNvPr id="32" name="TextBox 31"/>
          <p:cNvSpPr txBox="1"/>
          <p:nvPr/>
        </p:nvSpPr>
        <p:spPr>
          <a:xfrm>
            <a:off x="4826000" y="2875280"/>
            <a:ext cx="934871" cy="307777"/>
          </a:xfrm>
          <a:prstGeom prst="rect">
            <a:avLst/>
          </a:prstGeom>
          <a:noFill/>
        </p:spPr>
        <p:txBody>
          <a:bodyPr wrap="none" rtlCol="0">
            <a:spAutoFit/>
          </a:bodyPr>
          <a:lstStyle/>
          <a:p>
            <a:r>
              <a:rPr lang="en-US" sz="1400" dirty="0"/>
              <a:t>Connect to</a:t>
            </a:r>
          </a:p>
        </p:txBody>
      </p:sp>
      <p:sp>
        <p:nvSpPr>
          <p:cNvPr id="33" name="TextBox 32"/>
          <p:cNvSpPr txBox="1"/>
          <p:nvPr/>
        </p:nvSpPr>
        <p:spPr>
          <a:xfrm>
            <a:off x="7355840" y="2865120"/>
            <a:ext cx="1106393" cy="307777"/>
          </a:xfrm>
          <a:prstGeom prst="rect">
            <a:avLst/>
          </a:prstGeom>
          <a:noFill/>
        </p:spPr>
        <p:txBody>
          <a:bodyPr wrap="none" rtlCol="0">
            <a:spAutoFit/>
          </a:bodyPr>
          <a:lstStyle/>
          <a:p>
            <a:r>
              <a:rPr lang="en-US" sz="1400" dirty="0"/>
              <a:t>Directly send</a:t>
            </a:r>
          </a:p>
        </p:txBody>
      </p:sp>
      <p:sp>
        <p:nvSpPr>
          <p:cNvPr id="34" name="Right Arrow 38">
            <a:extLst>
              <a:ext uri="{FF2B5EF4-FFF2-40B4-BE49-F238E27FC236}">
                <a16:creationId xmlns:a16="http://schemas.microsoft.com/office/drawing/2014/main" id="{B6C3B5CF-8486-48DF-BD9B-ABC4FDBED6DE}"/>
              </a:ext>
            </a:extLst>
          </p:cNvPr>
          <p:cNvSpPr/>
          <p:nvPr/>
        </p:nvSpPr>
        <p:spPr>
          <a:xfrm>
            <a:off x="7562277" y="2577967"/>
            <a:ext cx="682461" cy="335280"/>
          </a:xfrm>
          <a:prstGeom prst="right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a:extLst>
              <a:ext uri="{FF2B5EF4-FFF2-40B4-BE49-F238E27FC236}">
                <a16:creationId xmlns:a16="http://schemas.microsoft.com/office/drawing/2014/main" id="{54F87BC5-3EEF-4EFB-BC68-197DC03AAE1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47216" y="2185868"/>
            <a:ext cx="381000" cy="36576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g102d60eb217_0_0"/>
          <p:cNvSpPr txBox="1">
            <a:spLocks noGrp="1"/>
          </p:cNvSpPr>
          <p:nvPr>
            <p:ph type="title"/>
          </p:nvPr>
        </p:nvSpPr>
        <p:spPr>
          <a:xfrm>
            <a:off x="3281145" y="476499"/>
            <a:ext cx="5169407" cy="517254"/>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4000"/>
            </a:pPr>
            <a:r>
              <a:rPr lang="en-US" sz="3000" dirty="0">
                <a:latin typeface="Arial"/>
                <a:ea typeface="Arial"/>
                <a:cs typeface="Arial"/>
                <a:sym typeface="Arial"/>
              </a:rPr>
              <a:t>Installation </a:t>
            </a:r>
            <a:r>
              <a:rPr lang="en-US" sz="3000" dirty="0" err="1">
                <a:latin typeface="Arial"/>
                <a:ea typeface="Arial"/>
                <a:cs typeface="Arial"/>
                <a:sym typeface="Arial"/>
              </a:rPr>
              <a:t>Procces</a:t>
            </a:r>
            <a:endParaRPr sz="3000" dirty="0"/>
          </a:p>
        </p:txBody>
      </p:sp>
      <p:pic>
        <p:nvPicPr>
          <p:cNvPr id="935" name="Google Shape;935;g102d60eb217_0_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01000" y="1091325"/>
            <a:ext cx="2753675" cy="2065275"/>
          </a:xfrm>
          <a:prstGeom prst="rect">
            <a:avLst/>
          </a:prstGeom>
          <a:noFill/>
          <a:ln>
            <a:noFill/>
          </a:ln>
        </p:spPr>
      </p:pic>
      <p:pic>
        <p:nvPicPr>
          <p:cNvPr id="936" name="Google Shape;936;g102d60eb217_0_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409951" y="1111052"/>
            <a:ext cx="2701100" cy="2025825"/>
          </a:xfrm>
          <a:prstGeom prst="rect">
            <a:avLst/>
          </a:prstGeom>
          <a:noFill/>
          <a:ln>
            <a:noFill/>
          </a:ln>
        </p:spPr>
      </p:pic>
      <p:sp>
        <p:nvSpPr>
          <p:cNvPr id="937" name="Google Shape;937;g102d60eb217_0_0"/>
          <p:cNvSpPr txBox="1"/>
          <p:nvPr/>
        </p:nvSpPr>
        <p:spPr>
          <a:xfrm>
            <a:off x="618323" y="3225349"/>
            <a:ext cx="2210700" cy="261570"/>
          </a:xfrm>
          <a:prstGeom prst="rect">
            <a:avLst/>
          </a:prstGeom>
          <a:noFill/>
          <a:ln w="127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r>
              <a:rPr lang="en-US" sz="1100" dirty="0">
                <a:solidFill>
                  <a:srgbClr val="0000FF"/>
                </a:solidFill>
                <a:latin typeface="Trebuchet MS"/>
                <a:ea typeface="Trebuchet MS"/>
                <a:cs typeface="Trebuchet MS"/>
                <a:sym typeface="Trebuchet MS"/>
              </a:rPr>
              <a:t>Assembling </a:t>
            </a:r>
            <a:r>
              <a:rPr lang="en-US" sz="1100" dirty="0" err="1">
                <a:solidFill>
                  <a:srgbClr val="0000FF"/>
                </a:solidFill>
                <a:latin typeface="Trebuchet MS"/>
                <a:ea typeface="Trebuchet MS"/>
                <a:cs typeface="Trebuchet MS"/>
                <a:sym typeface="Trebuchet MS"/>
              </a:rPr>
              <a:t>Procces</a:t>
            </a:r>
            <a:r>
              <a:rPr lang="en-US" sz="1100" dirty="0">
                <a:solidFill>
                  <a:srgbClr val="0000FF"/>
                </a:solidFill>
                <a:latin typeface="Trebuchet MS"/>
                <a:ea typeface="Trebuchet MS"/>
                <a:cs typeface="Trebuchet MS"/>
                <a:sym typeface="Trebuchet MS"/>
              </a:rPr>
              <a:t> at </a:t>
            </a:r>
            <a:r>
              <a:rPr lang="en-US" sz="1100" dirty="0" err="1">
                <a:solidFill>
                  <a:srgbClr val="0000FF"/>
                </a:solidFill>
                <a:latin typeface="Trebuchet MS"/>
                <a:ea typeface="Trebuchet MS"/>
                <a:cs typeface="Trebuchet MS"/>
                <a:sym typeface="Trebuchet MS"/>
              </a:rPr>
              <a:t>Officce</a:t>
            </a:r>
            <a:endParaRPr sz="900" dirty="0"/>
          </a:p>
        </p:txBody>
      </p:sp>
      <p:sp>
        <p:nvSpPr>
          <p:cNvPr id="938" name="Google Shape;938;g102d60eb217_0_0"/>
          <p:cNvSpPr txBox="1"/>
          <p:nvPr/>
        </p:nvSpPr>
        <p:spPr>
          <a:xfrm>
            <a:off x="3655149" y="3225349"/>
            <a:ext cx="2210700" cy="261570"/>
          </a:xfrm>
          <a:prstGeom prst="rect">
            <a:avLst/>
          </a:prstGeom>
          <a:noFill/>
          <a:ln w="127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r>
              <a:rPr lang="en-US" sz="1100" dirty="0">
                <a:solidFill>
                  <a:srgbClr val="0000FF"/>
                </a:solidFill>
                <a:latin typeface="Trebuchet MS"/>
                <a:ea typeface="Trebuchet MS"/>
                <a:cs typeface="Trebuchet MS"/>
                <a:sym typeface="Trebuchet MS"/>
              </a:rPr>
              <a:t>Travel to the field</a:t>
            </a:r>
            <a:endParaRPr sz="900" dirty="0"/>
          </a:p>
        </p:txBody>
      </p:sp>
      <p:pic>
        <p:nvPicPr>
          <p:cNvPr id="939" name="Google Shape;939;g102d60eb217_0_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314875" y="1091326"/>
            <a:ext cx="1331800" cy="2065276"/>
          </a:xfrm>
          <a:prstGeom prst="rect">
            <a:avLst/>
          </a:prstGeom>
          <a:noFill/>
          <a:ln>
            <a:noFill/>
          </a:ln>
        </p:spPr>
      </p:pic>
      <p:pic>
        <p:nvPicPr>
          <p:cNvPr id="940" name="Google Shape;940;g102d60eb217_0_0"/>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9549402" y="1093326"/>
            <a:ext cx="1416351" cy="2065276"/>
          </a:xfrm>
          <a:prstGeom prst="rect">
            <a:avLst/>
          </a:prstGeom>
          <a:noFill/>
          <a:ln>
            <a:noFill/>
          </a:ln>
        </p:spPr>
      </p:pic>
      <p:sp>
        <p:nvSpPr>
          <p:cNvPr id="941" name="Google Shape;941;g102d60eb217_0_0"/>
          <p:cNvSpPr txBox="1"/>
          <p:nvPr/>
        </p:nvSpPr>
        <p:spPr>
          <a:xfrm>
            <a:off x="7889887" y="3225349"/>
            <a:ext cx="1416300" cy="261570"/>
          </a:xfrm>
          <a:prstGeom prst="rect">
            <a:avLst/>
          </a:prstGeom>
          <a:noFill/>
          <a:ln w="127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r>
              <a:rPr lang="en-US" sz="1100" dirty="0">
                <a:solidFill>
                  <a:srgbClr val="0000FF"/>
                </a:solidFill>
                <a:latin typeface="Trebuchet MS"/>
                <a:ea typeface="Trebuchet MS"/>
                <a:cs typeface="Trebuchet MS"/>
                <a:sym typeface="Trebuchet MS"/>
              </a:rPr>
              <a:t>Installation </a:t>
            </a:r>
            <a:r>
              <a:rPr lang="en-US" sz="1100" dirty="0" err="1">
                <a:solidFill>
                  <a:srgbClr val="0000FF"/>
                </a:solidFill>
                <a:latin typeface="Trebuchet MS"/>
                <a:ea typeface="Trebuchet MS"/>
                <a:cs typeface="Trebuchet MS"/>
                <a:sym typeface="Trebuchet MS"/>
              </a:rPr>
              <a:t>Procces</a:t>
            </a:r>
            <a:endParaRPr sz="900" dirty="0"/>
          </a:p>
        </p:txBody>
      </p:sp>
      <p:pic>
        <p:nvPicPr>
          <p:cNvPr id="942" name="Google Shape;942;g102d60eb217_0_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01000" y="3913677"/>
            <a:ext cx="2136448" cy="1864201"/>
          </a:xfrm>
          <a:prstGeom prst="rect">
            <a:avLst/>
          </a:prstGeom>
          <a:noFill/>
          <a:ln>
            <a:noFill/>
          </a:ln>
        </p:spPr>
      </p:pic>
      <p:pic>
        <p:nvPicPr>
          <p:cNvPr id="943" name="Google Shape;943;g102d60eb217_0_0"/>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2612701" y="3913677"/>
            <a:ext cx="2453652" cy="1864201"/>
          </a:xfrm>
          <a:prstGeom prst="rect">
            <a:avLst/>
          </a:prstGeom>
          <a:noFill/>
          <a:ln>
            <a:noFill/>
          </a:ln>
        </p:spPr>
      </p:pic>
      <p:sp>
        <p:nvSpPr>
          <p:cNvPr id="944" name="Google Shape;944;g102d60eb217_0_0"/>
          <p:cNvSpPr txBox="1"/>
          <p:nvPr/>
        </p:nvSpPr>
        <p:spPr>
          <a:xfrm>
            <a:off x="1304375" y="5872349"/>
            <a:ext cx="2753700" cy="430847"/>
          </a:xfrm>
          <a:prstGeom prst="rect">
            <a:avLst/>
          </a:prstGeom>
          <a:noFill/>
          <a:ln w="127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r>
              <a:rPr lang="en-US" sz="1100" dirty="0">
                <a:solidFill>
                  <a:srgbClr val="0000FF"/>
                </a:solidFill>
                <a:latin typeface="Trebuchet MS"/>
                <a:ea typeface="Trebuchet MS"/>
                <a:cs typeface="Trebuchet MS"/>
                <a:sym typeface="Trebuchet MS"/>
              </a:rPr>
              <a:t>Leveling Process from Tide Rod to BM and GNSS Antenna</a:t>
            </a:r>
            <a:endParaRPr sz="900" dirty="0"/>
          </a:p>
        </p:txBody>
      </p:sp>
      <p:sp>
        <p:nvSpPr>
          <p:cNvPr id="945" name="Google Shape;945;g102d60eb217_0_0"/>
          <p:cNvSpPr txBox="1"/>
          <p:nvPr/>
        </p:nvSpPr>
        <p:spPr>
          <a:xfrm>
            <a:off x="5356301" y="5921875"/>
            <a:ext cx="1980900" cy="261570"/>
          </a:xfrm>
          <a:prstGeom prst="rect">
            <a:avLst/>
          </a:prstGeom>
          <a:noFill/>
          <a:ln w="127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r>
              <a:rPr lang="en-US" sz="1100" dirty="0">
                <a:solidFill>
                  <a:srgbClr val="0000FF"/>
                </a:solidFill>
                <a:latin typeface="Trebuchet MS"/>
                <a:ea typeface="Trebuchet MS"/>
                <a:cs typeface="Trebuchet MS"/>
                <a:sym typeface="Trebuchet MS"/>
              </a:rPr>
              <a:t>GNSS Observation on BM</a:t>
            </a:r>
            <a:endParaRPr sz="900" dirty="0"/>
          </a:p>
        </p:txBody>
      </p:sp>
      <p:pic>
        <p:nvPicPr>
          <p:cNvPr id="946" name="Google Shape;946;g102d60eb217_0_0"/>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5586425" y="3913675"/>
            <a:ext cx="1690675" cy="1864200"/>
          </a:xfrm>
          <a:prstGeom prst="rect">
            <a:avLst/>
          </a:prstGeom>
          <a:noFill/>
          <a:ln>
            <a:noFill/>
          </a:ln>
        </p:spPr>
      </p:pic>
      <p:pic>
        <p:nvPicPr>
          <p:cNvPr id="947" name="Google Shape;947;g102d60eb217_0_0"/>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7761075" y="3913675"/>
            <a:ext cx="2607852" cy="1898827"/>
          </a:xfrm>
          <a:prstGeom prst="rect">
            <a:avLst/>
          </a:prstGeom>
          <a:noFill/>
          <a:ln>
            <a:noFill/>
          </a:ln>
        </p:spPr>
      </p:pic>
      <p:sp>
        <p:nvSpPr>
          <p:cNvPr id="948" name="Google Shape;948;g102d60eb217_0_0"/>
          <p:cNvSpPr txBox="1"/>
          <p:nvPr/>
        </p:nvSpPr>
        <p:spPr>
          <a:xfrm>
            <a:off x="7739075" y="5921875"/>
            <a:ext cx="2539200" cy="261570"/>
          </a:xfrm>
          <a:prstGeom prst="rect">
            <a:avLst/>
          </a:prstGeom>
          <a:noFill/>
          <a:ln w="127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r>
              <a:rPr lang="en-US" sz="1100" dirty="0">
                <a:solidFill>
                  <a:srgbClr val="0000FF"/>
                </a:solidFill>
                <a:latin typeface="Trebuchet MS"/>
                <a:sym typeface="Trebuchet MS"/>
              </a:rPr>
              <a:t>Checking Communication</a:t>
            </a:r>
            <a:endParaRPr sz="900" dirty="0"/>
          </a:p>
        </p:txBody>
      </p:sp>
      <p:pic>
        <p:nvPicPr>
          <p:cNvPr id="949" name="Google Shape;949;g102d60eb217_0_0"/>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7672025" y="1082225"/>
            <a:ext cx="1852024" cy="2087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rson, outdoor, people&#10;&#10;Description automatically generated">
            <a:extLst>
              <a:ext uri="{FF2B5EF4-FFF2-40B4-BE49-F238E27FC236}">
                <a16:creationId xmlns:a16="http://schemas.microsoft.com/office/drawing/2014/main" id="{AEFE8857-5152-4104-2EB6-4B358DB214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866" y="1271441"/>
            <a:ext cx="2268675" cy="2268675"/>
          </a:xfrm>
          <a:prstGeom prst="rect">
            <a:avLst/>
          </a:prstGeom>
          <a:effectLst>
            <a:softEdge rad="75771"/>
          </a:effectLst>
        </p:spPr>
      </p:pic>
      <p:pic>
        <p:nvPicPr>
          <p:cNvPr id="7" name="Picture 6" descr="A picture containing outdoor, street, way&#10;&#10;Description automatically generated">
            <a:extLst>
              <a:ext uri="{FF2B5EF4-FFF2-40B4-BE49-F238E27FC236}">
                <a16:creationId xmlns:a16="http://schemas.microsoft.com/office/drawing/2014/main" id="{1793A599-E40C-9D53-F559-88EC8F9B79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823313" y="3579951"/>
            <a:ext cx="2690468" cy="2320060"/>
          </a:xfrm>
          <a:prstGeom prst="rect">
            <a:avLst/>
          </a:prstGeom>
          <a:ln>
            <a:noFill/>
          </a:ln>
          <a:effectLst>
            <a:softEdge rad="68984"/>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C60F7232-61B8-4083-61CB-576D4FE72C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08321" y="1156694"/>
            <a:ext cx="2885393" cy="4775252"/>
          </a:xfrm>
          <a:prstGeom prst="rect">
            <a:avLst/>
          </a:prstGeom>
          <a:effectLst>
            <a:softEdge rad="185570"/>
          </a:effectLst>
        </p:spPr>
      </p:pic>
      <p:sp>
        <p:nvSpPr>
          <p:cNvPr id="2" name="Google Shape;934;g102d60eb217_0_0">
            <a:extLst>
              <a:ext uri="{FF2B5EF4-FFF2-40B4-BE49-F238E27FC236}">
                <a16:creationId xmlns:a16="http://schemas.microsoft.com/office/drawing/2014/main" id="{89DEACEF-B215-0A36-81A2-DC0FA5C79DF7}"/>
              </a:ext>
            </a:extLst>
          </p:cNvPr>
          <p:cNvSpPr txBox="1">
            <a:spLocks noGrp="1"/>
          </p:cNvSpPr>
          <p:nvPr>
            <p:ph type="title"/>
          </p:nvPr>
        </p:nvSpPr>
        <p:spPr>
          <a:xfrm>
            <a:off x="3281145" y="476499"/>
            <a:ext cx="5169407" cy="517254"/>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4000"/>
            </a:pPr>
            <a:r>
              <a:rPr lang="en-US" sz="3000" dirty="0">
                <a:latin typeface="Arial"/>
                <a:ea typeface="Arial"/>
                <a:cs typeface="Arial"/>
                <a:sym typeface="Arial"/>
              </a:rPr>
              <a:t>Maintenance TG</a:t>
            </a:r>
            <a:endParaRPr sz="3000" dirty="0"/>
          </a:p>
        </p:txBody>
      </p:sp>
      <p:pic>
        <p:nvPicPr>
          <p:cNvPr id="6" name="Google Shape;965;g102d60eb217_0_25">
            <a:extLst>
              <a:ext uri="{FF2B5EF4-FFF2-40B4-BE49-F238E27FC236}">
                <a16:creationId xmlns:a16="http://schemas.microsoft.com/office/drawing/2014/main" id="{C0332234-A07E-122C-B3A0-86E72AA93BAF}"/>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838930" y="1271441"/>
            <a:ext cx="2674851" cy="2208638"/>
          </a:xfrm>
          <a:prstGeom prst="rect">
            <a:avLst/>
          </a:prstGeom>
          <a:noFill/>
          <a:ln>
            <a:noFill/>
          </a:ln>
        </p:spPr>
      </p:pic>
      <p:pic>
        <p:nvPicPr>
          <p:cNvPr id="11" name="Google Shape;967;g102d60eb217_0_25">
            <a:extLst>
              <a:ext uri="{FF2B5EF4-FFF2-40B4-BE49-F238E27FC236}">
                <a16:creationId xmlns:a16="http://schemas.microsoft.com/office/drawing/2014/main" id="{8170D64C-26F4-0E2F-E6A9-13352E6F7B5A}"/>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660794" y="3657670"/>
            <a:ext cx="2739497" cy="2208637"/>
          </a:xfrm>
          <a:prstGeom prst="rect">
            <a:avLst/>
          </a:prstGeom>
          <a:noFill/>
          <a:ln>
            <a:noFill/>
          </a:ln>
        </p:spPr>
      </p:pic>
      <p:pic>
        <p:nvPicPr>
          <p:cNvPr id="12" name="Google Shape;968;g102d60eb217_0_25">
            <a:extLst>
              <a:ext uri="{FF2B5EF4-FFF2-40B4-BE49-F238E27FC236}">
                <a16:creationId xmlns:a16="http://schemas.microsoft.com/office/drawing/2014/main" id="{2C6B8632-A08F-FA1C-D811-35A3FCCBED21}"/>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660795" y="1271440"/>
            <a:ext cx="2739497" cy="2208637"/>
          </a:xfrm>
          <a:prstGeom prst="rect">
            <a:avLst/>
          </a:prstGeom>
          <a:noFill/>
          <a:ln>
            <a:noFill/>
          </a:ln>
        </p:spPr>
      </p:pic>
      <p:pic>
        <p:nvPicPr>
          <p:cNvPr id="14" name="Picture 13">
            <a:extLst>
              <a:ext uri="{FF2B5EF4-FFF2-40B4-BE49-F238E27FC236}">
                <a16:creationId xmlns:a16="http://schemas.microsoft.com/office/drawing/2014/main" id="{74580AB2-E595-F199-4255-062BBC90D13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17212" y="3579951"/>
            <a:ext cx="2459088" cy="2312222"/>
          </a:xfrm>
          <a:prstGeom prst="rect">
            <a:avLst/>
          </a:prstGeom>
          <a:effectLst>
            <a:softEdge rad="75771"/>
          </a:effectLst>
        </p:spPr>
      </p:pic>
    </p:spTree>
    <p:extLst>
      <p:ext uri="{BB962C8B-B14F-4D97-AF65-F5344CB8AC3E}">
        <p14:creationId xmlns:p14="http://schemas.microsoft.com/office/powerpoint/2010/main" val="3662728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3CA32-7443-4416-B520-75FA5C81AB5B}"/>
              </a:ext>
            </a:extLst>
          </p:cNvPr>
          <p:cNvSpPr>
            <a:spLocks noGrp="1"/>
          </p:cNvSpPr>
          <p:nvPr>
            <p:ph type="title"/>
          </p:nvPr>
        </p:nvSpPr>
        <p:spPr>
          <a:xfrm>
            <a:off x="1819728" y="358116"/>
            <a:ext cx="8552543" cy="601600"/>
          </a:xfrm>
        </p:spPr>
        <p:txBody>
          <a:bodyPr>
            <a:normAutofit/>
          </a:bodyPr>
          <a:lstStyle/>
          <a:p>
            <a:r>
              <a:rPr lang="en-US" sz="3600" dirty="0">
                <a:solidFill>
                  <a:srgbClr val="1C22A4"/>
                </a:solidFill>
              </a:rPr>
              <a:t>Ina-CORS Distribution (Existing &amp; Plan 2024)</a:t>
            </a:r>
            <a:endParaRPr lang="en-ID" sz="3600" dirty="0">
              <a:solidFill>
                <a:srgbClr val="1C22A4"/>
              </a:solidFill>
            </a:endParaRPr>
          </a:p>
        </p:txBody>
      </p:sp>
      <p:pic>
        <p:nvPicPr>
          <p:cNvPr id="5" name="Picture 4">
            <a:extLst>
              <a:ext uri="{FF2B5EF4-FFF2-40B4-BE49-F238E27FC236}">
                <a16:creationId xmlns:a16="http://schemas.microsoft.com/office/drawing/2014/main" id="{2E359294-F2F2-4CC4-8AB7-BD7E19B6D5AF}"/>
              </a:ext>
            </a:extLst>
          </p:cNvPr>
          <p:cNvPicPr>
            <a:picLocks noChangeAspect="1"/>
          </p:cNvPicPr>
          <p:nvPr/>
        </p:nvPicPr>
        <p:blipFill>
          <a:blip r:embed="rId3"/>
          <a:stretch>
            <a:fillRect/>
          </a:stretch>
        </p:blipFill>
        <p:spPr>
          <a:xfrm>
            <a:off x="666750" y="1118140"/>
            <a:ext cx="10538279" cy="5213675"/>
          </a:xfrm>
          <a:prstGeom prst="rect">
            <a:avLst/>
          </a:prstGeom>
        </p:spPr>
      </p:pic>
    </p:spTree>
    <p:extLst>
      <p:ext uri="{BB962C8B-B14F-4D97-AF65-F5344CB8AC3E}">
        <p14:creationId xmlns:p14="http://schemas.microsoft.com/office/powerpoint/2010/main" val="3375861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5858</TotalTime>
  <Words>468</Words>
  <Application>Microsoft Macintosh PowerPoint</Application>
  <PresentationFormat>Widescreen</PresentationFormat>
  <Paragraphs>79</Paragraphs>
  <Slides>14</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Adobe Gothic Std B</vt:lpstr>
      <vt:lpstr>Arial</vt:lpstr>
      <vt:lpstr>Arial Unicode MS</vt:lpstr>
      <vt:lpstr>Calibri</vt:lpstr>
      <vt:lpstr>Calibri Light</vt:lpstr>
      <vt:lpstr>Calisto MT</vt:lpstr>
      <vt:lpstr>Oswald</vt:lpstr>
      <vt:lpstr>Poppins Bold</vt:lpstr>
      <vt:lpstr>Poppins Medium</vt:lpstr>
      <vt:lpstr>Trebuchet MS</vt:lpstr>
      <vt:lpstr>Wingdings</vt:lpstr>
      <vt:lpstr>Office Theme</vt:lpstr>
      <vt:lpstr>INDONESIAN TIDE GAUGES SYSTEM</vt:lpstr>
      <vt:lpstr>PowerPoint Presentation</vt:lpstr>
      <vt:lpstr>Tide Gauge Instrumentations</vt:lpstr>
      <vt:lpstr>PowerPoint Presentation</vt:lpstr>
      <vt:lpstr>BIG’s Tide Gauges Network until 2022</vt:lpstr>
      <vt:lpstr>PowerPoint Presentation</vt:lpstr>
      <vt:lpstr>Installation Procces</vt:lpstr>
      <vt:lpstr>Maintenance TG</vt:lpstr>
      <vt:lpstr>Ina-CORS Distribution (Existing &amp; Plan 2024)</vt:lpstr>
      <vt:lpstr>Station Components</vt:lpstr>
      <vt:lpstr>Acces Data</vt:lpstr>
      <vt:lpstr>Palu EQ, 28 Sept 2018</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Bayu Triyogo Widyantoro</cp:lastModifiedBy>
  <cp:revision>83</cp:revision>
  <dcterms:created xsi:type="dcterms:W3CDTF">2021-04-22T11:08:00Z</dcterms:created>
  <dcterms:modified xsi:type="dcterms:W3CDTF">2022-11-08T06:04:34Z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1033-11.2.0.10101</vt:lpwstr>
  </property>
</Properties>
</file>