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1" r:id="rId3"/>
    <p:sldId id="272" r:id="rId4"/>
    <p:sldId id="273" r:id="rId5"/>
    <p:sldId id="277" r:id="rId6"/>
    <p:sldId id="278" r:id="rId7"/>
    <p:sldId id="279" r:id="rId8"/>
    <p:sldId id="281" r:id="rId9"/>
    <p:sldId id="280" r:id="rId10"/>
    <p:sldId id="282" r:id="rId11"/>
    <p:sldId id="301" r:id="rId12"/>
    <p:sldId id="302" r:id="rId13"/>
    <p:sldId id="299" r:id="rId14"/>
    <p:sldId id="293" r:id="rId15"/>
    <p:sldId id="305" r:id="rId16"/>
    <p:sldId id="306" r:id="rId17"/>
    <p:sldId id="294" r:id="rId18"/>
    <p:sldId id="291" r:id="rId19"/>
    <p:sldId id="285" r:id="rId20"/>
    <p:sldId id="286" r:id="rId21"/>
    <p:sldId id="292" r:id="rId22"/>
    <p:sldId id="287" r:id="rId23"/>
    <p:sldId id="295" r:id="rId24"/>
    <p:sldId id="296" r:id="rId25"/>
    <p:sldId id="297" r:id="rId26"/>
    <p:sldId id="298" r:id="rId27"/>
    <p:sldId id="284" r:id="rId28"/>
    <p:sldId id="283" r:id="rId29"/>
    <p:sldId id="300" r:id="rId30"/>
    <p:sldId id="259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gMnJnnZ1t49OQVO2RNvc63g0vt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0"/>
  </p:normalViewPr>
  <p:slideViewPr>
    <p:cSldViewPr snapToGrid="0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6993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95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7345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-21896" y="-24552"/>
            <a:ext cx="12213896" cy="5829267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endParaRPr sz="5899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5300335" y="1117657"/>
            <a:ext cx="6590021" cy="153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n-US" b="1">
                <a:solidFill>
                  <a:srgbClr val="FFFFFF"/>
                </a:solidFill>
              </a:rPr>
              <a:t>OOPC report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r="41100"/>
          <a:stretch/>
        </p:blipFill>
        <p:spPr>
          <a:xfrm>
            <a:off x="2208" y="-29183"/>
            <a:ext cx="4942083" cy="582926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/>
          <p:nvPr/>
        </p:nvSpPr>
        <p:spPr>
          <a:xfrm>
            <a:off x="4944139" y="5497009"/>
            <a:ext cx="7024394" cy="307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5116500" y="2714706"/>
            <a:ext cx="695769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GOOS Task Team on ocean indicators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Presenter: Karina von </a:t>
            </a:r>
            <a:r>
              <a:rPr lang="en-US" sz="2400" i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Schuckmann</a:t>
            </a:r>
            <a:r>
              <a:rPr lang="en-US" sz="2400" b="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1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 descr="A picture containing text, clip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029" y="5994400"/>
            <a:ext cx="3636751" cy="77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A picture containing text, clip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8759" y="6080266"/>
            <a:ext cx="949678" cy="57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72098" y="5965851"/>
            <a:ext cx="1602093" cy="67249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5010841" y="3864085"/>
            <a:ext cx="695769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OOPC meeting, 21. October 2022, EUMETSAT, Darmstadt, Germany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00225" y="5982396"/>
            <a:ext cx="1474862" cy="77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D6B8874-0BE1-1D4D-80C6-E11A6857A1D0}"/>
              </a:ext>
            </a:extLst>
          </p:cNvPr>
          <p:cNvSpPr txBox="1"/>
          <p:nvPr/>
        </p:nvSpPr>
        <p:spPr>
          <a:xfrm>
            <a:off x="7897309" y="5471079"/>
            <a:ext cx="3610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varity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global efforts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demonstrating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cirtical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value for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synthesizing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448BDD7-B4B5-234D-9A3B-B0B03C748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06048"/>
            <a:ext cx="4364628" cy="26574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127CE7C-FF1E-9A40-902F-78A547C44AFA}"/>
              </a:ext>
            </a:extLst>
          </p:cNvPr>
          <p:cNvSpPr txBox="1"/>
          <p:nvPr/>
        </p:nvSpPr>
        <p:spPr>
          <a:xfrm>
            <a:off x="2218661" y="3717322"/>
            <a:ext cx="13420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 SROCC, 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F50C37-84DA-524A-95FB-993CEA7D6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49" y="1335106"/>
            <a:ext cx="3746500" cy="33147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397ED2D-443A-C44B-8A48-59A7E696F10D}"/>
              </a:ext>
            </a:extLst>
          </p:cNvPr>
          <p:cNvSpPr txBox="1"/>
          <p:nvPr/>
        </p:nvSpPr>
        <p:spPr>
          <a:xfrm>
            <a:off x="4705967" y="4601773"/>
            <a:ext cx="19239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IPCC, 2021 (AR6, WG1, SPM)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E55DBDF-4B8A-2646-B418-9A5587D8B677}"/>
              </a:ext>
            </a:extLst>
          </p:cNvPr>
          <p:cNvSpPr txBox="1"/>
          <p:nvPr/>
        </p:nvSpPr>
        <p:spPr>
          <a:xfrm>
            <a:off x="39421" y="1036839"/>
            <a:ext cx="1848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fr-FR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0D06FB-97FB-0643-9B58-36711A8B183F}"/>
              </a:ext>
            </a:extLst>
          </p:cNvPr>
          <p:cNvSpPr txBox="1"/>
          <p:nvPr/>
        </p:nvSpPr>
        <p:spPr>
          <a:xfrm>
            <a:off x="4624247" y="1034828"/>
            <a:ext cx="2468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Climatic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 Drivers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7ED0B89-B05B-4146-ADF9-01049B64F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65" y="4260896"/>
            <a:ext cx="4102100" cy="2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C7A5054-AB03-1647-B701-AC6F9557F8D6}"/>
              </a:ext>
            </a:extLst>
          </p:cNvPr>
          <p:cNvSpPr txBox="1"/>
          <p:nvPr/>
        </p:nvSpPr>
        <p:spPr>
          <a:xfrm>
            <a:off x="72874" y="4038944"/>
            <a:ext cx="2513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decline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nature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E73C6A-0F3F-FC4B-B595-44CC652EA0BA}"/>
              </a:ext>
            </a:extLst>
          </p:cNvPr>
          <p:cNvSpPr/>
          <p:nvPr/>
        </p:nvSpPr>
        <p:spPr>
          <a:xfrm>
            <a:off x="1468017" y="6611779"/>
            <a:ext cx="13115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IPBES, 2019 (SPM)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9F3311A-6573-1348-8D81-1F1E784A6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597" y="1301784"/>
            <a:ext cx="3081279" cy="387691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D0C8415-1E88-9547-807F-17440B378CA4}"/>
              </a:ext>
            </a:extLst>
          </p:cNvPr>
          <p:cNvSpPr txBox="1"/>
          <p:nvPr/>
        </p:nvSpPr>
        <p:spPr>
          <a:xfrm>
            <a:off x="10894545" y="4601773"/>
            <a:ext cx="843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WOA, 2021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23B9F2-A21B-6E40-BB64-01158C9BB940}"/>
              </a:ext>
            </a:extLst>
          </p:cNvPr>
          <p:cNvSpPr txBox="1"/>
          <p:nvPr/>
        </p:nvSpPr>
        <p:spPr>
          <a:xfrm>
            <a:off x="8667597" y="1038615"/>
            <a:ext cx="2715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fr-FR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7288651-36F7-FF41-B7B5-31BA9E8A8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905" y="5004526"/>
            <a:ext cx="1897818" cy="173036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BA0D58A-0A56-204B-B857-802D1DF248DA}"/>
              </a:ext>
            </a:extLst>
          </p:cNvPr>
          <p:cNvSpPr txBox="1"/>
          <p:nvPr/>
        </p:nvSpPr>
        <p:spPr>
          <a:xfrm>
            <a:off x="5537926" y="6633940"/>
            <a:ext cx="1091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IOC GOR, 2020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00337A1-3B2C-ED46-BA39-D60C1ED51170}"/>
              </a:ext>
            </a:extLst>
          </p:cNvPr>
          <p:cNvSpPr txBox="1"/>
          <p:nvPr/>
        </p:nvSpPr>
        <p:spPr>
          <a:xfrm>
            <a:off x="5999491" y="5265779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SDG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</a:t>
            </a:r>
            <a:endParaRPr lang="fr-FR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08;p6">
            <a:extLst>
              <a:ext uri="{FF2B5EF4-FFF2-40B4-BE49-F238E27FC236}">
                <a16:creationId xmlns:a16="http://schemas.microsoft.com/office/drawing/2014/main" id="{0A5242DD-229E-5164-0183-0F0146D55124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9A46F3-0EA4-D741-A1BD-9310E425A3D0}"/>
              </a:ext>
            </a:extLst>
          </p:cNvPr>
          <p:cNvSpPr txBox="1"/>
          <p:nvPr/>
        </p:nvSpPr>
        <p:spPr>
          <a:xfrm>
            <a:off x="297610" y="189755"/>
            <a:ext cx="7289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international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assessments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</a:t>
            </a:r>
            <a:endParaRPr lang="fr-FR" sz="20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77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C1F33A-5B2F-224C-9392-320C05D68244}"/>
              </a:ext>
            </a:extLst>
          </p:cNvPr>
          <p:cNvSpPr/>
          <p:nvPr/>
        </p:nvSpPr>
        <p:spPr>
          <a:xfrm>
            <a:off x="310896" y="1985028"/>
            <a:ext cx="1157020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to navigate through the ‘big data &amp; information world’, and challenge to sustain the ‘scientific voice’ within future digital developments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scientific world is becoming more and more complex, not understandable by people, even also not between different 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Confusion about the definition of an indicator &amp; challenge to reply to all needs, and across all pillars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to ‘put the ocean’ at the front of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for the provision of a ‘rigid approach’: Assure to not lower down momentum of existing activities &amp; observing system investments &amp; developments, and do not ‘reinvent the wheel’; Challenge to address both, advancements in science, and evolving political priorities &amp; targets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to connect different knowledge systems, and to build trust: not possible to move forward with a ‘top-down approach’, and need to understand the social expectation; Need for a comprehensive approach, and to bound together different aspects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279486-8485-5743-BA34-091F7210C3EE}"/>
              </a:ext>
            </a:extLst>
          </p:cNvPr>
          <p:cNvSpPr txBox="1"/>
          <p:nvPr/>
        </p:nvSpPr>
        <p:spPr>
          <a:xfrm>
            <a:off x="465778" y="1297160"/>
            <a:ext cx="6107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Concerns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interviews</a:t>
            </a:r>
          </a:p>
        </p:txBody>
      </p:sp>
      <p:sp>
        <p:nvSpPr>
          <p:cNvPr id="2" name="Google Shape;108;p6">
            <a:extLst>
              <a:ext uri="{FF2B5EF4-FFF2-40B4-BE49-F238E27FC236}">
                <a16:creationId xmlns:a16="http://schemas.microsoft.com/office/drawing/2014/main" id="{0E37B179-C246-E122-D9CE-3DCE333DB682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B16C72-D74A-A843-8FD9-FFE073530F70}"/>
              </a:ext>
            </a:extLst>
          </p:cNvPr>
          <p:cNvSpPr txBox="1"/>
          <p:nvPr/>
        </p:nvSpPr>
        <p:spPr>
          <a:xfrm>
            <a:off x="207870" y="212262"/>
            <a:ext cx="8988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Interviews: Diverse perceptions,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alerts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challenges</a:t>
            </a:r>
          </a:p>
          <a:p>
            <a:endParaRPr lang="fr-FR" sz="20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11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AF90D0-D06C-F645-8C21-5A7893EC448F}"/>
              </a:ext>
            </a:extLst>
          </p:cNvPr>
          <p:cNvGrpSpPr/>
          <p:nvPr/>
        </p:nvGrpSpPr>
        <p:grpSpPr>
          <a:xfrm>
            <a:off x="174851" y="1205530"/>
            <a:ext cx="11570208" cy="5585241"/>
            <a:chOff x="174851" y="1205530"/>
            <a:chExt cx="11570208" cy="558524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C1F33A-5B2F-224C-9392-320C05D68244}"/>
                </a:ext>
              </a:extLst>
            </p:cNvPr>
            <p:cNvSpPr/>
            <p:nvPr/>
          </p:nvSpPr>
          <p:spPr>
            <a:xfrm>
              <a:off x="174851" y="1774013"/>
              <a:ext cx="11570208" cy="5016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Challenge to navigate through the ‘big data &amp; information world’, and challenge to sustain the ‘scientific voice’ within future digital developments </a:t>
              </a:r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 Assure science driven blue knowledge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scientific world is becoming more and more complex, not understandable by people, even also not between different expertise </a:t>
              </a:r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 Assure clear and engaged blue knowledge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Confusion about the definition of an indicator &amp; challenge to reply to all needs, and across all scales  </a:t>
              </a:r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 Assure a comprehensive new indicator definition &amp; approach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Challenge to ‘put the ocean’ at the front of priorities </a:t>
              </a:r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 Assure a comprehensive view for the ocean across the pillars for sustainable development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Risk for the provision of a ‘rigid approach’: Assure to not lower down momentum of existing activities &amp; observing system investments &amp; developments, and do not ‘reinvent the wheel’; Challenge to address both, advancements in science, and evolving political priorities &amp; targets </a:t>
              </a:r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 Assure a flexible approach for guidance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Challenge to connect different knowledge systems, and to build trust: not possible to move forward with a ‘top-down approach’, and need to understand the social expectation; Need for a comprehensive approach, and to bound together different aspects </a:t>
              </a:r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 Provide a thematical guidance for achieving a continued dialogue and connection between different knowledge systems, and establish co-construction frameworks</a:t>
              </a:r>
              <a:endPara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E279486-8485-5743-BA34-091F7210C3EE}"/>
                </a:ext>
              </a:extLst>
            </p:cNvPr>
            <p:cNvSpPr txBox="1"/>
            <p:nvPr/>
          </p:nvSpPr>
          <p:spPr>
            <a:xfrm>
              <a:off x="289932" y="1205530"/>
              <a:ext cx="61077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Concerns</a:t>
              </a:r>
              <a:r>
                <a:rPr lang="fr-FR" sz="20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raised</a:t>
              </a:r>
              <a:r>
                <a:rPr lang="fr-FR" sz="20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during</a:t>
              </a:r>
              <a:r>
                <a:rPr lang="fr-FR" sz="20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 </a:t>
              </a:r>
              <a:r>
                <a:rPr lang="fr-FR" sz="20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individual</a:t>
              </a:r>
              <a:r>
                <a:rPr lang="fr-FR" sz="20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interviews</a:t>
              </a:r>
            </a:p>
          </p:txBody>
        </p:sp>
      </p:grpSp>
      <p:sp>
        <p:nvSpPr>
          <p:cNvPr id="3" name="Google Shape;108;p6">
            <a:extLst>
              <a:ext uri="{FF2B5EF4-FFF2-40B4-BE49-F238E27FC236}">
                <a16:creationId xmlns:a16="http://schemas.microsoft.com/office/drawing/2014/main" id="{0DF17CE1-2E75-77E8-39C5-71ED5A49796A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B16C72-D74A-A843-8FD9-FFE073530F70}"/>
              </a:ext>
            </a:extLst>
          </p:cNvPr>
          <p:cNvSpPr txBox="1"/>
          <p:nvPr/>
        </p:nvSpPr>
        <p:spPr>
          <a:xfrm>
            <a:off x="174851" y="188816"/>
            <a:ext cx="8988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Interviews: Diverse perceptions,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alerts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challenges</a:t>
            </a:r>
          </a:p>
          <a:p>
            <a:endParaRPr lang="fr-FR" sz="20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795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9AA2F1C-51B5-124F-BFCE-A29ABFDCB725}"/>
              </a:ext>
            </a:extLst>
          </p:cNvPr>
          <p:cNvSpPr txBox="1"/>
          <p:nvPr/>
        </p:nvSpPr>
        <p:spPr>
          <a:xfrm>
            <a:off x="9745017" y="4447786"/>
            <a:ext cx="22767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perspective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fr-FR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?  - A pacemaker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life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endParaRPr lang="fr-FR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F3FA47D-90C4-4041-A08B-350D19749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68" y="2079752"/>
            <a:ext cx="3180360" cy="173277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DC89D04-533B-674F-9A58-B990C57C47A3}"/>
              </a:ext>
            </a:extLst>
          </p:cNvPr>
          <p:cNvSpPr txBox="1"/>
          <p:nvPr/>
        </p:nvSpPr>
        <p:spPr>
          <a:xfrm>
            <a:off x="552229" y="1212802"/>
            <a:ext cx="299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Team for an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indicator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endParaRPr lang="fr-FR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4CBA998-C419-6044-95FA-6ED77420A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105" y="1975865"/>
            <a:ext cx="3922475" cy="2068089"/>
          </a:xfrm>
          <a:prstGeom prst="rect">
            <a:avLst/>
          </a:prstGeom>
        </p:spPr>
      </p:pic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A1385DE6-167E-184E-8E20-D922A13CAC33}"/>
              </a:ext>
            </a:extLst>
          </p:cNvPr>
          <p:cNvSpPr/>
          <p:nvPr/>
        </p:nvSpPr>
        <p:spPr>
          <a:xfrm>
            <a:off x="3565064" y="1973222"/>
            <a:ext cx="481670" cy="281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325F37-43A7-AC42-AD6F-57F00E1BECD9}"/>
              </a:ext>
            </a:extLst>
          </p:cNvPr>
          <p:cNvSpPr txBox="1"/>
          <p:nvPr/>
        </p:nvSpPr>
        <p:spPr>
          <a:xfrm>
            <a:off x="4538340" y="1129079"/>
            <a:ext cx="2862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international &amp;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multidisciplinary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tank on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endParaRPr lang="fr-FR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7CD2240-6117-1E42-B133-2CB10B0F0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944" y="2259144"/>
            <a:ext cx="2997488" cy="1440151"/>
          </a:xfrm>
          <a:prstGeom prst="rect">
            <a:avLst/>
          </a:prstGeom>
        </p:spPr>
      </p:pic>
      <p:sp>
        <p:nvSpPr>
          <p:cNvPr id="29" name="Flèche vers la droite 28">
            <a:extLst>
              <a:ext uri="{FF2B5EF4-FFF2-40B4-BE49-F238E27FC236}">
                <a16:creationId xmlns:a16="http://schemas.microsoft.com/office/drawing/2014/main" id="{3CCC6F1D-B168-FB46-BA01-06D680F3C1F2}"/>
              </a:ext>
            </a:extLst>
          </p:cNvPr>
          <p:cNvSpPr/>
          <p:nvPr/>
        </p:nvSpPr>
        <p:spPr>
          <a:xfrm>
            <a:off x="7523568" y="1938903"/>
            <a:ext cx="481670" cy="281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ABECF21-DCDE-554E-BCEC-5DD9617BD138}"/>
              </a:ext>
            </a:extLst>
          </p:cNvPr>
          <p:cNvSpPr txBox="1"/>
          <p:nvPr/>
        </p:nvSpPr>
        <p:spPr>
          <a:xfrm>
            <a:off x="8532944" y="1181765"/>
            <a:ext cx="2862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Gathering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range of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endParaRPr lang="fr-FR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9E720A4-EE0D-EB42-8D14-D28A109F1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87" y="4756373"/>
            <a:ext cx="3502722" cy="1888186"/>
          </a:xfrm>
          <a:prstGeom prst="rect">
            <a:avLst/>
          </a:prstGeom>
        </p:spPr>
      </p:pic>
      <p:sp>
        <p:nvSpPr>
          <p:cNvPr id="37" name="Flèche vers la droite 36">
            <a:extLst>
              <a:ext uri="{FF2B5EF4-FFF2-40B4-BE49-F238E27FC236}">
                <a16:creationId xmlns:a16="http://schemas.microsoft.com/office/drawing/2014/main" id="{8CA528C9-577C-D947-B187-339F143DA831}"/>
              </a:ext>
            </a:extLst>
          </p:cNvPr>
          <p:cNvSpPr/>
          <p:nvPr/>
        </p:nvSpPr>
        <p:spPr>
          <a:xfrm>
            <a:off x="70559" y="5418768"/>
            <a:ext cx="481670" cy="281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07A8106-F9E1-DC49-ACE8-E74074A01093}"/>
              </a:ext>
            </a:extLst>
          </p:cNvPr>
          <p:cNvSpPr txBox="1"/>
          <p:nvPr/>
        </p:nvSpPr>
        <p:spPr>
          <a:xfrm>
            <a:off x="552229" y="4059696"/>
            <a:ext cx="373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varity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expectations,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prioirities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ambitions</a:t>
            </a:r>
          </a:p>
        </p:txBody>
      </p:sp>
      <p:sp>
        <p:nvSpPr>
          <p:cNvPr id="39" name="Flèche vers la droite 38">
            <a:extLst>
              <a:ext uri="{FF2B5EF4-FFF2-40B4-BE49-F238E27FC236}">
                <a16:creationId xmlns:a16="http://schemas.microsoft.com/office/drawing/2014/main" id="{7DA18AB4-B6A7-414E-9A18-761281455BEF}"/>
              </a:ext>
            </a:extLst>
          </p:cNvPr>
          <p:cNvSpPr/>
          <p:nvPr/>
        </p:nvSpPr>
        <p:spPr>
          <a:xfrm>
            <a:off x="4685666" y="5385103"/>
            <a:ext cx="481670" cy="281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E5E4D65-5025-F746-ACC6-69D1E8761B30}"/>
              </a:ext>
            </a:extLst>
          </p:cNvPr>
          <p:cNvSpPr txBox="1"/>
          <p:nvPr/>
        </p:nvSpPr>
        <p:spPr>
          <a:xfrm>
            <a:off x="5289569" y="4047510"/>
            <a:ext cx="373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 perceptions,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challenges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807A44EF-8C75-AA43-A1F2-DC53D9A7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091" y="4875958"/>
            <a:ext cx="3292746" cy="1553519"/>
          </a:xfrm>
          <a:prstGeom prst="rect">
            <a:avLst/>
          </a:prstGeom>
        </p:spPr>
      </p:pic>
      <p:sp>
        <p:nvSpPr>
          <p:cNvPr id="46" name="Flèche vers la droite 45">
            <a:extLst>
              <a:ext uri="{FF2B5EF4-FFF2-40B4-BE49-F238E27FC236}">
                <a16:creationId xmlns:a16="http://schemas.microsoft.com/office/drawing/2014/main" id="{F061236B-A213-0346-BD81-528D0ED2D156}"/>
              </a:ext>
            </a:extLst>
          </p:cNvPr>
          <p:cNvSpPr/>
          <p:nvPr/>
        </p:nvSpPr>
        <p:spPr>
          <a:xfrm>
            <a:off x="8995592" y="5384155"/>
            <a:ext cx="481670" cy="281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Google Shape;108;p6">
            <a:extLst>
              <a:ext uri="{FF2B5EF4-FFF2-40B4-BE49-F238E27FC236}">
                <a16:creationId xmlns:a16="http://schemas.microsoft.com/office/drawing/2014/main" id="{E42DB484-989C-779E-DB6C-2EC41E8E02A2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A9957D-65E3-C040-8DF9-E3AB773CB050}"/>
              </a:ext>
            </a:extLst>
          </p:cNvPr>
          <p:cNvSpPr txBox="1"/>
          <p:nvPr/>
        </p:nvSpPr>
        <p:spPr>
          <a:xfrm>
            <a:off x="204684" y="201172"/>
            <a:ext cx="555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WHAT CAN INDICATORS DO?</a:t>
            </a:r>
          </a:p>
        </p:txBody>
      </p:sp>
    </p:spTree>
    <p:extLst>
      <p:ext uri="{BB962C8B-B14F-4D97-AF65-F5344CB8AC3E}">
        <p14:creationId xmlns:p14="http://schemas.microsoft.com/office/powerpoint/2010/main" val="3175772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B6CB55-9744-6646-ABB4-49CFB31B0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1" y="1984838"/>
            <a:ext cx="2190201" cy="206559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27F823B-8853-B24C-92F7-68153809EA2C}"/>
              </a:ext>
            </a:extLst>
          </p:cNvPr>
          <p:cNvSpPr txBox="1"/>
          <p:nvPr/>
        </p:nvSpPr>
        <p:spPr>
          <a:xfrm>
            <a:off x="518816" y="399582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OCEAN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59ADC8-EC76-1D46-B55E-444FFBA52856}"/>
              </a:ext>
            </a:extLst>
          </p:cNvPr>
          <p:cNvSpPr/>
          <p:nvPr/>
        </p:nvSpPr>
        <p:spPr>
          <a:xfrm>
            <a:off x="1849216" y="1468531"/>
            <a:ext cx="5338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 &amp; Innovation: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Identify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priority areas.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540C08B-E1B9-5A9A-5A7E-D6FD9D444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119785"/>
              </p:ext>
            </p:extLst>
          </p:nvPr>
        </p:nvGraphicFramePr>
        <p:xfrm>
          <a:off x="2709017" y="2219928"/>
          <a:ext cx="9190594" cy="4159284"/>
        </p:xfrm>
        <a:graphic>
          <a:graphicData uri="http://schemas.openxmlformats.org/drawingml/2006/table">
            <a:tbl>
              <a:tblPr firstRow="1" bandRow="1"/>
              <a:tblGrid>
                <a:gridCol w="3177554">
                  <a:extLst>
                    <a:ext uri="{9D8B030D-6E8A-4147-A177-3AD203B41FA5}">
                      <a16:colId xmlns:a16="http://schemas.microsoft.com/office/drawing/2014/main" val="2101287817"/>
                    </a:ext>
                  </a:extLst>
                </a:gridCol>
                <a:gridCol w="2989886">
                  <a:extLst>
                    <a:ext uri="{9D8B030D-6E8A-4147-A177-3AD203B41FA5}">
                      <a16:colId xmlns:a16="http://schemas.microsoft.com/office/drawing/2014/main" val="179314070"/>
                    </a:ext>
                  </a:extLst>
                </a:gridCol>
                <a:gridCol w="3023154">
                  <a:extLst>
                    <a:ext uri="{9D8B030D-6E8A-4147-A177-3AD203B41FA5}">
                      <a16:colId xmlns:a16="http://schemas.microsoft.com/office/drawing/2014/main" val="3267474621"/>
                    </a:ext>
                  </a:extLst>
                </a:gridCol>
              </a:tblGrid>
              <a:tr h="693214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SOCIETY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ECONOMY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055774"/>
                  </a:ext>
                </a:extLst>
              </a:tr>
              <a:tr h="693214"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Biosphere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climate nexus &amp; governance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Finance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546730"/>
                  </a:ext>
                </a:extLst>
              </a:tr>
              <a:tr h="693214"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Climate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Indigeneous and local knowledge systems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Legal Framework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63774"/>
                  </a:ext>
                </a:extLst>
              </a:tr>
              <a:tr h="693214"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Atmosphere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Risk, Vulnerability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accounting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068717"/>
                  </a:ext>
                </a:extLst>
              </a:tr>
              <a:tr h="693214"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Land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Health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pollution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449234"/>
                  </a:ext>
                </a:extLst>
              </a:tr>
              <a:tr h="693214"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Cryosphere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Food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</a:t>
                      </a:r>
                      <a:r>
                        <a:rPr lang="fr-FR" sz="1600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fr-FR" sz="1600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Research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415984"/>
                  </a:ext>
                </a:extLst>
              </a:tr>
            </a:tbl>
          </a:graphicData>
        </a:graphic>
      </p:graphicFrame>
      <p:sp>
        <p:nvSpPr>
          <p:cNvPr id="10" name="Google Shape;108;p6">
            <a:extLst>
              <a:ext uri="{FF2B5EF4-FFF2-40B4-BE49-F238E27FC236}">
                <a16:creationId xmlns:a16="http://schemas.microsoft.com/office/drawing/2014/main" id="{0BC9BAFD-D597-860D-27ED-B6127C5D809A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BF7993-23E4-1E4B-A9C7-A38F08747DF7}"/>
              </a:ext>
            </a:extLst>
          </p:cNvPr>
          <p:cNvSpPr txBox="1"/>
          <p:nvPr/>
        </p:nvSpPr>
        <p:spPr>
          <a:xfrm>
            <a:off x="156850" y="248296"/>
            <a:ext cx="555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WHAT CAN INDICATORS DO?</a:t>
            </a:r>
          </a:p>
        </p:txBody>
      </p:sp>
    </p:spTree>
    <p:extLst>
      <p:ext uri="{BB962C8B-B14F-4D97-AF65-F5344CB8AC3E}">
        <p14:creationId xmlns:p14="http://schemas.microsoft.com/office/powerpoint/2010/main" val="3113233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C8BE734-ED26-23F2-1D65-D76029C99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731536"/>
              </p:ext>
            </p:extLst>
          </p:nvPr>
        </p:nvGraphicFramePr>
        <p:xfrm>
          <a:off x="2933163" y="1984838"/>
          <a:ext cx="2424283" cy="4011930"/>
        </p:xfrm>
        <a:graphic>
          <a:graphicData uri="http://schemas.openxmlformats.org/drawingml/2006/table">
            <a:tbl>
              <a:tblPr firstRow="1" bandRow="1"/>
              <a:tblGrid>
                <a:gridCol w="2424283">
                  <a:extLst>
                    <a:ext uri="{9D8B030D-6E8A-4147-A177-3AD203B41FA5}">
                      <a16:colId xmlns:a16="http://schemas.microsoft.com/office/drawing/2014/main" val="4227129183"/>
                    </a:ext>
                  </a:extLst>
                </a:gridCol>
              </a:tblGrid>
              <a:tr h="668655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071316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Biosphere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137805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r>
                        <a:rPr lang="fr-FR" sz="1600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</a:t>
                      </a:r>
                      <a:r>
                        <a:rPr lang="fr-FR" sz="1600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fr-FR" sz="1600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Climate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270351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Atmosphere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718483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r>
                        <a:rPr lang="fr-FR" sz="1600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</a:t>
                      </a:r>
                      <a:r>
                        <a:rPr lang="fr-FR" sz="1600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Land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689192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r>
                        <a:rPr lang="fr-FR" sz="1600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</a:t>
                      </a:r>
                      <a:r>
                        <a:rPr lang="fr-FR" sz="1600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fr-FR" sz="1600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Cryosphere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173607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2A8C742C-50D8-DC07-3657-C65FD6849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1" y="1984838"/>
            <a:ext cx="2190201" cy="20655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A43A29B-70F8-7BFD-5EF8-2193B5FA5915}"/>
              </a:ext>
            </a:extLst>
          </p:cNvPr>
          <p:cNvSpPr txBox="1"/>
          <p:nvPr/>
        </p:nvSpPr>
        <p:spPr>
          <a:xfrm>
            <a:off x="518816" y="399582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OCEAN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21BA83-784F-02AF-9DFA-C180A7196EBC}"/>
              </a:ext>
            </a:extLst>
          </p:cNvPr>
          <p:cNvSpPr/>
          <p:nvPr/>
        </p:nvSpPr>
        <p:spPr>
          <a:xfrm>
            <a:off x="1599208" y="1237629"/>
            <a:ext cx="5338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 &amp; Innovation: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Identify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priority areas.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481F3E-1D07-2D2F-1CE5-B36A4726AD9A}"/>
              </a:ext>
            </a:extLst>
          </p:cNvPr>
          <p:cNvSpPr txBox="1"/>
          <p:nvPr/>
        </p:nvSpPr>
        <p:spPr>
          <a:xfrm>
            <a:off x="5774257" y="1926064"/>
            <a:ext cx="5849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scientfic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tank for the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reply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areas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943017-A09F-BEBA-F3BC-28531CC33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991" y="3017635"/>
            <a:ext cx="3434347" cy="187115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8BFA0F4-7696-B4E1-60C5-8E0F32C491FF}"/>
              </a:ext>
            </a:extLst>
          </p:cNvPr>
          <p:cNvSpPr txBox="1"/>
          <p:nvPr/>
        </p:nvSpPr>
        <p:spPr>
          <a:xfrm>
            <a:off x="6143222" y="5353026"/>
            <a:ext cx="5111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Solicit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the 3 OOPC panels to put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forward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a short (~5?)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list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of champion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indicators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as a proof of concept. This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recommended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list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will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become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starting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element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for the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environemental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pillar</a:t>
            </a:r>
            <a:endParaRPr lang="fr-FR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Google Shape;108;p6">
            <a:extLst>
              <a:ext uri="{FF2B5EF4-FFF2-40B4-BE49-F238E27FC236}">
                <a16:creationId xmlns:a16="http://schemas.microsoft.com/office/drawing/2014/main" id="{930EA472-448A-1020-B9CF-775F31CA11B6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255DFB4-AED4-6339-F7CC-8FEA73FF1B0C}"/>
              </a:ext>
            </a:extLst>
          </p:cNvPr>
          <p:cNvSpPr txBox="1"/>
          <p:nvPr/>
        </p:nvSpPr>
        <p:spPr>
          <a:xfrm>
            <a:off x="157018" y="248296"/>
            <a:ext cx="555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WHAT CAN INDICATORS DO?</a:t>
            </a:r>
          </a:p>
        </p:txBody>
      </p:sp>
    </p:spTree>
    <p:extLst>
      <p:ext uri="{BB962C8B-B14F-4D97-AF65-F5344CB8AC3E}">
        <p14:creationId xmlns:p14="http://schemas.microsoft.com/office/powerpoint/2010/main" val="2159105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BBDD4B0-6F28-E564-A3D0-87BCB9007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289677"/>
              </p:ext>
            </p:extLst>
          </p:nvPr>
        </p:nvGraphicFramePr>
        <p:xfrm>
          <a:off x="4831694" y="2044467"/>
          <a:ext cx="6841490" cy="4011930"/>
        </p:xfrm>
        <a:graphic>
          <a:graphicData uri="http://schemas.openxmlformats.org/drawingml/2006/table">
            <a:tbl>
              <a:tblPr firstRow="1" bandRow="1"/>
              <a:tblGrid>
                <a:gridCol w="3401819">
                  <a:extLst>
                    <a:ext uri="{9D8B030D-6E8A-4147-A177-3AD203B41FA5}">
                      <a16:colId xmlns:a16="http://schemas.microsoft.com/office/drawing/2014/main" val="1083017940"/>
                    </a:ext>
                  </a:extLst>
                </a:gridCol>
                <a:gridCol w="3439671">
                  <a:extLst>
                    <a:ext uri="{9D8B030D-6E8A-4147-A177-3AD203B41FA5}">
                      <a16:colId xmlns:a16="http://schemas.microsoft.com/office/drawing/2014/main" val="546437066"/>
                    </a:ext>
                  </a:extLst>
                </a:gridCol>
              </a:tblGrid>
              <a:tr h="668655">
                <a:tc>
                  <a:txBody>
                    <a:bodyPr/>
                    <a:lstStyle/>
                    <a:p>
                      <a:r>
                        <a:rPr lang="fr-FR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SOCIETY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ECONOMY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124718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r>
                        <a:rPr lang="fr-FR" sz="1800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</a:t>
                      </a:r>
                      <a:r>
                        <a:rPr lang="fr-FR" sz="1800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climate</a:t>
                      </a:r>
                      <a:r>
                        <a:rPr lang="fr-FR" sz="1800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nexus &amp; </a:t>
                      </a:r>
                      <a:r>
                        <a:rPr lang="fr-FR" sz="1800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governance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Finance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63573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Indigeneous and local knowledge systems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Legal Framework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953138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Risk, Vulnerability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accounting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539418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Health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pollution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6580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 &amp; Food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</a:t>
                      </a:r>
                      <a:r>
                        <a:rPr lang="fr-FR" sz="1800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fr-FR" sz="1800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Research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961300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2A10143D-AB19-8FB1-ACA3-966DD777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1" y="1984838"/>
            <a:ext cx="2190201" cy="206559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C24D804-2B4F-E249-CE6F-FC83C4DF609E}"/>
              </a:ext>
            </a:extLst>
          </p:cNvPr>
          <p:cNvSpPr txBox="1"/>
          <p:nvPr/>
        </p:nvSpPr>
        <p:spPr>
          <a:xfrm>
            <a:off x="518816" y="399582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OCEAN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A4C862E-54CD-1AE3-CD31-1CB739537F87}"/>
              </a:ext>
            </a:extLst>
          </p:cNvPr>
          <p:cNvSpPr txBox="1"/>
          <p:nvPr/>
        </p:nvSpPr>
        <p:spPr>
          <a:xfrm>
            <a:off x="468065" y="4676425"/>
            <a:ext cx="3681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 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Effort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under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way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in collaboration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members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assess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synthesize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current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indicators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and initiatives (global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scale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level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) for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ocean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indicators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across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other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two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pillars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2A5DFA6-F12C-09AC-2709-00A091D0B450}"/>
              </a:ext>
            </a:extLst>
          </p:cNvPr>
          <p:cNvSpPr txBox="1"/>
          <p:nvPr/>
        </p:nvSpPr>
        <p:spPr>
          <a:xfrm>
            <a:off x="326151" y="1372413"/>
            <a:ext cx="1049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A first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step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forward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connect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ocean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indicators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across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three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pillars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sustainable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development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… </a:t>
            </a:r>
          </a:p>
        </p:txBody>
      </p:sp>
      <p:sp>
        <p:nvSpPr>
          <p:cNvPr id="13" name="Google Shape;108;p6">
            <a:extLst>
              <a:ext uri="{FF2B5EF4-FFF2-40B4-BE49-F238E27FC236}">
                <a16:creationId xmlns:a16="http://schemas.microsoft.com/office/drawing/2014/main" id="{EDFA4D8C-958F-4F82-E358-42C5BC05C0A8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6732AA2-E982-7B77-47F8-85D7F5C89D5B}"/>
              </a:ext>
            </a:extLst>
          </p:cNvPr>
          <p:cNvSpPr txBox="1"/>
          <p:nvPr/>
        </p:nvSpPr>
        <p:spPr>
          <a:xfrm>
            <a:off x="326151" y="248296"/>
            <a:ext cx="555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WHAT CAN INDICATORS DO?</a:t>
            </a:r>
          </a:p>
        </p:txBody>
      </p:sp>
    </p:spTree>
    <p:extLst>
      <p:ext uri="{BB962C8B-B14F-4D97-AF65-F5344CB8AC3E}">
        <p14:creationId xmlns:p14="http://schemas.microsoft.com/office/powerpoint/2010/main" val="2793003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D9D843-4568-9442-B03C-E6BB6F95F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1" y="1984838"/>
            <a:ext cx="2190201" cy="20655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6284C55-3C46-C849-9099-3036CD125C8C}"/>
              </a:ext>
            </a:extLst>
          </p:cNvPr>
          <p:cNvSpPr txBox="1"/>
          <p:nvPr/>
        </p:nvSpPr>
        <p:spPr>
          <a:xfrm>
            <a:off x="518816" y="399582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OCEAN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D60AF8-74E4-9041-889C-68D45D3E0484}"/>
              </a:ext>
            </a:extLst>
          </p:cNvPr>
          <p:cNvSpPr/>
          <p:nvPr/>
        </p:nvSpPr>
        <p:spPr>
          <a:xfrm>
            <a:off x="2088476" y="1466258"/>
            <a:ext cx="7361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Bridge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added value chain: GOOS &amp; capacity of production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8145D5-D2B1-6C46-9F69-666762A5ACFA}"/>
              </a:ext>
            </a:extLst>
          </p:cNvPr>
          <p:cNvSpPr txBox="1"/>
          <p:nvPr/>
        </p:nvSpPr>
        <p:spPr>
          <a:xfrm>
            <a:off x="3334215" y="2352907"/>
            <a:ext cx="679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Way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forward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Develop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 clear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definition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for an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ocean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indicator</a:t>
            </a:r>
            <a:endParaRPr lang="fr-FR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348CFC-0205-C444-B9E6-5E7F57269473}"/>
              </a:ext>
            </a:extLst>
          </p:cNvPr>
          <p:cNvSpPr/>
          <p:nvPr/>
        </p:nvSpPr>
        <p:spPr>
          <a:xfrm>
            <a:off x="3079513" y="3281479"/>
            <a:ext cx="81579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ocean indicator can be defined as:</a:t>
            </a:r>
            <a:endParaRPr lang="fr-FR" sz="20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 simple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easy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to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understand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tool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to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describe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,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measure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and monitor a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complex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Ocean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phenomenon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. The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Ocean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indicator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may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change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globally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to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locally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, at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different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time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scales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, and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can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be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utilized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for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Ocean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literacy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, and to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build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a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sustainable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Ocean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observing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system for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holistic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scientific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assessment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and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stewardship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.’ </a:t>
            </a:r>
          </a:p>
        </p:txBody>
      </p:sp>
      <p:sp>
        <p:nvSpPr>
          <p:cNvPr id="2" name="Google Shape;108;p6">
            <a:extLst>
              <a:ext uri="{FF2B5EF4-FFF2-40B4-BE49-F238E27FC236}">
                <a16:creationId xmlns:a16="http://schemas.microsoft.com/office/drawing/2014/main" id="{718DEF78-0D65-D0CB-7ABD-B0E3AB742903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57D294E-AE12-4642-8160-3A2D349A54AA}"/>
              </a:ext>
            </a:extLst>
          </p:cNvPr>
          <p:cNvSpPr txBox="1"/>
          <p:nvPr/>
        </p:nvSpPr>
        <p:spPr>
          <a:xfrm>
            <a:off x="216842" y="192285"/>
            <a:ext cx="555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WHAT CAN INDICATORS DO?</a:t>
            </a:r>
          </a:p>
        </p:txBody>
      </p:sp>
    </p:spTree>
    <p:extLst>
      <p:ext uri="{BB962C8B-B14F-4D97-AF65-F5344CB8AC3E}">
        <p14:creationId xmlns:p14="http://schemas.microsoft.com/office/powerpoint/2010/main" val="2671620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F762954-02B8-C44A-98F2-D51305D7B249}"/>
              </a:ext>
            </a:extLst>
          </p:cNvPr>
          <p:cNvSpPr txBox="1"/>
          <p:nvPr/>
        </p:nvSpPr>
        <p:spPr>
          <a:xfrm>
            <a:off x="0" y="1080481"/>
            <a:ext cx="2861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E77C91-58B2-F34E-8C2C-178E4E4A3D9F}"/>
              </a:ext>
            </a:extLst>
          </p:cNvPr>
          <p:cNvSpPr/>
          <p:nvPr/>
        </p:nvSpPr>
        <p:spPr>
          <a:xfrm>
            <a:off x="132286" y="1566875"/>
            <a:ext cx="119274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Scientifically justified.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indicator should be a synthesized representative for a complex ocean phenomenon triggering environmental, societal or economic change backboned by a peer-reviewed scientific rationale, including a fully traceable indicator method.</a:t>
            </a:r>
            <a:endParaRPr lang="fr-FR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fr-FR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(2) Scientifically significant.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indicator should be associated to a comprehensive, scientific-sound and easy to understood uncertainty framework to allow for reliability check of the ocean change of environmental, societal or economic relevance.</a:t>
            </a:r>
            <a:endParaRPr lang="fr-FR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fr-FR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(3) Scalable &amp; attributable: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Indicator should be scalable from global, regional, to local scale, and its environmental, societal or economic relevance should be attributable across all scales, and to emergent ocean change.</a:t>
            </a:r>
            <a:endParaRPr lang="fr-FR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fr-FR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(4) Measurable &amp; operational: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indicator should be derived from one or more Essential Ocean Variables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the environmental pillar, and from other information for the societal &amp; economic pillar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 practical, consistent and cost-effective way. The indicator should be calculated regularly and provide information in near-term, and allow for guiding the ocean observing system.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(with the EOVs only, societal &amp; economic data / info are excluded !!!)</a:t>
            </a:r>
            <a:endParaRPr lang="fr-FR" sz="1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fr-FR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(5) Accessible &amp; clear: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indicator should translate the complexity of an ocean phenomena of environmental, societal or economic relevance into a simple way to become understandable for a wide audience, and reflecting how well our ocean observing system can capture this ocean change.</a:t>
            </a:r>
            <a:endParaRPr lang="fr-FR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08;p6">
            <a:extLst>
              <a:ext uri="{FF2B5EF4-FFF2-40B4-BE49-F238E27FC236}">
                <a16:creationId xmlns:a16="http://schemas.microsoft.com/office/drawing/2014/main" id="{B3CBDCC5-05C2-1D67-0810-C0E9A384CAF0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C42EDD-1ACB-CE4F-AB99-2CD6ED773B60}"/>
              </a:ext>
            </a:extLst>
          </p:cNvPr>
          <p:cNvSpPr txBox="1"/>
          <p:nvPr/>
        </p:nvSpPr>
        <p:spPr>
          <a:xfrm>
            <a:off x="132286" y="248296"/>
            <a:ext cx="3798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NEW CRITERIA</a:t>
            </a:r>
          </a:p>
        </p:txBody>
      </p:sp>
    </p:spTree>
    <p:extLst>
      <p:ext uri="{BB962C8B-B14F-4D97-AF65-F5344CB8AC3E}">
        <p14:creationId xmlns:p14="http://schemas.microsoft.com/office/powerpoint/2010/main" val="1227824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53E38164-4BF5-1249-9CAB-0DFD4A92133E}"/>
              </a:ext>
            </a:extLst>
          </p:cNvPr>
          <p:cNvSpPr txBox="1"/>
          <p:nvPr/>
        </p:nvSpPr>
        <p:spPr>
          <a:xfrm>
            <a:off x="682172" y="1253119"/>
            <a:ext cx="5622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feasible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CAC32A6-7DE8-4F4A-8CED-9D7AF9D61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42" y="1815878"/>
            <a:ext cx="12192000" cy="3342355"/>
          </a:xfrm>
          <a:prstGeom prst="rect">
            <a:avLst/>
          </a:prstGeom>
        </p:spPr>
      </p:pic>
      <p:sp>
        <p:nvSpPr>
          <p:cNvPr id="2" name="Google Shape;108;p6">
            <a:extLst>
              <a:ext uri="{FF2B5EF4-FFF2-40B4-BE49-F238E27FC236}">
                <a16:creationId xmlns:a16="http://schemas.microsoft.com/office/drawing/2014/main" id="{1951F152-821B-D4FE-8B84-0CB23FDBF1A4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4A2D1D-60D7-304F-BA74-056856BB8B28}"/>
              </a:ext>
            </a:extLst>
          </p:cNvPr>
          <p:cNvSpPr txBox="1"/>
          <p:nvPr/>
        </p:nvSpPr>
        <p:spPr>
          <a:xfrm>
            <a:off x="278119" y="251494"/>
            <a:ext cx="643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NEW CRITERIA: Score the indicator !</a:t>
            </a:r>
          </a:p>
        </p:txBody>
      </p:sp>
    </p:spTree>
    <p:extLst>
      <p:ext uri="{BB962C8B-B14F-4D97-AF65-F5344CB8AC3E}">
        <p14:creationId xmlns:p14="http://schemas.microsoft.com/office/powerpoint/2010/main" val="4246798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>
            <a:spLocks noGrp="1"/>
          </p:cNvSpPr>
          <p:nvPr>
            <p:ph type="title"/>
          </p:nvPr>
        </p:nvSpPr>
        <p:spPr>
          <a:xfrm>
            <a:off x="-254" y="-35836"/>
            <a:ext cx="77739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54375" rIns="108800" bIns="543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Boundary Systems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6"/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endParaRPr sz="5899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6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07" y="6290313"/>
            <a:ext cx="2131394" cy="452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930F09-49BC-76DD-3D4C-E8E523105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" y="2039920"/>
            <a:ext cx="5443526" cy="296583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01DD848-2A0E-FC38-11BC-8B3F9526DAAB}"/>
              </a:ext>
            </a:extLst>
          </p:cNvPr>
          <p:cNvSpPr txBox="1"/>
          <p:nvPr/>
        </p:nvSpPr>
        <p:spPr>
          <a:xfrm>
            <a:off x="234462" y="248296"/>
            <a:ext cx="6861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GOOS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Task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Team on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Ocean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Indicators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: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Development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C7124BE-4A47-7037-A031-C39172D114BE}"/>
              </a:ext>
            </a:extLst>
          </p:cNvPr>
          <p:cNvSpPr txBox="1"/>
          <p:nvPr/>
        </p:nvSpPr>
        <p:spPr>
          <a:xfrm>
            <a:off x="713407" y="1195763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A GOOS cross panel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</a:rPr>
              <a:t>activity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57ECF2-B8DD-F7A3-D0FF-542B6E589D0D}"/>
              </a:ext>
            </a:extLst>
          </p:cNvPr>
          <p:cNvSpPr/>
          <p:nvPr/>
        </p:nvSpPr>
        <p:spPr>
          <a:xfrm>
            <a:off x="5145312" y="1077288"/>
            <a:ext cx="66305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Sept. 2020: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proposal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on the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development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of an international global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ocean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indicator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framework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submitted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to GOOS as part of OOPC 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(Karina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von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Schuckmann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GB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Marjolaine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Krug, Sabrina </a:t>
            </a:r>
            <a:r>
              <a:rPr lang="en-GB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Speich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Weidong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Yu, Maria Hood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fr-F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Strategic Objective 3 – Action </a:t>
            </a:r>
            <a:r>
              <a:rPr lang="en-GB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Global Ocean Indicators Framework</a:t>
            </a:r>
            <a:endParaRPr lang="fr-FR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329D8-E82D-196E-AB31-FFB7B6CF9715}"/>
              </a:ext>
            </a:extLst>
          </p:cNvPr>
          <p:cNvSpPr/>
          <p:nvPr/>
        </p:nvSpPr>
        <p:spPr>
          <a:xfrm>
            <a:off x="5145311" y="2952870"/>
            <a:ext cx="6630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Nov. 2021: Establishment of cross-GOOS TT for an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ocean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indicator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framework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-chairs: K.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von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Schuckmann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N.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Bax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E. Holland)</a:t>
            </a:r>
            <a:endParaRPr lang="fr-FR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4EF791-DA37-FFA7-DAE0-77CEFB63D424}"/>
              </a:ext>
            </a:extLst>
          </p:cNvPr>
          <p:cNvSpPr/>
          <p:nvPr/>
        </p:nvSpPr>
        <p:spPr>
          <a:xfrm>
            <a:off x="5561482" y="4005041"/>
            <a:ext cx="652671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Dec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 2021: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Complement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working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group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with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additional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expertise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such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as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policy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links, social &amp;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political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science; expert for local &amp;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indigenous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knowledge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; Consultation meeting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with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UNEP: GEMS-COAST</a:t>
            </a:r>
          </a:p>
          <a:p>
            <a:pPr marL="285750" indent="-285750">
              <a:buFont typeface="Wingdings" pitchFamily="2" charset="2"/>
              <a:buChar char="è"/>
            </a:pPr>
            <a:endParaRPr lang="fr-FR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Jan-June: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regular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meetings &amp;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series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of interviews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with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TT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members</a:t>
            </a:r>
            <a:endParaRPr lang="fr-FR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è"/>
            </a:pPr>
            <a:endParaRPr lang="fr-FR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September-now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 draft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development</a:t>
            </a:r>
            <a:endParaRPr lang="fr-FR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08054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F3357D5C-48F9-794B-9396-99B47542C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56" y="1728794"/>
            <a:ext cx="12192000" cy="334235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3E38164-4BF5-1249-9CAB-0DFD4A92133E}"/>
              </a:ext>
            </a:extLst>
          </p:cNvPr>
          <p:cNvSpPr txBox="1"/>
          <p:nvPr/>
        </p:nvSpPr>
        <p:spPr>
          <a:xfrm>
            <a:off x="682172" y="1253119"/>
            <a:ext cx="5468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feasible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78776C-048E-1647-B06F-74D605410A01}"/>
              </a:ext>
            </a:extLst>
          </p:cNvPr>
          <p:cNvSpPr txBox="1"/>
          <p:nvPr/>
        </p:nvSpPr>
        <p:spPr>
          <a:xfrm>
            <a:off x="8100024" y="4522512"/>
            <a:ext cx="197361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Feasible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fr-FR" sz="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(50%)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(30%)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(10%)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(0%)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57753E5-371F-594F-9387-9A32D6C31691}"/>
              </a:ext>
            </a:extLst>
          </p:cNvPr>
          <p:cNvSpPr txBox="1"/>
          <p:nvPr/>
        </p:nvSpPr>
        <p:spPr>
          <a:xfrm>
            <a:off x="10026624" y="4489672"/>
            <a:ext cx="238398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Science-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(50%)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Reasonable (30%)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 (10%)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Modest (0%)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C3AEE0A-2C21-514A-8FBE-B8D61F4047D6}"/>
              </a:ext>
            </a:extLst>
          </p:cNvPr>
          <p:cNvSpPr txBox="1"/>
          <p:nvPr/>
        </p:nvSpPr>
        <p:spPr>
          <a:xfrm>
            <a:off x="2452914" y="387531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D7B34AF-ACDD-5348-8FD2-CA30C118A1F4}"/>
              </a:ext>
            </a:extLst>
          </p:cNvPr>
          <p:cNvSpPr txBox="1"/>
          <p:nvPr/>
        </p:nvSpPr>
        <p:spPr>
          <a:xfrm>
            <a:off x="11359373" y="196668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D9D55D9-E531-7D48-83B3-1DD52DFA08BA}"/>
              </a:ext>
            </a:extLst>
          </p:cNvPr>
          <p:cNvSpPr txBox="1"/>
          <p:nvPr/>
        </p:nvSpPr>
        <p:spPr>
          <a:xfrm>
            <a:off x="2394858" y="324433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EF2AE6-5E8B-E947-AB31-3E8380FE9E3D}"/>
              </a:ext>
            </a:extLst>
          </p:cNvPr>
          <p:cNvSpPr txBox="1"/>
          <p:nvPr/>
        </p:nvSpPr>
        <p:spPr>
          <a:xfrm>
            <a:off x="2417076" y="26923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ED47F24-70CF-AB48-ACC3-97C907137A4C}"/>
              </a:ext>
            </a:extLst>
          </p:cNvPr>
          <p:cNvSpPr txBox="1"/>
          <p:nvPr/>
        </p:nvSpPr>
        <p:spPr>
          <a:xfrm>
            <a:off x="2388793" y="202624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1B2FA54-B665-374A-898E-50D11F5D59D3}"/>
              </a:ext>
            </a:extLst>
          </p:cNvPr>
          <p:cNvSpPr txBox="1"/>
          <p:nvPr/>
        </p:nvSpPr>
        <p:spPr>
          <a:xfrm>
            <a:off x="5449669" y="202948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90DE26C-FC7C-204C-B48E-96C4D801D377}"/>
              </a:ext>
            </a:extLst>
          </p:cNvPr>
          <p:cNvSpPr txBox="1"/>
          <p:nvPr/>
        </p:nvSpPr>
        <p:spPr>
          <a:xfrm>
            <a:off x="8763670" y="202624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61608F-C7D8-9442-83CC-A57F906B2DD9}"/>
              </a:ext>
            </a:extLst>
          </p:cNvPr>
          <p:cNvSpPr txBox="1"/>
          <p:nvPr/>
        </p:nvSpPr>
        <p:spPr>
          <a:xfrm>
            <a:off x="5449668" y="26923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8AFB96A-F51B-0944-ACFC-50C835A412D3}"/>
              </a:ext>
            </a:extLst>
          </p:cNvPr>
          <p:cNvSpPr txBox="1"/>
          <p:nvPr/>
        </p:nvSpPr>
        <p:spPr>
          <a:xfrm>
            <a:off x="5451306" y="332211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8044584-016B-E64E-8DA0-6BBB34097C83}"/>
              </a:ext>
            </a:extLst>
          </p:cNvPr>
          <p:cNvSpPr txBox="1"/>
          <p:nvPr/>
        </p:nvSpPr>
        <p:spPr>
          <a:xfrm>
            <a:off x="5449667" y="393099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84A4A45-03E9-DE4D-AF27-38616BEE3AAF}"/>
              </a:ext>
            </a:extLst>
          </p:cNvPr>
          <p:cNvSpPr txBox="1"/>
          <p:nvPr/>
        </p:nvSpPr>
        <p:spPr>
          <a:xfrm>
            <a:off x="8763669" y="26640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0BD4041-8365-8541-9193-60E2587FC1B2}"/>
              </a:ext>
            </a:extLst>
          </p:cNvPr>
          <p:cNvSpPr txBox="1"/>
          <p:nvPr/>
        </p:nvSpPr>
        <p:spPr>
          <a:xfrm>
            <a:off x="8763669" y="332211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C459EEF-F09C-3840-A68B-2A632B12C9B1}"/>
              </a:ext>
            </a:extLst>
          </p:cNvPr>
          <p:cNvSpPr txBox="1"/>
          <p:nvPr/>
        </p:nvSpPr>
        <p:spPr>
          <a:xfrm>
            <a:off x="8763668" y="391972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A218568-2818-4E49-B857-D5A1E387F887}"/>
              </a:ext>
            </a:extLst>
          </p:cNvPr>
          <p:cNvSpPr txBox="1"/>
          <p:nvPr/>
        </p:nvSpPr>
        <p:spPr>
          <a:xfrm>
            <a:off x="11468675" y="266389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4A39A6F-7995-DA45-9943-3C978E14485B}"/>
              </a:ext>
            </a:extLst>
          </p:cNvPr>
          <p:cNvSpPr txBox="1"/>
          <p:nvPr/>
        </p:nvSpPr>
        <p:spPr>
          <a:xfrm>
            <a:off x="11468674" y="331083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87D3E42-017C-6048-8E09-970C93BC33C9}"/>
              </a:ext>
            </a:extLst>
          </p:cNvPr>
          <p:cNvSpPr txBox="1"/>
          <p:nvPr/>
        </p:nvSpPr>
        <p:spPr>
          <a:xfrm>
            <a:off x="11468673" y="395777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7" name="Google Shape;108;p6">
            <a:extLst>
              <a:ext uri="{FF2B5EF4-FFF2-40B4-BE49-F238E27FC236}">
                <a16:creationId xmlns:a16="http://schemas.microsoft.com/office/drawing/2014/main" id="{302EEE9B-4536-32EA-1A49-949C9FECA4C4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4A2D1D-60D7-304F-BA74-056856BB8B28}"/>
              </a:ext>
            </a:extLst>
          </p:cNvPr>
          <p:cNvSpPr txBox="1"/>
          <p:nvPr/>
        </p:nvSpPr>
        <p:spPr>
          <a:xfrm>
            <a:off x="201175" y="223701"/>
            <a:ext cx="643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NEW CRITERIA: Score the indicator !</a:t>
            </a:r>
          </a:p>
        </p:txBody>
      </p:sp>
    </p:spTree>
    <p:extLst>
      <p:ext uri="{BB962C8B-B14F-4D97-AF65-F5344CB8AC3E}">
        <p14:creationId xmlns:p14="http://schemas.microsoft.com/office/powerpoint/2010/main" val="1446151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D1E68377-446E-504E-805F-A2A81C53D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613" y="1364498"/>
            <a:ext cx="5188857" cy="5188857"/>
          </a:xfrm>
          <a:prstGeom prst="rect">
            <a:avLst/>
          </a:prstGeom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107DA261-9BBB-2C46-BA4A-4E44A1D0A6A1}"/>
              </a:ext>
            </a:extLst>
          </p:cNvPr>
          <p:cNvSpPr/>
          <p:nvPr/>
        </p:nvSpPr>
        <p:spPr>
          <a:xfrm>
            <a:off x="6342727" y="2761498"/>
            <a:ext cx="2409371" cy="24093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E20E9B6-9F4E-F845-A689-99E5F195C017}"/>
              </a:ext>
            </a:extLst>
          </p:cNvPr>
          <p:cNvCxnSpPr/>
          <p:nvPr/>
        </p:nvCxnSpPr>
        <p:spPr>
          <a:xfrm>
            <a:off x="6429811" y="4412343"/>
            <a:ext cx="222068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EA98CBA-1F6C-E044-83C9-B6B8C1471629}"/>
              </a:ext>
            </a:extLst>
          </p:cNvPr>
          <p:cNvCxnSpPr/>
          <p:nvPr/>
        </p:nvCxnSpPr>
        <p:spPr>
          <a:xfrm>
            <a:off x="6437069" y="3563258"/>
            <a:ext cx="222068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7A1D69E6-D72D-EF47-A8A9-9F8C6430AE21}"/>
              </a:ext>
            </a:extLst>
          </p:cNvPr>
          <p:cNvSpPr txBox="1"/>
          <p:nvPr/>
        </p:nvSpPr>
        <p:spPr>
          <a:xfrm>
            <a:off x="7020466" y="288307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2312991-D4B5-AD40-B6EE-57236C144073}"/>
              </a:ext>
            </a:extLst>
          </p:cNvPr>
          <p:cNvSpPr txBox="1"/>
          <p:nvPr/>
        </p:nvSpPr>
        <p:spPr>
          <a:xfrm>
            <a:off x="6935703" y="365997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178F475-3BB5-A647-A8C4-3B3317491905}"/>
              </a:ext>
            </a:extLst>
          </p:cNvPr>
          <p:cNvSpPr txBox="1"/>
          <p:nvPr/>
        </p:nvSpPr>
        <p:spPr>
          <a:xfrm>
            <a:off x="7110234" y="442707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13FA442-36B4-F744-A995-F252AC010F64}"/>
              </a:ext>
            </a:extLst>
          </p:cNvPr>
          <p:cNvSpPr txBox="1"/>
          <p:nvPr/>
        </p:nvSpPr>
        <p:spPr>
          <a:xfrm>
            <a:off x="203200" y="1364498"/>
            <a:ext cx="158889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Indicator:</a:t>
            </a:r>
          </a:p>
          <a:p>
            <a:endParaRPr lang="fr-FR" sz="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Pillar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EOV </a:t>
            </a:r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374D213-2789-6644-90C3-947FC82A4DB3}"/>
              </a:ext>
            </a:extLst>
          </p:cNvPr>
          <p:cNvSpPr txBox="1"/>
          <p:nvPr/>
        </p:nvSpPr>
        <p:spPr>
          <a:xfrm>
            <a:off x="7288364" y="31893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XX%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A17F04C-5C91-AA4A-AF9C-86C65DD7C898}"/>
              </a:ext>
            </a:extLst>
          </p:cNvPr>
          <p:cNvSpPr txBox="1"/>
          <p:nvPr/>
        </p:nvSpPr>
        <p:spPr>
          <a:xfrm>
            <a:off x="7282205" y="399311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XX%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509CDD4-855C-C742-9356-AF4FE83C8383}"/>
              </a:ext>
            </a:extLst>
          </p:cNvPr>
          <p:cNvSpPr txBox="1"/>
          <p:nvPr/>
        </p:nvSpPr>
        <p:spPr>
          <a:xfrm>
            <a:off x="7282204" y="474805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XX%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F3C9B48-A316-D14E-8251-F31383266A5A}"/>
              </a:ext>
            </a:extLst>
          </p:cNvPr>
          <p:cNvSpPr txBox="1"/>
          <p:nvPr/>
        </p:nvSpPr>
        <p:spPr>
          <a:xfrm>
            <a:off x="203200" y="3290641"/>
            <a:ext cx="43140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Observing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fr-FR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endParaRPr lang="fr-FR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1A84357-D5D4-B841-B53E-664F7745DE69}"/>
              </a:ext>
            </a:extLst>
          </p:cNvPr>
          <p:cNvSpPr txBox="1"/>
          <p:nvPr/>
        </p:nvSpPr>
        <p:spPr>
          <a:xfrm>
            <a:off x="203200" y="4932723"/>
            <a:ext cx="23134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Emergence /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fr-FR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endParaRPr lang="fr-FR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</a:p>
        </p:txBody>
      </p:sp>
      <p:sp>
        <p:nvSpPr>
          <p:cNvPr id="3" name="Google Shape;108;p6">
            <a:extLst>
              <a:ext uri="{FF2B5EF4-FFF2-40B4-BE49-F238E27FC236}">
                <a16:creationId xmlns:a16="http://schemas.microsoft.com/office/drawing/2014/main" id="{776F46C0-6375-FAA0-AAE1-65F0890E4FE2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C42EDD-1ACB-CE4F-AB99-2CD6ED773B60}"/>
              </a:ext>
            </a:extLst>
          </p:cNvPr>
          <p:cNvSpPr txBox="1"/>
          <p:nvPr/>
        </p:nvSpPr>
        <p:spPr>
          <a:xfrm>
            <a:off x="196052" y="201728"/>
            <a:ext cx="589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THE OCEAN INDICATOR WHEEL</a:t>
            </a:r>
          </a:p>
        </p:txBody>
      </p:sp>
    </p:spTree>
    <p:extLst>
      <p:ext uri="{BB962C8B-B14F-4D97-AF65-F5344CB8AC3E}">
        <p14:creationId xmlns:p14="http://schemas.microsoft.com/office/powerpoint/2010/main" val="3980649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D1E68377-446E-504E-805F-A2A81C53D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423" y="1361926"/>
            <a:ext cx="5188857" cy="5188857"/>
          </a:xfrm>
          <a:prstGeom prst="rect">
            <a:avLst/>
          </a:prstGeom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107DA261-9BBB-2C46-BA4A-4E44A1D0A6A1}"/>
              </a:ext>
            </a:extLst>
          </p:cNvPr>
          <p:cNvSpPr/>
          <p:nvPr/>
        </p:nvSpPr>
        <p:spPr>
          <a:xfrm>
            <a:off x="5412537" y="2758926"/>
            <a:ext cx="2409371" cy="24093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E20E9B6-9F4E-F845-A689-99E5F195C017}"/>
              </a:ext>
            </a:extLst>
          </p:cNvPr>
          <p:cNvCxnSpPr/>
          <p:nvPr/>
        </p:nvCxnSpPr>
        <p:spPr>
          <a:xfrm>
            <a:off x="5499621" y="4409771"/>
            <a:ext cx="222068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EA98CBA-1F6C-E044-83C9-B6B8C1471629}"/>
              </a:ext>
            </a:extLst>
          </p:cNvPr>
          <p:cNvCxnSpPr/>
          <p:nvPr/>
        </p:nvCxnSpPr>
        <p:spPr>
          <a:xfrm>
            <a:off x="5506879" y="3560686"/>
            <a:ext cx="222068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7A1D69E6-D72D-EF47-A8A9-9F8C6430AE21}"/>
              </a:ext>
            </a:extLst>
          </p:cNvPr>
          <p:cNvSpPr txBox="1"/>
          <p:nvPr/>
        </p:nvSpPr>
        <p:spPr>
          <a:xfrm>
            <a:off x="6090276" y="288049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2312991-D4B5-AD40-B6EE-57236C144073}"/>
              </a:ext>
            </a:extLst>
          </p:cNvPr>
          <p:cNvSpPr txBox="1"/>
          <p:nvPr/>
        </p:nvSpPr>
        <p:spPr>
          <a:xfrm>
            <a:off x="6005513" y="365740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178F475-3BB5-A647-A8C4-3B3317491905}"/>
              </a:ext>
            </a:extLst>
          </p:cNvPr>
          <p:cNvSpPr txBox="1"/>
          <p:nvPr/>
        </p:nvSpPr>
        <p:spPr>
          <a:xfrm>
            <a:off x="6180044" y="44245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13FA442-36B4-F744-A995-F252AC010F64}"/>
              </a:ext>
            </a:extLst>
          </p:cNvPr>
          <p:cNvSpPr txBox="1"/>
          <p:nvPr/>
        </p:nvSpPr>
        <p:spPr>
          <a:xfrm>
            <a:off x="188687" y="1378375"/>
            <a:ext cx="381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Indicator: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content</a:t>
            </a:r>
          </a:p>
          <a:p>
            <a:endParaRPr lang="fr-FR" sz="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Pillar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fr-FR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EOV </a:t>
            </a:r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&amp;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Subsurface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fr-FR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374D213-2789-6644-90C3-947FC82A4DB3}"/>
              </a:ext>
            </a:extLst>
          </p:cNvPr>
          <p:cNvSpPr txBox="1"/>
          <p:nvPr/>
        </p:nvSpPr>
        <p:spPr>
          <a:xfrm>
            <a:off x="5790513" y="3215017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fr-F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</a:t>
            </a:r>
            <a:r>
              <a:rPr lang="fr-F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Medium)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A17F04C-5C91-AA4A-AF9C-86C65DD7C898}"/>
              </a:ext>
            </a:extLst>
          </p:cNvPr>
          <p:cNvSpPr txBox="1"/>
          <p:nvPr/>
        </p:nvSpPr>
        <p:spPr>
          <a:xfrm>
            <a:off x="5856878" y="4002560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fr-F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(Reasonable / Medium)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509CDD4-855C-C742-9356-AF4FE83C8383}"/>
              </a:ext>
            </a:extLst>
          </p:cNvPr>
          <p:cNvSpPr txBox="1"/>
          <p:nvPr/>
        </p:nvSpPr>
        <p:spPr>
          <a:xfrm>
            <a:off x="6031963" y="4662071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</a:p>
          <a:p>
            <a:pPr algn="ctr"/>
            <a:r>
              <a:rPr lang="fr-F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(Reasonable / Low)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8B2BD6B-7EE5-6447-94EA-167F4792295A}"/>
              </a:ext>
            </a:extLst>
          </p:cNvPr>
          <p:cNvSpPr txBox="1"/>
          <p:nvPr/>
        </p:nvSpPr>
        <p:spPr>
          <a:xfrm>
            <a:off x="211821" y="2857015"/>
            <a:ext cx="381460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Feasibility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endParaRPr lang="fr-FR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Global: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collaborations; </a:t>
            </a:r>
            <a:r>
              <a:rPr lang="fr-FR" sz="1600" u="sng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</a:t>
            </a:r>
            <a:r>
              <a:rPr lang="fr-FR" sz="1600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1600" u="sng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extent</a:t>
            </a:r>
            <a:r>
              <a:rPr lang="fr-FR" sz="1600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600" u="sng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fr-FR" sz="1600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polar, </a:t>
            </a:r>
            <a:r>
              <a:rPr lang="fr-FR" sz="1600" u="sng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</a:t>
            </a:r>
            <a:r>
              <a:rPr lang="fr-FR" sz="1600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(&lt; 2000m </a:t>
            </a:r>
            <a:r>
              <a:rPr lang="fr-FR" sz="1600" u="sng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FR" sz="1600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u="sng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bathy</a:t>
            </a:r>
            <a:r>
              <a:rPr lang="fr-FR" sz="1600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r>
              <a:rPr lang="fr-FR" sz="1600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in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Local: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Extent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observing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to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EEZ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CBC7B6-9DFC-0A4F-AAC3-C18B9E25145D}"/>
              </a:ext>
            </a:extLst>
          </p:cNvPr>
          <p:cNvSpPr txBox="1"/>
          <p:nvPr/>
        </p:nvSpPr>
        <p:spPr>
          <a:xfrm>
            <a:off x="9079572" y="1271489"/>
            <a:ext cx="29237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Emergence /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fr-FR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Global: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warming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endParaRPr lang="fr-FR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warming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change,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migration;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endParaRPr lang="fr-FR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Local: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Ecosystem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protection &amp; infrastructures (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to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add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uncertainty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level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information (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eg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IPCC)</a:t>
            </a:r>
            <a:endParaRPr lang="fr-F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08;p6">
            <a:extLst>
              <a:ext uri="{FF2B5EF4-FFF2-40B4-BE49-F238E27FC236}">
                <a16:creationId xmlns:a16="http://schemas.microsoft.com/office/drawing/2014/main" id="{C0708F56-8FD8-87F0-C5EB-C9B9164A8F67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C42EDD-1ACB-CE4F-AB99-2CD6ED773B60}"/>
              </a:ext>
            </a:extLst>
          </p:cNvPr>
          <p:cNvSpPr txBox="1"/>
          <p:nvPr/>
        </p:nvSpPr>
        <p:spPr>
          <a:xfrm>
            <a:off x="211821" y="230721"/>
            <a:ext cx="7297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THE OCEAN INDICATOR WHEEL: EXAMPLE</a:t>
            </a:r>
          </a:p>
        </p:txBody>
      </p:sp>
    </p:spTree>
    <p:extLst>
      <p:ext uri="{BB962C8B-B14F-4D97-AF65-F5344CB8AC3E}">
        <p14:creationId xmlns:p14="http://schemas.microsoft.com/office/powerpoint/2010/main" val="2792828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BAEF2C17-E17E-0C47-8926-2356160AC104}"/>
              </a:ext>
            </a:extLst>
          </p:cNvPr>
          <p:cNvGrpSpPr/>
          <p:nvPr/>
        </p:nvGrpSpPr>
        <p:grpSpPr>
          <a:xfrm>
            <a:off x="2199183" y="3414429"/>
            <a:ext cx="3730818" cy="3350319"/>
            <a:chOff x="2199183" y="3414429"/>
            <a:chExt cx="3730818" cy="335031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F5237FB-BF82-AA45-A86F-8E65CC16B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9183" y="3561997"/>
              <a:ext cx="3355368" cy="318151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8D6B76-EC62-3540-90C3-6D8161C73499}"/>
                </a:ext>
              </a:extLst>
            </p:cNvPr>
            <p:cNvSpPr/>
            <p:nvPr/>
          </p:nvSpPr>
          <p:spPr>
            <a:xfrm>
              <a:off x="4861932" y="3414429"/>
              <a:ext cx="916848" cy="521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4F3EB3-59FE-414B-B171-228B2AC883FC}"/>
                </a:ext>
              </a:extLst>
            </p:cNvPr>
            <p:cNvSpPr/>
            <p:nvPr/>
          </p:nvSpPr>
          <p:spPr>
            <a:xfrm>
              <a:off x="4868167" y="6341962"/>
              <a:ext cx="1061834" cy="422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70E9297-486C-824A-B30E-A8AD22711069}"/>
              </a:ext>
            </a:extLst>
          </p:cNvPr>
          <p:cNvSpPr/>
          <p:nvPr/>
        </p:nvSpPr>
        <p:spPr>
          <a:xfrm>
            <a:off x="326151" y="1185557"/>
            <a:ext cx="9363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Dialogue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across knowledge systems: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Co-construct, transfer and exchange.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5-Step process overview graphic. (1) Create a Conceptual Framework - Create a framework defining goals and major aspects of each goal that should be evaluated over time.(2) Choose Indicators - Select indicators that convey meaningful information and can be reliably measured. (3) Define Threshholds - Define status categories, reporting regions, and method of measuring threshold attainment. (4)Calculate Scores - Calculate indicator scores and combine into index grades. (5) Communicate Results">
            <a:extLst>
              <a:ext uri="{FF2B5EF4-FFF2-40B4-BE49-F238E27FC236}">
                <a16:creationId xmlns:a16="http://schemas.microsoft.com/office/drawing/2014/main" id="{CA24A72B-8796-0D45-B6D8-A693BB092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67" y="2040668"/>
            <a:ext cx="6435802" cy="45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F4F83B-9A25-B443-9FDB-6520A9BB5753}"/>
              </a:ext>
            </a:extLst>
          </p:cNvPr>
          <p:cNvSpPr/>
          <p:nvPr/>
        </p:nvSpPr>
        <p:spPr>
          <a:xfrm>
            <a:off x="5200767" y="167133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Reef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Monitoring Program (NOAA)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0F2183-2D19-0349-A418-F2B2D513EBF9}"/>
              </a:ext>
            </a:extLst>
          </p:cNvPr>
          <p:cNvSpPr/>
          <p:nvPr/>
        </p:nvSpPr>
        <p:spPr>
          <a:xfrm>
            <a:off x="5200767" y="6488668"/>
            <a:ext cx="4342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www.coris.noaa.gov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/monitoring/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status_report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B6CB55-9744-6646-ABB4-49CFB31B0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51" y="1984838"/>
            <a:ext cx="2190201" cy="206559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27F823B-8853-B24C-92F7-68153809EA2C}"/>
              </a:ext>
            </a:extLst>
          </p:cNvPr>
          <p:cNvSpPr txBox="1"/>
          <p:nvPr/>
        </p:nvSpPr>
        <p:spPr>
          <a:xfrm>
            <a:off x="274519" y="4028723"/>
            <a:ext cx="2236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INDICATORS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8F72634-9D13-A740-8044-80B1F03A3C71}"/>
              </a:ext>
            </a:extLst>
          </p:cNvPr>
          <p:cNvSpPr txBox="1"/>
          <p:nvPr/>
        </p:nvSpPr>
        <p:spPr>
          <a:xfrm>
            <a:off x="2944335" y="3244334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for Samoa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1D6F53-01A9-244F-974A-1C622D3B0EBF}"/>
              </a:ext>
            </a:extLst>
          </p:cNvPr>
          <p:cNvSpPr/>
          <p:nvPr/>
        </p:nvSpPr>
        <p:spPr>
          <a:xfrm>
            <a:off x="12066" y="6376146"/>
            <a:ext cx="2932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www.coris.noaa.gov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/monitoring/</a:t>
            </a:r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status_report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/docs/</a:t>
            </a:r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AmerSamoa_status_report_forweb.pdf</a:t>
            </a:r>
            <a:endParaRPr lang="fr-FR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08;p6">
            <a:extLst>
              <a:ext uri="{FF2B5EF4-FFF2-40B4-BE49-F238E27FC236}">
                <a16:creationId xmlns:a16="http://schemas.microsoft.com/office/drawing/2014/main" id="{19DB32FB-923E-5198-6F7E-2386AB3FD950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BF7993-23E4-1E4B-A9C7-A38F08747DF7}"/>
              </a:ext>
            </a:extLst>
          </p:cNvPr>
          <p:cNvSpPr txBox="1"/>
          <p:nvPr/>
        </p:nvSpPr>
        <p:spPr>
          <a:xfrm>
            <a:off x="226491" y="218773"/>
            <a:ext cx="555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WHAT CAN INDICATORS DO?</a:t>
            </a:r>
          </a:p>
        </p:txBody>
      </p:sp>
    </p:spTree>
    <p:extLst>
      <p:ext uri="{BB962C8B-B14F-4D97-AF65-F5344CB8AC3E}">
        <p14:creationId xmlns:p14="http://schemas.microsoft.com/office/powerpoint/2010/main" val="3576712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B0F9C2-CB4E-F34F-BF4F-C0B19BB5272B}"/>
              </a:ext>
            </a:extLst>
          </p:cNvPr>
          <p:cNvSpPr/>
          <p:nvPr/>
        </p:nvSpPr>
        <p:spPr>
          <a:xfrm>
            <a:off x="2516352" y="1197435"/>
            <a:ext cx="86683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Sustainable ocean boundaries: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Guidance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across ocean resilience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 Linkage of indicators to ocean resilience boundaries across the three pillars of sustainable development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B003D73-BAB8-8E4C-83FB-FFB7A4B68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280" y="2501489"/>
            <a:ext cx="6955263" cy="39718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C95748-8428-F447-BF54-BEAAA0E1B943}"/>
              </a:ext>
            </a:extLst>
          </p:cNvPr>
          <p:cNvSpPr txBox="1"/>
          <p:nvPr/>
        </p:nvSpPr>
        <p:spPr>
          <a:xfrm>
            <a:off x="10093957" y="6538231"/>
            <a:ext cx="1380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Nash et al., 2017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6923B61-6240-9043-A912-A71BF9F9A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352" y="2877020"/>
            <a:ext cx="3409269" cy="258062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FE509E0-88A2-8C41-8F7C-A512A792870A}"/>
              </a:ext>
            </a:extLst>
          </p:cNvPr>
          <p:cNvSpPr txBox="1"/>
          <p:nvPr/>
        </p:nvSpPr>
        <p:spPr>
          <a:xfrm>
            <a:off x="3240055" y="5688479"/>
            <a:ext cx="1388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Mace et al., 2014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B6CB55-9744-6646-ABB4-49CFB31B0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51" y="1984838"/>
            <a:ext cx="2190201" cy="206559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8C86E6A-E7FD-B442-9614-10E7B7D9FB41}"/>
              </a:ext>
            </a:extLst>
          </p:cNvPr>
          <p:cNvSpPr txBox="1"/>
          <p:nvPr/>
        </p:nvSpPr>
        <p:spPr>
          <a:xfrm>
            <a:off x="169056" y="4672816"/>
            <a:ext cx="28743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Research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urgently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needed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for a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comprehensive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view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of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ocean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relience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boundaries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&amp; linkage of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indicators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to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thresholds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crossing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those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boundaries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E5C5CA3-B8AF-8945-B0DC-02CADB179F44}"/>
              </a:ext>
            </a:extLst>
          </p:cNvPr>
          <p:cNvSpPr txBox="1"/>
          <p:nvPr/>
        </p:nvSpPr>
        <p:spPr>
          <a:xfrm>
            <a:off x="274519" y="4028723"/>
            <a:ext cx="2236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INDICATORS</a:t>
            </a:r>
          </a:p>
        </p:txBody>
      </p:sp>
      <p:sp>
        <p:nvSpPr>
          <p:cNvPr id="8" name="Google Shape;108;p6">
            <a:extLst>
              <a:ext uri="{FF2B5EF4-FFF2-40B4-BE49-F238E27FC236}">
                <a16:creationId xmlns:a16="http://schemas.microsoft.com/office/drawing/2014/main" id="{A0A3CB4C-78DB-0BAA-E106-71CBA14CA0B2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BF7993-23E4-1E4B-A9C7-A38F08747DF7}"/>
              </a:ext>
            </a:extLst>
          </p:cNvPr>
          <p:cNvSpPr txBox="1"/>
          <p:nvPr/>
        </p:nvSpPr>
        <p:spPr>
          <a:xfrm>
            <a:off x="169056" y="221474"/>
            <a:ext cx="555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WHAT CAN INDICATORS DO?</a:t>
            </a:r>
          </a:p>
        </p:txBody>
      </p:sp>
    </p:spTree>
    <p:extLst>
      <p:ext uri="{BB962C8B-B14F-4D97-AF65-F5344CB8AC3E}">
        <p14:creationId xmlns:p14="http://schemas.microsoft.com/office/powerpoint/2010/main" val="1626634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B6CB55-9744-6646-ABB4-49CFB31B0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1" y="1984838"/>
            <a:ext cx="2190201" cy="20655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7FF24C-7404-A24A-8D4E-C4BE0C8909B9}"/>
              </a:ext>
            </a:extLst>
          </p:cNvPr>
          <p:cNvSpPr/>
          <p:nvPr/>
        </p:nvSpPr>
        <p:spPr>
          <a:xfrm>
            <a:off x="274519" y="1229129"/>
            <a:ext cx="68020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Ocean climate nexus: Blue knowledge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transfer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policy.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0513BE0-9942-D241-BF40-B8323246E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048520"/>
            <a:ext cx="5766000" cy="578045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5F36A60-AEFA-BF44-9807-14B14C87B9A2}"/>
              </a:ext>
            </a:extLst>
          </p:cNvPr>
          <p:cNvSpPr txBox="1"/>
          <p:nvPr/>
        </p:nvSpPr>
        <p:spPr>
          <a:xfrm>
            <a:off x="-7012" y="5011990"/>
            <a:ext cx="67241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mobilization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best available science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pillars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of the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urgent and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enabling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future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for, and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life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fr-FR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04B304-C000-E14B-9A96-9EE0185ACC48}"/>
              </a:ext>
            </a:extLst>
          </p:cNvPr>
          <p:cNvSpPr/>
          <p:nvPr/>
        </p:nvSpPr>
        <p:spPr>
          <a:xfrm>
            <a:off x="2511285" y="1912206"/>
            <a:ext cx="42078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life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Connecting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indicators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other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information (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e.g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EOVs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from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different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knowledge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systems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of all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three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pillars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for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sustainable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development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desgined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to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reply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to ‘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ocean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targets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’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priorisized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in the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blue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diaologue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e.g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 UNFCCC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ocean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&amp;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climate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dialogue) 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foster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an ‘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Ocean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Information Day’</a:t>
            </a:r>
            <a:endParaRPr lang="fr-FR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839B0DF-6E23-AC48-8CA9-AFBF8ACF686D}"/>
              </a:ext>
            </a:extLst>
          </p:cNvPr>
          <p:cNvSpPr txBox="1"/>
          <p:nvPr/>
        </p:nvSpPr>
        <p:spPr>
          <a:xfrm>
            <a:off x="274519" y="4028723"/>
            <a:ext cx="2236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INDICATORS</a:t>
            </a:r>
          </a:p>
        </p:txBody>
      </p:sp>
      <p:sp>
        <p:nvSpPr>
          <p:cNvPr id="3" name="Google Shape;108;p6">
            <a:extLst>
              <a:ext uri="{FF2B5EF4-FFF2-40B4-BE49-F238E27FC236}">
                <a16:creationId xmlns:a16="http://schemas.microsoft.com/office/drawing/2014/main" id="{7570CACA-5A48-6ABE-F43C-7D4129C0CE0B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BF7993-23E4-1E4B-A9C7-A38F08747DF7}"/>
              </a:ext>
            </a:extLst>
          </p:cNvPr>
          <p:cNvSpPr txBox="1"/>
          <p:nvPr/>
        </p:nvSpPr>
        <p:spPr>
          <a:xfrm>
            <a:off x="187727" y="248296"/>
            <a:ext cx="555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WHAT CAN INDICATORS DO?</a:t>
            </a:r>
          </a:p>
        </p:txBody>
      </p:sp>
    </p:spTree>
    <p:extLst>
      <p:ext uri="{BB962C8B-B14F-4D97-AF65-F5344CB8AC3E}">
        <p14:creationId xmlns:p14="http://schemas.microsoft.com/office/powerpoint/2010/main" val="4263682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B6CB55-9744-6646-ABB4-49CFB31B0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1" y="1984838"/>
            <a:ext cx="2190201" cy="20655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FA59DF-0ED0-2A44-8DAB-685373167513}"/>
              </a:ext>
            </a:extLst>
          </p:cNvPr>
          <p:cNvSpPr/>
          <p:nvPr/>
        </p:nvSpPr>
        <p:spPr>
          <a:xfrm>
            <a:off x="1606220" y="1314048"/>
            <a:ext cx="9047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Ocean literacy &amp; communication: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Engagement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a broad audience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62EEC43-9C12-F34B-B9C1-22AA4ED2CF31}"/>
              </a:ext>
            </a:extLst>
          </p:cNvPr>
          <p:cNvSpPr txBox="1"/>
          <p:nvPr/>
        </p:nvSpPr>
        <p:spPr>
          <a:xfrm>
            <a:off x="274519" y="4028723"/>
            <a:ext cx="2236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INDICATORS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1CBD7F-D33D-CF47-9A30-2C4AE9873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802" y="2520175"/>
            <a:ext cx="8364089" cy="28580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68743A4-8F5F-4847-8ED8-46AE553DE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646" y="1865600"/>
            <a:ext cx="1841500" cy="15748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5D149C3-0240-CC4F-BB50-3AF430FD4FB7}"/>
              </a:ext>
            </a:extLst>
          </p:cNvPr>
          <p:cNvSpPr txBox="1"/>
          <p:nvPr/>
        </p:nvSpPr>
        <p:spPr>
          <a:xfrm>
            <a:off x="5586761" y="2085278"/>
            <a:ext cx="322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LITERACY PORTAL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916369-263E-2349-88BC-ABDBB7E6EC13}"/>
              </a:ext>
            </a:extLst>
          </p:cNvPr>
          <p:cNvSpPr/>
          <p:nvPr/>
        </p:nvSpPr>
        <p:spPr>
          <a:xfrm>
            <a:off x="9231495" y="5378197"/>
            <a:ext cx="25424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fr-FR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oceanliteracy.unesco.org</a:t>
            </a:r>
            <a:endParaRPr lang="fr-FR" sz="1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559298C-D850-1C44-B563-6EE5D9F3265C}"/>
              </a:ext>
            </a:extLst>
          </p:cNvPr>
          <p:cNvSpPr txBox="1"/>
          <p:nvPr/>
        </p:nvSpPr>
        <p:spPr>
          <a:xfrm>
            <a:off x="796098" y="5954751"/>
            <a:ext cx="995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Support of topical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foci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provision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through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ocean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indicators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in support of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ocean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literacy</a:t>
            </a:r>
            <a:endParaRPr lang="fr-FR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08;p6">
            <a:extLst>
              <a:ext uri="{FF2B5EF4-FFF2-40B4-BE49-F238E27FC236}">
                <a16:creationId xmlns:a16="http://schemas.microsoft.com/office/drawing/2014/main" id="{32DE4F28-FFDE-C590-BB84-56E1C9C3170A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BF7993-23E4-1E4B-A9C7-A38F08747DF7}"/>
              </a:ext>
            </a:extLst>
          </p:cNvPr>
          <p:cNvSpPr txBox="1"/>
          <p:nvPr/>
        </p:nvSpPr>
        <p:spPr>
          <a:xfrm>
            <a:off x="223698" y="227938"/>
            <a:ext cx="555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WHAT CAN INDICATORS DO?</a:t>
            </a:r>
          </a:p>
        </p:txBody>
      </p:sp>
    </p:spTree>
    <p:extLst>
      <p:ext uri="{BB962C8B-B14F-4D97-AF65-F5344CB8AC3E}">
        <p14:creationId xmlns:p14="http://schemas.microsoft.com/office/powerpoint/2010/main" val="2025051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26F3E26-5A5B-F14E-BD6F-2E587B6A52C5}"/>
              </a:ext>
            </a:extLst>
          </p:cNvPr>
          <p:cNvSpPr/>
          <p:nvPr/>
        </p:nvSpPr>
        <p:spPr>
          <a:xfrm>
            <a:off x="8795658" y="4257551"/>
            <a:ext cx="3241508" cy="2556906"/>
          </a:xfrm>
          <a:prstGeom prst="roundRect">
            <a:avLst/>
          </a:prstGeom>
          <a:solidFill>
            <a:schemeClr val="accent1">
              <a:lumMod val="75000"/>
              <a:alpha val="68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B6CB55-9744-6646-ABB4-49CFB31B0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1" y="1984838"/>
            <a:ext cx="2190201" cy="206559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27F823B-8853-B24C-92F7-68153809EA2C}"/>
              </a:ext>
            </a:extLst>
          </p:cNvPr>
          <p:cNvSpPr txBox="1"/>
          <p:nvPr/>
        </p:nvSpPr>
        <p:spPr>
          <a:xfrm>
            <a:off x="518816" y="399582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OCEAN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FA59DF-0ED0-2A44-8DAB-685373167513}"/>
              </a:ext>
            </a:extLst>
          </p:cNvPr>
          <p:cNvSpPr/>
          <p:nvPr/>
        </p:nvSpPr>
        <p:spPr>
          <a:xfrm>
            <a:off x="183863" y="5235596"/>
            <a:ext cx="9047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Ocean literacy &amp; communication: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Engagement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a broad audience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C6FB2A-7A4E-7748-A089-38F45AC4E9B9}"/>
              </a:ext>
            </a:extLst>
          </p:cNvPr>
          <p:cNvSpPr/>
          <p:nvPr/>
        </p:nvSpPr>
        <p:spPr>
          <a:xfrm>
            <a:off x="3025323" y="2223618"/>
            <a:ext cx="7361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Bridge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added value chain: GOOS &amp; capacity of production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7FF24C-7404-A24A-8D4E-C4BE0C8909B9}"/>
              </a:ext>
            </a:extLst>
          </p:cNvPr>
          <p:cNvSpPr/>
          <p:nvPr/>
        </p:nvSpPr>
        <p:spPr>
          <a:xfrm>
            <a:off x="1849216" y="4461044"/>
            <a:ext cx="68020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Ocean climate nexus: Blue knowledge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transfer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policy.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59ADC8-EC76-1D46-B55E-444FFBA52856}"/>
              </a:ext>
            </a:extLst>
          </p:cNvPr>
          <p:cNvSpPr/>
          <p:nvPr/>
        </p:nvSpPr>
        <p:spPr>
          <a:xfrm>
            <a:off x="1849216" y="1468531"/>
            <a:ext cx="5338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 &amp; Innovation: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Identify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priority areas.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0E9297-486C-824A-B30E-A8AD22711069}"/>
              </a:ext>
            </a:extLst>
          </p:cNvPr>
          <p:cNvSpPr/>
          <p:nvPr/>
        </p:nvSpPr>
        <p:spPr>
          <a:xfrm>
            <a:off x="3314364" y="2978706"/>
            <a:ext cx="9363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Dialogue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across knowledge systems: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Co-construct, transfer and exchange.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B0F9C2-CB4E-F34F-BF4F-C0B19BB5272B}"/>
              </a:ext>
            </a:extLst>
          </p:cNvPr>
          <p:cNvSpPr/>
          <p:nvPr/>
        </p:nvSpPr>
        <p:spPr>
          <a:xfrm>
            <a:off x="2850181" y="3686492"/>
            <a:ext cx="76963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Sustainable ocean boundaries: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Guidance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across ocean resilience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26174DB-139A-7F42-98A0-AC59B60F45C4}"/>
              </a:ext>
            </a:extLst>
          </p:cNvPr>
          <p:cNvSpPr txBox="1"/>
          <p:nvPr/>
        </p:nvSpPr>
        <p:spPr>
          <a:xfrm>
            <a:off x="9376085" y="4330121"/>
            <a:ext cx="2348720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fr-FR" sz="8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endParaRPr lang="fr-FR" sz="20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Dialogue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</a:p>
        </p:txBody>
      </p:sp>
      <p:sp>
        <p:nvSpPr>
          <p:cNvPr id="3" name="Google Shape;108;p6">
            <a:extLst>
              <a:ext uri="{FF2B5EF4-FFF2-40B4-BE49-F238E27FC236}">
                <a16:creationId xmlns:a16="http://schemas.microsoft.com/office/drawing/2014/main" id="{E7932A28-9188-845A-9F28-4AA673090B1E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BF7993-23E4-1E4B-A9C7-A38F08747DF7}"/>
              </a:ext>
            </a:extLst>
          </p:cNvPr>
          <p:cNvSpPr txBox="1"/>
          <p:nvPr/>
        </p:nvSpPr>
        <p:spPr>
          <a:xfrm>
            <a:off x="183863" y="220465"/>
            <a:ext cx="555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WHAT CAN INDICATORS DO?</a:t>
            </a:r>
          </a:p>
        </p:txBody>
      </p:sp>
    </p:spTree>
    <p:extLst>
      <p:ext uri="{BB962C8B-B14F-4D97-AF65-F5344CB8AC3E}">
        <p14:creationId xmlns:p14="http://schemas.microsoft.com/office/powerpoint/2010/main" val="3573527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294A527-7528-DE4C-9321-1C969ED0A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6" y="3824525"/>
            <a:ext cx="4150685" cy="22614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BBFCC23-B639-434C-AFAE-11203514BA9F}"/>
              </a:ext>
            </a:extLst>
          </p:cNvPr>
          <p:cNvSpPr txBox="1"/>
          <p:nvPr/>
        </p:nvSpPr>
        <p:spPr>
          <a:xfrm>
            <a:off x="1927903" y="2376118"/>
            <a:ext cx="833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pacemaker for a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life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4463A0-8D31-124E-AE75-A4A107BB63B9}"/>
              </a:ext>
            </a:extLst>
          </p:cNvPr>
          <p:cNvSpPr/>
          <p:nvPr/>
        </p:nvSpPr>
        <p:spPr>
          <a:xfrm>
            <a:off x="5093454" y="3676796"/>
            <a:ext cx="3241508" cy="2556906"/>
          </a:xfrm>
          <a:prstGeom prst="roundRect">
            <a:avLst/>
          </a:prstGeom>
          <a:solidFill>
            <a:schemeClr val="accent1">
              <a:lumMod val="75000"/>
              <a:alpha val="68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6E2D259-D06C-C943-B063-82E3B27A78DD}"/>
              </a:ext>
            </a:extLst>
          </p:cNvPr>
          <p:cNvSpPr txBox="1"/>
          <p:nvPr/>
        </p:nvSpPr>
        <p:spPr>
          <a:xfrm>
            <a:off x="5673881" y="3749366"/>
            <a:ext cx="2348720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fr-FR" sz="8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endParaRPr lang="fr-FR" sz="20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Dialogue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26C0F5-31B0-DC47-A29F-7246DA5AE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028" y="3676796"/>
            <a:ext cx="2190201" cy="20655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BD72618-327F-E14A-A49F-E24E9B3C831C}"/>
              </a:ext>
            </a:extLst>
          </p:cNvPr>
          <p:cNvSpPr txBox="1"/>
          <p:nvPr/>
        </p:nvSpPr>
        <p:spPr>
          <a:xfrm>
            <a:off x="9827693" y="568778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OCEAN</a:t>
            </a: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6F12207A-509C-3F4C-99F9-51F4905B402A}"/>
              </a:ext>
            </a:extLst>
          </p:cNvPr>
          <p:cNvSpPr/>
          <p:nvPr/>
        </p:nvSpPr>
        <p:spPr>
          <a:xfrm>
            <a:off x="3793388" y="4449674"/>
            <a:ext cx="6288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E68613D-9F83-4049-8C99-5F328A24FC0C}"/>
              </a:ext>
            </a:extLst>
          </p:cNvPr>
          <p:cNvSpPr/>
          <p:nvPr/>
        </p:nvSpPr>
        <p:spPr>
          <a:xfrm>
            <a:off x="8600986" y="4449674"/>
            <a:ext cx="6288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CAD4AFF-3453-C647-83AC-E874045BB154}"/>
              </a:ext>
            </a:extLst>
          </p:cNvPr>
          <p:cNvSpPr txBox="1"/>
          <p:nvPr/>
        </p:nvSpPr>
        <p:spPr>
          <a:xfrm>
            <a:off x="2016196" y="1279643"/>
            <a:ext cx="815960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ONE OCEAN INITIATIVE </a:t>
            </a:r>
          </a:p>
          <a:p>
            <a:pPr algn="ctr"/>
            <a:endParaRPr lang="fr-FR" sz="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international call for a long-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deacade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3AE026F-D2F3-234D-8492-0C77664C8718}"/>
              </a:ext>
            </a:extLst>
          </p:cNvPr>
          <p:cNvSpPr txBox="1"/>
          <p:nvPr/>
        </p:nvSpPr>
        <p:spPr>
          <a:xfrm>
            <a:off x="1382751" y="3243619"/>
            <a:ext cx="159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</a:t>
            </a:r>
          </a:p>
        </p:txBody>
      </p:sp>
      <p:sp>
        <p:nvSpPr>
          <p:cNvPr id="2" name="Google Shape;108;p6">
            <a:extLst>
              <a:ext uri="{FF2B5EF4-FFF2-40B4-BE49-F238E27FC236}">
                <a16:creationId xmlns:a16="http://schemas.microsoft.com/office/drawing/2014/main" id="{F0200187-3A34-0F81-6DD2-07900327803D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86D7FE-A6D1-864B-9408-CCF3CAC8EE2A}"/>
              </a:ext>
            </a:extLst>
          </p:cNvPr>
          <p:cNvSpPr txBox="1"/>
          <p:nvPr/>
        </p:nvSpPr>
        <p:spPr>
          <a:xfrm>
            <a:off x="90088" y="231346"/>
            <a:ext cx="8825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one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initiative</a:t>
            </a:r>
          </a:p>
        </p:txBody>
      </p:sp>
    </p:spTree>
    <p:extLst>
      <p:ext uri="{BB962C8B-B14F-4D97-AF65-F5344CB8AC3E}">
        <p14:creationId xmlns:p14="http://schemas.microsoft.com/office/powerpoint/2010/main" val="2340080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BC3B2C9-83FB-5443-F712-FB973176E32B}"/>
              </a:ext>
            </a:extLst>
          </p:cNvPr>
          <p:cNvSpPr txBox="1"/>
          <p:nvPr/>
        </p:nvSpPr>
        <p:spPr>
          <a:xfrm>
            <a:off x="796098" y="1606062"/>
            <a:ext cx="110676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2060"/>
                </a:solidFill>
              </a:rPr>
              <a:t>Collaborate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with</a:t>
            </a:r>
            <a:r>
              <a:rPr lang="fr-FR" sz="2000" dirty="0">
                <a:solidFill>
                  <a:srgbClr val="002060"/>
                </a:solidFill>
              </a:rPr>
              <a:t> GOOS panels for the </a:t>
            </a:r>
            <a:r>
              <a:rPr lang="fr-FR" sz="2000" dirty="0" err="1">
                <a:solidFill>
                  <a:srgbClr val="002060"/>
                </a:solidFill>
              </a:rPr>
              <a:t>lsit</a:t>
            </a:r>
            <a:r>
              <a:rPr lang="fr-FR" sz="2000" dirty="0">
                <a:solidFill>
                  <a:srgbClr val="002060"/>
                </a:solidFill>
              </a:rPr>
              <a:t> of ‘champion </a:t>
            </a:r>
            <a:r>
              <a:rPr lang="fr-FR" sz="2000" dirty="0" err="1">
                <a:solidFill>
                  <a:srgbClr val="002060"/>
                </a:solidFill>
              </a:rPr>
              <a:t>indicators</a:t>
            </a:r>
            <a:r>
              <a:rPr lang="fr-FR" sz="2000" dirty="0">
                <a:solidFill>
                  <a:srgbClr val="002060"/>
                </a:solidFill>
              </a:rPr>
              <a:t>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Paper drafting (</a:t>
            </a:r>
            <a:r>
              <a:rPr lang="fr-FR" sz="2000" dirty="0" err="1">
                <a:solidFill>
                  <a:srgbClr val="002060"/>
                </a:solidFill>
              </a:rPr>
              <a:t>submission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now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envisaged</a:t>
            </a:r>
            <a:r>
              <a:rPr lang="fr-FR" sz="2000" dirty="0">
                <a:solidFill>
                  <a:srgbClr val="002060"/>
                </a:solidFill>
              </a:rPr>
              <a:t> for April 2023), </a:t>
            </a:r>
            <a:r>
              <a:rPr lang="fr-FR" sz="2000" dirty="0" err="1">
                <a:solidFill>
                  <a:srgbClr val="002060"/>
                </a:solidFill>
              </a:rPr>
              <a:t>including</a:t>
            </a:r>
            <a:r>
              <a:rPr lang="fr-FR" sz="2000" dirty="0">
                <a:solidFill>
                  <a:srgbClr val="002060"/>
                </a:solidFill>
              </a:rPr>
              <a:t> a perspective/roadmap </a:t>
            </a:r>
            <a:r>
              <a:rPr lang="fr-FR" sz="2000" dirty="0" err="1">
                <a:solidFill>
                  <a:srgbClr val="002060"/>
                </a:solidFill>
              </a:rPr>
              <a:t>elevating</a:t>
            </a:r>
            <a:r>
              <a:rPr lang="fr-FR" sz="2000" dirty="0">
                <a:solidFill>
                  <a:srgbClr val="002060"/>
                </a:solidFill>
              </a:rPr>
              <a:t> a long-</a:t>
            </a:r>
            <a:r>
              <a:rPr lang="fr-FR" sz="2000" dirty="0" err="1">
                <a:solidFill>
                  <a:srgbClr val="002060"/>
                </a:solidFill>
              </a:rPr>
              <a:t>term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strategy</a:t>
            </a:r>
            <a:endParaRPr lang="fr-FR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Need to </a:t>
            </a:r>
            <a:r>
              <a:rPr lang="fr-FR" sz="2000" dirty="0" err="1">
                <a:solidFill>
                  <a:srgbClr val="002060"/>
                </a:solidFill>
              </a:rPr>
              <a:t>find</a:t>
            </a:r>
            <a:r>
              <a:rPr lang="fr-FR" sz="2000" dirty="0">
                <a:solidFill>
                  <a:srgbClr val="002060"/>
                </a:solidFill>
              </a:rPr>
              <a:t> new </a:t>
            </a:r>
            <a:r>
              <a:rPr lang="fr-FR" sz="2000" dirty="0" err="1">
                <a:solidFill>
                  <a:srgbClr val="002060"/>
                </a:solidFill>
              </a:rPr>
              <a:t>co</a:t>
            </a:r>
            <a:r>
              <a:rPr lang="fr-FR" sz="2000" dirty="0">
                <a:solidFill>
                  <a:srgbClr val="002060"/>
                </a:solidFill>
              </a:rPr>
              <a:t>-chairs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2060"/>
                </a:solidFill>
              </a:rPr>
              <a:t>Discuss</a:t>
            </a:r>
            <a:r>
              <a:rPr lang="fr-FR" sz="2000" dirty="0">
                <a:solidFill>
                  <a:srgbClr val="002060"/>
                </a:solidFill>
              </a:rPr>
              <a:t> on </a:t>
            </a:r>
            <a:r>
              <a:rPr lang="fr-FR" sz="2000" dirty="0" err="1">
                <a:solidFill>
                  <a:srgbClr val="002060"/>
                </a:solidFill>
              </a:rPr>
              <a:t>possibility</a:t>
            </a:r>
            <a:r>
              <a:rPr lang="fr-FR" sz="2000" dirty="0">
                <a:solidFill>
                  <a:srgbClr val="002060"/>
                </a:solidFill>
              </a:rPr>
              <a:t> for a workshop </a:t>
            </a:r>
            <a:r>
              <a:rPr lang="fr-FR" sz="2000" dirty="0" err="1">
                <a:solidFill>
                  <a:srgbClr val="002060"/>
                </a:solidFill>
              </a:rPr>
              <a:t>with</a:t>
            </a:r>
            <a:r>
              <a:rPr lang="fr-FR" sz="2000" dirty="0">
                <a:solidFill>
                  <a:srgbClr val="002060"/>
                </a:solidFill>
              </a:rPr>
              <a:t> support </a:t>
            </a:r>
            <a:r>
              <a:rPr lang="fr-FR" sz="2000" dirty="0" err="1">
                <a:solidFill>
                  <a:srgbClr val="002060"/>
                </a:solidFill>
              </a:rPr>
              <a:t>from</a:t>
            </a:r>
            <a:r>
              <a:rPr lang="fr-FR" sz="2000" dirty="0">
                <a:solidFill>
                  <a:srgbClr val="002060"/>
                </a:solidFill>
              </a:rPr>
              <a:t> G7 Future of the </a:t>
            </a:r>
            <a:r>
              <a:rPr lang="fr-FR" sz="2000" dirty="0" err="1">
                <a:solidFill>
                  <a:srgbClr val="002060"/>
                </a:solidFill>
              </a:rPr>
              <a:t>Sea</a:t>
            </a:r>
            <a:r>
              <a:rPr lang="fr-FR" sz="2000" dirty="0">
                <a:solidFill>
                  <a:srgbClr val="002060"/>
                </a:solidFill>
              </a:rPr>
              <a:t> to </a:t>
            </a:r>
            <a:r>
              <a:rPr lang="fr-FR" sz="2000" dirty="0" err="1">
                <a:solidFill>
                  <a:srgbClr val="002060"/>
                </a:solidFill>
              </a:rPr>
              <a:t>shape</a:t>
            </a:r>
            <a:r>
              <a:rPr lang="fr-FR" sz="2000" dirty="0">
                <a:solidFill>
                  <a:srgbClr val="002060"/>
                </a:solidFill>
              </a:rPr>
              <a:t> the long-</a:t>
            </a:r>
            <a:r>
              <a:rPr lang="fr-FR" sz="2000" dirty="0" err="1">
                <a:solidFill>
                  <a:srgbClr val="002060"/>
                </a:solidFill>
              </a:rPr>
              <a:t>term</a:t>
            </a:r>
            <a:r>
              <a:rPr lang="fr-FR" sz="2000" dirty="0">
                <a:solidFill>
                  <a:srgbClr val="002060"/>
                </a:solidFill>
              </a:rPr>
              <a:t> perspective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Collaboration </a:t>
            </a:r>
            <a:r>
              <a:rPr lang="fr-FR" sz="2000" dirty="0" err="1">
                <a:solidFill>
                  <a:srgbClr val="002060"/>
                </a:solidFill>
              </a:rPr>
              <a:t>with</a:t>
            </a:r>
            <a:r>
              <a:rPr lang="fr-FR" sz="2000" dirty="0">
                <a:solidFill>
                  <a:srgbClr val="002060"/>
                </a:solidFill>
              </a:rPr>
              <a:t> Alex Godoy </a:t>
            </a:r>
            <a:r>
              <a:rPr lang="fr-FR" sz="2000" dirty="0" err="1">
                <a:solidFill>
                  <a:srgbClr val="002060"/>
                </a:solidFill>
              </a:rPr>
              <a:t>Faundez</a:t>
            </a:r>
            <a:r>
              <a:rPr lang="fr-FR" sz="2000" dirty="0">
                <a:solidFill>
                  <a:srgbClr val="002060"/>
                </a:solidFill>
              </a:rPr>
              <a:t> (</a:t>
            </a:r>
            <a:r>
              <a:rPr lang="fr-FR" sz="2000" dirty="0" err="1">
                <a:solidFill>
                  <a:srgbClr val="002060"/>
                </a:solidFill>
              </a:rPr>
              <a:t>visit</a:t>
            </a:r>
            <a:r>
              <a:rPr lang="fr-FR" sz="2000" dirty="0">
                <a:solidFill>
                  <a:srgbClr val="002060"/>
                </a:solidFill>
              </a:rPr>
              <a:t> of 1 </a:t>
            </a:r>
            <a:r>
              <a:rPr lang="fr-FR" sz="2000" dirty="0" err="1">
                <a:solidFill>
                  <a:srgbClr val="002060"/>
                </a:solidFill>
              </a:rPr>
              <a:t>month</a:t>
            </a:r>
            <a:r>
              <a:rPr lang="fr-FR" sz="2000" dirty="0">
                <a:solidFill>
                  <a:srgbClr val="002060"/>
                </a:solidFill>
              </a:rPr>
              <a:t> in Q1 2023 at Mercator </a:t>
            </a:r>
            <a:r>
              <a:rPr lang="fr-FR" sz="2000" dirty="0" err="1">
                <a:solidFill>
                  <a:srgbClr val="002060"/>
                </a:solidFill>
              </a:rPr>
              <a:t>Ocean</a:t>
            </a:r>
            <a:r>
              <a:rPr lang="fr-FR" sz="2000" dirty="0">
                <a:solidFill>
                  <a:srgbClr val="002060"/>
                </a:solidFill>
              </a:rPr>
              <a:t> international) for collaboration on </a:t>
            </a:r>
            <a:r>
              <a:rPr lang="fr-FR" sz="2000" dirty="0" err="1">
                <a:solidFill>
                  <a:srgbClr val="002060"/>
                </a:solidFill>
              </a:rPr>
              <a:t>indicators</a:t>
            </a:r>
            <a:r>
              <a:rPr lang="fr-FR" sz="2000" dirty="0">
                <a:solidFill>
                  <a:srgbClr val="002060"/>
                </a:solidFill>
              </a:rPr>
              <a:t>, and </a:t>
            </a:r>
            <a:r>
              <a:rPr lang="fr-FR" sz="2000" dirty="0" err="1">
                <a:solidFill>
                  <a:srgbClr val="002060"/>
                </a:solidFill>
              </a:rPr>
              <a:t>evaluation</a:t>
            </a:r>
            <a:r>
              <a:rPr lang="fr-FR" sz="2000" dirty="0">
                <a:solidFill>
                  <a:srgbClr val="002060"/>
                </a:solidFill>
              </a:rPr>
              <a:t> of </a:t>
            </a:r>
            <a:r>
              <a:rPr lang="fr-FR" sz="2000" dirty="0" err="1">
                <a:solidFill>
                  <a:srgbClr val="002060"/>
                </a:solidFill>
              </a:rPr>
              <a:t>potential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fund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raising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opportunities</a:t>
            </a:r>
            <a:r>
              <a:rPr lang="fr-FR" sz="2000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3" name="Google Shape;108;p6">
            <a:extLst>
              <a:ext uri="{FF2B5EF4-FFF2-40B4-BE49-F238E27FC236}">
                <a16:creationId xmlns:a16="http://schemas.microsoft.com/office/drawing/2014/main" id="{EB516B03-100D-5D8E-8EAE-F1AD6145F44A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4DF8E5-8ED5-D54D-B2A3-3B6F14BCC7F3}"/>
              </a:ext>
            </a:extLst>
          </p:cNvPr>
          <p:cNvSpPr txBox="1"/>
          <p:nvPr/>
        </p:nvSpPr>
        <p:spPr>
          <a:xfrm>
            <a:off x="176004" y="248296"/>
            <a:ext cx="321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TTOIF: Next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endParaRPr lang="fr-FR" sz="20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5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>
            <a:spLocks noGrp="1"/>
          </p:cNvSpPr>
          <p:nvPr>
            <p:ph type="title"/>
          </p:nvPr>
        </p:nvSpPr>
        <p:spPr>
          <a:xfrm>
            <a:off x="-254" y="-35836"/>
            <a:ext cx="77739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54375" rIns="108800" bIns="543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Boundary Systems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6"/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6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07" y="6290313"/>
            <a:ext cx="2131394" cy="4529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AD38D35-F72A-8802-F634-D3A60AEAAE94}"/>
              </a:ext>
            </a:extLst>
          </p:cNvPr>
          <p:cNvSpPr txBox="1"/>
          <p:nvPr/>
        </p:nvSpPr>
        <p:spPr>
          <a:xfrm>
            <a:off x="234462" y="248296"/>
            <a:ext cx="7160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GOOS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Task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Team on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Ocean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Indicators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: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Current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Members</a:t>
            </a:r>
            <a:endParaRPr lang="fr-FR" sz="2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E1B71A8-AFB7-71C8-F8B1-F1446E39F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71299"/>
              </p:ext>
            </p:extLst>
          </p:nvPr>
        </p:nvGraphicFramePr>
        <p:xfrm>
          <a:off x="234462" y="874356"/>
          <a:ext cx="11547231" cy="5526299"/>
        </p:xfrm>
        <a:graphic>
          <a:graphicData uri="http://schemas.openxmlformats.org/drawingml/2006/table">
            <a:tbl>
              <a:tblPr/>
              <a:tblGrid>
                <a:gridCol w="2028826">
                  <a:extLst>
                    <a:ext uri="{9D8B030D-6E8A-4147-A177-3AD203B41FA5}">
                      <a16:colId xmlns:a16="http://schemas.microsoft.com/office/drawing/2014/main" val="2312572590"/>
                    </a:ext>
                  </a:extLst>
                </a:gridCol>
                <a:gridCol w="4090620">
                  <a:extLst>
                    <a:ext uri="{9D8B030D-6E8A-4147-A177-3AD203B41FA5}">
                      <a16:colId xmlns:a16="http://schemas.microsoft.com/office/drawing/2014/main" val="2883842094"/>
                    </a:ext>
                  </a:extLst>
                </a:gridCol>
                <a:gridCol w="3114547">
                  <a:extLst>
                    <a:ext uri="{9D8B030D-6E8A-4147-A177-3AD203B41FA5}">
                      <a16:colId xmlns:a16="http://schemas.microsoft.com/office/drawing/2014/main" val="2916443284"/>
                    </a:ext>
                  </a:extLst>
                </a:gridCol>
                <a:gridCol w="2313238">
                  <a:extLst>
                    <a:ext uri="{9D8B030D-6E8A-4147-A177-3AD203B41FA5}">
                      <a16:colId xmlns:a16="http://schemas.microsoft.com/office/drawing/2014/main" val="2093453749"/>
                    </a:ext>
                  </a:extLst>
                </a:gridCol>
              </a:tblGrid>
              <a:tr h="953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1" i="0" u="none" strike="noStrike">
                          <a:solidFill>
                            <a:srgbClr val="D9E2F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1" i="0" u="none" strike="noStrike">
                          <a:solidFill>
                            <a:srgbClr val="D9E2F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Affiliation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>
                      <a:noFill/>
                    </a:lnL>
                    <a:lnR>
                      <a:noFill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1" i="0" u="none" strike="noStrike">
                          <a:solidFill>
                            <a:srgbClr val="D9E2F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Contact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>
                      <a:noFill/>
                    </a:lnL>
                    <a:lnR>
                      <a:noFill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1" i="0" u="none" strike="noStrike">
                          <a:solidFill>
                            <a:srgbClr val="D9E2F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>
                      <a:noFill/>
                    </a:lnL>
                    <a:lnR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440693"/>
                  </a:ext>
                </a:extLst>
              </a:tr>
              <a:tr h="1957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Karina von Schuckmann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Mercator Ocean international, Toulouse,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karina.von.schuckmann@mercator-ocean.fr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kvonschuckmann@gmail.com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Co-chair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092579"/>
                  </a:ext>
                </a:extLst>
              </a:tr>
              <a:tr h="953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Sabrina Speich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LMD, IPSL, Paris,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sabrina.speich@lmd.ipsl.fr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387379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Elisabeth Holland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USP, Suva, Fiji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eholland1@mac.com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Co-chair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630120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Veronique Garcon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LEGOS, Toulouse,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veronique.garcon@legos.obs-mip.fr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308764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Weidong Yu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 Yat-Sen University, Guangzhou, China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yuwd@mail.sysu.edu.cn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864625"/>
                  </a:ext>
                </a:extLst>
              </a:tr>
              <a:tr h="953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Toste Tanuha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GEOMAR, Kiel, Germany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ttanhua@geomar.de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065954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Anya Waite (to be confirmed)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Dalhousie University (DAL), Halifax, Canada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Anya.Waite@dal.ca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938002"/>
                  </a:ext>
                </a:extLst>
              </a:tr>
              <a:tr h="1488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Emma Heslop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IOC/UNESCO, Paris,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e.heslop@unesco.org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867149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Maciej Telszewski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IOC/UNESCO, Poland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m.telszewski@ioccp.org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049730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Belén Martin Miguez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WMO, Geneva, Switzerland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bmartinmiguez@wmo.int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Support/Mapping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644409"/>
                  </a:ext>
                </a:extLst>
              </a:tr>
              <a:tr h="1957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Maria Hood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Mercator Ocean international, Toulouse,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Maria.hood@mercator-ocean.fr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Support/ link to G7 future of the Sea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384073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Alison Clausen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IOC/UNESCO, Paris,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a.clausen@unesco.org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181302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Julian Barbière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IOC/UNESCO, Paris,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J.Barbiere@unesco.org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 / link to policy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513275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Igor Polyakov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Alaska, Fairbanks, International Arctic Research Center, USA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ivpolyakov@alaska.edu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661814"/>
                  </a:ext>
                </a:extLst>
              </a:tr>
              <a:tr h="33112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Minhan Dai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Key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Marine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science,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Faculty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Earth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Science &amp;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Technology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Earth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Sciences, Xiamen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Xiamen, China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mdai@xmu.edu.cn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778881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marR="3810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Nora Loose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Colorado Boulder, USA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nora.loose@colorado.edu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br>
                        <a:rPr lang="fr-FR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760883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marR="3810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Agneta Fransson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Norwegian Polar Institute Department of Research - Ocean and Sea Ice, Tromsø, Norway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Agneta.Fransson@npolar.no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325430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marR="3810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Malcolm Clark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NIWA, New Zealand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Malcolm.Clark@niwa.co.nz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046724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Jillian Campbell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Convention on Biological Diversity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campbell7@un.org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060556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Joseph Appiott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</a:t>
                      </a:r>
                      <a:r>
                        <a:rPr lang="fr-FR" sz="800" b="0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Convention on Biological Diversity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joseph.appiott@un.org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108930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 Milligan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New South Wales, Australia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b.milligan@unsw.edu.au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314232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Veronique Creach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Cefas, UK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veronique.creach@cefas.co.uk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663862"/>
                  </a:ext>
                </a:extLst>
              </a:tr>
              <a:tr h="39365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Alex Godoy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Faundez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Sustainability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Center and Strategic Resource Management (</a:t>
                      </a: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CiSGER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Facultad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Desarrollo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Chile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alexgodoy@ingenieros.udd.cl</a:t>
                      </a:r>
                      <a:br>
                        <a:rPr lang="fr-FR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355174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716A6184-CDAD-9174-5744-F2CCFDE92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438" y="11953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20210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4"/>
          <p:cNvSpPr txBox="1"/>
          <p:nvPr/>
        </p:nvSpPr>
        <p:spPr>
          <a:xfrm>
            <a:off x="-21896" y="-24552"/>
            <a:ext cx="12213896" cy="5829267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endParaRPr sz="5899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4"/>
          <p:cNvSpPr txBox="1">
            <a:spLocks noGrp="1"/>
          </p:cNvSpPr>
          <p:nvPr>
            <p:ph type="ctrTitle"/>
          </p:nvPr>
        </p:nvSpPr>
        <p:spPr>
          <a:xfrm>
            <a:off x="5300335" y="1117657"/>
            <a:ext cx="6590021" cy="153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34"/>
          <p:cNvPicPr preferRelativeResize="0"/>
          <p:nvPr/>
        </p:nvPicPr>
        <p:blipFill rotWithShape="1">
          <a:blip r:embed="rId3">
            <a:alphaModFix/>
          </a:blip>
          <a:srcRect r="41100"/>
          <a:stretch/>
        </p:blipFill>
        <p:spPr>
          <a:xfrm>
            <a:off x="2208" y="0"/>
            <a:ext cx="4942083" cy="582926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4"/>
          <p:cNvSpPr/>
          <p:nvPr/>
        </p:nvSpPr>
        <p:spPr>
          <a:xfrm>
            <a:off x="4944139" y="5497009"/>
            <a:ext cx="7024394" cy="307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34" descr="A picture containing text, clip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2254" y="5964973"/>
            <a:ext cx="3404546" cy="72346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4"/>
          <p:cNvSpPr txBox="1"/>
          <p:nvPr/>
        </p:nvSpPr>
        <p:spPr>
          <a:xfrm>
            <a:off x="4944139" y="6092875"/>
            <a:ext cx="6590021" cy="46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Date, venue, event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>
            <a:spLocks noGrp="1"/>
          </p:cNvSpPr>
          <p:nvPr>
            <p:ph type="title"/>
          </p:nvPr>
        </p:nvSpPr>
        <p:spPr>
          <a:xfrm>
            <a:off x="-254" y="-35836"/>
            <a:ext cx="77739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54375" rIns="108800" bIns="543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Boundary Systems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6"/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6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07" y="6290313"/>
            <a:ext cx="2131394" cy="4529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AD38D35-F72A-8802-F634-D3A60AEAAE94}"/>
              </a:ext>
            </a:extLst>
          </p:cNvPr>
          <p:cNvSpPr txBox="1"/>
          <p:nvPr/>
        </p:nvSpPr>
        <p:spPr>
          <a:xfrm>
            <a:off x="234462" y="248296"/>
            <a:ext cx="7160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GOOS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Task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Team on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Ocean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Indicators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: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Current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Members</a:t>
            </a:r>
            <a:endParaRPr lang="fr-FR" sz="2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E1B71A8-AFB7-71C8-F8B1-F1446E39FF77}"/>
              </a:ext>
            </a:extLst>
          </p:cNvPr>
          <p:cNvGraphicFramePr>
            <a:graphicFrameLocks noGrp="1"/>
          </p:cNvGraphicFramePr>
          <p:nvPr/>
        </p:nvGraphicFramePr>
        <p:xfrm>
          <a:off x="234462" y="874356"/>
          <a:ext cx="11547231" cy="5526299"/>
        </p:xfrm>
        <a:graphic>
          <a:graphicData uri="http://schemas.openxmlformats.org/drawingml/2006/table">
            <a:tbl>
              <a:tblPr/>
              <a:tblGrid>
                <a:gridCol w="2028826">
                  <a:extLst>
                    <a:ext uri="{9D8B030D-6E8A-4147-A177-3AD203B41FA5}">
                      <a16:colId xmlns:a16="http://schemas.microsoft.com/office/drawing/2014/main" val="2312572590"/>
                    </a:ext>
                  </a:extLst>
                </a:gridCol>
                <a:gridCol w="4090620">
                  <a:extLst>
                    <a:ext uri="{9D8B030D-6E8A-4147-A177-3AD203B41FA5}">
                      <a16:colId xmlns:a16="http://schemas.microsoft.com/office/drawing/2014/main" val="2883842094"/>
                    </a:ext>
                  </a:extLst>
                </a:gridCol>
                <a:gridCol w="3114547">
                  <a:extLst>
                    <a:ext uri="{9D8B030D-6E8A-4147-A177-3AD203B41FA5}">
                      <a16:colId xmlns:a16="http://schemas.microsoft.com/office/drawing/2014/main" val="2916443284"/>
                    </a:ext>
                  </a:extLst>
                </a:gridCol>
                <a:gridCol w="2313238">
                  <a:extLst>
                    <a:ext uri="{9D8B030D-6E8A-4147-A177-3AD203B41FA5}">
                      <a16:colId xmlns:a16="http://schemas.microsoft.com/office/drawing/2014/main" val="2093453749"/>
                    </a:ext>
                  </a:extLst>
                </a:gridCol>
              </a:tblGrid>
              <a:tr h="953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1" i="0" u="none" strike="noStrike">
                          <a:solidFill>
                            <a:srgbClr val="D9E2F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1" i="0" u="none" strike="noStrike">
                          <a:solidFill>
                            <a:srgbClr val="D9E2F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Affiliation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>
                      <a:noFill/>
                    </a:lnL>
                    <a:lnR>
                      <a:noFill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1" i="0" u="none" strike="noStrike">
                          <a:solidFill>
                            <a:srgbClr val="D9E2F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Contact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>
                      <a:noFill/>
                    </a:lnL>
                    <a:lnR>
                      <a:noFill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1" i="0" u="none" strike="noStrike">
                          <a:solidFill>
                            <a:srgbClr val="D9E2F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>
                      <a:noFill/>
                    </a:lnL>
                    <a:lnR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440693"/>
                  </a:ext>
                </a:extLst>
              </a:tr>
              <a:tr h="1957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Karina von Schuckmann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Mercator Ocean international, Toulouse,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karina.von.schuckmann@mercator-ocean.fr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kvonschuckmann@gmail.com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Co-chair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092579"/>
                  </a:ext>
                </a:extLst>
              </a:tr>
              <a:tr h="953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Sabrina Speich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LMD, IPSL, Paris,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sabrina.speich@lmd.ipsl.fr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387379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Elisabeth Holland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USP, Suva, Fiji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eholland1@mac.com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Co-chair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630120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Veronique Garcon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LEGOS, Toulouse,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veronique.garcon@legos.obs-mip.fr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308764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Weidong Yu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 Yat-Sen University, Guangzhou, China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yuwd@mail.sysu.edu.cn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864625"/>
                  </a:ext>
                </a:extLst>
              </a:tr>
              <a:tr h="953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Toste Tanuha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GEOMAR, Kiel, Germany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ttanhua@geomar.de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065954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Anya Waite (to be confirmed)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Dalhousie University (DAL), Halifax, Canada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Anya.Waite@dal.ca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938002"/>
                  </a:ext>
                </a:extLst>
              </a:tr>
              <a:tr h="1488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Emma Heslop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IOC/UNESCO, Paris,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e.heslop@unesco.org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867149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Maciej Telszewski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IOC/UNESCO, Poland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m.telszewski@ioccp.org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049730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Belén Martin Miguez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WMO, Geneva, Switzerland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bmartinmiguez@wmo.int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Support/Mapping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644409"/>
                  </a:ext>
                </a:extLst>
              </a:tr>
              <a:tr h="1957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Maria Hood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Mercator Ocean international, Toulouse,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Maria.hood@mercator-ocean.fr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Support/ link to G7 future of the Sea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384073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Alison Clausen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IOC/UNESCO, Paris,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a.clausen@unesco.org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181302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Julian Barbière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IOC/UNESCO, Paris, France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J.Barbiere@unesco.org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 / link to policy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513275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Igor Polyakov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Alaska, Fairbanks, International Arctic Research Center, USA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ivpolyakov@alaska.edu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661814"/>
                  </a:ext>
                </a:extLst>
              </a:tr>
              <a:tr h="33112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Minhan Dai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Key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Marine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science,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Faculty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Earth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Science &amp;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Technology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Earth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Sciences, Xiamen </a:t>
                      </a: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Xiamen, China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mdai@xmu.edu.cn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778881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marR="3810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Nora Loose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fr-FR" sz="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Colorado Boulder, USA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nora.loose@colorado.edu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br>
                        <a:rPr lang="fr-FR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760883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marR="3810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Agneta Fransson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Norwegian Polar Institute Department of Research - Ocean and Sea Ice, Tromsø, Norway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Agneta.Fransson@npolar.no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325430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marR="3810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Malcolm Clark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NIWA, New Zealand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Malcolm.Clark@niwa.co.nz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046724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Jillian Campbell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Convention on Biological Diversity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campbell7@un.org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060556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Joseph Appiott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</a:t>
                      </a:r>
                      <a:r>
                        <a:rPr lang="fr-FR" sz="800" b="0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Convention on Biological Diversity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joseph.appiott@un.org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108930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 Milligan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New South Wales, Australia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b.milligan@unsw.edu.au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314232"/>
                  </a:ext>
                </a:extLst>
              </a:tr>
              <a:tr h="25545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Veronique Creach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Cefas, UK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veronique.creach@cefas.co.uk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663862"/>
                  </a:ext>
                </a:extLst>
              </a:tr>
              <a:tr h="39365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Alex Godoy Faundez </a:t>
                      </a:r>
                      <a:endParaRPr lang="fr-FR" sz="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Sustainability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Center and Strategic Resource Management (</a:t>
                      </a: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CiSGER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Facultad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800" b="0" i="0" u="none" strike="noStrike" dirty="0" err="1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Desarrollo</a:t>
                      </a:r>
                      <a:r>
                        <a:rPr lang="fr-FR" sz="800" b="0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Chile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alexgodoy@ingenieros.udd.cl</a:t>
                      </a:r>
                      <a:br>
                        <a:rPr lang="fr-FR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0" i="0" u="none" strike="noStrike" dirty="0" err="1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96" marR="17896" marT="17896" marB="17896">
                    <a:lnL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355174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716A6184-CDAD-9174-5744-F2CCFDE92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438" y="11953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A96FF926-7D43-A087-1B89-778B85B3C399}"/>
              </a:ext>
            </a:extLst>
          </p:cNvPr>
          <p:cNvSpPr/>
          <p:nvPr/>
        </p:nvSpPr>
        <p:spPr>
          <a:xfrm rot="10800000">
            <a:off x="10328028" y="1423988"/>
            <a:ext cx="509485" cy="2267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FAE039-A87E-626F-813C-55269C1F8AE4}"/>
              </a:ext>
            </a:extLst>
          </p:cNvPr>
          <p:cNvSpPr txBox="1"/>
          <p:nvPr/>
        </p:nvSpPr>
        <p:spPr>
          <a:xfrm>
            <a:off x="11709057" y="1247838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004498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0D8EAF0-8DCD-5F47-9C7C-E6D74300B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3" y="1177014"/>
            <a:ext cx="4812247" cy="352187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758C417-654E-2C4F-8077-2166C76643B3}"/>
              </a:ext>
            </a:extLst>
          </p:cNvPr>
          <p:cNvSpPr txBox="1"/>
          <p:nvPr/>
        </p:nvSpPr>
        <p:spPr>
          <a:xfrm>
            <a:off x="254678" y="4560392"/>
            <a:ext cx="4208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von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Schuckmann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et al., 2020</a:t>
            </a:r>
          </a:p>
        </p:txBody>
      </p:sp>
      <p:sp>
        <p:nvSpPr>
          <p:cNvPr id="10" name="Text Box 311">
            <a:extLst>
              <a:ext uri="{FF2B5EF4-FFF2-40B4-BE49-F238E27FC236}">
                <a16:creationId xmlns:a16="http://schemas.microsoft.com/office/drawing/2014/main" id="{1A0C6573-1C3B-414E-BCFB-2324F2A19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757" y="1747649"/>
            <a:ext cx="6719914" cy="238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algn="l" eaLnBrk="0" hangingPunct="0">
              <a:lnSpc>
                <a:spcPct val="13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algn="l" eaLnBrk="0" hangingPunct="0">
              <a:lnSpc>
                <a:spcPct val="13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algn="l" eaLnBrk="0" hangingPunct="0">
              <a:lnSpc>
                <a:spcPct val="13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algn="l" eaLnBrk="0" hangingPunct="0">
              <a:lnSpc>
                <a:spcPct val="13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algn="l" eaLnBrk="0" hangingPunct="0">
              <a:lnSpc>
                <a:spcPct val="13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6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All SDGs are interconnected, and SDG14 supports the UN 2030 Agenda and the SDGs as a whole.</a:t>
            </a:r>
          </a:p>
          <a:p>
            <a:pPr algn="ctr" eaLnBrk="1" hangingPunct="1">
              <a:lnSpc>
                <a:spcPct val="116000"/>
              </a:lnSpc>
            </a:pPr>
            <a:endParaRPr lang="en-US" sz="10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ctr" eaLnBrk="1" hangingPunct="1">
              <a:lnSpc>
                <a:spcPct val="116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Ocean offers opportunities to face causes and consequences of climate change, globally and locally, calling for a dramatic scaling up of efforts towards ambitious mitigation and adaptation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8764E2-2B29-404C-AD45-8665FDA7B57E}"/>
              </a:ext>
            </a:extLst>
          </p:cNvPr>
          <p:cNvSpPr/>
          <p:nvPr/>
        </p:nvSpPr>
        <p:spPr>
          <a:xfrm>
            <a:off x="444329" y="5219321"/>
            <a:ext cx="113033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outcome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statement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the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UN’s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first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Ocean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Conference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titled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‘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ocean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future: call to action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called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 an ‘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integrated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interdisciplinary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cross-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sectoral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approach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based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on the best available science to support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sustainable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development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provide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stewardship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the one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ocean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on the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blue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planet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 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digitallibrary.un.org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/record/1291421?ln=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fr-FR" sz="140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Google Shape;108;p6">
            <a:extLst>
              <a:ext uri="{FF2B5EF4-FFF2-40B4-BE49-F238E27FC236}">
                <a16:creationId xmlns:a16="http://schemas.microsoft.com/office/drawing/2014/main" id="{6C4018DA-C0CD-49DE-7EAA-BB2D05DFE7D4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7C4925-CC31-CB41-8C1F-3EEEE78D79C8}"/>
              </a:ext>
            </a:extLst>
          </p:cNvPr>
          <p:cNvSpPr txBox="1"/>
          <p:nvPr/>
        </p:nvSpPr>
        <p:spPr>
          <a:xfrm>
            <a:off x="254678" y="248296"/>
            <a:ext cx="7218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central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endParaRPr lang="fr-FR" sz="20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632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F97DF5F-DA96-8A4B-8538-92D6AD2DB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41" y="1924794"/>
            <a:ext cx="4548769" cy="40166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9E97BF-6B59-3240-9E02-3FBDDF2F7468}"/>
              </a:ext>
            </a:extLst>
          </p:cNvPr>
          <p:cNvSpPr txBox="1"/>
          <p:nvPr/>
        </p:nvSpPr>
        <p:spPr>
          <a:xfrm>
            <a:off x="234175" y="1301096"/>
            <a:ext cx="663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ambition and action for the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international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fr-FR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48C493-54C0-5E4A-B347-3FA1C80A8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010" y="2094392"/>
            <a:ext cx="3179728" cy="384707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2F92DF3-1A5F-5249-A78D-53B96345D354}"/>
              </a:ext>
            </a:extLst>
          </p:cNvPr>
          <p:cNvSpPr txBox="1"/>
          <p:nvPr/>
        </p:nvSpPr>
        <p:spPr>
          <a:xfrm>
            <a:off x="401444" y="6333893"/>
            <a:ext cx="1119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COP27: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Integration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of the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ocean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into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UNFCCC, and agreement for an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annual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ocean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and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climate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dalogue</a:t>
            </a:r>
            <a:endParaRPr lang="fr-FR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03BF0F-96EC-6548-A804-28A0E7EA3CDF}"/>
              </a:ext>
            </a:extLst>
          </p:cNvPr>
          <p:cNvSpPr txBox="1"/>
          <p:nvPr/>
        </p:nvSpPr>
        <p:spPr>
          <a:xfrm>
            <a:off x="2027722" y="5860682"/>
            <a:ext cx="4208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von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Schuckmann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et al., 2020</a:t>
            </a:r>
          </a:p>
        </p:txBody>
      </p:sp>
      <p:sp>
        <p:nvSpPr>
          <p:cNvPr id="2" name="Google Shape;108;p6">
            <a:extLst>
              <a:ext uri="{FF2B5EF4-FFF2-40B4-BE49-F238E27FC236}">
                <a16:creationId xmlns:a16="http://schemas.microsoft.com/office/drawing/2014/main" id="{6F1FDF59-E5FD-BC51-719E-7C890F97B55E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CF42F9-8690-6545-970C-D13446F75713}"/>
              </a:ext>
            </a:extLst>
          </p:cNvPr>
          <p:cNvSpPr txBox="1"/>
          <p:nvPr/>
        </p:nvSpPr>
        <p:spPr>
          <a:xfrm>
            <a:off x="234175" y="184694"/>
            <a:ext cx="3219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nexus</a:t>
            </a:r>
          </a:p>
        </p:txBody>
      </p:sp>
    </p:spTree>
    <p:extLst>
      <p:ext uri="{BB962C8B-B14F-4D97-AF65-F5344CB8AC3E}">
        <p14:creationId xmlns:p14="http://schemas.microsoft.com/office/powerpoint/2010/main" val="1003973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7FD3D2-9916-B747-A6CB-AC589A820E69}"/>
              </a:ext>
            </a:extLst>
          </p:cNvPr>
          <p:cNvSpPr/>
          <p:nvPr/>
        </p:nvSpPr>
        <p:spPr>
          <a:xfrm>
            <a:off x="40273" y="1101244"/>
            <a:ext cx="104932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OceanObs19 </a:t>
            </a:r>
            <a:r>
              <a:rPr lang="fr-FR" sz="2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r>
              <a:rPr lang="fr-FR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</a:t>
            </a:r>
            <a:r>
              <a:rPr lang="fr-FR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</a:t>
            </a:r>
            <a:r>
              <a:rPr lang="fr-FR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observations help nations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national goals and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United Nations 2030 Agenda on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Paris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Agreement, the Sendai Framework for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Convention on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the Small Island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States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Accelerated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Modalities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Action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observations are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information content of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United Nations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 for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(2021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2030) and are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coordinated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Global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Observing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(GOOS) and Group on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Observations (GEO).’ 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OceanObs 2019 – Eurofleets – An alliance of European marine research  infrastructure to meet the evolving needs of the research and industrial  communities">
            <a:extLst>
              <a:ext uri="{FF2B5EF4-FFF2-40B4-BE49-F238E27FC236}">
                <a16:creationId xmlns:a16="http://schemas.microsoft.com/office/drawing/2014/main" id="{8E7DA76D-4682-A540-9DC2-9AD15CC0B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166" y="1199504"/>
            <a:ext cx="1683834" cy="20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69E873-65E4-AD47-849C-EBD636565957}"/>
              </a:ext>
            </a:extLst>
          </p:cNvPr>
          <p:cNvSpPr/>
          <p:nvPr/>
        </p:nvSpPr>
        <p:spPr>
          <a:xfrm>
            <a:off x="0" y="3995679"/>
            <a:ext cx="12192000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45A6D0C-2C76-B949-9BD7-353ECEC15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8" y="4504119"/>
            <a:ext cx="2630448" cy="1838012"/>
          </a:xfrm>
          <a:prstGeom prst="rect">
            <a:avLst/>
          </a:prstGeom>
        </p:spPr>
      </p:pic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FE1D0A47-6C79-364D-A9BA-FAABDA5D7AB5}"/>
              </a:ext>
            </a:extLst>
          </p:cNvPr>
          <p:cNvSpPr/>
          <p:nvPr/>
        </p:nvSpPr>
        <p:spPr>
          <a:xfrm>
            <a:off x="2839223" y="5151067"/>
            <a:ext cx="6288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EF5916E-6562-A147-8BBB-BCD0269DF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536" y="4964856"/>
            <a:ext cx="2858803" cy="916537"/>
          </a:xfrm>
          <a:prstGeom prst="rect">
            <a:avLst/>
          </a:prstGeom>
        </p:spPr>
      </p:pic>
      <p:pic>
        <p:nvPicPr>
          <p:cNvPr id="16" name="Picture 2" descr="Global Ocean Observation System – Scientific Committee on Oceanic Research  (SCOR)">
            <a:extLst>
              <a:ext uri="{FF2B5EF4-FFF2-40B4-BE49-F238E27FC236}">
                <a16:creationId xmlns:a16="http://schemas.microsoft.com/office/drawing/2014/main" id="{F7322847-06E6-5E49-91E6-BB37A74C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" y="3995678"/>
            <a:ext cx="983841" cy="3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6ECE3D4-6A96-BD4E-8ACD-4DBFB1364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7307" y="4512720"/>
            <a:ext cx="1955292" cy="184405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EDEED43-473E-EE41-83FF-D2B4AD3F22CA}"/>
              </a:ext>
            </a:extLst>
          </p:cNvPr>
          <p:cNvSpPr txBox="1"/>
          <p:nvPr/>
        </p:nvSpPr>
        <p:spPr>
          <a:xfrm>
            <a:off x="10340123" y="6388882"/>
            <a:ext cx="1984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INDICATORS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3308A93-2847-FB4B-88C6-1B2BC557D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5156" y="4904544"/>
            <a:ext cx="1606220" cy="1037159"/>
          </a:xfrm>
          <a:prstGeom prst="rect">
            <a:avLst/>
          </a:prstGeom>
        </p:spPr>
      </p:pic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024C86B1-C7F6-0E49-9B14-833D7DF3D865}"/>
              </a:ext>
            </a:extLst>
          </p:cNvPr>
          <p:cNvSpPr/>
          <p:nvPr/>
        </p:nvSpPr>
        <p:spPr>
          <a:xfrm>
            <a:off x="6552989" y="5151067"/>
            <a:ext cx="6288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C4650A14-3725-4A49-86CE-E04AECF9A2EC}"/>
              </a:ext>
            </a:extLst>
          </p:cNvPr>
          <p:cNvSpPr/>
          <p:nvPr/>
        </p:nvSpPr>
        <p:spPr>
          <a:xfrm>
            <a:off x="9185706" y="5159987"/>
            <a:ext cx="6288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B6FB9A-4340-5F42-BBE2-3804D9331E38}"/>
              </a:ext>
            </a:extLst>
          </p:cNvPr>
          <p:cNvSpPr txBox="1"/>
          <p:nvPr/>
        </p:nvSpPr>
        <p:spPr>
          <a:xfrm>
            <a:off x="3534593" y="4595524"/>
            <a:ext cx="2402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</a:t>
            </a:r>
            <a:r>
              <a:rPr lang="fr-FR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Variables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8F2835E-B6CC-264A-8E6E-7C50C465D706}"/>
              </a:ext>
            </a:extLst>
          </p:cNvPr>
          <p:cNvSpPr txBox="1"/>
          <p:nvPr/>
        </p:nvSpPr>
        <p:spPr>
          <a:xfrm>
            <a:off x="7385156" y="4565253"/>
            <a:ext cx="1285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AA8A2924-37CF-E140-A70C-913C587DE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" y="5594454"/>
            <a:ext cx="1811083" cy="126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2E1C347-4C8C-3043-9784-67A8A3951C9E}"/>
              </a:ext>
            </a:extLst>
          </p:cNvPr>
          <p:cNvSpPr txBox="1"/>
          <p:nvPr/>
        </p:nvSpPr>
        <p:spPr>
          <a:xfrm>
            <a:off x="1851356" y="6635103"/>
            <a:ext cx="1237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Sloyan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2019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C94F81F-B7FF-904D-9E82-340986799968}"/>
              </a:ext>
            </a:extLst>
          </p:cNvPr>
          <p:cNvSpPr txBox="1"/>
          <p:nvPr/>
        </p:nvSpPr>
        <p:spPr>
          <a:xfrm>
            <a:off x="2708465" y="6134873"/>
            <a:ext cx="10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goosocean.org</a:t>
            </a:r>
            <a:endParaRPr lang="fr-FR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726DD70-344A-CE45-B624-BC58D1861D8D}"/>
              </a:ext>
            </a:extLst>
          </p:cNvPr>
          <p:cNvSpPr txBox="1"/>
          <p:nvPr/>
        </p:nvSpPr>
        <p:spPr>
          <a:xfrm>
            <a:off x="5526746" y="5818592"/>
            <a:ext cx="10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goosocean.org</a:t>
            </a:r>
            <a:endParaRPr lang="fr-FR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108;p6">
            <a:extLst>
              <a:ext uri="{FF2B5EF4-FFF2-40B4-BE49-F238E27FC236}">
                <a16:creationId xmlns:a16="http://schemas.microsoft.com/office/drawing/2014/main" id="{7D63BD4D-82D8-1C22-F0A0-D672AC4CC96B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08DA0A-9F9A-BB6A-E937-9205F2F580DB}"/>
              </a:ext>
            </a:extLst>
          </p:cNvPr>
          <p:cNvSpPr txBox="1"/>
          <p:nvPr/>
        </p:nvSpPr>
        <p:spPr>
          <a:xfrm>
            <a:off x="275442" y="184214"/>
            <a:ext cx="2694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fr-FR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do?</a:t>
            </a:r>
          </a:p>
        </p:txBody>
      </p:sp>
    </p:spTree>
    <p:extLst>
      <p:ext uri="{BB962C8B-B14F-4D97-AF65-F5344CB8AC3E}">
        <p14:creationId xmlns:p14="http://schemas.microsoft.com/office/powerpoint/2010/main" val="1303039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7FD3D2-9916-B747-A6CB-AC589A820E69}"/>
              </a:ext>
            </a:extLst>
          </p:cNvPr>
          <p:cNvSpPr/>
          <p:nvPr/>
        </p:nvSpPr>
        <p:spPr>
          <a:xfrm>
            <a:off x="40273" y="1101244"/>
            <a:ext cx="104932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OceanObs19 </a:t>
            </a:r>
            <a:r>
              <a:rPr lang="fr-FR" sz="2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r>
              <a:rPr lang="fr-FR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</a:t>
            </a:r>
            <a:r>
              <a:rPr lang="fr-FR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</a:t>
            </a:r>
            <a:r>
              <a:rPr lang="fr-FR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observations help nations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national goals and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United Nations 2030 Agenda on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Paris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Agreement, the Sendai Framework for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Convention on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the Small Island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States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Accelerated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Modalities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Action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observations are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information content of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United Nations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 for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(2021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2030) and are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coordinated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Global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Observing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(GOOS) and Group on </a:t>
            </a:r>
            <a:r>
              <a:rPr lang="fr-FR" sz="20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fr-FR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Observations (GEO).’ 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OceanObs 2019 – Eurofleets – An alliance of European marine research  infrastructure to meet the evolving needs of the research and industrial  communities">
            <a:extLst>
              <a:ext uri="{FF2B5EF4-FFF2-40B4-BE49-F238E27FC236}">
                <a16:creationId xmlns:a16="http://schemas.microsoft.com/office/drawing/2014/main" id="{8E7DA76D-4682-A540-9DC2-9AD15CC0B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166" y="1199504"/>
            <a:ext cx="1683834" cy="20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69E873-65E4-AD47-849C-EBD636565957}"/>
              </a:ext>
            </a:extLst>
          </p:cNvPr>
          <p:cNvSpPr/>
          <p:nvPr/>
        </p:nvSpPr>
        <p:spPr>
          <a:xfrm>
            <a:off x="0" y="3995679"/>
            <a:ext cx="12192000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45A6D0C-2C76-B949-9BD7-353ECEC15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8" y="4504119"/>
            <a:ext cx="2630448" cy="1838012"/>
          </a:xfrm>
          <a:prstGeom prst="rect">
            <a:avLst/>
          </a:prstGeom>
        </p:spPr>
      </p:pic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FE1D0A47-6C79-364D-A9BA-FAABDA5D7AB5}"/>
              </a:ext>
            </a:extLst>
          </p:cNvPr>
          <p:cNvSpPr/>
          <p:nvPr/>
        </p:nvSpPr>
        <p:spPr>
          <a:xfrm>
            <a:off x="2839223" y="5151067"/>
            <a:ext cx="6288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EF5916E-6562-A147-8BBB-BCD0269DF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536" y="4964856"/>
            <a:ext cx="2858803" cy="916537"/>
          </a:xfrm>
          <a:prstGeom prst="rect">
            <a:avLst/>
          </a:prstGeom>
        </p:spPr>
      </p:pic>
      <p:pic>
        <p:nvPicPr>
          <p:cNvPr id="16" name="Picture 2" descr="Global Ocean Observation System – Scientific Committee on Oceanic Research  (SCOR)">
            <a:extLst>
              <a:ext uri="{FF2B5EF4-FFF2-40B4-BE49-F238E27FC236}">
                <a16:creationId xmlns:a16="http://schemas.microsoft.com/office/drawing/2014/main" id="{F7322847-06E6-5E49-91E6-BB37A74C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" y="3995678"/>
            <a:ext cx="983841" cy="3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6ECE3D4-6A96-BD4E-8ACD-4DBFB1364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7307" y="4512720"/>
            <a:ext cx="1955292" cy="18440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3308A93-2847-FB4B-88C6-1B2BC557D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5156" y="4904544"/>
            <a:ext cx="1606220" cy="1037159"/>
          </a:xfrm>
          <a:prstGeom prst="rect">
            <a:avLst/>
          </a:prstGeom>
        </p:spPr>
      </p:pic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024C86B1-C7F6-0E49-9B14-833D7DF3D865}"/>
              </a:ext>
            </a:extLst>
          </p:cNvPr>
          <p:cNvSpPr/>
          <p:nvPr/>
        </p:nvSpPr>
        <p:spPr>
          <a:xfrm>
            <a:off x="6552989" y="5151067"/>
            <a:ext cx="6288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C4650A14-3725-4A49-86CE-E04AECF9A2EC}"/>
              </a:ext>
            </a:extLst>
          </p:cNvPr>
          <p:cNvSpPr/>
          <p:nvPr/>
        </p:nvSpPr>
        <p:spPr>
          <a:xfrm>
            <a:off x="9185706" y="5159987"/>
            <a:ext cx="6288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B6FB9A-4340-5F42-BBE2-3804D9331E38}"/>
              </a:ext>
            </a:extLst>
          </p:cNvPr>
          <p:cNvSpPr txBox="1"/>
          <p:nvPr/>
        </p:nvSpPr>
        <p:spPr>
          <a:xfrm>
            <a:off x="3534593" y="4595524"/>
            <a:ext cx="2402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</a:t>
            </a:r>
            <a:r>
              <a:rPr lang="fr-FR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Variables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AA8A2924-37CF-E140-A70C-913C587DE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" y="5594454"/>
            <a:ext cx="1811083" cy="126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2E1C347-4C8C-3043-9784-67A8A3951C9E}"/>
              </a:ext>
            </a:extLst>
          </p:cNvPr>
          <p:cNvSpPr txBox="1"/>
          <p:nvPr/>
        </p:nvSpPr>
        <p:spPr>
          <a:xfrm>
            <a:off x="1851356" y="6635103"/>
            <a:ext cx="1237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Sloyan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2019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C94F81F-B7FF-904D-9E82-340986799968}"/>
              </a:ext>
            </a:extLst>
          </p:cNvPr>
          <p:cNvSpPr txBox="1"/>
          <p:nvPr/>
        </p:nvSpPr>
        <p:spPr>
          <a:xfrm>
            <a:off x="2708465" y="6134873"/>
            <a:ext cx="10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goosocean.org</a:t>
            </a:r>
            <a:endParaRPr lang="fr-FR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726DD70-344A-CE45-B624-BC58D1861D8D}"/>
              </a:ext>
            </a:extLst>
          </p:cNvPr>
          <p:cNvSpPr txBox="1"/>
          <p:nvPr/>
        </p:nvSpPr>
        <p:spPr>
          <a:xfrm>
            <a:off x="5526746" y="5818592"/>
            <a:ext cx="10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goosocean.org</a:t>
            </a:r>
            <a:endParaRPr lang="fr-FR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èche courbée vers le haut 21">
            <a:extLst>
              <a:ext uri="{FF2B5EF4-FFF2-40B4-BE49-F238E27FC236}">
                <a16:creationId xmlns:a16="http://schemas.microsoft.com/office/drawing/2014/main" id="{9B43C57F-0F2D-0244-88F7-FB137BA0E856}"/>
              </a:ext>
            </a:extLst>
          </p:cNvPr>
          <p:cNvSpPr/>
          <p:nvPr/>
        </p:nvSpPr>
        <p:spPr>
          <a:xfrm>
            <a:off x="2553630" y="6330458"/>
            <a:ext cx="7697092" cy="46498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682EFC6-9DD6-804A-8200-F2916AF673E8}"/>
              </a:ext>
            </a:extLst>
          </p:cNvPr>
          <p:cNvSpPr txBox="1"/>
          <p:nvPr/>
        </p:nvSpPr>
        <p:spPr>
          <a:xfrm>
            <a:off x="5937559" y="6489435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</p:txBody>
      </p:sp>
      <p:sp>
        <p:nvSpPr>
          <p:cNvPr id="30" name="Flèche courbée vers le haut 29">
            <a:extLst>
              <a:ext uri="{FF2B5EF4-FFF2-40B4-BE49-F238E27FC236}">
                <a16:creationId xmlns:a16="http://schemas.microsoft.com/office/drawing/2014/main" id="{1C975434-663B-F540-B932-7996F3A9F920}"/>
              </a:ext>
            </a:extLst>
          </p:cNvPr>
          <p:cNvSpPr/>
          <p:nvPr/>
        </p:nvSpPr>
        <p:spPr>
          <a:xfrm flipV="1">
            <a:off x="2611793" y="4103528"/>
            <a:ext cx="7697092" cy="36162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1B92B97-D813-7C4C-8FA4-9CD0BC4BDF51}"/>
              </a:ext>
            </a:extLst>
          </p:cNvPr>
          <p:cNvSpPr txBox="1"/>
          <p:nvPr/>
        </p:nvSpPr>
        <p:spPr>
          <a:xfrm>
            <a:off x="5937559" y="4076323"/>
            <a:ext cx="9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30FF115-EADE-7F47-BC58-135BC5D8790F}"/>
              </a:ext>
            </a:extLst>
          </p:cNvPr>
          <p:cNvSpPr txBox="1"/>
          <p:nvPr/>
        </p:nvSpPr>
        <p:spPr>
          <a:xfrm>
            <a:off x="7385156" y="4565253"/>
            <a:ext cx="1285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TTOIF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F47EAF7-1B62-634B-8611-728B38E94AA2}"/>
              </a:ext>
            </a:extLst>
          </p:cNvPr>
          <p:cNvSpPr txBox="1"/>
          <p:nvPr/>
        </p:nvSpPr>
        <p:spPr>
          <a:xfrm>
            <a:off x="10340123" y="6388882"/>
            <a:ext cx="1984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INDICATORS</a:t>
            </a:r>
          </a:p>
        </p:txBody>
      </p:sp>
      <p:sp>
        <p:nvSpPr>
          <p:cNvPr id="3" name="Google Shape;108;p6">
            <a:extLst>
              <a:ext uri="{FF2B5EF4-FFF2-40B4-BE49-F238E27FC236}">
                <a16:creationId xmlns:a16="http://schemas.microsoft.com/office/drawing/2014/main" id="{761D1DCC-589B-D797-5976-187E7AD7D2E2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537E786-4314-4EDA-DCC2-6816D85CEBB2}"/>
              </a:ext>
            </a:extLst>
          </p:cNvPr>
          <p:cNvSpPr txBox="1"/>
          <p:nvPr/>
        </p:nvSpPr>
        <p:spPr>
          <a:xfrm>
            <a:off x="275442" y="184214"/>
            <a:ext cx="2694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fr-FR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do?</a:t>
            </a:r>
          </a:p>
        </p:txBody>
      </p:sp>
    </p:spTree>
    <p:extLst>
      <p:ext uri="{BB962C8B-B14F-4D97-AF65-F5344CB8AC3E}">
        <p14:creationId xmlns:p14="http://schemas.microsoft.com/office/powerpoint/2010/main" val="977850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0996722-6591-1E44-8ED0-B8C4C9BF1FAE}"/>
              </a:ext>
            </a:extLst>
          </p:cNvPr>
          <p:cNvSpPr txBox="1"/>
          <p:nvPr/>
        </p:nvSpPr>
        <p:spPr>
          <a:xfrm>
            <a:off x="122663" y="1148674"/>
            <a:ext cx="837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initiatives for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 </a:t>
            </a:r>
            <a:r>
              <a:rPr lang="fr-FR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applications</a:t>
            </a:r>
          </a:p>
        </p:txBody>
      </p:sp>
      <p:pic>
        <p:nvPicPr>
          <p:cNvPr id="3074" name="Picture 2" descr="GCOS | WMO">
            <a:extLst>
              <a:ext uri="{FF2B5EF4-FFF2-40B4-BE49-F238E27FC236}">
                <a16:creationId xmlns:a16="http://schemas.microsoft.com/office/drawing/2014/main" id="{0621E789-23BC-5A4D-8BED-FE1FF45D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9" y="1662872"/>
            <a:ext cx="2493033" cy="16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1EF61DF-DDEC-5548-82E2-F984EC3E1A85}"/>
              </a:ext>
            </a:extLst>
          </p:cNvPr>
          <p:cNvSpPr txBox="1"/>
          <p:nvPr/>
        </p:nvSpPr>
        <p:spPr>
          <a:xfrm>
            <a:off x="122663" y="3321872"/>
            <a:ext cx="96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gcos.wmo.int</a:t>
            </a:r>
            <a:endParaRPr lang="fr-FR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Pourquoi est-il important de travailler avec les mers régionales ? | UNEP -  UN Environment Programme">
            <a:extLst>
              <a:ext uri="{FF2B5EF4-FFF2-40B4-BE49-F238E27FC236}">
                <a16:creationId xmlns:a16="http://schemas.microsoft.com/office/drawing/2014/main" id="{77F83AD9-6704-3C48-8FEC-17FA8685B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5" y="3868540"/>
            <a:ext cx="3739477" cy="264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B3F5A9B-EE96-A848-B32B-F276A795D902}"/>
              </a:ext>
            </a:extLst>
          </p:cNvPr>
          <p:cNvSpPr txBox="1"/>
          <p:nvPr/>
        </p:nvSpPr>
        <p:spPr>
          <a:xfrm>
            <a:off x="183149" y="6512924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unep.org</a:t>
            </a:r>
            <a:endParaRPr lang="fr-FR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Convention on Biological Diversity">
            <a:extLst>
              <a:ext uri="{FF2B5EF4-FFF2-40B4-BE49-F238E27FC236}">
                <a16:creationId xmlns:a16="http://schemas.microsoft.com/office/drawing/2014/main" id="{E94E63D2-E100-F348-AAFB-34978F095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07" y="1821896"/>
            <a:ext cx="2957592" cy="11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74EBEF2-9707-374B-B7BC-277B956FD239}"/>
              </a:ext>
            </a:extLst>
          </p:cNvPr>
          <p:cNvSpPr txBox="1"/>
          <p:nvPr/>
        </p:nvSpPr>
        <p:spPr>
          <a:xfrm>
            <a:off x="3849776" y="3140645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cbd.int</a:t>
            </a:r>
            <a:endParaRPr lang="fr-FR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Why | Emodnet Chemistry">
            <a:extLst>
              <a:ext uri="{FF2B5EF4-FFF2-40B4-BE49-F238E27FC236}">
                <a16:creationId xmlns:a16="http://schemas.microsoft.com/office/drawing/2014/main" id="{ED1C7C1F-7F52-BC4A-A3EA-BD6BF8A5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158" y="1653391"/>
            <a:ext cx="42418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A505D1-5BAF-6946-AB32-03CC4EE29527}"/>
              </a:ext>
            </a:extLst>
          </p:cNvPr>
          <p:cNvSpPr/>
          <p:nvPr/>
        </p:nvSpPr>
        <p:spPr>
          <a:xfrm>
            <a:off x="10158126" y="3586610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emodnet-chemistry.eu</a:t>
            </a:r>
            <a:endParaRPr lang="fr-FR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2" name="Picture 10" descr="Sustainable Development Goals | Paris 21">
            <a:extLst>
              <a:ext uri="{FF2B5EF4-FFF2-40B4-BE49-F238E27FC236}">
                <a16:creationId xmlns:a16="http://schemas.microsoft.com/office/drawing/2014/main" id="{5C5567CB-8652-B646-85A0-2405A745B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702" y="4066236"/>
            <a:ext cx="37338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771376-EF1D-EC45-8367-67AD7A0DF59F}"/>
              </a:ext>
            </a:extLst>
          </p:cNvPr>
          <p:cNvSpPr/>
          <p:nvPr/>
        </p:nvSpPr>
        <p:spPr>
          <a:xfrm>
            <a:off x="4252433" y="6224774"/>
            <a:ext cx="8499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sdgs.un.org</a:t>
            </a:r>
            <a:endParaRPr lang="fr-FR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9E28EF-8A4D-484A-B101-DD542FAB67B5}"/>
              </a:ext>
            </a:extLst>
          </p:cNvPr>
          <p:cNvSpPr/>
          <p:nvPr/>
        </p:nvSpPr>
        <p:spPr>
          <a:xfrm>
            <a:off x="8314521" y="4327710"/>
            <a:ext cx="3877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Major challenge, as 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‘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uptake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ecosystem-based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uncoordinated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confused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point of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global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agendas and in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cases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well-developed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indicator sets.’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(UNEP, 2014)</a:t>
            </a:r>
          </a:p>
        </p:txBody>
      </p:sp>
      <p:sp>
        <p:nvSpPr>
          <p:cNvPr id="2" name="Google Shape;108;p6">
            <a:extLst>
              <a:ext uri="{FF2B5EF4-FFF2-40B4-BE49-F238E27FC236}">
                <a16:creationId xmlns:a16="http://schemas.microsoft.com/office/drawing/2014/main" id="{4F460D2F-36EC-3DFD-C583-65042C04C45A}"/>
              </a:ext>
            </a:extLst>
          </p:cNvPr>
          <p:cNvSpPr txBox="1"/>
          <p:nvPr/>
        </p:nvSpPr>
        <p:spPr>
          <a:xfrm>
            <a:off x="2206" y="0"/>
            <a:ext cx="12213896" cy="896702"/>
          </a:xfrm>
          <a:prstGeom prst="rect">
            <a:avLst/>
          </a:prstGeom>
          <a:gradFill>
            <a:gsLst>
              <a:gs pos="0">
                <a:srgbClr val="0684C8"/>
              </a:gs>
              <a:gs pos="93000">
                <a:srgbClr val="098F9C"/>
              </a:gs>
              <a:gs pos="100000">
                <a:srgbClr val="098F9C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8850" rIns="0" bIns="48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lang="fr-FR" sz="58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899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55C909-A987-3C41-A518-86F09B395C32}"/>
              </a:ext>
            </a:extLst>
          </p:cNvPr>
          <p:cNvSpPr txBox="1"/>
          <p:nvPr/>
        </p:nvSpPr>
        <p:spPr>
          <a:xfrm>
            <a:off x="266035" y="219954"/>
            <a:ext cx="6490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international applications &amp; use</a:t>
            </a:r>
          </a:p>
        </p:txBody>
      </p:sp>
    </p:spTree>
    <p:extLst>
      <p:ext uri="{BB962C8B-B14F-4D97-AF65-F5344CB8AC3E}">
        <p14:creationId xmlns:p14="http://schemas.microsoft.com/office/powerpoint/2010/main" val="1160227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3681</Words>
  <Application>Microsoft Macintosh PowerPoint</Application>
  <PresentationFormat>Grand écran</PresentationFormat>
  <Paragraphs>542</Paragraphs>
  <Slides>30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Arial</vt:lpstr>
      <vt:lpstr>Calibri</vt:lpstr>
      <vt:lpstr>Helvetica</vt:lpstr>
      <vt:lpstr>Wingdings</vt:lpstr>
      <vt:lpstr>Office Theme</vt:lpstr>
      <vt:lpstr>OOPC report</vt:lpstr>
      <vt:lpstr>Boundary Systems</vt:lpstr>
      <vt:lpstr>Boundary Systems</vt:lpstr>
      <vt:lpstr>Boundary Systems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OOPC report</dc:title>
  <dc:creator>Bernadette Sloyan</dc:creator>
  <cp:lastModifiedBy>Karina von Schuckmann</cp:lastModifiedBy>
  <cp:revision>16</cp:revision>
  <dcterms:created xsi:type="dcterms:W3CDTF">2019-04-01T23:24:49Z</dcterms:created>
  <dcterms:modified xsi:type="dcterms:W3CDTF">2022-10-21T08:13:28Z</dcterms:modified>
</cp:coreProperties>
</file>