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94" r:id="rId3"/>
    <p:sldId id="292" r:id="rId4"/>
    <p:sldId id="293" r:id="rId5"/>
    <p:sldId id="289" r:id="rId6"/>
    <p:sldId id="290" r:id="rId7"/>
    <p:sldId id="297" r:id="rId8"/>
    <p:sldId id="295" r:id="rId9"/>
    <p:sldId id="296" r:id="rId10"/>
    <p:sldId id="299" r:id="rId11"/>
    <p:sldId id="300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hHBu+xODN/dKuCk0nvY327E+a1y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renzo Cugliari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E7ED85-4F47-4DA1-923B-00884D6A2C04}">
  <a:tblStyle styleId="{7CE7ED85-4F47-4DA1-923B-00884D6A2C0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55DFC4F-27F2-4FF9-A16D-76255EC9CC1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47" Type="http://customschemas.google.com/relationships/presentationmetadata" Target="meta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4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67066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56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165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65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852b6622f1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1852b6622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5525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59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571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verticale e tes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272779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xmlns="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83069"/>
            <a:ext cx="9152069" cy="3779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001728"/>
            <a:ext cx="2846584" cy="1810823"/>
          </a:xfrm>
        </p:spPr>
        <p:txBody>
          <a:bodyPr anchor="b">
            <a:normAutofit/>
          </a:bodyPr>
          <a:lstStyle>
            <a:lvl1pPr algn="l">
              <a:defRPr sz="3375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2909578"/>
            <a:ext cx="2846584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891337" y="1579652"/>
            <a:ext cx="4284323" cy="2816136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xmlns="" id="{6EDCB0A2-728A-49A8-AB77-143BA4F3D5D7}"/>
              </a:ext>
            </a:extLst>
          </p:cNvPr>
          <p:cNvSpPr txBox="1">
            <a:spLocks/>
          </p:cNvSpPr>
          <p:nvPr userDrawn="1"/>
        </p:nvSpPr>
        <p:spPr>
          <a:xfrm>
            <a:off x="7366196" y="146379"/>
            <a:ext cx="1402556" cy="54768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dirty="0"/>
              <a:t>Logo soggetto attuatore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8650" y="4261247"/>
            <a:ext cx="2846583" cy="36195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153480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3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2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914400" lvl="1" indent="-381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800"/>
            </a:lvl2pPr>
            <a:lvl3pPr marL="1371600" lvl="2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828800" lvl="3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350"/>
            </a:lvl4pPr>
            <a:lvl5pPr marL="2286000" lvl="4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350"/>
            </a:lvl5pPr>
            <a:lvl6pPr marL="2743200" lvl="5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3200400" lvl="6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3657600" lvl="7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4114800" lvl="8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914400" lvl="1" indent="-381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800"/>
            </a:lvl2pPr>
            <a:lvl3pPr marL="1371600" lvl="2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828800" lvl="3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350"/>
            </a:lvl4pPr>
            <a:lvl5pPr marL="2286000" lvl="4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350"/>
            </a:lvl5pPr>
            <a:lvl6pPr marL="2743200" lvl="5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3200400" lvl="6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3657600" lvl="7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4114800" lvl="8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914400" lvl="1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2pPr>
            <a:lvl3pPr marL="1371600" lvl="2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828800" lvl="3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200"/>
            </a:lvl4pPr>
            <a:lvl5pPr marL="2286000" lvl="4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200"/>
            </a:lvl5pPr>
            <a:lvl6pPr marL="2743200" lvl="5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6pPr>
            <a:lvl7pPr marL="3200400" lvl="6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7pPr>
            <a:lvl8pPr marL="3657600" lvl="7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8pPr>
            <a:lvl9pPr marL="4114800" lvl="8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914400" lvl="1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2pPr>
            <a:lvl3pPr marL="1371600" lvl="2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828800" lvl="3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200"/>
            </a:lvl4pPr>
            <a:lvl5pPr marL="2286000" lvl="4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200"/>
            </a:lvl5pPr>
            <a:lvl6pPr marL="2743200" lvl="5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6pPr>
            <a:lvl7pPr marL="3200400" lvl="6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7pPr>
            <a:lvl8pPr marL="3657600" lvl="7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8pPr>
            <a:lvl9pPr marL="4114800" lvl="8" indent="-330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914400" lvl="1" indent="-406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100"/>
            </a:lvl2pPr>
            <a:lvl3pPr marL="1371600" lvl="2" indent="-381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828800" lvl="3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4pPr>
            <a:lvl5pPr marL="2286000" lvl="4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500"/>
            </a:lvl5pPr>
            <a:lvl6pPr marL="2743200" lvl="5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3200400" lvl="6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3657600" lvl="7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4114800" lvl="8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414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r>
              <a:rPr lang="it-IT" sz="2700" b="1" dirty="0" smtClean="0">
                <a:solidFill>
                  <a:schemeClr val="bg2"/>
                </a:solidFill>
              </a:rPr>
              <a:t/>
            </a:r>
            <a:br>
              <a:rPr lang="it-IT" sz="2700" b="1" dirty="0" smtClean="0">
                <a:solidFill>
                  <a:schemeClr val="bg2"/>
                </a:solidFill>
              </a:rPr>
            </a:br>
            <a:r>
              <a:rPr lang="it-IT" sz="2700" b="1" dirty="0" smtClean="0">
                <a:solidFill>
                  <a:schemeClr val="bg2"/>
                </a:solidFill>
              </a:rPr>
              <a:t/>
            </a:r>
            <a:br>
              <a:rPr lang="it-IT" sz="2700" b="1" dirty="0" smtClean="0">
                <a:solidFill>
                  <a:schemeClr val="bg2"/>
                </a:solidFill>
              </a:rPr>
            </a:br>
            <a:r>
              <a:rPr lang="it-IT" sz="2700" b="1" dirty="0">
                <a:solidFill>
                  <a:schemeClr val="bg2"/>
                </a:solidFill>
              </a:rPr>
              <a:t/>
            </a:r>
            <a:br>
              <a:rPr lang="it-IT" sz="2700" b="1" dirty="0">
                <a:solidFill>
                  <a:schemeClr val="bg2"/>
                </a:solidFill>
              </a:rPr>
            </a:br>
            <a:r>
              <a:rPr lang="it-IT" sz="2700" b="1" dirty="0" smtClean="0">
                <a:solidFill>
                  <a:schemeClr val="bg2"/>
                </a:solidFill>
              </a:rPr>
              <a:t/>
            </a:r>
            <a:br>
              <a:rPr lang="it-IT" sz="2700" b="1" dirty="0" smtClean="0">
                <a:solidFill>
                  <a:schemeClr val="bg2"/>
                </a:solidFill>
              </a:rPr>
            </a:br>
            <a:r>
              <a:rPr lang="it-IT" sz="3200" b="1" dirty="0" smtClean="0">
                <a:solidFill>
                  <a:schemeClr val="bg2"/>
                </a:solidFill>
              </a:rPr>
              <a:t>INGV Tsunami </a:t>
            </a:r>
            <a:r>
              <a:rPr lang="it-IT" sz="3200" b="1" dirty="0" err="1" smtClean="0">
                <a:solidFill>
                  <a:schemeClr val="bg2"/>
                </a:solidFill>
              </a:rPr>
              <a:t>Alert</a:t>
            </a:r>
            <a:r>
              <a:rPr lang="it-IT" sz="3200" b="1" dirty="0" smtClean="0">
                <a:solidFill>
                  <a:schemeClr val="bg2"/>
                </a:solidFill>
              </a:rPr>
              <a:t> Center</a:t>
            </a:r>
            <a:br>
              <a:rPr lang="it-IT" sz="3200" b="1" dirty="0" smtClean="0">
                <a:solidFill>
                  <a:schemeClr val="bg2"/>
                </a:solidFill>
              </a:rPr>
            </a:br>
            <a:r>
              <a:rPr lang="it-IT" sz="2700" b="1" dirty="0" smtClean="0">
                <a:solidFill>
                  <a:schemeClr val="bg2"/>
                </a:solidFill>
              </a:rPr>
              <a:t/>
            </a:r>
            <a:br>
              <a:rPr lang="it-IT" sz="2700" b="1" dirty="0" smtClean="0">
                <a:solidFill>
                  <a:schemeClr val="bg2"/>
                </a:solidFill>
              </a:rPr>
            </a:br>
            <a:r>
              <a:rPr lang="it-IT" sz="2400" b="1" dirty="0">
                <a:solidFill>
                  <a:srgbClr val="002060"/>
                </a:solidFill>
              </a:rPr>
              <a:t>NEAMTWS </a:t>
            </a:r>
            <a:r>
              <a:rPr lang="it-IT" sz="2400" b="1" dirty="0" err="1">
                <a:solidFill>
                  <a:srgbClr val="002060"/>
                </a:solidFill>
              </a:rPr>
              <a:t>Experts</a:t>
            </a:r>
            <a:r>
              <a:rPr lang="it-IT" sz="2400" b="1" dirty="0">
                <a:solidFill>
                  <a:srgbClr val="002060"/>
                </a:solidFill>
              </a:rPr>
              <a:t> Meeting </a:t>
            </a:r>
            <a:r>
              <a:rPr lang="it-IT" sz="2400" dirty="0">
                <a:solidFill>
                  <a:srgbClr val="002060"/>
                </a:solidFill>
              </a:rPr>
              <a:t/>
            </a:r>
            <a:br>
              <a:rPr lang="it-IT" sz="2400" dirty="0">
                <a:solidFill>
                  <a:srgbClr val="002060"/>
                </a:solidFill>
              </a:rPr>
            </a:br>
            <a:r>
              <a:rPr lang="it-IT" sz="2400" dirty="0" err="1">
                <a:solidFill>
                  <a:srgbClr val="002060"/>
                </a:solidFill>
              </a:rPr>
              <a:t>Implementing</a:t>
            </a:r>
            <a:r>
              <a:rPr lang="it-IT" sz="2400" dirty="0">
                <a:solidFill>
                  <a:srgbClr val="002060"/>
                </a:solidFill>
              </a:rPr>
              <a:t> NEAMTWS 2030 </a:t>
            </a:r>
            <a:r>
              <a:rPr lang="it-IT" sz="2400" dirty="0" err="1">
                <a:solidFill>
                  <a:srgbClr val="002060"/>
                </a:solidFill>
              </a:rPr>
              <a:t>Strategy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smtClean="0">
                <a:solidFill>
                  <a:srgbClr val="002060"/>
                </a:solidFill>
              </a:rPr>
              <a:t/>
            </a:r>
            <a:br>
              <a:rPr lang="it-IT" sz="2400" dirty="0" smtClean="0">
                <a:solidFill>
                  <a:srgbClr val="002060"/>
                </a:solidFill>
              </a:rPr>
            </a:br>
            <a:r>
              <a:rPr lang="it-IT" sz="2400" dirty="0" err="1" smtClean="0">
                <a:solidFill>
                  <a:srgbClr val="002060"/>
                </a:solidFill>
              </a:rPr>
              <a:t>Opportunities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>
                <a:solidFill>
                  <a:srgbClr val="002060"/>
                </a:solidFill>
              </a:rPr>
              <a:t>and </a:t>
            </a:r>
            <a:r>
              <a:rPr lang="it-IT" sz="2400" dirty="0" err="1">
                <a:solidFill>
                  <a:srgbClr val="002060"/>
                </a:solidFill>
              </a:rPr>
              <a:t>Actions</a:t>
            </a:r>
            <a:r>
              <a:rPr lang="it-IT" sz="2400" dirty="0">
                <a:solidFill>
                  <a:srgbClr val="002060"/>
                </a:solidFill>
              </a:rPr>
              <a:t> to </a:t>
            </a:r>
            <a:r>
              <a:rPr lang="it-IT" sz="2400" dirty="0" err="1">
                <a:solidFill>
                  <a:srgbClr val="002060"/>
                </a:solidFill>
              </a:rPr>
              <a:t>Explore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smtClean="0">
                <a:solidFill>
                  <a:srgbClr val="002060"/>
                </a:solidFill>
              </a:rPr>
              <a:t/>
            </a:r>
            <a:br>
              <a:rPr lang="it-IT" sz="2400" dirty="0" smtClean="0">
                <a:solidFill>
                  <a:srgbClr val="002060"/>
                </a:solidFill>
              </a:rPr>
            </a:br>
            <a:r>
              <a:rPr lang="it-IT" sz="2400" dirty="0">
                <a:solidFill>
                  <a:srgbClr val="002060"/>
                </a:solidFill>
              </a:rPr>
              <a:t/>
            </a:r>
            <a:br>
              <a:rPr lang="it-IT" sz="2400" dirty="0">
                <a:solidFill>
                  <a:srgbClr val="002060"/>
                </a:solidFill>
              </a:rPr>
            </a:br>
            <a:r>
              <a:rPr lang="it-IT" sz="2400" dirty="0">
                <a:solidFill>
                  <a:srgbClr val="002060"/>
                </a:solidFill>
              </a:rPr>
              <a:t>28-30 </a:t>
            </a:r>
            <a:r>
              <a:rPr lang="it-IT" sz="2400" dirty="0" err="1" smtClean="0">
                <a:solidFill>
                  <a:srgbClr val="002060"/>
                </a:solidFill>
              </a:rPr>
              <a:t>November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dirty="0" err="1">
                <a:solidFill>
                  <a:srgbClr val="002060"/>
                </a:solidFill>
              </a:rPr>
              <a:t>Naples</a:t>
            </a:r>
            <a:r>
              <a:rPr lang="it-IT" sz="2400" dirty="0">
                <a:solidFill>
                  <a:srgbClr val="002060"/>
                </a:solidFill>
              </a:rPr>
              <a:t>, </a:t>
            </a:r>
            <a:r>
              <a:rPr lang="it-IT" sz="2400" dirty="0" err="1">
                <a:solidFill>
                  <a:srgbClr val="002060"/>
                </a:solidFill>
              </a:rPr>
              <a:t>Italy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700" b="1" dirty="0">
                <a:solidFill>
                  <a:schemeClr val="bg2"/>
                </a:solidFill>
              </a:rPr>
              <a:t/>
            </a:r>
            <a:br>
              <a:rPr lang="it-IT" sz="2700" b="1" dirty="0">
                <a:solidFill>
                  <a:schemeClr val="bg2"/>
                </a:solidFill>
              </a:rPr>
            </a:br>
            <a:r>
              <a:rPr lang="it-IT" sz="27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it-IT" sz="27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it-IT" sz="2250" dirty="0">
                <a:solidFill>
                  <a:schemeClr val="bg2"/>
                </a:solidFill>
              </a:rPr>
              <a:t/>
            </a:r>
            <a:br>
              <a:rPr lang="it-IT" sz="2250" dirty="0">
                <a:solidFill>
                  <a:schemeClr val="bg2"/>
                </a:solidFill>
              </a:rPr>
            </a:br>
            <a:endParaRPr sz="2250" dirty="0">
              <a:solidFill>
                <a:schemeClr val="bg2"/>
              </a:solidFill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975757" y="3094265"/>
            <a:ext cx="326571" cy="326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500" y="0"/>
            <a:ext cx="1968500" cy="1113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-187721"/>
            <a:ext cx="8229600" cy="857250"/>
          </a:xfrm>
        </p:spPr>
        <p:txBody>
          <a:bodyPr>
            <a:normAutofit/>
          </a:bodyPr>
          <a:lstStyle/>
          <a:p>
            <a:r>
              <a:rPr lang="it-IT" sz="3600" dirty="0"/>
              <a:t>Pillar 3- </a:t>
            </a:r>
            <a:r>
              <a:rPr lang="it-IT" sz="3600" dirty="0" err="1"/>
              <a:t>Awareness</a:t>
            </a:r>
            <a:r>
              <a:rPr lang="it-IT" sz="3600" dirty="0"/>
              <a:t> and </a:t>
            </a:r>
            <a:r>
              <a:rPr lang="it-IT" sz="3600" dirty="0" err="1"/>
              <a:t>Response</a:t>
            </a:r>
            <a:endParaRPr lang="it-IT" sz="36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457200" y="781051"/>
            <a:ext cx="8229600" cy="3394472"/>
          </a:xfrm>
        </p:spPr>
        <p:txBody>
          <a:bodyPr>
            <a:normAutofit fontScale="70000" lnSpcReduction="20000"/>
          </a:bodyPr>
          <a:lstStyle/>
          <a:p>
            <a:r>
              <a:rPr lang="it-IT" sz="2800" b="1" dirty="0" err="1" smtClean="0">
                <a:solidFill>
                  <a:srgbClr val="0070C0"/>
                </a:solidFill>
              </a:rPr>
              <a:t>Risk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perception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studies</a:t>
            </a:r>
            <a:endParaRPr lang="it-IT" sz="2800" b="1" dirty="0" smtClean="0">
              <a:solidFill>
                <a:srgbClr val="0070C0"/>
              </a:solidFill>
            </a:endParaRPr>
          </a:p>
          <a:p>
            <a:pPr lvl="1"/>
            <a:r>
              <a:rPr lang="it-IT" sz="2400" dirty="0">
                <a:solidFill>
                  <a:srgbClr val="0070C0"/>
                </a:solidFill>
              </a:rPr>
              <a:t>A </a:t>
            </a:r>
            <a:r>
              <a:rPr lang="it-IT" sz="2400" dirty="0" err="1">
                <a:solidFill>
                  <a:srgbClr val="0070C0"/>
                </a:solidFill>
              </a:rPr>
              <a:t>study</a:t>
            </a:r>
            <a:r>
              <a:rPr lang="it-IT" sz="2400" dirty="0">
                <a:solidFill>
                  <a:srgbClr val="0070C0"/>
                </a:solidFill>
              </a:rPr>
              <a:t> on global RP </a:t>
            </a:r>
            <a:r>
              <a:rPr lang="it-IT" sz="2400" dirty="0" err="1">
                <a:solidFill>
                  <a:srgbClr val="0070C0"/>
                </a:solidFill>
              </a:rPr>
              <a:t>studies</a:t>
            </a:r>
            <a:r>
              <a:rPr lang="it-IT" sz="2400" dirty="0">
                <a:solidFill>
                  <a:srgbClr val="0070C0"/>
                </a:solidFill>
              </a:rPr>
              <a:t> (</a:t>
            </a:r>
            <a:r>
              <a:rPr lang="it-IT" sz="2400" dirty="0" err="1">
                <a:solidFill>
                  <a:srgbClr val="0070C0"/>
                </a:solidFill>
              </a:rPr>
              <a:t>Cugliari</a:t>
            </a:r>
            <a:r>
              <a:rPr lang="it-IT" sz="2400" dirty="0">
                <a:solidFill>
                  <a:srgbClr val="0070C0"/>
                </a:solidFill>
              </a:rPr>
              <a:t> et al., </a:t>
            </a:r>
            <a:r>
              <a:rPr lang="it-IT" sz="2400" dirty="0" err="1" smtClean="0">
                <a:solidFill>
                  <a:srgbClr val="0070C0"/>
                </a:solidFill>
              </a:rPr>
              <a:t>Frontiers</a:t>
            </a:r>
            <a:r>
              <a:rPr lang="it-IT" sz="2400" dirty="0" smtClean="0">
                <a:solidFill>
                  <a:srgbClr val="0070C0"/>
                </a:solidFill>
              </a:rPr>
              <a:t>, in </a:t>
            </a:r>
            <a:r>
              <a:rPr lang="it-IT" sz="2400" dirty="0">
                <a:solidFill>
                  <a:srgbClr val="0070C0"/>
                </a:solidFill>
              </a:rPr>
              <a:t>press 2022)</a:t>
            </a:r>
          </a:p>
          <a:p>
            <a:pPr lvl="1"/>
            <a:r>
              <a:rPr lang="it-IT" sz="2400" dirty="0">
                <a:solidFill>
                  <a:srgbClr val="0070C0"/>
                </a:solidFill>
              </a:rPr>
              <a:t>New </a:t>
            </a:r>
            <a:r>
              <a:rPr lang="it-IT" sz="2400" dirty="0" err="1">
                <a:solidFill>
                  <a:srgbClr val="0070C0"/>
                </a:solidFill>
              </a:rPr>
              <a:t>regions</a:t>
            </a:r>
            <a:r>
              <a:rPr lang="it-IT" sz="2400" dirty="0">
                <a:solidFill>
                  <a:srgbClr val="0070C0"/>
                </a:solidFill>
              </a:rPr>
              <a:t> + a </a:t>
            </a:r>
            <a:r>
              <a:rPr lang="it-IT" sz="2400" dirty="0" err="1">
                <a:solidFill>
                  <a:srgbClr val="0070C0"/>
                </a:solidFill>
              </a:rPr>
              <a:t>national</a:t>
            </a:r>
            <a:r>
              <a:rPr lang="it-IT" sz="2400" dirty="0">
                <a:solidFill>
                  <a:srgbClr val="0070C0"/>
                </a:solidFill>
              </a:rPr>
              <a:t> sample (NHESS, in press 2022</a:t>
            </a:r>
            <a:r>
              <a:rPr lang="it-IT" sz="2400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it-IT" sz="2400" dirty="0" err="1" smtClean="0">
                <a:solidFill>
                  <a:srgbClr val="0070C0"/>
                </a:solidFill>
              </a:rPr>
              <a:t>Specific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</a:rPr>
              <a:t>studies</a:t>
            </a:r>
            <a:r>
              <a:rPr lang="it-IT" sz="2400" dirty="0" smtClean="0">
                <a:solidFill>
                  <a:srgbClr val="0070C0"/>
                </a:solidFill>
              </a:rPr>
              <a:t> in </a:t>
            </a:r>
            <a:r>
              <a:rPr lang="it-IT" sz="2400" dirty="0" err="1" smtClean="0">
                <a:solidFill>
                  <a:srgbClr val="0070C0"/>
                </a:solidFill>
              </a:rPr>
              <a:t>schools</a:t>
            </a:r>
            <a:r>
              <a:rPr lang="it-IT" sz="2400" dirty="0" smtClean="0">
                <a:solidFill>
                  <a:srgbClr val="0070C0"/>
                </a:solidFill>
              </a:rPr>
              <a:t> and </a:t>
            </a:r>
            <a:r>
              <a:rPr lang="it-IT" sz="2400" dirty="0" err="1" smtClean="0">
                <a:solidFill>
                  <a:srgbClr val="0070C0"/>
                </a:solidFill>
              </a:rPr>
              <a:t>other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</a:rPr>
              <a:t>stakeholders</a:t>
            </a:r>
            <a:r>
              <a:rPr lang="it-IT" sz="2400" dirty="0" smtClean="0">
                <a:solidFill>
                  <a:srgbClr val="0070C0"/>
                </a:solidFill>
              </a:rPr>
              <a:t> (online </a:t>
            </a:r>
            <a:r>
              <a:rPr lang="it-IT" sz="2400" dirty="0" err="1" smtClean="0">
                <a:solidFill>
                  <a:srgbClr val="0070C0"/>
                </a:solidFill>
              </a:rPr>
              <a:t>questionnaire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mr-IN" sz="2400" dirty="0" smtClean="0">
                <a:solidFill>
                  <a:srgbClr val="0070C0"/>
                </a:solidFill>
              </a:rPr>
              <a:t>–</a:t>
            </a:r>
            <a:r>
              <a:rPr lang="it-IT" sz="2400" dirty="0" smtClean="0">
                <a:solidFill>
                  <a:srgbClr val="0070C0"/>
                </a:solidFill>
              </a:rPr>
              <a:t> mobile </a:t>
            </a:r>
            <a:r>
              <a:rPr lang="it-IT" sz="2400" dirty="0" err="1" smtClean="0">
                <a:solidFill>
                  <a:srgbClr val="0070C0"/>
                </a:solidFill>
              </a:rPr>
              <a:t>phones</a:t>
            </a:r>
            <a:r>
              <a:rPr lang="it-IT" sz="2400" dirty="0" smtClean="0">
                <a:solidFill>
                  <a:srgbClr val="0070C0"/>
                </a:solidFill>
              </a:rPr>
              <a:t>)</a:t>
            </a:r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b="1" dirty="0" smtClean="0">
                <a:solidFill>
                  <a:srgbClr val="0070C0"/>
                </a:solidFill>
              </a:rPr>
              <a:t>Tsunami Ready </a:t>
            </a:r>
          </a:p>
          <a:p>
            <a:pPr lvl="1"/>
            <a:r>
              <a:rPr lang="it-IT" sz="2400" dirty="0" err="1">
                <a:solidFill>
                  <a:srgbClr val="0070C0"/>
                </a:solidFill>
              </a:rPr>
              <a:t>Advancements</a:t>
            </a:r>
            <a:r>
              <a:rPr lang="it-IT" sz="2400" dirty="0">
                <a:solidFill>
                  <a:srgbClr val="0070C0"/>
                </a:solidFill>
              </a:rPr>
              <a:t> in the 3 </a:t>
            </a:r>
            <a:r>
              <a:rPr lang="it-IT" sz="2400" dirty="0" err="1">
                <a:solidFill>
                  <a:srgbClr val="0070C0"/>
                </a:solidFill>
              </a:rPr>
              <a:t>Italian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candidates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it-IT" sz="2400" dirty="0">
                <a:solidFill>
                  <a:srgbClr val="0070C0"/>
                </a:solidFill>
              </a:rPr>
              <a:t>New </a:t>
            </a:r>
            <a:r>
              <a:rPr lang="it-IT" sz="2400" dirty="0" err="1" smtClean="0">
                <a:solidFill>
                  <a:srgbClr val="0070C0"/>
                </a:solidFill>
              </a:rPr>
              <a:t>requests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endParaRPr lang="it-IT" sz="2800" dirty="0" smtClean="0">
              <a:solidFill>
                <a:srgbClr val="0070C0"/>
              </a:solidFill>
            </a:endParaRPr>
          </a:p>
          <a:p>
            <a:r>
              <a:rPr lang="it-IT" sz="2800" b="1" dirty="0" smtClean="0">
                <a:solidFill>
                  <a:srgbClr val="0070C0"/>
                </a:solidFill>
              </a:rPr>
              <a:t>CAT website </a:t>
            </a:r>
            <a:r>
              <a:rPr lang="it-IT" sz="2800" b="1" dirty="0" err="1" smtClean="0">
                <a:solidFill>
                  <a:srgbClr val="0070C0"/>
                </a:solidFill>
              </a:rPr>
              <a:t>updates</a:t>
            </a:r>
            <a:endParaRPr lang="it-IT" sz="2800" b="1" dirty="0" smtClean="0">
              <a:solidFill>
                <a:srgbClr val="0070C0"/>
              </a:solidFill>
            </a:endParaRPr>
          </a:p>
          <a:p>
            <a:pPr lvl="1"/>
            <a:r>
              <a:rPr lang="it-IT" sz="2400" dirty="0">
                <a:solidFill>
                  <a:srgbClr val="0070C0"/>
                </a:solidFill>
              </a:rPr>
              <a:t>24 News in 2022 (</a:t>
            </a:r>
            <a:r>
              <a:rPr lang="it-IT" sz="2400" dirty="0" err="1">
                <a:solidFill>
                  <a:srgbClr val="0070C0"/>
                </a:solidFill>
              </a:rPr>
              <a:t>Italian</a:t>
            </a:r>
            <a:r>
              <a:rPr lang="it-IT" sz="2400" dirty="0">
                <a:solidFill>
                  <a:srgbClr val="0070C0"/>
                </a:solidFill>
              </a:rPr>
              <a:t> and English)</a:t>
            </a:r>
          </a:p>
          <a:p>
            <a:pPr lvl="1"/>
            <a:r>
              <a:rPr lang="it-IT" sz="2400" dirty="0">
                <a:solidFill>
                  <a:srgbClr val="0070C0"/>
                </a:solidFill>
              </a:rPr>
              <a:t>New </a:t>
            </a:r>
            <a:r>
              <a:rPr lang="it-IT" sz="2400" dirty="0" err="1">
                <a:solidFill>
                  <a:srgbClr val="0070C0"/>
                </a:solidFill>
              </a:rPr>
              <a:t>features</a:t>
            </a:r>
            <a:r>
              <a:rPr lang="it-IT" sz="2400" dirty="0">
                <a:solidFill>
                  <a:srgbClr val="0070C0"/>
                </a:solidFill>
              </a:rPr>
              <a:t> on the home page </a:t>
            </a:r>
            <a:r>
              <a:rPr lang="it-IT" sz="2400" dirty="0" err="1">
                <a:solidFill>
                  <a:srgbClr val="0070C0"/>
                </a:solidFill>
              </a:rPr>
              <a:t>map</a:t>
            </a:r>
            <a:r>
              <a:rPr lang="it-IT" sz="2400" dirty="0">
                <a:solidFill>
                  <a:srgbClr val="0070C0"/>
                </a:solidFill>
              </a:rPr>
              <a:t> and on </a:t>
            </a:r>
            <a:r>
              <a:rPr lang="it-IT" sz="2400" dirty="0" err="1" smtClean="0">
                <a:solidFill>
                  <a:srgbClr val="0070C0"/>
                </a:solidFill>
              </a:rPr>
              <a:t>contents</a:t>
            </a:r>
            <a:endParaRPr lang="it-IT" sz="2800" b="1" dirty="0" smtClean="0">
              <a:solidFill>
                <a:srgbClr val="0070C0"/>
              </a:solidFill>
            </a:endParaRPr>
          </a:p>
          <a:p>
            <a:r>
              <a:rPr lang="it-IT" sz="2800" b="1" dirty="0" smtClean="0">
                <a:solidFill>
                  <a:srgbClr val="0070C0"/>
                </a:solidFill>
              </a:rPr>
              <a:t>WTAD 2022 </a:t>
            </a:r>
            <a:r>
              <a:rPr lang="it-IT" sz="2800" b="1" dirty="0" err="1" smtClean="0">
                <a:solidFill>
                  <a:srgbClr val="0070C0"/>
                </a:solidFill>
              </a:rPr>
              <a:t>activities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it-IT" sz="2400" dirty="0" smtClean="0">
                <a:solidFill>
                  <a:srgbClr val="0070C0"/>
                </a:solidFill>
              </a:rPr>
              <a:t>Report in WG4 (Nov. 30)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02071" y="2544610"/>
            <a:ext cx="3093157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6;g15b2682f141_0_212"/>
          <p:cNvSpPr txBox="1"/>
          <p:nvPr/>
        </p:nvSpPr>
        <p:spPr>
          <a:xfrm>
            <a:off x="1758950" y="3907979"/>
            <a:ext cx="202898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+"/>
            </a:pP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ChEESE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smtClean="0"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237;g15b2682f141_0_212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950" y="1007529"/>
            <a:ext cx="5626100" cy="22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39;g15b2682f141_0_21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109" y="3217829"/>
            <a:ext cx="3214941" cy="16462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368300" y="150279"/>
            <a:ext cx="8229600" cy="857250"/>
          </a:xfrm>
        </p:spPr>
        <p:txBody>
          <a:bodyPr>
            <a:normAutofit/>
          </a:bodyPr>
          <a:lstStyle/>
          <a:p>
            <a:r>
              <a:rPr lang="it-IT" sz="3200" dirty="0" err="1" smtClean="0"/>
              <a:t>Participation</a:t>
            </a:r>
            <a:r>
              <a:rPr lang="it-IT" sz="3200" dirty="0" smtClean="0"/>
              <a:t> in </a:t>
            </a:r>
            <a:r>
              <a:rPr lang="it-IT" sz="3200" dirty="0" err="1" smtClean="0"/>
              <a:t>ongoing</a:t>
            </a:r>
            <a:r>
              <a:rPr lang="it-IT" sz="3200" dirty="0" smtClean="0"/>
              <a:t> </a:t>
            </a:r>
            <a:r>
              <a:rPr lang="it-IT" sz="3200" dirty="0" err="1" smtClean="0"/>
              <a:t>projects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8078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/>
          <p:nvPr/>
        </p:nvSpPr>
        <p:spPr>
          <a:xfrm>
            <a:off x="4510278" y="2922237"/>
            <a:ext cx="3360420" cy="1672624"/>
          </a:xfrm>
          <a:prstGeom prst="roundRect">
            <a:avLst>
              <a:gd name="adj" fmla="val 16667"/>
            </a:avLst>
          </a:prstGeom>
          <a:solidFill>
            <a:schemeClr val="accent1">
              <a:alpha val="36862"/>
            </a:scheme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050">
              <a:solidFill>
                <a:schemeClr val="lt1"/>
              </a:solidFill>
            </a:endParaRPr>
          </a:p>
        </p:txBody>
      </p:sp>
      <p:sp>
        <p:nvSpPr>
          <p:cNvPr id="176" name="Google Shape;176;p12"/>
          <p:cNvSpPr txBox="1">
            <a:spLocks noGrp="1"/>
          </p:cNvSpPr>
          <p:nvPr>
            <p:ph type="title"/>
          </p:nvPr>
        </p:nvSpPr>
        <p:spPr>
          <a:xfrm>
            <a:off x="1143000" y="1"/>
            <a:ext cx="7467599" cy="441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l"/>
            <a:r>
              <a:rPr lang="it-IT" sz="2700" smtClean="0"/>
              <a:t>Pillar 1. </a:t>
            </a:r>
            <a:r>
              <a:rPr lang="it-IT" sz="2700" dirty="0" smtClean="0"/>
              <a:t>New </a:t>
            </a:r>
            <a:r>
              <a:rPr lang="it-IT" sz="2700" dirty="0"/>
              <a:t>Tsunami </a:t>
            </a:r>
            <a:r>
              <a:rPr lang="it-IT" sz="2700" dirty="0" err="1"/>
              <a:t>Hazard</a:t>
            </a:r>
            <a:r>
              <a:rPr lang="it-IT" sz="2700" dirty="0"/>
              <a:t> </a:t>
            </a:r>
            <a:r>
              <a:rPr lang="it-IT" sz="2700" dirty="0" err="1"/>
              <a:t>Assessment</a:t>
            </a:r>
            <a:r>
              <a:rPr lang="it-IT" sz="2700" dirty="0"/>
              <a:t> for </a:t>
            </a:r>
            <a:r>
              <a:rPr lang="it-IT" sz="2700" dirty="0" err="1"/>
              <a:t>Italy</a:t>
            </a:r>
            <a:endParaRPr dirty="0"/>
          </a:p>
        </p:txBody>
      </p:sp>
      <p:sp>
        <p:nvSpPr>
          <p:cNvPr id="177" name="Google Shape;177;p12"/>
          <p:cNvSpPr txBox="1"/>
          <p:nvPr/>
        </p:nvSpPr>
        <p:spPr>
          <a:xfrm>
            <a:off x="1445381" y="547894"/>
            <a:ext cx="2728800" cy="2308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it-IT" sz="1050" b="1"/>
              <a:t>New Probabilistic earthquake model</a:t>
            </a:r>
            <a:endParaRPr sz="1050"/>
          </a:p>
        </p:txBody>
      </p:sp>
      <p:sp>
        <p:nvSpPr>
          <p:cNvPr id="178" name="Google Shape;178;p12"/>
          <p:cNvSpPr txBox="1"/>
          <p:nvPr/>
        </p:nvSpPr>
        <p:spPr>
          <a:xfrm>
            <a:off x="1375406" y="999574"/>
            <a:ext cx="2868750" cy="23080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it-IT" sz="1050"/>
              <a:t>List of earthquake scenarios (almost 9 Million)</a:t>
            </a:r>
            <a:endParaRPr sz="1050"/>
          </a:p>
        </p:txBody>
      </p:sp>
      <p:sp>
        <p:nvSpPr>
          <p:cNvPr id="179" name="Google Shape;179;p12"/>
          <p:cNvSpPr txBox="1"/>
          <p:nvPr/>
        </p:nvSpPr>
        <p:spPr>
          <a:xfrm>
            <a:off x="1587806" y="1623731"/>
            <a:ext cx="2444400" cy="7155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it-IT" sz="1050" b="1" dirty="0"/>
              <a:t>Tsunami </a:t>
            </a:r>
            <a:r>
              <a:rPr lang="it-IT" sz="1050" b="1" dirty="0" err="1"/>
              <a:t>modeling</a:t>
            </a:r>
            <a:r>
              <a:rPr lang="it-IT" sz="1050" b="1" dirty="0"/>
              <a:t> </a:t>
            </a:r>
            <a:r>
              <a:rPr lang="it-IT" sz="1050" dirty="0"/>
              <a:t>(</a:t>
            </a:r>
            <a:r>
              <a:rPr lang="it-IT" sz="1050" i="1" dirty="0"/>
              <a:t>Tsunami-</a:t>
            </a:r>
            <a:r>
              <a:rPr lang="it-IT" sz="1050" i="1" dirty="0" err="1"/>
              <a:t>HySEA</a:t>
            </a:r>
            <a:r>
              <a:rPr lang="it-IT" sz="1050" i="1" dirty="0"/>
              <a:t>)</a:t>
            </a:r>
            <a:endParaRPr sz="1050" b="1" dirty="0"/>
          </a:p>
          <a:p>
            <a:r>
              <a:rPr lang="it-IT" sz="1050" dirty="0" err="1"/>
              <a:t>waveforms</a:t>
            </a:r>
            <a:r>
              <a:rPr lang="it-IT" sz="1050" dirty="0"/>
              <a:t> </a:t>
            </a:r>
            <a:r>
              <a:rPr lang="it-IT" sz="1050" dirty="0" err="1"/>
              <a:t>at</a:t>
            </a:r>
            <a:r>
              <a:rPr lang="it-IT" sz="1050" dirty="0"/>
              <a:t> </a:t>
            </a:r>
            <a:r>
              <a:rPr lang="it-IT" sz="1050" dirty="0" err="1"/>
              <a:t>point</a:t>
            </a:r>
            <a:r>
              <a:rPr lang="it-IT" sz="1050" dirty="0"/>
              <a:t> of </a:t>
            </a:r>
            <a:r>
              <a:rPr lang="it-IT" sz="1050" dirty="0" err="1"/>
              <a:t>interest</a:t>
            </a:r>
            <a:endParaRPr sz="1050" dirty="0"/>
          </a:p>
          <a:p>
            <a:r>
              <a:rPr lang="it-IT" sz="1050" dirty="0"/>
              <a:t>10 m </a:t>
            </a:r>
            <a:r>
              <a:rPr lang="it-IT" sz="1050" dirty="0" err="1"/>
              <a:t>isobath</a:t>
            </a:r>
            <a:endParaRPr sz="1050" dirty="0"/>
          </a:p>
          <a:p>
            <a:r>
              <a:rPr lang="it-IT" sz="1050" dirty="0"/>
              <a:t>5 km </a:t>
            </a:r>
            <a:r>
              <a:rPr lang="it-IT" sz="1050" dirty="0" err="1"/>
              <a:t>spacing</a:t>
            </a:r>
            <a:endParaRPr sz="1050" dirty="0"/>
          </a:p>
        </p:txBody>
      </p:sp>
      <p:sp>
        <p:nvSpPr>
          <p:cNvPr id="180" name="Google Shape;180;p12"/>
          <p:cNvSpPr txBox="1"/>
          <p:nvPr/>
        </p:nvSpPr>
        <p:spPr>
          <a:xfrm>
            <a:off x="1400006" y="2765410"/>
            <a:ext cx="2728800" cy="39238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it-IT" sz="1050"/>
              <a:t>Distribution of tsunami height for all scenarios at all target points</a:t>
            </a:r>
            <a:endParaRPr sz="1050"/>
          </a:p>
        </p:txBody>
      </p:sp>
      <p:sp>
        <p:nvSpPr>
          <p:cNvPr id="181" name="Google Shape;181;p12"/>
          <p:cNvSpPr txBox="1"/>
          <p:nvPr/>
        </p:nvSpPr>
        <p:spPr>
          <a:xfrm>
            <a:off x="1709608" y="3417712"/>
            <a:ext cx="2109600" cy="39238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it-IT" sz="1050" b="1"/>
              <a:t>Hazard aggregation &amp;</a:t>
            </a:r>
            <a:endParaRPr sz="1050"/>
          </a:p>
          <a:p>
            <a:r>
              <a:rPr lang="it-IT" sz="1050" b="1"/>
              <a:t>uncertainty quantification</a:t>
            </a:r>
            <a:endParaRPr sz="1050"/>
          </a:p>
        </p:txBody>
      </p:sp>
      <p:sp>
        <p:nvSpPr>
          <p:cNvPr id="182" name="Google Shape;182;p12"/>
          <p:cNvSpPr txBox="1"/>
          <p:nvPr/>
        </p:nvSpPr>
        <p:spPr>
          <a:xfrm>
            <a:off x="1341881" y="4065563"/>
            <a:ext cx="2935800" cy="39238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it-IT" sz="1050"/>
              <a:t>Hazard curves and maps for tsunami height at all target points and related uncertainty </a:t>
            </a:r>
            <a:endParaRPr sz="1050"/>
          </a:p>
        </p:txBody>
      </p:sp>
      <p:cxnSp>
        <p:nvCxnSpPr>
          <p:cNvPr id="183" name="Google Shape;183;p12"/>
          <p:cNvCxnSpPr>
            <a:stCxn id="177" idx="2"/>
            <a:endCxn id="178" idx="0"/>
          </p:cNvCxnSpPr>
          <p:nvPr/>
        </p:nvCxnSpPr>
        <p:spPr>
          <a:xfrm rot="5400000">
            <a:off x="2699342" y="889135"/>
            <a:ext cx="220878" cy="12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4" name="Google Shape;184;p12"/>
          <p:cNvCxnSpPr/>
          <p:nvPr/>
        </p:nvCxnSpPr>
        <p:spPr>
          <a:xfrm rot="-5400000" flipH="1">
            <a:off x="2659217" y="2622651"/>
            <a:ext cx="210375" cy="4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5" name="Google Shape;185;p12"/>
          <p:cNvCxnSpPr/>
          <p:nvPr/>
        </p:nvCxnSpPr>
        <p:spPr>
          <a:xfrm rot="-5400000" flipH="1">
            <a:off x="2659215" y="3300115"/>
            <a:ext cx="210375" cy="4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6" name="Google Shape;186;p12"/>
          <p:cNvCxnSpPr/>
          <p:nvPr/>
        </p:nvCxnSpPr>
        <p:spPr>
          <a:xfrm rot="-5400000" flipH="1">
            <a:off x="2659214" y="3927257"/>
            <a:ext cx="210375" cy="4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7" name="Google Shape;187;p12"/>
          <p:cNvCxnSpPr/>
          <p:nvPr/>
        </p:nvCxnSpPr>
        <p:spPr>
          <a:xfrm rot="-5400000" flipH="1">
            <a:off x="2678541" y="1501629"/>
            <a:ext cx="210375" cy="4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88" name="Google Shape;188;p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5080" y="3611731"/>
            <a:ext cx="1395199" cy="919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7290" y="3607008"/>
            <a:ext cx="1393031" cy="92868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2"/>
          <p:cNvSpPr txBox="1"/>
          <p:nvPr/>
        </p:nvSpPr>
        <p:spPr>
          <a:xfrm>
            <a:off x="4587106" y="2922237"/>
            <a:ext cx="3283592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it-IT" sz="1050" b="1" i="1"/>
              <a:t>Computationally heavy task performed thanks to </a:t>
            </a:r>
            <a:endParaRPr sz="1050"/>
          </a:p>
          <a:p>
            <a:r>
              <a:rPr lang="it-IT" sz="1050" b="1" i="1"/>
              <a:t>High Performance Computing on GPU clusters</a:t>
            </a:r>
            <a:endParaRPr sz="1050"/>
          </a:p>
          <a:p>
            <a:endParaRPr sz="1050" b="1" i="1"/>
          </a:p>
        </p:txBody>
      </p:sp>
      <p:sp>
        <p:nvSpPr>
          <p:cNvPr id="191" name="Google Shape;191;p12"/>
          <p:cNvSpPr txBox="1"/>
          <p:nvPr/>
        </p:nvSpPr>
        <p:spPr>
          <a:xfrm>
            <a:off x="4963703" y="3346386"/>
            <a:ext cx="839475" cy="30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1400"/>
            </a:pPr>
            <a:r>
              <a:rPr lang="it-IT" sz="1050">
                <a:latin typeface="Calibri"/>
                <a:ea typeface="Calibri"/>
                <a:cs typeface="Calibri"/>
                <a:sym typeface="Calibri"/>
              </a:rPr>
              <a:t>HPC5@ENI</a:t>
            </a:r>
            <a:endParaRPr sz="10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2"/>
          <p:cNvSpPr txBox="1"/>
          <p:nvPr/>
        </p:nvSpPr>
        <p:spPr>
          <a:xfrm>
            <a:off x="6316398" y="3350694"/>
            <a:ext cx="1554300" cy="30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1400"/>
            </a:pPr>
            <a:r>
              <a:rPr lang="it-IT" sz="1050">
                <a:latin typeface="Calibri"/>
                <a:ea typeface="Calibri"/>
                <a:cs typeface="Calibri"/>
                <a:sym typeface="Calibri"/>
              </a:rPr>
              <a:t>MARCONI100@CINECA</a:t>
            </a:r>
            <a:endParaRPr sz="105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1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2643" y="573978"/>
            <a:ext cx="2215689" cy="224356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2"/>
          <p:cNvSpPr txBox="1"/>
          <p:nvPr/>
        </p:nvSpPr>
        <p:spPr>
          <a:xfrm>
            <a:off x="7272974" y="577834"/>
            <a:ext cx="1337625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it-IT" sz="1050" dirty="0" err="1"/>
              <a:t>Points</a:t>
            </a:r>
            <a:r>
              <a:rPr lang="it-IT" sz="1050" dirty="0"/>
              <a:t> of </a:t>
            </a:r>
            <a:r>
              <a:rPr lang="it-IT" sz="1050" dirty="0" err="1"/>
              <a:t>interest</a:t>
            </a:r>
            <a:endParaRPr sz="105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400344" y="1814851"/>
            <a:ext cx="1612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- - - &gt;</a:t>
            </a:r>
          </a:p>
          <a:p>
            <a:r>
              <a:rPr lang="it-IT" dirty="0" smtClean="0"/>
              <a:t>+ </a:t>
            </a:r>
            <a:r>
              <a:rPr lang="it-IT" dirty="0" err="1" smtClean="0"/>
              <a:t>local</a:t>
            </a:r>
            <a:r>
              <a:rPr lang="it-IT" dirty="0" smtClean="0"/>
              <a:t> high </a:t>
            </a:r>
            <a:r>
              <a:rPr lang="it-IT" dirty="0" err="1" smtClean="0"/>
              <a:t>resolution</a:t>
            </a:r>
            <a:r>
              <a:rPr lang="it-IT" dirty="0" smtClean="0"/>
              <a:t> </a:t>
            </a:r>
            <a:r>
              <a:rPr lang="it-IT" dirty="0" err="1" smtClean="0"/>
              <a:t>studies</a:t>
            </a:r>
            <a:r>
              <a:rPr lang="it-IT" dirty="0" smtClean="0"/>
              <a:t> on </a:t>
            </a:r>
            <a:r>
              <a:rPr lang="it-IT" dirty="0" err="1" smtClean="0"/>
              <a:t>specific</a:t>
            </a:r>
            <a:r>
              <a:rPr lang="it-IT" dirty="0" smtClean="0"/>
              <a:t> targets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03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2100" y="-238521"/>
            <a:ext cx="8229600" cy="85725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Pillar 2. </a:t>
            </a:r>
            <a:r>
              <a:rPr lang="it-IT" sz="3600" dirty="0" err="1" smtClean="0"/>
              <a:t>Warning</a:t>
            </a:r>
            <a:r>
              <a:rPr lang="it-IT" sz="3600" dirty="0" smtClean="0"/>
              <a:t> </a:t>
            </a:r>
            <a:r>
              <a:rPr lang="mr-IN" sz="3600" dirty="0" smtClean="0"/>
              <a:t>–</a:t>
            </a:r>
            <a:r>
              <a:rPr lang="it-IT" sz="3600" dirty="0" smtClean="0"/>
              <a:t> last </a:t>
            </a:r>
            <a:r>
              <a:rPr lang="it-IT" sz="3600" dirty="0" err="1" smtClean="0"/>
              <a:t>events</a:t>
            </a:r>
            <a:endParaRPr lang="it-IT" sz="3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010"/>
            <a:ext cx="6977704" cy="455489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977704" y="1491486"/>
            <a:ext cx="195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6 minutes time for </a:t>
            </a:r>
            <a:r>
              <a:rPr lang="it-IT" b="1" dirty="0" err="1" smtClean="0">
                <a:solidFill>
                  <a:srgbClr val="0070C0"/>
                </a:solidFill>
              </a:rPr>
              <a:t>issuing</a:t>
            </a:r>
            <a:r>
              <a:rPr lang="it-IT" b="1" dirty="0" smtClean="0">
                <a:solidFill>
                  <a:srgbClr val="0070C0"/>
                </a:solidFill>
              </a:rPr>
              <a:t> the </a:t>
            </a:r>
            <a:r>
              <a:rPr lang="it-IT" b="1" dirty="0" err="1" smtClean="0">
                <a:solidFill>
                  <a:srgbClr val="0070C0"/>
                </a:solidFill>
              </a:rPr>
              <a:t>most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recent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messages</a:t>
            </a:r>
            <a:endParaRPr lang="it-IT" b="1" dirty="0" smtClean="0">
              <a:solidFill>
                <a:srgbClr val="0070C0"/>
              </a:solidFill>
            </a:endParaRPr>
          </a:p>
          <a:p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Criticality</a:t>
            </a:r>
            <a:r>
              <a:rPr lang="it-IT" dirty="0" smtClean="0"/>
              <a:t>: </a:t>
            </a:r>
          </a:p>
          <a:p>
            <a:r>
              <a:rPr lang="it-IT" dirty="0" smtClean="0"/>
              <a:t>Black Sea </a:t>
            </a:r>
            <a:r>
              <a:rPr lang="it-IT" dirty="0" err="1" smtClean="0"/>
              <a:t>event</a:t>
            </a:r>
            <a:r>
              <a:rPr lang="it-IT" dirty="0" smtClean="0"/>
              <a:t> of last Nov. 23</a:t>
            </a:r>
          </a:p>
          <a:p>
            <a:r>
              <a:rPr lang="it-IT" dirty="0" smtClean="0"/>
              <a:t>(</a:t>
            </a:r>
            <a:r>
              <a:rPr lang="it-IT" dirty="0" err="1" smtClean="0"/>
              <a:t>problems</a:t>
            </a:r>
            <a:r>
              <a:rPr lang="it-IT" dirty="0" smtClean="0"/>
              <a:t> with </a:t>
            </a:r>
            <a:r>
              <a:rPr lang="it-IT" dirty="0" err="1" smtClean="0"/>
              <a:t>areas</a:t>
            </a:r>
            <a:r>
              <a:rPr lang="it-IT" dirty="0" smtClean="0"/>
              <a:t> of </a:t>
            </a:r>
            <a:r>
              <a:rPr lang="it-IT" dirty="0" err="1" smtClean="0"/>
              <a:t>monitoring</a:t>
            </a:r>
            <a:r>
              <a:rPr lang="it-IT" dirty="0" smtClean="0"/>
              <a:t>) to be </a:t>
            </a:r>
            <a:r>
              <a:rPr lang="it-IT" dirty="0" err="1" smtClean="0"/>
              <a:t>discussed</a:t>
            </a:r>
            <a:r>
              <a:rPr lang="it-IT" dirty="0" smtClean="0"/>
              <a:t> in the TT-Operations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82292"/>
            <a:ext cx="6977704" cy="208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4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0200" y="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it-IT" sz="3200" dirty="0" smtClean="0"/>
              <a:t>Pillar 2. </a:t>
            </a:r>
            <a:r>
              <a:rPr lang="it-IT" sz="3200" dirty="0" err="1" smtClean="0"/>
              <a:t>Warning</a:t>
            </a:r>
            <a:r>
              <a:rPr lang="it-IT" sz="3200" dirty="0" smtClean="0"/>
              <a:t> </a:t>
            </a:r>
            <a:r>
              <a:rPr lang="mr-IN" sz="3200" dirty="0" smtClean="0"/>
              <a:t>–</a:t>
            </a:r>
            <a:r>
              <a:rPr lang="it-IT" sz="3200" dirty="0"/>
              <a:t> </a:t>
            </a:r>
            <a:r>
              <a:rPr lang="it-IT" sz="3200" dirty="0" err="1" smtClean="0"/>
              <a:t>Ongoing</a:t>
            </a:r>
            <a:r>
              <a:rPr lang="it-IT" sz="3200" dirty="0" smtClean="0"/>
              <a:t> </a:t>
            </a:r>
            <a:r>
              <a:rPr lang="it-IT" sz="3200" dirty="0" err="1" smtClean="0"/>
              <a:t>developments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(on </a:t>
            </a:r>
            <a:r>
              <a:rPr lang="it-IT" sz="3200" dirty="0" err="1" smtClean="0"/>
              <a:t>sea</a:t>
            </a:r>
            <a:r>
              <a:rPr lang="it-IT" sz="3200" dirty="0" smtClean="0"/>
              <a:t> </a:t>
            </a:r>
            <a:r>
              <a:rPr lang="it-IT" sz="3200" dirty="0" err="1" smtClean="0"/>
              <a:t>level</a:t>
            </a:r>
            <a:r>
              <a:rPr lang="it-IT" sz="3200" dirty="0" smtClean="0"/>
              <a:t> </a:t>
            </a:r>
            <a:r>
              <a:rPr lang="it-IT" sz="3200" dirty="0" err="1" smtClean="0"/>
              <a:t>monitoring</a:t>
            </a:r>
            <a:r>
              <a:rPr lang="it-IT" sz="3200" dirty="0" smtClean="0"/>
              <a:t>)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15900" y="961629"/>
            <a:ext cx="8712200" cy="3394472"/>
          </a:xfrm>
        </p:spPr>
        <p:txBody>
          <a:bodyPr>
            <a:noAutofit/>
          </a:bodyPr>
          <a:lstStyle/>
          <a:p>
            <a:r>
              <a:rPr lang="it-IT" sz="2400" dirty="0" err="1" smtClean="0">
                <a:solidFill>
                  <a:srgbClr val="0070C0"/>
                </a:solidFill>
              </a:rPr>
              <a:t>Two</a:t>
            </a:r>
            <a:r>
              <a:rPr lang="it-IT" sz="2400" dirty="0" smtClean="0">
                <a:solidFill>
                  <a:srgbClr val="0070C0"/>
                </a:solidFill>
              </a:rPr>
              <a:t> DART-</a:t>
            </a:r>
            <a:r>
              <a:rPr lang="it-IT" sz="2400" dirty="0" err="1" smtClean="0">
                <a:solidFill>
                  <a:srgbClr val="0070C0"/>
                </a:solidFill>
              </a:rPr>
              <a:t>like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</a:rPr>
              <a:t>buoys</a:t>
            </a:r>
            <a:r>
              <a:rPr lang="it-IT" sz="2400" dirty="0" smtClean="0">
                <a:solidFill>
                  <a:srgbClr val="0070C0"/>
                </a:solidFill>
              </a:rPr>
              <a:t> in the </a:t>
            </a:r>
            <a:r>
              <a:rPr lang="it-IT" sz="2400" dirty="0" err="1" smtClean="0">
                <a:solidFill>
                  <a:srgbClr val="0070C0"/>
                </a:solidFill>
              </a:rPr>
              <a:t>Ionian</a:t>
            </a:r>
            <a:r>
              <a:rPr lang="it-IT" sz="2400" dirty="0" smtClean="0">
                <a:solidFill>
                  <a:srgbClr val="0070C0"/>
                </a:solidFill>
              </a:rPr>
              <a:t> Sea (TUO </a:t>
            </a:r>
            <a:r>
              <a:rPr lang="it-IT" sz="2400" dirty="0" err="1" smtClean="0">
                <a:solidFill>
                  <a:srgbClr val="0070C0"/>
                </a:solidFill>
              </a:rPr>
              <a:t>project</a:t>
            </a:r>
            <a:r>
              <a:rPr lang="it-IT" sz="2400" dirty="0" smtClean="0">
                <a:solidFill>
                  <a:srgbClr val="0070C0"/>
                </a:solidFill>
              </a:rPr>
              <a:t>, </a:t>
            </a:r>
            <a:r>
              <a:rPr lang="it-IT" sz="2400" dirty="0" err="1" smtClean="0">
                <a:solidFill>
                  <a:srgbClr val="0070C0"/>
                </a:solidFill>
              </a:rPr>
              <a:t>coord</a:t>
            </a:r>
            <a:r>
              <a:rPr lang="it-IT" sz="2400" dirty="0" smtClean="0">
                <a:solidFill>
                  <a:srgbClr val="0070C0"/>
                </a:solidFill>
              </a:rPr>
              <a:t>. S. Lorito)</a:t>
            </a:r>
          </a:p>
          <a:p>
            <a:r>
              <a:rPr lang="it-IT" sz="2400" dirty="0" err="1" smtClean="0">
                <a:solidFill>
                  <a:srgbClr val="0070C0"/>
                </a:solidFill>
              </a:rPr>
              <a:t>One</a:t>
            </a:r>
            <a:r>
              <a:rPr lang="it-IT" sz="2400" dirty="0" smtClean="0">
                <a:solidFill>
                  <a:srgbClr val="0070C0"/>
                </a:solidFill>
              </a:rPr>
              <a:t> DART-</a:t>
            </a:r>
            <a:r>
              <a:rPr lang="it-IT" sz="2400" dirty="0" err="1" smtClean="0">
                <a:solidFill>
                  <a:srgbClr val="0070C0"/>
                </a:solidFill>
              </a:rPr>
              <a:t>like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</a:rPr>
              <a:t>buoy</a:t>
            </a:r>
            <a:r>
              <a:rPr lang="it-IT" sz="2400" dirty="0" smtClean="0">
                <a:solidFill>
                  <a:srgbClr val="0070C0"/>
                </a:solidFill>
              </a:rPr>
              <a:t> with INGV-made </a:t>
            </a:r>
            <a:r>
              <a:rPr lang="it-IT" sz="2400" dirty="0" err="1" smtClean="0">
                <a:solidFill>
                  <a:srgbClr val="0070C0"/>
                </a:solidFill>
              </a:rPr>
              <a:t>technology</a:t>
            </a:r>
            <a:r>
              <a:rPr lang="it-IT" sz="2400" dirty="0" smtClean="0">
                <a:solidFill>
                  <a:srgbClr val="0070C0"/>
                </a:solidFill>
              </a:rPr>
              <a:t> (G. D’Anna, EMSO-</a:t>
            </a:r>
            <a:r>
              <a:rPr lang="it-IT" sz="2400" dirty="0" err="1" smtClean="0">
                <a:solidFill>
                  <a:srgbClr val="0070C0"/>
                </a:solidFill>
              </a:rPr>
              <a:t>MedIt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</a:rPr>
              <a:t>project</a:t>
            </a:r>
            <a:r>
              <a:rPr lang="it-IT" sz="24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it-IT" sz="2400" dirty="0" smtClean="0">
                <a:solidFill>
                  <a:srgbClr val="0070C0"/>
                </a:solidFill>
              </a:rPr>
              <a:t>Pressure </a:t>
            </a:r>
            <a:r>
              <a:rPr lang="it-IT" sz="2400" dirty="0" err="1" smtClean="0">
                <a:solidFill>
                  <a:srgbClr val="0070C0"/>
                </a:solidFill>
              </a:rPr>
              <a:t>sensors</a:t>
            </a:r>
            <a:r>
              <a:rPr lang="it-IT" sz="2400" dirty="0" smtClean="0">
                <a:solidFill>
                  <a:srgbClr val="0070C0"/>
                </a:solidFill>
              </a:rPr>
              <a:t> on EMSO </a:t>
            </a:r>
            <a:r>
              <a:rPr lang="it-IT" sz="2400" dirty="0" err="1" smtClean="0">
                <a:solidFill>
                  <a:srgbClr val="0070C0"/>
                </a:solidFill>
              </a:rPr>
              <a:t>Observatories</a:t>
            </a:r>
            <a:r>
              <a:rPr lang="it-IT" sz="2400" dirty="0" smtClean="0">
                <a:solidFill>
                  <a:srgbClr val="0070C0"/>
                </a:solidFill>
              </a:rPr>
              <a:t> and SMART </a:t>
            </a:r>
            <a:r>
              <a:rPr lang="it-IT" sz="2400" dirty="0" err="1" smtClean="0">
                <a:solidFill>
                  <a:srgbClr val="0070C0"/>
                </a:solidFill>
              </a:rPr>
              <a:t>cables</a:t>
            </a:r>
            <a:endParaRPr lang="it-IT" sz="2400" dirty="0" smtClean="0">
              <a:solidFill>
                <a:srgbClr val="0070C0"/>
              </a:solidFill>
            </a:endParaRPr>
          </a:p>
          <a:p>
            <a:r>
              <a:rPr lang="it-IT" sz="2400" dirty="0" smtClean="0">
                <a:solidFill>
                  <a:srgbClr val="0070C0"/>
                </a:solidFill>
              </a:rPr>
              <a:t>Pressure </a:t>
            </a:r>
            <a:r>
              <a:rPr lang="it-IT" sz="2400" dirty="0" err="1" smtClean="0">
                <a:solidFill>
                  <a:srgbClr val="0070C0"/>
                </a:solidFill>
              </a:rPr>
              <a:t>sensors</a:t>
            </a:r>
            <a:r>
              <a:rPr lang="it-IT" sz="2400" dirty="0" smtClean="0">
                <a:solidFill>
                  <a:srgbClr val="0070C0"/>
                </a:solidFill>
              </a:rPr>
              <a:t> on </a:t>
            </a:r>
            <a:r>
              <a:rPr lang="it-IT" sz="2400" dirty="0" err="1" smtClean="0">
                <a:solidFill>
                  <a:srgbClr val="0070C0"/>
                </a:solidFill>
              </a:rPr>
              <a:t>oil</a:t>
            </a:r>
            <a:r>
              <a:rPr lang="it-IT" sz="2400" dirty="0" smtClean="0">
                <a:solidFill>
                  <a:srgbClr val="0070C0"/>
                </a:solidFill>
              </a:rPr>
              <a:t>/gas offshore </a:t>
            </a:r>
            <a:r>
              <a:rPr lang="it-IT" sz="2400" dirty="0" err="1" smtClean="0">
                <a:solidFill>
                  <a:srgbClr val="0070C0"/>
                </a:solidFill>
              </a:rPr>
              <a:t>platforms</a:t>
            </a:r>
            <a:r>
              <a:rPr lang="it-IT" sz="2400" dirty="0" smtClean="0">
                <a:solidFill>
                  <a:srgbClr val="0070C0"/>
                </a:solidFill>
              </a:rPr>
              <a:t> (</a:t>
            </a:r>
            <a:r>
              <a:rPr lang="it-IT" sz="2400" dirty="0" err="1" smtClean="0">
                <a:solidFill>
                  <a:srgbClr val="0070C0"/>
                </a:solidFill>
              </a:rPr>
              <a:t>Ionian</a:t>
            </a:r>
            <a:r>
              <a:rPr lang="it-IT" sz="2400" dirty="0" smtClean="0">
                <a:solidFill>
                  <a:srgbClr val="0070C0"/>
                </a:solidFill>
              </a:rPr>
              <a:t>, </a:t>
            </a:r>
            <a:r>
              <a:rPr lang="it-IT" sz="2400" dirty="0" err="1" smtClean="0">
                <a:solidFill>
                  <a:srgbClr val="0070C0"/>
                </a:solidFill>
              </a:rPr>
              <a:t>Adriatic</a:t>
            </a:r>
            <a:r>
              <a:rPr lang="it-IT" sz="24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it-IT" sz="2400" dirty="0" smtClean="0">
                <a:solidFill>
                  <a:srgbClr val="0070C0"/>
                </a:solidFill>
              </a:rPr>
              <a:t>ISPRA: New generation </a:t>
            </a:r>
            <a:r>
              <a:rPr lang="it-IT" sz="2400" dirty="0" err="1" smtClean="0">
                <a:solidFill>
                  <a:srgbClr val="0070C0"/>
                </a:solidFill>
              </a:rPr>
              <a:t>tide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</a:rPr>
              <a:t>gauges</a:t>
            </a:r>
            <a:r>
              <a:rPr lang="it-IT" sz="2400" dirty="0" smtClean="0">
                <a:solidFill>
                  <a:srgbClr val="0070C0"/>
                </a:solidFill>
              </a:rPr>
              <a:t> in </a:t>
            </a:r>
            <a:r>
              <a:rPr lang="it-IT" sz="2400" dirty="0" err="1" smtClean="0">
                <a:solidFill>
                  <a:srgbClr val="0070C0"/>
                </a:solidFill>
              </a:rPr>
              <a:t>Italy</a:t>
            </a:r>
            <a:r>
              <a:rPr lang="it-IT" sz="2400" dirty="0" smtClean="0">
                <a:solidFill>
                  <a:srgbClr val="0070C0"/>
                </a:solidFill>
              </a:rPr>
              <a:t> (some new)</a:t>
            </a:r>
          </a:p>
          <a:p>
            <a:r>
              <a:rPr lang="it-IT" sz="2400" dirty="0" smtClean="0">
                <a:solidFill>
                  <a:srgbClr val="0070C0"/>
                </a:solidFill>
              </a:rPr>
              <a:t>GNSS </a:t>
            </a:r>
            <a:r>
              <a:rPr lang="it-IT" sz="2400" dirty="0" err="1" smtClean="0">
                <a:solidFill>
                  <a:srgbClr val="0070C0"/>
                </a:solidFill>
              </a:rPr>
              <a:t>monitoring</a:t>
            </a:r>
            <a:r>
              <a:rPr lang="it-IT" sz="2400" dirty="0" smtClean="0">
                <a:solidFill>
                  <a:srgbClr val="0070C0"/>
                </a:solidFill>
              </a:rPr>
              <a:t> for </a:t>
            </a:r>
            <a:r>
              <a:rPr lang="it-IT" sz="2400" dirty="0" err="1" smtClean="0">
                <a:solidFill>
                  <a:srgbClr val="0070C0"/>
                </a:solidFill>
              </a:rPr>
              <a:t>rapid</a:t>
            </a:r>
            <a:r>
              <a:rPr lang="it-IT" sz="2400" dirty="0" smtClean="0">
                <a:solidFill>
                  <a:srgbClr val="0070C0"/>
                </a:solidFill>
              </a:rPr>
              <a:t> source </a:t>
            </a:r>
            <a:r>
              <a:rPr lang="it-IT" sz="2400" dirty="0" err="1" smtClean="0">
                <a:solidFill>
                  <a:srgbClr val="0070C0"/>
                </a:solidFill>
              </a:rPr>
              <a:t>characterization</a:t>
            </a:r>
            <a:endParaRPr lang="it-I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33" y="1206570"/>
            <a:ext cx="1931238" cy="1415891"/>
          </a:xfrm>
        </p:spPr>
        <p:txBody>
          <a:bodyPr>
            <a:normAutofit fontScale="90000"/>
          </a:bodyPr>
          <a:lstStyle/>
          <a:p>
            <a:r>
              <a:rPr lang="it-IT" sz="3000" dirty="0">
                <a:latin typeface="+mn-lt"/>
              </a:rPr>
              <a:t>WP 8</a:t>
            </a:r>
            <a:br>
              <a:rPr lang="it-IT" sz="3000" dirty="0">
                <a:latin typeface="+mn-lt"/>
              </a:rPr>
            </a:br>
            <a:r>
              <a:rPr lang="it-IT" sz="2200" dirty="0">
                <a:latin typeface="+mn-lt"/>
              </a:rPr>
              <a:t>Coordinator</a:t>
            </a:r>
            <a:br>
              <a:rPr lang="it-IT" sz="2200" dirty="0">
                <a:latin typeface="+mn-lt"/>
              </a:rPr>
            </a:br>
            <a:r>
              <a:rPr lang="it-IT" sz="2200" dirty="0">
                <a:latin typeface="+mn-lt"/>
              </a:rPr>
              <a:t>Stefano Lorito </a:t>
            </a:r>
            <a:r>
              <a:rPr lang="it-IT" sz="3000" dirty="0">
                <a:latin typeface="+mn-lt"/>
              </a:rPr>
              <a:t/>
            </a:r>
            <a:br>
              <a:rPr lang="it-IT" sz="3000" dirty="0">
                <a:latin typeface="+mn-lt"/>
              </a:rPr>
            </a:br>
            <a:r>
              <a:rPr lang="it-IT" sz="2200" dirty="0">
                <a:latin typeface="+mn-lt"/>
              </a:rPr>
              <a:t>INGV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0F7673-4CDE-4739-943F-69412A824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87" y="2672199"/>
            <a:ext cx="1668199" cy="1542613"/>
          </a:xfrm>
        </p:spPr>
        <p:txBody>
          <a:bodyPr>
            <a:normAutofit/>
          </a:bodyPr>
          <a:lstStyle/>
          <a:p>
            <a:r>
              <a:rPr lang="it-IT" sz="2100" b="1" dirty="0"/>
              <a:t>TUO</a:t>
            </a:r>
          </a:p>
          <a:p>
            <a:r>
              <a:rPr lang="it-IT" sz="2100" b="1" dirty="0" err="1"/>
              <a:t>TsUnami</a:t>
            </a:r>
            <a:r>
              <a:rPr lang="it-IT" sz="2100" b="1" dirty="0"/>
              <a:t> </a:t>
            </a:r>
            <a:r>
              <a:rPr lang="it-IT" sz="2100" b="1" dirty="0" err="1"/>
              <a:t>Observation</a:t>
            </a:r>
            <a:endParaRPr lang="it-IT" sz="2100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18DD676-B753-4CB8-A8F7-2BEFC13499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6032" y="4214813"/>
            <a:ext cx="2846583" cy="361950"/>
          </a:xfrm>
        </p:spPr>
        <p:txBody>
          <a:bodyPr>
            <a:normAutofit lnSpcReduction="10000"/>
          </a:bodyPr>
          <a:lstStyle/>
          <a:p>
            <a:r>
              <a:rPr lang="it-IT" dirty="0" err="1"/>
              <a:t>Assigned</a:t>
            </a:r>
            <a:r>
              <a:rPr lang="it-IT" dirty="0"/>
              <a:t> Budget: 3 M€</a:t>
            </a:r>
          </a:p>
        </p:txBody>
      </p:sp>
      <p:pic>
        <p:nvPicPr>
          <p:cNvPr id="1028" name="Picture 4" descr="https://intranet.rm.ingv.it/lavoro/logo-e-carta-intestata/logo-ufficiale-ingv/a-colori/jpg/633-ingv-logo-epigrafe-jpg/fil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0492" y="71842"/>
            <a:ext cx="1313508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EF745B3-7823-2993-89EF-40A22A09AAC4}"/>
              </a:ext>
            </a:extLst>
          </p:cNvPr>
          <p:cNvSpPr txBox="1"/>
          <p:nvPr/>
        </p:nvSpPr>
        <p:spPr>
          <a:xfrm>
            <a:off x="4201511" y="2025869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050" dirty="0"/>
          </a:p>
        </p:txBody>
      </p:sp>
      <p:grpSp>
        <p:nvGrpSpPr>
          <p:cNvPr id="4" name="Gruppo 3"/>
          <p:cNvGrpSpPr/>
          <p:nvPr/>
        </p:nvGrpSpPr>
        <p:grpSpPr>
          <a:xfrm>
            <a:off x="1822386" y="1310568"/>
            <a:ext cx="3401029" cy="2377811"/>
            <a:chOff x="1450461" y="3026658"/>
            <a:chExt cx="4270472" cy="3155254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xmlns="" id="{E384829A-CA4B-6EB9-F7FC-CA9C56EDD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0461" y="3026658"/>
              <a:ext cx="4270472" cy="3155254"/>
            </a:xfrm>
            <a:prstGeom prst="rect">
              <a:avLst/>
            </a:prstGeom>
          </p:spPr>
        </p:pic>
        <p:pic>
          <p:nvPicPr>
            <p:cNvPr id="12" name="Graphic 5" descr="Bullseye">
              <a:extLst>
                <a:ext uri="{FF2B5EF4-FFF2-40B4-BE49-F238E27FC236}">
                  <a16:creationId xmlns:a16="http://schemas.microsoft.com/office/drawing/2014/main" xmlns="" id="{8786469F-588C-AF7E-E445-93A0711A1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930099" y="3270620"/>
              <a:ext cx="914400" cy="914400"/>
            </a:xfrm>
            <a:prstGeom prst="rect">
              <a:avLst/>
            </a:prstGeom>
          </p:spPr>
        </p:pic>
        <p:pic>
          <p:nvPicPr>
            <p:cNvPr id="13" name="Graphic 7" descr="Bullseye">
              <a:extLst>
                <a:ext uri="{FF2B5EF4-FFF2-40B4-BE49-F238E27FC236}">
                  <a16:creationId xmlns:a16="http://schemas.microsoft.com/office/drawing/2014/main" xmlns="" id="{BD4E466C-8978-9468-212A-FBACECD5D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257432" y="3811866"/>
              <a:ext cx="914400" cy="914400"/>
            </a:xfrm>
            <a:prstGeom prst="rect">
              <a:avLst/>
            </a:prstGeom>
          </p:spPr>
        </p:pic>
      </p:grpSp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78" y="-11845"/>
            <a:ext cx="7833370" cy="99028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6770A171-DE94-7B1D-BCA6-A901A8C21C70}"/>
              </a:ext>
            </a:extLst>
          </p:cNvPr>
          <p:cNvSpPr txBox="1"/>
          <p:nvPr/>
        </p:nvSpPr>
        <p:spPr>
          <a:xfrm>
            <a:off x="1949386" y="3730919"/>
            <a:ext cx="67247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effectLst/>
              </a:rPr>
              <a:t>2 (+1) </a:t>
            </a:r>
            <a:r>
              <a:rPr lang="it-IT" sz="1600" dirty="0" err="1" smtClean="0"/>
              <a:t>DARTs</a:t>
            </a:r>
            <a:r>
              <a:rPr lang="it-IT" sz="1600" dirty="0" smtClean="0"/>
              <a:t> </a:t>
            </a:r>
            <a:r>
              <a:rPr lang="it-IT" sz="1600" dirty="0"/>
              <a:t>in the </a:t>
            </a:r>
            <a:r>
              <a:rPr lang="it-IT" sz="1600" dirty="0" err="1"/>
              <a:t>Ionian</a:t>
            </a:r>
            <a:r>
              <a:rPr lang="it-IT" sz="1600" dirty="0"/>
              <a:t> Sea </a:t>
            </a:r>
            <a:r>
              <a:rPr lang="it-IT" sz="1600" dirty="0" smtClean="0"/>
              <a:t>- </a:t>
            </a:r>
            <a:r>
              <a:rPr lang="it-IT" sz="1600" dirty="0" err="1" smtClean="0"/>
              <a:t>exact</a:t>
            </a:r>
            <a:r>
              <a:rPr lang="it-IT" sz="1600" dirty="0" smtClean="0"/>
              <a:t> </a:t>
            </a:r>
            <a:r>
              <a:rPr lang="it-IT" sz="1600" dirty="0"/>
              <a:t>positions to be </a:t>
            </a:r>
            <a:r>
              <a:rPr lang="it-IT" sz="1600" dirty="0" err="1" smtClean="0"/>
              <a:t>determined</a:t>
            </a:r>
            <a:r>
              <a:rPr lang="it-IT" sz="1600" dirty="0" smtClean="0"/>
              <a:t> (+ 1)</a:t>
            </a:r>
            <a:endParaRPr lang="it-IT" sz="1600" dirty="0">
              <a:effectLst/>
            </a:endParaRPr>
          </a:p>
        </p:txBody>
      </p:sp>
      <p:pic>
        <p:nvPicPr>
          <p:cNvPr id="18" name="Google Shape;113;p16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100" y="1310568"/>
            <a:ext cx="3263900" cy="22750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5318257" y="2025869"/>
            <a:ext cx="364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smtClean="0"/>
              <a:t>+</a:t>
            </a:r>
            <a:endParaRPr lang="it-IT" sz="3600" b="1"/>
          </a:p>
        </p:txBody>
      </p:sp>
    </p:spTree>
    <p:extLst>
      <p:ext uri="{BB962C8B-B14F-4D97-AF65-F5344CB8AC3E}">
        <p14:creationId xmlns:p14="http://schemas.microsoft.com/office/powerpoint/2010/main" val="20927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/>
        </p:nvSpPr>
        <p:spPr>
          <a:xfrm>
            <a:off x="168824" y="1360426"/>
            <a:ext cx="3021975" cy="2331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it-IT" sz="16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Pressure </a:t>
            </a:r>
            <a:r>
              <a:rPr lang="it-IT" sz="165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sensors</a:t>
            </a:r>
            <a:r>
              <a:rPr lang="it-IT" sz="16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be </a:t>
            </a:r>
            <a:r>
              <a:rPr lang="it-IT" sz="165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installed</a:t>
            </a:r>
            <a:r>
              <a:rPr lang="it-IT" sz="16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 </a:t>
            </a:r>
            <a:endParaRPr sz="165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it-IT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CALIPSO &amp; DIONE (-2100 m)</a:t>
            </a:r>
            <a:endParaRPr sz="165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it-IT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TETI  &amp; DORIDE (-3500 m)</a:t>
            </a:r>
            <a:endParaRPr sz="1650" dirty="0">
              <a:latin typeface="Calibri"/>
              <a:ea typeface="Calibri"/>
              <a:cs typeface="Calibri"/>
              <a:sym typeface="Calibri"/>
            </a:endParaRPr>
          </a:p>
          <a:p>
            <a:endParaRPr sz="16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it-IT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Pressure </a:t>
            </a:r>
            <a:r>
              <a:rPr lang="it-IT" sz="16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sensors</a:t>
            </a:r>
            <a:r>
              <a:rPr lang="it-IT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be </a:t>
            </a:r>
            <a:r>
              <a:rPr lang="it-IT" sz="16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installed</a:t>
            </a:r>
            <a:r>
              <a:rPr lang="it-IT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6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SMART </a:t>
            </a:r>
            <a:r>
              <a:rPr lang="it-IT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CABLE </a:t>
            </a:r>
            <a:endParaRPr sz="16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it-IT" sz="16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it-IT" sz="165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it-IT" sz="16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65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</a:t>
            </a:r>
            <a:r>
              <a:rPr lang="it-IT" sz="165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 km NE)</a:t>
            </a:r>
            <a:endParaRPr sz="16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" name="Google Shape;141;p19"/>
          <p:cNvGrpSpPr/>
          <p:nvPr/>
        </p:nvGrpSpPr>
        <p:grpSpPr>
          <a:xfrm>
            <a:off x="3120802" y="715748"/>
            <a:ext cx="5678666" cy="4329059"/>
            <a:chOff x="4967147" y="1121626"/>
            <a:chExt cx="4775198" cy="3895579"/>
          </a:xfrm>
        </p:grpSpPr>
        <p:pic>
          <p:nvPicPr>
            <p:cNvPr id="142" name="Google Shape;142;p19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67147" y="1121626"/>
              <a:ext cx="4775198" cy="3895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19"/>
            <p:cNvSpPr txBox="1"/>
            <p:nvPr/>
          </p:nvSpPr>
          <p:spPr>
            <a:xfrm>
              <a:off x="6274521" y="2223930"/>
              <a:ext cx="740700" cy="186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it-IT" sz="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CATANIA</a:t>
              </a:r>
              <a:endParaRPr sz="13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9"/>
            <p:cNvSpPr txBox="1"/>
            <p:nvPr/>
          </p:nvSpPr>
          <p:spPr>
            <a:xfrm>
              <a:off x="5949443" y="3883704"/>
              <a:ext cx="964200" cy="186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it-IT" sz="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PORTOPALO</a:t>
              </a:r>
              <a:endParaRPr sz="1050"/>
            </a:p>
          </p:txBody>
        </p:sp>
      </p:grpSp>
      <p:sp>
        <p:nvSpPr>
          <p:cNvPr id="145" name="Google Shape;145;p19"/>
          <p:cNvSpPr txBox="1"/>
          <p:nvPr/>
        </p:nvSpPr>
        <p:spPr>
          <a:xfrm>
            <a:off x="1081936" y="-5"/>
            <a:ext cx="6825375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it-IT" sz="2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Installations</a:t>
            </a:r>
            <a:r>
              <a:rPr lang="it-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pressure </a:t>
            </a:r>
            <a:r>
              <a:rPr lang="it-IT" sz="2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sensors</a:t>
            </a:r>
            <a:r>
              <a:rPr lang="it-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ongoing</a:t>
            </a:r>
            <a:r>
              <a:rPr lang="it-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</a:t>
            </a:r>
            <a:r>
              <a:rPr lang="it-IT" sz="2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Ionian</a:t>
            </a:r>
            <a:r>
              <a:rPr lang="it-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Sea </a:t>
            </a:r>
            <a:r>
              <a:rPr lang="it-IT" sz="2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it-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observatories</a:t>
            </a:r>
            <a:r>
              <a:rPr lang="it-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 INSEA &amp; SMART </a:t>
            </a:r>
            <a:r>
              <a:rPr lang="it-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Cable (G. Marinaro)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980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405" y="838200"/>
            <a:ext cx="4032092" cy="36068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 Pressure </a:t>
            </a:r>
            <a:r>
              <a:rPr lang="it-IT" sz="1600" dirty="0" err="1" smtClean="0"/>
              <a:t>sensors</a:t>
            </a:r>
            <a:r>
              <a:rPr lang="it-IT" sz="1600" dirty="0" smtClean="0"/>
              <a:t> on 5 </a:t>
            </a:r>
            <a:r>
              <a:rPr lang="it-IT" sz="1600" dirty="0" err="1" smtClean="0"/>
              <a:t>oil</a:t>
            </a:r>
            <a:r>
              <a:rPr lang="it-IT" sz="1600" dirty="0" smtClean="0"/>
              <a:t> / gas </a:t>
            </a:r>
            <a:r>
              <a:rPr lang="it-IT" sz="1600" dirty="0" err="1" smtClean="0"/>
              <a:t>platforms</a:t>
            </a:r>
            <a:r>
              <a:rPr lang="it-IT" sz="1600" dirty="0" smtClean="0"/>
              <a:t> in the </a:t>
            </a:r>
            <a:r>
              <a:rPr lang="it-IT" sz="1600" dirty="0" err="1" smtClean="0"/>
              <a:t>Adriatic</a:t>
            </a:r>
            <a:r>
              <a:rPr lang="it-IT" sz="1600" dirty="0" smtClean="0"/>
              <a:t>, </a:t>
            </a:r>
            <a:r>
              <a:rPr lang="it-IT" sz="1600" dirty="0" err="1" smtClean="0"/>
              <a:t>Ionian</a:t>
            </a:r>
            <a:r>
              <a:rPr lang="it-IT" sz="1600" dirty="0" smtClean="0"/>
              <a:t> </a:t>
            </a:r>
            <a:r>
              <a:rPr lang="it-IT" sz="1600" dirty="0" err="1" smtClean="0"/>
              <a:t>seas</a:t>
            </a:r>
            <a:r>
              <a:rPr lang="it-IT" sz="1600" dirty="0" smtClean="0"/>
              <a:t> and </a:t>
            </a:r>
            <a:r>
              <a:rPr lang="it-IT" sz="1600" dirty="0" err="1" smtClean="0"/>
              <a:t>Sicily</a:t>
            </a:r>
            <a:r>
              <a:rPr lang="it-IT" sz="1600" dirty="0" smtClean="0"/>
              <a:t> </a:t>
            </a:r>
            <a:r>
              <a:rPr lang="it-IT" sz="1600" dirty="0" err="1" smtClean="0"/>
              <a:t>channel</a:t>
            </a:r>
            <a:r>
              <a:rPr lang="it-IT" sz="1600" dirty="0" smtClean="0"/>
              <a:t> </a:t>
            </a:r>
            <a:endParaRPr lang="it-IT" sz="1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100" y="838200"/>
            <a:ext cx="3759200" cy="360549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921500" y="533400"/>
            <a:ext cx="2351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Test: </a:t>
            </a:r>
            <a:r>
              <a:rPr lang="it-IT" sz="1600" dirty="0" err="1" smtClean="0"/>
              <a:t>October</a:t>
            </a:r>
            <a:r>
              <a:rPr lang="it-IT" sz="1600" dirty="0" smtClean="0"/>
              <a:t> 2022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Installation: March/April 2023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1013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143000" y="1"/>
            <a:ext cx="6858000" cy="441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l"/>
            <a:r>
              <a:rPr lang="it-IT" sz="2700" b="1"/>
              <a:t>Alert Levels: Probabilistic Tsunami Forecasting</a:t>
            </a:r>
            <a:endParaRPr/>
          </a:p>
        </p:txBody>
      </p:sp>
      <p:pic>
        <p:nvPicPr>
          <p:cNvPr id="136" name="Google Shape;136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23" y="1171134"/>
            <a:ext cx="3776577" cy="163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882" y="3000666"/>
            <a:ext cx="3494118" cy="172965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 txBox="1"/>
          <p:nvPr/>
        </p:nvSpPr>
        <p:spPr>
          <a:xfrm>
            <a:off x="5179416" y="1122573"/>
            <a:ext cx="2714400" cy="344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270"/>
              </a:spcBef>
              <a:buSzPts val="1500"/>
            </a:pPr>
            <a:r>
              <a:rPr lang="it-IT" sz="112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STEPS TOWORDS OPERATION </a:t>
            </a:r>
            <a:endParaRPr sz="11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270"/>
              </a:spcBef>
              <a:buSzPts val="1500"/>
            </a:pPr>
            <a:endParaRPr sz="11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42888">
              <a:spcBef>
                <a:spcPts val="270"/>
              </a:spcBef>
              <a:buClr>
                <a:srgbClr val="C00000"/>
              </a:buClr>
              <a:buSzPts val="1500"/>
              <a:buFont typeface="Calibri"/>
              <a:buChar char="●"/>
            </a:pPr>
            <a:r>
              <a:rPr lang="it-IT" sz="11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 </a:t>
            </a:r>
            <a:r>
              <a:rPr lang="it-IT" sz="1125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it-IT" sz="11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125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currently</a:t>
            </a:r>
            <a:r>
              <a:rPr lang="it-IT" sz="11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under </a:t>
            </a:r>
            <a:r>
              <a:rPr lang="it-IT" sz="1125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continuous</a:t>
            </a:r>
            <a:r>
              <a:rPr lang="it-IT" sz="112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test in </a:t>
            </a:r>
            <a:r>
              <a:rPr lang="it-IT" sz="1125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parallel</a:t>
            </a:r>
            <a:r>
              <a:rPr lang="it-IT" sz="112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the </a:t>
            </a:r>
            <a:r>
              <a:rPr lang="it-IT" sz="1125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</a:t>
            </a:r>
            <a:r>
              <a:rPr lang="it-IT" sz="112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Matrix - </a:t>
            </a:r>
            <a:r>
              <a:rPr lang="it-IT" sz="1125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it-IT" sz="112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125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least</a:t>
            </a:r>
            <a:r>
              <a:rPr lang="it-IT" sz="112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 </a:t>
            </a:r>
            <a:r>
              <a:rPr lang="it-IT" sz="1125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months</a:t>
            </a:r>
            <a:endParaRPr sz="11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0013">
              <a:spcBef>
                <a:spcPts val="270"/>
              </a:spcBef>
            </a:pPr>
            <a:endParaRPr sz="11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42888">
              <a:buClr>
                <a:srgbClr val="C00000"/>
              </a:buClr>
              <a:buSzPts val="1500"/>
              <a:buFont typeface="Calibri"/>
              <a:buChar char="●"/>
            </a:pPr>
            <a:r>
              <a:rPr lang="it-IT" sz="1125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Reducing</a:t>
            </a:r>
            <a:r>
              <a:rPr lang="it-IT" sz="11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125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Computation</a:t>
            </a:r>
            <a:r>
              <a:rPr lang="it-IT" sz="11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time</a:t>
            </a:r>
            <a:endParaRPr sz="1050" dirty="0"/>
          </a:p>
          <a:p>
            <a:pPr marL="100013"/>
            <a:endParaRPr sz="11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42888">
              <a:buClr>
                <a:srgbClr val="C00000"/>
              </a:buClr>
              <a:buSzPts val="1500"/>
              <a:buFont typeface="Calibri"/>
              <a:buChar char="●"/>
            </a:pPr>
            <a:r>
              <a:rPr lang="it-IT" sz="1125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  <a:r>
              <a:rPr lang="it-IT" sz="11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125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ongoing</a:t>
            </a:r>
            <a:r>
              <a:rPr lang="it-IT" sz="11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INGV </a:t>
            </a:r>
            <a:r>
              <a:rPr lang="it-IT" sz="1125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Scientific</a:t>
            </a:r>
            <a:r>
              <a:rPr lang="it-IT" sz="11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125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Committee</a:t>
            </a:r>
            <a:r>
              <a:rPr lang="it-IT" sz="11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125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</a:t>
            </a:r>
            <a:r>
              <a:rPr lang="it-IT" sz="11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it-IT" sz="1125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selected</a:t>
            </a:r>
            <a:r>
              <a:rPr lang="it-IT" sz="11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panel of </a:t>
            </a:r>
            <a:r>
              <a:rPr lang="it-IT" sz="1125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r>
              <a:rPr lang="it-IT" sz="11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125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reviewers</a:t>
            </a:r>
            <a:r>
              <a:rPr lang="it-IT" sz="11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(3)</a:t>
            </a:r>
            <a:endParaRPr sz="1050" dirty="0"/>
          </a:p>
          <a:p>
            <a:pPr marL="100013"/>
            <a:endParaRPr sz="112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42888">
              <a:buClr>
                <a:srgbClr val="C00000"/>
              </a:buClr>
              <a:buSzPts val="1500"/>
              <a:buFont typeface="Calibri"/>
              <a:buChar char="●"/>
            </a:pPr>
            <a:r>
              <a:rPr lang="it-IT" sz="11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by the </a:t>
            </a:r>
            <a:r>
              <a:rPr lang="it-IT" sz="1125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Italian</a:t>
            </a:r>
            <a:r>
              <a:rPr lang="it-IT" sz="11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CP </a:t>
            </a:r>
            <a:r>
              <a:rPr lang="it-IT" sz="1125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</a:t>
            </a:r>
            <a:r>
              <a:rPr lang="it-IT" sz="11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it-IT" sz="1125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Decisions</a:t>
            </a:r>
            <a:r>
              <a:rPr lang="it-IT" sz="1125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12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lang="it-IT" sz="1125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thresholds</a:t>
            </a:r>
            <a:endParaRPr sz="11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0013"/>
            <a:endParaRPr sz="11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42888">
              <a:buClr>
                <a:srgbClr val="C00000"/>
              </a:buClr>
              <a:buSzPts val="1500"/>
              <a:buFont typeface="Calibri"/>
              <a:buChar char="●"/>
            </a:pPr>
            <a:r>
              <a:rPr lang="it-IT" sz="1125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  <a:r>
              <a:rPr lang="it-IT" sz="11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it-IT" sz="1125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r>
              <a:rPr lang="it-IT" sz="11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125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TSPs</a:t>
            </a:r>
            <a:r>
              <a:rPr lang="it-IT" sz="11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125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including</a:t>
            </a:r>
            <a:r>
              <a:rPr lang="it-IT" sz="112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125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</a:t>
            </a:r>
            <a:r>
              <a:rPr lang="it-IT" sz="112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125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aspects</a:t>
            </a:r>
            <a:endParaRPr sz="112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>
              <a:spcBef>
                <a:spcPts val="270"/>
              </a:spcBef>
              <a:buSzPts val="1500"/>
            </a:pPr>
            <a:endParaRPr sz="1125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8"/>
          <p:cNvSpPr txBox="1"/>
          <p:nvPr/>
        </p:nvSpPr>
        <p:spPr>
          <a:xfrm>
            <a:off x="668423" y="538616"/>
            <a:ext cx="7225393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it-IT" sz="1200"/>
              <a:t>- PTF </a:t>
            </a:r>
            <a:r>
              <a:rPr lang="it-IT" sz="1200" dirty="0" err="1"/>
              <a:t>treats</a:t>
            </a:r>
            <a:r>
              <a:rPr lang="it-IT" sz="1200" dirty="0"/>
              <a:t> </a:t>
            </a:r>
            <a:r>
              <a:rPr lang="it-IT" sz="1200" dirty="0" err="1"/>
              <a:t>explicitly</a:t>
            </a:r>
            <a:r>
              <a:rPr lang="it-IT" sz="1200" dirty="0"/>
              <a:t> data and </a:t>
            </a:r>
            <a:r>
              <a:rPr lang="it-IT" sz="1200" dirty="0" err="1"/>
              <a:t>forecast</a:t>
            </a:r>
            <a:r>
              <a:rPr lang="it-IT" sz="1200" dirty="0"/>
              <a:t> </a:t>
            </a:r>
            <a:r>
              <a:rPr lang="it-IT" sz="1200" dirty="0" err="1"/>
              <a:t>uncertainties</a:t>
            </a:r>
            <a:endParaRPr sz="1200" dirty="0"/>
          </a:p>
          <a:p>
            <a:r>
              <a:rPr lang="it-IT" sz="1200" dirty="0"/>
              <a:t>- PTF </a:t>
            </a:r>
            <a:r>
              <a:rPr lang="it-IT" sz="1200" dirty="0" err="1"/>
              <a:t>enables</a:t>
            </a:r>
            <a:r>
              <a:rPr lang="it-IT" sz="1200" dirty="0"/>
              <a:t> </a:t>
            </a:r>
            <a:r>
              <a:rPr lang="it-IT" sz="1200" dirty="0" err="1"/>
              <a:t>alert</a:t>
            </a:r>
            <a:r>
              <a:rPr lang="it-IT" sz="1200" dirty="0"/>
              <a:t> </a:t>
            </a:r>
            <a:r>
              <a:rPr lang="it-IT" sz="1200" dirty="0" err="1"/>
              <a:t>level</a:t>
            </a:r>
            <a:r>
              <a:rPr lang="it-IT" sz="1200" dirty="0"/>
              <a:t> </a:t>
            </a:r>
            <a:r>
              <a:rPr lang="it-IT" sz="1200" dirty="0" err="1"/>
              <a:t>definition</a:t>
            </a:r>
            <a:r>
              <a:rPr lang="it-IT" sz="1200" dirty="0"/>
              <a:t> </a:t>
            </a:r>
            <a:r>
              <a:rPr lang="it-IT" sz="1200" dirty="0" err="1"/>
              <a:t>according</a:t>
            </a:r>
            <a:r>
              <a:rPr lang="it-IT" sz="1200" dirty="0"/>
              <a:t> to </a:t>
            </a:r>
            <a:r>
              <a:rPr lang="it-IT" sz="1200" dirty="0" err="1"/>
              <a:t>any</a:t>
            </a:r>
            <a:r>
              <a:rPr lang="it-IT" sz="1200" dirty="0"/>
              <a:t> </a:t>
            </a:r>
            <a:r>
              <a:rPr lang="it-IT" sz="1200" dirty="0" err="1"/>
              <a:t>predefined</a:t>
            </a:r>
            <a:r>
              <a:rPr lang="it-IT" sz="1200" dirty="0"/>
              <a:t> </a:t>
            </a:r>
            <a:r>
              <a:rPr lang="it-IT" sz="1200" dirty="0" err="1"/>
              <a:t>level</a:t>
            </a:r>
            <a:r>
              <a:rPr lang="it-IT" sz="1200" dirty="0"/>
              <a:t> of </a:t>
            </a:r>
            <a:r>
              <a:rPr lang="it-IT" sz="1200" dirty="0" err="1"/>
              <a:t>conservatism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403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029700" cy="35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pPr algn="l">
              <a:buSzPct val="55555"/>
            </a:pPr>
            <a:r>
              <a:rPr lang="it-IT" sz="2700" dirty="0"/>
              <a:t>New Task: Local </a:t>
            </a:r>
            <a:r>
              <a:rPr lang="it-IT" sz="2700" dirty="0" err="1"/>
              <a:t>system</a:t>
            </a:r>
            <a:r>
              <a:rPr lang="it-IT" sz="2700" dirty="0"/>
              <a:t> </a:t>
            </a:r>
            <a:r>
              <a:rPr lang="it-IT" sz="2700" dirty="0" err="1"/>
              <a:t>at</a:t>
            </a:r>
            <a:r>
              <a:rPr lang="it-IT" sz="2700" dirty="0"/>
              <a:t> Stromboli </a:t>
            </a:r>
            <a:r>
              <a:rPr lang="it-IT" sz="2700" dirty="0" smtClean="0"/>
              <a:t>Island (</a:t>
            </a:r>
            <a:r>
              <a:rPr lang="it-IT" sz="2700" dirty="0" err="1" smtClean="0"/>
              <a:t>Univ</a:t>
            </a:r>
            <a:r>
              <a:rPr lang="it-IT" sz="2700" dirty="0" smtClean="0"/>
              <a:t>. Of Florence)</a:t>
            </a:r>
            <a:endParaRPr dirty="0"/>
          </a:p>
        </p:txBody>
      </p:sp>
      <p:pic>
        <p:nvPicPr>
          <p:cNvPr id="288" name="Google Shape;288;p1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0380" y="3271963"/>
            <a:ext cx="2444085" cy="1669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18" y="2479055"/>
            <a:ext cx="2599946" cy="138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238" y="417900"/>
            <a:ext cx="3221555" cy="202354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9"/>
          <p:cNvSpPr txBox="1"/>
          <p:nvPr/>
        </p:nvSpPr>
        <p:spPr>
          <a:xfrm>
            <a:off x="5090679" y="537095"/>
            <a:ext cx="3540375" cy="3808705"/>
          </a:xfrm>
          <a:prstGeom prst="rect">
            <a:avLst/>
          </a:prstGeom>
          <a:solidFill>
            <a:schemeClr val="lt1">
              <a:alpha val="70588"/>
            </a:schemeClr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14313" indent="-214313">
              <a:buSzPts val="2100"/>
              <a:buFont typeface="Arial"/>
              <a:buChar char="•"/>
            </a:pPr>
            <a:r>
              <a:rPr lang="it-IT" sz="1050" dirty="0">
                <a:solidFill>
                  <a:schemeClr val="dk1"/>
                </a:solidFill>
              </a:rPr>
              <a:t>Stromboli </a:t>
            </a:r>
            <a:r>
              <a:rPr lang="it-IT" sz="1050" dirty="0" err="1">
                <a:solidFill>
                  <a:schemeClr val="dk1"/>
                </a:solidFill>
              </a:rPr>
              <a:t>is</a:t>
            </a:r>
            <a:r>
              <a:rPr lang="it-IT" sz="1050" dirty="0">
                <a:solidFill>
                  <a:schemeClr val="dk1"/>
                </a:solidFill>
              </a:rPr>
              <a:t> a </a:t>
            </a:r>
            <a:r>
              <a:rPr lang="it-IT" sz="1050" dirty="0" err="1">
                <a:solidFill>
                  <a:schemeClr val="dk1"/>
                </a:solidFill>
              </a:rPr>
              <a:t>volcanic</a:t>
            </a:r>
            <a:r>
              <a:rPr lang="it-IT" sz="1050" dirty="0">
                <a:solidFill>
                  <a:schemeClr val="dk1"/>
                </a:solidFill>
              </a:rPr>
              <a:t> </a:t>
            </a:r>
            <a:r>
              <a:rPr lang="it-IT" sz="1050" dirty="0" err="1">
                <a:solidFill>
                  <a:schemeClr val="dk1"/>
                </a:solidFill>
              </a:rPr>
              <a:t>island</a:t>
            </a:r>
            <a:r>
              <a:rPr lang="it-IT" sz="1050" dirty="0">
                <a:solidFill>
                  <a:schemeClr val="dk1"/>
                </a:solidFill>
              </a:rPr>
              <a:t> </a:t>
            </a:r>
            <a:r>
              <a:rPr lang="it-IT" sz="1050" dirty="0" err="1">
                <a:solidFill>
                  <a:schemeClr val="dk1"/>
                </a:solidFill>
              </a:rPr>
              <a:t>belonging</a:t>
            </a:r>
            <a:r>
              <a:rPr lang="it-IT" sz="1050" dirty="0">
                <a:solidFill>
                  <a:schemeClr val="dk1"/>
                </a:solidFill>
              </a:rPr>
              <a:t> to the </a:t>
            </a:r>
            <a:r>
              <a:rPr lang="it-IT" sz="1050" dirty="0" err="1">
                <a:solidFill>
                  <a:schemeClr val="dk1"/>
                </a:solidFill>
              </a:rPr>
              <a:t>Aeolian</a:t>
            </a:r>
            <a:r>
              <a:rPr lang="it-IT" sz="1050" dirty="0">
                <a:solidFill>
                  <a:schemeClr val="dk1"/>
                </a:solidFill>
              </a:rPr>
              <a:t> </a:t>
            </a:r>
            <a:r>
              <a:rPr lang="it-IT" sz="1050" dirty="0" err="1">
                <a:solidFill>
                  <a:schemeClr val="dk1"/>
                </a:solidFill>
              </a:rPr>
              <a:t>Archipelago</a:t>
            </a:r>
            <a:endParaRPr sz="1050" dirty="0">
              <a:solidFill>
                <a:schemeClr val="dk1"/>
              </a:solidFill>
            </a:endParaRPr>
          </a:p>
          <a:p>
            <a:endParaRPr sz="1050" dirty="0">
              <a:solidFill>
                <a:schemeClr val="dk1"/>
              </a:solidFill>
            </a:endParaRPr>
          </a:p>
          <a:p>
            <a:pPr marL="214313" indent="-214313">
              <a:buSzPts val="2100"/>
              <a:buFont typeface="Arial"/>
              <a:buChar char="•"/>
            </a:pPr>
            <a:r>
              <a:rPr lang="it-IT" sz="1050" dirty="0">
                <a:solidFill>
                  <a:schemeClr val="dk1"/>
                </a:solidFill>
              </a:rPr>
              <a:t>The </a:t>
            </a:r>
            <a:r>
              <a:rPr lang="it-IT" sz="1050" dirty="0" err="1">
                <a:solidFill>
                  <a:schemeClr val="dk1"/>
                </a:solidFill>
              </a:rPr>
              <a:t>Northern</a:t>
            </a:r>
            <a:r>
              <a:rPr lang="it-IT" sz="1050" dirty="0">
                <a:solidFill>
                  <a:schemeClr val="dk1"/>
                </a:solidFill>
              </a:rPr>
              <a:t> </a:t>
            </a:r>
            <a:r>
              <a:rPr lang="it-IT" sz="1050" dirty="0" err="1">
                <a:solidFill>
                  <a:schemeClr val="dk1"/>
                </a:solidFill>
              </a:rPr>
              <a:t>flank</a:t>
            </a:r>
            <a:r>
              <a:rPr lang="it-IT" sz="1050" dirty="0">
                <a:solidFill>
                  <a:schemeClr val="dk1"/>
                </a:solidFill>
              </a:rPr>
              <a:t> </a:t>
            </a:r>
            <a:r>
              <a:rPr lang="it-IT" sz="1050" dirty="0" err="1">
                <a:solidFill>
                  <a:schemeClr val="dk1"/>
                </a:solidFill>
              </a:rPr>
              <a:t>called</a:t>
            </a:r>
            <a:r>
              <a:rPr lang="it-IT" sz="1050" dirty="0">
                <a:solidFill>
                  <a:schemeClr val="dk1"/>
                </a:solidFill>
              </a:rPr>
              <a:t> «Sciara del Fuoco», </a:t>
            </a:r>
            <a:r>
              <a:rPr lang="it-IT" sz="1050" dirty="0" err="1">
                <a:solidFill>
                  <a:schemeClr val="dk1"/>
                </a:solidFill>
              </a:rPr>
              <a:t>because</a:t>
            </a:r>
            <a:r>
              <a:rPr lang="it-IT" sz="1050" dirty="0">
                <a:solidFill>
                  <a:schemeClr val="dk1"/>
                </a:solidFill>
              </a:rPr>
              <a:t> of </a:t>
            </a:r>
            <a:r>
              <a:rPr lang="it-IT" sz="1050" dirty="0" err="1">
                <a:solidFill>
                  <a:schemeClr val="dk1"/>
                </a:solidFill>
              </a:rPr>
              <a:t>continuous</a:t>
            </a:r>
            <a:r>
              <a:rPr lang="it-IT" sz="1050" dirty="0">
                <a:solidFill>
                  <a:schemeClr val="dk1"/>
                </a:solidFill>
              </a:rPr>
              <a:t> </a:t>
            </a:r>
            <a:r>
              <a:rPr lang="it-IT" sz="1050" dirty="0" err="1">
                <a:solidFill>
                  <a:schemeClr val="dk1"/>
                </a:solidFill>
              </a:rPr>
              <a:t>accumulation</a:t>
            </a:r>
            <a:r>
              <a:rPr lang="it-IT" sz="1050" dirty="0">
                <a:solidFill>
                  <a:schemeClr val="dk1"/>
                </a:solidFill>
              </a:rPr>
              <a:t> of </a:t>
            </a:r>
            <a:r>
              <a:rPr lang="it-IT" sz="1050" dirty="0" err="1">
                <a:solidFill>
                  <a:schemeClr val="dk1"/>
                </a:solidFill>
              </a:rPr>
              <a:t>ashes</a:t>
            </a:r>
            <a:r>
              <a:rPr lang="it-IT" sz="1050" dirty="0">
                <a:solidFill>
                  <a:schemeClr val="dk1"/>
                </a:solidFill>
              </a:rPr>
              <a:t> and </a:t>
            </a:r>
            <a:r>
              <a:rPr lang="it-IT" sz="1050" dirty="0" err="1">
                <a:solidFill>
                  <a:schemeClr val="dk1"/>
                </a:solidFill>
              </a:rPr>
              <a:t>debris</a:t>
            </a:r>
            <a:r>
              <a:rPr lang="it-IT" sz="1050" dirty="0">
                <a:solidFill>
                  <a:schemeClr val="dk1"/>
                </a:solidFill>
              </a:rPr>
              <a:t> from the </a:t>
            </a:r>
            <a:r>
              <a:rPr lang="it-IT" sz="1050" dirty="0" err="1">
                <a:solidFill>
                  <a:schemeClr val="dk1"/>
                </a:solidFill>
              </a:rPr>
              <a:t>frequent</a:t>
            </a:r>
            <a:r>
              <a:rPr lang="it-IT" sz="1050" dirty="0">
                <a:solidFill>
                  <a:schemeClr val="dk1"/>
                </a:solidFill>
              </a:rPr>
              <a:t> </a:t>
            </a:r>
            <a:r>
              <a:rPr lang="it-IT" sz="1050" dirty="0" err="1">
                <a:solidFill>
                  <a:schemeClr val="dk1"/>
                </a:solidFill>
              </a:rPr>
              <a:t>eruptions</a:t>
            </a:r>
            <a:r>
              <a:rPr lang="it-IT" sz="1050" dirty="0">
                <a:solidFill>
                  <a:schemeClr val="dk1"/>
                </a:solidFill>
              </a:rPr>
              <a:t>, </a:t>
            </a:r>
            <a:r>
              <a:rPr lang="it-IT" sz="1050" dirty="0" err="1">
                <a:solidFill>
                  <a:schemeClr val="dk1"/>
                </a:solidFill>
              </a:rPr>
              <a:t>is</a:t>
            </a:r>
            <a:r>
              <a:rPr lang="it-IT" sz="1050" dirty="0">
                <a:solidFill>
                  <a:schemeClr val="dk1"/>
                </a:solidFill>
              </a:rPr>
              <a:t> prone to sub-</a:t>
            </a:r>
            <a:r>
              <a:rPr lang="it-IT" sz="1050" dirty="0" err="1">
                <a:solidFill>
                  <a:schemeClr val="dk1"/>
                </a:solidFill>
              </a:rPr>
              <a:t>aerial</a:t>
            </a:r>
            <a:r>
              <a:rPr lang="it-IT" sz="1050" dirty="0">
                <a:solidFill>
                  <a:schemeClr val="dk1"/>
                </a:solidFill>
              </a:rPr>
              <a:t> and submarine </a:t>
            </a:r>
            <a:r>
              <a:rPr lang="it-IT" sz="1050" dirty="0" err="1">
                <a:solidFill>
                  <a:schemeClr val="dk1"/>
                </a:solidFill>
              </a:rPr>
              <a:t>landslides</a:t>
            </a:r>
            <a:r>
              <a:rPr lang="it-IT" sz="1050" dirty="0">
                <a:solidFill>
                  <a:schemeClr val="dk1"/>
                </a:solidFill>
              </a:rPr>
              <a:t> and to </a:t>
            </a:r>
            <a:r>
              <a:rPr lang="it-IT" sz="1050" dirty="0" err="1">
                <a:solidFill>
                  <a:schemeClr val="dk1"/>
                </a:solidFill>
              </a:rPr>
              <a:t>pyroclastic</a:t>
            </a:r>
            <a:r>
              <a:rPr lang="it-IT" sz="1050" dirty="0">
                <a:solidFill>
                  <a:schemeClr val="dk1"/>
                </a:solidFill>
              </a:rPr>
              <a:t> </a:t>
            </a:r>
            <a:r>
              <a:rPr lang="it-IT" sz="1050" dirty="0" err="1">
                <a:solidFill>
                  <a:schemeClr val="dk1"/>
                </a:solidFill>
              </a:rPr>
              <a:t>flows</a:t>
            </a:r>
            <a:endParaRPr sz="1050" dirty="0">
              <a:solidFill>
                <a:schemeClr val="dk1"/>
              </a:solidFill>
            </a:endParaRPr>
          </a:p>
          <a:p>
            <a:endParaRPr sz="1050" dirty="0">
              <a:solidFill>
                <a:schemeClr val="dk1"/>
              </a:solidFill>
            </a:endParaRPr>
          </a:p>
          <a:p>
            <a:pPr marL="214313" indent="-214313">
              <a:buSzPts val="2100"/>
              <a:buFont typeface="Arial"/>
              <a:buChar char="•"/>
            </a:pPr>
            <a:r>
              <a:rPr lang="it-IT" sz="1050" dirty="0" err="1">
                <a:solidFill>
                  <a:schemeClr val="dk1"/>
                </a:solidFill>
              </a:rPr>
              <a:t>Recent</a:t>
            </a:r>
            <a:r>
              <a:rPr lang="it-IT" sz="1050" dirty="0">
                <a:solidFill>
                  <a:schemeClr val="dk1"/>
                </a:solidFill>
              </a:rPr>
              <a:t> </a:t>
            </a:r>
            <a:r>
              <a:rPr lang="it-IT" sz="1050" dirty="0" err="1">
                <a:solidFill>
                  <a:schemeClr val="dk1"/>
                </a:solidFill>
              </a:rPr>
              <a:t>events</a:t>
            </a:r>
            <a:r>
              <a:rPr lang="it-IT" sz="1050" dirty="0">
                <a:solidFill>
                  <a:schemeClr val="dk1"/>
                </a:solidFill>
              </a:rPr>
              <a:t> </a:t>
            </a:r>
            <a:r>
              <a:rPr lang="it-IT" sz="1050" dirty="0" err="1">
                <a:solidFill>
                  <a:schemeClr val="dk1"/>
                </a:solidFill>
              </a:rPr>
              <a:t>triggering</a:t>
            </a:r>
            <a:r>
              <a:rPr lang="it-IT" sz="1050" dirty="0">
                <a:solidFill>
                  <a:schemeClr val="dk1"/>
                </a:solidFill>
              </a:rPr>
              <a:t> </a:t>
            </a:r>
            <a:r>
              <a:rPr lang="it-IT" sz="1050" dirty="0" err="1">
                <a:solidFill>
                  <a:schemeClr val="dk1"/>
                </a:solidFill>
              </a:rPr>
              <a:t>tsunamis</a:t>
            </a:r>
            <a:r>
              <a:rPr lang="it-IT" sz="1050" dirty="0">
                <a:solidFill>
                  <a:schemeClr val="dk1"/>
                </a:solidFill>
              </a:rPr>
              <a:t>: 2002 (</a:t>
            </a:r>
            <a:r>
              <a:rPr lang="it-IT" sz="1050" dirty="0" err="1">
                <a:solidFill>
                  <a:schemeClr val="dk1"/>
                </a:solidFill>
              </a:rPr>
              <a:t>landslide</a:t>
            </a:r>
            <a:r>
              <a:rPr lang="it-IT" sz="1050" dirty="0">
                <a:solidFill>
                  <a:schemeClr val="dk1"/>
                </a:solidFill>
              </a:rPr>
              <a:t>), 2019 (</a:t>
            </a:r>
            <a:r>
              <a:rPr lang="it-IT" sz="1050" dirty="0" err="1">
                <a:solidFill>
                  <a:schemeClr val="dk1"/>
                </a:solidFill>
              </a:rPr>
              <a:t>pyroclastic</a:t>
            </a:r>
            <a:r>
              <a:rPr lang="it-IT" sz="1050" dirty="0">
                <a:solidFill>
                  <a:schemeClr val="dk1"/>
                </a:solidFill>
              </a:rPr>
              <a:t> flow</a:t>
            </a:r>
            <a:r>
              <a:rPr lang="it-IT" sz="1050" dirty="0" smtClean="0">
                <a:solidFill>
                  <a:schemeClr val="dk1"/>
                </a:solidFill>
              </a:rPr>
              <a:t>), small </a:t>
            </a:r>
            <a:r>
              <a:rPr lang="it-IT" sz="1050" dirty="0" err="1" smtClean="0">
                <a:solidFill>
                  <a:schemeClr val="dk1"/>
                </a:solidFill>
              </a:rPr>
              <a:t>events</a:t>
            </a:r>
            <a:r>
              <a:rPr lang="it-IT" sz="1050" dirty="0" smtClean="0">
                <a:solidFill>
                  <a:schemeClr val="dk1"/>
                </a:solidFill>
              </a:rPr>
              <a:t> in 2022</a:t>
            </a:r>
            <a:endParaRPr sz="1050" dirty="0"/>
          </a:p>
          <a:p>
            <a:endParaRPr sz="1050" dirty="0">
              <a:solidFill>
                <a:schemeClr val="dk1"/>
              </a:solidFill>
            </a:endParaRPr>
          </a:p>
          <a:p>
            <a:pPr marL="214313" indent="-214313">
              <a:buSzPts val="2100"/>
              <a:buFont typeface="Arial"/>
              <a:buChar char="•"/>
            </a:pPr>
            <a:r>
              <a:rPr lang="it-IT" sz="1050" dirty="0" err="1">
                <a:solidFill>
                  <a:schemeClr val="dk1"/>
                </a:solidFill>
              </a:rPr>
              <a:t>During</a:t>
            </a:r>
            <a:r>
              <a:rPr lang="it-IT" sz="1050" dirty="0">
                <a:solidFill>
                  <a:schemeClr val="dk1"/>
                </a:solidFill>
              </a:rPr>
              <a:t> the last 10 </a:t>
            </a:r>
            <a:r>
              <a:rPr lang="it-IT" sz="1050" dirty="0" err="1">
                <a:solidFill>
                  <a:schemeClr val="dk1"/>
                </a:solidFill>
              </a:rPr>
              <a:t>years</a:t>
            </a:r>
            <a:r>
              <a:rPr lang="it-IT" sz="1050" dirty="0">
                <a:solidFill>
                  <a:schemeClr val="dk1"/>
                </a:solidFill>
              </a:rPr>
              <a:t> the </a:t>
            </a:r>
            <a:r>
              <a:rPr lang="it-IT" sz="1050" dirty="0" err="1">
                <a:solidFill>
                  <a:schemeClr val="dk1"/>
                </a:solidFill>
              </a:rPr>
              <a:t>University</a:t>
            </a:r>
            <a:r>
              <a:rPr lang="it-IT" sz="1050" dirty="0">
                <a:solidFill>
                  <a:schemeClr val="dk1"/>
                </a:solidFill>
              </a:rPr>
              <a:t> of Florence </a:t>
            </a:r>
            <a:r>
              <a:rPr lang="it-IT" sz="1050" dirty="0" err="1">
                <a:solidFill>
                  <a:schemeClr val="dk1"/>
                </a:solidFill>
              </a:rPr>
              <a:t>installed</a:t>
            </a:r>
            <a:r>
              <a:rPr lang="it-IT" sz="1050" dirty="0">
                <a:solidFill>
                  <a:schemeClr val="dk1"/>
                </a:solidFill>
              </a:rPr>
              <a:t> a </a:t>
            </a:r>
            <a:r>
              <a:rPr lang="it-IT" sz="1050" dirty="0" err="1">
                <a:solidFill>
                  <a:schemeClr val="dk1"/>
                </a:solidFill>
              </a:rPr>
              <a:t>monitoring</a:t>
            </a:r>
            <a:r>
              <a:rPr lang="it-IT" sz="1050" dirty="0">
                <a:solidFill>
                  <a:schemeClr val="dk1"/>
                </a:solidFill>
              </a:rPr>
              <a:t> and </a:t>
            </a:r>
            <a:r>
              <a:rPr lang="it-IT" sz="1050" dirty="0" err="1">
                <a:solidFill>
                  <a:schemeClr val="dk1"/>
                </a:solidFill>
              </a:rPr>
              <a:t>alerting</a:t>
            </a:r>
            <a:r>
              <a:rPr lang="it-IT" sz="1050" dirty="0">
                <a:solidFill>
                  <a:schemeClr val="dk1"/>
                </a:solidFill>
              </a:rPr>
              <a:t> </a:t>
            </a:r>
            <a:r>
              <a:rPr lang="it-IT" sz="1050" dirty="0" err="1">
                <a:solidFill>
                  <a:schemeClr val="dk1"/>
                </a:solidFill>
              </a:rPr>
              <a:t>system</a:t>
            </a:r>
            <a:r>
              <a:rPr lang="it-IT" sz="1050" dirty="0">
                <a:solidFill>
                  <a:schemeClr val="dk1"/>
                </a:solidFill>
              </a:rPr>
              <a:t> for </a:t>
            </a:r>
            <a:r>
              <a:rPr lang="it-IT" sz="1050" dirty="0" err="1">
                <a:solidFill>
                  <a:schemeClr val="dk1"/>
                </a:solidFill>
              </a:rPr>
              <a:t>local</a:t>
            </a:r>
            <a:r>
              <a:rPr lang="it-IT" sz="1050" dirty="0">
                <a:solidFill>
                  <a:schemeClr val="dk1"/>
                </a:solidFill>
              </a:rPr>
              <a:t> </a:t>
            </a:r>
            <a:r>
              <a:rPr lang="it-IT" sz="1050" dirty="0" err="1">
                <a:solidFill>
                  <a:schemeClr val="dk1"/>
                </a:solidFill>
              </a:rPr>
              <a:t>tsunamis</a:t>
            </a:r>
            <a:r>
              <a:rPr lang="it-IT" sz="1050" dirty="0">
                <a:solidFill>
                  <a:schemeClr val="dk1"/>
                </a:solidFill>
              </a:rPr>
              <a:t>, </a:t>
            </a:r>
            <a:r>
              <a:rPr lang="it-IT" sz="1050" dirty="0" err="1">
                <a:solidFill>
                  <a:schemeClr val="dk1"/>
                </a:solidFill>
              </a:rPr>
              <a:t>consisting</a:t>
            </a:r>
            <a:r>
              <a:rPr lang="it-IT" sz="1050" dirty="0">
                <a:solidFill>
                  <a:schemeClr val="dk1"/>
                </a:solidFill>
              </a:rPr>
              <a:t> of 2 </a:t>
            </a:r>
            <a:r>
              <a:rPr lang="it-IT" sz="1050" dirty="0" err="1">
                <a:solidFill>
                  <a:schemeClr val="dk1"/>
                </a:solidFill>
              </a:rPr>
              <a:t>elastic</a:t>
            </a:r>
            <a:r>
              <a:rPr lang="it-IT" sz="1050" dirty="0">
                <a:solidFill>
                  <a:schemeClr val="dk1"/>
                </a:solidFill>
              </a:rPr>
              <a:t> </a:t>
            </a:r>
            <a:r>
              <a:rPr lang="it-IT" sz="1050" dirty="0" err="1">
                <a:solidFill>
                  <a:schemeClr val="dk1"/>
                </a:solidFill>
              </a:rPr>
              <a:t>beacons</a:t>
            </a:r>
            <a:r>
              <a:rPr lang="it-IT" sz="1050" dirty="0">
                <a:solidFill>
                  <a:schemeClr val="dk1"/>
                </a:solidFill>
              </a:rPr>
              <a:t> (</a:t>
            </a:r>
            <a:r>
              <a:rPr lang="it-IT" sz="1050" dirty="0" err="1">
                <a:solidFill>
                  <a:schemeClr val="dk1"/>
                </a:solidFill>
              </a:rPr>
              <a:t>equipped</a:t>
            </a:r>
            <a:r>
              <a:rPr lang="it-IT" sz="1050" dirty="0">
                <a:solidFill>
                  <a:schemeClr val="dk1"/>
                </a:solidFill>
              </a:rPr>
              <a:t> with pressure </a:t>
            </a:r>
            <a:r>
              <a:rPr lang="it-IT" sz="1050" dirty="0" err="1">
                <a:solidFill>
                  <a:schemeClr val="dk1"/>
                </a:solidFill>
              </a:rPr>
              <a:t>sensors</a:t>
            </a:r>
            <a:r>
              <a:rPr lang="it-IT" sz="1050" dirty="0">
                <a:solidFill>
                  <a:schemeClr val="dk1"/>
                </a:solidFill>
              </a:rPr>
              <a:t>).</a:t>
            </a:r>
            <a:endParaRPr sz="1050" dirty="0"/>
          </a:p>
          <a:p>
            <a:endParaRPr sz="1050" dirty="0">
              <a:solidFill>
                <a:schemeClr val="dk1"/>
              </a:solidFill>
            </a:endParaRPr>
          </a:p>
          <a:p>
            <a:pPr marL="214313" indent="-214313">
              <a:buSzPts val="2100"/>
              <a:buFont typeface="Arial"/>
              <a:buChar char="•"/>
            </a:pPr>
            <a:r>
              <a:rPr lang="it-IT" sz="1050" b="1" dirty="0" err="1">
                <a:solidFill>
                  <a:schemeClr val="dk1"/>
                </a:solidFill>
              </a:rPr>
              <a:t>Starting</a:t>
            </a:r>
            <a:r>
              <a:rPr lang="it-IT" sz="1050" b="1" dirty="0">
                <a:solidFill>
                  <a:schemeClr val="dk1"/>
                </a:solidFill>
              </a:rPr>
              <a:t> from </a:t>
            </a:r>
            <a:r>
              <a:rPr lang="it-IT" sz="1050" b="1" dirty="0" err="1">
                <a:solidFill>
                  <a:schemeClr val="dk1"/>
                </a:solidFill>
              </a:rPr>
              <a:t>September</a:t>
            </a:r>
            <a:r>
              <a:rPr lang="it-IT" sz="1050" b="1" dirty="0">
                <a:solidFill>
                  <a:schemeClr val="dk1"/>
                </a:solidFill>
              </a:rPr>
              <a:t> 2022</a:t>
            </a:r>
            <a:r>
              <a:rPr lang="it-IT" sz="1050" dirty="0">
                <a:solidFill>
                  <a:schemeClr val="dk1"/>
                </a:solidFill>
              </a:rPr>
              <a:t>, CAT-INGV </a:t>
            </a:r>
            <a:r>
              <a:rPr lang="it-IT" sz="1050" dirty="0" err="1">
                <a:solidFill>
                  <a:schemeClr val="dk1"/>
                </a:solidFill>
              </a:rPr>
              <a:t>has</a:t>
            </a:r>
            <a:r>
              <a:rPr lang="it-IT" sz="1050" dirty="0">
                <a:solidFill>
                  <a:schemeClr val="dk1"/>
                </a:solidFill>
              </a:rPr>
              <a:t> the </a:t>
            </a:r>
            <a:r>
              <a:rPr lang="it-IT" sz="1050" dirty="0" err="1">
                <a:solidFill>
                  <a:schemeClr val="dk1"/>
                </a:solidFill>
              </a:rPr>
              <a:t>responsibility</a:t>
            </a:r>
            <a:r>
              <a:rPr lang="it-IT" sz="1050" dirty="0">
                <a:solidFill>
                  <a:schemeClr val="dk1"/>
                </a:solidFill>
              </a:rPr>
              <a:t> of </a:t>
            </a:r>
            <a:r>
              <a:rPr lang="it-IT" sz="1050" dirty="0" err="1">
                <a:solidFill>
                  <a:schemeClr val="dk1"/>
                </a:solidFill>
              </a:rPr>
              <a:t>managing</a:t>
            </a:r>
            <a:r>
              <a:rPr lang="it-IT" sz="1050" dirty="0">
                <a:solidFill>
                  <a:schemeClr val="dk1"/>
                </a:solidFill>
              </a:rPr>
              <a:t> and </a:t>
            </a:r>
            <a:r>
              <a:rPr lang="it-IT" sz="1050" dirty="0" err="1">
                <a:solidFill>
                  <a:schemeClr val="dk1"/>
                </a:solidFill>
              </a:rPr>
              <a:t>developing</a:t>
            </a:r>
            <a:r>
              <a:rPr lang="it-IT" sz="1050" dirty="0">
                <a:solidFill>
                  <a:schemeClr val="dk1"/>
                </a:solidFill>
              </a:rPr>
              <a:t> </a:t>
            </a:r>
            <a:r>
              <a:rPr lang="it-IT" sz="1050" dirty="0" err="1">
                <a:solidFill>
                  <a:schemeClr val="dk1"/>
                </a:solidFill>
              </a:rPr>
              <a:t>this</a:t>
            </a:r>
            <a:r>
              <a:rPr lang="it-IT" sz="1050" dirty="0">
                <a:solidFill>
                  <a:schemeClr val="dk1"/>
                </a:solidFill>
              </a:rPr>
              <a:t> </a:t>
            </a:r>
            <a:r>
              <a:rPr lang="it-IT" sz="1050" dirty="0" err="1">
                <a:solidFill>
                  <a:schemeClr val="dk1"/>
                </a:solidFill>
              </a:rPr>
              <a:t>system</a:t>
            </a:r>
            <a:r>
              <a:rPr lang="it-IT" sz="1050" dirty="0">
                <a:solidFill>
                  <a:schemeClr val="dk1"/>
                </a:solidFill>
              </a:rPr>
              <a:t> (in </a:t>
            </a:r>
            <a:r>
              <a:rPr lang="it-IT" sz="1050" dirty="0" err="1">
                <a:solidFill>
                  <a:schemeClr val="dk1"/>
                </a:solidFill>
              </a:rPr>
              <a:t>close</a:t>
            </a:r>
            <a:r>
              <a:rPr lang="it-IT" sz="1050" dirty="0">
                <a:solidFill>
                  <a:schemeClr val="dk1"/>
                </a:solidFill>
              </a:rPr>
              <a:t> </a:t>
            </a:r>
            <a:r>
              <a:rPr lang="it-IT" sz="1050" dirty="0" err="1">
                <a:solidFill>
                  <a:schemeClr val="dk1"/>
                </a:solidFill>
              </a:rPr>
              <a:t>collaboration</a:t>
            </a:r>
            <a:r>
              <a:rPr lang="it-IT" sz="1050" dirty="0">
                <a:solidFill>
                  <a:schemeClr val="dk1"/>
                </a:solidFill>
              </a:rPr>
              <a:t> with the </a:t>
            </a:r>
            <a:r>
              <a:rPr lang="it-IT" sz="1050" dirty="0" err="1">
                <a:solidFill>
                  <a:schemeClr val="dk1"/>
                </a:solidFill>
              </a:rPr>
              <a:t>University</a:t>
            </a:r>
            <a:r>
              <a:rPr lang="it-IT" sz="1050" dirty="0">
                <a:solidFill>
                  <a:schemeClr val="dk1"/>
                </a:solidFill>
              </a:rPr>
              <a:t> of Florence) and of </a:t>
            </a:r>
            <a:r>
              <a:rPr lang="it-IT" sz="1050" dirty="0" err="1">
                <a:solidFill>
                  <a:schemeClr val="dk1"/>
                </a:solidFill>
              </a:rPr>
              <a:t>integrating</a:t>
            </a:r>
            <a:r>
              <a:rPr lang="it-IT" sz="1050" dirty="0">
                <a:solidFill>
                  <a:schemeClr val="dk1"/>
                </a:solidFill>
              </a:rPr>
              <a:t> </a:t>
            </a:r>
            <a:r>
              <a:rPr lang="it-IT" sz="1050" dirty="0" err="1">
                <a:solidFill>
                  <a:schemeClr val="dk1"/>
                </a:solidFill>
              </a:rPr>
              <a:t>it</a:t>
            </a:r>
            <a:r>
              <a:rPr lang="it-IT" sz="1050" dirty="0">
                <a:solidFill>
                  <a:schemeClr val="dk1"/>
                </a:solidFill>
              </a:rPr>
              <a:t> with the National and, </a:t>
            </a:r>
            <a:r>
              <a:rPr lang="it-IT" sz="1050" dirty="0" err="1">
                <a:solidFill>
                  <a:schemeClr val="dk1"/>
                </a:solidFill>
              </a:rPr>
              <a:t>hopefully</a:t>
            </a:r>
            <a:r>
              <a:rPr lang="it-IT" sz="1050" dirty="0">
                <a:solidFill>
                  <a:schemeClr val="dk1"/>
                </a:solidFill>
              </a:rPr>
              <a:t>, with the NEAM Tsunami </a:t>
            </a:r>
            <a:r>
              <a:rPr lang="it-IT" sz="1050" dirty="0" err="1">
                <a:solidFill>
                  <a:schemeClr val="dk1"/>
                </a:solidFill>
              </a:rPr>
              <a:t>Warning</a:t>
            </a:r>
            <a:r>
              <a:rPr lang="it-IT" sz="1050" dirty="0">
                <a:solidFill>
                  <a:schemeClr val="dk1"/>
                </a:solidFill>
              </a:rPr>
              <a:t> System.</a:t>
            </a:r>
            <a:endParaRPr sz="1050" dirty="0">
              <a:solidFill>
                <a:schemeClr val="dk1"/>
              </a:solidFill>
            </a:endParaRPr>
          </a:p>
          <a:p>
            <a:pPr marL="214313" indent="-114300">
              <a:buSzPts val="2100"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292" name="Google Shape;292;p19"/>
          <p:cNvSpPr/>
          <p:nvPr/>
        </p:nvSpPr>
        <p:spPr>
          <a:xfrm>
            <a:off x="2684549" y="1892808"/>
            <a:ext cx="548640" cy="27432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050">
              <a:solidFill>
                <a:schemeClr val="lt1"/>
              </a:solidFill>
            </a:endParaRPr>
          </a:p>
        </p:txBody>
      </p:sp>
      <p:sp>
        <p:nvSpPr>
          <p:cNvPr id="293" name="Google Shape;293;p19"/>
          <p:cNvSpPr txBox="1"/>
          <p:nvPr/>
        </p:nvSpPr>
        <p:spPr>
          <a:xfrm>
            <a:off x="3098178" y="1717708"/>
            <a:ext cx="1082268" cy="1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it-IT" sz="825">
                <a:solidFill>
                  <a:schemeClr val="lt1"/>
                </a:solidFill>
              </a:rPr>
              <a:t>Aeolian Archipelago</a:t>
            </a:r>
            <a:endParaRPr sz="1050"/>
          </a:p>
        </p:txBody>
      </p:sp>
      <p:sp>
        <p:nvSpPr>
          <p:cNvPr id="294" name="Google Shape;294;p19"/>
          <p:cNvSpPr txBox="1"/>
          <p:nvPr/>
        </p:nvSpPr>
        <p:spPr>
          <a:xfrm>
            <a:off x="2292099" y="3434300"/>
            <a:ext cx="933188" cy="1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it-IT" sz="825">
                <a:solidFill>
                  <a:srgbClr val="FF0000"/>
                </a:solidFill>
              </a:rPr>
              <a:t>Sciara del Fuoco</a:t>
            </a:r>
            <a:endParaRPr sz="825">
              <a:solidFill>
                <a:srgbClr val="FF0000"/>
              </a:solidFill>
            </a:endParaRPr>
          </a:p>
        </p:txBody>
      </p:sp>
      <p:sp>
        <p:nvSpPr>
          <p:cNvPr id="295" name="Google Shape;295;p19"/>
          <p:cNvSpPr txBox="1"/>
          <p:nvPr/>
        </p:nvSpPr>
        <p:spPr>
          <a:xfrm>
            <a:off x="2570380" y="4546363"/>
            <a:ext cx="839413" cy="1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it-IT" sz="825">
                <a:solidFill>
                  <a:schemeClr val="lt1"/>
                </a:solidFill>
              </a:rPr>
              <a:t>Elastic Beacon</a:t>
            </a:r>
            <a:endParaRPr sz="1050"/>
          </a:p>
        </p:txBody>
      </p:sp>
      <p:sp>
        <p:nvSpPr>
          <p:cNvPr id="2" name="CasellaDiTesto 1"/>
          <p:cNvSpPr txBox="1"/>
          <p:nvPr/>
        </p:nvSpPr>
        <p:spPr>
          <a:xfrm>
            <a:off x="114169" y="3996021"/>
            <a:ext cx="2570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Talk by M. </a:t>
            </a:r>
            <a:r>
              <a:rPr lang="it-IT" dirty="0" err="1" smtClean="0">
                <a:solidFill>
                  <a:srgbClr val="FF0000"/>
                </a:solidFill>
              </a:rPr>
              <a:t>Ripepe</a:t>
            </a:r>
            <a:r>
              <a:rPr lang="it-IT" dirty="0" smtClean="0">
                <a:solidFill>
                  <a:srgbClr val="FF0000"/>
                </a:solidFill>
              </a:rPr>
              <a:t> on Nov. 29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29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677</Words>
  <Application>Microsoft Office PowerPoint</Application>
  <PresentationFormat>On-screen Show (16:9)</PresentationFormat>
  <Paragraphs>96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Titillium</vt:lpstr>
      <vt:lpstr>Tema di Office</vt:lpstr>
      <vt:lpstr>    INGV Tsunami Alert Center  NEAMTWS Experts Meeting  Implementing NEAMTWS 2030 Strategy  Opportunities and Actions to Explore   28-30 November, Naples, Italy     </vt:lpstr>
      <vt:lpstr>Pillar 1. New Tsunami Hazard Assessment for Italy</vt:lpstr>
      <vt:lpstr>Pillar 2. Warning – last events</vt:lpstr>
      <vt:lpstr>Pillar 2. Warning – Ongoing developments (on sea level monitoring)</vt:lpstr>
      <vt:lpstr>WP 8 Coordinator Stefano Lorito  INGV</vt:lpstr>
      <vt:lpstr>PowerPoint Presentation</vt:lpstr>
      <vt:lpstr>PowerPoint Presentation</vt:lpstr>
      <vt:lpstr>Alert Levels: Probabilistic Tsunami Forecasting</vt:lpstr>
      <vt:lpstr>New Task: Local system at Stromboli Island (Univ. Of Florence)</vt:lpstr>
      <vt:lpstr>Pillar 3- Awareness and Response</vt:lpstr>
      <vt:lpstr>Participation in ongoing projects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INGV THighlights 2022</dc:title>
  <dc:creator>Utente di Microsoft Office</dc:creator>
  <cp:lastModifiedBy>Alejandro Rojas</cp:lastModifiedBy>
  <cp:revision>25</cp:revision>
  <dcterms:created xsi:type="dcterms:W3CDTF">2018-12-06T08:46:58Z</dcterms:created>
  <dcterms:modified xsi:type="dcterms:W3CDTF">2022-11-28T08:37:29Z</dcterms:modified>
</cp:coreProperties>
</file>