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</p:sldMasterIdLst>
  <p:notesMasterIdLst>
    <p:notesMasterId r:id="rId9"/>
  </p:notesMasterIdLst>
  <p:sldIdLst>
    <p:sldId id="320" r:id="rId2"/>
    <p:sldId id="346" r:id="rId3"/>
    <p:sldId id="364" r:id="rId4"/>
    <p:sldId id="365" r:id="rId5"/>
    <p:sldId id="367" r:id="rId6"/>
    <p:sldId id="366" r:id="rId7"/>
    <p:sldId id="363" r:id="rId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CF9E4"/>
    <a:srgbClr val="FFFFCC"/>
    <a:srgbClr val="5AFD01"/>
    <a:srgbClr val="56FF00"/>
    <a:srgbClr val="52FF00"/>
    <a:srgbClr val="CE8A4D"/>
    <a:srgbClr val="E44030"/>
    <a:srgbClr val="22FF00"/>
    <a:srgbClr val="00FF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990000"/>
              </a:solidFill>
              <a:prstDash val="solid"/>
              <a:round/>
            </a:ln>
          </a:left>
          <a:right>
            <a:ln w="12700" cap="flat">
              <a:solidFill>
                <a:srgbClr val="990000"/>
              </a:solidFill>
              <a:prstDash val="solid"/>
              <a:round/>
            </a:ln>
          </a:right>
          <a:top>
            <a:ln w="12700" cap="flat">
              <a:solidFill>
                <a:srgbClr val="990000"/>
              </a:solidFill>
              <a:prstDash val="solid"/>
              <a:round/>
            </a:ln>
          </a:top>
          <a:bottom>
            <a:ln w="12700" cap="flat">
              <a:solidFill>
                <a:srgbClr val="990000"/>
              </a:solidFill>
              <a:prstDash val="solid"/>
              <a:round/>
            </a:ln>
          </a:bottom>
          <a:insideH>
            <a:ln w="12700" cap="flat">
              <a:solidFill>
                <a:srgbClr val="990000"/>
              </a:solidFill>
              <a:prstDash val="solid"/>
              <a:round/>
            </a:ln>
          </a:insideH>
          <a:insideV>
            <a:ln w="12700" cap="flat">
              <a:solidFill>
                <a:srgbClr val="990000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990000"/>
        </a:fontRef>
        <a:srgbClr val="990000"/>
      </a:tcTxStyle>
      <a:tcStyle>
        <a:tcBdr>
          <a:left>
            <a:ln w="12700" cap="flat">
              <a:solidFill>
                <a:srgbClr val="990000"/>
              </a:solidFill>
              <a:prstDash val="solid"/>
              <a:round/>
            </a:ln>
          </a:left>
          <a:right>
            <a:ln w="12700" cap="flat">
              <a:solidFill>
                <a:srgbClr val="990000"/>
              </a:solidFill>
              <a:prstDash val="solid"/>
              <a:round/>
            </a:ln>
          </a:right>
          <a:top>
            <a:ln w="12700" cap="flat">
              <a:solidFill>
                <a:srgbClr val="990000"/>
              </a:solidFill>
              <a:prstDash val="solid"/>
              <a:round/>
            </a:ln>
          </a:top>
          <a:bottom>
            <a:ln w="12700" cap="flat">
              <a:solidFill>
                <a:srgbClr val="990000"/>
              </a:solidFill>
              <a:prstDash val="solid"/>
              <a:round/>
            </a:ln>
          </a:bottom>
          <a:insideH>
            <a:ln w="12700" cap="flat">
              <a:solidFill>
                <a:srgbClr val="990000"/>
              </a:solidFill>
              <a:prstDash val="solid"/>
              <a:round/>
            </a:ln>
          </a:insideH>
          <a:insideV>
            <a:ln w="12700" cap="flat">
              <a:solidFill>
                <a:srgbClr val="99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990000"/>
        </a:fontRef>
        <a:srgbClr val="990000"/>
      </a:tcTxStyle>
      <a:tcStyle>
        <a:tcBdr>
          <a:left>
            <a:ln w="12700" cap="flat">
              <a:solidFill>
                <a:srgbClr val="990000"/>
              </a:solidFill>
              <a:prstDash val="solid"/>
              <a:round/>
            </a:ln>
          </a:left>
          <a:right>
            <a:ln w="12700" cap="flat">
              <a:solidFill>
                <a:srgbClr val="990000"/>
              </a:solidFill>
              <a:prstDash val="solid"/>
              <a:round/>
            </a:ln>
          </a:right>
          <a:top>
            <a:ln w="38100" cap="flat">
              <a:solidFill>
                <a:srgbClr val="990000"/>
              </a:solidFill>
              <a:prstDash val="solid"/>
              <a:round/>
            </a:ln>
          </a:top>
          <a:bottom>
            <a:ln w="12700" cap="flat">
              <a:solidFill>
                <a:srgbClr val="990000"/>
              </a:solidFill>
              <a:prstDash val="solid"/>
              <a:round/>
            </a:ln>
          </a:bottom>
          <a:insideH>
            <a:ln w="12700" cap="flat">
              <a:solidFill>
                <a:srgbClr val="990000"/>
              </a:solidFill>
              <a:prstDash val="solid"/>
              <a:round/>
            </a:ln>
          </a:insideH>
          <a:insideV>
            <a:ln w="12700" cap="flat">
              <a:solidFill>
                <a:srgbClr val="99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990000"/>
        </a:fontRef>
        <a:srgbClr val="990000"/>
      </a:tcTxStyle>
      <a:tcStyle>
        <a:tcBdr>
          <a:left>
            <a:ln w="12700" cap="flat">
              <a:solidFill>
                <a:srgbClr val="990000"/>
              </a:solidFill>
              <a:prstDash val="solid"/>
              <a:round/>
            </a:ln>
          </a:left>
          <a:right>
            <a:ln w="12700" cap="flat">
              <a:solidFill>
                <a:srgbClr val="990000"/>
              </a:solidFill>
              <a:prstDash val="solid"/>
              <a:round/>
            </a:ln>
          </a:right>
          <a:top>
            <a:ln w="12700" cap="flat">
              <a:solidFill>
                <a:srgbClr val="990000"/>
              </a:solidFill>
              <a:prstDash val="solid"/>
              <a:round/>
            </a:ln>
          </a:top>
          <a:bottom>
            <a:ln w="38100" cap="flat">
              <a:solidFill>
                <a:srgbClr val="990000"/>
              </a:solidFill>
              <a:prstDash val="solid"/>
              <a:round/>
            </a:ln>
          </a:bottom>
          <a:insideH>
            <a:ln w="12700" cap="flat">
              <a:solidFill>
                <a:srgbClr val="990000"/>
              </a:solidFill>
              <a:prstDash val="solid"/>
              <a:round/>
            </a:ln>
          </a:insideH>
          <a:insideV>
            <a:ln w="12700" cap="flat">
              <a:solidFill>
                <a:srgbClr val="99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990000"/>
              </a:solidFill>
              <a:prstDash val="solid"/>
              <a:round/>
            </a:ln>
          </a:left>
          <a:right>
            <a:ln w="12700" cap="flat">
              <a:solidFill>
                <a:srgbClr val="990000"/>
              </a:solidFill>
              <a:prstDash val="solid"/>
              <a:round/>
            </a:ln>
          </a:right>
          <a:top>
            <a:ln w="12700" cap="flat">
              <a:solidFill>
                <a:srgbClr val="990000"/>
              </a:solidFill>
              <a:prstDash val="solid"/>
              <a:round/>
            </a:ln>
          </a:top>
          <a:bottom>
            <a:ln w="12700" cap="flat">
              <a:solidFill>
                <a:srgbClr val="990000"/>
              </a:solidFill>
              <a:prstDash val="solid"/>
              <a:round/>
            </a:ln>
          </a:bottom>
          <a:insideH>
            <a:ln w="12700" cap="flat">
              <a:solidFill>
                <a:srgbClr val="990000"/>
              </a:solidFill>
              <a:prstDash val="solid"/>
              <a:round/>
            </a:ln>
          </a:insideH>
          <a:insideV>
            <a:ln w="12700" cap="flat">
              <a:solidFill>
                <a:srgbClr val="990000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990000"/>
        </a:fontRef>
        <a:srgbClr val="990000"/>
      </a:tcTxStyle>
      <a:tcStyle>
        <a:tcBdr>
          <a:left>
            <a:ln w="12700" cap="flat">
              <a:solidFill>
                <a:srgbClr val="990000"/>
              </a:solidFill>
              <a:prstDash val="solid"/>
              <a:round/>
            </a:ln>
          </a:left>
          <a:right>
            <a:ln w="12700" cap="flat">
              <a:solidFill>
                <a:srgbClr val="990000"/>
              </a:solidFill>
              <a:prstDash val="solid"/>
              <a:round/>
            </a:ln>
          </a:right>
          <a:top>
            <a:ln w="12700" cap="flat">
              <a:solidFill>
                <a:srgbClr val="990000"/>
              </a:solidFill>
              <a:prstDash val="solid"/>
              <a:round/>
            </a:ln>
          </a:top>
          <a:bottom>
            <a:ln w="12700" cap="flat">
              <a:solidFill>
                <a:srgbClr val="990000"/>
              </a:solidFill>
              <a:prstDash val="solid"/>
              <a:round/>
            </a:ln>
          </a:bottom>
          <a:insideH>
            <a:ln w="12700" cap="flat">
              <a:solidFill>
                <a:srgbClr val="990000"/>
              </a:solidFill>
              <a:prstDash val="solid"/>
              <a:round/>
            </a:ln>
          </a:insideH>
          <a:insideV>
            <a:ln w="12700" cap="flat">
              <a:solidFill>
                <a:srgbClr val="99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990000"/>
        </a:fontRef>
        <a:srgbClr val="990000"/>
      </a:tcTxStyle>
      <a:tcStyle>
        <a:tcBdr>
          <a:left>
            <a:ln w="12700" cap="flat">
              <a:solidFill>
                <a:srgbClr val="990000"/>
              </a:solidFill>
              <a:prstDash val="solid"/>
              <a:round/>
            </a:ln>
          </a:left>
          <a:right>
            <a:ln w="12700" cap="flat">
              <a:solidFill>
                <a:srgbClr val="990000"/>
              </a:solidFill>
              <a:prstDash val="solid"/>
              <a:round/>
            </a:ln>
          </a:right>
          <a:top>
            <a:ln w="38100" cap="flat">
              <a:solidFill>
                <a:srgbClr val="990000"/>
              </a:solidFill>
              <a:prstDash val="solid"/>
              <a:round/>
            </a:ln>
          </a:top>
          <a:bottom>
            <a:ln w="12700" cap="flat">
              <a:solidFill>
                <a:srgbClr val="990000"/>
              </a:solidFill>
              <a:prstDash val="solid"/>
              <a:round/>
            </a:ln>
          </a:bottom>
          <a:insideH>
            <a:ln w="12700" cap="flat">
              <a:solidFill>
                <a:srgbClr val="990000"/>
              </a:solidFill>
              <a:prstDash val="solid"/>
              <a:round/>
            </a:ln>
          </a:insideH>
          <a:insideV>
            <a:ln w="12700" cap="flat">
              <a:solidFill>
                <a:srgbClr val="99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990000"/>
        </a:fontRef>
        <a:srgbClr val="990000"/>
      </a:tcTxStyle>
      <a:tcStyle>
        <a:tcBdr>
          <a:left>
            <a:ln w="12700" cap="flat">
              <a:solidFill>
                <a:srgbClr val="990000"/>
              </a:solidFill>
              <a:prstDash val="solid"/>
              <a:round/>
            </a:ln>
          </a:left>
          <a:right>
            <a:ln w="12700" cap="flat">
              <a:solidFill>
                <a:srgbClr val="990000"/>
              </a:solidFill>
              <a:prstDash val="solid"/>
              <a:round/>
            </a:ln>
          </a:right>
          <a:top>
            <a:ln w="12700" cap="flat">
              <a:solidFill>
                <a:srgbClr val="990000"/>
              </a:solidFill>
              <a:prstDash val="solid"/>
              <a:round/>
            </a:ln>
          </a:top>
          <a:bottom>
            <a:ln w="38100" cap="flat">
              <a:solidFill>
                <a:srgbClr val="990000"/>
              </a:solidFill>
              <a:prstDash val="solid"/>
              <a:round/>
            </a:ln>
          </a:bottom>
          <a:insideH>
            <a:ln w="12700" cap="flat">
              <a:solidFill>
                <a:srgbClr val="990000"/>
              </a:solidFill>
              <a:prstDash val="solid"/>
              <a:round/>
            </a:ln>
          </a:insideH>
          <a:insideV>
            <a:ln w="12700" cap="flat">
              <a:solidFill>
                <a:srgbClr val="99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990000"/>
              </a:solidFill>
              <a:prstDash val="solid"/>
              <a:round/>
            </a:ln>
          </a:left>
          <a:right>
            <a:ln w="12700" cap="flat">
              <a:solidFill>
                <a:srgbClr val="990000"/>
              </a:solidFill>
              <a:prstDash val="solid"/>
              <a:round/>
            </a:ln>
          </a:right>
          <a:top>
            <a:ln w="12700" cap="flat">
              <a:solidFill>
                <a:srgbClr val="990000"/>
              </a:solidFill>
              <a:prstDash val="solid"/>
              <a:round/>
            </a:ln>
          </a:top>
          <a:bottom>
            <a:ln w="12700" cap="flat">
              <a:solidFill>
                <a:srgbClr val="990000"/>
              </a:solidFill>
              <a:prstDash val="solid"/>
              <a:round/>
            </a:ln>
          </a:bottom>
          <a:insideH>
            <a:ln w="12700" cap="flat">
              <a:solidFill>
                <a:srgbClr val="990000"/>
              </a:solidFill>
              <a:prstDash val="solid"/>
              <a:round/>
            </a:ln>
          </a:insideH>
          <a:insideV>
            <a:ln w="12700" cap="flat">
              <a:solidFill>
                <a:srgbClr val="990000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990000"/>
        </a:fontRef>
        <a:srgbClr val="990000"/>
      </a:tcTxStyle>
      <a:tcStyle>
        <a:tcBdr>
          <a:left>
            <a:ln w="12700" cap="flat">
              <a:solidFill>
                <a:srgbClr val="990000"/>
              </a:solidFill>
              <a:prstDash val="solid"/>
              <a:round/>
            </a:ln>
          </a:left>
          <a:right>
            <a:ln w="12700" cap="flat">
              <a:solidFill>
                <a:srgbClr val="990000"/>
              </a:solidFill>
              <a:prstDash val="solid"/>
              <a:round/>
            </a:ln>
          </a:right>
          <a:top>
            <a:ln w="12700" cap="flat">
              <a:solidFill>
                <a:srgbClr val="990000"/>
              </a:solidFill>
              <a:prstDash val="solid"/>
              <a:round/>
            </a:ln>
          </a:top>
          <a:bottom>
            <a:ln w="12700" cap="flat">
              <a:solidFill>
                <a:srgbClr val="990000"/>
              </a:solidFill>
              <a:prstDash val="solid"/>
              <a:round/>
            </a:ln>
          </a:bottom>
          <a:insideH>
            <a:ln w="12700" cap="flat">
              <a:solidFill>
                <a:srgbClr val="990000"/>
              </a:solidFill>
              <a:prstDash val="solid"/>
              <a:round/>
            </a:ln>
          </a:insideH>
          <a:insideV>
            <a:ln w="12700" cap="flat">
              <a:solidFill>
                <a:srgbClr val="99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990000"/>
        </a:fontRef>
        <a:srgbClr val="990000"/>
      </a:tcTxStyle>
      <a:tcStyle>
        <a:tcBdr>
          <a:left>
            <a:ln w="12700" cap="flat">
              <a:solidFill>
                <a:srgbClr val="990000"/>
              </a:solidFill>
              <a:prstDash val="solid"/>
              <a:round/>
            </a:ln>
          </a:left>
          <a:right>
            <a:ln w="12700" cap="flat">
              <a:solidFill>
                <a:srgbClr val="990000"/>
              </a:solidFill>
              <a:prstDash val="solid"/>
              <a:round/>
            </a:ln>
          </a:right>
          <a:top>
            <a:ln w="38100" cap="flat">
              <a:solidFill>
                <a:srgbClr val="990000"/>
              </a:solidFill>
              <a:prstDash val="solid"/>
              <a:round/>
            </a:ln>
          </a:top>
          <a:bottom>
            <a:ln w="12700" cap="flat">
              <a:solidFill>
                <a:srgbClr val="990000"/>
              </a:solidFill>
              <a:prstDash val="solid"/>
              <a:round/>
            </a:ln>
          </a:bottom>
          <a:insideH>
            <a:ln w="12700" cap="flat">
              <a:solidFill>
                <a:srgbClr val="990000"/>
              </a:solidFill>
              <a:prstDash val="solid"/>
              <a:round/>
            </a:ln>
          </a:insideH>
          <a:insideV>
            <a:ln w="12700" cap="flat">
              <a:solidFill>
                <a:srgbClr val="99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990000"/>
        </a:fontRef>
        <a:srgbClr val="990000"/>
      </a:tcTxStyle>
      <a:tcStyle>
        <a:tcBdr>
          <a:left>
            <a:ln w="12700" cap="flat">
              <a:solidFill>
                <a:srgbClr val="990000"/>
              </a:solidFill>
              <a:prstDash val="solid"/>
              <a:round/>
            </a:ln>
          </a:left>
          <a:right>
            <a:ln w="12700" cap="flat">
              <a:solidFill>
                <a:srgbClr val="990000"/>
              </a:solidFill>
              <a:prstDash val="solid"/>
              <a:round/>
            </a:ln>
          </a:right>
          <a:top>
            <a:ln w="12700" cap="flat">
              <a:solidFill>
                <a:srgbClr val="990000"/>
              </a:solidFill>
              <a:prstDash val="solid"/>
              <a:round/>
            </a:ln>
          </a:top>
          <a:bottom>
            <a:ln w="38100" cap="flat">
              <a:solidFill>
                <a:srgbClr val="990000"/>
              </a:solidFill>
              <a:prstDash val="solid"/>
              <a:round/>
            </a:ln>
          </a:bottom>
          <a:insideH>
            <a:ln w="12700" cap="flat">
              <a:solidFill>
                <a:srgbClr val="990000"/>
              </a:solidFill>
              <a:prstDash val="solid"/>
              <a:round/>
            </a:ln>
          </a:insideH>
          <a:insideV>
            <a:ln w="12700" cap="flat">
              <a:solidFill>
                <a:srgbClr val="99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990000"/>
          </a:solidFill>
        </a:fill>
      </a:tcStyle>
    </a:band2H>
    <a:firstCol>
      <a:tcTxStyle b="on" i="off">
        <a:fontRef idx="major">
          <a:srgbClr val="990000"/>
        </a:fontRef>
        <a:srgbClr val="99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90000"/>
          </a:solidFill>
        </a:fill>
      </a:tcStyle>
    </a:lastRow>
    <a:firstRow>
      <a:tcTxStyle b="on" i="off">
        <a:fontRef idx="major">
          <a:srgbClr val="990000"/>
        </a:fontRef>
        <a:srgbClr val="99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990000"/>
              </a:solidFill>
              <a:prstDash val="solid"/>
              <a:round/>
            </a:ln>
          </a:left>
          <a:right>
            <a:ln w="12700" cap="flat">
              <a:solidFill>
                <a:srgbClr val="990000"/>
              </a:solidFill>
              <a:prstDash val="solid"/>
              <a:round/>
            </a:ln>
          </a:right>
          <a:top>
            <a:ln w="12700" cap="flat">
              <a:solidFill>
                <a:srgbClr val="990000"/>
              </a:solidFill>
              <a:prstDash val="solid"/>
              <a:round/>
            </a:ln>
          </a:top>
          <a:bottom>
            <a:ln w="12700" cap="flat">
              <a:solidFill>
                <a:srgbClr val="990000"/>
              </a:solidFill>
              <a:prstDash val="solid"/>
              <a:round/>
            </a:ln>
          </a:bottom>
          <a:insideH>
            <a:ln w="12700" cap="flat">
              <a:solidFill>
                <a:srgbClr val="990000"/>
              </a:solidFill>
              <a:prstDash val="solid"/>
              <a:round/>
            </a:ln>
          </a:insideH>
          <a:insideV>
            <a:ln w="12700" cap="flat">
              <a:solidFill>
                <a:srgbClr val="990000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990000"/>
        </a:fontRef>
        <a:srgbClr val="990000"/>
      </a:tcTxStyle>
      <a:tcStyle>
        <a:tcBdr>
          <a:left>
            <a:ln w="12700" cap="flat">
              <a:solidFill>
                <a:srgbClr val="990000"/>
              </a:solidFill>
              <a:prstDash val="solid"/>
              <a:round/>
            </a:ln>
          </a:left>
          <a:right>
            <a:ln w="12700" cap="flat">
              <a:solidFill>
                <a:srgbClr val="990000"/>
              </a:solidFill>
              <a:prstDash val="solid"/>
              <a:round/>
            </a:ln>
          </a:right>
          <a:top>
            <a:ln w="12700" cap="flat">
              <a:solidFill>
                <a:srgbClr val="990000"/>
              </a:solidFill>
              <a:prstDash val="solid"/>
              <a:round/>
            </a:ln>
          </a:top>
          <a:bottom>
            <a:ln w="12700" cap="flat">
              <a:solidFill>
                <a:srgbClr val="990000"/>
              </a:solidFill>
              <a:prstDash val="solid"/>
              <a:round/>
            </a:ln>
          </a:bottom>
          <a:insideH>
            <a:ln w="12700" cap="flat">
              <a:solidFill>
                <a:srgbClr val="990000"/>
              </a:solidFill>
              <a:prstDash val="solid"/>
              <a:round/>
            </a:ln>
          </a:insideH>
          <a:insideV>
            <a:ln w="12700" cap="flat">
              <a:solidFill>
                <a:srgbClr val="990000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Ref idx="major">
          <a:srgbClr val="990000"/>
        </a:fontRef>
        <a:srgbClr val="990000"/>
      </a:tcTxStyle>
      <a:tcStyle>
        <a:tcBdr>
          <a:left>
            <a:ln w="12700" cap="flat">
              <a:solidFill>
                <a:srgbClr val="990000"/>
              </a:solidFill>
              <a:prstDash val="solid"/>
              <a:round/>
            </a:ln>
          </a:left>
          <a:right>
            <a:ln w="12700" cap="flat">
              <a:solidFill>
                <a:srgbClr val="990000"/>
              </a:solidFill>
              <a:prstDash val="solid"/>
              <a:round/>
            </a:ln>
          </a:right>
          <a:top>
            <a:ln w="38100" cap="flat">
              <a:solidFill>
                <a:srgbClr val="990000"/>
              </a:solidFill>
              <a:prstDash val="solid"/>
              <a:round/>
            </a:ln>
          </a:top>
          <a:bottom>
            <a:ln w="12700" cap="flat">
              <a:solidFill>
                <a:srgbClr val="990000"/>
              </a:solidFill>
              <a:prstDash val="solid"/>
              <a:round/>
            </a:ln>
          </a:bottom>
          <a:insideH>
            <a:ln w="12700" cap="flat">
              <a:solidFill>
                <a:srgbClr val="990000"/>
              </a:solidFill>
              <a:prstDash val="solid"/>
              <a:round/>
            </a:ln>
          </a:insideH>
          <a:insideV>
            <a:ln w="12700" cap="flat">
              <a:solidFill>
                <a:srgbClr val="990000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990000"/>
        </a:fontRef>
        <a:srgbClr val="990000"/>
      </a:tcTxStyle>
      <a:tcStyle>
        <a:tcBdr>
          <a:left>
            <a:ln w="12700" cap="flat">
              <a:solidFill>
                <a:srgbClr val="990000"/>
              </a:solidFill>
              <a:prstDash val="solid"/>
              <a:round/>
            </a:ln>
          </a:left>
          <a:right>
            <a:ln w="12700" cap="flat">
              <a:solidFill>
                <a:srgbClr val="990000"/>
              </a:solidFill>
              <a:prstDash val="solid"/>
              <a:round/>
            </a:ln>
          </a:right>
          <a:top>
            <a:ln w="12700" cap="flat">
              <a:solidFill>
                <a:srgbClr val="990000"/>
              </a:solidFill>
              <a:prstDash val="solid"/>
              <a:round/>
            </a:ln>
          </a:top>
          <a:bottom>
            <a:ln w="38100" cap="flat">
              <a:solidFill>
                <a:srgbClr val="990000"/>
              </a:solidFill>
              <a:prstDash val="solid"/>
              <a:round/>
            </a:ln>
          </a:bottom>
          <a:insideH>
            <a:ln w="12700" cap="flat">
              <a:solidFill>
                <a:srgbClr val="990000"/>
              </a:solidFill>
              <a:prstDash val="solid"/>
              <a:round/>
            </a:ln>
          </a:insideH>
          <a:insideV>
            <a:ln w="12700" cap="flat">
              <a:solidFill>
                <a:srgbClr val="990000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990000"/>
        </a:fontRef>
        <a:srgbClr val="990000"/>
      </a:tcTxStyle>
      <a:tcStyle>
        <a:tcBdr>
          <a:left>
            <a:ln w="12700" cap="flat">
              <a:solidFill>
                <a:srgbClr val="990000"/>
              </a:solidFill>
              <a:prstDash val="solid"/>
              <a:round/>
            </a:ln>
          </a:left>
          <a:right>
            <a:ln w="12700" cap="flat">
              <a:solidFill>
                <a:srgbClr val="990000"/>
              </a:solidFill>
              <a:prstDash val="solid"/>
              <a:round/>
            </a:ln>
          </a:right>
          <a:top>
            <a:ln w="12700" cap="flat">
              <a:solidFill>
                <a:srgbClr val="990000"/>
              </a:solidFill>
              <a:prstDash val="solid"/>
              <a:round/>
            </a:ln>
          </a:top>
          <a:bottom>
            <a:ln w="12700" cap="flat">
              <a:solidFill>
                <a:srgbClr val="990000"/>
              </a:solidFill>
              <a:prstDash val="solid"/>
              <a:round/>
            </a:ln>
          </a:bottom>
          <a:insideH>
            <a:ln w="12700" cap="flat">
              <a:solidFill>
                <a:srgbClr val="990000"/>
              </a:solidFill>
              <a:prstDash val="solid"/>
              <a:round/>
            </a:ln>
          </a:insideH>
          <a:insideV>
            <a:ln w="12700" cap="flat">
              <a:solidFill>
                <a:srgbClr val="990000"/>
              </a:solidFill>
              <a:prstDash val="solid"/>
              <a:round/>
            </a:ln>
          </a:insideV>
        </a:tcBdr>
        <a:fill>
          <a:solidFill>
            <a:srgbClr val="99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990000"/>
        </a:fontRef>
        <a:srgbClr val="990000"/>
      </a:tcTxStyle>
      <a:tcStyle>
        <a:tcBdr>
          <a:left>
            <a:ln w="12700" cap="flat">
              <a:solidFill>
                <a:srgbClr val="990000"/>
              </a:solidFill>
              <a:prstDash val="solid"/>
              <a:round/>
            </a:ln>
          </a:left>
          <a:right>
            <a:ln w="12700" cap="flat">
              <a:solidFill>
                <a:srgbClr val="990000"/>
              </a:solidFill>
              <a:prstDash val="solid"/>
              <a:round/>
            </a:ln>
          </a:right>
          <a:top>
            <a:ln w="12700" cap="flat">
              <a:solidFill>
                <a:srgbClr val="990000"/>
              </a:solidFill>
              <a:prstDash val="solid"/>
              <a:round/>
            </a:ln>
          </a:top>
          <a:bottom>
            <a:ln w="12700" cap="flat">
              <a:solidFill>
                <a:srgbClr val="990000"/>
              </a:solidFill>
              <a:prstDash val="solid"/>
              <a:round/>
            </a:ln>
          </a:bottom>
          <a:insideH>
            <a:ln w="12700" cap="flat">
              <a:solidFill>
                <a:srgbClr val="990000"/>
              </a:solidFill>
              <a:prstDash val="solid"/>
              <a:round/>
            </a:ln>
          </a:insideH>
          <a:insideV>
            <a:ln w="12700" cap="flat">
              <a:solidFill>
                <a:srgbClr val="990000"/>
              </a:solidFill>
              <a:prstDash val="solid"/>
              <a:round/>
            </a:ln>
          </a:insideV>
        </a:tcBdr>
        <a:fill>
          <a:solidFill>
            <a:srgbClr val="990000">
              <a:alpha val="20000"/>
            </a:srgbClr>
          </a:solidFill>
        </a:fill>
      </a:tcStyle>
    </a:firstCol>
    <a:lastRow>
      <a:tcTxStyle b="on" i="off">
        <a:fontRef idx="major">
          <a:srgbClr val="990000"/>
        </a:fontRef>
        <a:srgbClr val="990000"/>
      </a:tcTxStyle>
      <a:tcStyle>
        <a:tcBdr>
          <a:left>
            <a:ln w="12700" cap="flat">
              <a:solidFill>
                <a:srgbClr val="990000"/>
              </a:solidFill>
              <a:prstDash val="solid"/>
              <a:round/>
            </a:ln>
          </a:left>
          <a:right>
            <a:ln w="12700" cap="flat">
              <a:solidFill>
                <a:srgbClr val="990000"/>
              </a:solidFill>
              <a:prstDash val="solid"/>
              <a:round/>
            </a:ln>
          </a:right>
          <a:top>
            <a:ln w="50800" cap="flat">
              <a:solidFill>
                <a:srgbClr val="990000"/>
              </a:solidFill>
              <a:prstDash val="solid"/>
              <a:round/>
            </a:ln>
          </a:top>
          <a:bottom>
            <a:ln w="12700" cap="flat">
              <a:solidFill>
                <a:srgbClr val="990000"/>
              </a:solidFill>
              <a:prstDash val="solid"/>
              <a:round/>
            </a:ln>
          </a:bottom>
          <a:insideH>
            <a:ln w="12700" cap="flat">
              <a:solidFill>
                <a:srgbClr val="990000"/>
              </a:solidFill>
              <a:prstDash val="solid"/>
              <a:round/>
            </a:ln>
          </a:insideH>
          <a:insideV>
            <a:ln w="12700" cap="flat">
              <a:solidFill>
                <a:srgbClr val="99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990000"/>
        </a:fontRef>
        <a:srgbClr val="990000"/>
      </a:tcTxStyle>
      <a:tcStyle>
        <a:tcBdr>
          <a:left>
            <a:ln w="12700" cap="flat">
              <a:solidFill>
                <a:srgbClr val="990000"/>
              </a:solidFill>
              <a:prstDash val="solid"/>
              <a:round/>
            </a:ln>
          </a:left>
          <a:right>
            <a:ln w="12700" cap="flat">
              <a:solidFill>
                <a:srgbClr val="990000"/>
              </a:solidFill>
              <a:prstDash val="solid"/>
              <a:round/>
            </a:ln>
          </a:right>
          <a:top>
            <a:ln w="12700" cap="flat">
              <a:solidFill>
                <a:srgbClr val="990000"/>
              </a:solidFill>
              <a:prstDash val="solid"/>
              <a:round/>
            </a:ln>
          </a:top>
          <a:bottom>
            <a:ln w="25400" cap="flat">
              <a:solidFill>
                <a:srgbClr val="990000"/>
              </a:solidFill>
              <a:prstDash val="solid"/>
              <a:round/>
            </a:ln>
          </a:bottom>
          <a:insideH>
            <a:ln w="12700" cap="flat">
              <a:solidFill>
                <a:srgbClr val="990000"/>
              </a:solidFill>
              <a:prstDash val="solid"/>
              <a:round/>
            </a:ln>
          </a:insideH>
          <a:insideV>
            <a:ln w="12700" cap="flat">
              <a:solidFill>
                <a:srgbClr val="99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1"/>
    <p:restoredTop sz="94515"/>
  </p:normalViewPr>
  <p:slideViewPr>
    <p:cSldViewPr snapToGrid="0" snapToObjects="1">
      <p:cViewPr varScale="1">
        <p:scale>
          <a:sx n="87" d="100"/>
          <a:sy n="87" d="100"/>
        </p:scale>
        <p:origin x="1632" y="84"/>
      </p:cViewPr>
      <p:guideLst>
        <p:guide orient="horz" pos="215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36" name="Shape 3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74527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92161649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195B-526E-4969-A601-867AE834DE0B}" type="datetimeFigureOut">
              <a:rPr lang="el-GR"/>
              <a:pPr>
                <a:defRPr/>
              </a:pPr>
              <a:t>28/11/2022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F22E1-DB76-4EFB-839A-B4C4D1745143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290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8A03401-35DC-6841-9FC3-49BA4CC7787A}"/>
              </a:ext>
            </a:extLst>
          </p:cNvPr>
          <p:cNvSpPr/>
          <p:nvPr userDrawn="1"/>
        </p:nvSpPr>
        <p:spPr>
          <a:xfrm>
            <a:off x="0" y="6144702"/>
            <a:ext cx="9144000" cy="73152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4" name="ICCE 2018, Baltimore, USA"/>
          <p:cNvSpPr txBox="1"/>
          <p:nvPr/>
        </p:nvSpPr>
        <p:spPr>
          <a:xfrm>
            <a:off x="88898" y="6176879"/>
            <a:ext cx="4295646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400" b="1">
                <a:solidFill>
                  <a:srgbClr val="676365"/>
                </a:solidFill>
              </a:defRPr>
            </a:lvl1pPr>
          </a:lstStyle>
          <a:p>
            <a:endParaRPr dirty="0"/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469410" y="225793"/>
            <a:ext cx="8229602" cy="751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Title Text</a:t>
            </a:r>
          </a:p>
        </p:txBody>
      </p:sp>
      <p:sp>
        <p:nvSpPr>
          <p:cNvPr id="8" name="University of California, Los Angeles"/>
          <p:cNvSpPr txBox="1"/>
          <p:nvPr/>
        </p:nvSpPr>
        <p:spPr>
          <a:xfrm>
            <a:off x="2067104" y="6237999"/>
            <a:ext cx="5034213" cy="492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400" b="1">
                <a:solidFill>
                  <a:schemeClr val="accent1"/>
                </a:solidFill>
              </a:defRPr>
            </a:lvl1pPr>
          </a:lstStyle>
          <a:p>
            <a:pPr algn="ctr"/>
            <a:r>
              <a:rPr lang="en-US" sz="1300" dirty="0">
                <a:solidFill>
                  <a:srgbClr val="4F81BD"/>
                </a:solidFill>
              </a:rPr>
              <a:t>Hellenic National Tsunami Warning Center</a:t>
            </a:r>
            <a:endParaRPr lang="el-GR" sz="1300" dirty="0">
              <a:solidFill>
                <a:srgbClr val="4F81BD"/>
              </a:solidFill>
            </a:endParaRPr>
          </a:p>
          <a:p>
            <a:pPr algn="ctr"/>
            <a:r>
              <a:rPr lang="en-US" sz="1300" dirty="0">
                <a:solidFill>
                  <a:srgbClr val="4F81BD"/>
                </a:solidFill>
              </a:rPr>
              <a:t>Institute of Geodynamics</a:t>
            </a:r>
            <a:r>
              <a:rPr lang="el-GR" sz="1300" dirty="0">
                <a:solidFill>
                  <a:srgbClr val="4F81BD"/>
                </a:solidFill>
              </a:rPr>
              <a:t>, </a:t>
            </a:r>
            <a:r>
              <a:rPr lang="en-US" sz="1300" dirty="0">
                <a:solidFill>
                  <a:srgbClr val="4F81BD"/>
                </a:solidFill>
              </a:rPr>
              <a:t>National Observatory of Athens</a:t>
            </a:r>
            <a:endParaRPr sz="1300" dirty="0">
              <a:solidFill>
                <a:srgbClr val="4F81BD"/>
              </a:solidFill>
            </a:endParaRPr>
          </a:p>
        </p:txBody>
      </p:sp>
      <p:pic>
        <p:nvPicPr>
          <p:cNvPr id="10" name="Picture 3" descr="H:\Marinos\logo_noa.tif">
            <a:extLst>
              <a:ext uri="{FF2B5EF4-FFF2-40B4-BE49-F238E27FC236}">
                <a16:creationId xmlns="" xmlns:a16="http://schemas.microsoft.com/office/drawing/2014/main" id="{B0DF9E94-9885-2B4D-9F33-69227556C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896" y="6173934"/>
            <a:ext cx="740087" cy="67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H:\NTWC\tsu_NOA\logo\logo_HLNTWC.gif">
            <a:extLst>
              <a:ext uri="{FF2B5EF4-FFF2-40B4-BE49-F238E27FC236}">
                <a16:creationId xmlns="" xmlns:a16="http://schemas.microsoft.com/office/drawing/2014/main" id="{7F1BD483-599B-324E-8F88-EC08EBF753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953" y="6187315"/>
            <a:ext cx="671223" cy="67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0032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1" r:id="rId1"/>
    <p:sldLayoutId id="2147483653" r:id="rId2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99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99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99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99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99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99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99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99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99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servation of a tsunami-induced eddy">
            <a:extLst>
              <a:ext uri="{FF2B5EF4-FFF2-40B4-BE49-F238E27FC236}">
                <a16:creationId xmlns="" xmlns:a16="http://schemas.microsoft.com/office/drawing/2014/main" id="{FD04A1F6-3F17-1740-AA03-8C9F33D50D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944" y="1572096"/>
            <a:ext cx="9060873" cy="23096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defTabSz="425195">
              <a:defRPr sz="3720"/>
            </a:lvl1pPr>
          </a:lstStyle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Tsunami Service Provider</a:t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Hellenic National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Tsunami Warning Centre</a:t>
            </a:r>
            <a:endParaRPr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bservation of a tsunami-induced eddy">
            <a:extLst>
              <a:ext uri="{FF2B5EF4-FFF2-40B4-BE49-F238E27FC236}">
                <a16:creationId xmlns="" xmlns:a16="http://schemas.microsoft.com/office/drawing/2014/main" id="{7444EADF-7BE6-2C4F-8D0B-19BF9B3EACA2}"/>
              </a:ext>
            </a:extLst>
          </p:cNvPr>
          <p:cNvSpPr txBox="1">
            <a:spLocks/>
          </p:cNvSpPr>
          <p:nvPr/>
        </p:nvSpPr>
        <p:spPr>
          <a:xfrm>
            <a:off x="219133" y="4324504"/>
            <a:ext cx="8705734" cy="72263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0" marR="0" indent="0" algn="ctr" defTabSz="42519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2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sv-SE" sz="2000" b="1" spc="250" dirty="0"/>
              <a:t>Institute of Geodynamics</a:t>
            </a:r>
          </a:p>
          <a:p>
            <a:pPr hangingPunct="1"/>
            <a:r>
              <a:rPr lang="sv-SE" sz="2000" b="1" spc="250" dirty="0"/>
              <a:t>National Observatory Athens</a:t>
            </a:r>
            <a:endParaRPr lang="en-US" sz="2000" i="1" cap="small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F9066AA-9580-5C4F-9788-17DECB045EAB}"/>
              </a:ext>
            </a:extLst>
          </p:cNvPr>
          <p:cNvSpPr/>
          <p:nvPr/>
        </p:nvSpPr>
        <p:spPr>
          <a:xfrm>
            <a:off x="0" y="5966539"/>
            <a:ext cx="9144000" cy="892628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6" name="Observation of a tsunami-induced eddy">
            <a:extLst>
              <a:ext uri="{FF2B5EF4-FFF2-40B4-BE49-F238E27FC236}">
                <a16:creationId xmlns="" xmlns:a16="http://schemas.microsoft.com/office/drawing/2014/main" id="{94665FDD-0AD6-744C-8F3B-6CA43AA108E2}"/>
              </a:ext>
            </a:extLst>
          </p:cNvPr>
          <p:cNvSpPr txBox="1">
            <a:spLocks/>
          </p:cNvSpPr>
          <p:nvPr/>
        </p:nvSpPr>
        <p:spPr>
          <a:xfrm>
            <a:off x="17931" y="6401074"/>
            <a:ext cx="9097816" cy="43003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 fontScale="77500" lnSpcReduction="20000"/>
          </a:bodyPr>
          <a:lstStyle>
            <a:lvl1pPr marL="0" marR="0" indent="0" algn="ctr" defTabSz="42519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2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600" i="1" dirty="0"/>
              <a:t>NEAMTWS Experts Meeting - Implementing NEAMTWS 2030 Strategy Opportunities and Actions to Explore </a:t>
            </a:r>
          </a:p>
          <a:p>
            <a:r>
              <a:rPr lang="en-US" sz="1600" i="1" dirty="0"/>
              <a:t>28-30 </a:t>
            </a:r>
            <a:r>
              <a:rPr lang="en-US" sz="1600" i="1" dirty="0" smtClean="0"/>
              <a:t>November 2022, </a:t>
            </a:r>
            <a:r>
              <a:rPr lang="en-US" sz="1600" i="1" dirty="0"/>
              <a:t>Naples, Italy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125494" y="4238186"/>
            <a:ext cx="6871015" cy="884126"/>
            <a:chOff x="1394444" y="4005096"/>
            <a:chExt cx="6290211" cy="884126"/>
          </a:xfrm>
        </p:grpSpPr>
        <p:sp>
          <p:nvSpPr>
            <p:cNvPr id="17" name="Google Shape;54;p1"/>
            <p:cNvSpPr/>
            <p:nvPr/>
          </p:nvSpPr>
          <p:spPr>
            <a:xfrm>
              <a:off x="1405037" y="4843503"/>
              <a:ext cx="6279618" cy="45719"/>
            </a:xfrm>
            <a:custGeom>
              <a:avLst/>
              <a:gdLst/>
              <a:ahLst/>
              <a:cxnLst/>
              <a:rect l="l" t="t" r="r" b="b"/>
              <a:pathLst>
                <a:path w="3888104" h="120000" extrusionOk="0">
                  <a:moveTo>
                    <a:pt x="0" y="0"/>
                  </a:moveTo>
                  <a:lnTo>
                    <a:pt x="3888051" y="0"/>
                  </a:lnTo>
                </a:path>
              </a:pathLst>
            </a:custGeom>
            <a:noFill/>
            <a:ln w="9525" cap="flat" cmpd="sng">
              <a:solidFill>
                <a:srgbClr val="EB80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55;p1"/>
            <p:cNvSpPr/>
            <p:nvPr/>
          </p:nvSpPr>
          <p:spPr>
            <a:xfrm flipV="1">
              <a:off x="1394444" y="4005096"/>
              <a:ext cx="6287824" cy="45719"/>
            </a:xfrm>
            <a:custGeom>
              <a:avLst/>
              <a:gdLst/>
              <a:ahLst/>
              <a:cxnLst/>
              <a:rect l="l" t="t" r="r" b="b"/>
              <a:pathLst>
                <a:path w="3893185" h="120000" extrusionOk="0">
                  <a:moveTo>
                    <a:pt x="0" y="0"/>
                  </a:moveTo>
                  <a:lnTo>
                    <a:pt x="3893112" y="0"/>
                  </a:lnTo>
                </a:path>
              </a:pathLst>
            </a:custGeom>
            <a:noFill/>
            <a:ln w="10100" cap="flat" cmpd="sng">
              <a:solidFill>
                <a:srgbClr val="EB80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092" y="2066"/>
            <a:ext cx="1289908" cy="111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E821906-5035-824A-80F5-B1D2063C1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" y="20066"/>
            <a:ext cx="1080000" cy="10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25F3FB6-CA25-234E-B819-906AA2CA70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03" y="10358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9683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"/>
            <a:ext cx="9144000" cy="720000"/>
          </a:xfrm>
          <a:prstGeom prst="rect">
            <a:avLst/>
          </a:prstGeom>
          <a:solidFill>
            <a:schemeClr val="tx1">
              <a:lumMod val="6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295" y="74564"/>
            <a:ext cx="3896255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n-cs"/>
                <a:sym typeface="Helvetica"/>
              </a:rPr>
              <a:t>Operational activities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b="35860"/>
          <a:stretch/>
        </p:blipFill>
        <p:spPr>
          <a:xfrm>
            <a:off x="7836693" y="-316"/>
            <a:ext cx="1304977" cy="724158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37141"/>
              </p:ext>
            </p:extLst>
          </p:nvPr>
        </p:nvGraphicFramePr>
        <p:xfrm>
          <a:off x="1487042" y="5032571"/>
          <a:ext cx="6195700" cy="95250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597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28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5184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0745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4099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4099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9341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1839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no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Date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Time (UTC)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Region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Lat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Lon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Magnitude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Alert Level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0000"/>
                          </a:solidFill>
                          <a:effectLst/>
                        </a:rPr>
                        <a:t>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0000"/>
                          </a:solidFill>
                          <a:effectLst/>
                        </a:rPr>
                        <a:t>22-Apr-22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21:07:49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Bosnia and Herzegovina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0000"/>
                          </a:solidFill>
                          <a:effectLst/>
                        </a:rPr>
                        <a:t>43.00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0000"/>
                          </a:solidFill>
                          <a:effectLst/>
                        </a:rPr>
                        <a:t>18.16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0000"/>
                          </a:solidFill>
                          <a:effectLst/>
                        </a:rPr>
                        <a:t>5.8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0000"/>
                          </a:solidFill>
                          <a:effectLst/>
                        </a:rPr>
                        <a:t>Information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0000"/>
                          </a:solidFill>
                          <a:effectLst/>
                        </a:rPr>
                        <a:t>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31-Aug-22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10:10:11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Dodecanese Isl.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0000"/>
                          </a:solidFill>
                          <a:effectLst/>
                        </a:rPr>
                        <a:t>37.42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0000"/>
                          </a:solidFill>
                          <a:effectLst/>
                        </a:rPr>
                        <a:t>26.83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0000"/>
                          </a:solidFill>
                          <a:effectLst/>
                        </a:rPr>
                        <a:t>5.7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0000"/>
                          </a:solidFill>
                          <a:effectLst/>
                        </a:rPr>
                        <a:t>Information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0000"/>
                          </a:solidFill>
                          <a:effectLst/>
                        </a:rPr>
                        <a:t>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08-Sep-22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07:36:24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Ionian Sea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0000"/>
                          </a:solidFill>
                          <a:effectLst/>
                        </a:rPr>
                        <a:t>37.94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0000"/>
                          </a:solidFill>
                          <a:effectLst/>
                        </a:rPr>
                        <a:t>20.11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0000"/>
                          </a:solidFill>
                          <a:effectLst/>
                        </a:rPr>
                        <a:t>5.6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000000"/>
                          </a:solidFill>
                          <a:effectLst/>
                        </a:rPr>
                        <a:t>Information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02-Oct-22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04:04:01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Crete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34.3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26.21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Information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406" y="1183344"/>
            <a:ext cx="6422532" cy="3666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>
            <a:spLocks noChangeAspect="1"/>
          </p:cNvSpPr>
          <p:nvPr/>
        </p:nvSpPr>
        <p:spPr>
          <a:xfrm>
            <a:off x="5214864" y="2725693"/>
            <a:ext cx="256324" cy="251760"/>
          </a:xfrm>
          <a:prstGeom prst="ellipse">
            <a:avLst/>
          </a:prstGeom>
          <a:noFill/>
          <a:ln w="28575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3858492" y="2632625"/>
            <a:ext cx="256324" cy="251760"/>
          </a:xfrm>
          <a:prstGeom prst="ellipse">
            <a:avLst/>
          </a:prstGeom>
          <a:noFill/>
          <a:ln w="28575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3507413" y="1394389"/>
            <a:ext cx="256324" cy="251760"/>
          </a:xfrm>
          <a:prstGeom prst="ellipse">
            <a:avLst/>
          </a:prstGeom>
          <a:noFill/>
          <a:ln w="28575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4902689" y="3517194"/>
            <a:ext cx="256324" cy="251760"/>
          </a:xfrm>
          <a:prstGeom prst="ellipse">
            <a:avLst/>
          </a:prstGeom>
          <a:noFill/>
          <a:ln w="28575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16" name="object 185"/>
          <p:cNvSpPr txBox="1"/>
          <p:nvPr/>
        </p:nvSpPr>
        <p:spPr>
          <a:xfrm>
            <a:off x="313765" y="842182"/>
            <a:ext cx="8543364" cy="136313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68288" marR="12700" lvl="2" indent="-268288" algn="just">
              <a:spcAft>
                <a:spcPts val="1200"/>
              </a:spcAft>
            </a:pPr>
            <a:r>
              <a:rPr lang="en-US" sz="1600" b="1" spc="5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ebuchet MS"/>
              </a:rPr>
              <a:t>4 Tsunami Warning Messages </a:t>
            </a:r>
            <a:r>
              <a:rPr lang="en-US" sz="1600" spc="5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ebuchet MS"/>
              </a:rPr>
              <a:t>since the last Steering Committee meeting in April 2022</a:t>
            </a:r>
            <a:endParaRPr lang="en-US" sz="1600" spc="5" dirty="0">
              <a:solidFill>
                <a:srgbClr val="000000"/>
              </a:solidFill>
              <a:latin typeface="+mn-lt"/>
              <a:cs typeface="Trebuchet MS"/>
            </a:endParaRPr>
          </a:p>
          <a:p>
            <a:pPr marL="557213" marR="12700" lvl="2" indent="-285750" algn="just">
              <a:spcAft>
                <a:spcPts val="1200"/>
              </a:spcAft>
              <a:buFont typeface="Arial" pitchFamily="34" charset="0"/>
              <a:buChar char="•"/>
            </a:pPr>
            <a:endParaRPr lang="en-US" sz="1600" spc="5" dirty="0">
              <a:solidFill>
                <a:srgbClr val="000000"/>
              </a:solidFill>
              <a:latin typeface="+mn-lt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261360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"/>
            <a:ext cx="9144000" cy="720000"/>
          </a:xfrm>
          <a:prstGeom prst="rect">
            <a:avLst/>
          </a:prstGeom>
          <a:solidFill>
            <a:schemeClr val="tx1">
              <a:lumMod val="6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295" y="74564"/>
            <a:ext cx="3896255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n-cs"/>
                <a:sym typeface="Helvetica"/>
              </a:rPr>
              <a:t>Operational activities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b="35860"/>
          <a:stretch/>
        </p:blipFill>
        <p:spPr>
          <a:xfrm>
            <a:off x="7836693" y="-316"/>
            <a:ext cx="1304977" cy="724158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16" y="959223"/>
            <a:ext cx="3665934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8" b="4607"/>
          <a:stretch/>
        </p:blipFill>
        <p:spPr bwMode="auto">
          <a:xfrm>
            <a:off x="777698" y="3824870"/>
            <a:ext cx="2893770" cy="218824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087" y="2390623"/>
            <a:ext cx="3700094" cy="2868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185"/>
          <p:cNvSpPr txBox="1"/>
          <p:nvPr/>
        </p:nvSpPr>
        <p:spPr>
          <a:xfrm>
            <a:off x="4500283" y="842182"/>
            <a:ext cx="4356846" cy="136313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68288" marR="12700" lvl="2" indent="-268288">
              <a:spcAft>
                <a:spcPts val="1200"/>
              </a:spcAft>
            </a:pPr>
            <a:r>
              <a:rPr lang="en-US" sz="1600" b="1" spc="5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ebuchet MS"/>
              </a:rPr>
              <a:t>Finalized and in operational use since August 2022:</a:t>
            </a:r>
          </a:p>
          <a:p>
            <a:pPr marL="268288" marR="12700" lvl="2" indent="-268288" algn="just">
              <a:spcAft>
                <a:spcPts val="1200"/>
              </a:spcAft>
              <a:buFontTx/>
              <a:buChar char="-"/>
            </a:pP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National messages in Greek language with map.</a:t>
            </a:r>
          </a:p>
          <a:p>
            <a:pPr marL="268288" marR="12700" lvl="2" indent="-268288" algn="just">
              <a:spcAft>
                <a:spcPts val="1200"/>
              </a:spcAft>
              <a:buFontTx/>
              <a:buChar char="-"/>
            </a:pP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Updated Forecast Points </a:t>
            </a:r>
            <a:r>
              <a:rPr lang="en-US" sz="1600" spc="5" dirty="0" smtClean="0">
                <a:solidFill>
                  <a:srgbClr val="000000"/>
                </a:solidFill>
                <a:latin typeface="+mn-lt"/>
                <a:cs typeface="Trebuchet MS"/>
              </a:rPr>
              <a:t>list.</a:t>
            </a:r>
            <a:endParaRPr lang="en-US" sz="1600" spc="5" dirty="0">
              <a:solidFill>
                <a:srgbClr val="000000"/>
              </a:solidFill>
              <a:latin typeface="+mn-lt"/>
              <a:cs typeface="Trebuchet MS"/>
            </a:endParaRPr>
          </a:p>
          <a:p>
            <a:pPr marL="557213" marR="12700" lvl="2" indent="-285750" algn="just">
              <a:spcAft>
                <a:spcPts val="1200"/>
              </a:spcAft>
              <a:buFontTx/>
              <a:buChar char="-"/>
            </a:pPr>
            <a:endParaRPr lang="en-US" sz="1600" spc="5" dirty="0">
              <a:solidFill>
                <a:srgbClr val="000000"/>
              </a:solidFill>
              <a:latin typeface="+mn-lt"/>
              <a:cs typeface="Trebuchet MS"/>
            </a:endParaRPr>
          </a:p>
          <a:p>
            <a:pPr marL="557213" marR="12700" lvl="2" indent="-285750" algn="just">
              <a:spcAft>
                <a:spcPts val="1200"/>
              </a:spcAft>
              <a:buFont typeface="Arial" pitchFamily="34" charset="0"/>
              <a:buChar char="•"/>
            </a:pPr>
            <a:endParaRPr lang="en-US" sz="1600" spc="5" dirty="0">
              <a:solidFill>
                <a:srgbClr val="000000"/>
              </a:solidFill>
              <a:latin typeface="+mn-lt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50876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"/>
            <a:ext cx="9144000" cy="720000"/>
          </a:xfrm>
          <a:prstGeom prst="rect">
            <a:avLst/>
          </a:prstGeom>
          <a:solidFill>
            <a:schemeClr val="tx1">
              <a:lumMod val="6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295" y="74564"/>
            <a:ext cx="5287662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cs typeface="+mn-cs"/>
              </a:rPr>
              <a:t>Scientific/Research activities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n-cs"/>
              <a:sym typeface="Helvetic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b="35860"/>
          <a:stretch/>
        </p:blipFill>
        <p:spPr>
          <a:xfrm>
            <a:off x="7836693" y="-316"/>
            <a:ext cx="1304977" cy="724158"/>
          </a:xfrm>
          <a:prstGeom prst="rect">
            <a:avLst/>
          </a:prstGeom>
        </p:spPr>
      </p:pic>
      <p:sp>
        <p:nvSpPr>
          <p:cNvPr id="18" name="object 185"/>
          <p:cNvSpPr txBox="1"/>
          <p:nvPr/>
        </p:nvSpPr>
        <p:spPr>
          <a:xfrm>
            <a:off x="448235" y="842182"/>
            <a:ext cx="8408894" cy="386457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68288" marR="12700" lvl="2" indent="-268288" algn="just">
              <a:spcAft>
                <a:spcPts val="2400"/>
              </a:spcAft>
            </a:pPr>
            <a:r>
              <a:rPr lang="en-US" sz="1600" b="1" spc="5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ebuchet MS"/>
              </a:rPr>
              <a:t>HL-NTWC is participating in the following projects and initiatives:</a:t>
            </a:r>
          </a:p>
          <a:p>
            <a:pPr marR="12700" lvl="2" algn="just">
              <a:spcAft>
                <a:spcPts val="1800"/>
              </a:spcAft>
            </a:pP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• Aristotle-</a:t>
            </a:r>
            <a:r>
              <a:rPr lang="en-US" sz="1600" spc="5" dirty="0" err="1">
                <a:solidFill>
                  <a:srgbClr val="000000"/>
                </a:solidFill>
                <a:latin typeface="+mn-lt"/>
                <a:cs typeface="Trebuchet MS"/>
              </a:rPr>
              <a:t>eENHSP</a:t>
            </a: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 (2020-)</a:t>
            </a:r>
          </a:p>
          <a:p>
            <a:pPr marR="12700" lvl="2" algn="just">
              <a:spcAft>
                <a:spcPts val="1800"/>
              </a:spcAft>
            </a:pP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• </a:t>
            </a:r>
            <a:r>
              <a:rPr lang="en-US" sz="1600" spc="5" dirty="0" err="1">
                <a:solidFill>
                  <a:srgbClr val="000000"/>
                </a:solidFill>
                <a:latin typeface="+mn-lt"/>
                <a:cs typeface="Trebuchet MS"/>
              </a:rPr>
              <a:t>CoastWAVE</a:t>
            </a: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 (2022-2024)</a:t>
            </a:r>
          </a:p>
          <a:p>
            <a:pPr marR="12700" lvl="2" algn="just">
              <a:spcAft>
                <a:spcPts val="1800"/>
              </a:spcAft>
            </a:pP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• Geo-INQUIRE (2022-2025)</a:t>
            </a:r>
          </a:p>
          <a:p>
            <a:pPr marR="12700" lvl="2" algn="just">
              <a:spcAft>
                <a:spcPts val="1800"/>
              </a:spcAft>
            </a:pP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• EPOS Tsunami TCS (2021-)</a:t>
            </a:r>
          </a:p>
          <a:p>
            <a:pPr marR="12700" lvl="2" algn="just">
              <a:spcAft>
                <a:spcPts val="1800"/>
              </a:spcAft>
            </a:pP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• BALANCE (2021-2022)</a:t>
            </a:r>
          </a:p>
          <a:p>
            <a:pPr marR="12700" lvl="2" algn="just">
              <a:spcAft>
                <a:spcPts val="1800"/>
              </a:spcAft>
            </a:pP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• new project submissions….</a:t>
            </a:r>
          </a:p>
          <a:p>
            <a:pPr marL="557213" marR="12700" lvl="2" indent="-285750" algn="just">
              <a:spcAft>
                <a:spcPts val="1200"/>
              </a:spcAft>
              <a:buFontTx/>
              <a:buChar char="-"/>
            </a:pPr>
            <a:endParaRPr lang="en-US" sz="1600" spc="5" dirty="0">
              <a:solidFill>
                <a:srgbClr val="000000"/>
              </a:solidFill>
              <a:latin typeface="+mn-lt"/>
              <a:cs typeface="Trebuchet MS"/>
            </a:endParaRPr>
          </a:p>
          <a:p>
            <a:pPr marL="557213" marR="12700" lvl="2" indent="-285750" algn="just">
              <a:spcAft>
                <a:spcPts val="1200"/>
              </a:spcAft>
              <a:buFont typeface="Arial" pitchFamily="34" charset="0"/>
              <a:buChar char="•"/>
            </a:pPr>
            <a:endParaRPr lang="en-US" sz="1600" spc="5" dirty="0">
              <a:solidFill>
                <a:srgbClr val="000000"/>
              </a:solidFill>
              <a:latin typeface="+mn-lt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461231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"/>
            <a:ext cx="9144000" cy="720000"/>
          </a:xfrm>
          <a:prstGeom prst="rect">
            <a:avLst/>
          </a:prstGeom>
          <a:solidFill>
            <a:schemeClr val="tx1">
              <a:lumMod val="6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295" y="74564"/>
            <a:ext cx="2347755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cs typeface="+mn-cs"/>
              </a:rPr>
              <a:t>Participation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n-cs"/>
              <a:sym typeface="Helvetic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b="35860"/>
          <a:stretch/>
        </p:blipFill>
        <p:spPr>
          <a:xfrm>
            <a:off x="7836693" y="-316"/>
            <a:ext cx="1304977" cy="724158"/>
          </a:xfrm>
          <a:prstGeom prst="rect">
            <a:avLst/>
          </a:prstGeom>
        </p:spPr>
      </p:pic>
      <p:sp>
        <p:nvSpPr>
          <p:cNvPr id="18" name="object 185"/>
          <p:cNvSpPr txBox="1"/>
          <p:nvPr/>
        </p:nvSpPr>
        <p:spPr>
          <a:xfrm>
            <a:off x="448235" y="842181"/>
            <a:ext cx="8408894" cy="51928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68288" marR="12700" lvl="2" indent="-268288" algn="just">
              <a:spcAft>
                <a:spcPts val="1200"/>
              </a:spcAft>
            </a:pPr>
            <a:r>
              <a:rPr lang="en-US" sz="1600" b="1" spc="5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ebuchet MS"/>
              </a:rPr>
              <a:t>HL-NTWC participated in the following workshop and meetings:</a:t>
            </a:r>
          </a:p>
          <a:p>
            <a:pPr marL="285750" marR="12700" lvl="2" indent="-285750" algn="just">
              <a:spcAft>
                <a:spcPts val="1200"/>
              </a:spcAft>
              <a:buFontTx/>
              <a:buChar char="-"/>
            </a:pP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NEAMTWS TSPs meeting, 27-28 September 2022, </a:t>
            </a:r>
            <a:r>
              <a:rPr lang="en-US" sz="1600" spc="5" dirty="0" smtClean="0">
                <a:solidFill>
                  <a:srgbClr val="000000"/>
                </a:solidFill>
                <a:latin typeface="+mn-lt"/>
                <a:cs typeface="Trebuchet MS"/>
              </a:rPr>
              <a:t>Paris &amp; online two meetings.</a:t>
            </a:r>
            <a:endParaRPr lang="en-US" sz="1600" spc="5" dirty="0">
              <a:solidFill>
                <a:srgbClr val="000000"/>
              </a:solidFill>
              <a:latin typeface="+mn-lt"/>
              <a:cs typeface="Trebuchet MS"/>
            </a:endParaRPr>
          </a:p>
          <a:p>
            <a:pPr marL="285750" marR="12700" lvl="2" indent="-285750" algn="just">
              <a:spcAft>
                <a:spcPts val="1200"/>
              </a:spcAft>
              <a:buFontTx/>
              <a:buChar char="-"/>
            </a:pP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Scientific workshop dedicated to the CENALT 10 year anniversary CENALT, 29-30 September </a:t>
            </a:r>
            <a:r>
              <a:rPr lang="en-US" sz="1600" spc="5" dirty="0" smtClean="0">
                <a:solidFill>
                  <a:srgbClr val="000000"/>
                </a:solidFill>
                <a:latin typeface="+mn-lt"/>
                <a:cs typeface="Trebuchet MS"/>
              </a:rPr>
              <a:t>2022</a:t>
            </a:r>
            <a:endParaRPr lang="en-US" sz="1600" spc="5" dirty="0">
              <a:solidFill>
                <a:srgbClr val="000000"/>
              </a:solidFill>
              <a:latin typeface="+mn-lt"/>
              <a:cs typeface="Trebuchet MS"/>
            </a:endParaRPr>
          </a:p>
          <a:p>
            <a:pPr marL="285750" marR="12700" lvl="2" indent="-285750" algn="just">
              <a:spcAft>
                <a:spcPts val="1200"/>
              </a:spcAft>
              <a:buFontTx/>
              <a:buChar char="-"/>
            </a:pP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Workshop on the Requirements, Challenges, Opportunities for Local Tsunami Warning Systems in the Context of Multi-Hazard Disaster Risk Mitigation in the North-Eastern Atlantic and Mediterranean Region, 4–5 October 2022, </a:t>
            </a:r>
            <a:r>
              <a:rPr lang="en-US" sz="1600" spc="5" dirty="0" err="1">
                <a:solidFill>
                  <a:srgbClr val="000000"/>
                </a:solidFill>
                <a:latin typeface="+mn-lt"/>
                <a:cs typeface="Trebuchet MS"/>
              </a:rPr>
              <a:t>Ispra</a:t>
            </a: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, </a:t>
            </a:r>
            <a:r>
              <a:rPr lang="en-US" sz="1600" spc="5" dirty="0" smtClean="0">
                <a:solidFill>
                  <a:srgbClr val="000000"/>
                </a:solidFill>
                <a:latin typeface="+mn-lt"/>
                <a:cs typeface="Trebuchet MS"/>
              </a:rPr>
              <a:t>Italy.</a:t>
            </a:r>
            <a:endParaRPr lang="en-US" sz="1600" spc="5" dirty="0">
              <a:solidFill>
                <a:srgbClr val="000000"/>
              </a:solidFill>
              <a:latin typeface="+mn-lt"/>
              <a:cs typeface="Trebuchet MS"/>
            </a:endParaRPr>
          </a:p>
          <a:p>
            <a:pPr marL="285750" marR="12700" lvl="2" indent="-285750" algn="just">
              <a:spcAft>
                <a:spcPts val="1200"/>
              </a:spcAft>
              <a:buFontTx/>
              <a:buChar char="-"/>
            </a:pPr>
            <a:r>
              <a:rPr lang="en-US" sz="1600" spc="5" dirty="0" err="1">
                <a:solidFill>
                  <a:srgbClr val="000000"/>
                </a:solidFill>
                <a:latin typeface="+mn-lt"/>
                <a:cs typeface="Trebuchet MS"/>
              </a:rPr>
              <a:t>CoastWAVE</a:t>
            </a: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 project ”Tsunami Warning and Emergency Management SOP workshop”, 5-6 October 2022, </a:t>
            </a:r>
            <a:r>
              <a:rPr lang="en-US" sz="1600" spc="5" dirty="0" err="1">
                <a:solidFill>
                  <a:srgbClr val="000000"/>
                </a:solidFill>
                <a:latin typeface="+mn-lt"/>
                <a:cs typeface="Trebuchet MS"/>
              </a:rPr>
              <a:t>Ispra</a:t>
            </a: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, Italy, organized by </a:t>
            </a:r>
            <a:r>
              <a:rPr lang="en-US" sz="1600" spc="5" dirty="0" smtClean="0">
                <a:solidFill>
                  <a:srgbClr val="000000"/>
                </a:solidFill>
                <a:latin typeface="+mn-lt"/>
                <a:cs typeface="Trebuchet MS"/>
              </a:rPr>
              <a:t>IOC-UNESCO.</a:t>
            </a:r>
            <a:endParaRPr lang="en-US" sz="1600" spc="5" dirty="0">
              <a:solidFill>
                <a:srgbClr val="000000"/>
              </a:solidFill>
              <a:latin typeface="+mn-lt"/>
              <a:cs typeface="Trebuchet MS"/>
            </a:endParaRPr>
          </a:p>
          <a:p>
            <a:pPr marL="268288" marR="12700" lvl="2" indent="-268288" algn="just">
              <a:spcAft>
                <a:spcPts val="1200"/>
              </a:spcAft>
            </a:pPr>
            <a:r>
              <a:rPr lang="en-US" sz="1600" b="1" spc="5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/>
              </a:rPr>
              <a:t>WTAD 2022</a:t>
            </a:r>
            <a:endParaRPr lang="en-US" sz="1600" b="1" spc="5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ebuchet MS"/>
            </a:endParaRPr>
          </a:p>
          <a:p>
            <a:pPr marL="285750" marR="12700" lvl="2" indent="-285750" algn="just">
              <a:spcAft>
                <a:spcPts val="1200"/>
              </a:spcAft>
              <a:buFontTx/>
              <a:buChar char="-"/>
            </a:pP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A table-top exercise with the National CPA was initially scheduled for November but was postponed for January 2023.</a:t>
            </a:r>
          </a:p>
          <a:p>
            <a:pPr marL="285750" marR="12700" lvl="2" indent="-285750" algn="just">
              <a:buFontTx/>
              <a:buChar char="-"/>
            </a:pP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Nicosia Risk Forum 2022,  </a:t>
            </a:r>
            <a:r>
              <a:rPr lang="en-US" sz="1600" spc="5" dirty="0" err="1">
                <a:solidFill>
                  <a:srgbClr val="000000"/>
                </a:solidFill>
                <a:latin typeface="+mn-lt"/>
                <a:cs typeface="Trebuchet MS"/>
              </a:rPr>
              <a:t>Larnaka</a:t>
            </a: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, Cyprus. This year’s theme of #NRF2022 was focused on “Challenges of the Effects of Climate Crisis”. Invited talks about risk related projects and initiatives:</a:t>
            </a:r>
          </a:p>
          <a:p>
            <a:pPr marL="717550" marR="12700" lvl="4" indent="-179388" algn="just">
              <a:buFont typeface="Wingdings" pitchFamily="2" charset="2"/>
              <a:buChar char="ü"/>
            </a:pP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 NEAMTWS from the Greek Tsunami Service Provider perspective</a:t>
            </a:r>
          </a:p>
          <a:p>
            <a:pPr marL="717550" marR="12700" lvl="4" indent="-179388" algn="just">
              <a:buFont typeface="Wingdings" pitchFamily="2" charset="2"/>
              <a:buChar char="ü"/>
            </a:pP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 </a:t>
            </a:r>
            <a:r>
              <a:rPr lang="en-US" sz="1600" spc="5" dirty="0" err="1">
                <a:solidFill>
                  <a:srgbClr val="000000"/>
                </a:solidFill>
                <a:latin typeface="+mn-lt"/>
                <a:cs typeface="Trebuchet MS"/>
              </a:rPr>
              <a:t>CoastWAVE</a:t>
            </a: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 Greece</a:t>
            </a:r>
          </a:p>
          <a:p>
            <a:pPr marL="285750" marR="12700" lvl="2" indent="-285750" algn="just">
              <a:spcAft>
                <a:spcPts val="1200"/>
              </a:spcAft>
              <a:buFontTx/>
              <a:buChar char="-"/>
            </a:pPr>
            <a:endParaRPr lang="en-US" sz="1600" spc="5" dirty="0">
              <a:solidFill>
                <a:srgbClr val="000000"/>
              </a:solidFill>
              <a:cs typeface="Trebuchet MS"/>
            </a:endParaRPr>
          </a:p>
          <a:p>
            <a:pPr marL="285750" marR="12700" lvl="2" indent="-285750" algn="just">
              <a:spcAft>
                <a:spcPts val="1200"/>
              </a:spcAft>
              <a:buFontTx/>
              <a:buChar char="-"/>
            </a:pPr>
            <a:endParaRPr lang="en-US" sz="1600" spc="5" dirty="0">
              <a:solidFill>
                <a:srgbClr val="000000"/>
              </a:solidFill>
              <a:latin typeface="+mn-lt"/>
              <a:cs typeface="Trebuchet MS"/>
            </a:endParaRPr>
          </a:p>
          <a:p>
            <a:pPr marL="285750" marR="12700" lvl="2" indent="-285750" algn="just">
              <a:spcAft>
                <a:spcPts val="1200"/>
              </a:spcAft>
              <a:buFontTx/>
              <a:buChar char="-"/>
            </a:pPr>
            <a:endParaRPr lang="en-US" sz="1600" spc="5" dirty="0">
              <a:solidFill>
                <a:srgbClr val="000000"/>
              </a:solidFill>
              <a:latin typeface="+mn-lt"/>
              <a:cs typeface="Trebuchet MS"/>
            </a:endParaRPr>
          </a:p>
          <a:p>
            <a:pPr marL="557213" marR="12700" lvl="2" indent="-285750" algn="just">
              <a:spcAft>
                <a:spcPts val="1200"/>
              </a:spcAft>
              <a:buFontTx/>
              <a:buChar char="-"/>
            </a:pPr>
            <a:endParaRPr lang="en-US" sz="1600" spc="5" dirty="0">
              <a:solidFill>
                <a:srgbClr val="000000"/>
              </a:solidFill>
              <a:latin typeface="+mn-lt"/>
              <a:cs typeface="Trebuchet MS"/>
            </a:endParaRPr>
          </a:p>
          <a:p>
            <a:pPr marL="557213" marR="12700" lvl="2" indent="-285750" algn="just">
              <a:spcAft>
                <a:spcPts val="1200"/>
              </a:spcAft>
              <a:buFont typeface="Arial" pitchFamily="34" charset="0"/>
              <a:buChar char="•"/>
            </a:pPr>
            <a:endParaRPr lang="en-US" sz="1600" spc="5" dirty="0">
              <a:solidFill>
                <a:srgbClr val="000000"/>
              </a:solidFill>
              <a:latin typeface="+mn-lt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904044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"/>
            <a:ext cx="9144000" cy="720000"/>
          </a:xfrm>
          <a:prstGeom prst="rect">
            <a:avLst/>
          </a:prstGeom>
          <a:solidFill>
            <a:schemeClr val="tx1">
              <a:lumMod val="65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295" y="74564"/>
            <a:ext cx="2711636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cs typeface="+mn-cs"/>
              </a:rPr>
              <a:t>Developments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n-cs"/>
              <a:sym typeface="Helvetic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b="35860"/>
          <a:stretch/>
        </p:blipFill>
        <p:spPr>
          <a:xfrm>
            <a:off x="7836693" y="-316"/>
            <a:ext cx="1304977" cy="724158"/>
          </a:xfrm>
          <a:prstGeom prst="rect">
            <a:avLst/>
          </a:prstGeom>
        </p:spPr>
      </p:pic>
      <p:sp>
        <p:nvSpPr>
          <p:cNvPr id="9" name="object 185"/>
          <p:cNvSpPr txBox="1"/>
          <p:nvPr/>
        </p:nvSpPr>
        <p:spPr>
          <a:xfrm>
            <a:off x="290123" y="842182"/>
            <a:ext cx="8275093" cy="532761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1463" marR="12700" lvl="2" algn="just">
              <a:spcAft>
                <a:spcPts val="1200"/>
              </a:spcAft>
            </a:pPr>
            <a:r>
              <a:rPr lang="en-US" sz="1600" b="1" u="sng" spc="300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/>
              </a:rPr>
              <a:t>Operational </a:t>
            </a:r>
            <a:r>
              <a:rPr lang="en-US" sz="1600" b="1" u="sng" spc="300" dirty="0" smtClean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/>
              </a:rPr>
              <a:t>challenges</a:t>
            </a:r>
          </a:p>
          <a:p>
            <a:pPr marL="1588" marR="12700" lvl="2" algn="just">
              <a:spcAft>
                <a:spcPts val="600"/>
              </a:spcAft>
            </a:pPr>
            <a:r>
              <a:rPr lang="en-US" sz="1600" spc="5" dirty="0">
                <a:solidFill>
                  <a:srgbClr val="000000"/>
                </a:solidFill>
                <a:cs typeface="Trebuchet MS"/>
              </a:rPr>
              <a:t>• </a:t>
            </a:r>
            <a:r>
              <a:rPr lang="en-US" sz="1600" spc="5" dirty="0" smtClean="0">
                <a:solidFill>
                  <a:srgbClr val="000000"/>
                </a:solidFill>
                <a:latin typeface="+mn-lt"/>
                <a:cs typeface="Trebuchet MS"/>
              </a:rPr>
              <a:t>Proximity </a:t>
            </a: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of </a:t>
            </a:r>
            <a:r>
              <a:rPr lang="en-US" sz="1600" spc="5" dirty="0" err="1">
                <a:solidFill>
                  <a:srgbClr val="000000"/>
                </a:solidFill>
                <a:latin typeface="+mn-lt"/>
                <a:cs typeface="Trebuchet MS"/>
              </a:rPr>
              <a:t>tsunamigenic</a:t>
            </a: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 faults to coastal communities -&gt; </a:t>
            </a:r>
            <a:r>
              <a:rPr lang="en-US" sz="1600" b="1" spc="5" dirty="0">
                <a:solidFill>
                  <a:srgbClr val="000000"/>
                </a:solidFill>
                <a:latin typeface="+mn-lt"/>
                <a:cs typeface="Trebuchet MS"/>
              </a:rPr>
              <a:t>small available time window for warning.</a:t>
            </a:r>
          </a:p>
          <a:p>
            <a:pPr marL="1588" marR="12700" lvl="2" algn="just">
              <a:spcAft>
                <a:spcPts val="600"/>
              </a:spcAft>
            </a:pPr>
            <a:r>
              <a:rPr lang="en-US" sz="1600" spc="5" dirty="0">
                <a:solidFill>
                  <a:srgbClr val="000000"/>
                </a:solidFill>
                <a:cs typeface="Trebuchet MS"/>
              </a:rPr>
              <a:t>• </a:t>
            </a:r>
            <a:r>
              <a:rPr lang="en-US" sz="1600" b="1" spc="5" dirty="0" smtClean="0">
                <a:solidFill>
                  <a:srgbClr val="000000"/>
                </a:solidFill>
                <a:latin typeface="+mn-lt"/>
                <a:cs typeface="Trebuchet MS"/>
              </a:rPr>
              <a:t>Absence </a:t>
            </a:r>
            <a:r>
              <a:rPr lang="en-US" sz="1600" b="1" spc="5" dirty="0">
                <a:solidFill>
                  <a:srgbClr val="000000"/>
                </a:solidFill>
                <a:latin typeface="+mn-lt"/>
                <a:cs typeface="Trebuchet MS"/>
              </a:rPr>
              <a:t>of deep-water sensors </a:t>
            </a: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- long delay in confirming tsunami generation by the Tsunami Service Providers if TGs not available in the near field.</a:t>
            </a:r>
          </a:p>
          <a:p>
            <a:pPr marL="271463" marR="12700" lvl="2" algn="just">
              <a:spcAft>
                <a:spcPts val="1200"/>
              </a:spcAft>
            </a:pPr>
            <a:r>
              <a:rPr lang="en-US" sz="1600" b="1" u="sng" spc="300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/>
              </a:rPr>
              <a:t>Ongoing developments</a:t>
            </a:r>
          </a:p>
          <a:p>
            <a:pPr marR="12700" lvl="2" algn="just">
              <a:spcAft>
                <a:spcPts val="600"/>
              </a:spcAft>
            </a:pPr>
            <a:r>
              <a:rPr lang="en-US" sz="1600" spc="5" dirty="0">
                <a:solidFill>
                  <a:srgbClr val="000000"/>
                </a:solidFill>
                <a:cs typeface="Trebuchet MS"/>
              </a:rPr>
              <a:t>• </a:t>
            </a:r>
            <a:r>
              <a:rPr lang="en-US" sz="1600" spc="5" dirty="0" smtClean="0">
                <a:solidFill>
                  <a:srgbClr val="000000"/>
                </a:solidFill>
                <a:latin typeface="+mn-lt"/>
                <a:cs typeface="Trebuchet MS"/>
              </a:rPr>
              <a:t>A </a:t>
            </a: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tender for the purchase of </a:t>
            </a:r>
            <a:r>
              <a:rPr lang="en-US" sz="1600" b="1" spc="5" dirty="0">
                <a:solidFill>
                  <a:srgbClr val="000000"/>
                </a:solidFill>
                <a:latin typeface="+mn-lt"/>
                <a:cs typeface="Trebuchet MS"/>
              </a:rPr>
              <a:t>12 new tide gauges </a:t>
            </a: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is underway for 2023.</a:t>
            </a:r>
          </a:p>
          <a:p>
            <a:pPr marR="12700" lvl="2" algn="just">
              <a:spcAft>
                <a:spcPts val="600"/>
              </a:spcAft>
            </a:pPr>
            <a:r>
              <a:rPr lang="en-US" sz="1600" spc="5" dirty="0">
                <a:solidFill>
                  <a:srgbClr val="000000"/>
                </a:solidFill>
                <a:cs typeface="Trebuchet MS"/>
              </a:rPr>
              <a:t>• </a:t>
            </a:r>
            <a:r>
              <a:rPr lang="en-US" sz="1600" spc="5" dirty="0" smtClean="0">
                <a:solidFill>
                  <a:srgbClr val="000000"/>
                </a:solidFill>
                <a:latin typeface="+mn-lt"/>
                <a:cs typeface="Trebuchet MS"/>
              </a:rPr>
              <a:t>Preparation </a:t>
            </a: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of </a:t>
            </a:r>
            <a:r>
              <a:rPr lang="en-US" sz="1600" b="1" spc="5" dirty="0">
                <a:solidFill>
                  <a:srgbClr val="000000"/>
                </a:solidFill>
                <a:latin typeface="+mn-lt"/>
                <a:cs typeface="Trebuchet MS"/>
              </a:rPr>
              <a:t>local SOPs</a:t>
            </a: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, following the guidelines and recommendations</a:t>
            </a:r>
          </a:p>
          <a:p>
            <a:pPr marR="12700" lvl="2" algn="just">
              <a:spcAft>
                <a:spcPts val="600"/>
              </a:spcAft>
            </a:pP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   </a:t>
            </a:r>
            <a:r>
              <a:rPr lang="en-US" sz="1600" spc="5" dirty="0" smtClean="0">
                <a:solidFill>
                  <a:srgbClr val="000000"/>
                </a:solidFill>
                <a:latin typeface="+mn-lt"/>
                <a:cs typeface="Trebuchet MS"/>
              </a:rPr>
              <a:t>of </a:t>
            </a: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the National SOP.</a:t>
            </a:r>
          </a:p>
          <a:p>
            <a:pPr marR="12700" lvl="2" algn="just">
              <a:spcAft>
                <a:spcPts val="600"/>
              </a:spcAft>
            </a:pPr>
            <a:r>
              <a:rPr lang="en-US" sz="1600" spc="5" dirty="0">
                <a:solidFill>
                  <a:srgbClr val="000000"/>
                </a:solidFill>
                <a:cs typeface="Trebuchet MS"/>
              </a:rPr>
              <a:t>• </a:t>
            </a:r>
            <a:r>
              <a:rPr lang="en-US" sz="1600" spc="5" dirty="0" smtClean="0">
                <a:solidFill>
                  <a:srgbClr val="000000"/>
                </a:solidFill>
                <a:latin typeface="+mn-lt"/>
                <a:cs typeface="Trebuchet MS"/>
              </a:rPr>
              <a:t>Use </a:t>
            </a: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of Emergency Communication Service for message dissemination to</a:t>
            </a:r>
          </a:p>
          <a:p>
            <a:pPr marR="12700" lvl="2" algn="just">
              <a:spcAft>
                <a:spcPts val="600"/>
              </a:spcAft>
            </a:pP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  </a:t>
            </a:r>
            <a:r>
              <a:rPr lang="en-US" sz="1600" spc="5" dirty="0" smtClean="0">
                <a:solidFill>
                  <a:srgbClr val="000000"/>
                </a:solidFill>
                <a:latin typeface="+mn-lt"/>
                <a:cs typeface="Trebuchet MS"/>
              </a:rPr>
              <a:t> the </a:t>
            </a: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public, through </a:t>
            </a:r>
            <a:r>
              <a:rPr lang="en-US" sz="1600" b="1" spc="5" dirty="0" smtClean="0">
                <a:solidFill>
                  <a:srgbClr val="000000"/>
                </a:solidFill>
                <a:latin typeface="+mn-lt"/>
                <a:cs typeface="Trebuchet MS"/>
              </a:rPr>
              <a:t>112 - already operational</a:t>
            </a:r>
            <a:r>
              <a:rPr lang="en-US" sz="1600" spc="5" dirty="0" smtClean="0">
                <a:solidFill>
                  <a:srgbClr val="000000"/>
                </a:solidFill>
                <a:latin typeface="+mn-lt"/>
                <a:cs typeface="Trebuchet MS"/>
              </a:rPr>
              <a:t>, fine tuning is needed.</a:t>
            </a:r>
            <a:endParaRPr lang="en-US" sz="1600" spc="5" dirty="0">
              <a:solidFill>
                <a:srgbClr val="000000"/>
              </a:solidFill>
              <a:latin typeface="+mn-lt"/>
              <a:cs typeface="Trebuchet MS"/>
            </a:endParaRPr>
          </a:p>
          <a:p>
            <a:pPr marR="12700" lvl="2" algn="just"/>
            <a:r>
              <a:rPr lang="en-US" sz="1600" spc="5" dirty="0">
                <a:solidFill>
                  <a:srgbClr val="000000"/>
                </a:solidFill>
                <a:cs typeface="Trebuchet MS"/>
              </a:rPr>
              <a:t>• </a:t>
            </a:r>
            <a:r>
              <a:rPr lang="en-US" sz="1600" spc="5" dirty="0" smtClean="0">
                <a:solidFill>
                  <a:srgbClr val="000000"/>
                </a:solidFill>
                <a:latin typeface="+mn-lt"/>
                <a:cs typeface="Trebuchet MS"/>
              </a:rPr>
              <a:t>Development </a:t>
            </a: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of a </a:t>
            </a:r>
            <a:r>
              <a:rPr lang="en-US" sz="1600" b="1" spc="5" dirty="0" smtClean="0">
                <a:solidFill>
                  <a:srgbClr val="000000"/>
                </a:solidFill>
                <a:latin typeface="+mn-lt"/>
                <a:cs typeface="Trebuchet MS"/>
              </a:rPr>
              <a:t>national tsunami </a:t>
            </a:r>
            <a:r>
              <a:rPr lang="en-US" sz="1600" b="1" spc="5" dirty="0">
                <a:solidFill>
                  <a:srgbClr val="000000"/>
                </a:solidFill>
                <a:latin typeface="+mn-lt"/>
                <a:cs typeface="Trebuchet MS"/>
              </a:rPr>
              <a:t>warning page </a:t>
            </a: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to publish information related to tsunami </a:t>
            </a:r>
            <a:r>
              <a:rPr lang="en-US" sz="1600" spc="5" dirty="0" smtClean="0">
                <a:solidFill>
                  <a:srgbClr val="000000"/>
                </a:solidFill>
                <a:latin typeface="+mn-lt"/>
                <a:cs typeface="Trebuchet MS"/>
              </a:rPr>
              <a:t>  </a:t>
            </a:r>
          </a:p>
          <a:p>
            <a:pPr marR="12700" lvl="2" algn="just">
              <a:spcAft>
                <a:spcPts val="600"/>
              </a:spcAft>
            </a:pP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 </a:t>
            </a:r>
            <a:r>
              <a:rPr lang="en-US" sz="1600" spc="5" dirty="0" smtClean="0">
                <a:solidFill>
                  <a:srgbClr val="000000"/>
                </a:solidFill>
                <a:latin typeface="+mn-lt"/>
                <a:cs typeface="Trebuchet MS"/>
              </a:rPr>
              <a:t>  events for the public.</a:t>
            </a:r>
            <a:endParaRPr lang="en-US" sz="1600" spc="5" dirty="0">
              <a:solidFill>
                <a:srgbClr val="000000"/>
              </a:solidFill>
              <a:latin typeface="+mn-lt"/>
              <a:cs typeface="Trebuchet MS"/>
            </a:endParaRPr>
          </a:p>
          <a:p>
            <a:pPr marL="271463" marR="12700" lvl="2" algn="just">
              <a:spcAft>
                <a:spcPts val="1200"/>
              </a:spcAft>
            </a:pPr>
            <a:r>
              <a:rPr lang="en-US" sz="1600" b="1" u="sng" spc="300" dirty="0" smtClean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/>
              </a:rPr>
              <a:t>Future developments in NEAM</a:t>
            </a:r>
          </a:p>
          <a:p>
            <a:pPr marL="1588" marR="12700" lvl="2" algn="just">
              <a:spcAft>
                <a:spcPts val="600"/>
              </a:spcAft>
            </a:pPr>
            <a:r>
              <a:rPr lang="en-US" sz="1600" spc="5" dirty="0">
                <a:solidFill>
                  <a:srgbClr val="000000"/>
                </a:solidFill>
                <a:cs typeface="Trebuchet MS"/>
              </a:rPr>
              <a:t>• </a:t>
            </a:r>
            <a:r>
              <a:rPr lang="en-US" sz="1600" spc="5" dirty="0" smtClean="0">
                <a:solidFill>
                  <a:srgbClr val="000000"/>
                </a:solidFill>
                <a:latin typeface="+mn-lt"/>
                <a:cs typeface="Trebuchet MS"/>
              </a:rPr>
              <a:t>Deploy </a:t>
            </a: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regional deep water sensors – take advantage of </a:t>
            </a:r>
            <a:r>
              <a:rPr lang="en-US" sz="1600" b="1" spc="5" dirty="0">
                <a:solidFill>
                  <a:srgbClr val="000000"/>
                </a:solidFill>
                <a:latin typeface="+mn-lt"/>
                <a:cs typeface="Trebuchet MS"/>
              </a:rPr>
              <a:t>smart cable initiatives</a:t>
            </a: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.</a:t>
            </a:r>
          </a:p>
          <a:p>
            <a:pPr marR="12700" lvl="2" algn="just">
              <a:spcAft>
                <a:spcPts val="600"/>
              </a:spcAft>
            </a:pPr>
            <a:r>
              <a:rPr lang="en-US" sz="1600" spc="5" dirty="0">
                <a:solidFill>
                  <a:srgbClr val="000000"/>
                </a:solidFill>
                <a:cs typeface="Trebuchet MS"/>
              </a:rPr>
              <a:t>• </a:t>
            </a:r>
            <a:r>
              <a:rPr lang="en-US" sz="1600" b="1" spc="5" dirty="0" smtClean="0">
                <a:solidFill>
                  <a:srgbClr val="000000"/>
                </a:solidFill>
                <a:latin typeface="+mn-lt"/>
                <a:cs typeface="Trebuchet MS"/>
              </a:rPr>
              <a:t>Improve </a:t>
            </a:r>
            <a:r>
              <a:rPr lang="en-US" sz="1600" b="1" spc="5" dirty="0">
                <a:solidFill>
                  <a:srgbClr val="000000"/>
                </a:solidFill>
                <a:latin typeface="+mn-lt"/>
                <a:cs typeface="Trebuchet MS"/>
              </a:rPr>
              <a:t>tsunami forecasting </a:t>
            </a: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capabilities using region-specific methodologies.</a:t>
            </a:r>
          </a:p>
          <a:p>
            <a:pPr marR="12700" lvl="2" algn="just">
              <a:spcAft>
                <a:spcPts val="600"/>
              </a:spcAft>
            </a:pPr>
            <a:r>
              <a:rPr lang="en-US" sz="1600" spc="5" dirty="0">
                <a:solidFill>
                  <a:srgbClr val="000000"/>
                </a:solidFill>
                <a:cs typeface="Trebuchet MS"/>
              </a:rPr>
              <a:t>• </a:t>
            </a:r>
            <a:r>
              <a:rPr lang="en-US" sz="1600" spc="5" dirty="0" smtClean="0">
                <a:solidFill>
                  <a:srgbClr val="000000"/>
                </a:solidFill>
                <a:latin typeface="+mn-lt"/>
                <a:cs typeface="Trebuchet MS"/>
              </a:rPr>
              <a:t>Create </a:t>
            </a:r>
            <a:r>
              <a:rPr lang="en-US" sz="1600" spc="5" dirty="0">
                <a:solidFill>
                  <a:srgbClr val="000000"/>
                </a:solidFill>
                <a:latin typeface="+mn-lt"/>
                <a:cs typeface="Trebuchet MS"/>
              </a:rPr>
              <a:t>framework for tsunami warning for </a:t>
            </a:r>
            <a:r>
              <a:rPr lang="en-US" sz="1600" b="1" spc="5" dirty="0">
                <a:solidFill>
                  <a:srgbClr val="000000"/>
                </a:solidFill>
                <a:latin typeface="+mn-lt"/>
                <a:cs typeface="Trebuchet MS"/>
              </a:rPr>
              <a:t>non-seismic sources</a:t>
            </a:r>
            <a:r>
              <a:rPr lang="en-US" sz="1600" b="1" spc="5" dirty="0" smtClean="0">
                <a:solidFill>
                  <a:srgbClr val="000000"/>
                </a:solidFill>
                <a:latin typeface="+mn-lt"/>
                <a:cs typeface="Trebuchet MS"/>
              </a:rPr>
              <a:t>.</a:t>
            </a:r>
            <a:endParaRPr lang="en-US" sz="1600" b="1" spc="5" dirty="0">
              <a:solidFill>
                <a:srgbClr val="000000"/>
              </a:solidFill>
              <a:latin typeface="+mn-lt"/>
              <a:cs typeface="Trebuchet MS"/>
            </a:endParaRPr>
          </a:p>
        </p:txBody>
      </p:sp>
      <p:pic>
        <p:nvPicPr>
          <p:cNvPr id="10" name="Picture 2" descr="H:\project_NewPapers\Samos_30102020\txt\112_seismo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70"/>
          <a:stretch/>
        </p:blipFill>
        <p:spPr bwMode="auto">
          <a:xfrm>
            <a:off x="6662932" y="2104758"/>
            <a:ext cx="2347522" cy="22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316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F9066AA-9580-5C4F-9788-17DECB045EAB}"/>
              </a:ext>
            </a:extLst>
          </p:cNvPr>
          <p:cNvSpPr/>
          <p:nvPr/>
        </p:nvSpPr>
        <p:spPr>
          <a:xfrm>
            <a:off x="0" y="5966539"/>
            <a:ext cx="9144000" cy="892628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18" name="Google Shape;55;p1"/>
          <p:cNvSpPr/>
          <p:nvPr/>
        </p:nvSpPr>
        <p:spPr>
          <a:xfrm flipV="1">
            <a:off x="3499342" y="2542309"/>
            <a:ext cx="1989472" cy="258607"/>
          </a:xfrm>
          <a:custGeom>
            <a:avLst/>
            <a:gdLst/>
            <a:ahLst/>
            <a:cxnLst/>
            <a:rect l="l" t="t" r="r" b="b"/>
            <a:pathLst>
              <a:path w="3893185" h="120000" extrusionOk="0">
                <a:moveTo>
                  <a:pt x="0" y="0"/>
                </a:moveTo>
                <a:lnTo>
                  <a:pt x="3893112" y="0"/>
                </a:lnTo>
              </a:path>
            </a:pathLst>
          </a:custGeom>
          <a:noFill/>
          <a:ln w="10100" cap="flat" cmpd="sng">
            <a:solidFill>
              <a:srgbClr val="EB80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414" y="230882"/>
            <a:ext cx="1289908" cy="1116000"/>
          </a:xfrm>
          <a:prstGeom prst="rect">
            <a:avLst/>
          </a:prstGeom>
        </p:spPr>
      </p:pic>
      <p:sp>
        <p:nvSpPr>
          <p:cNvPr id="15" name="object 11"/>
          <p:cNvSpPr txBox="1"/>
          <p:nvPr/>
        </p:nvSpPr>
        <p:spPr>
          <a:xfrm>
            <a:off x="3683635" y="2819002"/>
            <a:ext cx="271780" cy="6343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10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endParaRPr sz="4100">
              <a:latin typeface="Georgia"/>
              <a:cs typeface="Georgia"/>
            </a:endParaRPr>
          </a:p>
        </p:txBody>
      </p:sp>
      <p:sp>
        <p:nvSpPr>
          <p:cNvPr id="16" name="object 12"/>
          <p:cNvSpPr/>
          <p:nvPr/>
        </p:nvSpPr>
        <p:spPr>
          <a:xfrm>
            <a:off x="4161537" y="3035156"/>
            <a:ext cx="1070990" cy="3068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3"/>
          <p:cNvSpPr/>
          <p:nvPr/>
        </p:nvSpPr>
        <p:spPr>
          <a:xfrm>
            <a:off x="4152901" y="3609831"/>
            <a:ext cx="656717" cy="298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Google Shape;55;p1"/>
          <p:cNvSpPr/>
          <p:nvPr/>
        </p:nvSpPr>
        <p:spPr>
          <a:xfrm flipV="1">
            <a:off x="3487150" y="3772627"/>
            <a:ext cx="1989472" cy="258607"/>
          </a:xfrm>
          <a:custGeom>
            <a:avLst/>
            <a:gdLst/>
            <a:ahLst/>
            <a:cxnLst/>
            <a:rect l="l" t="t" r="r" b="b"/>
            <a:pathLst>
              <a:path w="3893185" h="120000" extrusionOk="0">
                <a:moveTo>
                  <a:pt x="0" y="0"/>
                </a:moveTo>
                <a:lnTo>
                  <a:pt x="3893112" y="0"/>
                </a:lnTo>
              </a:path>
            </a:pathLst>
          </a:custGeom>
          <a:noFill/>
          <a:ln w="10100" cap="flat" cmpd="sng">
            <a:solidFill>
              <a:srgbClr val="EB80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Observation of a tsunami-induced eddy">
            <a:extLst>
              <a:ext uri="{FF2B5EF4-FFF2-40B4-BE49-F238E27FC236}">
                <a16:creationId xmlns="" xmlns:a16="http://schemas.microsoft.com/office/drawing/2014/main" id="{94665FDD-0AD6-744C-8F3B-6CA43AA108E2}"/>
              </a:ext>
            </a:extLst>
          </p:cNvPr>
          <p:cNvSpPr txBox="1">
            <a:spLocks/>
          </p:cNvSpPr>
          <p:nvPr/>
        </p:nvSpPr>
        <p:spPr>
          <a:xfrm>
            <a:off x="17931" y="6401074"/>
            <a:ext cx="9097816" cy="43003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 fontScale="77500" lnSpcReduction="20000"/>
          </a:bodyPr>
          <a:lstStyle>
            <a:lvl1pPr marL="0" marR="0" indent="0" algn="ctr" defTabSz="42519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2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600" i="1" dirty="0"/>
              <a:t>NEAMTWS Experts Meeting - Implementing NEAMTWS 2030 Strategy Opportunities and Actions to Explore </a:t>
            </a:r>
          </a:p>
          <a:p>
            <a:r>
              <a:rPr lang="en-US" sz="1600" i="1" dirty="0"/>
              <a:t>28-30 </a:t>
            </a:r>
            <a:r>
              <a:rPr lang="en-US" sz="1600" i="1" dirty="0" smtClean="0"/>
              <a:t>November 2022, </a:t>
            </a:r>
            <a:r>
              <a:rPr lang="en-US" sz="1600" i="1" dirty="0"/>
              <a:t>Naples, Italy</a:t>
            </a:r>
          </a:p>
        </p:txBody>
      </p:sp>
      <p:sp>
        <p:nvSpPr>
          <p:cNvPr id="11" name="object 14"/>
          <p:cNvSpPr/>
          <p:nvPr/>
        </p:nvSpPr>
        <p:spPr>
          <a:xfrm>
            <a:off x="7480219" y="1534513"/>
            <a:ext cx="1440052" cy="13096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5"/>
          <p:cNvSpPr/>
          <p:nvPr/>
        </p:nvSpPr>
        <p:spPr>
          <a:xfrm>
            <a:off x="7480219" y="3132253"/>
            <a:ext cx="1441196" cy="14400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664356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90000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90000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6773</TotalTime>
  <Words>511</Words>
  <Application>Microsoft Office PowerPoint</Application>
  <PresentationFormat>On-screen Show (4:3)</PresentationFormat>
  <Paragraphs>92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Georgia</vt:lpstr>
      <vt:lpstr>Helvetica</vt:lpstr>
      <vt:lpstr>Trebuchet MS</vt:lpstr>
      <vt:lpstr>Wingdings</vt:lpstr>
      <vt:lpstr>1_Office Theme</vt:lpstr>
      <vt:lpstr>Tsunami Service Provider Hellenic National Tsunami Warning Centre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Medusa</dc:creator>
  <cp:lastModifiedBy>Alejandro Rojas</cp:lastModifiedBy>
  <cp:revision>410</cp:revision>
  <dcterms:modified xsi:type="dcterms:W3CDTF">2022-11-28T08:44:34Z</dcterms:modified>
</cp:coreProperties>
</file>