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6" r:id="rId2"/>
    <p:sldId id="257" r:id="rId3"/>
    <p:sldId id="258" r:id="rId4"/>
    <p:sldId id="259" r:id="rId5"/>
    <p:sldId id="268" r:id="rId6"/>
    <p:sldId id="269" r:id="rId7"/>
    <p:sldId id="260" r:id="rId8"/>
    <p:sldId id="261" r:id="rId9"/>
    <p:sldId id="262" r:id="rId10"/>
    <p:sldId id="263" r:id="rId11"/>
    <p:sldId id="264" r:id="rId12"/>
    <p:sldId id="265" r:id="rId13"/>
    <p:sldId id="266" r:id="rId14"/>
    <p:sldId id="270" r:id="rId15"/>
    <p:sldId id="271" r:id="rId1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281"/>
  </p:normalViewPr>
  <p:slideViewPr>
    <p:cSldViewPr snapToGrid="0" snapToObjects="1">
      <p:cViewPr varScale="1">
        <p:scale>
          <a:sx n="92" d="100"/>
          <a:sy n="92" d="100"/>
        </p:scale>
        <p:origin x="468" y="9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7B33DA-88B0-D34E-A90D-7EE71E210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AF4175B2-1A2C-A64E-A4A6-BADB8244D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A9DD3F11-C9FE-1842-AD81-BEC9AA01BB87}"/>
              </a:ext>
            </a:extLst>
          </p:cNvPr>
          <p:cNvSpPr>
            <a:spLocks noGrp="1"/>
          </p:cNvSpPr>
          <p:nvPr>
            <p:ph type="dt" sz="half" idx="10"/>
          </p:nvPr>
        </p:nvSpPr>
        <p:spPr/>
        <p:txBody>
          <a:bodyPr/>
          <a:lstStyle/>
          <a:p>
            <a:fld id="{F92DAB44-14BD-AD4D-9C18-D66F73066C77}" type="datetimeFigureOut">
              <a:rPr lang="en-GB" smtClean="0"/>
              <a:t>28/11/2022</a:t>
            </a:fld>
            <a:endParaRPr lang="en-GB"/>
          </a:p>
        </p:txBody>
      </p:sp>
      <p:sp>
        <p:nvSpPr>
          <p:cNvPr id="5" name="Footer Placeholder 4">
            <a:extLst>
              <a:ext uri="{FF2B5EF4-FFF2-40B4-BE49-F238E27FC236}">
                <a16:creationId xmlns:a16="http://schemas.microsoft.com/office/drawing/2014/main" xmlns="" id="{49E1FDED-CB06-0E49-BADA-E7380AD726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346CBD0-46F1-F346-AEF9-F6A4B1DE2C09}"/>
              </a:ext>
            </a:extLst>
          </p:cNvPr>
          <p:cNvSpPr>
            <a:spLocks noGrp="1"/>
          </p:cNvSpPr>
          <p:nvPr>
            <p:ph type="sldNum" sz="quarter" idx="12"/>
          </p:nvPr>
        </p:nvSpPr>
        <p:spPr/>
        <p:txBody>
          <a:bodyPr/>
          <a:lstStyle/>
          <a:p>
            <a:fld id="{5305B9BF-A1C1-A347-97BE-4288472BDDA0}" type="slidenum">
              <a:rPr lang="en-GB" smtClean="0"/>
              <a:t>‹#›</a:t>
            </a:fld>
            <a:endParaRPr lang="en-GB"/>
          </a:p>
        </p:txBody>
      </p:sp>
    </p:spTree>
    <p:extLst>
      <p:ext uri="{BB962C8B-B14F-4D97-AF65-F5344CB8AC3E}">
        <p14:creationId xmlns:p14="http://schemas.microsoft.com/office/powerpoint/2010/main" val="1657806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E17AB7-065A-FF43-B63D-8D242E228F4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5DE31083-746B-7F4D-A015-739751574E2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CE749CF-8709-594F-A070-A06BC8FC92E5}"/>
              </a:ext>
            </a:extLst>
          </p:cNvPr>
          <p:cNvSpPr>
            <a:spLocks noGrp="1"/>
          </p:cNvSpPr>
          <p:nvPr>
            <p:ph type="dt" sz="half" idx="10"/>
          </p:nvPr>
        </p:nvSpPr>
        <p:spPr/>
        <p:txBody>
          <a:bodyPr/>
          <a:lstStyle/>
          <a:p>
            <a:fld id="{F92DAB44-14BD-AD4D-9C18-D66F73066C77}" type="datetimeFigureOut">
              <a:rPr lang="en-GB" smtClean="0"/>
              <a:t>28/11/2022</a:t>
            </a:fld>
            <a:endParaRPr lang="en-GB"/>
          </a:p>
        </p:txBody>
      </p:sp>
      <p:sp>
        <p:nvSpPr>
          <p:cNvPr id="5" name="Footer Placeholder 4">
            <a:extLst>
              <a:ext uri="{FF2B5EF4-FFF2-40B4-BE49-F238E27FC236}">
                <a16:creationId xmlns:a16="http://schemas.microsoft.com/office/drawing/2014/main" xmlns="" id="{16FA11E4-250A-634A-9F7D-AC48A9ACD1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93EECFE-5C8E-F24E-BD5A-2ADEC5D9C4A7}"/>
              </a:ext>
            </a:extLst>
          </p:cNvPr>
          <p:cNvSpPr>
            <a:spLocks noGrp="1"/>
          </p:cNvSpPr>
          <p:nvPr>
            <p:ph type="sldNum" sz="quarter" idx="12"/>
          </p:nvPr>
        </p:nvSpPr>
        <p:spPr/>
        <p:txBody>
          <a:bodyPr/>
          <a:lstStyle/>
          <a:p>
            <a:fld id="{5305B9BF-A1C1-A347-97BE-4288472BDDA0}" type="slidenum">
              <a:rPr lang="en-GB" smtClean="0"/>
              <a:t>‹#›</a:t>
            </a:fld>
            <a:endParaRPr lang="en-GB"/>
          </a:p>
        </p:txBody>
      </p:sp>
    </p:spTree>
    <p:extLst>
      <p:ext uri="{BB962C8B-B14F-4D97-AF65-F5344CB8AC3E}">
        <p14:creationId xmlns:p14="http://schemas.microsoft.com/office/powerpoint/2010/main" val="146401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C296AEA-2DEA-BC4A-86CF-5EE02A7702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4A9D0074-C25D-CB47-AFCD-F20062522E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8A63BF0-F681-AD44-AF72-8E8D263B1454}"/>
              </a:ext>
            </a:extLst>
          </p:cNvPr>
          <p:cNvSpPr>
            <a:spLocks noGrp="1"/>
          </p:cNvSpPr>
          <p:nvPr>
            <p:ph type="dt" sz="half" idx="10"/>
          </p:nvPr>
        </p:nvSpPr>
        <p:spPr/>
        <p:txBody>
          <a:bodyPr/>
          <a:lstStyle/>
          <a:p>
            <a:fld id="{F92DAB44-14BD-AD4D-9C18-D66F73066C77}" type="datetimeFigureOut">
              <a:rPr lang="en-GB" smtClean="0"/>
              <a:t>28/11/2022</a:t>
            </a:fld>
            <a:endParaRPr lang="en-GB"/>
          </a:p>
        </p:txBody>
      </p:sp>
      <p:sp>
        <p:nvSpPr>
          <p:cNvPr id="5" name="Footer Placeholder 4">
            <a:extLst>
              <a:ext uri="{FF2B5EF4-FFF2-40B4-BE49-F238E27FC236}">
                <a16:creationId xmlns:a16="http://schemas.microsoft.com/office/drawing/2014/main" xmlns="" id="{1749DC32-73F3-2640-978F-E417F654F1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A508A74-6F93-2742-B299-DDEE0F2AF6E1}"/>
              </a:ext>
            </a:extLst>
          </p:cNvPr>
          <p:cNvSpPr>
            <a:spLocks noGrp="1"/>
          </p:cNvSpPr>
          <p:nvPr>
            <p:ph type="sldNum" sz="quarter" idx="12"/>
          </p:nvPr>
        </p:nvSpPr>
        <p:spPr/>
        <p:txBody>
          <a:bodyPr/>
          <a:lstStyle/>
          <a:p>
            <a:fld id="{5305B9BF-A1C1-A347-97BE-4288472BDDA0}" type="slidenum">
              <a:rPr lang="en-GB" smtClean="0"/>
              <a:t>‹#›</a:t>
            </a:fld>
            <a:endParaRPr lang="en-GB"/>
          </a:p>
        </p:txBody>
      </p:sp>
    </p:spTree>
    <p:extLst>
      <p:ext uri="{BB962C8B-B14F-4D97-AF65-F5344CB8AC3E}">
        <p14:creationId xmlns:p14="http://schemas.microsoft.com/office/powerpoint/2010/main" val="3470888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1F4A32-6FE8-984D-8AB0-C438CD1D0A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9E26E8C7-79FF-D846-A654-BDFD2BC7EF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04305D1-9108-4040-869E-7948A3BFC657}"/>
              </a:ext>
            </a:extLst>
          </p:cNvPr>
          <p:cNvSpPr>
            <a:spLocks noGrp="1"/>
          </p:cNvSpPr>
          <p:nvPr>
            <p:ph type="dt" sz="half" idx="10"/>
          </p:nvPr>
        </p:nvSpPr>
        <p:spPr/>
        <p:txBody>
          <a:bodyPr/>
          <a:lstStyle/>
          <a:p>
            <a:fld id="{F92DAB44-14BD-AD4D-9C18-D66F73066C77}" type="datetimeFigureOut">
              <a:rPr lang="en-GB" smtClean="0"/>
              <a:t>28/11/2022</a:t>
            </a:fld>
            <a:endParaRPr lang="en-GB"/>
          </a:p>
        </p:txBody>
      </p:sp>
      <p:sp>
        <p:nvSpPr>
          <p:cNvPr id="5" name="Footer Placeholder 4">
            <a:extLst>
              <a:ext uri="{FF2B5EF4-FFF2-40B4-BE49-F238E27FC236}">
                <a16:creationId xmlns:a16="http://schemas.microsoft.com/office/drawing/2014/main" xmlns="" id="{FC4692CE-FB7D-4A43-82A3-D8C59A7504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D8A6DCEB-F3D3-CB40-BF39-99182CDA7FBA}"/>
              </a:ext>
            </a:extLst>
          </p:cNvPr>
          <p:cNvSpPr>
            <a:spLocks noGrp="1"/>
          </p:cNvSpPr>
          <p:nvPr>
            <p:ph type="sldNum" sz="quarter" idx="12"/>
          </p:nvPr>
        </p:nvSpPr>
        <p:spPr/>
        <p:txBody>
          <a:bodyPr/>
          <a:lstStyle/>
          <a:p>
            <a:fld id="{5305B9BF-A1C1-A347-97BE-4288472BDDA0}" type="slidenum">
              <a:rPr lang="en-GB" smtClean="0"/>
              <a:t>‹#›</a:t>
            </a:fld>
            <a:endParaRPr lang="en-GB"/>
          </a:p>
        </p:txBody>
      </p:sp>
    </p:spTree>
    <p:extLst>
      <p:ext uri="{BB962C8B-B14F-4D97-AF65-F5344CB8AC3E}">
        <p14:creationId xmlns:p14="http://schemas.microsoft.com/office/powerpoint/2010/main" val="403771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8D46D6-9498-0F4C-8FA2-AE949AB160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DB463EFD-710D-F14E-897C-179E68E715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04A1A12-69C2-6344-8DFE-847DA189C593}"/>
              </a:ext>
            </a:extLst>
          </p:cNvPr>
          <p:cNvSpPr>
            <a:spLocks noGrp="1"/>
          </p:cNvSpPr>
          <p:nvPr>
            <p:ph type="dt" sz="half" idx="10"/>
          </p:nvPr>
        </p:nvSpPr>
        <p:spPr/>
        <p:txBody>
          <a:bodyPr/>
          <a:lstStyle/>
          <a:p>
            <a:fld id="{F92DAB44-14BD-AD4D-9C18-D66F73066C77}" type="datetimeFigureOut">
              <a:rPr lang="en-GB" smtClean="0"/>
              <a:t>28/11/2022</a:t>
            </a:fld>
            <a:endParaRPr lang="en-GB"/>
          </a:p>
        </p:txBody>
      </p:sp>
      <p:sp>
        <p:nvSpPr>
          <p:cNvPr id="5" name="Footer Placeholder 4">
            <a:extLst>
              <a:ext uri="{FF2B5EF4-FFF2-40B4-BE49-F238E27FC236}">
                <a16:creationId xmlns:a16="http://schemas.microsoft.com/office/drawing/2014/main" xmlns="" id="{FFEBE891-37A2-DC4A-B69B-033D1C8FC4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DE37949E-D60C-B540-9BB5-7116E0C79090}"/>
              </a:ext>
            </a:extLst>
          </p:cNvPr>
          <p:cNvSpPr>
            <a:spLocks noGrp="1"/>
          </p:cNvSpPr>
          <p:nvPr>
            <p:ph type="sldNum" sz="quarter" idx="12"/>
          </p:nvPr>
        </p:nvSpPr>
        <p:spPr/>
        <p:txBody>
          <a:bodyPr/>
          <a:lstStyle/>
          <a:p>
            <a:fld id="{5305B9BF-A1C1-A347-97BE-4288472BDDA0}" type="slidenum">
              <a:rPr lang="en-GB" smtClean="0"/>
              <a:t>‹#›</a:t>
            </a:fld>
            <a:endParaRPr lang="en-GB"/>
          </a:p>
        </p:txBody>
      </p:sp>
    </p:spTree>
    <p:extLst>
      <p:ext uri="{BB962C8B-B14F-4D97-AF65-F5344CB8AC3E}">
        <p14:creationId xmlns:p14="http://schemas.microsoft.com/office/powerpoint/2010/main" val="972601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6B776B-7299-014C-97F1-7BF1D59D0D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5DF9CB0-C7C6-474D-8E72-2C33F607F16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048A9C18-4266-BA44-9FBB-7BE9FAC1CA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AB4FAB0E-51EF-2249-B193-F19D3D8E3B88}"/>
              </a:ext>
            </a:extLst>
          </p:cNvPr>
          <p:cNvSpPr>
            <a:spLocks noGrp="1"/>
          </p:cNvSpPr>
          <p:nvPr>
            <p:ph type="dt" sz="half" idx="10"/>
          </p:nvPr>
        </p:nvSpPr>
        <p:spPr/>
        <p:txBody>
          <a:bodyPr/>
          <a:lstStyle/>
          <a:p>
            <a:fld id="{F92DAB44-14BD-AD4D-9C18-D66F73066C77}" type="datetimeFigureOut">
              <a:rPr lang="en-GB" smtClean="0"/>
              <a:t>28/11/2022</a:t>
            </a:fld>
            <a:endParaRPr lang="en-GB"/>
          </a:p>
        </p:txBody>
      </p:sp>
      <p:sp>
        <p:nvSpPr>
          <p:cNvPr id="6" name="Footer Placeholder 5">
            <a:extLst>
              <a:ext uri="{FF2B5EF4-FFF2-40B4-BE49-F238E27FC236}">
                <a16:creationId xmlns:a16="http://schemas.microsoft.com/office/drawing/2014/main" xmlns="" id="{E758F203-D3E3-1740-9D18-902F88CE6E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3C974720-1398-FF44-894E-0114A99C853C}"/>
              </a:ext>
            </a:extLst>
          </p:cNvPr>
          <p:cNvSpPr>
            <a:spLocks noGrp="1"/>
          </p:cNvSpPr>
          <p:nvPr>
            <p:ph type="sldNum" sz="quarter" idx="12"/>
          </p:nvPr>
        </p:nvSpPr>
        <p:spPr/>
        <p:txBody>
          <a:bodyPr/>
          <a:lstStyle/>
          <a:p>
            <a:fld id="{5305B9BF-A1C1-A347-97BE-4288472BDDA0}" type="slidenum">
              <a:rPr lang="en-GB" smtClean="0"/>
              <a:t>‹#›</a:t>
            </a:fld>
            <a:endParaRPr lang="en-GB"/>
          </a:p>
        </p:txBody>
      </p:sp>
    </p:spTree>
    <p:extLst>
      <p:ext uri="{BB962C8B-B14F-4D97-AF65-F5344CB8AC3E}">
        <p14:creationId xmlns:p14="http://schemas.microsoft.com/office/powerpoint/2010/main" val="1920632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1E0E7A-9D29-5E4A-82B4-8E188994444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35619D9D-5B1B-994E-9A60-DF4F0C3B94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A8A7642-E9B1-4349-9B41-6CFC651A401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9C232799-5689-324F-AAA0-093DA695C1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5DEF3036-4E71-E547-9EE7-2840BAF42DB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327950C8-01E3-0D49-B01B-8521A1030CBF}"/>
              </a:ext>
            </a:extLst>
          </p:cNvPr>
          <p:cNvSpPr>
            <a:spLocks noGrp="1"/>
          </p:cNvSpPr>
          <p:nvPr>
            <p:ph type="dt" sz="half" idx="10"/>
          </p:nvPr>
        </p:nvSpPr>
        <p:spPr/>
        <p:txBody>
          <a:bodyPr/>
          <a:lstStyle/>
          <a:p>
            <a:fld id="{F92DAB44-14BD-AD4D-9C18-D66F73066C77}" type="datetimeFigureOut">
              <a:rPr lang="en-GB" smtClean="0"/>
              <a:t>28/11/2022</a:t>
            </a:fld>
            <a:endParaRPr lang="en-GB"/>
          </a:p>
        </p:txBody>
      </p:sp>
      <p:sp>
        <p:nvSpPr>
          <p:cNvPr id="8" name="Footer Placeholder 7">
            <a:extLst>
              <a:ext uri="{FF2B5EF4-FFF2-40B4-BE49-F238E27FC236}">
                <a16:creationId xmlns:a16="http://schemas.microsoft.com/office/drawing/2014/main" xmlns="" id="{D316FC99-B9D0-2F46-833F-A1006296FA0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2A63A104-33D6-774C-ACB2-78A66CE2FF3D}"/>
              </a:ext>
            </a:extLst>
          </p:cNvPr>
          <p:cNvSpPr>
            <a:spLocks noGrp="1"/>
          </p:cNvSpPr>
          <p:nvPr>
            <p:ph type="sldNum" sz="quarter" idx="12"/>
          </p:nvPr>
        </p:nvSpPr>
        <p:spPr/>
        <p:txBody>
          <a:bodyPr/>
          <a:lstStyle/>
          <a:p>
            <a:fld id="{5305B9BF-A1C1-A347-97BE-4288472BDDA0}" type="slidenum">
              <a:rPr lang="en-GB" smtClean="0"/>
              <a:t>‹#›</a:t>
            </a:fld>
            <a:endParaRPr lang="en-GB"/>
          </a:p>
        </p:txBody>
      </p:sp>
    </p:spTree>
    <p:extLst>
      <p:ext uri="{BB962C8B-B14F-4D97-AF65-F5344CB8AC3E}">
        <p14:creationId xmlns:p14="http://schemas.microsoft.com/office/powerpoint/2010/main" val="2525452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1ED436-796B-F640-9F26-BA22F50D558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F5B5721F-992B-A049-8FEB-28D44E06933E}"/>
              </a:ext>
            </a:extLst>
          </p:cNvPr>
          <p:cNvSpPr>
            <a:spLocks noGrp="1"/>
          </p:cNvSpPr>
          <p:nvPr>
            <p:ph type="dt" sz="half" idx="10"/>
          </p:nvPr>
        </p:nvSpPr>
        <p:spPr/>
        <p:txBody>
          <a:bodyPr/>
          <a:lstStyle/>
          <a:p>
            <a:fld id="{F92DAB44-14BD-AD4D-9C18-D66F73066C77}" type="datetimeFigureOut">
              <a:rPr lang="en-GB" smtClean="0"/>
              <a:t>28/11/2022</a:t>
            </a:fld>
            <a:endParaRPr lang="en-GB"/>
          </a:p>
        </p:txBody>
      </p:sp>
      <p:sp>
        <p:nvSpPr>
          <p:cNvPr id="4" name="Footer Placeholder 3">
            <a:extLst>
              <a:ext uri="{FF2B5EF4-FFF2-40B4-BE49-F238E27FC236}">
                <a16:creationId xmlns:a16="http://schemas.microsoft.com/office/drawing/2014/main" xmlns="" id="{6E649DA5-7C80-684D-AA31-22A011EEB05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4A87CBA3-9864-C844-B57C-7B59E21760FB}"/>
              </a:ext>
            </a:extLst>
          </p:cNvPr>
          <p:cNvSpPr>
            <a:spLocks noGrp="1"/>
          </p:cNvSpPr>
          <p:nvPr>
            <p:ph type="sldNum" sz="quarter" idx="12"/>
          </p:nvPr>
        </p:nvSpPr>
        <p:spPr/>
        <p:txBody>
          <a:bodyPr/>
          <a:lstStyle/>
          <a:p>
            <a:fld id="{5305B9BF-A1C1-A347-97BE-4288472BDDA0}" type="slidenum">
              <a:rPr lang="en-GB" smtClean="0"/>
              <a:t>‹#›</a:t>
            </a:fld>
            <a:endParaRPr lang="en-GB"/>
          </a:p>
        </p:txBody>
      </p:sp>
    </p:spTree>
    <p:extLst>
      <p:ext uri="{BB962C8B-B14F-4D97-AF65-F5344CB8AC3E}">
        <p14:creationId xmlns:p14="http://schemas.microsoft.com/office/powerpoint/2010/main" val="4075202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3C073D5-28EC-574B-8B71-8C627B09142B}"/>
              </a:ext>
            </a:extLst>
          </p:cNvPr>
          <p:cNvSpPr>
            <a:spLocks noGrp="1"/>
          </p:cNvSpPr>
          <p:nvPr>
            <p:ph type="dt" sz="half" idx="10"/>
          </p:nvPr>
        </p:nvSpPr>
        <p:spPr/>
        <p:txBody>
          <a:bodyPr/>
          <a:lstStyle/>
          <a:p>
            <a:fld id="{F92DAB44-14BD-AD4D-9C18-D66F73066C77}" type="datetimeFigureOut">
              <a:rPr lang="en-GB" smtClean="0"/>
              <a:t>28/11/2022</a:t>
            </a:fld>
            <a:endParaRPr lang="en-GB"/>
          </a:p>
        </p:txBody>
      </p:sp>
      <p:sp>
        <p:nvSpPr>
          <p:cNvPr id="3" name="Footer Placeholder 2">
            <a:extLst>
              <a:ext uri="{FF2B5EF4-FFF2-40B4-BE49-F238E27FC236}">
                <a16:creationId xmlns:a16="http://schemas.microsoft.com/office/drawing/2014/main" xmlns="" id="{EDA28E92-BE95-7B48-92F1-D2AA02A1C2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579A7E80-4C84-D448-A9D6-3105B500238F}"/>
              </a:ext>
            </a:extLst>
          </p:cNvPr>
          <p:cNvSpPr>
            <a:spLocks noGrp="1"/>
          </p:cNvSpPr>
          <p:nvPr>
            <p:ph type="sldNum" sz="quarter" idx="12"/>
          </p:nvPr>
        </p:nvSpPr>
        <p:spPr/>
        <p:txBody>
          <a:bodyPr/>
          <a:lstStyle/>
          <a:p>
            <a:fld id="{5305B9BF-A1C1-A347-97BE-4288472BDDA0}" type="slidenum">
              <a:rPr lang="en-GB" smtClean="0"/>
              <a:t>‹#›</a:t>
            </a:fld>
            <a:endParaRPr lang="en-GB"/>
          </a:p>
        </p:txBody>
      </p:sp>
    </p:spTree>
    <p:extLst>
      <p:ext uri="{BB962C8B-B14F-4D97-AF65-F5344CB8AC3E}">
        <p14:creationId xmlns:p14="http://schemas.microsoft.com/office/powerpoint/2010/main" val="1413969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BB042E-859C-B14E-A8DD-9B18494BC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93356BB-8C50-6F48-AA8E-4DC92129D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9DA6909A-DE45-5446-9E42-ADEE9CE853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70CEDC6-0189-9C47-97AF-5C5742733EC4}"/>
              </a:ext>
            </a:extLst>
          </p:cNvPr>
          <p:cNvSpPr>
            <a:spLocks noGrp="1"/>
          </p:cNvSpPr>
          <p:nvPr>
            <p:ph type="dt" sz="half" idx="10"/>
          </p:nvPr>
        </p:nvSpPr>
        <p:spPr/>
        <p:txBody>
          <a:bodyPr/>
          <a:lstStyle/>
          <a:p>
            <a:fld id="{F92DAB44-14BD-AD4D-9C18-D66F73066C77}" type="datetimeFigureOut">
              <a:rPr lang="en-GB" smtClean="0"/>
              <a:t>28/11/2022</a:t>
            </a:fld>
            <a:endParaRPr lang="en-GB"/>
          </a:p>
        </p:txBody>
      </p:sp>
      <p:sp>
        <p:nvSpPr>
          <p:cNvPr id="6" name="Footer Placeholder 5">
            <a:extLst>
              <a:ext uri="{FF2B5EF4-FFF2-40B4-BE49-F238E27FC236}">
                <a16:creationId xmlns:a16="http://schemas.microsoft.com/office/drawing/2014/main" xmlns="" id="{0A31CA72-5F3B-AE41-9E1D-F5F6695B22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703BF505-A686-DE40-9D7F-619DD1EC9702}"/>
              </a:ext>
            </a:extLst>
          </p:cNvPr>
          <p:cNvSpPr>
            <a:spLocks noGrp="1"/>
          </p:cNvSpPr>
          <p:nvPr>
            <p:ph type="sldNum" sz="quarter" idx="12"/>
          </p:nvPr>
        </p:nvSpPr>
        <p:spPr/>
        <p:txBody>
          <a:bodyPr/>
          <a:lstStyle/>
          <a:p>
            <a:fld id="{5305B9BF-A1C1-A347-97BE-4288472BDDA0}" type="slidenum">
              <a:rPr lang="en-GB" smtClean="0"/>
              <a:t>‹#›</a:t>
            </a:fld>
            <a:endParaRPr lang="en-GB"/>
          </a:p>
        </p:txBody>
      </p:sp>
    </p:spTree>
    <p:extLst>
      <p:ext uri="{BB962C8B-B14F-4D97-AF65-F5344CB8AC3E}">
        <p14:creationId xmlns:p14="http://schemas.microsoft.com/office/powerpoint/2010/main" val="4215414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06E49B-02FA-4649-AD2C-CBB1C845C4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DFBC0CAA-53F0-984A-ADC8-C7747F4989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ADC7C603-EC47-2B40-8957-772BA539A6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FCAC1E2-222C-4C41-B994-0B0E8317869A}"/>
              </a:ext>
            </a:extLst>
          </p:cNvPr>
          <p:cNvSpPr>
            <a:spLocks noGrp="1"/>
          </p:cNvSpPr>
          <p:nvPr>
            <p:ph type="dt" sz="half" idx="10"/>
          </p:nvPr>
        </p:nvSpPr>
        <p:spPr/>
        <p:txBody>
          <a:bodyPr/>
          <a:lstStyle/>
          <a:p>
            <a:fld id="{F92DAB44-14BD-AD4D-9C18-D66F73066C77}" type="datetimeFigureOut">
              <a:rPr lang="en-GB" smtClean="0"/>
              <a:t>28/11/2022</a:t>
            </a:fld>
            <a:endParaRPr lang="en-GB"/>
          </a:p>
        </p:txBody>
      </p:sp>
      <p:sp>
        <p:nvSpPr>
          <p:cNvPr id="6" name="Footer Placeholder 5">
            <a:extLst>
              <a:ext uri="{FF2B5EF4-FFF2-40B4-BE49-F238E27FC236}">
                <a16:creationId xmlns:a16="http://schemas.microsoft.com/office/drawing/2014/main" xmlns="" id="{401EE3CC-ECBB-8842-8391-46B1685547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6836D086-D51F-194F-9F40-BDF0144FA39C}"/>
              </a:ext>
            </a:extLst>
          </p:cNvPr>
          <p:cNvSpPr>
            <a:spLocks noGrp="1"/>
          </p:cNvSpPr>
          <p:nvPr>
            <p:ph type="sldNum" sz="quarter" idx="12"/>
          </p:nvPr>
        </p:nvSpPr>
        <p:spPr/>
        <p:txBody>
          <a:bodyPr/>
          <a:lstStyle/>
          <a:p>
            <a:fld id="{5305B9BF-A1C1-A347-97BE-4288472BDDA0}" type="slidenum">
              <a:rPr lang="en-GB" smtClean="0"/>
              <a:t>‹#›</a:t>
            </a:fld>
            <a:endParaRPr lang="en-GB"/>
          </a:p>
        </p:txBody>
      </p:sp>
    </p:spTree>
    <p:extLst>
      <p:ext uri="{BB962C8B-B14F-4D97-AF65-F5344CB8AC3E}">
        <p14:creationId xmlns:p14="http://schemas.microsoft.com/office/powerpoint/2010/main" val="3729481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45AC5AE-6584-FD4D-A8C2-444187800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01F3AF18-825D-B84E-992D-F3C92077C2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4D83383-17EF-8F43-A4BC-7FFE6A8E37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DAB44-14BD-AD4D-9C18-D66F73066C77}" type="datetimeFigureOut">
              <a:rPr lang="en-GB" smtClean="0"/>
              <a:t>28/11/2022</a:t>
            </a:fld>
            <a:endParaRPr lang="en-GB"/>
          </a:p>
        </p:txBody>
      </p:sp>
      <p:sp>
        <p:nvSpPr>
          <p:cNvPr id="5" name="Footer Placeholder 4">
            <a:extLst>
              <a:ext uri="{FF2B5EF4-FFF2-40B4-BE49-F238E27FC236}">
                <a16:creationId xmlns:a16="http://schemas.microsoft.com/office/drawing/2014/main" xmlns="" id="{9C5A23A4-6020-114F-8AE8-0ADCE0E60F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8781E208-89AC-5941-A629-2A1021AA78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5B9BF-A1C1-A347-97BE-4288472BDDA0}" type="slidenum">
              <a:rPr lang="en-GB" smtClean="0"/>
              <a:t>‹#›</a:t>
            </a:fld>
            <a:endParaRPr lang="en-GB"/>
          </a:p>
        </p:txBody>
      </p:sp>
    </p:spTree>
    <p:extLst>
      <p:ext uri="{BB962C8B-B14F-4D97-AF65-F5344CB8AC3E}">
        <p14:creationId xmlns:p14="http://schemas.microsoft.com/office/powerpoint/2010/main" val="30588920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F773976-3A76-894B-B216-A4E1E42804EC}"/>
              </a:ext>
            </a:extLst>
          </p:cNvPr>
          <p:cNvSpPr txBox="1"/>
          <p:nvPr/>
        </p:nvSpPr>
        <p:spPr>
          <a:xfrm>
            <a:off x="1346638" y="1891861"/>
            <a:ext cx="10229660" cy="1938992"/>
          </a:xfrm>
          <a:prstGeom prst="rect">
            <a:avLst/>
          </a:prstGeom>
          <a:solidFill>
            <a:schemeClr val="accent6">
              <a:lumMod val="60000"/>
              <a:lumOff val="40000"/>
            </a:schemeClr>
          </a:solidFill>
        </p:spPr>
        <p:txBody>
          <a:bodyPr wrap="none" rtlCol="0">
            <a:spAutoFit/>
          </a:bodyPr>
          <a:lstStyle/>
          <a:p>
            <a:pPr algn="ctr"/>
            <a:r>
              <a:rPr lang="en-GB" sz="4000" b="1" dirty="0"/>
              <a:t>ICG/NEAMTWS 2030 Strategy</a:t>
            </a:r>
          </a:p>
          <a:p>
            <a:pPr algn="ctr"/>
            <a:endParaRPr lang="en-GB" sz="4000" b="1" dirty="0"/>
          </a:p>
          <a:p>
            <a:pPr algn="ctr"/>
            <a:r>
              <a:rPr lang="en-GB" sz="4000" b="1" dirty="0"/>
              <a:t>Pillar 2: Detection, Warning and Dissemination </a:t>
            </a:r>
          </a:p>
        </p:txBody>
      </p:sp>
      <p:sp>
        <p:nvSpPr>
          <p:cNvPr id="6" name="TextBox 5">
            <a:extLst>
              <a:ext uri="{FF2B5EF4-FFF2-40B4-BE49-F238E27FC236}">
                <a16:creationId xmlns:a16="http://schemas.microsoft.com/office/drawing/2014/main" xmlns="" id="{E264B619-D572-EB4F-81A8-C821B238FB73}"/>
              </a:ext>
            </a:extLst>
          </p:cNvPr>
          <p:cNvSpPr txBox="1"/>
          <p:nvPr/>
        </p:nvSpPr>
        <p:spPr>
          <a:xfrm>
            <a:off x="3151490" y="5300663"/>
            <a:ext cx="6619953" cy="923330"/>
          </a:xfrm>
          <a:prstGeom prst="rect">
            <a:avLst/>
          </a:prstGeom>
          <a:noFill/>
        </p:spPr>
        <p:txBody>
          <a:bodyPr wrap="none" rtlCol="0">
            <a:spAutoFit/>
          </a:bodyPr>
          <a:lstStyle/>
          <a:p>
            <a:pPr algn="ctr"/>
            <a:r>
              <a:rPr lang="en-GB" dirty="0"/>
              <a:t>NEAMTWS Experts Meeting: Implementing NEAMTWS 2030 Strategy</a:t>
            </a:r>
          </a:p>
          <a:p>
            <a:pPr algn="ctr"/>
            <a:r>
              <a:rPr lang="en-GB" dirty="0"/>
              <a:t>Opportunities and Actions to Explore</a:t>
            </a:r>
          </a:p>
          <a:p>
            <a:pPr algn="ctr"/>
            <a:r>
              <a:rPr lang="en-GB" dirty="0"/>
              <a:t>28-30 Nov 2022, Naples, Italy</a:t>
            </a:r>
          </a:p>
        </p:txBody>
      </p:sp>
    </p:spTree>
    <p:extLst>
      <p:ext uri="{BB962C8B-B14F-4D97-AF65-F5344CB8AC3E}">
        <p14:creationId xmlns:p14="http://schemas.microsoft.com/office/powerpoint/2010/main" val="2394603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799CD95-7CEC-624D-8AD7-7112A9642AF8}"/>
              </a:ext>
            </a:extLst>
          </p:cNvPr>
          <p:cNvSpPr txBox="1"/>
          <p:nvPr/>
        </p:nvSpPr>
        <p:spPr>
          <a:xfrm>
            <a:off x="0" y="0"/>
            <a:ext cx="10855664" cy="584775"/>
          </a:xfrm>
          <a:prstGeom prst="rect">
            <a:avLst/>
          </a:prstGeom>
          <a:solidFill>
            <a:schemeClr val="accent6">
              <a:lumMod val="60000"/>
              <a:lumOff val="40000"/>
            </a:schemeClr>
          </a:solidFill>
        </p:spPr>
        <p:txBody>
          <a:bodyPr wrap="none" rtlCol="0">
            <a:spAutoFit/>
          </a:bodyPr>
          <a:lstStyle/>
          <a:p>
            <a:r>
              <a:rPr lang="en-GB" sz="3200" b="1" dirty="0"/>
              <a:t>OBJECTIVE 2.3: Plan and implement an “Inter-Operability Tool”</a:t>
            </a:r>
          </a:p>
        </p:txBody>
      </p:sp>
      <p:sp>
        <p:nvSpPr>
          <p:cNvPr id="5" name="TextBox 4">
            <a:extLst>
              <a:ext uri="{FF2B5EF4-FFF2-40B4-BE49-F238E27FC236}">
                <a16:creationId xmlns:a16="http://schemas.microsoft.com/office/drawing/2014/main" xmlns="" id="{43B955A6-8EB4-7E43-9D3A-C3B1ADDFA1F1}"/>
              </a:ext>
            </a:extLst>
          </p:cNvPr>
          <p:cNvSpPr txBox="1"/>
          <p:nvPr/>
        </p:nvSpPr>
        <p:spPr>
          <a:xfrm>
            <a:off x="399722" y="948690"/>
            <a:ext cx="10699202" cy="6186309"/>
          </a:xfrm>
          <a:prstGeom prst="rect">
            <a:avLst/>
          </a:prstGeom>
          <a:noFill/>
        </p:spPr>
        <p:txBody>
          <a:bodyPr wrap="square" rtlCol="0">
            <a:spAutoFit/>
          </a:bodyPr>
          <a:lstStyle/>
          <a:p>
            <a:r>
              <a:rPr lang="en-GB" b="1" dirty="0"/>
              <a:t>KEY POINTS</a:t>
            </a:r>
          </a:p>
          <a:p>
            <a:endParaRPr lang="en-GB" dirty="0"/>
          </a:p>
          <a:p>
            <a:pPr marL="285750" indent="-285750">
              <a:buFont typeface="Arial" panose="020B0604020202020204" pitchFamily="34" charset="0"/>
              <a:buChar char="•"/>
            </a:pPr>
            <a:r>
              <a:rPr lang="en-GB" dirty="0"/>
              <a:t>In the NEAM region we have </a:t>
            </a:r>
            <a:r>
              <a:rPr lang="en-GB" b="1" dirty="0"/>
              <a:t>5 TSPs </a:t>
            </a:r>
            <a:r>
              <a:rPr lang="en-GB" dirty="0"/>
              <a:t>operating with slightly different procedures that are based on their best-practices, covering different geographical areas, with partial overlap.</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This can result in different solutions of both earthquake parameters and alert levels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 need emerged among these TSPs to become more interoperable, in order to improve efficiency and handle the intrinsic uncertainty deriving from independent and simultaneous real-time analysis.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first steps towards the development and implementation of the Inter Operability Tool (IOT) have been taken. The IOT will allow TSPs and NTWCs to exchange data, compare solutions and report results, maps and other products.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concept of the IOT has been discussed among TSPs representatives and co-chairs of TT on Operations. TSPs started to share the first information (e.g. the list of Forecast Points and sea-level stations, bathymetric data to compute theoretical travel time, etc.). A WEB-based tool has been developed to visualize and download some of those data.</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154920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83421AD-7812-7541-B964-ED491496EDA4}"/>
              </a:ext>
            </a:extLst>
          </p:cNvPr>
          <p:cNvSpPr txBox="1"/>
          <p:nvPr/>
        </p:nvSpPr>
        <p:spPr>
          <a:xfrm>
            <a:off x="0" y="0"/>
            <a:ext cx="11662936" cy="584775"/>
          </a:xfrm>
          <a:prstGeom prst="rect">
            <a:avLst/>
          </a:prstGeom>
          <a:solidFill>
            <a:schemeClr val="accent6">
              <a:lumMod val="60000"/>
              <a:lumOff val="40000"/>
            </a:schemeClr>
          </a:solidFill>
        </p:spPr>
        <p:txBody>
          <a:bodyPr wrap="none" rtlCol="0">
            <a:spAutoFit/>
          </a:bodyPr>
          <a:lstStyle/>
          <a:p>
            <a:r>
              <a:rPr lang="en-GB" sz="3200" b="1" dirty="0"/>
              <a:t>OBJECTIVE 2.4: Develop and implement additional monitoring tools</a:t>
            </a:r>
          </a:p>
        </p:txBody>
      </p:sp>
      <p:sp>
        <p:nvSpPr>
          <p:cNvPr id="5" name="TextBox 4">
            <a:extLst>
              <a:ext uri="{FF2B5EF4-FFF2-40B4-BE49-F238E27FC236}">
                <a16:creationId xmlns:a16="http://schemas.microsoft.com/office/drawing/2014/main" xmlns="" id="{E215EE51-0557-904E-B175-02650178516D}"/>
              </a:ext>
            </a:extLst>
          </p:cNvPr>
          <p:cNvSpPr txBox="1"/>
          <p:nvPr/>
        </p:nvSpPr>
        <p:spPr>
          <a:xfrm>
            <a:off x="431253" y="1524001"/>
            <a:ext cx="10699202" cy="4247317"/>
          </a:xfrm>
          <a:prstGeom prst="rect">
            <a:avLst/>
          </a:prstGeom>
          <a:noFill/>
        </p:spPr>
        <p:txBody>
          <a:bodyPr wrap="square" rtlCol="0">
            <a:spAutoFit/>
          </a:bodyPr>
          <a:lstStyle/>
          <a:p>
            <a:r>
              <a:rPr lang="en-GB" b="1" dirty="0"/>
              <a:t>KEY POINTS</a:t>
            </a:r>
          </a:p>
          <a:p>
            <a:endParaRPr lang="en-GB" dirty="0"/>
          </a:p>
          <a:p>
            <a:pPr marL="285750" indent="-285750">
              <a:buFont typeface="Arial" panose="020B0604020202020204" pitchFamily="34" charset="0"/>
              <a:buChar char="•"/>
            </a:pPr>
            <a:r>
              <a:rPr lang="en-GB" dirty="0" err="1"/>
              <a:t>Seismo</a:t>
            </a:r>
            <a:r>
              <a:rPr lang="en-GB" dirty="0"/>
              <a:t>-geodesy, real-time GNSS and joint seismic/GNSS surface deformation measurements could allow TSPs to quickly quantify fault ruptures. A German project (EWRICA) deals with this topic and 2 NEAM TSPs are participating as end-users with the aim of implementing the </a:t>
            </a:r>
            <a:r>
              <a:rPr lang="en-GB" b="1" dirty="0"/>
              <a:t>new tools for earthquake monitoring and analysis </a:t>
            </a:r>
            <a:r>
              <a:rPr lang="en-GB" dirty="0"/>
              <a:t>developed during the project.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Concerning new instrumentation, some national initiatives are underway to install </a:t>
            </a:r>
            <a:r>
              <a:rPr lang="en-GB" b="1" dirty="0"/>
              <a:t>deep sea pressure recorders </a:t>
            </a:r>
            <a:r>
              <a:rPr lang="en-GB" dirty="0"/>
              <a:t>in the Ionian Sea (deployment foreseen during 2023-2025).</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Emergent technologies, such as Laser Interferometry (LI) and Science Monitoring and Reliable Telecommunications (SMART) cable offer new perspective for seismic and tsunami detection. Portugal is implementing a new ring of telecommunications submarine cables connecting the Portuguese mainland, Madeira and Azores.</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516069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F0EFAF0-48E7-564F-8672-7799A549538E}"/>
              </a:ext>
            </a:extLst>
          </p:cNvPr>
          <p:cNvSpPr txBox="1"/>
          <p:nvPr/>
        </p:nvSpPr>
        <p:spPr>
          <a:xfrm>
            <a:off x="0" y="0"/>
            <a:ext cx="10425803" cy="584775"/>
          </a:xfrm>
          <a:prstGeom prst="rect">
            <a:avLst/>
          </a:prstGeom>
          <a:solidFill>
            <a:schemeClr val="accent6">
              <a:lumMod val="60000"/>
              <a:lumOff val="40000"/>
            </a:schemeClr>
          </a:solidFill>
        </p:spPr>
        <p:txBody>
          <a:bodyPr wrap="none" rtlCol="0">
            <a:spAutoFit/>
          </a:bodyPr>
          <a:lstStyle/>
          <a:p>
            <a:r>
              <a:rPr lang="en-GB" sz="3200" b="1" dirty="0"/>
              <a:t>OBJECTIVE 2.5: Implement Probabilistic Tsunami Forecasting</a:t>
            </a:r>
          </a:p>
        </p:txBody>
      </p:sp>
      <p:sp>
        <p:nvSpPr>
          <p:cNvPr id="5" name="TextBox 4">
            <a:extLst>
              <a:ext uri="{FF2B5EF4-FFF2-40B4-BE49-F238E27FC236}">
                <a16:creationId xmlns:a16="http://schemas.microsoft.com/office/drawing/2014/main" xmlns="" id="{4D0E6E49-252C-B94E-98C5-029C6467D813}"/>
              </a:ext>
            </a:extLst>
          </p:cNvPr>
          <p:cNvSpPr txBox="1"/>
          <p:nvPr/>
        </p:nvSpPr>
        <p:spPr>
          <a:xfrm>
            <a:off x="431253" y="1524001"/>
            <a:ext cx="10699202" cy="4801314"/>
          </a:xfrm>
          <a:prstGeom prst="rect">
            <a:avLst/>
          </a:prstGeom>
          <a:noFill/>
        </p:spPr>
        <p:txBody>
          <a:bodyPr wrap="square" rtlCol="0">
            <a:spAutoFit/>
          </a:bodyPr>
          <a:lstStyle/>
          <a:p>
            <a:r>
              <a:rPr lang="en-GB" b="1" dirty="0"/>
              <a:t>KEY POINTS</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dirty="0"/>
              <a:t>We have already seen that all TSPs in the NEAM region use Decision Matrices to assess the alert levels and some limitations they have (e.g. imprecise assessment of tsunami impact, undesired strong variations in alert levels across pre-defined thresholds, no treatment of uncertainty)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 way to overcome these problems is to implement a Probabilistic Tsunami Forecasting.</a:t>
            </a:r>
          </a:p>
          <a:p>
            <a:pPr marL="742950" lvl="1" indent="-285750">
              <a:buFont typeface="Courier New" panose="02070309020205020404" pitchFamily="49" charset="0"/>
              <a:buChar char="o"/>
            </a:pPr>
            <a:r>
              <a:rPr lang="en-GB" dirty="0"/>
              <a:t>It is based on a large database of pre-calculated tsunami scenarios</a:t>
            </a:r>
          </a:p>
          <a:p>
            <a:pPr marL="742950" lvl="1" indent="-285750">
              <a:buFont typeface="Courier New" panose="02070309020205020404" pitchFamily="49" charset="0"/>
              <a:buChar char="o"/>
            </a:pPr>
            <a:r>
              <a:rPr lang="en-GB" dirty="0"/>
              <a:t>It propagates the uncertainty of the source parameters at a given instant in time after the occurrence of the earthquake up to the forecast tsunami intensity</a:t>
            </a:r>
          </a:p>
          <a:p>
            <a:pPr marL="742950" lvl="1" indent="-285750">
              <a:buFont typeface="Courier New" panose="02070309020205020404" pitchFamily="49" charset="0"/>
              <a:buChar char="o"/>
            </a:pPr>
            <a:r>
              <a:rPr lang="en-GB" dirty="0"/>
              <a:t>It easily gives the opportunity to define the desired level of protection as the probability that a given tsunami intensity is overcome</a:t>
            </a:r>
          </a:p>
          <a:p>
            <a:pPr lvl="1"/>
            <a:endParaRPr lang="en-GB" dirty="0"/>
          </a:p>
          <a:p>
            <a:pPr marL="285750" indent="-285750">
              <a:buFont typeface="Arial" panose="020B0604020202020204" pitchFamily="34" charset="0"/>
              <a:buChar char="•"/>
            </a:pPr>
            <a:r>
              <a:rPr lang="en-GB" dirty="0"/>
              <a:t>This forecast method is running in “testing mode” at a TSPs monitoring room to be validated and calibrated against observations</a:t>
            </a:r>
          </a:p>
          <a:p>
            <a:pPr marL="285750" indent="-285750">
              <a:buFont typeface="Arial" panose="020B0604020202020204" pitchFamily="34" charset="0"/>
              <a:buChar char="•"/>
            </a:pPr>
            <a:endParaRPr lang="en-GB" dirty="0"/>
          </a:p>
          <a:p>
            <a:r>
              <a:rPr lang="en-GB" dirty="0"/>
              <a:t>  </a:t>
            </a:r>
          </a:p>
        </p:txBody>
      </p:sp>
    </p:spTree>
    <p:extLst>
      <p:ext uri="{BB962C8B-B14F-4D97-AF65-F5344CB8AC3E}">
        <p14:creationId xmlns:p14="http://schemas.microsoft.com/office/powerpoint/2010/main" val="181563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A4F79BC-884F-B145-BE0A-0D46634B96DB}"/>
              </a:ext>
            </a:extLst>
          </p:cNvPr>
          <p:cNvSpPr txBox="1"/>
          <p:nvPr/>
        </p:nvSpPr>
        <p:spPr>
          <a:xfrm>
            <a:off x="0" y="0"/>
            <a:ext cx="4996304" cy="584775"/>
          </a:xfrm>
          <a:prstGeom prst="rect">
            <a:avLst/>
          </a:prstGeom>
          <a:solidFill>
            <a:schemeClr val="accent6">
              <a:lumMod val="60000"/>
              <a:lumOff val="40000"/>
            </a:schemeClr>
          </a:solidFill>
        </p:spPr>
        <p:txBody>
          <a:bodyPr wrap="none" rtlCol="0">
            <a:spAutoFit/>
          </a:bodyPr>
          <a:lstStyle/>
          <a:p>
            <a:r>
              <a:rPr lang="en-GB" sz="3200" b="1" dirty="0"/>
              <a:t>OBJECTIVE 2.6: Threat levels</a:t>
            </a:r>
          </a:p>
        </p:txBody>
      </p:sp>
      <p:sp>
        <p:nvSpPr>
          <p:cNvPr id="6" name="TextBox 5">
            <a:extLst>
              <a:ext uri="{FF2B5EF4-FFF2-40B4-BE49-F238E27FC236}">
                <a16:creationId xmlns:a16="http://schemas.microsoft.com/office/drawing/2014/main" xmlns="" id="{B323970B-5FCF-CC49-A9D2-2A34DF22255E}"/>
              </a:ext>
            </a:extLst>
          </p:cNvPr>
          <p:cNvSpPr txBox="1"/>
          <p:nvPr/>
        </p:nvSpPr>
        <p:spPr>
          <a:xfrm>
            <a:off x="471765" y="1555604"/>
            <a:ext cx="9049078" cy="2862322"/>
          </a:xfrm>
          <a:prstGeom prst="rect">
            <a:avLst/>
          </a:prstGeom>
          <a:noFill/>
        </p:spPr>
        <p:txBody>
          <a:bodyPr wrap="square" rtlCol="0">
            <a:spAutoFit/>
          </a:bodyPr>
          <a:lstStyle/>
          <a:p>
            <a:r>
              <a:rPr lang="en-GB" b="1" dirty="0"/>
              <a:t>KEY POINTS</a:t>
            </a:r>
          </a:p>
          <a:p>
            <a:endParaRPr lang="en-GB" dirty="0"/>
          </a:p>
          <a:p>
            <a:pPr marL="285750" indent="-285750">
              <a:buFont typeface="Arial" panose="020B0604020202020204" pitchFamily="34" charset="0"/>
              <a:buChar char="•"/>
            </a:pPr>
            <a:r>
              <a:rPr lang="en-GB" dirty="0"/>
              <a:t>TSPs in the NEAM region release messages specifying alert levels (Information, Advisory, Watch) at a suite of Forecast Points (FPs). However, TOWS-WG recommend </a:t>
            </a:r>
            <a:r>
              <a:rPr lang="en-GB" b="1" dirty="0"/>
              <a:t>alert level</a:t>
            </a:r>
            <a:r>
              <a:rPr lang="en-GB" dirty="0"/>
              <a:t> terms should be </a:t>
            </a:r>
            <a:r>
              <a:rPr lang="en-GB" b="1" dirty="0"/>
              <a:t>replaced</a:t>
            </a:r>
            <a:r>
              <a:rPr lang="en-GB" dirty="0"/>
              <a:t> by </a:t>
            </a:r>
            <a:r>
              <a:rPr lang="en-GB" b="1" dirty="0"/>
              <a:t>threat level</a:t>
            </a:r>
            <a:r>
              <a:rPr lang="en-GB" dirty="0"/>
              <a:t> terms, in order to make more clear that alert levels are the responsibility of national/local authorities.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During some meetings (TT on Operations/ Documentation, TSPs, SCs) the transition to threat levels was discussed but several concerns were raised and a final decision has not yet been taken.</a:t>
            </a:r>
          </a:p>
        </p:txBody>
      </p:sp>
    </p:spTree>
    <p:extLst>
      <p:ext uri="{BB962C8B-B14F-4D97-AF65-F5344CB8AC3E}">
        <p14:creationId xmlns:p14="http://schemas.microsoft.com/office/powerpoint/2010/main" val="2618545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08DDF5C-420A-9E46-815D-1D31E8CBC47E}"/>
              </a:ext>
            </a:extLst>
          </p:cNvPr>
          <p:cNvSpPr txBox="1"/>
          <p:nvPr/>
        </p:nvSpPr>
        <p:spPr>
          <a:xfrm>
            <a:off x="0" y="0"/>
            <a:ext cx="10517174" cy="584775"/>
          </a:xfrm>
          <a:prstGeom prst="rect">
            <a:avLst/>
          </a:prstGeom>
          <a:solidFill>
            <a:schemeClr val="accent6">
              <a:lumMod val="60000"/>
              <a:lumOff val="40000"/>
            </a:schemeClr>
          </a:solidFill>
        </p:spPr>
        <p:txBody>
          <a:bodyPr wrap="none" rtlCol="0">
            <a:spAutoFit/>
          </a:bodyPr>
          <a:lstStyle/>
          <a:p>
            <a:r>
              <a:rPr lang="en-GB" sz="3200" b="1" dirty="0"/>
              <a:t>OBJECTIVE 2.7: Additional sources of tsunami observations</a:t>
            </a:r>
          </a:p>
        </p:txBody>
      </p:sp>
      <p:sp>
        <p:nvSpPr>
          <p:cNvPr id="7" name="TextBox 6">
            <a:extLst>
              <a:ext uri="{FF2B5EF4-FFF2-40B4-BE49-F238E27FC236}">
                <a16:creationId xmlns:a16="http://schemas.microsoft.com/office/drawing/2014/main" xmlns="" id="{EB5E23E4-46E5-9945-A3B9-5DF940D2F727}"/>
              </a:ext>
            </a:extLst>
          </p:cNvPr>
          <p:cNvSpPr txBox="1"/>
          <p:nvPr/>
        </p:nvSpPr>
        <p:spPr>
          <a:xfrm>
            <a:off x="487054" y="2106095"/>
            <a:ext cx="9543065" cy="3139321"/>
          </a:xfrm>
          <a:prstGeom prst="rect">
            <a:avLst/>
          </a:prstGeom>
          <a:noFill/>
        </p:spPr>
        <p:txBody>
          <a:bodyPr wrap="square" rtlCol="0">
            <a:spAutoFit/>
          </a:bodyPr>
          <a:lstStyle/>
          <a:p>
            <a:r>
              <a:rPr lang="en-GB" b="1" dirty="0"/>
              <a:t>KEY POINTS</a:t>
            </a:r>
          </a:p>
          <a:p>
            <a:endParaRPr lang="en-GB" dirty="0"/>
          </a:p>
          <a:p>
            <a:pPr marL="285750" indent="-285750">
              <a:buFont typeface="Arial" panose="020B0604020202020204" pitchFamily="34" charset="0"/>
              <a:buChar char="•"/>
            </a:pPr>
            <a:r>
              <a:rPr lang="en-GB" dirty="0"/>
              <a:t>As a matter of fact, during recent tsunami events, amateur and/or surveillance video observations of tsunami waves are becoming more and more available.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TT on Operations/ Documentation and TSPs started discussing if and how to report such information during the warning process. Questions raised are about:</a:t>
            </a:r>
          </a:p>
          <a:p>
            <a:endParaRPr lang="en-GB" dirty="0"/>
          </a:p>
          <a:p>
            <a:pPr marL="742950" lvl="1" indent="-285750">
              <a:buFont typeface="Courier New" panose="02070309020205020404" pitchFamily="49" charset="0"/>
              <a:buChar char="o"/>
            </a:pPr>
            <a:r>
              <a:rPr lang="en-GB" dirty="0"/>
              <a:t>the authoritativeness of the sources</a:t>
            </a:r>
          </a:p>
          <a:p>
            <a:pPr lvl="1"/>
            <a:endParaRPr lang="en-GB" dirty="0"/>
          </a:p>
          <a:p>
            <a:pPr marL="742950" lvl="1" indent="-285750">
              <a:buFont typeface="Courier New" panose="02070309020205020404" pitchFamily="49" charset="0"/>
              <a:buChar char="o"/>
            </a:pPr>
            <a:r>
              <a:rPr lang="en-GB" dirty="0"/>
              <a:t>the opportunity to rely only on instrumental data (at least for TSPs)</a:t>
            </a:r>
          </a:p>
        </p:txBody>
      </p:sp>
    </p:spTree>
    <p:extLst>
      <p:ext uri="{BB962C8B-B14F-4D97-AF65-F5344CB8AC3E}">
        <p14:creationId xmlns:p14="http://schemas.microsoft.com/office/powerpoint/2010/main" val="1629634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B5E23E4-46E5-9945-A3B9-5DF940D2F727}"/>
              </a:ext>
            </a:extLst>
          </p:cNvPr>
          <p:cNvSpPr txBox="1"/>
          <p:nvPr/>
        </p:nvSpPr>
        <p:spPr>
          <a:xfrm>
            <a:off x="1947993" y="2946923"/>
            <a:ext cx="7427236" cy="523220"/>
          </a:xfrm>
          <a:prstGeom prst="rect">
            <a:avLst/>
          </a:prstGeom>
          <a:noFill/>
        </p:spPr>
        <p:txBody>
          <a:bodyPr wrap="square" rtlCol="0">
            <a:spAutoFit/>
          </a:bodyPr>
          <a:lstStyle/>
          <a:p>
            <a:pPr algn="ctr"/>
            <a:r>
              <a:rPr lang="en-GB" sz="2800" b="1" dirty="0"/>
              <a:t>THANK YOU FOR YOUR ATTENTION!</a:t>
            </a:r>
            <a:endParaRPr lang="en-GB" sz="2800" dirty="0"/>
          </a:p>
        </p:txBody>
      </p:sp>
    </p:spTree>
    <p:extLst>
      <p:ext uri="{BB962C8B-B14F-4D97-AF65-F5344CB8AC3E}">
        <p14:creationId xmlns:p14="http://schemas.microsoft.com/office/powerpoint/2010/main" val="2633014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F773976-3A76-894B-B216-A4E1E42804EC}"/>
              </a:ext>
            </a:extLst>
          </p:cNvPr>
          <p:cNvSpPr txBox="1"/>
          <p:nvPr/>
        </p:nvSpPr>
        <p:spPr>
          <a:xfrm>
            <a:off x="0" y="0"/>
            <a:ext cx="8110298" cy="584775"/>
          </a:xfrm>
          <a:prstGeom prst="rect">
            <a:avLst/>
          </a:prstGeom>
          <a:solidFill>
            <a:schemeClr val="accent6">
              <a:lumMod val="60000"/>
              <a:lumOff val="40000"/>
            </a:schemeClr>
          </a:solidFill>
        </p:spPr>
        <p:txBody>
          <a:bodyPr wrap="none" rtlCol="0">
            <a:spAutoFit/>
          </a:bodyPr>
          <a:lstStyle/>
          <a:p>
            <a:r>
              <a:rPr lang="en-GB" sz="3200" b="1" dirty="0"/>
              <a:t>PILLAR 2: SKETCH OF THE MAIN COMPONENTS</a:t>
            </a:r>
          </a:p>
        </p:txBody>
      </p:sp>
      <p:sp>
        <p:nvSpPr>
          <p:cNvPr id="2" name="Cube 1">
            <a:extLst>
              <a:ext uri="{FF2B5EF4-FFF2-40B4-BE49-F238E27FC236}">
                <a16:creationId xmlns:a16="http://schemas.microsoft.com/office/drawing/2014/main" xmlns="" id="{CA0E66CC-C581-7148-B486-4B90F7BF834E}"/>
              </a:ext>
            </a:extLst>
          </p:cNvPr>
          <p:cNvSpPr/>
          <p:nvPr/>
        </p:nvSpPr>
        <p:spPr>
          <a:xfrm>
            <a:off x="885825" y="1490661"/>
            <a:ext cx="2257425" cy="77152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DETECTION</a:t>
            </a:r>
          </a:p>
        </p:txBody>
      </p:sp>
      <p:sp>
        <p:nvSpPr>
          <p:cNvPr id="8" name="Cube 7">
            <a:extLst>
              <a:ext uri="{FF2B5EF4-FFF2-40B4-BE49-F238E27FC236}">
                <a16:creationId xmlns:a16="http://schemas.microsoft.com/office/drawing/2014/main" xmlns="" id="{AFD94E4F-9A8C-6448-A00E-ED2495305483}"/>
              </a:ext>
            </a:extLst>
          </p:cNvPr>
          <p:cNvSpPr/>
          <p:nvPr/>
        </p:nvSpPr>
        <p:spPr>
          <a:xfrm>
            <a:off x="4972049" y="1490660"/>
            <a:ext cx="2257425" cy="77152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WARNING</a:t>
            </a:r>
          </a:p>
        </p:txBody>
      </p:sp>
      <p:sp>
        <p:nvSpPr>
          <p:cNvPr id="9" name="Cube 8">
            <a:extLst>
              <a:ext uri="{FF2B5EF4-FFF2-40B4-BE49-F238E27FC236}">
                <a16:creationId xmlns:a16="http://schemas.microsoft.com/office/drawing/2014/main" xmlns="" id="{59340F4C-CA92-D64E-8469-A98AB7788B32}"/>
              </a:ext>
            </a:extLst>
          </p:cNvPr>
          <p:cNvSpPr/>
          <p:nvPr/>
        </p:nvSpPr>
        <p:spPr>
          <a:xfrm>
            <a:off x="9058273" y="1490660"/>
            <a:ext cx="2257425" cy="77152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DISSEMINATION</a:t>
            </a:r>
          </a:p>
        </p:txBody>
      </p:sp>
      <p:sp>
        <p:nvSpPr>
          <p:cNvPr id="3" name="TextBox 2">
            <a:extLst>
              <a:ext uri="{FF2B5EF4-FFF2-40B4-BE49-F238E27FC236}">
                <a16:creationId xmlns:a16="http://schemas.microsoft.com/office/drawing/2014/main" xmlns="" id="{3FB2E887-BD8E-D143-9397-E675B882B64E}"/>
              </a:ext>
            </a:extLst>
          </p:cNvPr>
          <p:cNvSpPr txBox="1"/>
          <p:nvPr/>
        </p:nvSpPr>
        <p:spPr>
          <a:xfrm>
            <a:off x="575071" y="2743199"/>
            <a:ext cx="2886074" cy="2246769"/>
          </a:xfrm>
          <a:prstGeom prst="rect">
            <a:avLst/>
          </a:prstGeom>
          <a:noFill/>
        </p:spPr>
        <p:txBody>
          <a:bodyPr wrap="square" rtlCol="0">
            <a:spAutoFit/>
          </a:bodyPr>
          <a:lstStyle/>
          <a:p>
            <a:r>
              <a:rPr lang="en-GB" sz="2000" dirty="0"/>
              <a:t>Detection involves the implementation and development of seismic and sea-level observing systems that enable rapid assessment and verification of the threat.</a:t>
            </a:r>
          </a:p>
        </p:txBody>
      </p:sp>
      <p:sp>
        <p:nvSpPr>
          <p:cNvPr id="12" name="TextBox 11">
            <a:extLst>
              <a:ext uri="{FF2B5EF4-FFF2-40B4-BE49-F238E27FC236}">
                <a16:creationId xmlns:a16="http://schemas.microsoft.com/office/drawing/2014/main" xmlns="" id="{A2C4AC89-B1E1-6C44-8C4D-982677C1DF8A}"/>
              </a:ext>
            </a:extLst>
          </p:cNvPr>
          <p:cNvSpPr txBox="1"/>
          <p:nvPr/>
        </p:nvSpPr>
        <p:spPr>
          <a:xfrm>
            <a:off x="4657724" y="2743199"/>
            <a:ext cx="2886074" cy="2554545"/>
          </a:xfrm>
          <a:prstGeom prst="rect">
            <a:avLst/>
          </a:prstGeom>
          <a:noFill/>
        </p:spPr>
        <p:txBody>
          <a:bodyPr wrap="square" rtlCol="0">
            <a:spAutoFit/>
          </a:bodyPr>
          <a:lstStyle/>
          <a:p>
            <a:r>
              <a:rPr lang="en-GB" sz="2000" dirty="0"/>
              <a:t>Warning involves the forecasting of wave propagation and potential impacts for tsunamis and conveying that information in interoperable message formats.</a:t>
            </a:r>
          </a:p>
        </p:txBody>
      </p:sp>
      <p:sp>
        <p:nvSpPr>
          <p:cNvPr id="14" name="TextBox 13">
            <a:extLst>
              <a:ext uri="{FF2B5EF4-FFF2-40B4-BE49-F238E27FC236}">
                <a16:creationId xmlns:a16="http://schemas.microsoft.com/office/drawing/2014/main" xmlns="" id="{61AB67E6-1552-514D-9ADB-AF228459EF1E}"/>
              </a:ext>
            </a:extLst>
          </p:cNvPr>
          <p:cNvSpPr txBox="1"/>
          <p:nvPr/>
        </p:nvSpPr>
        <p:spPr>
          <a:xfrm>
            <a:off x="8740377" y="2743199"/>
            <a:ext cx="2886074" cy="3477875"/>
          </a:xfrm>
          <a:prstGeom prst="rect">
            <a:avLst/>
          </a:prstGeom>
          <a:noFill/>
        </p:spPr>
        <p:txBody>
          <a:bodyPr wrap="square" rtlCol="0">
            <a:spAutoFit/>
          </a:bodyPr>
          <a:lstStyle/>
          <a:p>
            <a:r>
              <a:rPr lang="en-GB" sz="2000" dirty="0"/>
              <a:t>Dissemination involves timely and accurate distribution of threat and warning information from and between Tsunami Service Providers and National Tsunami Warning Centres, and from NTWCs to civil protection authorities and the community.</a:t>
            </a:r>
          </a:p>
        </p:txBody>
      </p:sp>
    </p:spTree>
    <p:extLst>
      <p:ext uri="{BB962C8B-B14F-4D97-AF65-F5344CB8AC3E}">
        <p14:creationId xmlns:p14="http://schemas.microsoft.com/office/powerpoint/2010/main" val="3426678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F773976-3A76-894B-B216-A4E1E42804EC}"/>
              </a:ext>
            </a:extLst>
          </p:cNvPr>
          <p:cNvSpPr txBox="1"/>
          <p:nvPr/>
        </p:nvSpPr>
        <p:spPr>
          <a:xfrm>
            <a:off x="0" y="0"/>
            <a:ext cx="5666038" cy="584775"/>
          </a:xfrm>
          <a:prstGeom prst="rect">
            <a:avLst/>
          </a:prstGeom>
          <a:solidFill>
            <a:schemeClr val="accent6">
              <a:lumMod val="60000"/>
              <a:lumOff val="40000"/>
            </a:schemeClr>
          </a:solidFill>
        </p:spPr>
        <p:txBody>
          <a:bodyPr wrap="none" rtlCol="0">
            <a:spAutoFit/>
          </a:bodyPr>
          <a:lstStyle/>
          <a:p>
            <a:r>
              <a:rPr lang="en-GB" sz="3200" b="1" dirty="0"/>
              <a:t>DETECTION: monitoring systems</a:t>
            </a:r>
          </a:p>
        </p:txBody>
      </p:sp>
      <p:pic>
        <p:nvPicPr>
          <p:cNvPr id="3" name="Picture 2">
            <a:extLst>
              <a:ext uri="{FF2B5EF4-FFF2-40B4-BE49-F238E27FC236}">
                <a16:creationId xmlns:a16="http://schemas.microsoft.com/office/drawing/2014/main" xmlns="" id="{5B8AFFA2-84B2-F64E-A109-1219E05CE8A3}"/>
              </a:ext>
            </a:extLst>
          </p:cNvPr>
          <p:cNvPicPr>
            <a:picLocks noChangeAspect="1"/>
          </p:cNvPicPr>
          <p:nvPr/>
        </p:nvPicPr>
        <p:blipFill>
          <a:blip r:embed="rId2"/>
          <a:stretch>
            <a:fillRect/>
          </a:stretch>
        </p:blipFill>
        <p:spPr>
          <a:xfrm>
            <a:off x="7457467" y="442897"/>
            <a:ext cx="3927537" cy="2214563"/>
          </a:xfrm>
          <a:prstGeom prst="rect">
            <a:avLst/>
          </a:prstGeom>
        </p:spPr>
      </p:pic>
      <p:pic>
        <p:nvPicPr>
          <p:cNvPr id="6" name="Picture 5">
            <a:extLst>
              <a:ext uri="{FF2B5EF4-FFF2-40B4-BE49-F238E27FC236}">
                <a16:creationId xmlns:a16="http://schemas.microsoft.com/office/drawing/2014/main" xmlns="" id="{AA24826F-A835-1546-BFD0-1513842F5978}"/>
              </a:ext>
            </a:extLst>
          </p:cNvPr>
          <p:cNvPicPr>
            <a:picLocks noChangeAspect="1"/>
          </p:cNvPicPr>
          <p:nvPr/>
        </p:nvPicPr>
        <p:blipFill>
          <a:blip r:embed="rId3"/>
          <a:stretch>
            <a:fillRect/>
          </a:stretch>
        </p:blipFill>
        <p:spPr>
          <a:xfrm>
            <a:off x="7457466" y="3358030"/>
            <a:ext cx="3927537" cy="2585554"/>
          </a:xfrm>
          <a:prstGeom prst="rect">
            <a:avLst/>
          </a:prstGeom>
        </p:spPr>
      </p:pic>
      <p:sp>
        <p:nvSpPr>
          <p:cNvPr id="7" name="TextBox 6">
            <a:extLst>
              <a:ext uri="{FF2B5EF4-FFF2-40B4-BE49-F238E27FC236}">
                <a16:creationId xmlns:a16="http://schemas.microsoft.com/office/drawing/2014/main" xmlns="" id="{4160601F-80C6-1449-A2F1-3B31F84356B7}"/>
              </a:ext>
            </a:extLst>
          </p:cNvPr>
          <p:cNvSpPr txBox="1"/>
          <p:nvPr/>
        </p:nvSpPr>
        <p:spPr>
          <a:xfrm>
            <a:off x="457202" y="1921669"/>
            <a:ext cx="6286500" cy="4247317"/>
          </a:xfrm>
          <a:prstGeom prst="rect">
            <a:avLst/>
          </a:prstGeom>
          <a:noFill/>
        </p:spPr>
        <p:txBody>
          <a:bodyPr wrap="square" rtlCol="0">
            <a:spAutoFit/>
          </a:bodyPr>
          <a:lstStyle/>
          <a:p>
            <a:r>
              <a:rPr lang="en-GB" b="1" dirty="0"/>
              <a:t>KEY POINTS</a:t>
            </a:r>
          </a:p>
          <a:p>
            <a:endParaRPr lang="en-GB" dirty="0"/>
          </a:p>
          <a:p>
            <a:pPr marL="285750" indent="-285750">
              <a:buFont typeface="Arial" panose="020B0604020202020204" pitchFamily="34" charset="0"/>
              <a:buChar char="•"/>
            </a:pPr>
            <a:r>
              <a:rPr lang="en-GB" dirty="0"/>
              <a:t>Considering the short travel time to many near-source coasts in the NEAM region, the adoption of fully automatic solutions for earthquake location and magnitude is encouraged. Actually all TSPs use </a:t>
            </a:r>
            <a:r>
              <a:rPr lang="en-GB" b="1" dirty="0"/>
              <a:t>automatic monitoring systems </a:t>
            </a:r>
            <a:r>
              <a:rPr lang="en-GB" dirty="0"/>
              <a:t>to assess earthquake parameters</a:t>
            </a:r>
          </a:p>
          <a:p>
            <a:endParaRPr lang="en-GB" dirty="0"/>
          </a:p>
          <a:p>
            <a:pPr marL="285750" indent="-285750">
              <a:buFont typeface="Arial" panose="020B0604020202020204" pitchFamily="34" charset="0"/>
              <a:buChar char="•"/>
            </a:pPr>
            <a:r>
              <a:rPr lang="en-GB" dirty="0"/>
              <a:t>However, </a:t>
            </a:r>
            <a:r>
              <a:rPr lang="en-GB" b="1" dirty="0"/>
              <a:t>well-trained personnel </a:t>
            </a:r>
            <a:r>
              <a:rPr lang="en-GB" dirty="0"/>
              <a:t>on duty at TSPs monitoring room are needed for </a:t>
            </a:r>
            <a:r>
              <a:rPr lang="en-GB" b="1" dirty="0"/>
              <a:t>evaluation</a:t>
            </a:r>
            <a:r>
              <a:rPr lang="en-GB" dirty="0"/>
              <a:t> of automatic solutions</a:t>
            </a:r>
          </a:p>
          <a:p>
            <a:endParaRPr lang="en-GB" dirty="0"/>
          </a:p>
          <a:p>
            <a:pPr marL="285750" indent="-285750">
              <a:buFont typeface="Arial" panose="020B0604020202020204" pitchFamily="34" charset="0"/>
              <a:buChar char="•"/>
            </a:pPr>
            <a:r>
              <a:rPr lang="en-GB" dirty="0"/>
              <a:t>Earthquake location and magnitude after </a:t>
            </a:r>
            <a:r>
              <a:rPr lang="en-GB" b="1" dirty="0"/>
              <a:t>few minutes </a:t>
            </a:r>
            <a:r>
              <a:rPr lang="en-GB" dirty="0"/>
              <a:t>from OT (6-10 minutes)</a:t>
            </a:r>
          </a:p>
          <a:p>
            <a:pPr marL="285750" indent="-285750">
              <a:buFontTx/>
              <a:buChar char="-"/>
            </a:pPr>
            <a:endParaRPr lang="en-GB" dirty="0"/>
          </a:p>
          <a:p>
            <a:pPr marL="285750" indent="-285750">
              <a:buFontTx/>
              <a:buChar char="-"/>
            </a:pPr>
            <a:endParaRPr lang="en-GB" dirty="0"/>
          </a:p>
        </p:txBody>
      </p:sp>
      <p:sp>
        <p:nvSpPr>
          <p:cNvPr id="8" name="TextBox 7">
            <a:extLst>
              <a:ext uri="{FF2B5EF4-FFF2-40B4-BE49-F238E27FC236}">
                <a16:creationId xmlns:a16="http://schemas.microsoft.com/office/drawing/2014/main" xmlns="" id="{CBA56768-CAA6-E94F-9256-4506E01F1403}"/>
              </a:ext>
            </a:extLst>
          </p:cNvPr>
          <p:cNvSpPr txBox="1"/>
          <p:nvPr/>
        </p:nvSpPr>
        <p:spPr>
          <a:xfrm>
            <a:off x="8784907" y="3043226"/>
            <a:ext cx="1272656" cy="369332"/>
          </a:xfrm>
          <a:prstGeom prst="rect">
            <a:avLst/>
          </a:prstGeom>
          <a:noFill/>
        </p:spPr>
        <p:txBody>
          <a:bodyPr wrap="none" rtlCol="0">
            <a:spAutoFit/>
          </a:bodyPr>
          <a:lstStyle/>
          <a:p>
            <a:r>
              <a:rPr lang="en-GB" dirty="0"/>
              <a:t>SEISCOMP3</a:t>
            </a:r>
          </a:p>
        </p:txBody>
      </p:sp>
      <p:sp>
        <p:nvSpPr>
          <p:cNvPr id="9" name="TextBox 8">
            <a:extLst>
              <a:ext uri="{FF2B5EF4-FFF2-40B4-BE49-F238E27FC236}">
                <a16:creationId xmlns:a16="http://schemas.microsoft.com/office/drawing/2014/main" xmlns="" id="{6282BCE3-1F5D-DF43-B0B9-03CD1C4BB3CB}"/>
              </a:ext>
            </a:extLst>
          </p:cNvPr>
          <p:cNvSpPr txBox="1"/>
          <p:nvPr/>
        </p:nvSpPr>
        <p:spPr>
          <a:xfrm>
            <a:off x="8750928" y="142859"/>
            <a:ext cx="1127296" cy="369332"/>
          </a:xfrm>
          <a:prstGeom prst="rect">
            <a:avLst/>
          </a:prstGeom>
          <a:noFill/>
        </p:spPr>
        <p:txBody>
          <a:bodyPr wrap="none" rtlCol="0">
            <a:spAutoFit/>
          </a:bodyPr>
          <a:lstStyle/>
          <a:p>
            <a:r>
              <a:rPr lang="en-GB" dirty="0"/>
              <a:t>EARLY-EST</a:t>
            </a:r>
          </a:p>
        </p:txBody>
      </p:sp>
      <p:sp>
        <p:nvSpPr>
          <p:cNvPr id="10" name="TextBox 9">
            <a:extLst>
              <a:ext uri="{FF2B5EF4-FFF2-40B4-BE49-F238E27FC236}">
                <a16:creationId xmlns:a16="http://schemas.microsoft.com/office/drawing/2014/main" xmlns="" id="{D1ED32D9-A27F-5142-851E-1DEC6D86C395}"/>
              </a:ext>
            </a:extLst>
          </p:cNvPr>
          <p:cNvSpPr txBox="1"/>
          <p:nvPr/>
        </p:nvSpPr>
        <p:spPr>
          <a:xfrm>
            <a:off x="6602423" y="6185420"/>
            <a:ext cx="5424305" cy="369332"/>
          </a:xfrm>
          <a:prstGeom prst="rect">
            <a:avLst/>
          </a:prstGeom>
          <a:noFill/>
        </p:spPr>
        <p:txBody>
          <a:bodyPr wrap="none" rtlCol="0">
            <a:spAutoFit/>
          </a:bodyPr>
          <a:lstStyle/>
          <a:p>
            <a:r>
              <a:rPr lang="en-GB" dirty="0"/>
              <a:t>Complemented by other systems (e.g. Earthworm, etc…)</a:t>
            </a:r>
          </a:p>
        </p:txBody>
      </p:sp>
    </p:spTree>
    <p:extLst>
      <p:ext uri="{BB962C8B-B14F-4D97-AF65-F5344CB8AC3E}">
        <p14:creationId xmlns:p14="http://schemas.microsoft.com/office/powerpoint/2010/main" val="1351413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F773976-3A76-894B-B216-A4E1E42804EC}"/>
              </a:ext>
            </a:extLst>
          </p:cNvPr>
          <p:cNvSpPr txBox="1"/>
          <p:nvPr/>
        </p:nvSpPr>
        <p:spPr>
          <a:xfrm>
            <a:off x="0" y="0"/>
            <a:ext cx="5095626" cy="584775"/>
          </a:xfrm>
          <a:prstGeom prst="rect">
            <a:avLst/>
          </a:prstGeom>
          <a:solidFill>
            <a:schemeClr val="accent6">
              <a:lumMod val="60000"/>
              <a:lumOff val="40000"/>
            </a:schemeClr>
          </a:solidFill>
        </p:spPr>
        <p:txBody>
          <a:bodyPr wrap="none" rtlCol="0">
            <a:spAutoFit/>
          </a:bodyPr>
          <a:lstStyle/>
          <a:p>
            <a:r>
              <a:rPr lang="en-GB" sz="3200" b="1" dirty="0"/>
              <a:t>DETECTION: seismic network</a:t>
            </a:r>
          </a:p>
        </p:txBody>
      </p:sp>
      <p:sp>
        <p:nvSpPr>
          <p:cNvPr id="2" name="TextBox 1">
            <a:extLst>
              <a:ext uri="{FF2B5EF4-FFF2-40B4-BE49-F238E27FC236}">
                <a16:creationId xmlns:a16="http://schemas.microsoft.com/office/drawing/2014/main" xmlns="" id="{EF5699A3-F857-604F-9A97-17763AF6F003}"/>
              </a:ext>
            </a:extLst>
          </p:cNvPr>
          <p:cNvSpPr txBox="1"/>
          <p:nvPr/>
        </p:nvSpPr>
        <p:spPr>
          <a:xfrm>
            <a:off x="257175" y="1285876"/>
            <a:ext cx="5214938" cy="4801314"/>
          </a:xfrm>
          <a:prstGeom prst="rect">
            <a:avLst/>
          </a:prstGeom>
          <a:noFill/>
        </p:spPr>
        <p:txBody>
          <a:bodyPr wrap="square" rtlCol="0">
            <a:spAutoFit/>
          </a:bodyPr>
          <a:lstStyle/>
          <a:p>
            <a:r>
              <a:rPr lang="en-GB" b="1" dirty="0"/>
              <a:t>KEY POINTS</a:t>
            </a:r>
          </a:p>
          <a:p>
            <a:endParaRPr lang="en-GB" dirty="0"/>
          </a:p>
          <a:p>
            <a:pPr marL="285750" indent="-285750">
              <a:buFont typeface="Arial" panose="020B0604020202020204" pitchFamily="34" charset="0"/>
              <a:buChar char="•"/>
            </a:pPr>
            <a:r>
              <a:rPr lang="en-GB" dirty="0"/>
              <a:t>All automatic monitoring systems need a </a:t>
            </a:r>
            <a:r>
              <a:rPr lang="en-GB" b="1" dirty="0"/>
              <a:t>continuous stream</a:t>
            </a:r>
            <a:r>
              <a:rPr lang="en-GB" dirty="0"/>
              <a:t> of seismic data in </a:t>
            </a:r>
            <a:r>
              <a:rPr lang="en-GB" b="1" dirty="0"/>
              <a:t>real time</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These data comes from National Networks complemented by various real-time networks operated by agencies such as IRIS, CTBTO, GFZ, </a:t>
            </a:r>
            <a:r>
              <a:rPr lang="en-GB" dirty="0" err="1"/>
              <a:t>MedNet</a:t>
            </a:r>
            <a:r>
              <a:rPr lang="en-GB" dirty="0"/>
              <a:t>-INGV etc…</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a:t>
            </a:r>
            <a:r>
              <a:rPr lang="en-GB" b="1" dirty="0"/>
              <a:t>distribution</a:t>
            </a:r>
            <a:r>
              <a:rPr lang="en-GB" dirty="0"/>
              <a:t> of existing stations that meet the requirements of NEAMTWS in terms of data quality and real time transmission is strongly </a:t>
            </a:r>
            <a:r>
              <a:rPr lang="en-GB" b="1" dirty="0"/>
              <a:t>heterogeneous</a:t>
            </a:r>
            <a:r>
              <a:rPr lang="en-GB" dirty="0"/>
              <a:t>, with a crucial </a:t>
            </a:r>
            <a:r>
              <a:rPr lang="en-GB" b="1" dirty="0"/>
              <a:t>gap in northern Africa </a:t>
            </a:r>
            <a:r>
              <a:rPr lang="en-GB" dirty="0"/>
              <a:t>countries</a:t>
            </a:r>
          </a:p>
          <a:p>
            <a:endParaRPr lang="en-GB" dirty="0"/>
          </a:p>
          <a:p>
            <a:endParaRPr lang="en-GB" dirty="0"/>
          </a:p>
        </p:txBody>
      </p:sp>
      <p:pic>
        <p:nvPicPr>
          <p:cNvPr id="5" name="Picture 4">
            <a:extLst>
              <a:ext uri="{FF2B5EF4-FFF2-40B4-BE49-F238E27FC236}">
                <a16:creationId xmlns:a16="http://schemas.microsoft.com/office/drawing/2014/main" xmlns="" id="{1EE7C096-B4A5-E44E-A896-EC04ADCFB354}"/>
              </a:ext>
            </a:extLst>
          </p:cNvPr>
          <p:cNvPicPr>
            <a:picLocks noChangeAspect="1"/>
          </p:cNvPicPr>
          <p:nvPr/>
        </p:nvPicPr>
        <p:blipFill>
          <a:blip r:embed="rId2"/>
          <a:stretch>
            <a:fillRect/>
          </a:stretch>
        </p:blipFill>
        <p:spPr>
          <a:xfrm>
            <a:off x="5715001" y="1128713"/>
            <a:ext cx="6300091" cy="4536728"/>
          </a:xfrm>
          <a:prstGeom prst="rect">
            <a:avLst/>
          </a:prstGeom>
        </p:spPr>
      </p:pic>
      <p:sp>
        <p:nvSpPr>
          <p:cNvPr id="6" name="TextBox 5">
            <a:extLst>
              <a:ext uri="{FF2B5EF4-FFF2-40B4-BE49-F238E27FC236}">
                <a16:creationId xmlns:a16="http://schemas.microsoft.com/office/drawing/2014/main" xmlns="" id="{8FAC7AD8-A174-4949-910E-99E8718B2B21}"/>
              </a:ext>
            </a:extLst>
          </p:cNvPr>
          <p:cNvSpPr txBox="1"/>
          <p:nvPr/>
        </p:nvSpPr>
        <p:spPr>
          <a:xfrm>
            <a:off x="5715001" y="5687080"/>
            <a:ext cx="6300091" cy="400110"/>
          </a:xfrm>
          <a:prstGeom prst="rect">
            <a:avLst/>
          </a:prstGeom>
          <a:noFill/>
        </p:spPr>
        <p:txBody>
          <a:bodyPr wrap="square" rtlCol="0">
            <a:spAutoFit/>
          </a:bodyPr>
          <a:lstStyle/>
          <a:p>
            <a:r>
              <a:rPr lang="en-GB" sz="1000" dirty="0"/>
              <a:t>Source: </a:t>
            </a:r>
            <a:r>
              <a:rPr lang="en-GB" sz="1000" i="1" dirty="0"/>
              <a:t>The North-eastern Atlantic, the Mediterranean and connected seas Tsunami Early Warning and Mitigation System (ICG/NEAMTWS) 2030 Strategy,</a:t>
            </a:r>
            <a:r>
              <a:rPr lang="it-IT" sz="1000" i="1" dirty="0"/>
              <a:t> </a:t>
            </a:r>
            <a:r>
              <a:rPr lang="en-GB" sz="1000" dirty="0"/>
              <a:t>IOC Technical Series</a:t>
            </a:r>
          </a:p>
        </p:txBody>
      </p:sp>
    </p:spTree>
    <p:extLst>
      <p:ext uri="{BB962C8B-B14F-4D97-AF65-F5344CB8AC3E}">
        <p14:creationId xmlns:p14="http://schemas.microsoft.com/office/powerpoint/2010/main" val="545691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F773976-3A76-894B-B216-A4E1E42804EC}"/>
              </a:ext>
            </a:extLst>
          </p:cNvPr>
          <p:cNvSpPr txBox="1"/>
          <p:nvPr/>
        </p:nvSpPr>
        <p:spPr>
          <a:xfrm>
            <a:off x="0" y="0"/>
            <a:ext cx="5355953" cy="584775"/>
          </a:xfrm>
          <a:prstGeom prst="rect">
            <a:avLst/>
          </a:prstGeom>
          <a:solidFill>
            <a:schemeClr val="accent6">
              <a:lumMod val="60000"/>
              <a:lumOff val="40000"/>
            </a:schemeClr>
          </a:solidFill>
        </p:spPr>
        <p:txBody>
          <a:bodyPr wrap="none" rtlCol="0">
            <a:spAutoFit/>
          </a:bodyPr>
          <a:lstStyle/>
          <a:p>
            <a:r>
              <a:rPr lang="en-GB" sz="3200" b="1" dirty="0"/>
              <a:t>DETECTION: sea-level network</a:t>
            </a:r>
          </a:p>
        </p:txBody>
      </p:sp>
      <p:sp>
        <p:nvSpPr>
          <p:cNvPr id="5" name="TextBox 4">
            <a:extLst>
              <a:ext uri="{FF2B5EF4-FFF2-40B4-BE49-F238E27FC236}">
                <a16:creationId xmlns:a16="http://schemas.microsoft.com/office/drawing/2014/main" xmlns="" id="{B75753A6-889D-5647-96FC-909636248522}"/>
              </a:ext>
            </a:extLst>
          </p:cNvPr>
          <p:cNvSpPr txBox="1"/>
          <p:nvPr/>
        </p:nvSpPr>
        <p:spPr>
          <a:xfrm>
            <a:off x="257175" y="1285876"/>
            <a:ext cx="5214938" cy="5632311"/>
          </a:xfrm>
          <a:prstGeom prst="rect">
            <a:avLst/>
          </a:prstGeom>
          <a:noFill/>
        </p:spPr>
        <p:txBody>
          <a:bodyPr wrap="square" rtlCol="0">
            <a:spAutoFit/>
          </a:bodyPr>
          <a:lstStyle/>
          <a:p>
            <a:r>
              <a:rPr lang="en-GB" b="1" dirty="0"/>
              <a:t>KEY POINTS</a:t>
            </a:r>
          </a:p>
          <a:p>
            <a:endParaRPr lang="en-GB" dirty="0"/>
          </a:p>
          <a:p>
            <a:pPr marL="285750" indent="-285750">
              <a:buFont typeface="Arial" panose="020B0604020202020204" pitchFamily="34" charset="0"/>
              <a:buChar char="•"/>
            </a:pPr>
            <a:r>
              <a:rPr lang="en-GB" dirty="0"/>
              <a:t>Real time sea-level data are needed to </a:t>
            </a:r>
            <a:r>
              <a:rPr lang="en-GB" b="1" dirty="0"/>
              <a:t>confirm or cancel</a:t>
            </a:r>
            <a:r>
              <a:rPr lang="en-GB" dirty="0"/>
              <a:t> alert messages. Such data typically comes from tide-gauge stations operated in the NEAM region by National Agencies and Research Institutions.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sea-level stations used by TSPs in the NEAM region have </a:t>
            </a:r>
            <a:r>
              <a:rPr lang="en-GB" b="1" dirty="0"/>
              <a:t>low latency</a:t>
            </a:r>
            <a:r>
              <a:rPr lang="en-GB" dirty="0"/>
              <a:t>  (&lt;few minutes) and </a:t>
            </a:r>
            <a:r>
              <a:rPr lang="en-GB" b="1" dirty="0"/>
              <a:t>high frequency </a:t>
            </a:r>
            <a:r>
              <a:rPr lang="en-GB" dirty="0"/>
              <a:t>sampling (1 sample per minute or less, TOWS-WG recommends 1 sample per second to record tsunami waves of all origins)</a:t>
            </a:r>
          </a:p>
          <a:p>
            <a:endParaRPr lang="en-GB" dirty="0"/>
          </a:p>
          <a:p>
            <a:pPr marL="285750" indent="-285750">
              <a:buFont typeface="Arial" panose="020B0604020202020204" pitchFamily="34" charset="0"/>
              <a:buChar char="•"/>
            </a:pPr>
            <a:r>
              <a:rPr lang="en-GB" dirty="0"/>
              <a:t>Recent tsunamis have shown that sea-level information is not dense enough: </a:t>
            </a:r>
            <a:r>
              <a:rPr lang="en-GB" b="1" dirty="0"/>
              <a:t>denser network are required </a:t>
            </a:r>
            <a:r>
              <a:rPr lang="en-GB" dirty="0"/>
              <a:t>close to tsunamigenic zones and in complex areas with many islands.</a:t>
            </a:r>
          </a:p>
          <a:p>
            <a:endParaRPr lang="en-GB" dirty="0"/>
          </a:p>
          <a:p>
            <a:endParaRPr lang="en-GB" dirty="0"/>
          </a:p>
        </p:txBody>
      </p:sp>
      <p:pic>
        <p:nvPicPr>
          <p:cNvPr id="6" name="Picture 5">
            <a:extLst>
              <a:ext uri="{FF2B5EF4-FFF2-40B4-BE49-F238E27FC236}">
                <a16:creationId xmlns:a16="http://schemas.microsoft.com/office/drawing/2014/main" xmlns="" id="{FBEE1BDF-240B-F240-ABD3-2850685706A9}"/>
              </a:ext>
            </a:extLst>
          </p:cNvPr>
          <p:cNvPicPr>
            <a:picLocks noChangeAspect="1"/>
          </p:cNvPicPr>
          <p:nvPr/>
        </p:nvPicPr>
        <p:blipFill>
          <a:blip r:embed="rId2"/>
          <a:stretch>
            <a:fillRect/>
          </a:stretch>
        </p:blipFill>
        <p:spPr>
          <a:xfrm>
            <a:off x="5472113" y="1285876"/>
            <a:ext cx="6567323" cy="4729163"/>
          </a:xfrm>
          <a:prstGeom prst="rect">
            <a:avLst/>
          </a:prstGeom>
        </p:spPr>
      </p:pic>
      <p:sp>
        <p:nvSpPr>
          <p:cNvPr id="7" name="TextBox 6">
            <a:extLst>
              <a:ext uri="{FF2B5EF4-FFF2-40B4-BE49-F238E27FC236}">
                <a16:creationId xmlns:a16="http://schemas.microsoft.com/office/drawing/2014/main" xmlns="" id="{14C1CADA-DDFD-DE47-8C49-28C2D5C4C5D7}"/>
              </a:ext>
            </a:extLst>
          </p:cNvPr>
          <p:cNvSpPr txBox="1"/>
          <p:nvPr/>
        </p:nvSpPr>
        <p:spPr>
          <a:xfrm>
            <a:off x="5605728" y="6059330"/>
            <a:ext cx="6300091" cy="400110"/>
          </a:xfrm>
          <a:prstGeom prst="rect">
            <a:avLst/>
          </a:prstGeom>
          <a:noFill/>
        </p:spPr>
        <p:txBody>
          <a:bodyPr wrap="square" rtlCol="0">
            <a:spAutoFit/>
          </a:bodyPr>
          <a:lstStyle/>
          <a:p>
            <a:r>
              <a:rPr lang="en-GB" sz="1000" dirty="0"/>
              <a:t>Source: </a:t>
            </a:r>
            <a:r>
              <a:rPr lang="en-GB" sz="1000" i="1" dirty="0"/>
              <a:t>The North-eastern Atlantic, the Mediterranean and connected seas Tsunami Early Warning and Mitigation System (ICG/NEAMTWS) 2030 Strategy,</a:t>
            </a:r>
            <a:r>
              <a:rPr lang="it-IT" sz="1000" i="1" dirty="0"/>
              <a:t> </a:t>
            </a:r>
            <a:r>
              <a:rPr lang="en-GB" sz="1000" dirty="0"/>
              <a:t>IOC Technical Series</a:t>
            </a:r>
          </a:p>
        </p:txBody>
      </p:sp>
    </p:spTree>
    <p:extLst>
      <p:ext uri="{BB962C8B-B14F-4D97-AF65-F5344CB8AC3E}">
        <p14:creationId xmlns:p14="http://schemas.microsoft.com/office/powerpoint/2010/main" val="1549566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F773976-3A76-894B-B216-A4E1E42804EC}"/>
              </a:ext>
            </a:extLst>
          </p:cNvPr>
          <p:cNvSpPr txBox="1"/>
          <p:nvPr/>
        </p:nvSpPr>
        <p:spPr>
          <a:xfrm>
            <a:off x="0" y="0"/>
            <a:ext cx="1928733" cy="584775"/>
          </a:xfrm>
          <a:prstGeom prst="rect">
            <a:avLst/>
          </a:prstGeom>
          <a:solidFill>
            <a:schemeClr val="accent6">
              <a:lumMod val="60000"/>
              <a:lumOff val="40000"/>
            </a:schemeClr>
          </a:solidFill>
        </p:spPr>
        <p:txBody>
          <a:bodyPr wrap="none" rtlCol="0">
            <a:spAutoFit/>
          </a:bodyPr>
          <a:lstStyle/>
          <a:p>
            <a:r>
              <a:rPr lang="en-GB" sz="3200" b="1" dirty="0"/>
              <a:t>WARNING</a:t>
            </a:r>
          </a:p>
        </p:txBody>
      </p:sp>
      <p:pic>
        <p:nvPicPr>
          <p:cNvPr id="5" name="Google Shape;130;p7">
            <a:extLst>
              <a:ext uri="{FF2B5EF4-FFF2-40B4-BE49-F238E27FC236}">
                <a16:creationId xmlns:a16="http://schemas.microsoft.com/office/drawing/2014/main" xmlns="" id="{ACA062CC-9F50-EC47-9E9E-84DE0E0F9678}"/>
              </a:ext>
            </a:extLst>
          </p:cNvPr>
          <p:cNvPicPr preferRelativeResize="0"/>
          <p:nvPr/>
        </p:nvPicPr>
        <p:blipFill rotWithShape="1">
          <a:blip r:embed="rId2">
            <a:alphaModFix/>
          </a:blip>
          <a:srcRect/>
          <a:stretch/>
        </p:blipFill>
        <p:spPr>
          <a:xfrm>
            <a:off x="6109472" y="1771292"/>
            <a:ext cx="5840479" cy="3420519"/>
          </a:xfrm>
          <a:prstGeom prst="rect">
            <a:avLst/>
          </a:prstGeom>
          <a:noFill/>
          <a:ln>
            <a:noFill/>
          </a:ln>
        </p:spPr>
      </p:pic>
      <p:sp>
        <p:nvSpPr>
          <p:cNvPr id="6" name="TextBox 5">
            <a:extLst>
              <a:ext uri="{FF2B5EF4-FFF2-40B4-BE49-F238E27FC236}">
                <a16:creationId xmlns:a16="http://schemas.microsoft.com/office/drawing/2014/main" xmlns="" id="{8A16D1D1-C9EE-BB41-BCED-6BF05B9E9AC7}"/>
              </a:ext>
            </a:extLst>
          </p:cNvPr>
          <p:cNvSpPr txBox="1"/>
          <p:nvPr/>
        </p:nvSpPr>
        <p:spPr>
          <a:xfrm>
            <a:off x="228600" y="1271589"/>
            <a:ext cx="5214938" cy="5078313"/>
          </a:xfrm>
          <a:prstGeom prst="rect">
            <a:avLst/>
          </a:prstGeom>
          <a:noFill/>
        </p:spPr>
        <p:txBody>
          <a:bodyPr wrap="square" rtlCol="0">
            <a:spAutoFit/>
          </a:bodyPr>
          <a:lstStyle/>
          <a:p>
            <a:r>
              <a:rPr lang="en-GB" b="1" dirty="0"/>
              <a:t>KEY POINTS</a:t>
            </a:r>
          </a:p>
          <a:p>
            <a:endParaRPr lang="en-GB" dirty="0"/>
          </a:p>
          <a:p>
            <a:pPr marL="285750" indent="-285750">
              <a:buFont typeface="Arial" panose="020B0604020202020204" pitchFamily="34" charset="0"/>
              <a:buChar char="•"/>
            </a:pPr>
            <a:r>
              <a:rPr lang="en-GB" dirty="0"/>
              <a:t>All TSPs in the NEAM region are using </a:t>
            </a:r>
            <a:r>
              <a:rPr lang="en-GB" b="1" dirty="0"/>
              <a:t>Decision Matrices </a:t>
            </a:r>
            <a:r>
              <a:rPr lang="en-GB" dirty="0"/>
              <a:t>(DM) to define the tsunami alert levels at predefined Forecast Points (FP)</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DMs have strong limitations:</a:t>
            </a:r>
          </a:p>
          <a:p>
            <a:pPr marL="742950" lvl="1" indent="-285750">
              <a:buFont typeface="Courier New" panose="02070309020205020404" pitchFamily="49" charset="0"/>
              <a:buChar char="o"/>
            </a:pPr>
            <a:r>
              <a:rPr lang="en-GB" dirty="0"/>
              <a:t>take into account only earthquake magnitude, depth and distance from the epicentre to the FPs;</a:t>
            </a:r>
          </a:p>
          <a:p>
            <a:pPr marL="742950" lvl="1" indent="-285750">
              <a:buFont typeface="Courier New" panose="02070309020205020404" pitchFamily="49" charset="0"/>
              <a:buChar char="o"/>
            </a:pPr>
            <a:r>
              <a:rPr lang="en-GB" dirty="0"/>
              <a:t>could lead to </a:t>
            </a:r>
            <a:r>
              <a:rPr lang="en-GB" b="1" dirty="0"/>
              <a:t>imprecise assessment</a:t>
            </a:r>
            <a:r>
              <a:rPr lang="en-GB" dirty="0"/>
              <a:t> of tsunami impact;</a:t>
            </a:r>
          </a:p>
          <a:p>
            <a:pPr marL="742950" lvl="1" indent="-285750">
              <a:buFont typeface="Courier New" panose="02070309020205020404" pitchFamily="49" charset="0"/>
              <a:buChar char="o"/>
            </a:pPr>
            <a:r>
              <a:rPr lang="en-GB" dirty="0"/>
              <a:t>may feature </a:t>
            </a:r>
            <a:r>
              <a:rPr lang="en-GB" b="1" dirty="0"/>
              <a:t>undesired strong variations in alert levels</a:t>
            </a:r>
            <a:r>
              <a:rPr lang="en-GB" dirty="0"/>
              <a:t> across pre-defined thresholds;</a:t>
            </a:r>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Need to develop </a:t>
            </a:r>
            <a:r>
              <a:rPr lang="en-GB" b="1" dirty="0"/>
              <a:t>better forecast methods</a:t>
            </a:r>
            <a:r>
              <a:rPr lang="en-GB" dirty="0"/>
              <a:t>, more precise and able to quantify the intrinsic uncertainty associated to the forecast</a:t>
            </a:r>
          </a:p>
        </p:txBody>
      </p:sp>
      <p:sp>
        <p:nvSpPr>
          <p:cNvPr id="3" name="TextBox 2">
            <a:extLst>
              <a:ext uri="{FF2B5EF4-FFF2-40B4-BE49-F238E27FC236}">
                <a16:creationId xmlns:a16="http://schemas.microsoft.com/office/drawing/2014/main" xmlns="" id="{A56D25F8-354C-6B43-B0F9-9045B3B8EA0D}"/>
              </a:ext>
            </a:extLst>
          </p:cNvPr>
          <p:cNvSpPr txBox="1"/>
          <p:nvPr/>
        </p:nvSpPr>
        <p:spPr>
          <a:xfrm>
            <a:off x="6899127" y="1401960"/>
            <a:ext cx="4261167" cy="369332"/>
          </a:xfrm>
          <a:prstGeom prst="rect">
            <a:avLst/>
          </a:prstGeom>
          <a:noFill/>
        </p:spPr>
        <p:txBody>
          <a:bodyPr wrap="none" rtlCol="0">
            <a:spAutoFit/>
          </a:bodyPr>
          <a:lstStyle/>
          <a:p>
            <a:r>
              <a:rPr lang="en-GB" dirty="0"/>
              <a:t>Example of Decision Matrix (in use at INGV)</a:t>
            </a:r>
          </a:p>
        </p:txBody>
      </p:sp>
    </p:spTree>
    <p:extLst>
      <p:ext uri="{BB962C8B-B14F-4D97-AF65-F5344CB8AC3E}">
        <p14:creationId xmlns:p14="http://schemas.microsoft.com/office/powerpoint/2010/main" val="1482482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F773976-3A76-894B-B216-A4E1E42804EC}"/>
              </a:ext>
            </a:extLst>
          </p:cNvPr>
          <p:cNvSpPr txBox="1"/>
          <p:nvPr/>
        </p:nvSpPr>
        <p:spPr>
          <a:xfrm>
            <a:off x="0" y="0"/>
            <a:ext cx="2956259" cy="584775"/>
          </a:xfrm>
          <a:prstGeom prst="rect">
            <a:avLst/>
          </a:prstGeom>
          <a:solidFill>
            <a:schemeClr val="accent6">
              <a:lumMod val="60000"/>
              <a:lumOff val="40000"/>
            </a:schemeClr>
          </a:solidFill>
        </p:spPr>
        <p:txBody>
          <a:bodyPr wrap="none" rtlCol="0">
            <a:spAutoFit/>
          </a:bodyPr>
          <a:lstStyle/>
          <a:p>
            <a:r>
              <a:rPr lang="en-GB" sz="3200" b="1" dirty="0"/>
              <a:t>DISSEMINATION</a:t>
            </a:r>
          </a:p>
        </p:txBody>
      </p:sp>
      <p:sp>
        <p:nvSpPr>
          <p:cNvPr id="61" name="TextBox 60">
            <a:extLst>
              <a:ext uri="{FF2B5EF4-FFF2-40B4-BE49-F238E27FC236}">
                <a16:creationId xmlns:a16="http://schemas.microsoft.com/office/drawing/2014/main" xmlns="" id="{3F822DE1-339E-C849-BF04-284E181332CC}"/>
              </a:ext>
            </a:extLst>
          </p:cNvPr>
          <p:cNvSpPr txBox="1"/>
          <p:nvPr/>
        </p:nvSpPr>
        <p:spPr>
          <a:xfrm>
            <a:off x="383060" y="1730171"/>
            <a:ext cx="5214938" cy="3693319"/>
          </a:xfrm>
          <a:prstGeom prst="rect">
            <a:avLst/>
          </a:prstGeom>
          <a:noFill/>
        </p:spPr>
        <p:txBody>
          <a:bodyPr wrap="square" rtlCol="0">
            <a:spAutoFit/>
          </a:bodyPr>
          <a:lstStyle/>
          <a:p>
            <a:r>
              <a:rPr lang="en-GB" b="1" dirty="0"/>
              <a:t>KEY POINTS</a:t>
            </a:r>
          </a:p>
          <a:p>
            <a:endParaRPr lang="en-GB" dirty="0"/>
          </a:p>
          <a:p>
            <a:pPr marL="285750" indent="-285750">
              <a:buFont typeface="Arial" panose="020B0604020202020204" pitchFamily="34" charset="0"/>
              <a:buChar char="•"/>
            </a:pPr>
            <a:r>
              <a:rPr lang="en-GB" dirty="0"/>
              <a:t>This is a </a:t>
            </a:r>
            <a:r>
              <a:rPr lang="en-GB" b="1" dirty="0"/>
              <a:t>crucial</a:t>
            </a:r>
            <a:r>
              <a:rPr lang="en-GB" dirty="0"/>
              <a:t> part of an end-to-end warning system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Depending on the alert levels and whether or not tsunami generation is confirmed, a </a:t>
            </a:r>
            <a:r>
              <a:rPr lang="en-GB" b="1" dirty="0"/>
              <a:t>series of standard messages</a:t>
            </a:r>
            <a:r>
              <a:rPr lang="en-GB" dirty="0"/>
              <a:t> are disseminated according to the evolution of the event</a:t>
            </a:r>
          </a:p>
          <a:p>
            <a:endParaRPr lang="en-GB" dirty="0"/>
          </a:p>
          <a:p>
            <a:pPr marL="285750" indent="-285750">
              <a:buFont typeface="Arial" panose="020B0604020202020204" pitchFamily="34" charset="0"/>
              <a:buChar char="•"/>
            </a:pPr>
            <a:r>
              <a:rPr lang="en-GB" b="1" dirty="0"/>
              <a:t>Various dissemination channels</a:t>
            </a:r>
            <a:r>
              <a:rPr lang="en-GB" dirty="0"/>
              <a:t> are used: email, GTS, FAX, SMS, Webservices, Smartphone Apps, other computer based platforms, etc…</a:t>
            </a:r>
          </a:p>
        </p:txBody>
      </p:sp>
      <p:pic>
        <p:nvPicPr>
          <p:cNvPr id="63" name="Picture 62">
            <a:extLst>
              <a:ext uri="{FF2B5EF4-FFF2-40B4-BE49-F238E27FC236}">
                <a16:creationId xmlns:a16="http://schemas.microsoft.com/office/drawing/2014/main" xmlns="" id="{8962173D-2480-EC44-B73E-68B8D86B1060}"/>
              </a:ext>
            </a:extLst>
          </p:cNvPr>
          <p:cNvPicPr>
            <a:picLocks noChangeAspect="1"/>
          </p:cNvPicPr>
          <p:nvPr/>
        </p:nvPicPr>
        <p:blipFill rotWithShape="1">
          <a:blip r:embed="rId2"/>
          <a:srcRect l="7939" t="6875" r="17472" b="36042"/>
          <a:stretch/>
        </p:blipFill>
        <p:spPr>
          <a:xfrm>
            <a:off x="6015038" y="584775"/>
            <a:ext cx="2681920" cy="2904530"/>
          </a:xfrm>
          <a:prstGeom prst="rect">
            <a:avLst/>
          </a:prstGeom>
          <a:solidFill>
            <a:schemeClr val="bg1"/>
          </a:solidFill>
        </p:spPr>
      </p:pic>
      <p:pic>
        <p:nvPicPr>
          <p:cNvPr id="65" name="Picture 64">
            <a:extLst>
              <a:ext uri="{FF2B5EF4-FFF2-40B4-BE49-F238E27FC236}">
                <a16:creationId xmlns:a16="http://schemas.microsoft.com/office/drawing/2014/main" xmlns="" id="{C7BCD1D0-61E1-6046-921B-166C2EAC61A8}"/>
              </a:ext>
            </a:extLst>
          </p:cNvPr>
          <p:cNvPicPr>
            <a:picLocks noChangeAspect="1"/>
          </p:cNvPicPr>
          <p:nvPr/>
        </p:nvPicPr>
        <p:blipFill rotWithShape="1">
          <a:blip r:embed="rId3"/>
          <a:srcRect l="7645" t="6666" r="7743" b="7083"/>
          <a:stretch/>
        </p:blipFill>
        <p:spPr>
          <a:xfrm>
            <a:off x="8264508" y="914401"/>
            <a:ext cx="2828925" cy="4080749"/>
          </a:xfrm>
          <a:prstGeom prst="rect">
            <a:avLst/>
          </a:prstGeom>
          <a:solidFill>
            <a:schemeClr val="accent6">
              <a:lumMod val="40000"/>
              <a:lumOff val="60000"/>
            </a:schemeClr>
          </a:solidFill>
        </p:spPr>
      </p:pic>
      <p:pic>
        <p:nvPicPr>
          <p:cNvPr id="67" name="Picture 66">
            <a:extLst>
              <a:ext uri="{FF2B5EF4-FFF2-40B4-BE49-F238E27FC236}">
                <a16:creationId xmlns:a16="http://schemas.microsoft.com/office/drawing/2014/main" xmlns="" id="{6AC8D962-1AEC-3E43-BF0D-CAE11AB7ED22}"/>
              </a:ext>
            </a:extLst>
          </p:cNvPr>
          <p:cNvPicPr>
            <a:picLocks noChangeAspect="1"/>
          </p:cNvPicPr>
          <p:nvPr/>
        </p:nvPicPr>
        <p:blipFill rotWithShape="1">
          <a:blip r:embed="rId4"/>
          <a:srcRect l="7351" t="6666" r="8038" b="6875"/>
          <a:stretch/>
        </p:blipFill>
        <p:spPr>
          <a:xfrm>
            <a:off x="6760496" y="1683645"/>
            <a:ext cx="2953382" cy="4270571"/>
          </a:xfrm>
          <a:prstGeom prst="rect">
            <a:avLst/>
          </a:prstGeom>
          <a:solidFill>
            <a:schemeClr val="accent2">
              <a:lumMod val="40000"/>
              <a:lumOff val="60000"/>
            </a:schemeClr>
          </a:solidFill>
        </p:spPr>
      </p:pic>
      <p:sp>
        <p:nvSpPr>
          <p:cNvPr id="68" name="TextBox 67">
            <a:extLst>
              <a:ext uri="{FF2B5EF4-FFF2-40B4-BE49-F238E27FC236}">
                <a16:creationId xmlns:a16="http://schemas.microsoft.com/office/drawing/2014/main" xmlns="" id="{BD72387D-8233-8D4D-BC80-EA3D8338EBAB}"/>
              </a:ext>
            </a:extLst>
          </p:cNvPr>
          <p:cNvSpPr txBox="1"/>
          <p:nvPr/>
        </p:nvSpPr>
        <p:spPr>
          <a:xfrm>
            <a:off x="6566009" y="312690"/>
            <a:ext cx="1479059" cy="276999"/>
          </a:xfrm>
          <a:prstGeom prst="rect">
            <a:avLst/>
          </a:prstGeom>
          <a:noFill/>
        </p:spPr>
        <p:txBody>
          <a:bodyPr wrap="none" rtlCol="0">
            <a:spAutoFit/>
          </a:bodyPr>
          <a:lstStyle/>
          <a:p>
            <a:r>
              <a:rPr lang="en-GB" sz="1200" i="1" dirty="0"/>
              <a:t>English text message</a:t>
            </a:r>
          </a:p>
        </p:txBody>
      </p:sp>
      <p:sp>
        <p:nvSpPr>
          <p:cNvPr id="69" name="TextBox 68">
            <a:extLst>
              <a:ext uri="{FF2B5EF4-FFF2-40B4-BE49-F238E27FC236}">
                <a16:creationId xmlns:a16="http://schemas.microsoft.com/office/drawing/2014/main" xmlns="" id="{11EE7AC2-44BB-084F-997B-2F4FF182AD83}"/>
              </a:ext>
            </a:extLst>
          </p:cNvPr>
          <p:cNvSpPr txBox="1"/>
          <p:nvPr/>
        </p:nvSpPr>
        <p:spPr>
          <a:xfrm>
            <a:off x="8868031" y="467112"/>
            <a:ext cx="2225402" cy="276999"/>
          </a:xfrm>
          <a:prstGeom prst="rect">
            <a:avLst/>
          </a:prstGeom>
          <a:noFill/>
        </p:spPr>
        <p:txBody>
          <a:bodyPr wrap="square" rtlCol="0">
            <a:spAutoFit/>
          </a:bodyPr>
          <a:lstStyle/>
          <a:p>
            <a:r>
              <a:rPr lang="en-GB" sz="1200" i="1" dirty="0"/>
              <a:t>National text message</a:t>
            </a:r>
          </a:p>
        </p:txBody>
      </p:sp>
      <p:sp>
        <p:nvSpPr>
          <p:cNvPr id="70" name="TextBox 69">
            <a:extLst>
              <a:ext uri="{FF2B5EF4-FFF2-40B4-BE49-F238E27FC236}">
                <a16:creationId xmlns:a16="http://schemas.microsoft.com/office/drawing/2014/main" xmlns="" id="{FC4DF48C-08AF-8347-98C8-F671E442B13E}"/>
              </a:ext>
            </a:extLst>
          </p:cNvPr>
          <p:cNvSpPr txBox="1"/>
          <p:nvPr/>
        </p:nvSpPr>
        <p:spPr>
          <a:xfrm>
            <a:off x="6791892" y="5954216"/>
            <a:ext cx="2921985" cy="276999"/>
          </a:xfrm>
          <a:prstGeom prst="rect">
            <a:avLst/>
          </a:prstGeom>
          <a:noFill/>
        </p:spPr>
        <p:txBody>
          <a:bodyPr wrap="square" rtlCol="0">
            <a:spAutoFit/>
          </a:bodyPr>
          <a:lstStyle/>
          <a:p>
            <a:r>
              <a:rPr lang="en-GB" sz="1200" i="1" dirty="0"/>
              <a:t>Communication test message</a:t>
            </a:r>
          </a:p>
        </p:txBody>
      </p:sp>
      <p:sp>
        <p:nvSpPr>
          <p:cNvPr id="72" name="Folded Corner 71">
            <a:extLst>
              <a:ext uri="{FF2B5EF4-FFF2-40B4-BE49-F238E27FC236}">
                <a16:creationId xmlns:a16="http://schemas.microsoft.com/office/drawing/2014/main" xmlns="" id="{A429BFBF-EFC1-B947-912D-E2877CACFE0C}"/>
              </a:ext>
            </a:extLst>
          </p:cNvPr>
          <p:cNvSpPr/>
          <p:nvPr/>
        </p:nvSpPr>
        <p:spPr>
          <a:xfrm>
            <a:off x="9831960" y="3576831"/>
            <a:ext cx="2131388" cy="2004162"/>
          </a:xfrm>
          <a:prstGeom prst="foldedCorner">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Electronic formats:</a:t>
            </a:r>
          </a:p>
          <a:p>
            <a:pPr algn="ctr"/>
            <a:r>
              <a:rPr lang="en-GB" dirty="0"/>
              <a:t>JSON</a:t>
            </a:r>
          </a:p>
          <a:p>
            <a:pPr algn="ctr"/>
            <a:r>
              <a:rPr lang="en-GB" dirty="0"/>
              <a:t>XML</a:t>
            </a:r>
          </a:p>
          <a:p>
            <a:pPr algn="ctr"/>
            <a:r>
              <a:rPr lang="en-GB" dirty="0"/>
              <a:t>CAP-TSU</a:t>
            </a:r>
          </a:p>
        </p:txBody>
      </p:sp>
    </p:spTree>
    <p:extLst>
      <p:ext uri="{BB962C8B-B14F-4D97-AF65-F5344CB8AC3E}">
        <p14:creationId xmlns:p14="http://schemas.microsoft.com/office/powerpoint/2010/main" val="3513043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F773976-3A76-894B-B216-A4E1E42804EC}"/>
              </a:ext>
            </a:extLst>
          </p:cNvPr>
          <p:cNvSpPr txBox="1"/>
          <p:nvPr/>
        </p:nvSpPr>
        <p:spPr>
          <a:xfrm>
            <a:off x="0" y="0"/>
            <a:ext cx="11034687" cy="1077218"/>
          </a:xfrm>
          <a:prstGeom prst="rect">
            <a:avLst/>
          </a:prstGeom>
          <a:solidFill>
            <a:schemeClr val="accent6">
              <a:lumMod val="60000"/>
              <a:lumOff val="40000"/>
            </a:schemeClr>
          </a:solidFill>
        </p:spPr>
        <p:txBody>
          <a:bodyPr wrap="none" rtlCol="0">
            <a:spAutoFit/>
          </a:bodyPr>
          <a:lstStyle/>
          <a:p>
            <a:r>
              <a:rPr lang="en-GB" sz="3200" b="1" dirty="0"/>
              <a:t>OBJECTIVE 2.1: Increase, densify and ensure sustainability of the</a:t>
            </a:r>
          </a:p>
          <a:p>
            <a:r>
              <a:rPr lang="en-GB" sz="3200" b="1" dirty="0"/>
              <a:t>detection networks</a:t>
            </a:r>
          </a:p>
        </p:txBody>
      </p:sp>
      <p:sp>
        <p:nvSpPr>
          <p:cNvPr id="3" name="TextBox 2">
            <a:extLst>
              <a:ext uri="{FF2B5EF4-FFF2-40B4-BE49-F238E27FC236}">
                <a16:creationId xmlns:a16="http://schemas.microsoft.com/office/drawing/2014/main" xmlns="" id="{7033E967-9EC1-304C-A35F-913A01E67DFC}"/>
              </a:ext>
            </a:extLst>
          </p:cNvPr>
          <p:cNvSpPr txBox="1"/>
          <p:nvPr/>
        </p:nvSpPr>
        <p:spPr>
          <a:xfrm>
            <a:off x="242068" y="1169112"/>
            <a:ext cx="6085160" cy="5632311"/>
          </a:xfrm>
          <a:prstGeom prst="rect">
            <a:avLst/>
          </a:prstGeom>
          <a:noFill/>
        </p:spPr>
        <p:txBody>
          <a:bodyPr wrap="square" rtlCol="0">
            <a:spAutoFit/>
          </a:bodyPr>
          <a:lstStyle/>
          <a:p>
            <a:r>
              <a:rPr lang="en-GB" b="1" dirty="0"/>
              <a:t>KEY POINTS</a:t>
            </a:r>
          </a:p>
          <a:p>
            <a:endParaRPr lang="en-GB" dirty="0"/>
          </a:p>
          <a:p>
            <a:pPr marL="285750" indent="-285750">
              <a:buFont typeface="Arial" panose="020B0604020202020204" pitchFamily="34" charset="0"/>
              <a:buChar char="•"/>
            </a:pPr>
            <a:r>
              <a:rPr lang="en-GB" dirty="0"/>
              <a:t>Where </a:t>
            </a:r>
            <a:r>
              <a:rPr lang="en-GB" b="1" dirty="0"/>
              <a:t>stations exist</a:t>
            </a:r>
            <a:r>
              <a:rPr lang="en-GB" dirty="0"/>
              <a:t>,</a:t>
            </a:r>
            <a:r>
              <a:rPr lang="en-GB" b="1" dirty="0"/>
              <a:t> </a:t>
            </a:r>
            <a:r>
              <a:rPr lang="en-GB" dirty="0"/>
              <a:t>ICG and IOC are promoting effective </a:t>
            </a:r>
            <a:r>
              <a:rPr lang="en-GB" b="1" dirty="0"/>
              <a:t>data-exchange</a:t>
            </a:r>
            <a:r>
              <a:rPr lang="en-GB" dirty="0"/>
              <a:t> policies by reinforcing the </a:t>
            </a:r>
            <a:r>
              <a:rPr lang="en-GB" b="1" dirty="0"/>
              <a:t>international cooperation </a:t>
            </a:r>
            <a:r>
              <a:rPr lang="en-GB" dirty="0"/>
              <a:t>with the common goal of protecting the coast of all countries of the NEAM region.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From the Figure we can spot the areas with large detection time (e.g. T &gt; half an hour)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North Africa is still </a:t>
            </a:r>
            <a:r>
              <a:rPr lang="en-GB" b="1" dirty="0"/>
              <a:t>almost devoid </a:t>
            </a:r>
            <a:r>
              <a:rPr lang="en-GB" dirty="0"/>
              <a:t>of seismic and tide gauge stations while it is difficult to foreseen and initiate concrete actions.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Some recent tsunamigenic events during the last few years (Aegean sea and Central-Eastern Mediterranean sea) have shown that no sea level data were recorded close to the epicentre. Actions by some Member States are in progress and/or planned to </a:t>
            </a:r>
            <a:r>
              <a:rPr lang="en-GB" b="1" dirty="0"/>
              <a:t>densify national networks</a:t>
            </a:r>
            <a:r>
              <a:rPr lang="en-GB" dirty="0"/>
              <a:t> to fill the gaps.</a:t>
            </a:r>
          </a:p>
        </p:txBody>
      </p:sp>
      <p:pic>
        <p:nvPicPr>
          <p:cNvPr id="5" name="Picture 4">
            <a:extLst>
              <a:ext uri="{FF2B5EF4-FFF2-40B4-BE49-F238E27FC236}">
                <a16:creationId xmlns:a16="http://schemas.microsoft.com/office/drawing/2014/main" xmlns="" id="{2110A893-5865-FF4A-9222-0EBD8DF06B40}"/>
              </a:ext>
            </a:extLst>
          </p:cNvPr>
          <p:cNvPicPr>
            <a:picLocks noChangeAspect="1"/>
          </p:cNvPicPr>
          <p:nvPr/>
        </p:nvPicPr>
        <p:blipFill>
          <a:blip r:embed="rId2"/>
          <a:stretch>
            <a:fillRect/>
          </a:stretch>
        </p:blipFill>
        <p:spPr>
          <a:xfrm>
            <a:off x="6558456" y="1408386"/>
            <a:ext cx="5488231" cy="4119851"/>
          </a:xfrm>
          <a:prstGeom prst="rect">
            <a:avLst/>
          </a:prstGeom>
        </p:spPr>
      </p:pic>
      <p:sp>
        <p:nvSpPr>
          <p:cNvPr id="7" name="TextBox 6">
            <a:extLst>
              <a:ext uri="{FF2B5EF4-FFF2-40B4-BE49-F238E27FC236}">
                <a16:creationId xmlns:a16="http://schemas.microsoft.com/office/drawing/2014/main" xmlns="" id="{3359DBF8-65C5-F947-AF58-1C741B838EF1}"/>
              </a:ext>
            </a:extLst>
          </p:cNvPr>
          <p:cNvSpPr txBox="1"/>
          <p:nvPr/>
        </p:nvSpPr>
        <p:spPr>
          <a:xfrm>
            <a:off x="6558456" y="5528237"/>
            <a:ext cx="5465378" cy="954107"/>
          </a:xfrm>
          <a:prstGeom prst="rect">
            <a:avLst/>
          </a:prstGeom>
          <a:noFill/>
        </p:spPr>
        <p:txBody>
          <a:bodyPr wrap="square" rtlCol="0">
            <a:spAutoFit/>
          </a:bodyPr>
          <a:lstStyle/>
          <a:p>
            <a:r>
              <a:rPr lang="en-GB" sz="1400" b="1" i="1" dirty="0"/>
              <a:t>Source: INGV</a:t>
            </a:r>
          </a:p>
          <a:p>
            <a:r>
              <a:rPr lang="en-GB" sz="1400" i="1" dirty="0"/>
              <a:t>Computed on the basis of the sea-level network in use at INGV, considering theoretical arrival time, assuming all stations are functioning and no latency in the data (very optimistic situation).</a:t>
            </a:r>
          </a:p>
        </p:txBody>
      </p:sp>
    </p:spTree>
    <p:extLst>
      <p:ext uri="{BB962C8B-B14F-4D97-AF65-F5344CB8AC3E}">
        <p14:creationId xmlns:p14="http://schemas.microsoft.com/office/powerpoint/2010/main" val="512235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3F56EA4-4034-5D46-897E-3E3EFD019D1E}"/>
              </a:ext>
            </a:extLst>
          </p:cNvPr>
          <p:cNvSpPr txBox="1"/>
          <p:nvPr/>
        </p:nvSpPr>
        <p:spPr>
          <a:xfrm>
            <a:off x="0" y="0"/>
            <a:ext cx="11002884" cy="584775"/>
          </a:xfrm>
          <a:prstGeom prst="rect">
            <a:avLst/>
          </a:prstGeom>
          <a:solidFill>
            <a:schemeClr val="accent6">
              <a:lumMod val="60000"/>
              <a:lumOff val="40000"/>
            </a:schemeClr>
          </a:solidFill>
        </p:spPr>
        <p:txBody>
          <a:bodyPr wrap="none" rtlCol="0">
            <a:spAutoFit/>
          </a:bodyPr>
          <a:lstStyle/>
          <a:p>
            <a:r>
              <a:rPr lang="en-GB" sz="3200" b="1" dirty="0"/>
              <a:t>OBJECTIVE 2.2: Installation of multi-hazard observation systems</a:t>
            </a:r>
          </a:p>
        </p:txBody>
      </p:sp>
      <p:sp>
        <p:nvSpPr>
          <p:cNvPr id="5" name="TextBox 4">
            <a:extLst>
              <a:ext uri="{FF2B5EF4-FFF2-40B4-BE49-F238E27FC236}">
                <a16:creationId xmlns:a16="http://schemas.microsoft.com/office/drawing/2014/main" xmlns="" id="{CBBEAFD2-F628-B542-AE19-A01EB1C17D38}"/>
              </a:ext>
            </a:extLst>
          </p:cNvPr>
          <p:cNvSpPr txBox="1"/>
          <p:nvPr/>
        </p:nvSpPr>
        <p:spPr>
          <a:xfrm>
            <a:off x="431253" y="1524001"/>
            <a:ext cx="10699202" cy="4524315"/>
          </a:xfrm>
          <a:prstGeom prst="rect">
            <a:avLst/>
          </a:prstGeom>
          <a:noFill/>
        </p:spPr>
        <p:txBody>
          <a:bodyPr wrap="square" rtlCol="0">
            <a:spAutoFit/>
          </a:bodyPr>
          <a:lstStyle/>
          <a:p>
            <a:r>
              <a:rPr lang="en-GB" b="1" dirty="0"/>
              <a:t>KEY POINTS</a:t>
            </a:r>
          </a:p>
          <a:p>
            <a:endParaRPr lang="en-GB" dirty="0"/>
          </a:p>
          <a:p>
            <a:pPr marL="285750" indent="-285750">
              <a:buFont typeface="Arial" panose="020B0604020202020204" pitchFamily="34" charset="0"/>
              <a:buChar char="•"/>
            </a:pPr>
            <a:r>
              <a:rPr lang="en-GB" dirty="0"/>
              <a:t>This objective is in line with the target (G) of the Sendai Framework for Disaster Risk Reduction which points to substantially </a:t>
            </a:r>
            <a:r>
              <a:rPr lang="en-GB" b="1" dirty="0"/>
              <a:t>increase the availability </a:t>
            </a:r>
            <a:r>
              <a:rPr lang="en-GB" dirty="0"/>
              <a:t>of  -and access to- </a:t>
            </a:r>
            <a:r>
              <a:rPr lang="en-GB" b="1" dirty="0"/>
              <a:t>multi-hazard early warning systems </a:t>
            </a:r>
            <a:r>
              <a:rPr lang="en-GB" dirty="0"/>
              <a:t>and disaster risk information and assessments to people by 2030.</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 the NEAM region most tsunamigenic offshore earthquake sources are close to land so that tsunami hazard is strongly related to seismic hazard. There may be a possibility that </a:t>
            </a:r>
            <a:r>
              <a:rPr lang="en-GB" b="1" dirty="0"/>
              <a:t>Seismic Early Warning Systems</a:t>
            </a:r>
            <a:r>
              <a:rPr lang="en-GB" dirty="0"/>
              <a:t>, that are based on dense accelerometric networks, could work together with TWSs </a:t>
            </a:r>
            <a:r>
              <a:rPr lang="en-GB" b="1" dirty="0"/>
              <a:t>to reduce the time delay </a:t>
            </a:r>
            <a:r>
              <a:rPr lang="en-GB" dirty="0"/>
              <a:t>of issuing tsunami alert messages, at least at local scale.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Furthermore, the presence of volcanoes in or near the sea naturally leads to the development of multi-hazard warning systems (volcanic-tsunami). An </a:t>
            </a:r>
            <a:r>
              <a:rPr lang="en-GB" b="1" dirty="0"/>
              <a:t>experimental system</a:t>
            </a:r>
            <a:r>
              <a:rPr lang="en-GB" dirty="0"/>
              <a:t> of this type has been developed for Stromboli (volcanic island in the Tyrrhenian Sea).</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138733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4473</TotalTime>
  <Words>1638</Words>
  <Application>Microsoft Office PowerPoint</Application>
  <PresentationFormat>Widescreen</PresentationFormat>
  <Paragraphs>142</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Alejandro Rojas</cp:lastModifiedBy>
  <cp:revision>89</cp:revision>
  <dcterms:created xsi:type="dcterms:W3CDTF">2022-11-24T11:41:32Z</dcterms:created>
  <dcterms:modified xsi:type="dcterms:W3CDTF">2022-11-28T08:55:57Z</dcterms:modified>
</cp:coreProperties>
</file>